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6080" r:id="rId3"/>
    <p:sldId id="6081" r:id="rId5"/>
    <p:sldId id="3379" r:id="rId6"/>
    <p:sldId id="3331" r:id="rId7"/>
    <p:sldId id="3332" r:id="rId8"/>
    <p:sldId id="3333" r:id="rId9"/>
    <p:sldId id="5913" r:id="rId10"/>
    <p:sldId id="3339" r:id="rId11"/>
    <p:sldId id="3340" r:id="rId12"/>
    <p:sldId id="3341" r:id="rId13"/>
    <p:sldId id="6168" r:id="rId14"/>
    <p:sldId id="6169" r:id="rId15"/>
    <p:sldId id="6170" r:id="rId16"/>
    <p:sldId id="3342" r:id="rId17"/>
    <p:sldId id="3343" r:id="rId18"/>
    <p:sldId id="3344" r:id="rId19"/>
    <p:sldId id="3345" r:id="rId20"/>
    <p:sldId id="3346" r:id="rId21"/>
    <p:sldId id="3348" r:id="rId22"/>
    <p:sldId id="6012" r:id="rId23"/>
    <p:sldId id="6015" r:id="rId24"/>
    <p:sldId id="5961" r:id="rId25"/>
    <p:sldId id="6016" r:id="rId26"/>
    <p:sldId id="6282" r:id="rId27"/>
    <p:sldId id="6265" r:id="rId28"/>
    <p:sldId id="3350" r:id="rId29"/>
    <p:sldId id="3351" r:id="rId30"/>
    <p:sldId id="3352" r:id="rId31"/>
    <p:sldId id="3353" r:id="rId32"/>
    <p:sldId id="3355" r:id="rId33"/>
    <p:sldId id="3356" r:id="rId34"/>
    <p:sldId id="3360" r:id="rId35"/>
    <p:sldId id="3363" r:id="rId36"/>
    <p:sldId id="5914" r:id="rId37"/>
    <p:sldId id="5915" r:id="rId38"/>
    <p:sldId id="6054" r:id="rId39"/>
    <p:sldId id="3364" r:id="rId40"/>
    <p:sldId id="3365" r:id="rId41"/>
    <p:sldId id="5963" r:id="rId42"/>
    <p:sldId id="6266" r:id="rId43"/>
    <p:sldId id="6267" r:id="rId44"/>
    <p:sldId id="3366" r:id="rId45"/>
    <p:sldId id="3370" r:id="rId46"/>
    <p:sldId id="3371" r:id="rId47"/>
    <p:sldId id="3372" r:id="rId48"/>
    <p:sldId id="3373" r:id="rId49"/>
    <p:sldId id="3374" r:id="rId50"/>
    <p:sldId id="3375" r:id="rId51"/>
    <p:sldId id="3376" r:id="rId52"/>
    <p:sldId id="3377" r:id="rId53"/>
    <p:sldId id="3378" r:id="rId54"/>
    <p:sldId id="6269" r:id="rId55"/>
    <p:sldId id="6270" r:id="rId56"/>
    <p:sldId id="6271" r:id="rId57"/>
    <p:sldId id="6272" r:id="rId58"/>
    <p:sldId id="6268" r:id="rId59"/>
    <p:sldId id="6283" r:id="rId60"/>
    <p:sldId id="6284" r:id="rId61"/>
    <p:sldId id="6285" r:id="rId62"/>
    <p:sldId id="6286" r:id="rId63"/>
    <p:sldId id="6273" r:id="rId64"/>
    <p:sldId id="6274" r:id="rId65"/>
    <p:sldId id="6275" r:id="rId66"/>
    <p:sldId id="6276" r:id="rId67"/>
    <p:sldId id="6279" r:id="rId68"/>
    <p:sldId id="6280" r:id="rId69"/>
    <p:sldId id="6278" r:id="rId70"/>
    <p:sldId id="6296" r:id="rId71"/>
    <p:sldId id="6287" r:id="rId72"/>
    <p:sldId id="6288" r:id="rId73"/>
    <p:sldId id="6289" r:id="rId74"/>
    <p:sldId id="6290" r:id="rId75"/>
    <p:sldId id="6291" r:id="rId76"/>
    <p:sldId id="6292" r:id="rId77"/>
    <p:sldId id="6293" r:id="rId78"/>
    <p:sldId id="6294" r:id="rId79"/>
    <p:sldId id="6165" r:id="rId80"/>
    <p:sldId id="6163" r:id="rId81"/>
    <p:sldId id="6238" r:id="rId82"/>
    <p:sldId id="6239" r:id="rId83"/>
    <p:sldId id="6240" r:id="rId84"/>
    <p:sldId id="6157" r:id="rId85"/>
    <p:sldId id="6158" r:id="rId86"/>
    <p:sldId id="6230" r:id="rId87"/>
    <p:sldId id="6241" r:id="rId88"/>
    <p:sldId id="6242" r:id="rId89"/>
    <p:sldId id="6243" r:id="rId90"/>
    <p:sldId id="6162" r:id="rId91"/>
    <p:sldId id="6166" r:id="rId92"/>
    <p:sldId id="6244" r:id="rId93"/>
    <p:sldId id="6245" r:id="rId94"/>
    <p:sldId id="6246" r:id="rId95"/>
    <p:sldId id="6247" r:id="rId96"/>
    <p:sldId id="6248" r:id="rId97"/>
    <p:sldId id="6249" r:id="rId98"/>
    <p:sldId id="6250" r:id="rId99"/>
    <p:sldId id="6254" r:id="rId100"/>
    <p:sldId id="6255" r:id="rId101"/>
    <p:sldId id="6256" r:id="rId102"/>
    <p:sldId id="6257" r:id="rId103"/>
    <p:sldId id="6258" r:id="rId104"/>
    <p:sldId id="6259" r:id="rId105"/>
    <p:sldId id="6260" r:id="rId106"/>
    <p:sldId id="6261" r:id="rId107"/>
    <p:sldId id="6262" r:id="rId108"/>
    <p:sldId id="6263" r:id="rId109"/>
    <p:sldId id="6264" r:id="rId110"/>
  </p:sldIdLst>
  <p:sldSz cx="10259695" cy="57594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李涛" initials="李涛" lastIdx="0" clrIdx="0"/>
  <p:cmAuthor id="7" name="jiang lara" initials="jl [7]" lastIdx="2" clrIdx="6"/>
  <p:cmAuthor id="1" name="倪腾" initials="倪腾" lastIdx="2" clrIdx="0"/>
  <p:cmAuthor id="2" name=" " initials="" lastIdx="1" clrIdx="1"/>
  <p:cmAuthor id="3" name="廖梦竹" initials="M" lastIdx="2" clrIdx="2"/>
  <p:cmAuthor id="4" name="Administrator" initials="A" lastIdx="2" clrIdx="3"/>
  <p:cmAuthor id="75" name="作者" initials="A" lastIdx="0" clrIdx="24"/>
  <p:cmAuthor id="5" name="vonta‘s" initials="8" lastIdx="1" clrIdx="2"/>
  <p:cmAuthor id="76" name="Liang" initials="L" lastIdx="1" clrIdx="25"/>
  <p:cmAuthor id="8" name="姜伟光" initials="姜" lastIdx="1" clrIdx="0"/>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900"/>
    <a:srgbClr val="F8F8F8"/>
    <a:srgbClr val="120C16"/>
    <a:srgbClr val="6DF5ED"/>
    <a:srgbClr val="E93252"/>
    <a:srgbClr val="0358B2"/>
    <a:srgbClr val="0358B1"/>
    <a:srgbClr val="035898"/>
    <a:srgbClr val="F1F1F1"/>
    <a:srgbClr val="026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7" autoAdjust="0"/>
    <p:restoredTop sz="93826" autoAdjust="0"/>
  </p:normalViewPr>
  <p:slideViewPr>
    <p:cSldViewPr snapToGrid="0">
      <p:cViewPr varScale="1">
        <p:scale>
          <a:sx n="127" d="100"/>
          <a:sy n="127" d="100"/>
        </p:scale>
        <p:origin x="636"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4" Type="http://schemas.openxmlformats.org/officeDocument/2006/relationships/commentAuthors" Target="commentAuthors.xml"/><Relationship Id="rId113" Type="http://schemas.openxmlformats.org/officeDocument/2006/relationships/tableStyles" Target="tableStyles.xml"/><Relationship Id="rId112" Type="http://schemas.openxmlformats.org/officeDocument/2006/relationships/viewProps" Target="viewProps.xml"/><Relationship Id="rId111" Type="http://schemas.openxmlformats.org/officeDocument/2006/relationships/presProps" Target="presProps.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10月会员日</c:v>
                </c:pt>
              </c:strCache>
            </c:strRef>
          </c:tx>
          <c:spPr>
            <a:solidFill>
              <a:schemeClr val="accent1"/>
            </a:solidFill>
            <a:ln>
              <a:noFill/>
            </a:ln>
            <a:effectLst/>
          </c:spPr>
          <c:invertIfNegative val="0"/>
          <c:dLbls>
            <c:dLbl>
              <c:idx val="0"/>
              <c:layout>
                <c:manualLayout>
                  <c:x val="0"/>
                  <c:y val="-0.011824864173857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0.053396152336081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社群触达</c:v>
                </c:pt>
                <c:pt idx="1">
                  <c:v>朋友圈触达</c:v>
                </c:pt>
                <c:pt idx="2">
                  <c:v>点对点触达</c:v>
                </c:pt>
              </c:strCache>
            </c:strRef>
          </c:cat>
          <c:val>
            <c:numRef>
              <c:f>Sheet1!$B$2:$B$4</c:f>
              <c:numCache>
                <c:formatCode>General</c:formatCode>
                <c:ptCount val="3"/>
                <c:pt idx="0">
                  <c:v>5684</c:v>
                </c:pt>
                <c:pt idx="1">
                  <c:v>1235.1</c:v>
                </c:pt>
                <c:pt idx="2">
                  <c:v>6741.1</c:v>
                </c:pt>
              </c:numCache>
            </c:numRef>
          </c:val>
        </c:ser>
        <c:ser>
          <c:idx val="1"/>
          <c:order val="1"/>
          <c:tx>
            <c:strRef>
              <c:f>Sheet1!$C$1</c:f>
              <c:strCache>
                <c:ptCount val="1"/>
                <c:pt idx="0">
                  <c:v>11月会员日</c:v>
                </c:pt>
              </c:strCache>
            </c:strRef>
          </c:tx>
          <c:spPr>
            <a:solidFill>
              <a:schemeClr val="accent2"/>
            </a:solidFill>
            <a:ln>
              <a:noFill/>
            </a:ln>
            <a:effectLst/>
          </c:spPr>
          <c:invertIfNegative val="0"/>
          <c:dLbls>
            <c:dLbl>
              <c:idx val="0"/>
              <c:layout>
                <c:manualLayout>
                  <c:x val="0.0027520915896081"/>
                  <c:y val="-0.029053788771103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社群触达</c:v>
                </c:pt>
                <c:pt idx="1">
                  <c:v>朋友圈触达</c:v>
                </c:pt>
                <c:pt idx="2">
                  <c:v>点对点触达</c:v>
                </c:pt>
              </c:strCache>
            </c:strRef>
          </c:cat>
          <c:val>
            <c:numRef>
              <c:f>Sheet1!$C$2:$C$4</c:f>
              <c:numCache>
                <c:formatCode>General</c:formatCode>
                <c:ptCount val="3"/>
                <c:pt idx="0">
                  <c:v>5462.4</c:v>
                </c:pt>
                <c:pt idx="1">
                  <c:v>3825.5</c:v>
                </c:pt>
                <c:pt idx="2">
                  <c:v>9075.4</c:v>
                </c:pt>
              </c:numCache>
            </c:numRef>
          </c:val>
        </c:ser>
        <c:dLbls>
          <c:showLegendKey val="0"/>
          <c:showVal val="1"/>
          <c:showCatName val="0"/>
          <c:showSerName val="0"/>
          <c:showPercent val="0"/>
          <c:showBubbleSize val="0"/>
        </c:dLbls>
        <c:gapWidth val="102"/>
        <c:overlap val="-27"/>
        <c:axId val="23431931"/>
        <c:axId val="346156673"/>
      </c:barChart>
      <c:catAx>
        <c:axId val="2343193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346156673"/>
        <c:crosses val="autoZero"/>
        <c:auto val="1"/>
        <c:lblAlgn val="ctr"/>
        <c:lblOffset val="100"/>
        <c:noMultiLvlLbl val="0"/>
      </c:catAx>
      <c:valAx>
        <c:axId val="346156673"/>
        <c:scaling>
          <c:orientation val="minMax"/>
          <c:max val="95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23431931"/>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200" b="0" i="0" u="none" strike="noStrike" kern="1200" baseline="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1200" b="0" i="0" u="none" strike="noStrike" kern="1200" baseline="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Entry>
      <c:layout/>
      <c:overlay val="0"/>
      <c:spPr>
        <a:noFill/>
        <a:ln>
          <a:noFill/>
        </a:ln>
        <a:effectLst/>
      </c:spPr>
      <c:txPr>
        <a:bodyPr rot="0" spcFirstLastPara="0" vertOverflow="ellipsis" vert="horz" wrap="square" anchor="ctr" anchorCtr="1"/>
        <a:lstStyle/>
        <a:p>
          <a:pPr>
            <a:defRPr lang="zh-CN" sz="1200" b="0" i="0" u="none" strike="noStrike" kern="1200" baseline="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chart>
  <c:spPr>
    <a:noFill/>
    <a:ln>
      <a:noFill/>
    </a:ln>
    <a:effectLst/>
  </c:spPr>
  <c:txPr>
    <a:bodyPr/>
    <a:lstStyle/>
    <a:p>
      <a:pPr>
        <a:defRPr lang="zh-CN" sz="1200">
          <a:solidFill>
            <a:schemeClr val="bg2">
              <a:lumMod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0261" y="1143000"/>
            <a:ext cx="549747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2591" y="942757"/>
            <a:ext cx="7695544" cy="2005523"/>
          </a:xfrm>
        </p:spPr>
        <p:txBody>
          <a:bodyPr anchor="b"/>
          <a:lstStyle>
            <a:lvl1pPr algn="ctr">
              <a:defRPr sz="5030"/>
            </a:lvl1pPr>
          </a:lstStyle>
          <a:p>
            <a:r>
              <a:rPr lang="zh-CN" altLang="en-US"/>
              <a:t>单击此处编辑母版标题样式</a:t>
            </a:r>
            <a:endParaRPr lang="zh-CN" altLang="en-US"/>
          </a:p>
        </p:txBody>
      </p:sp>
      <p:sp>
        <p:nvSpPr>
          <p:cNvPr id="3" name="副标题 2"/>
          <p:cNvSpPr>
            <a:spLocks noGrp="1"/>
          </p:cNvSpPr>
          <p:nvPr>
            <p:ph type="subTitle" idx="1"/>
          </p:nvPr>
        </p:nvSpPr>
        <p:spPr>
          <a:xfrm>
            <a:off x="1282591" y="3025619"/>
            <a:ext cx="7695544" cy="1390797"/>
          </a:xfrm>
        </p:spPr>
        <p:txBody>
          <a:bodyPr/>
          <a:lstStyle>
            <a:lvl1pPr marL="0" indent="0" algn="ctr">
              <a:buNone/>
              <a:defRPr sz="2010"/>
            </a:lvl1pPr>
            <a:lvl2pPr marL="382905" indent="0" algn="ctr">
              <a:buNone/>
              <a:defRPr sz="1670"/>
            </a:lvl2pPr>
            <a:lvl3pPr marL="766445" indent="0" algn="ctr">
              <a:buNone/>
              <a:defRPr sz="1510"/>
            </a:lvl3pPr>
            <a:lvl4pPr marL="1148715" indent="0" algn="ctr">
              <a:buNone/>
              <a:defRPr sz="1340"/>
            </a:lvl4pPr>
            <a:lvl5pPr marL="1533525" indent="0" algn="ctr">
              <a:buNone/>
              <a:defRPr sz="1340"/>
            </a:lvl5pPr>
            <a:lvl6pPr marL="1915795" indent="0" algn="ctr">
              <a:buNone/>
              <a:defRPr sz="1340"/>
            </a:lvl6pPr>
            <a:lvl7pPr marL="2299970" indent="0" algn="ctr">
              <a:buNone/>
              <a:defRPr sz="1340"/>
            </a:lvl7pPr>
            <a:lvl8pPr marL="2682240" indent="0" algn="ctr">
              <a:buNone/>
              <a:defRPr sz="1340"/>
            </a:lvl8pPr>
            <a:lvl9pPr marL="3065780" indent="0" algn="ctr">
              <a:buNone/>
              <a:defRPr sz="134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42833" y="306697"/>
            <a:ext cx="2212469" cy="488179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05426" y="306697"/>
            <a:ext cx="6509148" cy="488179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0082" y="1436137"/>
            <a:ext cx="8849876" cy="2396226"/>
          </a:xfrm>
        </p:spPr>
        <p:txBody>
          <a:bodyPr anchor="b"/>
          <a:lstStyle>
            <a:lvl1pPr>
              <a:defRPr sz="503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00082" y="3855032"/>
            <a:ext cx="8849876" cy="1260118"/>
          </a:xfrm>
        </p:spPr>
        <p:txBody>
          <a:bodyPr/>
          <a:lstStyle>
            <a:lvl1pPr marL="0" indent="0">
              <a:buNone/>
              <a:defRPr sz="2010">
                <a:solidFill>
                  <a:schemeClr val="tx1">
                    <a:tint val="75000"/>
                  </a:schemeClr>
                </a:solidFill>
              </a:defRPr>
            </a:lvl1pPr>
            <a:lvl2pPr marL="382905" indent="0">
              <a:buNone/>
              <a:defRPr sz="1670">
                <a:solidFill>
                  <a:schemeClr val="tx1">
                    <a:tint val="75000"/>
                  </a:schemeClr>
                </a:solidFill>
              </a:defRPr>
            </a:lvl2pPr>
            <a:lvl3pPr marL="766445" indent="0">
              <a:buNone/>
              <a:defRPr sz="1510">
                <a:solidFill>
                  <a:schemeClr val="tx1">
                    <a:tint val="75000"/>
                  </a:schemeClr>
                </a:solidFill>
              </a:defRPr>
            </a:lvl3pPr>
            <a:lvl4pPr marL="1148715" indent="0">
              <a:buNone/>
              <a:defRPr sz="1340">
                <a:solidFill>
                  <a:schemeClr val="tx1">
                    <a:tint val="75000"/>
                  </a:schemeClr>
                </a:solidFill>
              </a:defRPr>
            </a:lvl4pPr>
            <a:lvl5pPr marL="1533525" indent="0">
              <a:buNone/>
              <a:defRPr sz="1340">
                <a:solidFill>
                  <a:schemeClr val="tx1">
                    <a:tint val="75000"/>
                  </a:schemeClr>
                </a:solidFill>
              </a:defRPr>
            </a:lvl5pPr>
            <a:lvl6pPr marL="1915795" indent="0">
              <a:buNone/>
              <a:defRPr sz="1340">
                <a:solidFill>
                  <a:schemeClr val="tx1">
                    <a:tint val="75000"/>
                  </a:schemeClr>
                </a:solidFill>
              </a:defRPr>
            </a:lvl6pPr>
            <a:lvl7pPr marL="2299970" indent="0">
              <a:buNone/>
              <a:defRPr sz="1340">
                <a:solidFill>
                  <a:schemeClr val="tx1">
                    <a:tint val="75000"/>
                  </a:schemeClr>
                </a:solidFill>
              </a:defRPr>
            </a:lvl7pPr>
            <a:lvl8pPr marL="2682240" indent="0">
              <a:buNone/>
              <a:defRPr sz="1340">
                <a:solidFill>
                  <a:schemeClr val="tx1">
                    <a:tint val="75000"/>
                  </a:schemeClr>
                </a:solidFill>
              </a:defRPr>
            </a:lvl8pPr>
            <a:lvl9pPr marL="3065780" indent="0">
              <a:buNone/>
              <a:defRPr sz="134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05426"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194493"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6762" y="306697"/>
            <a:ext cx="8849876" cy="111343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6762" y="1412135"/>
            <a:ext cx="4340767"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06762" y="2104200"/>
            <a:ext cx="4340767"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194493" y="1412135"/>
            <a:ext cx="4362145"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194493" y="2104200"/>
            <a:ext cx="4362145"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内容占位符 2"/>
          <p:cNvSpPr>
            <a:spLocks noGrp="1"/>
          </p:cNvSpPr>
          <p:nvPr>
            <p:ph idx="1"/>
          </p:nvPr>
        </p:nvSpPr>
        <p:spPr>
          <a:xfrm>
            <a:off x="4362145" y="829413"/>
            <a:ext cx="5194492" cy="4093720"/>
          </a:xfrm>
        </p:spPr>
        <p:txBody>
          <a:bodyPr/>
          <a:lstStyle>
            <a:lvl1pPr>
              <a:defRPr sz="2675"/>
            </a:lvl1pPr>
            <a:lvl2pPr>
              <a:defRPr sz="2345"/>
            </a:lvl2pPr>
            <a:lvl3pPr>
              <a:defRPr sz="2010"/>
            </a:lvl3pPr>
            <a:lvl4pPr>
              <a:defRPr sz="1670"/>
            </a:lvl4pPr>
            <a:lvl5pPr>
              <a:defRPr sz="1670"/>
            </a:lvl5pPr>
            <a:lvl6pPr>
              <a:defRPr sz="1670"/>
            </a:lvl6pPr>
            <a:lvl7pPr>
              <a:defRPr sz="1670"/>
            </a:lvl7pPr>
            <a:lvl8pPr>
              <a:defRPr sz="1670"/>
            </a:lvl8pPr>
            <a:lvl9pPr>
              <a:defRPr sz="167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362145" y="829413"/>
            <a:ext cx="5194492" cy="4093720"/>
          </a:xfrm>
        </p:spPr>
        <p:txBody>
          <a:bodyPr/>
          <a:lstStyle>
            <a:lvl1pPr marL="0" indent="0">
              <a:buNone/>
              <a:defRPr sz="2675"/>
            </a:lvl1pPr>
            <a:lvl2pPr marL="382905" indent="0">
              <a:buNone/>
              <a:defRPr sz="2345"/>
            </a:lvl2pPr>
            <a:lvl3pPr marL="766445" indent="0">
              <a:buNone/>
              <a:defRPr sz="2010"/>
            </a:lvl3pPr>
            <a:lvl4pPr marL="1148715" indent="0">
              <a:buNone/>
              <a:defRPr sz="1670"/>
            </a:lvl4pPr>
            <a:lvl5pPr marL="1533525" indent="0">
              <a:buNone/>
              <a:defRPr sz="1670"/>
            </a:lvl5pPr>
            <a:lvl6pPr marL="1915795" indent="0">
              <a:buNone/>
              <a:defRPr sz="1670"/>
            </a:lvl6pPr>
            <a:lvl7pPr marL="2299970" indent="0">
              <a:buNone/>
              <a:defRPr sz="1670"/>
            </a:lvl7pPr>
            <a:lvl8pPr marL="2682240" indent="0">
              <a:buNone/>
              <a:defRPr sz="1670"/>
            </a:lvl8pPr>
            <a:lvl9pPr marL="3065780" indent="0">
              <a:buNone/>
              <a:defRPr sz="1670"/>
            </a:lvl9pPr>
          </a:lstStyle>
          <a:p>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5425" y="306697"/>
            <a:ext cx="8849876" cy="111343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5425" y="1533478"/>
            <a:ext cx="8849876" cy="365501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05425" y="5339170"/>
            <a:ext cx="2308663" cy="306696"/>
          </a:xfrm>
          <a:prstGeom prst="rect">
            <a:avLst/>
          </a:prstGeom>
        </p:spPr>
        <p:txBody>
          <a:bodyPr vert="horz" lIns="91440" tIns="45720" rIns="91440" bIns="45720" rtlCol="0" anchor="ctr"/>
          <a:lstStyle>
            <a:lvl1pPr algn="l">
              <a:defRPr sz="1005">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398866" y="5339170"/>
            <a:ext cx="3462995" cy="306696"/>
          </a:xfrm>
          <a:prstGeom prst="rect">
            <a:avLst/>
          </a:prstGeom>
        </p:spPr>
        <p:txBody>
          <a:bodyPr vert="horz" lIns="91440" tIns="45720" rIns="91440" bIns="45720" rtlCol="0" anchor="ctr"/>
          <a:lstStyle>
            <a:lvl1pPr algn="ctr">
              <a:defRPr sz="100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46637" y="5339170"/>
            <a:ext cx="2308663" cy="306696"/>
          </a:xfrm>
          <a:prstGeom prst="rect">
            <a:avLst/>
          </a:prstGeom>
        </p:spPr>
        <p:txBody>
          <a:bodyPr vert="horz" lIns="91440" tIns="45720" rIns="91440" bIns="45720" rtlCol="0" anchor="ctr"/>
          <a:lstStyle>
            <a:lvl1pPr algn="r">
              <a:defRPr sz="1005">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6445" rtl="0" eaLnBrk="1" latinLnBrk="0" hangingPunct="1">
        <a:lnSpc>
          <a:spcPct val="90000"/>
        </a:lnSpc>
        <a:spcBef>
          <a:spcPct val="0"/>
        </a:spcBef>
        <a:buNone/>
        <a:defRPr sz="3690" kern="1200">
          <a:solidFill>
            <a:schemeClr val="tx1"/>
          </a:solidFill>
          <a:latin typeface="+mj-lt"/>
          <a:ea typeface="+mj-ea"/>
          <a:cs typeface="+mj-cs"/>
        </a:defRPr>
      </a:lvl1pPr>
    </p:titleStyle>
    <p:bodyStyle>
      <a:lvl1pPr marL="191770" indent="-191770" algn="l" defTabSz="766445" rtl="0" eaLnBrk="1" latinLnBrk="0" hangingPunct="1">
        <a:lnSpc>
          <a:spcPct val="90000"/>
        </a:lnSpc>
        <a:spcBef>
          <a:spcPts val="840"/>
        </a:spcBef>
        <a:buFont typeface="Arial" panose="020B0604020202020204" pitchFamily="34" charset="0"/>
        <a:buChar char="•"/>
        <a:defRPr sz="2345" kern="1200">
          <a:solidFill>
            <a:schemeClr val="tx1"/>
          </a:solidFill>
          <a:latin typeface="+mn-lt"/>
          <a:ea typeface="+mn-ea"/>
          <a:cs typeface="+mn-cs"/>
        </a:defRPr>
      </a:lvl1pPr>
      <a:lvl2pPr marL="574675" indent="-191770" algn="l" defTabSz="766445" rtl="0" eaLnBrk="1" latinLnBrk="0" hangingPunct="1">
        <a:lnSpc>
          <a:spcPct val="90000"/>
        </a:lnSpc>
        <a:spcBef>
          <a:spcPct val="84000"/>
        </a:spcBef>
        <a:buFont typeface="Arial" panose="020B0604020202020204" pitchFamily="34" charset="0"/>
        <a:buChar char="•"/>
        <a:defRPr sz="2010" kern="1200">
          <a:solidFill>
            <a:schemeClr val="tx1"/>
          </a:solidFill>
          <a:latin typeface="+mn-lt"/>
          <a:ea typeface="+mn-ea"/>
          <a:cs typeface="+mn-cs"/>
        </a:defRPr>
      </a:lvl2pPr>
      <a:lvl3pPr marL="958850" indent="-191770" algn="l" defTabSz="766445" rtl="0" eaLnBrk="1" latinLnBrk="0" hangingPunct="1">
        <a:lnSpc>
          <a:spcPct val="90000"/>
        </a:lnSpc>
        <a:spcBef>
          <a:spcPct val="84000"/>
        </a:spcBef>
        <a:buFont typeface="Arial" panose="020B0604020202020204" pitchFamily="34" charset="0"/>
        <a:buChar char="•"/>
        <a:defRPr sz="1670" kern="1200">
          <a:solidFill>
            <a:schemeClr val="tx1"/>
          </a:solidFill>
          <a:latin typeface="+mn-lt"/>
          <a:ea typeface="+mn-ea"/>
          <a:cs typeface="+mn-cs"/>
        </a:defRPr>
      </a:lvl3pPr>
      <a:lvl4pPr marL="134112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4pPr>
      <a:lvl5pPr marL="172466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5pPr>
      <a:lvl6pPr marL="210756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6pPr>
      <a:lvl7pPr marL="249110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7pPr>
      <a:lvl8pPr marL="287401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8pPr>
      <a:lvl9pPr marL="325818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6445" rtl="0" eaLnBrk="1" latinLnBrk="0" hangingPunct="1">
        <a:defRPr sz="1510" kern="1200">
          <a:solidFill>
            <a:schemeClr val="tx1"/>
          </a:solidFill>
          <a:latin typeface="+mn-lt"/>
          <a:ea typeface="+mn-ea"/>
          <a:cs typeface="+mn-cs"/>
        </a:defRPr>
      </a:lvl1pPr>
      <a:lvl2pPr marL="382905" algn="l" defTabSz="766445" rtl="0" eaLnBrk="1" latinLnBrk="0" hangingPunct="1">
        <a:defRPr sz="1510" kern="1200">
          <a:solidFill>
            <a:schemeClr val="tx1"/>
          </a:solidFill>
          <a:latin typeface="+mn-lt"/>
          <a:ea typeface="+mn-ea"/>
          <a:cs typeface="+mn-cs"/>
        </a:defRPr>
      </a:lvl2pPr>
      <a:lvl3pPr marL="766445" algn="l" defTabSz="766445" rtl="0" eaLnBrk="1" latinLnBrk="0" hangingPunct="1">
        <a:defRPr sz="1510" kern="1200">
          <a:solidFill>
            <a:schemeClr val="tx1"/>
          </a:solidFill>
          <a:latin typeface="+mn-lt"/>
          <a:ea typeface="+mn-ea"/>
          <a:cs typeface="+mn-cs"/>
        </a:defRPr>
      </a:lvl3pPr>
      <a:lvl4pPr marL="1148715" algn="l" defTabSz="766445" rtl="0" eaLnBrk="1" latinLnBrk="0" hangingPunct="1">
        <a:defRPr sz="1510" kern="1200">
          <a:solidFill>
            <a:schemeClr val="tx1"/>
          </a:solidFill>
          <a:latin typeface="+mn-lt"/>
          <a:ea typeface="+mn-ea"/>
          <a:cs typeface="+mn-cs"/>
        </a:defRPr>
      </a:lvl4pPr>
      <a:lvl5pPr marL="1533525" algn="l" defTabSz="766445" rtl="0" eaLnBrk="1" latinLnBrk="0" hangingPunct="1">
        <a:defRPr sz="1510" kern="1200">
          <a:solidFill>
            <a:schemeClr val="tx1"/>
          </a:solidFill>
          <a:latin typeface="+mn-lt"/>
          <a:ea typeface="+mn-ea"/>
          <a:cs typeface="+mn-cs"/>
        </a:defRPr>
      </a:lvl5pPr>
      <a:lvl6pPr marL="1915795" algn="l" defTabSz="766445" rtl="0" eaLnBrk="1" latinLnBrk="0" hangingPunct="1">
        <a:defRPr sz="1510" kern="1200">
          <a:solidFill>
            <a:schemeClr val="tx1"/>
          </a:solidFill>
          <a:latin typeface="+mn-lt"/>
          <a:ea typeface="+mn-ea"/>
          <a:cs typeface="+mn-cs"/>
        </a:defRPr>
      </a:lvl6pPr>
      <a:lvl7pPr marL="2299970" algn="l" defTabSz="766445" rtl="0" eaLnBrk="1" latinLnBrk="0" hangingPunct="1">
        <a:defRPr sz="1510" kern="1200">
          <a:solidFill>
            <a:schemeClr val="tx1"/>
          </a:solidFill>
          <a:latin typeface="+mn-lt"/>
          <a:ea typeface="+mn-ea"/>
          <a:cs typeface="+mn-cs"/>
        </a:defRPr>
      </a:lvl7pPr>
      <a:lvl8pPr marL="2682240" algn="l" defTabSz="766445" rtl="0" eaLnBrk="1" latinLnBrk="0" hangingPunct="1">
        <a:defRPr sz="1510" kern="1200">
          <a:solidFill>
            <a:schemeClr val="tx1"/>
          </a:solidFill>
          <a:latin typeface="+mn-lt"/>
          <a:ea typeface="+mn-ea"/>
          <a:cs typeface="+mn-cs"/>
        </a:defRPr>
      </a:lvl8pPr>
      <a:lvl9pPr marL="3065780" algn="l" defTabSz="76644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image" Target="../media/image5.png"/></Relationships>
</file>

<file path=ppt/slides/_rels/slide10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13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13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image" Target="../media/image136.png"/><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28.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37.png"/></Relationships>
</file>

<file path=ppt/slides/_rels/slide10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29.xml"/><Relationship Id="rId7" Type="http://schemas.openxmlformats.org/officeDocument/2006/relationships/image" Target="../media/image142.png"/><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3" Type="http://schemas.openxmlformats.org/officeDocument/2006/relationships/image" Target="../media/image138.png"/><Relationship Id="rId2" Type="http://schemas.openxmlformats.org/officeDocument/2006/relationships/image" Target="../media/image3.png"/><Relationship Id="rId1" Type="http://schemas.openxmlformats.org/officeDocument/2006/relationships/image" Target="../media/image2.png"/></Relationships>
</file>

<file path=ppt/slides/_rels/slide10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6.xml.rels><?xml version="1.0" encoding="UTF-8" standalone="yes"?>
<Relationships xmlns="http://schemas.openxmlformats.org/package/2006/relationships"><Relationship Id="rId9" Type="http://schemas.openxmlformats.org/officeDocument/2006/relationships/tags" Target="../tags/tag635.xml"/><Relationship Id="rId8" Type="http://schemas.openxmlformats.org/officeDocument/2006/relationships/tags" Target="../tags/tag634.xml"/><Relationship Id="rId7" Type="http://schemas.openxmlformats.org/officeDocument/2006/relationships/tags" Target="../tags/tag633.xml"/><Relationship Id="rId6" Type="http://schemas.openxmlformats.org/officeDocument/2006/relationships/tags" Target="../tags/tag632.xml"/><Relationship Id="rId5" Type="http://schemas.openxmlformats.org/officeDocument/2006/relationships/tags" Target="../tags/tag631.xml"/><Relationship Id="rId4" Type="http://schemas.openxmlformats.org/officeDocument/2006/relationships/image" Target="../media/image119.png"/><Relationship Id="rId3" Type="http://schemas.openxmlformats.org/officeDocument/2006/relationships/tags" Target="../tags/tag630.xml"/><Relationship Id="rId26" Type="http://schemas.openxmlformats.org/officeDocument/2006/relationships/slideLayout" Target="../slideLayouts/slideLayout2.xml"/><Relationship Id="rId25" Type="http://schemas.openxmlformats.org/officeDocument/2006/relationships/tags" Target="../tags/tag651.xml"/><Relationship Id="rId24" Type="http://schemas.openxmlformats.org/officeDocument/2006/relationships/tags" Target="../tags/tag650.xml"/><Relationship Id="rId23" Type="http://schemas.openxmlformats.org/officeDocument/2006/relationships/tags" Target="../tags/tag649.xml"/><Relationship Id="rId22" Type="http://schemas.openxmlformats.org/officeDocument/2006/relationships/tags" Target="../tags/tag648.xml"/><Relationship Id="rId21" Type="http://schemas.openxmlformats.org/officeDocument/2006/relationships/tags" Target="../tags/tag647.xml"/><Relationship Id="rId20" Type="http://schemas.openxmlformats.org/officeDocument/2006/relationships/tags" Target="../tags/tag646.xml"/><Relationship Id="rId2" Type="http://schemas.openxmlformats.org/officeDocument/2006/relationships/image" Target="../media/image118.png"/><Relationship Id="rId19" Type="http://schemas.openxmlformats.org/officeDocument/2006/relationships/tags" Target="../tags/tag645.xml"/><Relationship Id="rId18" Type="http://schemas.openxmlformats.org/officeDocument/2006/relationships/tags" Target="../tags/tag644.xml"/><Relationship Id="rId17" Type="http://schemas.openxmlformats.org/officeDocument/2006/relationships/tags" Target="../tags/tag643.xml"/><Relationship Id="rId16" Type="http://schemas.openxmlformats.org/officeDocument/2006/relationships/tags" Target="../tags/tag642.xml"/><Relationship Id="rId15" Type="http://schemas.openxmlformats.org/officeDocument/2006/relationships/tags" Target="../tags/tag641.xml"/><Relationship Id="rId14" Type="http://schemas.openxmlformats.org/officeDocument/2006/relationships/tags" Target="../tags/tag640.xml"/><Relationship Id="rId13" Type="http://schemas.openxmlformats.org/officeDocument/2006/relationships/tags" Target="../tags/tag639.xml"/><Relationship Id="rId12" Type="http://schemas.openxmlformats.org/officeDocument/2006/relationships/tags" Target="../tags/tag638.xml"/><Relationship Id="rId11" Type="http://schemas.openxmlformats.org/officeDocument/2006/relationships/tags" Target="../tags/tag637.xml"/><Relationship Id="rId10" Type="http://schemas.openxmlformats.org/officeDocument/2006/relationships/tags" Target="../tags/tag636.xml"/><Relationship Id="rId1" Type="http://schemas.openxmlformats.org/officeDocument/2006/relationships/image" Target="../media/image4.png"/></Relationships>
</file>

<file path=ppt/slides/_rels/slide107.xml.rels><?xml version="1.0" encoding="UTF-8" standalone="yes"?>
<Relationships xmlns="http://schemas.openxmlformats.org/package/2006/relationships"><Relationship Id="rId9" Type="http://schemas.openxmlformats.org/officeDocument/2006/relationships/tags" Target="../tags/tag657.xml"/><Relationship Id="rId8" Type="http://schemas.openxmlformats.org/officeDocument/2006/relationships/tags" Target="../tags/tag656.xml"/><Relationship Id="rId7" Type="http://schemas.openxmlformats.org/officeDocument/2006/relationships/tags" Target="../tags/tag655.xml"/><Relationship Id="rId6" Type="http://schemas.openxmlformats.org/officeDocument/2006/relationships/tags" Target="../tags/tag654.xml"/><Relationship Id="rId5" Type="http://schemas.openxmlformats.org/officeDocument/2006/relationships/tags" Target="../tags/tag653.xml"/><Relationship Id="rId48" Type="http://schemas.openxmlformats.org/officeDocument/2006/relationships/slideLayout" Target="../slideLayouts/slideLayout2.xml"/><Relationship Id="rId47" Type="http://schemas.openxmlformats.org/officeDocument/2006/relationships/tags" Target="../tags/tag695.xml"/><Relationship Id="rId46" Type="http://schemas.openxmlformats.org/officeDocument/2006/relationships/tags" Target="../tags/tag694.xml"/><Relationship Id="rId45" Type="http://schemas.openxmlformats.org/officeDocument/2006/relationships/tags" Target="../tags/tag693.xml"/><Relationship Id="rId44" Type="http://schemas.openxmlformats.org/officeDocument/2006/relationships/tags" Target="../tags/tag692.xml"/><Relationship Id="rId43" Type="http://schemas.openxmlformats.org/officeDocument/2006/relationships/tags" Target="../tags/tag691.xml"/><Relationship Id="rId42" Type="http://schemas.openxmlformats.org/officeDocument/2006/relationships/tags" Target="../tags/tag690.xml"/><Relationship Id="rId41" Type="http://schemas.openxmlformats.org/officeDocument/2006/relationships/tags" Target="../tags/tag689.xml"/><Relationship Id="rId40" Type="http://schemas.openxmlformats.org/officeDocument/2006/relationships/tags" Target="../tags/tag688.xml"/><Relationship Id="rId4" Type="http://schemas.openxmlformats.org/officeDocument/2006/relationships/image" Target="../media/image119.png"/><Relationship Id="rId39" Type="http://schemas.openxmlformats.org/officeDocument/2006/relationships/tags" Target="../tags/tag687.xml"/><Relationship Id="rId38" Type="http://schemas.openxmlformats.org/officeDocument/2006/relationships/tags" Target="../tags/tag686.xml"/><Relationship Id="rId37" Type="http://schemas.openxmlformats.org/officeDocument/2006/relationships/tags" Target="../tags/tag685.xml"/><Relationship Id="rId36" Type="http://schemas.openxmlformats.org/officeDocument/2006/relationships/tags" Target="../tags/tag684.xml"/><Relationship Id="rId35" Type="http://schemas.openxmlformats.org/officeDocument/2006/relationships/tags" Target="../tags/tag683.xml"/><Relationship Id="rId34" Type="http://schemas.openxmlformats.org/officeDocument/2006/relationships/tags" Target="../tags/tag682.xml"/><Relationship Id="rId33" Type="http://schemas.openxmlformats.org/officeDocument/2006/relationships/tags" Target="../tags/tag681.xml"/><Relationship Id="rId32" Type="http://schemas.openxmlformats.org/officeDocument/2006/relationships/tags" Target="../tags/tag680.xml"/><Relationship Id="rId31" Type="http://schemas.openxmlformats.org/officeDocument/2006/relationships/tags" Target="../tags/tag679.xml"/><Relationship Id="rId30" Type="http://schemas.openxmlformats.org/officeDocument/2006/relationships/tags" Target="../tags/tag678.xml"/><Relationship Id="rId3" Type="http://schemas.openxmlformats.org/officeDocument/2006/relationships/tags" Target="../tags/tag652.xml"/><Relationship Id="rId29" Type="http://schemas.openxmlformats.org/officeDocument/2006/relationships/tags" Target="../tags/tag677.xml"/><Relationship Id="rId28" Type="http://schemas.openxmlformats.org/officeDocument/2006/relationships/tags" Target="../tags/tag676.xml"/><Relationship Id="rId27" Type="http://schemas.openxmlformats.org/officeDocument/2006/relationships/tags" Target="../tags/tag675.xml"/><Relationship Id="rId26" Type="http://schemas.openxmlformats.org/officeDocument/2006/relationships/tags" Target="../tags/tag674.xml"/><Relationship Id="rId25" Type="http://schemas.openxmlformats.org/officeDocument/2006/relationships/tags" Target="../tags/tag673.xml"/><Relationship Id="rId24" Type="http://schemas.openxmlformats.org/officeDocument/2006/relationships/tags" Target="../tags/tag672.xml"/><Relationship Id="rId23" Type="http://schemas.openxmlformats.org/officeDocument/2006/relationships/tags" Target="../tags/tag671.xml"/><Relationship Id="rId22" Type="http://schemas.openxmlformats.org/officeDocument/2006/relationships/tags" Target="../tags/tag670.xml"/><Relationship Id="rId21" Type="http://schemas.openxmlformats.org/officeDocument/2006/relationships/tags" Target="../tags/tag669.xml"/><Relationship Id="rId20" Type="http://schemas.openxmlformats.org/officeDocument/2006/relationships/tags" Target="../tags/tag668.xml"/><Relationship Id="rId2" Type="http://schemas.openxmlformats.org/officeDocument/2006/relationships/image" Target="../media/image118.png"/><Relationship Id="rId19" Type="http://schemas.openxmlformats.org/officeDocument/2006/relationships/tags" Target="../tags/tag667.xml"/><Relationship Id="rId18" Type="http://schemas.openxmlformats.org/officeDocument/2006/relationships/tags" Target="../tags/tag666.xml"/><Relationship Id="rId17" Type="http://schemas.openxmlformats.org/officeDocument/2006/relationships/tags" Target="../tags/tag665.xml"/><Relationship Id="rId16" Type="http://schemas.openxmlformats.org/officeDocument/2006/relationships/tags" Target="../tags/tag664.xml"/><Relationship Id="rId15" Type="http://schemas.openxmlformats.org/officeDocument/2006/relationships/tags" Target="../tags/tag663.xml"/><Relationship Id="rId14" Type="http://schemas.openxmlformats.org/officeDocument/2006/relationships/tags" Target="../tags/tag662.xml"/><Relationship Id="rId13" Type="http://schemas.openxmlformats.org/officeDocument/2006/relationships/tags" Target="../tags/tag661.xml"/><Relationship Id="rId12" Type="http://schemas.openxmlformats.org/officeDocument/2006/relationships/tags" Target="../tags/tag660.xml"/><Relationship Id="rId11" Type="http://schemas.openxmlformats.org/officeDocument/2006/relationships/tags" Target="../tags/tag659.xml"/><Relationship Id="rId10" Type="http://schemas.openxmlformats.org/officeDocument/2006/relationships/tags" Target="../tags/tag658.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3.png"/><Relationship Id="rId14" Type="http://schemas.openxmlformats.org/officeDocument/2006/relationships/slideLayout" Target="../slideLayouts/slideLayout1.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image" Target="../media/image28.jpeg"/><Relationship Id="rId10" Type="http://schemas.openxmlformats.org/officeDocument/2006/relationships/slideLayout" Target="../slideLayouts/slideLayout1.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0" Type="http://schemas.openxmlformats.org/officeDocument/2006/relationships/slideLayout" Target="../slideLayouts/slideLayout2.xml"/><Relationship Id="rId4" Type="http://schemas.openxmlformats.org/officeDocument/2006/relationships/tags" Target="../tags/tag12.xml"/><Relationship Id="rId39" Type="http://schemas.openxmlformats.org/officeDocument/2006/relationships/tags" Target="../tags/tag47.xml"/><Relationship Id="rId38" Type="http://schemas.openxmlformats.org/officeDocument/2006/relationships/tags" Target="../tags/tag46.xml"/><Relationship Id="rId37" Type="http://schemas.openxmlformats.org/officeDocument/2006/relationships/tags" Target="../tags/tag45.xml"/><Relationship Id="rId36" Type="http://schemas.openxmlformats.org/officeDocument/2006/relationships/tags" Target="../tags/tag44.xml"/><Relationship Id="rId35" Type="http://schemas.openxmlformats.org/officeDocument/2006/relationships/tags" Target="../tags/tag43.xml"/><Relationship Id="rId34" Type="http://schemas.openxmlformats.org/officeDocument/2006/relationships/tags" Target="../tags/tag42.xml"/><Relationship Id="rId33" Type="http://schemas.openxmlformats.org/officeDocument/2006/relationships/tags" Target="../tags/tag41.xml"/><Relationship Id="rId32" Type="http://schemas.openxmlformats.org/officeDocument/2006/relationships/tags" Target="../tags/tag40.xml"/><Relationship Id="rId31" Type="http://schemas.openxmlformats.org/officeDocument/2006/relationships/tags" Target="../tags/tag39.xml"/><Relationship Id="rId30" Type="http://schemas.openxmlformats.org/officeDocument/2006/relationships/tags" Target="../tags/tag38.xml"/><Relationship Id="rId3" Type="http://schemas.openxmlformats.org/officeDocument/2006/relationships/tags" Target="../tags/tag11.xml"/><Relationship Id="rId29" Type="http://schemas.openxmlformats.org/officeDocument/2006/relationships/tags" Target="../tags/tag37.xml"/><Relationship Id="rId28" Type="http://schemas.openxmlformats.org/officeDocument/2006/relationships/tags" Target="../tags/tag36.xml"/><Relationship Id="rId27" Type="http://schemas.openxmlformats.org/officeDocument/2006/relationships/tags" Target="../tags/tag35.xml"/><Relationship Id="rId26" Type="http://schemas.openxmlformats.org/officeDocument/2006/relationships/tags" Target="../tags/tag34.xml"/><Relationship Id="rId25" Type="http://schemas.openxmlformats.org/officeDocument/2006/relationships/tags" Target="../tags/tag33.xml"/><Relationship Id="rId24" Type="http://schemas.openxmlformats.org/officeDocument/2006/relationships/tags" Target="../tags/tag32.xml"/><Relationship Id="rId23" Type="http://schemas.openxmlformats.org/officeDocument/2006/relationships/tags" Target="../tags/tag31.xml"/><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tags" Target="../tags/tag28.xml"/><Relationship Id="rId2" Type="http://schemas.openxmlformats.org/officeDocument/2006/relationships/image" Target="../media/image41.png"/><Relationship Id="rId19" Type="http://schemas.openxmlformats.org/officeDocument/2006/relationships/tags" Target="../tags/tag27.xml"/><Relationship Id="rId18" Type="http://schemas.openxmlformats.org/officeDocument/2006/relationships/tags" Target="../tags/tag26.xml"/><Relationship Id="rId17" Type="http://schemas.openxmlformats.org/officeDocument/2006/relationships/tags" Target="../tags/tag25.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2.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5.pn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png"/><Relationship Id="rId6" Type="http://schemas.openxmlformats.org/officeDocument/2006/relationships/image" Target="../media/image30.png"/><Relationship Id="rId5" Type="http://schemas.openxmlformats.org/officeDocument/2006/relationships/image" Target="../media/image55.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48.xml"/><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49.xml"/><Relationship Id="rId2" Type="http://schemas.openxmlformats.org/officeDocument/2006/relationships/image" Target="../media/image6.png"/><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tags" Target="../tags/tag50.xml"/><Relationship Id="rId2" Type="http://schemas.openxmlformats.org/officeDocument/2006/relationships/image" Target="../media/image6.png"/><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image" Target="../media/image8.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image" Target="../media/image8.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image" Target="../media/image8.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 Id="rId3"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image" Target="../media/image8.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tags" Target="../tags/tag51.xml"/><Relationship Id="rId1"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image" Target="../media/image73.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3.png"/><Relationship Id="rId14" Type="http://schemas.openxmlformats.org/officeDocument/2006/relationships/slideLayout" Target="../slideLayouts/slideLayout1.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image" Target="../media/image5.pn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png"/><Relationship Id="rId7" Type="http://schemas.openxmlformats.org/officeDocument/2006/relationships/image" Target="../media/image30.pn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3" Type="http://schemas.openxmlformats.org/officeDocument/2006/relationships/image" Target="../media/image77.jpeg"/><Relationship Id="rId2" Type="http://schemas.openxmlformats.org/officeDocument/2006/relationships/image" Target="../media/image6.png"/><Relationship Id="rId1" Type="http://schemas.openxmlformats.org/officeDocument/2006/relationships/image" Target="../media/image5.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6.png"/><Relationship Id="rId1" Type="http://schemas.openxmlformats.org/officeDocument/2006/relationships/image" Target="../media/image5.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6.png"/><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png"/><Relationship Id="rId6" Type="http://schemas.openxmlformats.org/officeDocument/2006/relationships/image" Target="../media/image30.png"/><Relationship Id="rId5" Type="http://schemas.openxmlformats.org/officeDocument/2006/relationships/image" Target="../media/image87.jpeg"/><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6.png"/><Relationship Id="rId1" Type="http://schemas.openxmlformats.org/officeDocument/2006/relationships/image" Target="../media/image5.png"/></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image" Target="../media/image6.png"/><Relationship Id="rId1" Type="http://schemas.openxmlformats.org/officeDocument/2006/relationships/image" Target="../media/image5.png"/></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6.png"/><Relationship Id="rId1" Type="http://schemas.openxmlformats.org/officeDocument/2006/relationships/image" Target="../media/image5.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97.pn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image" Target="../media/image99.jpeg"/><Relationship Id="rId6" Type="http://schemas.openxmlformats.org/officeDocument/2006/relationships/tags" Target="../tags/tag60.xml"/><Relationship Id="rId5" Type="http://schemas.openxmlformats.org/officeDocument/2006/relationships/image" Target="../media/image98.png"/><Relationship Id="rId4" Type="http://schemas.openxmlformats.org/officeDocument/2006/relationships/tags" Target="../tags/tag59.xml"/><Relationship Id="rId36" Type="http://schemas.openxmlformats.org/officeDocument/2006/relationships/notesSlide" Target="../notesSlides/notesSlide6.xml"/><Relationship Id="rId35" Type="http://schemas.openxmlformats.org/officeDocument/2006/relationships/slideLayout" Target="../slideLayouts/slideLayout1.xml"/><Relationship Id="rId34" Type="http://schemas.openxmlformats.org/officeDocument/2006/relationships/tags" Target="../tags/tag87.xml"/><Relationship Id="rId33" Type="http://schemas.openxmlformats.org/officeDocument/2006/relationships/tags" Target="../tags/tag86.xml"/><Relationship Id="rId32" Type="http://schemas.openxmlformats.org/officeDocument/2006/relationships/tags" Target="../tags/tag85.xml"/><Relationship Id="rId31" Type="http://schemas.openxmlformats.org/officeDocument/2006/relationships/tags" Target="../tags/tag84.xml"/><Relationship Id="rId30" Type="http://schemas.openxmlformats.org/officeDocument/2006/relationships/tags" Target="../tags/tag83.xml"/><Relationship Id="rId3" Type="http://schemas.openxmlformats.org/officeDocument/2006/relationships/image" Target="../media/image4.png"/><Relationship Id="rId29" Type="http://schemas.openxmlformats.org/officeDocument/2006/relationships/tags" Target="../tags/tag82.xml"/><Relationship Id="rId28" Type="http://schemas.openxmlformats.org/officeDocument/2006/relationships/tags" Target="../tags/tag81.xml"/><Relationship Id="rId27" Type="http://schemas.openxmlformats.org/officeDocument/2006/relationships/tags" Target="../tags/tag80.xml"/><Relationship Id="rId26" Type="http://schemas.openxmlformats.org/officeDocument/2006/relationships/tags" Target="../tags/tag79.xml"/><Relationship Id="rId25" Type="http://schemas.openxmlformats.org/officeDocument/2006/relationships/tags" Target="../tags/tag78.xml"/><Relationship Id="rId24" Type="http://schemas.openxmlformats.org/officeDocument/2006/relationships/tags" Target="../tags/tag77.xml"/><Relationship Id="rId23" Type="http://schemas.openxmlformats.org/officeDocument/2006/relationships/tags" Target="../tags/tag76.xml"/><Relationship Id="rId22" Type="http://schemas.openxmlformats.org/officeDocument/2006/relationships/tags" Target="../tags/tag75.xml"/><Relationship Id="rId21" Type="http://schemas.openxmlformats.org/officeDocument/2006/relationships/tags" Target="../tags/tag74.xml"/><Relationship Id="rId20" Type="http://schemas.openxmlformats.org/officeDocument/2006/relationships/tags" Target="../tags/tag73.xml"/><Relationship Id="rId2" Type="http://schemas.openxmlformats.org/officeDocument/2006/relationships/image" Target="../media/image3.png"/><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xml"/><Relationship Id="rId7" Type="http://schemas.openxmlformats.org/officeDocument/2006/relationships/image" Target="../media/image103.png"/><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image" Target="../media/image3.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2.png"/><Relationship Id="rId19" Type="http://schemas.openxmlformats.org/officeDocument/2006/relationships/notesSlide" Target="../notesSlides/notesSlide8.xml"/><Relationship Id="rId18" Type="http://schemas.openxmlformats.org/officeDocument/2006/relationships/slideLayout" Target="../slideLayouts/slideLayout1.xml"/><Relationship Id="rId17" Type="http://schemas.openxmlformats.org/officeDocument/2006/relationships/tags" Target="../tags/tag99.xml"/><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image" Target="../media/image10.png"/></Relationships>
</file>

<file path=ppt/slides/_rels/slide58.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image" Target="../media/image3.svg"/><Relationship Id="rId4" Type="http://schemas.openxmlformats.org/officeDocument/2006/relationships/image" Target="../media/image3.png"/><Relationship Id="rId3" Type="http://schemas.openxmlformats.org/officeDocument/2006/relationships/image" Target="../media/image2.svg"/><Relationship Id="rId2" Type="http://schemas.openxmlformats.org/officeDocument/2006/relationships/image" Target="../media/image2.png"/><Relationship Id="rId19" Type="http://schemas.openxmlformats.org/officeDocument/2006/relationships/notesSlide" Target="../notesSlides/notesSlide9.xml"/><Relationship Id="rId18" Type="http://schemas.openxmlformats.org/officeDocument/2006/relationships/slideLayout" Target="../slideLayouts/slideLayout1.xml"/><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image" Target="../media/image10.png"/></Relationships>
</file>

<file path=ppt/slides/_rels/slide59.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image" Target="../media/image104.png"/><Relationship Id="rId6" Type="http://schemas.openxmlformats.org/officeDocument/2006/relationships/tags" Target="../tags/tag112.xml"/><Relationship Id="rId52" Type="http://schemas.openxmlformats.org/officeDocument/2006/relationships/notesSlide" Target="../notesSlides/notesSlide10.xml"/><Relationship Id="rId51" Type="http://schemas.openxmlformats.org/officeDocument/2006/relationships/slideLayout" Target="../slideLayouts/slideLayout1.xml"/><Relationship Id="rId50" Type="http://schemas.openxmlformats.org/officeDocument/2006/relationships/tags" Target="../tags/tag153.xml"/><Relationship Id="rId5" Type="http://schemas.openxmlformats.org/officeDocument/2006/relationships/image" Target="../media/image3.svg"/><Relationship Id="rId49" Type="http://schemas.openxmlformats.org/officeDocument/2006/relationships/tags" Target="../tags/tag152.xml"/><Relationship Id="rId48" Type="http://schemas.openxmlformats.org/officeDocument/2006/relationships/tags" Target="../tags/tag151.xml"/><Relationship Id="rId47" Type="http://schemas.openxmlformats.org/officeDocument/2006/relationships/tags" Target="../tags/tag150.xml"/><Relationship Id="rId46" Type="http://schemas.openxmlformats.org/officeDocument/2006/relationships/tags" Target="../tags/tag149.xml"/><Relationship Id="rId45" Type="http://schemas.openxmlformats.org/officeDocument/2006/relationships/tags" Target="../tags/tag148.xml"/><Relationship Id="rId44" Type="http://schemas.openxmlformats.org/officeDocument/2006/relationships/tags" Target="../tags/tag147.xml"/><Relationship Id="rId43" Type="http://schemas.openxmlformats.org/officeDocument/2006/relationships/tags" Target="../tags/tag146.xml"/><Relationship Id="rId42" Type="http://schemas.openxmlformats.org/officeDocument/2006/relationships/tags" Target="../tags/tag145.xml"/><Relationship Id="rId41" Type="http://schemas.openxmlformats.org/officeDocument/2006/relationships/tags" Target="../tags/tag144.xml"/><Relationship Id="rId40" Type="http://schemas.openxmlformats.org/officeDocument/2006/relationships/tags" Target="../tags/tag143.xml"/><Relationship Id="rId4" Type="http://schemas.openxmlformats.org/officeDocument/2006/relationships/image" Target="../media/image3.png"/><Relationship Id="rId39" Type="http://schemas.openxmlformats.org/officeDocument/2006/relationships/tags" Target="../tags/tag142.xml"/><Relationship Id="rId38" Type="http://schemas.openxmlformats.org/officeDocument/2006/relationships/tags" Target="../tags/tag141.xml"/><Relationship Id="rId37" Type="http://schemas.openxmlformats.org/officeDocument/2006/relationships/tags" Target="../tags/tag140.xml"/><Relationship Id="rId36" Type="http://schemas.openxmlformats.org/officeDocument/2006/relationships/tags" Target="../tags/tag139.xml"/><Relationship Id="rId35" Type="http://schemas.openxmlformats.org/officeDocument/2006/relationships/tags" Target="../tags/tag138.xml"/><Relationship Id="rId34" Type="http://schemas.openxmlformats.org/officeDocument/2006/relationships/tags" Target="../tags/tag137.xml"/><Relationship Id="rId33" Type="http://schemas.openxmlformats.org/officeDocument/2006/relationships/tags" Target="../tags/tag136.xml"/><Relationship Id="rId32" Type="http://schemas.openxmlformats.org/officeDocument/2006/relationships/tags" Target="../tags/tag135.xml"/><Relationship Id="rId31" Type="http://schemas.openxmlformats.org/officeDocument/2006/relationships/tags" Target="../tags/tag134.xml"/><Relationship Id="rId30" Type="http://schemas.openxmlformats.org/officeDocument/2006/relationships/tags" Target="../tags/tag133.xml"/><Relationship Id="rId3" Type="http://schemas.openxmlformats.org/officeDocument/2006/relationships/image" Target="../media/image2.svg"/><Relationship Id="rId29" Type="http://schemas.openxmlformats.org/officeDocument/2006/relationships/tags" Target="../tags/tag132.xml"/><Relationship Id="rId28" Type="http://schemas.openxmlformats.org/officeDocument/2006/relationships/tags" Target="../tags/tag131.xml"/><Relationship Id="rId27" Type="http://schemas.openxmlformats.org/officeDocument/2006/relationships/tags" Target="../tags/tag130.xml"/><Relationship Id="rId26" Type="http://schemas.openxmlformats.org/officeDocument/2006/relationships/tags" Target="../tags/tag129.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image" Target="../media/image106.png"/><Relationship Id="rId20" Type="http://schemas.openxmlformats.org/officeDocument/2006/relationships/tags" Target="../tags/tag124.xml"/><Relationship Id="rId2" Type="http://schemas.openxmlformats.org/officeDocument/2006/relationships/image" Target="../media/image2.png"/><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image" Target="../media/image105.png"/><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9.png"/><Relationship Id="rId2" Type="http://schemas.openxmlformats.org/officeDocument/2006/relationships/tags" Target="../tags/tag1.xml"/><Relationship Id="rId1" Type="http://schemas.openxmlformats.org/officeDocument/2006/relationships/image" Target="../media/image8.png"/></Relationships>
</file>

<file path=ppt/slides/_rels/slide60.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7" Type="http://schemas.openxmlformats.org/officeDocument/2006/relationships/notesSlide" Target="../notesSlides/notesSlide11.xml"/><Relationship Id="rId66" Type="http://schemas.openxmlformats.org/officeDocument/2006/relationships/slideLayout" Target="../slideLayouts/slideLayout1.xml"/><Relationship Id="rId65" Type="http://schemas.openxmlformats.org/officeDocument/2006/relationships/tags" Target="../tags/tag215.xml"/><Relationship Id="rId64" Type="http://schemas.openxmlformats.org/officeDocument/2006/relationships/tags" Target="../tags/tag214.xml"/><Relationship Id="rId63" Type="http://schemas.openxmlformats.org/officeDocument/2006/relationships/tags" Target="../tags/tag213.xml"/><Relationship Id="rId62" Type="http://schemas.openxmlformats.org/officeDocument/2006/relationships/tags" Target="../tags/tag212.xml"/><Relationship Id="rId61" Type="http://schemas.openxmlformats.org/officeDocument/2006/relationships/tags" Target="../tags/tag211.xml"/><Relationship Id="rId60" Type="http://schemas.openxmlformats.org/officeDocument/2006/relationships/tags" Target="../tags/tag210.xml"/><Relationship Id="rId6" Type="http://schemas.openxmlformats.org/officeDocument/2006/relationships/tags" Target="../tags/tag156.xml"/><Relationship Id="rId59" Type="http://schemas.openxmlformats.org/officeDocument/2006/relationships/tags" Target="../tags/tag209.xml"/><Relationship Id="rId58" Type="http://schemas.openxmlformats.org/officeDocument/2006/relationships/tags" Target="../tags/tag208.xml"/><Relationship Id="rId57" Type="http://schemas.openxmlformats.org/officeDocument/2006/relationships/tags" Target="../tags/tag207.xml"/><Relationship Id="rId56" Type="http://schemas.openxmlformats.org/officeDocument/2006/relationships/tags" Target="../tags/tag206.xml"/><Relationship Id="rId55" Type="http://schemas.openxmlformats.org/officeDocument/2006/relationships/tags" Target="../tags/tag205.xml"/><Relationship Id="rId54" Type="http://schemas.openxmlformats.org/officeDocument/2006/relationships/tags" Target="../tags/tag204.xml"/><Relationship Id="rId53" Type="http://schemas.openxmlformats.org/officeDocument/2006/relationships/tags" Target="../tags/tag203.xml"/><Relationship Id="rId52" Type="http://schemas.openxmlformats.org/officeDocument/2006/relationships/tags" Target="../tags/tag202.xml"/><Relationship Id="rId51" Type="http://schemas.openxmlformats.org/officeDocument/2006/relationships/tags" Target="../tags/tag201.xml"/><Relationship Id="rId50" Type="http://schemas.openxmlformats.org/officeDocument/2006/relationships/tags" Target="../tags/tag200.xml"/><Relationship Id="rId5" Type="http://schemas.openxmlformats.org/officeDocument/2006/relationships/tags" Target="../tags/tag155.xml"/><Relationship Id="rId49" Type="http://schemas.openxmlformats.org/officeDocument/2006/relationships/tags" Target="../tags/tag199.xml"/><Relationship Id="rId48" Type="http://schemas.openxmlformats.org/officeDocument/2006/relationships/tags" Target="../tags/tag198.xml"/><Relationship Id="rId47" Type="http://schemas.openxmlformats.org/officeDocument/2006/relationships/tags" Target="../tags/tag197.xml"/><Relationship Id="rId46" Type="http://schemas.openxmlformats.org/officeDocument/2006/relationships/tags" Target="../tags/tag196.xml"/><Relationship Id="rId45" Type="http://schemas.openxmlformats.org/officeDocument/2006/relationships/tags" Target="../tags/tag195.xml"/><Relationship Id="rId44" Type="http://schemas.openxmlformats.org/officeDocument/2006/relationships/tags" Target="../tags/tag194.xml"/><Relationship Id="rId43" Type="http://schemas.openxmlformats.org/officeDocument/2006/relationships/tags" Target="../tags/tag193.xml"/><Relationship Id="rId42" Type="http://schemas.openxmlformats.org/officeDocument/2006/relationships/tags" Target="../tags/tag192.xml"/><Relationship Id="rId41" Type="http://schemas.openxmlformats.org/officeDocument/2006/relationships/tags" Target="../tags/tag191.xml"/><Relationship Id="rId40" Type="http://schemas.openxmlformats.org/officeDocument/2006/relationships/tags" Target="../tags/tag190.xml"/><Relationship Id="rId4" Type="http://schemas.openxmlformats.org/officeDocument/2006/relationships/tags" Target="../tags/tag154.xml"/><Relationship Id="rId39" Type="http://schemas.openxmlformats.org/officeDocument/2006/relationships/tags" Target="../tags/tag189.xml"/><Relationship Id="rId38" Type="http://schemas.openxmlformats.org/officeDocument/2006/relationships/tags" Target="../tags/tag188.xml"/><Relationship Id="rId37" Type="http://schemas.openxmlformats.org/officeDocument/2006/relationships/tags" Target="../tags/tag187.xml"/><Relationship Id="rId36" Type="http://schemas.openxmlformats.org/officeDocument/2006/relationships/tags" Target="../tags/tag186.xml"/><Relationship Id="rId35" Type="http://schemas.openxmlformats.org/officeDocument/2006/relationships/tags" Target="../tags/tag185.xml"/><Relationship Id="rId34" Type="http://schemas.openxmlformats.org/officeDocument/2006/relationships/tags" Target="../tags/tag184.xml"/><Relationship Id="rId33" Type="http://schemas.openxmlformats.org/officeDocument/2006/relationships/tags" Target="../tags/tag183.xml"/><Relationship Id="rId32" Type="http://schemas.openxmlformats.org/officeDocument/2006/relationships/tags" Target="../tags/tag182.xml"/><Relationship Id="rId31" Type="http://schemas.openxmlformats.org/officeDocument/2006/relationships/tags" Target="../tags/tag181.xml"/><Relationship Id="rId30" Type="http://schemas.openxmlformats.org/officeDocument/2006/relationships/tags" Target="../tags/tag180.xml"/><Relationship Id="rId3" Type="http://schemas.openxmlformats.org/officeDocument/2006/relationships/image" Target="../media/image3.png"/><Relationship Id="rId29" Type="http://schemas.openxmlformats.org/officeDocument/2006/relationships/tags" Target="../tags/tag179.xml"/><Relationship Id="rId28" Type="http://schemas.openxmlformats.org/officeDocument/2006/relationships/tags" Target="../tags/tag178.xml"/><Relationship Id="rId27" Type="http://schemas.openxmlformats.org/officeDocument/2006/relationships/tags" Target="../tags/tag177.xml"/><Relationship Id="rId26" Type="http://schemas.openxmlformats.org/officeDocument/2006/relationships/tags" Target="../tags/tag176.xml"/><Relationship Id="rId25" Type="http://schemas.openxmlformats.org/officeDocument/2006/relationships/tags" Target="../tags/tag175.xml"/><Relationship Id="rId24" Type="http://schemas.openxmlformats.org/officeDocument/2006/relationships/tags" Target="../tags/tag174.xml"/><Relationship Id="rId23" Type="http://schemas.openxmlformats.org/officeDocument/2006/relationships/tags" Target="../tags/tag173.xml"/><Relationship Id="rId22" Type="http://schemas.openxmlformats.org/officeDocument/2006/relationships/tags" Target="../tags/tag172.xml"/><Relationship Id="rId21" Type="http://schemas.openxmlformats.org/officeDocument/2006/relationships/tags" Target="../tags/tag171.xml"/><Relationship Id="rId20" Type="http://schemas.openxmlformats.org/officeDocument/2006/relationships/tags" Target="../tags/tag170.xml"/><Relationship Id="rId2" Type="http://schemas.openxmlformats.org/officeDocument/2006/relationships/image" Target="../media/image2.png"/><Relationship Id="rId19" Type="http://schemas.openxmlformats.org/officeDocument/2006/relationships/tags" Target="../tags/tag169.xml"/><Relationship Id="rId18" Type="http://schemas.openxmlformats.org/officeDocument/2006/relationships/tags" Target="../tags/tag168.xml"/><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image" Target="../media/image10.pn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chart" Target="../charts/chart1.xml"/></Relationships>
</file>

<file path=ppt/slides/_rels/slide6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09.png"/><Relationship Id="rId5" Type="http://schemas.openxmlformats.org/officeDocument/2006/relationships/tags" Target="../tags/tag218.xml"/><Relationship Id="rId4" Type="http://schemas.openxmlformats.org/officeDocument/2006/relationships/image" Target="../media/image108.png"/><Relationship Id="rId3" Type="http://schemas.openxmlformats.org/officeDocument/2006/relationships/tags" Target="../tags/tag217.xml"/><Relationship Id="rId2" Type="http://schemas.openxmlformats.org/officeDocument/2006/relationships/image" Target="../media/image107.png"/><Relationship Id="rId10" Type="http://schemas.openxmlformats.org/officeDocument/2006/relationships/notesSlide" Target="../notesSlides/notesSlide13.xml"/><Relationship Id="rId1" Type="http://schemas.openxmlformats.org/officeDocument/2006/relationships/tags" Target="../tags/tag216.xml"/></Relationships>
</file>

<file path=ppt/slides/_rels/slide63.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image" Target="../media/image2.png"/><Relationship Id="rId5" Type="http://schemas.openxmlformats.org/officeDocument/2006/relationships/image" Target="../media/image114.png"/><Relationship Id="rId4" Type="http://schemas.openxmlformats.org/officeDocument/2006/relationships/image" Target="../media/image113.png"/><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image" Target="../media/image5.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5.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66.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6.png"/><Relationship Id="rId18" Type="http://schemas.openxmlformats.org/officeDocument/2006/relationships/slideLayout" Target="../slideLayouts/slideLayout2.xml"/><Relationship Id="rId17" Type="http://schemas.openxmlformats.org/officeDocument/2006/relationships/tags" Target="../tags/tag233.xml"/><Relationship Id="rId16" Type="http://schemas.openxmlformats.org/officeDocument/2006/relationships/tags" Target="../tags/tag232.xml"/><Relationship Id="rId15" Type="http://schemas.openxmlformats.org/officeDocument/2006/relationships/tags" Target="../tags/tag231.xml"/><Relationship Id="rId14" Type="http://schemas.openxmlformats.org/officeDocument/2006/relationships/tags" Target="../tags/tag230.xml"/><Relationship Id="rId13" Type="http://schemas.openxmlformats.org/officeDocument/2006/relationships/tags" Target="../tags/tag229.xml"/><Relationship Id="rId12" Type="http://schemas.openxmlformats.org/officeDocument/2006/relationships/tags" Target="../tags/tag228.xml"/><Relationship Id="rId11" Type="http://schemas.openxmlformats.org/officeDocument/2006/relationships/tags" Target="../tags/tag227.xml"/><Relationship Id="rId10" Type="http://schemas.openxmlformats.org/officeDocument/2006/relationships/tags" Target="../tags/tag226.xml"/><Relationship Id="rId1" Type="http://schemas.openxmlformats.org/officeDocument/2006/relationships/image" Target="../media/image5.png"/></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hyperlink" Target="https://shimo.im/docs/j6kRxkWcPXDdYhtP/" TargetMode="External"/><Relationship Id="rId5" Type="http://schemas.openxmlformats.org/officeDocument/2006/relationships/image" Target="../media/image4.svg"/><Relationship Id="rId4" Type="http://schemas.openxmlformats.org/officeDocument/2006/relationships/image" Target="../media/image116.png"/><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5.png"/></Relationships>
</file>

<file path=ppt/slides/_rels/slide68.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image" Target="../media/image4.png"/><Relationship Id="rId2" Type="http://schemas.openxmlformats.org/officeDocument/2006/relationships/image" Target="../media/image3.png"/><Relationship Id="rId18" Type="http://schemas.openxmlformats.org/officeDocument/2006/relationships/slideLayout" Target="../slideLayouts/slideLayout2.xml"/><Relationship Id="rId17" Type="http://schemas.openxmlformats.org/officeDocument/2006/relationships/tags" Target="../tags/tag247.xml"/><Relationship Id="rId16" Type="http://schemas.openxmlformats.org/officeDocument/2006/relationships/tags" Target="../tags/tag246.xml"/><Relationship Id="rId15" Type="http://schemas.openxmlformats.org/officeDocument/2006/relationships/tags" Target="../tags/tag245.xml"/><Relationship Id="rId14" Type="http://schemas.openxmlformats.org/officeDocument/2006/relationships/tags" Target="../tags/tag244.xml"/><Relationship Id="rId13" Type="http://schemas.openxmlformats.org/officeDocument/2006/relationships/tags" Target="../tags/tag243.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image" Target="../media/image2.pn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tags" Target="../tags/tag2.xml"/><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image" Target="../media/image11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1.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0" Type="http://schemas.openxmlformats.org/officeDocument/2006/relationships/slideLayout" Target="../slideLayouts/slideLayout2.xml"/><Relationship Id="rId4" Type="http://schemas.openxmlformats.org/officeDocument/2006/relationships/image" Target="../media/image3.png"/><Relationship Id="rId39" Type="http://schemas.openxmlformats.org/officeDocument/2006/relationships/tags" Target="../tags/tag283.xml"/><Relationship Id="rId38" Type="http://schemas.openxmlformats.org/officeDocument/2006/relationships/tags" Target="../tags/tag282.xml"/><Relationship Id="rId37" Type="http://schemas.openxmlformats.org/officeDocument/2006/relationships/tags" Target="../tags/tag281.xml"/><Relationship Id="rId36" Type="http://schemas.openxmlformats.org/officeDocument/2006/relationships/tags" Target="../tags/tag280.xml"/><Relationship Id="rId35" Type="http://schemas.openxmlformats.org/officeDocument/2006/relationships/tags" Target="../tags/tag279.xml"/><Relationship Id="rId34" Type="http://schemas.openxmlformats.org/officeDocument/2006/relationships/tags" Target="../tags/tag278.xml"/><Relationship Id="rId33" Type="http://schemas.openxmlformats.org/officeDocument/2006/relationships/tags" Target="../tags/tag277.xml"/><Relationship Id="rId32" Type="http://schemas.openxmlformats.org/officeDocument/2006/relationships/tags" Target="../tags/tag276.xml"/><Relationship Id="rId31" Type="http://schemas.openxmlformats.org/officeDocument/2006/relationships/tags" Target="../tags/tag275.xml"/><Relationship Id="rId30" Type="http://schemas.openxmlformats.org/officeDocument/2006/relationships/tags" Target="../tags/tag274.xml"/><Relationship Id="rId3" Type="http://schemas.openxmlformats.org/officeDocument/2006/relationships/tags" Target="../tags/tag248.xml"/><Relationship Id="rId29" Type="http://schemas.openxmlformats.org/officeDocument/2006/relationships/tags" Target="../tags/tag273.xml"/><Relationship Id="rId28" Type="http://schemas.openxmlformats.org/officeDocument/2006/relationships/tags" Target="../tags/tag272.xml"/><Relationship Id="rId27" Type="http://schemas.openxmlformats.org/officeDocument/2006/relationships/tags" Target="../tags/tag271.xml"/><Relationship Id="rId26" Type="http://schemas.openxmlformats.org/officeDocument/2006/relationships/tags" Target="../tags/tag270.xml"/><Relationship Id="rId25" Type="http://schemas.openxmlformats.org/officeDocument/2006/relationships/tags" Target="../tags/tag269.xml"/><Relationship Id="rId24" Type="http://schemas.openxmlformats.org/officeDocument/2006/relationships/tags" Target="../tags/tag268.xml"/><Relationship Id="rId23" Type="http://schemas.openxmlformats.org/officeDocument/2006/relationships/tags" Target="../tags/tag267.xml"/><Relationship Id="rId22" Type="http://schemas.openxmlformats.org/officeDocument/2006/relationships/tags" Target="../tags/tag266.xml"/><Relationship Id="rId21" Type="http://schemas.openxmlformats.org/officeDocument/2006/relationships/tags" Target="../tags/tag265.xml"/><Relationship Id="rId20" Type="http://schemas.openxmlformats.org/officeDocument/2006/relationships/tags" Target="../tags/tag264.xml"/><Relationship Id="rId2" Type="http://schemas.openxmlformats.org/officeDocument/2006/relationships/image" Target="../media/image2.png"/><Relationship Id="rId19" Type="http://schemas.openxmlformats.org/officeDocument/2006/relationships/tags" Target="../tags/tag263.xml"/><Relationship Id="rId18" Type="http://schemas.openxmlformats.org/officeDocument/2006/relationships/tags" Target="../tags/tag262.xml"/><Relationship Id="rId17" Type="http://schemas.openxmlformats.org/officeDocument/2006/relationships/tags" Target="../tags/tag261.xml"/><Relationship Id="rId16" Type="http://schemas.openxmlformats.org/officeDocument/2006/relationships/tags" Target="../tags/tag260.xml"/><Relationship Id="rId15" Type="http://schemas.openxmlformats.org/officeDocument/2006/relationships/tags" Target="../tags/tag259.xml"/><Relationship Id="rId14" Type="http://schemas.openxmlformats.org/officeDocument/2006/relationships/tags" Target="../tags/tag258.xml"/><Relationship Id="rId13" Type="http://schemas.openxmlformats.org/officeDocument/2006/relationships/tags" Target="../tags/tag257.xml"/><Relationship Id="rId12" Type="http://schemas.openxmlformats.org/officeDocument/2006/relationships/tags" Target="../tags/tag256.xml"/><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image" Target="../media/image4.png"/></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84.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4.png"/></Relationships>
</file>

<file path=ppt/slides/_rels/slide73.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image" Target="../media/image3.png"/><Relationship Id="rId28" Type="http://schemas.openxmlformats.org/officeDocument/2006/relationships/slideLayout" Target="../slideLayouts/slideLayout2.xml"/><Relationship Id="rId27" Type="http://schemas.openxmlformats.org/officeDocument/2006/relationships/tags" Target="../tags/tag308.xml"/><Relationship Id="rId26" Type="http://schemas.openxmlformats.org/officeDocument/2006/relationships/tags" Target="../tags/tag307.xml"/><Relationship Id="rId25" Type="http://schemas.openxmlformats.org/officeDocument/2006/relationships/tags" Target="../tags/tag306.xml"/><Relationship Id="rId24" Type="http://schemas.openxmlformats.org/officeDocument/2006/relationships/tags" Target="../tags/tag305.xml"/><Relationship Id="rId23" Type="http://schemas.openxmlformats.org/officeDocument/2006/relationships/tags" Target="../tags/tag304.xml"/><Relationship Id="rId22" Type="http://schemas.openxmlformats.org/officeDocument/2006/relationships/tags" Target="../tags/tag303.xml"/><Relationship Id="rId21" Type="http://schemas.openxmlformats.org/officeDocument/2006/relationships/tags" Target="../tags/tag302.xml"/><Relationship Id="rId20" Type="http://schemas.openxmlformats.org/officeDocument/2006/relationships/tags" Target="../tags/tag301.xml"/><Relationship Id="rId2" Type="http://schemas.openxmlformats.org/officeDocument/2006/relationships/image" Target="../media/image2.png"/><Relationship Id="rId19" Type="http://schemas.openxmlformats.org/officeDocument/2006/relationships/tags" Target="../tags/tag300.xml"/><Relationship Id="rId18" Type="http://schemas.openxmlformats.org/officeDocument/2006/relationships/tags" Target="../tags/tag299.xml"/><Relationship Id="rId17" Type="http://schemas.openxmlformats.org/officeDocument/2006/relationships/tags" Target="../tags/tag298.xml"/><Relationship Id="rId16" Type="http://schemas.openxmlformats.org/officeDocument/2006/relationships/tags" Target="../tags/tag297.xml"/><Relationship Id="rId15" Type="http://schemas.openxmlformats.org/officeDocument/2006/relationships/tags" Target="../tags/tag296.xml"/><Relationship Id="rId14" Type="http://schemas.openxmlformats.org/officeDocument/2006/relationships/tags" Target="../tags/tag295.xml"/><Relationship Id="rId13" Type="http://schemas.openxmlformats.org/officeDocument/2006/relationships/tags" Target="../tags/tag294.xml"/><Relationship Id="rId12" Type="http://schemas.openxmlformats.org/officeDocument/2006/relationships/tags" Target="../tags/tag293.xml"/><Relationship Id="rId11" Type="http://schemas.openxmlformats.org/officeDocument/2006/relationships/tags" Target="../tags/tag292.xml"/><Relationship Id="rId10" Type="http://schemas.openxmlformats.org/officeDocument/2006/relationships/tags" Target="../tags/tag291.xml"/><Relationship Id="rId1" Type="http://schemas.openxmlformats.org/officeDocument/2006/relationships/image" Target="../media/image4.png"/></Relationships>
</file>

<file path=ppt/slides/_rels/slide74.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image" Target="../media/image119.png"/><Relationship Id="rId3" Type="http://schemas.openxmlformats.org/officeDocument/2006/relationships/tags" Target="../tags/tag309.xml"/><Relationship Id="rId2" Type="http://schemas.openxmlformats.org/officeDocument/2006/relationships/image" Target="../media/image118.png"/><Relationship Id="rId18" Type="http://schemas.openxmlformats.org/officeDocument/2006/relationships/slideLayout" Target="../slideLayouts/slideLayout2.xml"/><Relationship Id="rId17" Type="http://schemas.openxmlformats.org/officeDocument/2006/relationships/tags" Target="../tags/tag322.xml"/><Relationship Id="rId16" Type="http://schemas.openxmlformats.org/officeDocument/2006/relationships/tags" Target="../tags/tag321.xml"/><Relationship Id="rId15" Type="http://schemas.openxmlformats.org/officeDocument/2006/relationships/tags" Target="../tags/tag320.xml"/><Relationship Id="rId14" Type="http://schemas.openxmlformats.org/officeDocument/2006/relationships/tags" Target="../tags/tag319.xml"/><Relationship Id="rId13" Type="http://schemas.openxmlformats.org/officeDocument/2006/relationships/tags" Target="../tags/tag318.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image" Target="../media/image4.png"/></Relationships>
</file>

<file path=ppt/slides/_rels/slide75.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tags" Target="../tags/tag327.xml"/><Relationship Id="rId7" Type="http://schemas.openxmlformats.org/officeDocument/2006/relationships/tags" Target="../tags/tag326.xml"/><Relationship Id="rId6" Type="http://schemas.openxmlformats.org/officeDocument/2006/relationships/tags" Target="../tags/tag325.xml"/><Relationship Id="rId5" Type="http://schemas.openxmlformats.org/officeDocument/2006/relationships/tags" Target="../tags/tag324.xml"/><Relationship Id="rId41" Type="http://schemas.openxmlformats.org/officeDocument/2006/relationships/slideLayout" Target="../slideLayouts/slideLayout2.xml"/><Relationship Id="rId40" Type="http://schemas.openxmlformats.org/officeDocument/2006/relationships/tags" Target="../tags/tag359.xml"/><Relationship Id="rId4" Type="http://schemas.openxmlformats.org/officeDocument/2006/relationships/image" Target="../media/image119.png"/><Relationship Id="rId39" Type="http://schemas.openxmlformats.org/officeDocument/2006/relationships/tags" Target="../tags/tag358.xml"/><Relationship Id="rId38" Type="http://schemas.openxmlformats.org/officeDocument/2006/relationships/tags" Target="../tags/tag357.xml"/><Relationship Id="rId37" Type="http://schemas.openxmlformats.org/officeDocument/2006/relationships/tags" Target="../tags/tag356.xml"/><Relationship Id="rId36" Type="http://schemas.openxmlformats.org/officeDocument/2006/relationships/tags" Target="../tags/tag355.xml"/><Relationship Id="rId35" Type="http://schemas.openxmlformats.org/officeDocument/2006/relationships/tags" Target="../tags/tag354.xml"/><Relationship Id="rId34" Type="http://schemas.openxmlformats.org/officeDocument/2006/relationships/tags" Target="../tags/tag353.xml"/><Relationship Id="rId33" Type="http://schemas.openxmlformats.org/officeDocument/2006/relationships/tags" Target="../tags/tag352.xml"/><Relationship Id="rId32" Type="http://schemas.openxmlformats.org/officeDocument/2006/relationships/tags" Target="../tags/tag351.xml"/><Relationship Id="rId31" Type="http://schemas.openxmlformats.org/officeDocument/2006/relationships/tags" Target="../tags/tag350.xml"/><Relationship Id="rId30" Type="http://schemas.openxmlformats.org/officeDocument/2006/relationships/tags" Target="../tags/tag349.xml"/><Relationship Id="rId3" Type="http://schemas.openxmlformats.org/officeDocument/2006/relationships/tags" Target="../tags/tag323.xml"/><Relationship Id="rId29" Type="http://schemas.openxmlformats.org/officeDocument/2006/relationships/tags" Target="../tags/tag348.xml"/><Relationship Id="rId28" Type="http://schemas.openxmlformats.org/officeDocument/2006/relationships/tags" Target="../tags/tag347.xml"/><Relationship Id="rId27" Type="http://schemas.openxmlformats.org/officeDocument/2006/relationships/tags" Target="../tags/tag346.xml"/><Relationship Id="rId26" Type="http://schemas.openxmlformats.org/officeDocument/2006/relationships/tags" Target="../tags/tag345.xml"/><Relationship Id="rId25" Type="http://schemas.openxmlformats.org/officeDocument/2006/relationships/tags" Target="../tags/tag344.xml"/><Relationship Id="rId24" Type="http://schemas.openxmlformats.org/officeDocument/2006/relationships/tags" Target="../tags/tag343.xml"/><Relationship Id="rId23" Type="http://schemas.openxmlformats.org/officeDocument/2006/relationships/tags" Target="../tags/tag342.xml"/><Relationship Id="rId22" Type="http://schemas.openxmlformats.org/officeDocument/2006/relationships/tags" Target="../tags/tag341.xml"/><Relationship Id="rId21" Type="http://schemas.openxmlformats.org/officeDocument/2006/relationships/tags" Target="../tags/tag340.xml"/><Relationship Id="rId20" Type="http://schemas.openxmlformats.org/officeDocument/2006/relationships/tags" Target="../tags/tag339.xml"/><Relationship Id="rId2" Type="http://schemas.openxmlformats.org/officeDocument/2006/relationships/image" Target="../media/image118.png"/><Relationship Id="rId19" Type="http://schemas.openxmlformats.org/officeDocument/2006/relationships/tags" Target="../tags/tag338.xml"/><Relationship Id="rId18" Type="http://schemas.openxmlformats.org/officeDocument/2006/relationships/tags" Target="../tags/tag337.xml"/><Relationship Id="rId17" Type="http://schemas.openxmlformats.org/officeDocument/2006/relationships/tags" Target="../tags/tag336.xml"/><Relationship Id="rId16" Type="http://schemas.openxmlformats.org/officeDocument/2006/relationships/tags" Target="../tags/tag335.xml"/><Relationship Id="rId15" Type="http://schemas.openxmlformats.org/officeDocument/2006/relationships/tags" Target="../tags/tag334.xml"/><Relationship Id="rId14" Type="http://schemas.openxmlformats.org/officeDocument/2006/relationships/tags" Target="../tags/tag333.xml"/><Relationship Id="rId13" Type="http://schemas.openxmlformats.org/officeDocument/2006/relationships/tags" Target="../tags/tag332.xml"/><Relationship Id="rId12" Type="http://schemas.openxmlformats.org/officeDocument/2006/relationships/tags" Target="../tags/tag331.xml"/><Relationship Id="rId11" Type="http://schemas.openxmlformats.org/officeDocument/2006/relationships/tags" Target="../tags/tag330.xml"/><Relationship Id="rId10" Type="http://schemas.openxmlformats.org/officeDocument/2006/relationships/tags" Target="../tags/tag329.xml"/><Relationship Id="rId1" Type="http://schemas.openxmlformats.org/officeDocument/2006/relationships/image" Target="../media/image4.png"/></Relationships>
</file>

<file path=ppt/slides/_rels/slide76.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tags" Target="../tags/tag364.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35" Type="http://schemas.openxmlformats.org/officeDocument/2006/relationships/slideLayout" Target="../slideLayouts/slideLayout2.xml"/><Relationship Id="rId34" Type="http://schemas.openxmlformats.org/officeDocument/2006/relationships/tags" Target="../tags/tag390.xml"/><Relationship Id="rId33" Type="http://schemas.openxmlformats.org/officeDocument/2006/relationships/tags" Target="../tags/tag389.xml"/><Relationship Id="rId32" Type="http://schemas.openxmlformats.org/officeDocument/2006/relationships/tags" Target="../tags/tag388.xml"/><Relationship Id="rId31" Type="http://schemas.openxmlformats.org/officeDocument/2006/relationships/tags" Target="../tags/tag387.xml"/><Relationship Id="rId30" Type="http://schemas.openxmlformats.org/officeDocument/2006/relationships/tags" Target="../tags/tag386.xml"/><Relationship Id="rId3" Type="http://schemas.openxmlformats.org/officeDocument/2006/relationships/image" Target="../media/image119.png"/><Relationship Id="rId29" Type="http://schemas.openxmlformats.org/officeDocument/2006/relationships/tags" Target="../tags/tag385.xml"/><Relationship Id="rId28" Type="http://schemas.openxmlformats.org/officeDocument/2006/relationships/tags" Target="../tags/tag384.xml"/><Relationship Id="rId27" Type="http://schemas.openxmlformats.org/officeDocument/2006/relationships/tags" Target="../tags/tag383.xml"/><Relationship Id="rId26" Type="http://schemas.openxmlformats.org/officeDocument/2006/relationships/tags" Target="../tags/tag382.xml"/><Relationship Id="rId25" Type="http://schemas.openxmlformats.org/officeDocument/2006/relationships/tags" Target="../tags/tag381.xml"/><Relationship Id="rId24" Type="http://schemas.openxmlformats.org/officeDocument/2006/relationships/tags" Target="../tags/tag380.xml"/><Relationship Id="rId23" Type="http://schemas.openxmlformats.org/officeDocument/2006/relationships/tags" Target="../tags/tag379.xml"/><Relationship Id="rId22" Type="http://schemas.openxmlformats.org/officeDocument/2006/relationships/tags" Target="../tags/tag378.xml"/><Relationship Id="rId21" Type="http://schemas.openxmlformats.org/officeDocument/2006/relationships/tags" Target="../tags/tag377.xml"/><Relationship Id="rId20" Type="http://schemas.openxmlformats.org/officeDocument/2006/relationships/tags" Target="../tags/tag376.xml"/><Relationship Id="rId2" Type="http://schemas.openxmlformats.org/officeDocument/2006/relationships/image" Target="../media/image118.png"/><Relationship Id="rId19" Type="http://schemas.openxmlformats.org/officeDocument/2006/relationships/tags" Target="../tags/tag375.xml"/><Relationship Id="rId18" Type="http://schemas.openxmlformats.org/officeDocument/2006/relationships/tags" Target="../tags/tag374.xml"/><Relationship Id="rId17" Type="http://schemas.openxmlformats.org/officeDocument/2006/relationships/tags" Target="../tags/tag373.xml"/><Relationship Id="rId16" Type="http://schemas.openxmlformats.org/officeDocument/2006/relationships/tags" Target="../tags/tag372.xml"/><Relationship Id="rId15" Type="http://schemas.openxmlformats.org/officeDocument/2006/relationships/tags" Target="../tags/tag371.xml"/><Relationship Id="rId14" Type="http://schemas.openxmlformats.org/officeDocument/2006/relationships/tags" Target="../tags/tag370.xml"/><Relationship Id="rId13" Type="http://schemas.openxmlformats.org/officeDocument/2006/relationships/tags" Target="../tags/tag369.xml"/><Relationship Id="rId12" Type="http://schemas.openxmlformats.org/officeDocument/2006/relationships/tags" Target="../tags/tag368.xml"/><Relationship Id="rId11" Type="http://schemas.openxmlformats.org/officeDocument/2006/relationships/tags" Target="../tags/tag367.xml"/><Relationship Id="rId10" Type="http://schemas.openxmlformats.org/officeDocument/2006/relationships/tags" Target="../tags/tag366.xml"/><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78.xml.rels><?xml version="1.0" encoding="UTF-8" standalone="yes"?>
<Relationships xmlns="http://schemas.openxmlformats.org/package/2006/relationships"><Relationship Id="rId9" Type="http://schemas.openxmlformats.org/officeDocument/2006/relationships/tags" Target="../tags/tag396.xml"/><Relationship Id="rId83" Type="http://schemas.openxmlformats.org/officeDocument/2006/relationships/slideLayout" Target="../slideLayouts/slideLayout2.xml"/><Relationship Id="rId82" Type="http://schemas.openxmlformats.org/officeDocument/2006/relationships/tags" Target="../tags/tag469.xml"/><Relationship Id="rId81" Type="http://schemas.openxmlformats.org/officeDocument/2006/relationships/tags" Target="../tags/tag468.xml"/><Relationship Id="rId80" Type="http://schemas.openxmlformats.org/officeDocument/2006/relationships/tags" Target="../tags/tag467.xml"/><Relationship Id="rId8" Type="http://schemas.openxmlformats.org/officeDocument/2006/relationships/tags" Target="../tags/tag395.xml"/><Relationship Id="rId79" Type="http://schemas.openxmlformats.org/officeDocument/2006/relationships/tags" Target="../tags/tag466.xml"/><Relationship Id="rId78" Type="http://schemas.openxmlformats.org/officeDocument/2006/relationships/tags" Target="../tags/tag465.xml"/><Relationship Id="rId77" Type="http://schemas.openxmlformats.org/officeDocument/2006/relationships/tags" Target="../tags/tag464.xml"/><Relationship Id="rId76" Type="http://schemas.openxmlformats.org/officeDocument/2006/relationships/tags" Target="../tags/tag463.xml"/><Relationship Id="rId75" Type="http://schemas.openxmlformats.org/officeDocument/2006/relationships/tags" Target="../tags/tag462.xml"/><Relationship Id="rId74" Type="http://schemas.openxmlformats.org/officeDocument/2006/relationships/tags" Target="../tags/tag461.xml"/><Relationship Id="rId73" Type="http://schemas.openxmlformats.org/officeDocument/2006/relationships/tags" Target="../tags/tag460.xml"/><Relationship Id="rId72" Type="http://schemas.openxmlformats.org/officeDocument/2006/relationships/tags" Target="../tags/tag459.xml"/><Relationship Id="rId71" Type="http://schemas.openxmlformats.org/officeDocument/2006/relationships/tags" Target="../tags/tag458.xml"/><Relationship Id="rId70" Type="http://schemas.openxmlformats.org/officeDocument/2006/relationships/tags" Target="../tags/tag457.xml"/><Relationship Id="rId7" Type="http://schemas.openxmlformats.org/officeDocument/2006/relationships/tags" Target="../tags/tag394.xml"/><Relationship Id="rId69" Type="http://schemas.openxmlformats.org/officeDocument/2006/relationships/tags" Target="../tags/tag456.xml"/><Relationship Id="rId68" Type="http://schemas.openxmlformats.org/officeDocument/2006/relationships/tags" Target="../tags/tag455.xml"/><Relationship Id="rId67" Type="http://schemas.openxmlformats.org/officeDocument/2006/relationships/tags" Target="../tags/tag454.xml"/><Relationship Id="rId66" Type="http://schemas.openxmlformats.org/officeDocument/2006/relationships/tags" Target="../tags/tag453.xml"/><Relationship Id="rId65" Type="http://schemas.openxmlformats.org/officeDocument/2006/relationships/tags" Target="../tags/tag452.xml"/><Relationship Id="rId64" Type="http://schemas.openxmlformats.org/officeDocument/2006/relationships/tags" Target="../tags/tag451.xml"/><Relationship Id="rId63" Type="http://schemas.openxmlformats.org/officeDocument/2006/relationships/tags" Target="../tags/tag450.xml"/><Relationship Id="rId62" Type="http://schemas.openxmlformats.org/officeDocument/2006/relationships/tags" Target="../tags/tag449.xml"/><Relationship Id="rId61" Type="http://schemas.openxmlformats.org/officeDocument/2006/relationships/tags" Target="../tags/tag448.xml"/><Relationship Id="rId60" Type="http://schemas.openxmlformats.org/officeDocument/2006/relationships/tags" Target="../tags/tag447.xml"/><Relationship Id="rId6" Type="http://schemas.openxmlformats.org/officeDocument/2006/relationships/tags" Target="../tags/tag393.xml"/><Relationship Id="rId59" Type="http://schemas.openxmlformats.org/officeDocument/2006/relationships/tags" Target="../tags/tag446.xml"/><Relationship Id="rId58" Type="http://schemas.openxmlformats.org/officeDocument/2006/relationships/tags" Target="../tags/tag445.xml"/><Relationship Id="rId57" Type="http://schemas.openxmlformats.org/officeDocument/2006/relationships/tags" Target="../tags/tag444.xml"/><Relationship Id="rId56" Type="http://schemas.openxmlformats.org/officeDocument/2006/relationships/tags" Target="../tags/tag443.xml"/><Relationship Id="rId55" Type="http://schemas.openxmlformats.org/officeDocument/2006/relationships/tags" Target="../tags/tag442.xml"/><Relationship Id="rId54" Type="http://schemas.openxmlformats.org/officeDocument/2006/relationships/tags" Target="../tags/tag441.xml"/><Relationship Id="rId53" Type="http://schemas.openxmlformats.org/officeDocument/2006/relationships/tags" Target="../tags/tag440.xml"/><Relationship Id="rId52" Type="http://schemas.openxmlformats.org/officeDocument/2006/relationships/tags" Target="../tags/tag439.xml"/><Relationship Id="rId51" Type="http://schemas.openxmlformats.org/officeDocument/2006/relationships/tags" Target="../tags/tag438.xml"/><Relationship Id="rId50" Type="http://schemas.openxmlformats.org/officeDocument/2006/relationships/tags" Target="../tags/tag437.xml"/><Relationship Id="rId5" Type="http://schemas.openxmlformats.org/officeDocument/2006/relationships/tags" Target="../tags/tag392.xml"/><Relationship Id="rId49" Type="http://schemas.openxmlformats.org/officeDocument/2006/relationships/tags" Target="../tags/tag436.xml"/><Relationship Id="rId48" Type="http://schemas.openxmlformats.org/officeDocument/2006/relationships/tags" Target="../tags/tag435.xml"/><Relationship Id="rId47" Type="http://schemas.openxmlformats.org/officeDocument/2006/relationships/tags" Target="../tags/tag434.xml"/><Relationship Id="rId46" Type="http://schemas.openxmlformats.org/officeDocument/2006/relationships/tags" Target="../tags/tag433.xml"/><Relationship Id="rId45" Type="http://schemas.openxmlformats.org/officeDocument/2006/relationships/tags" Target="../tags/tag432.xml"/><Relationship Id="rId44" Type="http://schemas.openxmlformats.org/officeDocument/2006/relationships/tags" Target="../tags/tag431.xml"/><Relationship Id="rId43" Type="http://schemas.openxmlformats.org/officeDocument/2006/relationships/tags" Target="../tags/tag430.xml"/><Relationship Id="rId42" Type="http://schemas.openxmlformats.org/officeDocument/2006/relationships/tags" Target="../tags/tag429.xml"/><Relationship Id="rId41" Type="http://schemas.openxmlformats.org/officeDocument/2006/relationships/tags" Target="../tags/tag428.xml"/><Relationship Id="rId40" Type="http://schemas.openxmlformats.org/officeDocument/2006/relationships/tags" Target="../tags/tag427.xml"/><Relationship Id="rId4" Type="http://schemas.openxmlformats.org/officeDocument/2006/relationships/image" Target="../media/image119.png"/><Relationship Id="rId39" Type="http://schemas.openxmlformats.org/officeDocument/2006/relationships/tags" Target="../tags/tag426.xml"/><Relationship Id="rId38" Type="http://schemas.openxmlformats.org/officeDocument/2006/relationships/tags" Target="../tags/tag425.xml"/><Relationship Id="rId37" Type="http://schemas.openxmlformats.org/officeDocument/2006/relationships/tags" Target="../tags/tag424.xml"/><Relationship Id="rId36" Type="http://schemas.openxmlformats.org/officeDocument/2006/relationships/tags" Target="../tags/tag423.xml"/><Relationship Id="rId35" Type="http://schemas.openxmlformats.org/officeDocument/2006/relationships/tags" Target="../tags/tag422.xml"/><Relationship Id="rId34" Type="http://schemas.openxmlformats.org/officeDocument/2006/relationships/tags" Target="../tags/tag421.xml"/><Relationship Id="rId33" Type="http://schemas.openxmlformats.org/officeDocument/2006/relationships/tags" Target="../tags/tag420.xml"/><Relationship Id="rId32" Type="http://schemas.openxmlformats.org/officeDocument/2006/relationships/tags" Target="../tags/tag419.xml"/><Relationship Id="rId31" Type="http://schemas.openxmlformats.org/officeDocument/2006/relationships/tags" Target="../tags/tag418.xml"/><Relationship Id="rId30" Type="http://schemas.openxmlformats.org/officeDocument/2006/relationships/tags" Target="../tags/tag417.xml"/><Relationship Id="rId3" Type="http://schemas.openxmlformats.org/officeDocument/2006/relationships/tags" Target="../tags/tag391.xml"/><Relationship Id="rId29" Type="http://schemas.openxmlformats.org/officeDocument/2006/relationships/tags" Target="../tags/tag416.xml"/><Relationship Id="rId28" Type="http://schemas.openxmlformats.org/officeDocument/2006/relationships/tags" Target="../tags/tag415.xml"/><Relationship Id="rId27" Type="http://schemas.openxmlformats.org/officeDocument/2006/relationships/tags" Target="../tags/tag414.xml"/><Relationship Id="rId26" Type="http://schemas.openxmlformats.org/officeDocument/2006/relationships/tags" Target="../tags/tag413.xml"/><Relationship Id="rId25" Type="http://schemas.openxmlformats.org/officeDocument/2006/relationships/tags" Target="../tags/tag412.xml"/><Relationship Id="rId24" Type="http://schemas.openxmlformats.org/officeDocument/2006/relationships/tags" Target="../tags/tag411.xml"/><Relationship Id="rId23" Type="http://schemas.openxmlformats.org/officeDocument/2006/relationships/tags" Target="../tags/tag410.xml"/><Relationship Id="rId22" Type="http://schemas.openxmlformats.org/officeDocument/2006/relationships/tags" Target="../tags/tag409.xml"/><Relationship Id="rId21" Type="http://schemas.openxmlformats.org/officeDocument/2006/relationships/tags" Target="../tags/tag408.xml"/><Relationship Id="rId20" Type="http://schemas.openxmlformats.org/officeDocument/2006/relationships/tags" Target="../tags/tag407.xml"/><Relationship Id="rId2" Type="http://schemas.openxmlformats.org/officeDocument/2006/relationships/image" Target="../media/image118.png"/><Relationship Id="rId19" Type="http://schemas.openxmlformats.org/officeDocument/2006/relationships/tags" Target="../tags/tag406.xml"/><Relationship Id="rId18" Type="http://schemas.openxmlformats.org/officeDocument/2006/relationships/tags" Target="../tags/tag405.xml"/><Relationship Id="rId17" Type="http://schemas.openxmlformats.org/officeDocument/2006/relationships/tags" Target="../tags/tag404.xml"/><Relationship Id="rId16" Type="http://schemas.openxmlformats.org/officeDocument/2006/relationships/tags" Target="../tags/tag403.xml"/><Relationship Id="rId15" Type="http://schemas.openxmlformats.org/officeDocument/2006/relationships/tags" Target="../tags/tag402.xml"/><Relationship Id="rId14" Type="http://schemas.openxmlformats.org/officeDocument/2006/relationships/tags" Target="../tags/tag401.xml"/><Relationship Id="rId13" Type="http://schemas.openxmlformats.org/officeDocument/2006/relationships/tags" Target="../tags/tag400.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image" Target="../media/image4.png"/></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71.xml"/><Relationship Id="rId4" Type="http://schemas.openxmlformats.org/officeDocument/2006/relationships/image" Target="../media/image119.png"/><Relationship Id="rId3" Type="http://schemas.openxmlformats.org/officeDocument/2006/relationships/tags" Target="../tags/tag470.xml"/><Relationship Id="rId2" Type="http://schemas.openxmlformats.org/officeDocument/2006/relationships/image" Target="../media/image118.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8.png"/></Relationships>
</file>

<file path=ppt/slides/_rels/slide8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tags" Target="../tags/tag474.xml"/><Relationship Id="rId5" Type="http://schemas.openxmlformats.org/officeDocument/2006/relationships/tags" Target="../tags/tag473.xml"/><Relationship Id="rId4" Type="http://schemas.openxmlformats.org/officeDocument/2006/relationships/image" Target="../media/image119.png"/><Relationship Id="rId3" Type="http://schemas.openxmlformats.org/officeDocument/2006/relationships/tags" Target="../tags/tag472.xml"/><Relationship Id="rId2" Type="http://schemas.openxmlformats.org/officeDocument/2006/relationships/image" Target="../media/image118.png"/><Relationship Id="rId1" Type="http://schemas.openxmlformats.org/officeDocument/2006/relationships/image" Target="../media/image4.png"/></Relationships>
</file>

<file path=ppt/slides/_rels/slide81.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image" Target="../media/image120.png"/><Relationship Id="rId6" Type="http://schemas.openxmlformats.org/officeDocument/2006/relationships/tags" Target="../tags/tag479.xml"/><Relationship Id="rId5" Type="http://schemas.openxmlformats.org/officeDocument/2006/relationships/tags" Target="../tags/tag478.xml"/><Relationship Id="rId4" Type="http://schemas.openxmlformats.org/officeDocument/2006/relationships/image" Target="../media/image119.png"/><Relationship Id="rId33" Type="http://schemas.openxmlformats.org/officeDocument/2006/relationships/slideLayout" Target="../slideLayouts/slideLayout2.xml"/><Relationship Id="rId32" Type="http://schemas.openxmlformats.org/officeDocument/2006/relationships/tags" Target="../tags/tag504.xml"/><Relationship Id="rId31" Type="http://schemas.openxmlformats.org/officeDocument/2006/relationships/tags" Target="../tags/tag503.xml"/><Relationship Id="rId30" Type="http://schemas.openxmlformats.org/officeDocument/2006/relationships/tags" Target="../tags/tag502.xml"/><Relationship Id="rId3" Type="http://schemas.openxmlformats.org/officeDocument/2006/relationships/tags" Target="../tags/tag477.xml"/><Relationship Id="rId29" Type="http://schemas.openxmlformats.org/officeDocument/2006/relationships/tags" Target="../tags/tag501.xml"/><Relationship Id="rId28" Type="http://schemas.openxmlformats.org/officeDocument/2006/relationships/tags" Target="../tags/tag500.xml"/><Relationship Id="rId27" Type="http://schemas.openxmlformats.org/officeDocument/2006/relationships/tags" Target="../tags/tag499.xml"/><Relationship Id="rId26" Type="http://schemas.openxmlformats.org/officeDocument/2006/relationships/tags" Target="../tags/tag498.xml"/><Relationship Id="rId25" Type="http://schemas.openxmlformats.org/officeDocument/2006/relationships/tags" Target="../tags/tag497.xml"/><Relationship Id="rId24" Type="http://schemas.openxmlformats.org/officeDocument/2006/relationships/tags" Target="../tags/tag496.xml"/><Relationship Id="rId23" Type="http://schemas.openxmlformats.org/officeDocument/2006/relationships/tags" Target="../tags/tag495.xml"/><Relationship Id="rId22" Type="http://schemas.openxmlformats.org/officeDocument/2006/relationships/tags" Target="../tags/tag494.xml"/><Relationship Id="rId21" Type="http://schemas.openxmlformats.org/officeDocument/2006/relationships/tags" Target="../tags/tag493.xml"/><Relationship Id="rId20" Type="http://schemas.openxmlformats.org/officeDocument/2006/relationships/tags" Target="../tags/tag492.xml"/><Relationship Id="rId2" Type="http://schemas.openxmlformats.org/officeDocument/2006/relationships/image" Target="../media/image118.png"/><Relationship Id="rId19" Type="http://schemas.openxmlformats.org/officeDocument/2006/relationships/tags" Target="../tags/tag491.xml"/><Relationship Id="rId18" Type="http://schemas.openxmlformats.org/officeDocument/2006/relationships/tags" Target="../tags/tag490.xml"/><Relationship Id="rId17" Type="http://schemas.openxmlformats.org/officeDocument/2006/relationships/tags" Target="../tags/tag489.xml"/><Relationship Id="rId16" Type="http://schemas.openxmlformats.org/officeDocument/2006/relationships/tags" Target="../tags/tag488.xml"/><Relationship Id="rId15" Type="http://schemas.openxmlformats.org/officeDocument/2006/relationships/tags" Target="../tags/tag487.xml"/><Relationship Id="rId14" Type="http://schemas.openxmlformats.org/officeDocument/2006/relationships/tags" Target="../tags/tag486.xml"/><Relationship Id="rId13" Type="http://schemas.openxmlformats.org/officeDocument/2006/relationships/tags" Target="../tags/tag485.xml"/><Relationship Id="rId12" Type="http://schemas.openxmlformats.org/officeDocument/2006/relationships/tags" Target="../tags/tag484.xml"/><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image" Target="../media/image4.png"/></Relationships>
</file>

<file path=ppt/slides/_rels/slide82.xml.rels><?xml version="1.0" encoding="UTF-8" standalone="yes"?>
<Relationships xmlns="http://schemas.openxmlformats.org/package/2006/relationships"><Relationship Id="rId9" Type="http://schemas.openxmlformats.org/officeDocument/2006/relationships/tags" Target="../tags/tag509.xml"/><Relationship Id="rId8" Type="http://schemas.openxmlformats.org/officeDocument/2006/relationships/tags" Target="../tags/tag508.xml"/><Relationship Id="rId7" Type="http://schemas.openxmlformats.org/officeDocument/2006/relationships/tags" Target="../tags/tag507.xml"/><Relationship Id="rId6" Type="http://schemas.openxmlformats.org/officeDocument/2006/relationships/tags" Target="../tags/tag506.xml"/><Relationship Id="rId5" Type="http://schemas.openxmlformats.org/officeDocument/2006/relationships/tags" Target="../tags/tag505.xml"/><Relationship Id="rId4" Type="http://schemas.openxmlformats.org/officeDocument/2006/relationships/image" Target="../media/image3.svg"/><Relationship Id="rId3" Type="http://schemas.openxmlformats.org/officeDocument/2006/relationships/image" Target="../media/image3.png"/><Relationship Id="rId21" Type="http://schemas.openxmlformats.org/officeDocument/2006/relationships/slideLayout" Target="../slideLayouts/slideLayout1.xml"/><Relationship Id="rId20" Type="http://schemas.openxmlformats.org/officeDocument/2006/relationships/image" Target="../media/image4.png"/><Relationship Id="rId2" Type="http://schemas.openxmlformats.org/officeDocument/2006/relationships/image" Target="../media/image2.svg"/><Relationship Id="rId19" Type="http://schemas.openxmlformats.org/officeDocument/2006/relationships/tags" Target="../tags/tag519.xml"/><Relationship Id="rId18" Type="http://schemas.openxmlformats.org/officeDocument/2006/relationships/tags" Target="../tags/tag518.xml"/><Relationship Id="rId17" Type="http://schemas.openxmlformats.org/officeDocument/2006/relationships/tags" Target="../tags/tag517.xml"/><Relationship Id="rId16" Type="http://schemas.openxmlformats.org/officeDocument/2006/relationships/tags" Target="../tags/tag516.xml"/><Relationship Id="rId15" Type="http://schemas.openxmlformats.org/officeDocument/2006/relationships/tags" Target="../tags/tag515.xml"/><Relationship Id="rId14" Type="http://schemas.openxmlformats.org/officeDocument/2006/relationships/tags" Target="../tags/tag514.xml"/><Relationship Id="rId13" Type="http://schemas.openxmlformats.org/officeDocument/2006/relationships/tags" Target="../tags/tag513.xml"/><Relationship Id="rId12" Type="http://schemas.openxmlformats.org/officeDocument/2006/relationships/tags" Target="../tags/tag512.xml"/><Relationship Id="rId11" Type="http://schemas.openxmlformats.org/officeDocument/2006/relationships/tags" Target="../tags/tag511.xml"/><Relationship Id="rId10" Type="http://schemas.openxmlformats.org/officeDocument/2006/relationships/tags" Target="../tags/tag510.xml"/><Relationship Id="rId1" Type="http://schemas.openxmlformats.org/officeDocument/2006/relationships/image" Target="../media/image2.png"/></Relationships>
</file>

<file path=ppt/slides/_rels/slide83.xml.rels><?xml version="1.0" encoding="UTF-8" standalone="yes"?>
<Relationships xmlns="http://schemas.openxmlformats.org/package/2006/relationships"><Relationship Id="rId9" Type="http://schemas.openxmlformats.org/officeDocument/2006/relationships/tags" Target="../tags/tag524.xml"/><Relationship Id="rId8" Type="http://schemas.openxmlformats.org/officeDocument/2006/relationships/tags" Target="../tags/tag523.xml"/><Relationship Id="rId7" Type="http://schemas.openxmlformats.org/officeDocument/2006/relationships/tags" Target="../tags/tag522.xml"/><Relationship Id="rId6" Type="http://schemas.openxmlformats.org/officeDocument/2006/relationships/tags" Target="../tags/tag521.xml"/><Relationship Id="rId5" Type="http://schemas.openxmlformats.org/officeDocument/2006/relationships/tags" Target="../tags/tag520.xml"/><Relationship Id="rId4" Type="http://schemas.openxmlformats.org/officeDocument/2006/relationships/image" Target="../media/image3.svg"/><Relationship Id="rId3" Type="http://schemas.openxmlformats.org/officeDocument/2006/relationships/image" Target="../media/image3.png"/><Relationship Id="rId27" Type="http://schemas.openxmlformats.org/officeDocument/2006/relationships/slideLayout" Target="../slideLayouts/slideLayout1.xml"/><Relationship Id="rId26" Type="http://schemas.openxmlformats.org/officeDocument/2006/relationships/image" Target="../media/image4.png"/><Relationship Id="rId25" Type="http://schemas.openxmlformats.org/officeDocument/2006/relationships/tags" Target="../tags/tag540.xml"/><Relationship Id="rId24" Type="http://schemas.openxmlformats.org/officeDocument/2006/relationships/tags" Target="../tags/tag539.xml"/><Relationship Id="rId23" Type="http://schemas.openxmlformats.org/officeDocument/2006/relationships/tags" Target="../tags/tag538.xml"/><Relationship Id="rId22" Type="http://schemas.openxmlformats.org/officeDocument/2006/relationships/tags" Target="../tags/tag537.xml"/><Relationship Id="rId21" Type="http://schemas.openxmlformats.org/officeDocument/2006/relationships/tags" Target="../tags/tag536.xml"/><Relationship Id="rId20" Type="http://schemas.openxmlformats.org/officeDocument/2006/relationships/tags" Target="../tags/tag535.xml"/><Relationship Id="rId2" Type="http://schemas.openxmlformats.org/officeDocument/2006/relationships/image" Target="../media/image2.svg"/><Relationship Id="rId19" Type="http://schemas.openxmlformats.org/officeDocument/2006/relationships/tags" Target="../tags/tag534.xml"/><Relationship Id="rId18" Type="http://schemas.openxmlformats.org/officeDocument/2006/relationships/tags" Target="../tags/tag533.xml"/><Relationship Id="rId17" Type="http://schemas.openxmlformats.org/officeDocument/2006/relationships/tags" Target="../tags/tag532.xml"/><Relationship Id="rId16" Type="http://schemas.openxmlformats.org/officeDocument/2006/relationships/tags" Target="../tags/tag531.xml"/><Relationship Id="rId15" Type="http://schemas.openxmlformats.org/officeDocument/2006/relationships/tags" Target="../tags/tag530.xml"/><Relationship Id="rId14" Type="http://schemas.openxmlformats.org/officeDocument/2006/relationships/tags" Target="../tags/tag529.xml"/><Relationship Id="rId13" Type="http://schemas.openxmlformats.org/officeDocument/2006/relationships/tags" Target="../tags/tag528.xml"/><Relationship Id="rId12" Type="http://schemas.openxmlformats.org/officeDocument/2006/relationships/tags" Target="../tags/tag527.xml"/><Relationship Id="rId11" Type="http://schemas.openxmlformats.org/officeDocument/2006/relationships/tags" Target="../tags/tag526.xml"/><Relationship Id="rId10" Type="http://schemas.openxmlformats.org/officeDocument/2006/relationships/tags" Target="../tags/tag525.xml"/><Relationship Id="rId1" Type="http://schemas.openxmlformats.org/officeDocument/2006/relationships/image" Target="../media/image2.png"/></Relationships>
</file>

<file path=ppt/slides/_rels/slide84.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tags" Target="../tags/tag544.xml"/><Relationship Id="rId7" Type="http://schemas.openxmlformats.org/officeDocument/2006/relationships/tags" Target="../tags/tag543.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image" Target="../media/image3.svg"/><Relationship Id="rId3" Type="http://schemas.openxmlformats.org/officeDocument/2006/relationships/image" Target="../media/image3.png"/><Relationship Id="rId21" Type="http://schemas.openxmlformats.org/officeDocument/2006/relationships/slideLayout" Target="../slideLayouts/slideLayout1.xml"/><Relationship Id="rId20" Type="http://schemas.openxmlformats.org/officeDocument/2006/relationships/tags" Target="../tags/tag556.xml"/><Relationship Id="rId2" Type="http://schemas.openxmlformats.org/officeDocument/2006/relationships/image" Target="../media/image2.svg"/><Relationship Id="rId19" Type="http://schemas.openxmlformats.org/officeDocument/2006/relationships/tags" Target="../tags/tag555.xml"/><Relationship Id="rId18" Type="http://schemas.openxmlformats.org/officeDocument/2006/relationships/tags" Target="../tags/tag554.xml"/><Relationship Id="rId17" Type="http://schemas.openxmlformats.org/officeDocument/2006/relationships/tags" Target="../tags/tag553.xml"/><Relationship Id="rId16" Type="http://schemas.openxmlformats.org/officeDocument/2006/relationships/tags" Target="../tags/tag552.xml"/><Relationship Id="rId15" Type="http://schemas.openxmlformats.org/officeDocument/2006/relationships/tags" Target="../tags/tag551.xml"/><Relationship Id="rId14" Type="http://schemas.openxmlformats.org/officeDocument/2006/relationships/tags" Target="../tags/tag550.xml"/><Relationship Id="rId13" Type="http://schemas.openxmlformats.org/officeDocument/2006/relationships/tags" Target="../tags/tag549.xml"/><Relationship Id="rId12" Type="http://schemas.openxmlformats.org/officeDocument/2006/relationships/tags" Target="../tags/tag548.xml"/><Relationship Id="rId11" Type="http://schemas.openxmlformats.org/officeDocument/2006/relationships/tags" Target="../tags/tag547.xml"/><Relationship Id="rId10" Type="http://schemas.openxmlformats.org/officeDocument/2006/relationships/tags" Target="../tags/tag546.xml"/><Relationship Id="rId1" Type="http://schemas.openxmlformats.org/officeDocument/2006/relationships/image" Target="../media/image2.png"/></Relationships>
</file>

<file path=ppt/slides/_rels/slide8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57.xml"/><Relationship Id="rId6" Type="http://schemas.openxmlformats.org/officeDocument/2006/relationships/image" Target="../media/image4.png"/><Relationship Id="rId5" Type="http://schemas.openxmlformats.org/officeDocument/2006/relationships/image" Target="../media/image121.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58.xml"/><Relationship Id="rId6" Type="http://schemas.openxmlformats.org/officeDocument/2006/relationships/image" Target="../media/image4.png"/><Relationship Id="rId5" Type="http://schemas.openxmlformats.org/officeDocument/2006/relationships/image" Target="../media/image122.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87.xml.rels><?xml version="1.0" encoding="UTF-8" standalone="yes"?>
<Relationships xmlns="http://schemas.openxmlformats.org/package/2006/relationships"><Relationship Id="rId9" Type="http://schemas.openxmlformats.org/officeDocument/2006/relationships/tags" Target="../tags/tag559.xml"/><Relationship Id="rId8" Type="http://schemas.openxmlformats.org/officeDocument/2006/relationships/image" Target="../media/image4.png"/><Relationship Id="rId7" Type="http://schemas.openxmlformats.org/officeDocument/2006/relationships/image" Target="../media/image125.png"/><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88.xml.rels><?xml version="1.0" encoding="UTF-8" standalone="yes"?>
<Relationships xmlns="http://schemas.openxmlformats.org/package/2006/relationships"><Relationship Id="rId9" Type="http://schemas.openxmlformats.org/officeDocument/2006/relationships/tags" Target="../tags/tag563.xml"/><Relationship Id="rId8" Type="http://schemas.openxmlformats.org/officeDocument/2006/relationships/tags" Target="../tags/tag562.xml"/><Relationship Id="rId7" Type="http://schemas.openxmlformats.org/officeDocument/2006/relationships/tags" Target="../tags/tag561.xml"/><Relationship Id="rId6" Type="http://schemas.openxmlformats.org/officeDocument/2006/relationships/tags" Target="../tags/tag560.xml"/><Relationship Id="rId5" Type="http://schemas.openxmlformats.org/officeDocument/2006/relationships/image" Target="../media/image10.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3" Type="http://schemas.openxmlformats.org/officeDocument/2006/relationships/slideLayout" Target="../slideLayouts/slideLayout1.xml"/><Relationship Id="rId12" Type="http://schemas.openxmlformats.org/officeDocument/2006/relationships/tags" Target="../tags/tag566.xml"/><Relationship Id="rId11" Type="http://schemas.openxmlformats.org/officeDocument/2006/relationships/tags" Target="../tags/tag565.xml"/><Relationship Id="rId10" Type="http://schemas.openxmlformats.org/officeDocument/2006/relationships/tags" Target="../tags/tag564.xml"/><Relationship Id="rId1" Type="http://schemas.openxmlformats.org/officeDocument/2006/relationships/image" Target="../media/image2.png"/></Relationships>
</file>

<file path=ppt/slides/_rels/slide8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0.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5.png"/></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9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567.xml"/><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9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569.xml"/><Relationship Id="rId6" Type="http://schemas.openxmlformats.org/officeDocument/2006/relationships/tags" Target="../tags/tag568.xml"/><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93.xml.rels><?xml version="1.0" encoding="UTF-8" standalone="yes"?>
<Relationships xmlns="http://schemas.openxmlformats.org/package/2006/relationships"><Relationship Id="rId9" Type="http://schemas.openxmlformats.org/officeDocument/2006/relationships/tags" Target="../tags/tag573.xml"/><Relationship Id="rId8" Type="http://schemas.openxmlformats.org/officeDocument/2006/relationships/tags" Target="../tags/tag572.xml"/><Relationship Id="rId7" Type="http://schemas.openxmlformats.org/officeDocument/2006/relationships/tags" Target="../tags/tag571.xml"/><Relationship Id="rId6" Type="http://schemas.openxmlformats.org/officeDocument/2006/relationships/tags" Target="../tags/tag570.xml"/><Relationship Id="rId5" Type="http://schemas.openxmlformats.org/officeDocument/2006/relationships/image" Target="../media/image4.png"/><Relationship Id="rId4" Type="http://schemas.openxmlformats.org/officeDocument/2006/relationships/image" Target="../media/image3.svg"/><Relationship Id="rId3" Type="http://schemas.openxmlformats.org/officeDocument/2006/relationships/image" Target="../media/image3.png"/><Relationship Id="rId27" Type="http://schemas.openxmlformats.org/officeDocument/2006/relationships/slideLayout" Target="../slideLayouts/slideLayout1.xml"/><Relationship Id="rId26" Type="http://schemas.openxmlformats.org/officeDocument/2006/relationships/tags" Target="../tags/tag590.xml"/><Relationship Id="rId25" Type="http://schemas.openxmlformats.org/officeDocument/2006/relationships/tags" Target="../tags/tag589.xml"/><Relationship Id="rId24" Type="http://schemas.openxmlformats.org/officeDocument/2006/relationships/tags" Target="../tags/tag588.xml"/><Relationship Id="rId23" Type="http://schemas.openxmlformats.org/officeDocument/2006/relationships/tags" Target="../tags/tag587.xml"/><Relationship Id="rId22" Type="http://schemas.openxmlformats.org/officeDocument/2006/relationships/tags" Target="../tags/tag586.xml"/><Relationship Id="rId21" Type="http://schemas.openxmlformats.org/officeDocument/2006/relationships/tags" Target="../tags/tag585.xml"/><Relationship Id="rId20" Type="http://schemas.openxmlformats.org/officeDocument/2006/relationships/tags" Target="../tags/tag584.xml"/><Relationship Id="rId2" Type="http://schemas.openxmlformats.org/officeDocument/2006/relationships/image" Target="../media/image2.svg"/><Relationship Id="rId19" Type="http://schemas.openxmlformats.org/officeDocument/2006/relationships/tags" Target="../tags/tag583.xml"/><Relationship Id="rId18" Type="http://schemas.openxmlformats.org/officeDocument/2006/relationships/tags" Target="../tags/tag582.xml"/><Relationship Id="rId17" Type="http://schemas.openxmlformats.org/officeDocument/2006/relationships/tags" Target="../tags/tag581.xml"/><Relationship Id="rId16" Type="http://schemas.openxmlformats.org/officeDocument/2006/relationships/tags" Target="../tags/tag580.xml"/><Relationship Id="rId15" Type="http://schemas.openxmlformats.org/officeDocument/2006/relationships/tags" Target="../tags/tag579.xml"/><Relationship Id="rId14" Type="http://schemas.openxmlformats.org/officeDocument/2006/relationships/tags" Target="../tags/tag578.xml"/><Relationship Id="rId13" Type="http://schemas.openxmlformats.org/officeDocument/2006/relationships/tags" Target="../tags/tag577.xml"/><Relationship Id="rId12" Type="http://schemas.openxmlformats.org/officeDocument/2006/relationships/tags" Target="../tags/tag576.xml"/><Relationship Id="rId11" Type="http://schemas.openxmlformats.org/officeDocument/2006/relationships/tags" Target="../tags/tag575.xml"/><Relationship Id="rId10" Type="http://schemas.openxmlformats.org/officeDocument/2006/relationships/tags" Target="../tags/tag574.xml"/><Relationship Id="rId1" Type="http://schemas.openxmlformats.org/officeDocument/2006/relationships/image" Target="../media/image2.png"/></Relationships>
</file>

<file path=ppt/slides/_rels/slide9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png"/></Relationships>
</file>

<file path=ppt/slides/_rels/slide95.xml.rels><?xml version="1.0" encoding="UTF-8" standalone="yes"?>
<Relationships xmlns="http://schemas.openxmlformats.org/package/2006/relationships"><Relationship Id="rId9" Type="http://schemas.openxmlformats.org/officeDocument/2006/relationships/tags" Target="../tags/tag592.xml"/><Relationship Id="rId8" Type="http://schemas.openxmlformats.org/officeDocument/2006/relationships/tags" Target="../tags/tag591.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3.png"/><Relationship Id="rId15" Type="http://schemas.openxmlformats.org/officeDocument/2006/relationships/slideLayout" Target="../slideLayouts/slideLayout1.xml"/><Relationship Id="rId14" Type="http://schemas.openxmlformats.org/officeDocument/2006/relationships/image" Target="../media/image4.png"/><Relationship Id="rId13" Type="http://schemas.openxmlformats.org/officeDocument/2006/relationships/tags" Target="../tags/tag596.xml"/><Relationship Id="rId12" Type="http://schemas.openxmlformats.org/officeDocument/2006/relationships/tags" Target="../tags/tag595.xml"/><Relationship Id="rId11" Type="http://schemas.openxmlformats.org/officeDocument/2006/relationships/tags" Target="../tags/tag594.xml"/><Relationship Id="rId10" Type="http://schemas.openxmlformats.org/officeDocument/2006/relationships/tags" Target="../tags/tag593.xml"/><Relationship Id="rId1" Type="http://schemas.openxmlformats.org/officeDocument/2006/relationships/image" Target="../media/image2.png"/></Relationships>
</file>

<file path=ppt/slides/_rels/slide9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130.png"/><Relationship Id="rId2" Type="http://schemas.openxmlformats.org/officeDocument/2006/relationships/image" Target="../media/image3.png"/><Relationship Id="rId1" Type="http://schemas.openxmlformats.org/officeDocument/2006/relationships/image" Target="../media/image2.png"/></Relationships>
</file>

<file path=ppt/slides/_rels/slide97.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98.xml.rels><?xml version="1.0" encoding="UTF-8" standalone="yes"?>
<Relationships xmlns="http://schemas.openxmlformats.org/package/2006/relationships"><Relationship Id="rId9" Type="http://schemas.openxmlformats.org/officeDocument/2006/relationships/tags" Target="../tags/tag602.xml"/><Relationship Id="rId8" Type="http://schemas.openxmlformats.org/officeDocument/2006/relationships/tags" Target="../tags/tag601.xml"/><Relationship Id="rId7" Type="http://schemas.openxmlformats.org/officeDocument/2006/relationships/tags" Target="../tags/tag600.xml"/><Relationship Id="rId6" Type="http://schemas.openxmlformats.org/officeDocument/2006/relationships/tags" Target="../tags/tag599.xml"/><Relationship Id="rId5" Type="http://schemas.openxmlformats.org/officeDocument/2006/relationships/tags" Target="../tags/tag598.xml"/><Relationship Id="rId4" Type="http://schemas.openxmlformats.org/officeDocument/2006/relationships/tags" Target="../tags/tag597.xml"/><Relationship Id="rId3" Type="http://schemas.openxmlformats.org/officeDocument/2006/relationships/image" Target="../media/image4.png"/><Relationship Id="rId25" Type="http://schemas.openxmlformats.org/officeDocument/2006/relationships/slideLayout" Target="../slideLayouts/slideLayout2.xml"/><Relationship Id="rId24" Type="http://schemas.openxmlformats.org/officeDocument/2006/relationships/tags" Target="../tags/tag617.xml"/><Relationship Id="rId23" Type="http://schemas.openxmlformats.org/officeDocument/2006/relationships/tags" Target="../tags/tag616.xml"/><Relationship Id="rId22" Type="http://schemas.openxmlformats.org/officeDocument/2006/relationships/tags" Target="../tags/tag615.xml"/><Relationship Id="rId21" Type="http://schemas.openxmlformats.org/officeDocument/2006/relationships/tags" Target="../tags/tag614.xml"/><Relationship Id="rId20" Type="http://schemas.openxmlformats.org/officeDocument/2006/relationships/tags" Target="../tags/tag613.xml"/><Relationship Id="rId2" Type="http://schemas.openxmlformats.org/officeDocument/2006/relationships/image" Target="../media/image3.png"/><Relationship Id="rId19" Type="http://schemas.openxmlformats.org/officeDocument/2006/relationships/tags" Target="../tags/tag612.xml"/><Relationship Id="rId18" Type="http://schemas.openxmlformats.org/officeDocument/2006/relationships/tags" Target="../tags/tag611.xml"/><Relationship Id="rId17" Type="http://schemas.openxmlformats.org/officeDocument/2006/relationships/tags" Target="../tags/tag610.xml"/><Relationship Id="rId16" Type="http://schemas.openxmlformats.org/officeDocument/2006/relationships/tags" Target="../tags/tag609.xml"/><Relationship Id="rId15" Type="http://schemas.openxmlformats.org/officeDocument/2006/relationships/tags" Target="../tags/tag608.xml"/><Relationship Id="rId14" Type="http://schemas.openxmlformats.org/officeDocument/2006/relationships/tags" Target="../tags/tag607.xml"/><Relationship Id="rId13" Type="http://schemas.openxmlformats.org/officeDocument/2006/relationships/tags" Target="../tags/tag606.xml"/><Relationship Id="rId12" Type="http://schemas.openxmlformats.org/officeDocument/2006/relationships/tags" Target="../tags/tag605.xml"/><Relationship Id="rId11" Type="http://schemas.openxmlformats.org/officeDocument/2006/relationships/tags" Target="../tags/tag604.xml"/><Relationship Id="rId10" Type="http://schemas.openxmlformats.org/officeDocument/2006/relationships/tags" Target="../tags/tag603.xml"/><Relationship Id="rId1" Type="http://schemas.openxmlformats.org/officeDocument/2006/relationships/image" Target="../media/image2.png"/></Relationships>
</file>

<file path=ppt/slides/_rels/slide99.xml.rels><?xml version="1.0" encoding="UTF-8" standalone="yes"?>
<Relationships xmlns="http://schemas.openxmlformats.org/package/2006/relationships"><Relationship Id="rId9" Type="http://schemas.openxmlformats.org/officeDocument/2006/relationships/tags" Target="../tags/tag623.xml"/><Relationship Id="rId8" Type="http://schemas.openxmlformats.org/officeDocument/2006/relationships/tags" Target="../tags/tag622.xml"/><Relationship Id="rId7" Type="http://schemas.openxmlformats.org/officeDocument/2006/relationships/tags" Target="../tags/tag621.xml"/><Relationship Id="rId6" Type="http://schemas.openxmlformats.org/officeDocument/2006/relationships/tags" Target="../tags/tag620.xml"/><Relationship Id="rId5" Type="http://schemas.openxmlformats.org/officeDocument/2006/relationships/tags" Target="../tags/tag619.xml"/><Relationship Id="rId4" Type="http://schemas.openxmlformats.org/officeDocument/2006/relationships/tags" Target="../tags/tag618.xml"/><Relationship Id="rId3" Type="http://schemas.openxmlformats.org/officeDocument/2006/relationships/image" Target="../media/image4.png"/><Relationship Id="rId2" Type="http://schemas.openxmlformats.org/officeDocument/2006/relationships/image" Target="../media/image3.png"/><Relationship Id="rId15" Type="http://schemas.openxmlformats.org/officeDocument/2006/relationships/notesSlide" Target="../notesSlides/notesSlide19.xml"/><Relationship Id="rId14" Type="http://schemas.openxmlformats.org/officeDocument/2006/relationships/slideLayout" Target="../slideLayouts/slideLayout1.xml"/><Relationship Id="rId13" Type="http://schemas.openxmlformats.org/officeDocument/2006/relationships/tags" Target="../tags/tag627.xml"/><Relationship Id="rId12" Type="http://schemas.openxmlformats.org/officeDocument/2006/relationships/tags" Target="../tags/tag626.xml"/><Relationship Id="rId11" Type="http://schemas.openxmlformats.org/officeDocument/2006/relationships/tags" Target="../tags/tag625.xml"/><Relationship Id="rId10" Type="http://schemas.openxmlformats.org/officeDocument/2006/relationships/tags" Target="../tags/tag624.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09573" y="2220656"/>
            <a:ext cx="6126480" cy="645160"/>
          </a:xfrm>
          <a:prstGeom prst="rect">
            <a:avLst/>
          </a:prstGeom>
          <a:noFill/>
        </p:spPr>
        <p:txBody>
          <a:bodyPr wrap="none" rtlCol="0">
            <a:spAutoFit/>
          </a:bodyPr>
          <a:lstStyle/>
          <a:p>
            <a:pPr algn="ctr"/>
            <a:r>
              <a:rPr lang="zh-CN" sz="3595" b="1">
                <a:solidFill>
                  <a:schemeClr val="tx1"/>
                </a:solidFill>
              </a:rPr>
              <a:t>点燃私域训练营落地实操宝典</a:t>
            </a:r>
            <a:endParaRPr lang="zh-CN" sz="3595" b="1">
              <a:solidFill>
                <a:schemeClr val="tx1"/>
              </a:solidFill>
            </a:endParaRPr>
          </a:p>
        </p:txBody>
      </p:sp>
      <p:sp>
        <p:nvSpPr>
          <p:cNvPr id="3" name="文本框 2"/>
          <p:cNvSpPr txBox="1"/>
          <p:nvPr/>
        </p:nvSpPr>
        <p:spPr>
          <a:xfrm>
            <a:off x="1644702" y="4201666"/>
            <a:ext cx="6856222" cy="330835"/>
          </a:xfrm>
          <a:prstGeom prst="rect">
            <a:avLst/>
          </a:prstGeom>
          <a:noFill/>
        </p:spPr>
        <p:txBody>
          <a:bodyPr wrap="square" rtlCol="0" anchor="t">
            <a:spAutoFit/>
          </a:bodyPr>
          <a:lstStyle/>
          <a:p>
            <a:pPr algn="dist">
              <a:lnSpc>
                <a:spcPct val="130000"/>
              </a:lnSpc>
            </a:pPr>
            <a:r>
              <a:rPr lang="zh-CN" altLang="en-US" sz="1195" b="1">
                <a:solidFill>
                  <a:schemeClr val="tx1"/>
                </a:solidFill>
                <a:sym typeface="+mn-ea"/>
              </a:rPr>
              <a:t>所有传统领域出现过的机会，都值得用企微私域再做一遍！</a:t>
            </a:r>
            <a:endParaRPr lang="zh-CN" altLang="en-US" sz="1195" b="1">
              <a:solidFill>
                <a:schemeClr val="tx1"/>
              </a:solidFill>
              <a:sym typeface="+mn-ea"/>
            </a:endParaRPr>
          </a:p>
        </p:txBody>
      </p:sp>
      <p:cxnSp>
        <p:nvCxnSpPr>
          <p:cNvPr id="4" name="直接连接符 3"/>
          <p:cNvCxnSpPr/>
          <p:nvPr/>
        </p:nvCxnSpPr>
        <p:spPr>
          <a:xfrm flipH="1" flipV="1">
            <a:off x="17941" y="4618021"/>
            <a:ext cx="10109744" cy="760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889339" y="1463360"/>
            <a:ext cx="2512068" cy="619778"/>
            <a:chOff x="5993" y="4227"/>
            <a:chExt cx="3964"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28" name="图片 27"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2"/>
            </a:xfrm>
            <a:prstGeom prst="rect">
              <a:avLst/>
            </a:prstGeom>
            <a:noFill/>
          </p:spPr>
          <p:txBody>
            <a:bodyPr wrap="square" rtlCol="0">
              <a:spAutoFit/>
            </a:bodyPr>
            <a:lstStyle/>
            <a:p>
              <a:pPr algn="l"/>
              <a:r>
                <a:rPr lang="zh-CN" altLang="en-US" sz="1595" b="1">
                  <a:solidFill>
                    <a:srgbClr val="FEA900"/>
                  </a:solidFill>
                  <a:sym typeface="+mn-ea"/>
                </a:rPr>
                <a:t>品牌私域运营中心</a:t>
              </a:r>
              <a:endParaRPr lang="zh-CN" altLang="en-US" sz="1595" b="1">
                <a:solidFill>
                  <a:srgbClr val="FEA900"/>
                </a:solidFill>
                <a:sym typeface="+mn-ea"/>
              </a:endParaRPr>
            </a:p>
          </p:txBody>
        </p:sp>
        <p:sp>
          <p:nvSpPr>
            <p:cNvPr id="27" name="文本框 26"/>
            <p:cNvSpPr txBox="1"/>
            <p:nvPr/>
          </p:nvSpPr>
          <p:spPr>
            <a:xfrm>
              <a:off x="5994" y="4673"/>
              <a:ext cx="990" cy="532"/>
            </a:xfrm>
            <a:prstGeom prst="rect">
              <a:avLst/>
            </a:prstGeom>
            <a:noFill/>
            <a:effectLst/>
          </p:spPr>
          <p:txBody>
            <a:bodyPr wrap="square" rtlCol="0">
              <a:spAutoFit/>
            </a:bodyPr>
            <a:lstStyle/>
            <a:p>
              <a:pPr algn="l"/>
              <a:r>
                <a:rPr lang="zh-CN" altLang="en-US" sz="1595" b="1">
                  <a:solidFill>
                    <a:schemeClr val="tx1"/>
                  </a:solidFill>
                  <a:sym typeface="+mn-ea"/>
                </a:rPr>
                <a:t>点燃 </a:t>
              </a:r>
              <a:endParaRPr lang="zh-CN" altLang="en-US" sz="1595" b="1">
                <a:solidFill>
                  <a:schemeClr val="tx1"/>
                </a:solidFill>
                <a:sym typeface="+mn-e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8080" y="464185"/>
            <a:ext cx="238950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-6</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大主流形式</a:t>
            </a:r>
            <a:endParaRPr lang="zh-CN"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24" name="直接连接符 23"/>
          <p:cNvCxnSpPr/>
          <p:nvPr/>
        </p:nvCxnSpPr>
        <p:spPr>
          <a:xfrm>
            <a:off x="1197610" y="2174875"/>
            <a:ext cx="4014470"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094105" y="1453515"/>
            <a:ext cx="4438650" cy="645160"/>
          </a:xfrm>
          <a:prstGeom prst="rect">
            <a:avLst/>
          </a:prstGeom>
          <a:noFill/>
        </p:spPr>
        <p:txBody>
          <a:bodyPr wrap="square" rtlCol="0">
            <a:spAutoFit/>
          </a:bodyPr>
          <a:lstStyle/>
          <a:p>
            <a:pPr algn="l">
              <a:lnSpc>
                <a:spcPct val="100000"/>
              </a:lnSpc>
              <a:buClrTx/>
              <a:buSzTx/>
              <a:buFontTx/>
            </a:pPr>
            <a:r>
              <a:rPr lang="zh-CN" altLang="en-US" sz="3600" b="1" dirty="0">
                <a:solidFill>
                  <a:srgbClr val="FFC000"/>
                </a:solidFill>
                <a:latin typeface="微软雅黑" panose="020B0503020204020204" charset="-122"/>
                <a:ea typeface="微软雅黑" panose="020B0503020204020204" charset="-122"/>
                <a:cs typeface="微软雅黑" panose="020B0503020204020204" charset="-122"/>
                <a:sym typeface="+mn-ea"/>
              </a:rPr>
              <a:t>爆品秒杀</a:t>
            </a:r>
            <a:r>
              <a:rPr lang="en-US" altLang="zh-CN" sz="3600" b="1" dirty="0">
                <a:solidFill>
                  <a:srgbClr val="FFC000"/>
                </a:solidFill>
                <a:latin typeface="微软雅黑" panose="020B0503020204020204" charset="-122"/>
                <a:ea typeface="微软雅黑" panose="020B0503020204020204" charset="-122"/>
                <a:cs typeface="微软雅黑" panose="020B0503020204020204" charset="-122"/>
                <a:sym typeface="+mn-ea"/>
              </a:rPr>
              <a:t>+</a:t>
            </a:r>
            <a:r>
              <a:rPr lang="zh-CN" altLang="en-US" sz="3600" b="1" dirty="0">
                <a:solidFill>
                  <a:srgbClr val="FFC000"/>
                </a:solidFill>
                <a:latin typeface="微软雅黑" panose="020B0503020204020204" charset="-122"/>
                <a:ea typeface="微软雅黑" panose="020B0503020204020204" charset="-122"/>
                <a:cs typeface="微软雅黑" panose="020B0503020204020204" charset="-122"/>
                <a:sym typeface="+mn-ea"/>
              </a:rPr>
              <a:t>限时限量</a:t>
            </a:r>
            <a:endParaRPr lang="zh-CN" altLang="en-US" sz="36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1094105" y="2397760"/>
            <a:ext cx="4117975" cy="2030095"/>
          </a:xfrm>
          <a:prstGeom prst="rect">
            <a:avLst/>
          </a:prstGeom>
          <a:noFill/>
        </p:spPr>
        <p:txBody>
          <a:bodyPr wrap="square" rtlCol="0">
            <a:spAutoFit/>
          </a:bodyPr>
          <a:lstStyle/>
          <a:p>
            <a:pPr>
              <a:lnSpc>
                <a:spcPct val="15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价值点设计：</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优先选择复购高、受众广的应季引流品</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ea"/>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操作流程设计：</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1200" b="1" dirty="0">
                <a:solidFill>
                  <a:srgbClr val="FF0000"/>
                </a:solidFill>
                <a:latin typeface="微软雅黑" panose="020B0503020204020204" charset="-122"/>
                <a:ea typeface="微软雅黑" panose="020B0503020204020204" charset="-122"/>
                <a:cs typeface="微软雅黑" panose="020B0503020204020204" charset="-122"/>
                <a:sym typeface="+mn-ea"/>
              </a:rPr>
              <a:t>限时限量”</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，给用户</a:t>
            </a:r>
            <a:r>
              <a:rPr lang="zh-CN" sz="1200" b="1" dirty="0">
                <a:solidFill>
                  <a:srgbClr val="FF0000"/>
                </a:solidFill>
                <a:latin typeface="微软雅黑" panose="020B0503020204020204" charset="-122"/>
                <a:ea typeface="微软雅黑" panose="020B0503020204020204" charset="-122"/>
                <a:cs typeface="微软雅黑" panose="020B0503020204020204" charset="-122"/>
                <a:sym typeface="+mn-ea"/>
              </a:rPr>
              <a:t>紧迫感</a:t>
            </a:r>
            <a:endParaRPr lang="zh-CN" sz="12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ea"/>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例：</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ea"/>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原价2412元套盒，秒杀价1338元，低于5.9折！仅限10组！</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ea"/>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这个是超大的降价优惠，对于用户来说，诱惑力巨大。</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mj-ea"/>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而且只能10个名额，“限时限量”给用户紧迫感，用户马上就下单了。</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descr="秒杀"/>
          <p:cNvPicPr>
            <a:picLocks noChangeAspect="1"/>
          </p:cNvPicPr>
          <p:nvPr/>
        </p:nvPicPr>
        <p:blipFill>
          <a:blip r:embed="rId3"/>
          <a:stretch>
            <a:fillRect/>
          </a:stretch>
        </p:blipFill>
        <p:spPr>
          <a:xfrm>
            <a:off x="6089015" y="343535"/>
            <a:ext cx="2356485" cy="5073015"/>
          </a:xfrm>
          <a:prstGeom prst="rect">
            <a:avLst/>
          </a:prstGeom>
          <a:ln w="12700" cmpd="sng">
            <a:solidFill>
              <a:srgbClr val="FEA900"/>
            </a:solidFill>
            <a:prstDash val="solid"/>
          </a:ln>
        </p:spPr>
      </p:pic>
      <p:pic>
        <p:nvPicPr>
          <p:cNvPr id="5" name="图片 4"/>
          <p:cNvPicPr>
            <a:picLocks noChangeAspect="1"/>
          </p:cNvPicPr>
          <p:nvPr/>
        </p:nvPicPr>
        <p:blipFill>
          <a:blip r:embed="rId4"/>
          <a:stretch>
            <a:fillRect/>
          </a:stretch>
        </p:blipFill>
        <p:spPr>
          <a:xfrm>
            <a:off x="6494145" y="1932940"/>
            <a:ext cx="222885" cy="111760"/>
          </a:xfrm>
          <a:prstGeom prst="rect">
            <a:avLst/>
          </a:prstGeom>
        </p:spPr>
      </p:pic>
      <p:pic>
        <p:nvPicPr>
          <p:cNvPr id="7" name="图片 6"/>
          <p:cNvPicPr>
            <a:picLocks noChangeAspect="1"/>
          </p:cNvPicPr>
          <p:nvPr/>
        </p:nvPicPr>
        <p:blipFill>
          <a:blip r:embed="rId4"/>
          <a:stretch>
            <a:fillRect/>
          </a:stretch>
        </p:blipFill>
        <p:spPr>
          <a:xfrm>
            <a:off x="6494145" y="2343150"/>
            <a:ext cx="222885" cy="175895"/>
          </a:xfrm>
          <a:prstGeom prst="rect">
            <a:avLst/>
          </a:prstGeom>
        </p:spPr>
      </p:pic>
      <p:pic>
        <p:nvPicPr>
          <p:cNvPr id="8" name="图片 7"/>
          <p:cNvPicPr>
            <a:picLocks noChangeAspect="1"/>
          </p:cNvPicPr>
          <p:nvPr/>
        </p:nvPicPr>
        <p:blipFill>
          <a:blip r:embed="rId4"/>
          <a:stretch>
            <a:fillRect/>
          </a:stretch>
        </p:blipFill>
        <p:spPr>
          <a:xfrm>
            <a:off x="6793230" y="5015230"/>
            <a:ext cx="222885" cy="175895"/>
          </a:xfrm>
          <a:prstGeom prst="rect">
            <a:avLst/>
          </a:prstGeom>
        </p:spPr>
      </p:pic>
      <p:pic>
        <p:nvPicPr>
          <p:cNvPr id="9" name="图片 8"/>
          <p:cNvPicPr>
            <a:picLocks noChangeAspect="1"/>
          </p:cNvPicPr>
          <p:nvPr/>
        </p:nvPicPr>
        <p:blipFill>
          <a:blip r:embed="rId4"/>
          <a:stretch>
            <a:fillRect/>
          </a:stretch>
        </p:blipFill>
        <p:spPr>
          <a:xfrm>
            <a:off x="7189470" y="1312545"/>
            <a:ext cx="277495" cy="219710"/>
          </a:xfrm>
          <a:prstGeom prst="rect">
            <a:avLst/>
          </a:prstGeom>
        </p:spPr>
      </p:pic>
      <p:pic>
        <p:nvPicPr>
          <p:cNvPr id="13" name="图片 12"/>
          <p:cNvPicPr>
            <a:picLocks noChangeAspect="1"/>
          </p:cNvPicPr>
          <p:nvPr/>
        </p:nvPicPr>
        <p:blipFill>
          <a:blip r:embed="rId4"/>
          <a:stretch>
            <a:fillRect/>
          </a:stretch>
        </p:blipFill>
        <p:spPr>
          <a:xfrm>
            <a:off x="7128510" y="2174875"/>
            <a:ext cx="277495" cy="219710"/>
          </a:xfrm>
          <a:prstGeom prst="rect">
            <a:avLst/>
          </a:prstGeom>
        </p:spPr>
      </p:pic>
      <p:pic>
        <p:nvPicPr>
          <p:cNvPr id="14" name="图片 13"/>
          <p:cNvPicPr>
            <a:picLocks noChangeAspect="1"/>
          </p:cNvPicPr>
          <p:nvPr/>
        </p:nvPicPr>
        <p:blipFill>
          <a:blip r:embed="rId4"/>
          <a:stretch>
            <a:fillRect/>
          </a:stretch>
        </p:blipFill>
        <p:spPr>
          <a:xfrm>
            <a:off x="7128510" y="3073400"/>
            <a:ext cx="277495" cy="219710"/>
          </a:xfrm>
          <a:prstGeom prst="rect">
            <a:avLst/>
          </a:prstGeom>
        </p:spPr>
      </p:pic>
      <p:pic>
        <p:nvPicPr>
          <p:cNvPr id="18" name="图片 17"/>
          <p:cNvPicPr>
            <a:picLocks noChangeAspect="1"/>
          </p:cNvPicPr>
          <p:nvPr/>
        </p:nvPicPr>
        <p:blipFill>
          <a:blip r:embed="rId4"/>
          <a:stretch>
            <a:fillRect/>
          </a:stretch>
        </p:blipFill>
        <p:spPr>
          <a:xfrm>
            <a:off x="7327900" y="3933825"/>
            <a:ext cx="277495" cy="219710"/>
          </a:xfrm>
          <a:prstGeom prst="rect">
            <a:avLst/>
          </a:prstGeom>
        </p:spPr>
      </p:pic>
      <p:pic>
        <p:nvPicPr>
          <p:cNvPr id="20" name="图片 19"/>
          <p:cNvPicPr>
            <a:picLocks noChangeAspect="1"/>
          </p:cNvPicPr>
          <p:nvPr/>
        </p:nvPicPr>
        <p:blipFill>
          <a:blip r:embed="rId4"/>
          <a:stretch>
            <a:fillRect/>
          </a:stretch>
        </p:blipFill>
        <p:spPr>
          <a:xfrm>
            <a:off x="7245985" y="3933825"/>
            <a:ext cx="277495" cy="219710"/>
          </a:xfrm>
          <a:prstGeom prst="rect">
            <a:avLst/>
          </a:prstGeom>
        </p:spPr>
      </p:pic>
      <p:pic>
        <p:nvPicPr>
          <p:cNvPr id="21" name="图片 20"/>
          <p:cNvPicPr>
            <a:picLocks noChangeAspect="1"/>
          </p:cNvPicPr>
          <p:nvPr/>
        </p:nvPicPr>
        <p:blipFill>
          <a:blip r:embed="rId5"/>
          <a:srcRect l="8120" t="15139" r="5556" b="22175"/>
          <a:stretch>
            <a:fillRect/>
          </a:stretch>
        </p:blipFill>
        <p:spPr>
          <a:xfrm>
            <a:off x="6089015" y="343535"/>
            <a:ext cx="453390" cy="363855"/>
          </a:xfrm>
          <a:prstGeom prst="rect">
            <a:avLst/>
          </a:prstGeom>
        </p:spPr>
      </p:pic>
      <p:grpSp>
        <p:nvGrpSpPr>
          <p:cNvPr id="26" name="组合 25"/>
          <p:cNvGrpSpPr/>
          <p:nvPr/>
        </p:nvGrpSpPr>
        <p:grpSpPr>
          <a:xfrm>
            <a:off x="9368790" y="120650"/>
            <a:ext cx="659130" cy="598170"/>
            <a:chOff x="14118" y="124"/>
            <a:chExt cx="1038" cy="942"/>
          </a:xfrm>
        </p:grpSpPr>
        <p:sp>
          <p:nvSpPr>
            <p:cNvPr id="27" name="对角圆角矩形 2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9" name="文本框 28"/>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75323" y="153353"/>
            <a:ext cx="3484880" cy="398780"/>
          </a:xfrm>
          <a:prstGeom prst="rect">
            <a:avLst/>
          </a:prstGeom>
          <a:noFill/>
        </p:spPr>
        <p:txBody>
          <a:bodyPr wrap="none" rtlCol="0">
            <a:spAutoFit/>
          </a:bodyPr>
          <a:lstStyle/>
          <a:p>
            <a:pPr algn="ctr"/>
            <a:r>
              <a:rPr lang="zh-CN" altLang="en-US" sz="2000" b="1">
                <a:solidFill>
                  <a:schemeClr val="tx1"/>
                </a:solidFill>
                <a:sym typeface="+mn-ea"/>
              </a:rPr>
              <a:t>小组长的岗位职责和晋升标准</a:t>
            </a:r>
            <a:endParaRPr lang="zh-CN" altLang="en-US" sz="2000" b="1">
              <a:solidFill>
                <a:schemeClr val="tx1"/>
              </a:solidFill>
              <a:sym typeface="+mn-ea"/>
            </a:endParaRP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5" name="图片 24"/>
          <p:cNvPicPr>
            <a:picLocks noChangeAspect="1"/>
          </p:cNvPicPr>
          <p:nvPr/>
        </p:nvPicPr>
        <p:blipFill>
          <a:blip r:embed="rId4"/>
          <a:stretch>
            <a:fillRect/>
          </a:stretch>
        </p:blipFill>
        <p:spPr>
          <a:xfrm>
            <a:off x="673735" y="860425"/>
            <a:ext cx="8695055" cy="2068830"/>
          </a:xfrm>
          <a:prstGeom prst="rect">
            <a:avLst/>
          </a:prstGeom>
        </p:spPr>
      </p:pic>
      <p:sp>
        <p:nvSpPr>
          <p:cNvPr id="26" name="文本框 25"/>
          <p:cNvSpPr txBox="1"/>
          <p:nvPr/>
        </p:nvSpPr>
        <p:spPr>
          <a:xfrm>
            <a:off x="673735" y="3454400"/>
            <a:ext cx="7560945" cy="1076325"/>
          </a:xfrm>
          <a:prstGeom prst="rect">
            <a:avLst/>
          </a:prstGeom>
          <a:noFill/>
          <a:ln w="19050">
            <a:solidFill>
              <a:schemeClr val="accent4"/>
            </a:solidFill>
          </a:ln>
        </p:spPr>
        <p:txBody>
          <a:bodyPr wrap="square" rtlCol="0" anchor="t">
            <a:spAutoFit/>
          </a:bodyPr>
          <a:p>
            <a:r>
              <a:rPr lang="zh-CN" altLang="en-US" sz="1600" b="1">
                <a:solidFill>
                  <a:srgbClr val="FF0000"/>
                </a:solidFill>
              </a:rPr>
              <a:t>内部竞聘硬性标准</a:t>
            </a:r>
            <a:endParaRPr lang="zh-CN" altLang="en-US" sz="1600" b="1">
              <a:solidFill>
                <a:srgbClr val="FF0000"/>
              </a:solidFill>
            </a:endParaRPr>
          </a:p>
          <a:p>
            <a:r>
              <a:rPr lang="zh-CN" altLang="en-US" sz="1600"/>
              <a:t>1、6个月内3次成为团队销售冠军（至少4人小团队）</a:t>
            </a:r>
            <a:endParaRPr lang="zh-CN" altLang="en-US" sz="1600"/>
          </a:p>
          <a:p>
            <a:r>
              <a:rPr lang="en-US" altLang="zh-CN" sz="1600"/>
              <a:t>2</a:t>
            </a:r>
            <a:r>
              <a:rPr lang="zh-CN" altLang="en-US" sz="1600"/>
              <a:t>、至少成功带教过3个合格新人</a:t>
            </a:r>
            <a:endParaRPr lang="zh-CN" altLang="en-US" sz="1600"/>
          </a:p>
          <a:p>
            <a:r>
              <a:rPr lang="en-US" altLang="zh-CN" sz="1600"/>
              <a:t>3</a:t>
            </a:r>
            <a:r>
              <a:rPr lang="zh-CN" altLang="en-US" sz="1600"/>
              <a:t>、至少独立完成1次复盘PPT，并进行过复盘分享</a:t>
            </a:r>
            <a:endParaRPr lang="zh-CN" altLang="en-US" sz="16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48323" y="153353"/>
            <a:ext cx="3738880" cy="398780"/>
          </a:xfrm>
          <a:prstGeom prst="rect">
            <a:avLst/>
          </a:prstGeom>
          <a:noFill/>
        </p:spPr>
        <p:txBody>
          <a:bodyPr wrap="none" rtlCol="0">
            <a:spAutoFit/>
          </a:bodyPr>
          <a:lstStyle/>
          <a:p>
            <a:pPr algn="ctr"/>
            <a:r>
              <a:rPr lang="zh-CN" altLang="en-US" sz="2000" b="1">
                <a:solidFill>
                  <a:schemeClr val="tx1"/>
                </a:solidFill>
                <a:sym typeface="+mn-ea"/>
              </a:rPr>
              <a:t>初级运营的岗位职责和转岗标准</a:t>
            </a:r>
            <a:endParaRPr lang="zh-CN" altLang="en-US" sz="2000" b="1">
              <a:solidFill>
                <a:schemeClr val="tx1"/>
              </a:solidFill>
              <a:sym typeface="+mn-ea"/>
            </a:endParaRP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6" name="文本框 25"/>
          <p:cNvSpPr txBox="1"/>
          <p:nvPr/>
        </p:nvSpPr>
        <p:spPr>
          <a:xfrm>
            <a:off x="1160780" y="4414520"/>
            <a:ext cx="6520815" cy="1076325"/>
          </a:xfrm>
          <a:prstGeom prst="rect">
            <a:avLst/>
          </a:prstGeom>
          <a:noFill/>
          <a:ln w="19050">
            <a:solidFill>
              <a:schemeClr val="accent4"/>
            </a:solidFill>
          </a:ln>
        </p:spPr>
        <p:txBody>
          <a:bodyPr wrap="square" rtlCol="0" anchor="t">
            <a:spAutoFit/>
          </a:bodyPr>
          <a:p>
            <a:r>
              <a:rPr lang="zh-CN" altLang="en-US" sz="1600" b="1">
                <a:solidFill>
                  <a:srgbClr val="FF0000"/>
                </a:solidFill>
              </a:rPr>
              <a:t>内部竞聘硬性标准</a:t>
            </a:r>
            <a:endParaRPr lang="zh-CN" altLang="en-US" sz="1600" b="1">
              <a:solidFill>
                <a:srgbClr val="FF0000"/>
              </a:solidFill>
            </a:endParaRPr>
          </a:p>
          <a:p>
            <a:r>
              <a:rPr lang="zh-CN" altLang="en-US" sz="1600"/>
              <a:t>1、6个月内3次成为团队销售冠军（至少4人小团队）</a:t>
            </a:r>
            <a:endParaRPr lang="zh-CN" altLang="en-US" sz="1600"/>
          </a:p>
          <a:p>
            <a:r>
              <a:rPr lang="en-US" altLang="zh-CN" sz="1600"/>
              <a:t>2</a:t>
            </a:r>
            <a:r>
              <a:rPr lang="zh-CN" altLang="en-US" sz="1600"/>
              <a:t>、至少成功带教过3个合格新人</a:t>
            </a:r>
            <a:endParaRPr lang="zh-CN" altLang="en-US" sz="1600"/>
          </a:p>
          <a:p>
            <a:r>
              <a:rPr lang="en-US" altLang="zh-CN" sz="1600"/>
              <a:t>3</a:t>
            </a:r>
            <a:r>
              <a:rPr lang="zh-CN" altLang="en-US" sz="1600"/>
              <a:t>、至少独立完成1次复盘PPT，并进行过复盘分享</a:t>
            </a:r>
            <a:endParaRPr lang="zh-CN" altLang="en-US" sz="1600"/>
          </a:p>
        </p:txBody>
      </p:sp>
      <p:pic>
        <p:nvPicPr>
          <p:cNvPr id="3" name="图片 2"/>
          <p:cNvPicPr>
            <a:picLocks noChangeAspect="1"/>
          </p:cNvPicPr>
          <p:nvPr/>
        </p:nvPicPr>
        <p:blipFill>
          <a:blip r:embed="rId4"/>
          <a:stretch>
            <a:fillRect/>
          </a:stretch>
        </p:blipFill>
        <p:spPr>
          <a:xfrm>
            <a:off x="1160780" y="612775"/>
            <a:ext cx="6573520" cy="362712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02323" y="153353"/>
            <a:ext cx="3230880" cy="398780"/>
          </a:xfrm>
          <a:prstGeom prst="rect">
            <a:avLst/>
          </a:prstGeom>
          <a:noFill/>
        </p:spPr>
        <p:txBody>
          <a:bodyPr wrap="none" rtlCol="0">
            <a:spAutoFit/>
          </a:bodyPr>
          <a:lstStyle/>
          <a:p>
            <a:pPr algn="ctr"/>
            <a:r>
              <a:rPr lang="zh-CN" altLang="en-US" sz="2000" b="1">
                <a:solidFill>
                  <a:schemeClr val="tx1"/>
                </a:solidFill>
                <a:sym typeface="+mn-ea"/>
              </a:rPr>
              <a:t>某个客服小组长的转正述职</a:t>
            </a:r>
            <a:endParaRPr lang="zh-CN" altLang="en-US" sz="2000" b="1">
              <a:solidFill>
                <a:schemeClr val="tx1"/>
              </a:solidFill>
              <a:sym typeface="+mn-ea"/>
            </a:endParaRP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4" name="图片 3"/>
          <p:cNvPicPr>
            <a:picLocks noChangeAspect="1"/>
          </p:cNvPicPr>
          <p:nvPr/>
        </p:nvPicPr>
        <p:blipFill>
          <a:blip r:embed="rId4"/>
          <a:stretch>
            <a:fillRect/>
          </a:stretch>
        </p:blipFill>
        <p:spPr>
          <a:xfrm>
            <a:off x="459105" y="620395"/>
            <a:ext cx="3862070" cy="2555875"/>
          </a:xfrm>
          <a:prstGeom prst="rect">
            <a:avLst/>
          </a:prstGeom>
          <a:ln w="12700">
            <a:solidFill>
              <a:schemeClr val="accent4"/>
            </a:solidFill>
          </a:ln>
        </p:spPr>
      </p:pic>
      <p:pic>
        <p:nvPicPr>
          <p:cNvPr id="5" name="图片 4"/>
          <p:cNvPicPr>
            <a:picLocks noChangeAspect="1"/>
          </p:cNvPicPr>
          <p:nvPr/>
        </p:nvPicPr>
        <p:blipFill>
          <a:blip r:embed="rId5"/>
          <a:stretch>
            <a:fillRect/>
          </a:stretch>
        </p:blipFill>
        <p:spPr>
          <a:xfrm>
            <a:off x="4575810" y="619760"/>
            <a:ext cx="4371340" cy="2586355"/>
          </a:xfrm>
          <a:prstGeom prst="rect">
            <a:avLst/>
          </a:prstGeom>
          <a:ln w="12700">
            <a:solidFill>
              <a:schemeClr val="accent4"/>
            </a:solidFill>
          </a:ln>
        </p:spPr>
      </p:pic>
      <p:pic>
        <p:nvPicPr>
          <p:cNvPr id="6" name="图片 5"/>
          <p:cNvPicPr>
            <a:picLocks noChangeAspect="1"/>
          </p:cNvPicPr>
          <p:nvPr/>
        </p:nvPicPr>
        <p:blipFill>
          <a:blip r:embed="rId6"/>
          <a:stretch>
            <a:fillRect/>
          </a:stretch>
        </p:blipFill>
        <p:spPr>
          <a:xfrm>
            <a:off x="469900" y="3303270"/>
            <a:ext cx="2729865" cy="2312035"/>
          </a:xfrm>
          <a:prstGeom prst="rect">
            <a:avLst/>
          </a:prstGeom>
          <a:ln w="12700">
            <a:solidFill>
              <a:schemeClr val="accent4"/>
            </a:solidFill>
          </a:ln>
        </p:spPr>
      </p:pic>
      <p:pic>
        <p:nvPicPr>
          <p:cNvPr id="7" name="图片 6"/>
          <p:cNvPicPr>
            <a:picLocks noChangeAspect="1"/>
          </p:cNvPicPr>
          <p:nvPr/>
        </p:nvPicPr>
        <p:blipFill>
          <a:blip r:embed="rId7"/>
          <a:stretch>
            <a:fillRect/>
          </a:stretch>
        </p:blipFill>
        <p:spPr>
          <a:xfrm>
            <a:off x="4602480" y="3261360"/>
            <a:ext cx="4318635" cy="2353945"/>
          </a:xfrm>
          <a:prstGeom prst="rect">
            <a:avLst/>
          </a:prstGeom>
          <a:ln w="12700">
            <a:solidFill>
              <a:schemeClr val="accent4"/>
            </a:solid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545080" y="244475"/>
            <a:ext cx="5852160" cy="5401310"/>
          </a:xfrm>
          <a:prstGeom prst="rect">
            <a:avLst/>
          </a:prstGeom>
        </p:spPr>
      </p:pic>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675640" y="212725"/>
            <a:ext cx="1808480" cy="398780"/>
          </a:xfrm>
          <a:prstGeom prst="rect">
            <a:avLst/>
          </a:prstGeom>
          <a:noFill/>
        </p:spPr>
        <p:txBody>
          <a:bodyPr wrap="square" rtlCol="0">
            <a:spAutoFit/>
          </a:bodyPr>
          <a:p>
            <a:pPr algn="ctr"/>
            <a:r>
              <a:rPr lang="zh-CN" altLang="en-US" sz="2000" b="1">
                <a:solidFill>
                  <a:schemeClr val="tx1"/>
                </a:solidFill>
                <a:sym typeface="+mn-ea"/>
              </a:rPr>
              <a:t>成长路径清晰</a:t>
            </a:r>
            <a:endParaRPr lang="zh-CN" altLang="en-US" sz="2000" b="1">
              <a:solidFill>
                <a:schemeClr val="tx1"/>
              </a:solidFill>
              <a:sym typeface="+mn-ea"/>
            </a:endParaRP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2"/>
            <a:stretch>
              <a:fillRect/>
            </a:stretch>
          </p:blipFill>
          <p:spPr>
            <a:xfrm>
              <a:off x="5235" y="1585"/>
              <a:ext cx="337" cy="709"/>
            </a:xfrm>
            <a:prstGeom prst="rect">
              <a:avLst/>
            </a:prstGeom>
          </p:spPr>
        </p:pic>
        <p:pic>
          <p:nvPicPr>
            <p:cNvPr id="12" name="图片 11" descr="resource"/>
            <p:cNvPicPr>
              <a:picLocks noChangeAspect="1"/>
            </p:cNvPicPr>
            <p:nvPr/>
          </p:nvPicPr>
          <p:blipFill>
            <a:blip r:embed="rId3"/>
            <a:stretch>
              <a:fillRect/>
            </a:stretch>
          </p:blipFill>
          <p:spPr>
            <a:xfrm>
              <a:off x="4982" y="1585"/>
              <a:ext cx="337" cy="709"/>
            </a:xfrm>
            <a:prstGeom prst="rect">
              <a:avLst/>
            </a:prstGeom>
          </p:spPr>
        </p:pic>
        <p:pic>
          <p:nvPicPr>
            <p:cNvPr id="15" name="图片 14" descr="resource"/>
            <p:cNvPicPr>
              <a:picLocks noChangeAspect="1"/>
            </p:cNvPicPr>
            <p:nvPr/>
          </p:nvPicPr>
          <p:blipFill>
            <a:blip r:embed="rId2"/>
            <a:stretch>
              <a:fillRect/>
            </a:stretch>
          </p:blipFill>
          <p:spPr>
            <a:xfrm>
              <a:off x="4729" y="1585"/>
              <a:ext cx="337" cy="709"/>
            </a:xfrm>
            <a:prstGeom prst="rect">
              <a:avLst/>
            </a:prstGeom>
          </p:spPr>
        </p:pic>
      </p:grpSp>
      <p:sp>
        <p:nvSpPr>
          <p:cNvPr id="37" name="MH_Number_1"/>
          <p:cNvSpPr/>
          <p:nvPr>
            <p:custDataLst>
              <p:tags r:id="rId4"/>
            </p:custDataLst>
          </p:nvPr>
        </p:nvSpPr>
        <p:spPr>
          <a:xfrm>
            <a:off x="268605" y="2650517"/>
            <a:ext cx="2192020" cy="847514"/>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会后给《私域操盘手能力模型进阶图》</a:t>
            </a:r>
            <a:endParaRPr lang="en-US" altLang="zh-CN" sz="1510" dirty="0">
              <a:solidFill>
                <a:srgbClr val="FFFFFF"/>
              </a:solidFill>
              <a:sym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929323" y="153353"/>
            <a:ext cx="2976880" cy="398780"/>
          </a:xfrm>
          <a:prstGeom prst="rect">
            <a:avLst/>
          </a:prstGeom>
          <a:noFill/>
        </p:spPr>
        <p:txBody>
          <a:bodyPr wrap="none" rtlCol="0">
            <a:spAutoFit/>
          </a:bodyPr>
          <a:p>
            <a:pPr algn="ctr"/>
            <a:r>
              <a:rPr lang="zh-CN" altLang="en-US" sz="2000" b="1">
                <a:solidFill>
                  <a:schemeClr val="tx1"/>
                </a:solidFill>
                <a:sym typeface="+mn-ea"/>
              </a:rPr>
              <a:t>运营的成长所需资源到位</a:t>
            </a:r>
            <a:endParaRPr lang="zh-CN" altLang="en-US" sz="2000" b="1">
              <a:solidFill>
                <a:schemeClr val="tx1"/>
              </a:solidFill>
              <a:sym typeface="+mn-ea"/>
            </a:endParaRP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pic>
        <p:nvPicPr>
          <p:cNvPr id="2" name="图片 1"/>
          <p:cNvPicPr>
            <a:picLocks noChangeAspect="1"/>
          </p:cNvPicPr>
          <p:nvPr/>
        </p:nvPicPr>
        <p:blipFill>
          <a:blip r:embed="rId3"/>
          <a:stretch>
            <a:fillRect/>
          </a:stretch>
        </p:blipFill>
        <p:spPr>
          <a:xfrm>
            <a:off x="321945" y="748030"/>
            <a:ext cx="3030855" cy="1393190"/>
          </a:xfrm>
          <a:prstGeom prst="rect">
            <a:avLst/>
          </a:prstGeom>
          <a:ln w="12700">
            <a:solidFill>
              <a:schemeClr val="accent4"/>
            </a:solidFill>
          </a:ln>
        </p:spPr>
      </p:pic>
      <p:pic>
        <p:nvPicPr>
          <p:cNvPr id="3" name="图片 2"/>
          <p:cNvPicPr>
            <a:picLocks noChangeAspect="1"/>
          </p:cNvPicPr>
          <p:nvPr/>
        </p:nvPicPr>
        <p:blipFill>
          <a:blip r:embed="rId4"/>
          <a:stretch>
            <a:fillRect/>
          </a:stretch>
        </p:blipFill>
        <p:spPr>
          <a:xfrm>
            <a:off x="6400165" y="814070"/>
            <a:ext cx="2777490" cy="1643380"/>
          </a:xfrm>
          <a:prstGeom prst="rect">
            <a:avLst/>
          </a:prstGeom>
          <a:ln w="12700">
            <a:solidFill>
              <a:schemeClr val="accent4"/>
            </a:solidFill>
          </a:ln>
        </p:spPr>
      </p:pic>
      <p:pic>
        <p:nvPicPr>
          <p:cNvPr id="6" name="图片 5"/>
          <p:cNvPicPr>
            <a:picLocks noChangeAspect="1"/>
          </p:cNvPicPr>
          <p:nvPr/>
        </p:nvPicPr>
        <p:blipFill>
          <a:blip r:embed="rId5"/>
          <a:stretch>
            <a:fillRect/>
          </a:stretch>
        </p:blipFill>
        <p:spPr>
          <a:xfrm>
            <a:off x="367665" y="2336800"/>
            <a:ext cx="2985770" cy="1395730"/>
          </a:xfrm>
          <a:prstGeom prst="rect">
            <a:avLst/>
          </a:prstGeom>
          <a:ln w="12700">
            <a:solidFill>
              <a:schemeClr val="accent4"/>
            </a:solidFill>
          </a:ln>
        </p:spPr>
      </p:pic>
      <p:pic>
        <p:nvPicPr>
          <p:cNvPr id="7" name="图片 6"/>
          <p:cNvPicPr>
            <a:picLocks noChangeAspect="1"/>
          </p:cNvPicPr>
          <p:nvPr/>
        </p:nvPicPr>
        <p:blipFill>
          <a:blip r:embed="rId6"/>
          <a:stretch>
            <a:fillRect/>
          </a:stretch>
        </p:blipFill>
        <p:spPr>
          <a:xfrm>
            <a:off x="3568065" y="748030"/>
            <a:ext cx="2617470" cy="3554730"/>
          </a:xfrm>
          <a:prstGeom prst="rect">
            <a:avLst/>
          </a:prstGeom>
          <a:ln w="12700">
            <a:solidFill>
              <a:schemeClr val="accent4"/>
            </a:solidFill>
          </a:ln>
        </p:spPr>
      </p:pic>
      <p:pic>
        <p:nvPicPr>
          <p:cNvPr id="13" name="图片 12"/>
          <p:cNvPicPr>
            <a:picLocks noChangeAspect="1"/>
          </p:cNvPicPr>
          <p:nvPr/>
        </p:nvPicPr>
        <p:blipFill>
          <a:blip r:embed="rId7"/>
          <a:stretch>
            <a:fillRect/>
          </a:stretch>
        </p:blipFill>
        <p:spPr>
          <a:xfrm>
            <a:off x="6553835" y="2594610"/>
            <a:ext cx="2021205" cy="2550795"/>
          </a:xfrm>
          <a:prstGeom prst="rect">
            <a:avLst/>
          </a:prstGeom>
          <a:ln w="12700">
            <a:solidFill>
              <a:schemeClr val="accent4"/>
            </a:solidFill>
          </a:ln>
        </p:spPr>
      </p:pic>
      <p:sp>
        <p:nvSpPr>
          <p:cNvPr id="37" name="MH_Number_1"/>
          <p:cNvSpPr/>
          <p:nvPr>
            <p:custDataLst>
              <p:tags r:id="rId8"/>
            </p:custDataLst>
          </p:nvPr>
        </p:nvSpPr>
        <p:spPr>
          <a:xfrm>
            <a:off x="292100" y="4085990"/>
            <a:ext cx="3046730" cy="11779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给足学习资源</a:t>
            </a:r>
            <a:br>
              <a:rPr lang="zh-CN" altLang="en-US" sz="1510" dirty="0">
                <a:solidFill>
                  <a:srgbClr val="FFFFFF"/>
                </a:solidFill>
                <a:sym typeface="Arial" panose="020B0604020202020204" pitchFamily="34" charset="0"/>
              </a:rPr>
            </a:br>
            <a:r>
              <a:rPr lang="zh-CN" altLang="en-US" sz="1510" dirty="0">
                <a:solidFill>
                  <a:srgbClr val="FFFFFF"/>
                </a:solidFill>
                <a:sym typeface="Arial" panose="020B0604020202020204" pitchFamily="34" charset="0"/>
              </a:rPr>
              <a:t>给足尝试空间</a:t>
            </a:r>
            <a:endParaRPr lang="zh-CN" altLang="en-US" sz="1510" dirty="0">
              <a:solidFill>
                <a:srgbClr val="FFFFFF"/>
              </a:solidFill>
              <a:sym typeface="Arial" panose="020B0604020202020204" pitchFamily="34" charset="0"/>
            </a:endParaRPr>
          </a:p>
          <a:p>
            <a:pPr lvl="0" algn="ctr">
              <a:lnSpc>
                <a:spcPct val="130000"/>
              </a:lnSpc>
            </a:pPr>
            <a:r>
              <a:rPr lang="zh-CN" altLang="en-US" sz="1510" dirty="0">
                <a:solidFill>
                  <a:srgbClr val="FFFFFF"/>
                </a:solidFill>
                <a:sym typeface="Arial" panose="020B0604020202020204" pitchFamily="34" charset="0"/>
              </a:rPr>
              <a:t>给足反馈沟通</a:t>
            </a:r>
            <a:endParaRPr lang="zh-CN" altLang="en-US" sz="1510" dirty="0">
              <a:solidFill>
                <a:srgbClr val="FFFFFF"/>
              </a:solidFill>
              <a:sym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如何做好狼性社群销售的培养</a:t>
            </a:r>
            <a:endParaRPr lang="zh-CN" altLang="en-US" sz="2800" b="1" dirty="0">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狼性销售团队的</a:t>
            </a:r>
            <a:r>
              <a:rPr lang="en-US" altLang="zh-CN" sz="1600" b="1" dirty="0">
                <a:latin typeface="微软雅黑" panose="020B0503020204020204" charset="-122"/>
                <a:ea typeface="微软雅黑" panose="020B0503020204020204" charset="-122"/>
                <a:sym typeface="+mn-ea"/>
              </a:rPr>
              <a:t>3</a:t>
            </a:r>
            <a:r>
              <a:rPr lang="zh-CN" altLang="en-US" sz="1600" b="1" dirty="0">
                <a:latin typeface="微软雅黑" panose="020B0503020204020204" charset="-122"/>
                <a:ea typeface="微软雅黑" panose="020B0503020204020204" charset="-122"/>
                <a:sym typeface="+mn-ea"/>
              </a:rPr>
              <a:t>个要素</a:t>
            </a:r>
            <a:endParaRPr lang="zh-CN"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p:txBody>
      </p:sp>
      <p:sp>
        <p:nvSpPr>
          <p:cNvPr id="2" name="任意多边形 1"/>
          <p:cNvSpPr/>
          <p:nvPr>
            <p:custDataLst>
              <p:tags r:id="rId5"/>
            </p:custDataLst>
          </p:nvPr>
        </p:nvSpPr>
        <p:spPr>
          <a:xfrm>
            <a:off x="4311837" y="2562866"/>
            <a:ext cx="1448822" cy="2369004"/>
          </a:xfrm>
          <a:custGeom>
            <a:avLst/>
            <a:gdLst>
              <a:gd name="connsiteX0" fmla="*/ 1765957 w 2699190"/>
              <a:gd name="connsiteY0" fmla="*/ 0 h 4903695"/>
              <a:gd name="connsiteX1" fmla="*/ 1829831 w 2699190"/>
              <a:gd name="connsiteY1" fmla="*/ 1176758 h 4903695"/>
              <a:gd name="connsiteX2" fmla="*/ 1834101 w 2699190"/>
              <a:gd name="connsiteY2" fmla="*/ 1263858 h 4903695"/>
              <a:gd name="connsiteX3" fmla="*/ 2473452 w 2699190"/>
              <a:gd name="connsiteY3" fmla="*/ 689619 h 4903695"/>
              <a:gd name="connsiteX4" fmla="*/ 2699190 w 2699190"/>
              <a:gd name="connsiteY4" fmla="*/ 894834 h 4903695"/>
              <a:gd name="connsiteX5" fmla="*/ 1862408 w 2699190"/>
              <a:gd name="connsiteY5" fmla="*/ 1820725 h 4903695"/>
              <a:gd name="connsiteX6" fmla="*/ 1893704 w 2699190"/>
              <a:gd name="connsiteY6" fmla="*/ 2320739 h 4903695"/>
              <a:gd name="connsiteX7" fmla="*/ 2276944 w 2699190"/>
              <a:gd name="connsiteY7" fmla="*/ 4903695 h 4903695"/>
              <a:gd name="connsiteX8" fmla="*/ 1021885 w 2699190"/>
              <a:gd name="connsiteY8" fmla="*/ 4903695 h 4903695"/>
              <a:gd name="connsiteX9" fmla="*/ 1220230 w 2699190"/>
              <a:gd name="connsiteY9" fmla="*/ 3148644 h 4903695"/>
              <a:gd name="connsiteX10" fmla="*/ 1247089 w 2699190"/>
              <a:gd name="connsiteY10" fmla="*/ 2823912 h 4903695"/>
              <a:gd name="connsiteX11" fmla="*/ 0 w 2699190"/>
              <a:gd name="connsiteY11" fmla="*/ 1922885 h 4903695"/>
              <a:gd name="connsiteX12" fmla="*/ 99789 w 2699190"/>
              <a:gd name="connsiteY12" fmla="*/ 1745151 h 4903695"/>
              <a:gd name="connsiteX13" fmla="*/ 1271036 w 2699190"/>
              <a:gd name="connsiteY13" fmla="*/ 2501827 h 4903695"/>
              <a:gd name="connsiteX14" fmla="*/ 1276749 w 2699190"/>
              <a:gd name="connsiteY14" fmla="*/ 2423370 h 4903695"/>
              <a:gd name="connsiteX15" fmla="*/ 1452191 w 2699190"/>
              <a:gd name="connsiteY15" fmla="*/ 35860 h 49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9190" h="4903695">
                <a:moveTo>
                  <a:pt x="1765957" y="0"/>
                </a:moveTo>
                <a:cubicBezTo>
                  <a:pt x="1794346" y="408641"/>
                  <a:pt x="1812088" y="795431"/>
                  <a:pt x="1829831" y="1176758"/>
                </a:cubicBezTo>
                <a:lnTo>
                  <a:pt x="1834101" y="1263858"/>
                </a:lnTo>
                <a:lnTo>
                  <a:pt x="2473452" y="689619"/>
                </a:lnTo>
                <a:lnTo>
                  <a:pt x="2699190" y="894834"/>
                </a:lnTo>
                <a:lnTo>
                  <a:pt x="1862408" y="1820725"/>
                </a:lnTo>
                <a:lnTo>
                  <a:pt x="1893704" y="2320739"/>
                </a:lnTo>
                <a:cubicBezTo>
                  <a:pt x="1950480" y="3094318"/>
                  <a:pt x="2049838" y="3911601"/>
                  <a:pt x="2276944" y="4903695"/>
                </a:cubicBezTo>
                <a:lnTo>
                  <a:pt x="1021885" y="4903695"/>
                </a:lnTo>
                <a:cubicBezTo>
                  <a:pt x="1112280" y="4246283"/>
                  <a:pt x="1174846" y="3664418"/>
                  <a:pt x="1220230" y="3148644"/>
                </a:cubicBezTo>
                <a:lnTo>
                  <a:pt x="1247089" y="2823912"/>
                </a:lnTo>
                <a:lnTo>
                  <a:pt x="0" y="1922885"/>
                </a:lnTo>
                <a:lnTo>
                  <a:pt x="99789" y="1745151"/>
                </a:lnTo>
                <a:lnTo>
                  <a:pt x="1271036" y="2501827"/>
                </a:lnTo>
                <a:lnTo>
                  <a:pt x="1276749" y="2423370"/>
                </a:lnTo>
                <a:cubicBezTo>
                  <a:pt x="1353907" y="1293253"/>
                  <a:pt x="1356941" y="546662"/>
                  <a:pt x="1452191" y="35860"/>
                </a:cubicBezTo>
                <a:close/>
              </a:path>
            </a:pathLst>
          </a:custGeom>
          <a:solidFill>
            <a:srgbClr val="58BDA8"/>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0" name="椭圆 39"/>
          <p:cNvSpPr/>
          <p:nvPr>
            <p:custDataLst>
              <p:tags r:id="rId6"/>
            </p:custDataLst>
          </p:nvPr>
        </p:nvSpPr>
        <p:spPr>
          <a:xfrm>
            <a:off x="4426705" y="1337606"/>
            <a:ext cx="1415473" cy="1416709"/>
          </a:xfrm>
          <a:prstGeom prst="ellipse">
            <a:avLst/>
          </a:pr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3" name="椭圆 2"/>
          <p:cNvSpPr/>
          <p:nvPr>
            <p:custDataLst>
              <p:tags r:id="rId7"/>
            </p:custDataLst>
          </p:nvPr>
        </p:nvSpPr>
        <p:spPr>
          <a:xfrm>
            <a:off x="5613677" y="2331895"/>
            <a:ext cx="1154858" cy="1154858"/>
          </a:xfrm>
          <a:prstGeom prst="ellipse">
            <a:avLst/>
          </a:pr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 name="椭圆 3"/>
          <p:cNvSpPr/>
          <p:nvPr>
            <p:custDataLst>
              <p:tags r:id="rId8"/>
            </p:custDataLst>
          </p:nvPr>
        </p:nvSpPr>
        <p:spPr>
          <a:xfrm>
            <a:off x="5398763" y="3453405"/>
            <a:ext cx="716999" cy="715625"/>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5" name="椭圆 44"/>
          <p:cNvSpPr/>
          <p:nvPr>
            <p:custDataLst>
              <p:tags r:id="rId9"/>
            </p:custDataLst>
          </p:nvPr>
        </p:nvSpPr>
        <p:spPr>
          <a:xfrm>
            <a:off x="5891584" y="1488293"/>
            <a:ext cx="789256" cy="790491"/>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6" name="椭圆 45"/>
          <p:cNvSpPr/>
          <p:nvPr>
            <p:custDataLst>
              <p:tags r:id="rId10"/>
            </p:custDataLst>
          </p:nvPr>
        </p:nvSpPr>
        <p:spPr>
          <a:xfrm>
            <a:off x="3567047" y="2562866"/>
            <a:ext cx="1049871" cy="1051107"/>
          </a:xfrm>
          <a:prstGeom prst="ellipse">
            <a:avLst/>
          </a:pr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7" name="椭圆 46"/>
          <p:cNvSpPr/>
          <p:nvPr>
            <p:custDataLst>
              <p:tags r:id="rId11"/>
            </p:custDataLst>
          </p:nvPr>
        </p:nvSpPr>
        <p:spPr>
          <a:xfrm>
            <a:off x="3591749" y="1703207"/>
            <a:ext cx="809018" cy="807783"/>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8" name="椭圆 47"/>
          <p:cNvSpPr/>
          <p:nvPr>
            <p:custDataLst>
              <p:tags r:id="rId12"/>
            </p:custDataLst>
          </p:nvPr>
        </p:nvSpPr>
        <p:spPr>
          <a:xfrm>
            <a:off x="4135211" y="1357368"/>
            <a:ext cx="379189" cy="379189"/>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72500"/>
          </a:bodyPr>
          <a:lstStyle/>
          <a:p>
            <a:pPr algn="ctr" eaLnBrk="1" hangingPunct="1">
              <a:spcBef>
                <a:spcPts val="0"/>
              </a:spcBef>
              <a:spcAft>
                <a:spcPts val="0"/>
              </a:spcAft>
              <a:defRPr/>
            </a:pPr>
            <a:endParaRPr lang="zh-CN" altLang="en-US" sz="1510">
              <a:solidFill>
                <a:srgbClr val="FFFFFF"/>
              </a:solidFill>
            </a:endParaRPr>
          </a:p>
        </p:txBody>
      </p:sp>
      <p:sp>
        <p:nvSpPr>
          <p:cNvPr id="49" name="椭圆 48"/>
          <p:cNvSpPr/>
          <p:nvPr>
            <p:custDataLst>
              <p:tags r:id="rId13"/>
            </p:custDataLst>
          </p:nvPr>
        </p:nvSpPr>
        <p:spPr>
          <a:xfrm>
            <a:off x="3387951" y="2412179"/>
            <a:ext cx="302609" cy="302610"/>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50000" lnSpcReduction="20000"/>
          </a:bodyPr>
          <a:lstStyle/>
          <a:p>
            <a:pPr algn="ctr" eaLnBrk="1" hangingPunct="1">
              <a:spcBef>
                <a:spcPts val="0"/>
              </a:spcBef>
              <a:spcAft>
                <a:spcPts val="0"/>
              </a:spcAft>
              <a:defRPr/>
            </a:pPr>
            <a:endParaRPr lang="zh-CN" altLang="en-US" sz="1510">
              <a:solidFill>
                <a:srgbClr val="FFFFFF"/>
              </a:solidFill>
            </a:endParaRPr>
          </a:p>
        </p:txBody>
      </p:sp>
      <p:sp>
        <p:nvSpPr>
          <p:cNvPr id="50" name="椭圆 49"/>
          <p:cNvSpPr/>
          <p:nvPr>
            <p:custDataLst>
              <p:tags r:id="rId14"/>
            </p:custDataLst>
          </p:nvPr>
        </p:nvSpPr>
        <p:spPr>
          <a:xfrm>
            <a:off x="5721135" y="1396893"/>
            <a:ext cx="235912" cy="235913"/>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40000" lnSpcReduction="20000"/>
          </a:bodyPr>
          <a:lstStyle/>
          <a:p>
            <a:pPr algn="ctr" eaLnBrk="1" hangingPunct="1">
              <a:spcBef>
                <a:spcPts val="0"/>
              </a:spcBef>
              <a:spcAft>
                <a:spcPts val="0"/>
              </a:spcAft>
              <a:defRPr/>
            </a:pPr>
            <a:endParaRPr lang="zh-CN" altLang="en-US" sz="1510">
              <a:solidFill>
                <a:srgbClr val="FFFFFF"/>
              </a:solidFill>
            </a:endParaRPr>
          </a:p>
        </p:txBody>
      </p:sp>
      <p:sp>
        <p:nvSpPr>
          <p:cNvPr id="51" name="椭圆 50"/>
          <p:cNvSpPr/>
          <p:nvPr>
            <p:custDataLst>
              <p:tags r:id="rId15"/>
            </p:custDataLst>
          </p:nvPr>
        </p:nvSpPr>
        <p:spPr>
          <a:xfrm>
            <a:off x="6191725" y="3555922"/>
            <a:ext cx="235912" cy="235913"/>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40000" lnSpcReduction="20000"/>
          </a:bodyPr>
          <a:lstStyle/>
          <a:p>
            <a:pPr algn="ctr" eaLnBrk="1" hangingPunct="1">
              <a:spcBef>
                <a:spcPts val="0"/>
              </a:spcBef>
              <a:spcAft>
                <a:spcPts val="0"/>
              </a:spcAft>
              <a:defRPr/>
            </a:pPr>
            <a:endParaRPr lang="zh-CN" altLang="en-US" sz="1510">
              <a:solidFill>
                <a:srgbClr val="FFFFFF"/>
              </a:solidFill>
            </a:endParaRPr>
          </a:p>
        </p:txBody>
      </p:sp>
      <p:sp>
        <p:nvSpPr>
          <p:cNvPr id="5" name="文本框 22"/>
          <p:cNvSpPr txBox="1">
            <a:spLocks noChangeArrowheads="1"/>
          </p:cNvSpPr>
          <p:nvPr>
            <p:custDataLst>
              <p:tags r:id="rId16"/>
            </p:custDataLst>
          </p:nvPr>
        </p:nvSpPr>
        <p:spPr bwMode="auto">
          <a:xfrm>
            <a:off x="4685030" y="1823720"/>
            <a:ext cx="1107440" cy="44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lnSpcReduction="20000"/>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510" b="1" smtClean="0">
                <a:solidFill>
                  <a:srgbClr val="FFFFFF"/>
                </a:solidFill>
                <a:latin typeface="Arial" panose="020B0604020202020204" pitchFamily="34" charset="0"/>
                <a:ea typeface="黑体" panose="02010609060101010101" charset="-122"/>
              </a:rPr>
              <a:t>业务模型</a:t>
            </a:r>
            <a:endParaRPr lang="zh-CN" altLang="en-US" sz="1510" b="1" smtClean="0">
              <a:solidFill>
                <a:srgbClr val="FFFFFF"/>
              </a:solidFill>
              <a:latin typeface="Arial" panose="020B0604020202020204" pitchFamily="34" charset="0"/>
              <a:ea typeface="黑体" panose="02010609060101010101" charset="-122"/>
            </a:endParaRPr>
          </a:p>
        </p:txBody>
      </p:sp>
      <p:sp>
        <p:nvSpPr>
          <p:cNvPr id="53" name="文本框 23"/>
          <p:cNvSpPr txBox="1">
            <a:spLocks noChangeArrowheads="1"/>
          </p:cNvSpPr>
          <p:nvPr>
            <p:custDataLst>
              <p:tags r:id="rId17"/>
            </p:custDataLst>
          </p:nvPr>
        </p:nvSpPr>
        <p:spPr bwMode="auto">
          <a:xfrm>
            <a:off x="3658473" y="2827777"/>
            <a:ext cx="769801" cy="4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510" b="1" smtClean="0">
                <a:solidFill>
                  <a:srgbClr val="FFFFFF"/>
                </a:solidFill>
                <a:latin typeface="Arial" panose="020B0604020202020204" pitchFamily="34" charset="0"/>
                <a:ea typeface="黑体" panose="02010609060101010101" charset="-122"/>
              </a:rPr>
              <a:t>线索</a:t>
            </a:r>
            <a:endParaRPr lang="zh-CN" altLang="en-US" sz="1510" b="1" smtClean="0">
              <a:solidFill>
                <a:srgbClr val="FFFFFF"/>
              </a:solidFill>
              <a:latin typeface="Arial" panose="020B0604020202020204" pitchFamily="34" charset="0"/>
              <a:ea typeface="黑体" panose="02010609060101010101" charset="-122"/>
            </a:endParaRPr>
          </a:p>
          <a:p>
            <a:pPr algn="ctr" eaLnBrk="1" hangingPunct="1">
              <a:spcBef>
                <a:spcPct val="0"/>
              </a:spcBef>
              <a:buFontTx/>
              <a:buNone/>
            </a:pPr>
            <a:r>
              <a:rPr lang="zh-CN" altLang="en-US" sz="1510" b="1" smtClean="0">
                <a:solidFill>
                  <a:srgbClr val="FFFFFF"/>
                </a:solidFill>
                <a:latin typeface="Arial" panose="020B0604020202020204" pitchFamily="34" charset="0"/>
                <a:ea typeface="黑体" panose="02010609060101010101" charset="-122"/>
              </a:rPr>
              <a:t>资源</a:t>
            </a:r>
            <a:endParaRPr lang="zh-CN" altLang="en-US" sz="1510" b="1" smtClean="0">
              <a:solidFill>
                <a:srgbClr val="FFFFFF"/>
              </a:solidFill>
              <a:latin typeface="Arial" panose="020B0604020202020204" pitchFamily="34" charset="0"/>
              <a:ea typeface="黑体" panose="02010609060101010101" charset="-122"/>
            </a:endParaRPr>
          </a:p>
        </p:txBody>
      </p:sp>
      <p:sp>
        <p:nvSpPr>
          <p:cNvPr id="54" name="文本框 24"/>
          <p:cNvSpPr txBox="1">
            <a:spLocks noChangeArrowheads="1"/>
          </p:cNvSpPr>
          <p:nvPr>
            <p:custDataLst>
              <p:tags r:id="rId18"/>
            </p:custDataLst>
          </p:nvPr>
        </p:nvSpPr>
        <p:spPr bwMode="auto">
          <a:xfrm>
            <a:off x="5792165" y="2654739"/>
            <a:ext cx="771000" cy="4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510" b="1" smtClean="0">
                <a:solidFill>
                  <a:srgbClr val="FFFFFF"/>
                </a:solidFill>
                <a:latin typeface="Arial" panose="020B0604020202020204" pitchFamily="34" charset="0"/>
                <a:ea typeface="黑体" panose="02010609060101010101" charset="-122"/>
              </a:rPr>
              <a:t>标杆</a:t>
            </a:r>
            <a:endParaRPr lang="zh-CN" altLang="en-US" sz="1510" b="1" smtClean="0">
              <a:solidFill>
                <a:srgbClr val="FFFFFF"/>
              </a:solidFill>
              <a:latin typeface="Arial" panose="020B0604020202020204" pitchFamily="34" charset="0"/>
              <a:ea typeface="黑体" panose="02010609060101010101" charset="-122"/>
            </a:endParaRPr>
          </a:p>
          <a:p>
            <a:pPr algn="ctr" eaLnBrk="1" hangingPunct="1">
              <a:spcBef>
                <a:spcPct val="0"/>
              </a:spcBef>
              <a:buFontTx/>
              <a:buNone/>
            </a:pPr>
            <a:r>
              <a:rPr lang="zh-CN" altLang="en-US" sz="1510" b="1" smtClean="0">
                <a:solidFill>
                  <a:srgbClr val="FFFFFF"/>
                </a:solidFill>
                <a:latin typeface="Arial" panose="020B0604020202020204" pitchFamily="34" charset="0"/>
                <a:ea typeface="黑体" panose="02010609060101010101" charset="-122"/>
              </a:rPr>
              <a:t>示范</a:t>
            </a:r>
            <a:endParaRPr lang="zh-CN" altLang="en-US" sz="1510" b="1" smtClean="0">
              <a:solidFill>
                <a:srgbClr val="FFFFFF"/>
              </a:solidFill>
              <a:latin typeface="Arial" panose="020B0604020202020204" pitchFamily="34" charset="0"/>
              <a:ea typeface="黑体" panose="02010609060101010101" charset="-122"/>
            </a:endParaRPr>
          </a:p>
        </p:txBody>
      </p:sp>
      <p:sp>
        <p:nvSpPr>
          <p:cNvPr id="7" name="文本框 17"/>
          <p:cNvSpPr txBox="1">
            <a:spLocks noChangeArrowheads="1"/>
          </p:cNvSpPr>
          <p:nvPr>
            <p:custDataLst>
              <p:tags r:id="rId19"/>
            </p:custDataLst>
          </p:nvPr>
        </p:nvSpPr>
        <p:spPr bwMode="auto">
          <a:xfrm>
            <a:off x="6768535" y="2318511"/>
            <a:ext cx="1955205" cy="28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lnSpcReduction="20000"/>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510" b="1" dirty="0">
                <a:latin typeface="Arial" panose="020B0604020202020204" pitchFamily="34" charset="0"/>
                <a:ea typeface="黑体" panose="02010609060101010101" charset="-122"/>
                <a:cs typeface="+mn-ea"/>
              </a:rPr>
              <a:t>标杆示范</a:t>
            </a:r>
            <a:endParaRPr lang="zh-CN" altLang="en-US" sz="1510" b="1" dirty="0">
              <a:latin typeface="Arial" panose="020B0604020202020204" pitchFamily="34" charset="0"/>
              <a:ea typeface="黑体" panose="02010609060101010101" charset="-122"/>
              <a:cs typeface="+mn-ea"/>
            </a:endParaRPr>
          </a:p>
        </p:txBody>
      </p:sp>
      <p:sp>
        <p:nvSpPr>
          <p:cNvPr id="8" name="文本框 7"/>
          <p:cNvSpPr txBox="1"/>
          <p:nvPr>
            <p:custDataLst>
              <p:tags r:id="rId20"/>
            </p:custDataLst>
          </p:nvPr>
        </p:nvSpPr>
        <p:spPr>
          <a:xfrm>
            <a:off x="6768536" y="2614433"/>
            <a:ext cx="1955204" cy="97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ormAutofit lnSpcReduction="10000"/>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r>
              <a:rPr lang="zh-CN" altLang="en-US" sz="1510" dirty="0"/>
              <a:t>最高</a:t>
            </a:r>
            <a:r>
              <a:rPr lang="en-US" altLang="zh-CN" sz="1510" dirty="0"/>
              <a:t>VS</a:t>
            </a:r>
            <a:r>
              <a:rPr lang="zh-CN" altLang="en-US" sz="1510" dirty="0"/>
              <a:t>最差的</a:t>
            </a:r>
            <a:br>
              <a:rPr lang="zh-CN" altLang="en-US" sz="1510" dirty="0"/>
            </a:br>
            <a:r>
              <a:rPr lang="en-US" altLang="zh-CN" sz="1510" dirty="0"/>
              <a:t>10</a:t>
            </a:r>
            <a:r>
              <a:rPr lang="zh-CN" altLang="en-US" sz="1510" dirty="0"/>
              <a:t>倍的差距</a:t>
            </a:r>
            <a:endParaRPr lang="zh-CN" altLang="en-US" sz="1510" dirty="0"/>
          </a:p>
          <a:p>
            <a:r>
              <a:rPr lang="zh-CN" altLang="en-US" sz="1510" dirty="0"/>
              <a:t>资源给到转化最好的人</a:t>
            </a:r>
            <a:endParaRPr lang="zh-CN" altLang="en-US" sz="1510" dirty="0"/>
          </a:p>
        </p:txBody>
      </p:sp>
      <p:sp>
        <p:nvSpPr>
          <p:cNvPr id="9" name="文本框 17"/>
          <p:cNvSpPr txBox="1">
            <a:spLocks noChangeArrowheads="1"/>
          </p:cNvSpPr>
          <p:nvPr>
            <p:custDataLst>
              <p:tags r:id="rId21"/>
            </p:custDataLst>
          </p:nvPr>
        </p:nvSpPr>
        <p:spPr bwMode="auto">
          <a:xfrm>
            <a:off x="1578878" y="3289980"/>
            <a:ext cx="1955205" cy="28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lnSpcReduction="20000"/>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510" b="1" dirty="0">
                <a:latin typeface="Arial" panose="020B0604020202020204" pitchFamily="34" charset="0"/>
                <a:ea typeface="黑体" panose="02010609060101010101" charset="-122"/>
                <a:cs typeface="+mn-ea"/>
              </a:rPr>
              <a:t>让销售只做转化工作</a:t>
            </a:r>
            <a:endParaRPr lang="zh-CN" altLang="en-US" sz="1510" b="1" dirty="0">
              <a:latin typeface="Arial" panose="020B0604020202020204" pitchFamily="34" charset="0"/>
              <a:ea typeface="黑体" panose="02010609060101010101" charset="-122"/>
              <a:cs typeface="+mn-ea"/>
            </a:endParaRPr>
          </a:p>
        </p:txBody>
      </p:sp>
      <p:sp>
        <p:nvSpPr>
          <p:cNvPr id="11" name="文本框 17"/>
          <p:cNvSpPr txBox="1">
            <a:spLocks noChangeArrowheads="1"/>
          </p:cNvSpPr>
          <p:nvPr>
            <p:custDataLst>
              <p:tags r:id="rId22"/>
            </p:custDataLst>
          </p:nvPr>
        </p:nvSpPr>
        <p:spPr bwMode="auto">
          <a:xfrm>
            <a:off x="1519185" y="1347042"/>
            <a:ext cx="1955205" cy="28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510" b="1" dirty="0">
                <a:latin typeface="Arial" panose="020B0604020202020204" pitchFamily="34" charset="0"/>
                <a:ea typeface="黑体" panose="02010609060101010101" charset="-122"/>
                <a:cs typeface="+mn-ea"/>
              </a:rPr>
              <a:t>业务模型决定土壤</a:t>
            </a:r>
            <a:endParaRPr lang="zh-CN" altLang="en-US" sz="1510" b="1" dirty="0">
              <a:latin typeface="Arial" panose="020B0604020202020204" pitchFamily="34" charset="0"/>
              <a:ea typeface="黑体" panose="02010609060101010101" charset="-122"/>
              <a:cs typeface="+mn-ea"/>
            </a:endParaRPr>
          </a:p>
        </p:txBody>
      </p:sp>
      <p:sp>
        <p:nvSpPr>
          <p:cNvPr id="12" name="文本框 11"/>
          <p:cNvSpPr txBox="1"/>
          <p:nvPr>
            <p:custDataLst>
              <p:tags r:id="rId23"/>
            </p:custDataLst>
          </p:nvPr>
        </p:nvSpPr>
        <p:spPr>
          <a:xfrm>
            <a:off x="1519186" y="1642963"/>
            <a:ext cx="1955204" cy="97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ormAutofit/>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r>
              <a:rPr lang="zh-CN" altLang="en-US" sz="1510" dirty="0"/>
              <a:t>高客单高毛利高复购</a:t>
            </a:r>
            <a:endParaRPr lang="zh-CN" altLang="en-US" sz="1510" dirty="0"/>
          </a:p>
          <a:p>
            <a:r>
              <a:rPr lang="zh-CN" altLang="en-US" sz="1510" dirty="0"/>
              <a:t>必须二者满足其一</a:t>
            </a:r>
            <a:endParaRPr lang="zh-CN" altLang="en-US" sz="1510" dirty="0"/>
          </a:p>
          <a:p>
            <a:r>
              <a:rPr lang="zh-CN" altLang="en-US" sz="1510" dirty="0"/>
              <a:t>才能做狼性销售模型</a:t>
            </a:r>
            <a:endParaRPr lang="zh-CN" altLang="en-US" sz="1510" dirty="0"/>
          </a:p>
        </p:txBody>
      </p:sp>
      <p:sp>
        <p:nvSpPr>
          <p:cNvPr id="59" name="文本框 58"/>
          <p:cNvSpPr txBox="1"/>
          <p:nvPr>
            <p:custDataLst>
              <p:tags r:id="rId24"/>
            </p:custDataLst>
          </p:nvPr>
        </p:nvSpPr>
        <p:spPr>
          <a:xfrm>
            <a:off x="1578879" y="3585902"/>
            <a:ext cx="1955204" cy="97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ormAutofit/>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r>
              <a:rPr lang="zh-CN" altLang="en-US" sz="1510" dirty="0"/>
              <a:t>不要让销售找客户</a:t>
            </a:r>
            <a:endParaRPr lang="zh-CN" altLang="en-US" sz="1510" dirty="0"/>
          </a:p>
          <a:p>
            <a:r>
              <a:rPr lang="zh-CN" altLang="en-US" sz="1510" dirty="0"/>
              <a:t>只做转化</a:t>
            </a:r>
            <a:endParaRPr lang="zh-CN" altLang="en-US" sz="1510" dirty="0"/>
          </a:p>
        </p:txBody>
      </p:sp>
    </p:spTree>
    <p:custDataLst>
      <p:tags r:id="rId2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狼性销售团队：铁打的营盘流水的兵</a:t>
            </a:r>
            <a:endParaRPr lang="zh-CN"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p:txBody>
      </p:sp>
      <p:sp>
        <p:nvSpPr>
          <p:cNvPr id="13" name="文本框 12"/>
          <p:cNvSpPr txBox="1"/>
          <p:nvPr>
            <p:custDataLst>
              <p:tags r:id="rId5"/>
            </p:custDataLst>
          </p:nvPr>
        </p:nvSpPr>
        <p:spPr>
          <a:xfrm>
            <a:off x="582057" y="1903178"/>
            <a:ext cx="3414187" cy="3451225"/>
          </a:xfrm>
          <a:prstGeom prst="rect">
            <a:avLst/>
          </a:prstGeom>
          <a:noFill/>
          <a:ln w="12700">
            <a:solidFill>
              <a:schemeClr val="accent2"/>
            </a:solidFill>
          </a:ln>
        </p:spPr>
        <p:txBody>
          <a:bodyPr wrap="square" rtlCol="0">
            <a:spAutoFit/>
          </a:bodyPr>
          <a:p>
            <a:pPr algn="l" fontAlgn="auto">
              <a:lnSpc>
                <a:spcPct val="130000"/>
              </a:lnSpc>
            </a:pPr>
            <a:r>
              <a:rPr lang="en-US" altLang="zh-CN" sz="1680" dirty="0">
                <a:solidFill>
                  <a:srgbClr val="595959"/>
                </a:solidFill>
                <a:latin typeface="微软雅黑" panose="020B0503020204020204" charset="-122"/>
                <a:ea typeface="微软雅黑" panose="020B0503020204020204" charset="-122"/>
              </a:rPr>
              <a:t>PLA</a:t>
            </a:r>
            <a:r>
              <a:rPr lang="zh-CN" altLang="en-US" sz="1680" dirty="0">
                <a:solidFill>
                  <a:srgbClr val="595959"/>
                </a:solidFill>
                <a:latin typeface="微软雅黑" panose="020B0503020204020204" charset="-122"/>
                <a:ea typeface="微软雅黑" panose="020B0503020204020204" charset="-122"/>
              </a:rPr>
              <a:t>部队是最好的参考案例</a:t>
            </a: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不管人来人往，始终能打硬仗</a:t>
            </a: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核心口诀：</a:t>
            </a: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营盘</a:t>
            </a:r>
            <a:r>
              <a:rPr lang="zh-CN" altLang="en-US" sz="1675" dirty="0">
                <a:solidFill>
                  <a:srgbClr val="595959"/>
                </a:solidFill>
                <a:latin typeface="微软雅黑" panose="020B0503020204020204" charset="-122"/>
                <a:ea typeface="微软雅黑" panose="020B0503020204020204" charset="-122"/>
                <a:sym typeface="+mn-ea"/>
              </a:rPr>
              <a:t>稳住</a:t>
            </a:r>
            <a:r>
              <a:rPr lang="zh-CN" altLang="en-US" sz="1680" dirty="0">
                <a:solidFill>
                  <a:srgbClr val="595959"/>
                </a:solidFill>
                <a:latin typeface="微软雅黑" panose="020B0503020204020204" charset="-122"/>
                <a:ea typeface="微软雅黑" panose="020B0503020204020204" charset="-122"/>
              </a:rPr>
              <a:t>、常常更新</a:t>
            </a: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马太效应、拉大差距</a:t>
            </a: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树立标杆、自然淘汰</a:t>
            </a: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精英沉淀、拉高平均</a:t>
            </a: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endParaRPr lang="zh-CN" altLang="en-US" sz="1680" dirty="0">
              <a:solidFill>
                <a:srgbClr val="595959"/>
              </a:solidFill>
              <a:latin typeface="微软雅黑" panose="020B0503020204020204" charset="-122"/>
              <a:ea typeface="微软雅黑" panose="020B0503020204020204" charset="-122"/>
            </a:endParaRPr>
          </a:p>
        </p:txBody>
      </p:sp>
      <p:sp>
        <p:nvSpPr>
          <p:cNvPr id="14" name="文本框 13"/>
          <p:cNvSpPr txBox="1"/>
          <p:nvPr>
            <p:custDataLst>
              <p:tags r:id="rId6"/>
            </p:custDataLst>
          </p:nvPr>
        </p:nvSpPr>
        <p:spPr>
          <a:xfrm>
            <a:off x="548381" y="1097865"/>
            <a:ext cx="3517900" cy="401320"/>
          </a:xfrm>
          <a:prstGeom prst="rect">
            <a:avLst/>
          </a:prstGeom>
          <a:noFill/>
        </p:spPr>
        <p:txBody>
          <a:bodyPr wrap="none" rtlCol="0" anchor="t">
            <a:spAutoFit/>
          </a:bodyPr>
          <a:p>
            <a:r>
              <a:rPr lang="zh-CN" altLang="en-US" sz="2015" dirty="0">
                <a:latin typeface="微软雅黑" panose="020B0503020204020204" charset="-122"/>
                <a:ea typeface="微软雅黑" panose="020B0503020204020204" charset="-122"/>
                <a:cs typeface="+mn-ea"/>
                <a:sym typeface="等线" panose="02010600030101010101" charset="-122"/>
              </a:rPr>
              <a:t>找到团队的</a:t>
            </a:r>
            <a:r>
              <a:rPr lang="en-US" altLang="zh-CN" sz="2015" dirty="0">
                <a:latin typeface="微软雅黑" panose="020B0503020204020204" charset="-122"/>
                <a:ea typeface="微软雅黑" panose="020B0503020204020204" charset="-122"/>
                <a:cs typeface="+mn-ea"/>
                <a:sym typeface="等线" panose="02010600030101010101" charset="-122"/>
              </a:rPr>
              <a:t>“</a:t>
            </a:r>
            <a:r>
              <a:rPr lang="zh-CN" altLang="en-US" sz="2015" dirty="0">
                <a:latin typeface="微软雅黑" panose="020B0503020204020204" charset="-122"/>
                <a:ea typeface="微软雅黑" panose="020B0503020204020204" charset="-122"/>
                <a:cs typeface="+mn-ea"/>
                <a:sym typeface="等线" panose="02010600030101010101" charset="-122"/>
              </a:rPr>
              <a:t>变</a:t>
            </a:r>
            <a:r>
              <a:rPr lang="en-US" altLang="zh-CN" sz="2015" dirty="0">
                <a:latin typeface="微软雅黑" panose="020B0503020204020204" charset="-122"/>
                <a:ea typeface="微软雅黑" panose="020B0503020204020204" charset="-122"/>
                <a:cs typeface="+mn-ea"/>
                <a:sym typeface="等线" panose="02010600030101010101" charset="-122"/>
              </a:rPr>
              <a:t>”</a:t>
            </a:r>
            <a:r>
              <a:rPr lang="zh-CN" altLang="en-US" sz="2015" dirty="0">
                <a:latin typeface="微软雅黑" panose="020B0503020204020204" charset="-122"/>
                <a:ea typeface="微软雅黑" panose="020B0503020204020204" charset="-122"/>
                <a:cs typeface="+mn-ea"/>
                <a:sym typeface="等线" panose="02010600030101010101" charset="-122"/>
              </a:rPr>
              <a:t>与</a:t>
            </a:r>
            <a:r>
              <a:rPr lang="en-US" altLang="zh-CN" sz="2015" dirty="0">
                <a:latin typeface="微软雅黑" panose="020B0503020204020204" charset="-122"/>
                <a:ea typeface="微软雅黑" panose="020B0503020204020204" charset="-122"/>
                <a:cs typeface="+mn-ea"/>
                <a:sym typeface="等线" panose="02010600030101010101" charset="-122"/>
              </a:rPr>
              <a:t>“</a:t>
            </a:r>
            <a:r>
              <a:rPr lang="zh-CN" altLang="en-US" sz="2015" dirty="0">
                <a:latin typeface="微软雅黑" panose="020B0503020204020204" charset="-122"/>
                <a:ea typeface="微软雅黑" panose="020B0503020204020204" charset="-122"/>
                <a:cs typeface="+mn-ea"/>
                <a:sym typeface="等线" panose="02010600030101010101" charset="-122"/>
              </a:rPr>
              <a:t>不变</a:t>
            </a:r>
            <a:r>
              <a:rPr lang="en-US" altLang="zh-CN" sz="2015" dirty="0">
                <a:latin typeface="微软雅黑" panose="020B0503020204020204" charset="-122"/>
                <a:ea typeface="微软雅黑" panose="020B0503020204020204" charset="-122"/>
                <a:cs typeface="+mn-ea"/>
                <a:sym typeface="等线" panose="02010600030101010101" charset="-122"/>
              </a:rPr>
              <a:t>”</a:t>
            </a:r>
            <a:endParaRPr lang="en-US" altLang="zh-CN" sz="2015" dirty="0">
              <a:latin typeface="微软雅黑" panose="020B0503020204020204" charset="-122"/>
              <a:ea typeface="微软雅黑" panose="020B0503020204020204" charset="-122"/>
              <a:cs typeface="+mn-ea"/>
              <a:sym typeface="等线" panose="02010600030101010101" charset="-122"/>
            </a:endParaRPr>
          </a:p>
        </p:txBody>
      </p:sp>
      <p:sp>
        <p:nvSpPr>
          <p:cNvPr id="16" name="矩形 15"/>
          <p:cNvSpPr/>
          <p:nvPr>
            <p:custDataLst>
              <p:tags r:id="rId7"/>
            </p:custDataLst>
          </p:nvPr>
        </p:nvSpPr>
        <p:spPr>
          <a:xfrm>
            <a:off x="4823806" y="1499164"/>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17" name="任意多边形 8"/>
          <p:cNvSpPr/>
          <p:nvPr>
            <p:custDataLst>
              <p:tags r:id="rId8"/>
            </p:custDataLst>
          </p:nvPr>
        </p:nvSpPr>
        <p:spPr>
          <a:xfrm flipV="1">
            <a:off x="5748973" y="1499165"/>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18" name="矩形 17"/>
          <p:cNvSpPr/>
          <p:nvPr>
            <p:custDataLst>
              <p:tags r:id="rId9"/>
            </p:custDataLst>
          </p:nvPr>
        </p:nvSpPr>
        <p:spPr>
          <a:xfrm>
            <a:off x="6381980" y="1499164"/>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19" name="矩形 18"/>
          <p:cNvSpPr/>
          <p:nvPr>
            <p:custDataLst>
              <p:tags r:id="rId10"/>
            </p:custDataLst>
          </p:nvPr>
        </p:nvSpPr>
        <p:spPr>
          <a:xfrm>
            <a:off x="5771289" y="776076"/>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24" name="矩形 23"/>
          <p:cNvSpPr/>
          <p:nvPr>
            <p:custDataLst>
              <p:tags r:id="rId11"/>
            </p:custDataLst>
          </p:nvPr>
        </p:nvSpPr>
        <p:spPr>
          <a:xfrm>
            <a:off x="6010700" y="776076"/>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25" name="矩形 24"/>
          <p:cNvSpPr/>
          <p:nvPr>
            <p:custDataLst>
              <p:tags r:id="rId12"/>
            </p:custDataLst>
          </p:nvPr>
        </p:nvSpPr>
        <p:spPr>
          <a:xfrm>
            <a:off x="6306918" y="771291"/>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26" name="矩形 25"/>
          <p:cNvSpPr/>
          <p:nvPr>
            <p:custDataLst>
              <p:tags r:id="rId13"/>
            </p:custDataLst>
          </p:nvPr>
        </p:nvSpPr>
        <p:spPr>
          <a:xfrm>
            <a:off x="4823807" y="776075"/>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41" name="Shape 4130"/>
          <p:cNvSpPr/>
          <p:nvPr>
            <p:custDataLst>
              <p:tags r:id="rId14"/>
            </p:custDataLst>
          </p:nvPr>
        </p:nvSpPr>
        <p:spPr>
          <a:xfrm>
            <a:off x="5150318" y="912350"/>
            <a:ext cx="381558" cy="381558"/>
          </a:xfrm>
          <a:custGeom>
            <a:avLst/>
            <a:gdLst/>
            <a:ahLst/>
            <a:cxnLst/>
            <a:rect l="0" t="0" r="0" b="0"/>
            <a:pathLst>
              <a:path w="120000" h="120000" extrusionOk="0">
                <a:moveTo>
                  <a:pt x="60000" y="98183"/>
                </a:moveTo>
                <a:cubicBezTo>
                  <a:pt x="58494" y="98183"/>
                  <a:pt x="57272" y="99400"/>
                  <a:pt x="57272" y="100911"/>
                </a:cubicBezTo>
                <a:lnTo>
                  <a:pt x="57272" y="117272"/>
                </a:lnTo>
                <a:cubicBezTo>
                  <a:pt x="57272" y="118777"/>
                  <a:pt x="58494" y="120000"/>
                  <a:pt x="60000" y="120000"/>
                </a:cubicBezTo>
                <a:cubicBezTo>
                  <a:pt x="61505" y="120000"/>
                  <a:pt x="62727" y="118777"/>
                  <a:pt x="62727" y="117272"/>
                </a:cubicBezTo>
                <a:lnTo>
                  <a:pt x="62727" y="100911"/>
                </a:lnTo>
                <a:cubicBezTo>
                  <a:pt x="62727" y="99400"/>
                  <a:pt x="61505" y="98183"/>
                  <a:pt x="60000" y="98183"/>
                </a:cubicBezTo>
                <a:moveTo>
                  <a:pt x="60000" y="87272"/>
                </a:moveTo>
                <a:cubicBezTo>
                  <a:pt x="44938" y="87272"/>
                  <a:pt x="32727" y="75061"/>
                  <a:pt x="32727" y="60000"/>
                </a:cubicBezTo>
                <a:cubicBezTo>
                  <a:pt x="32727" y="44933"/>
                  <a:pt x="44938" y="32727"/>
                  <a:pt x="60000" y="32727"/>
                </a:cubicBezTo>
                <a:cubicBezTo>
                  <a:pt x="75061" y="32727"/>
                  <a:pt x="87272" y="44933"/>
                  <a:pt x="87272" y="60000"/>
                </a:cubicBezTo>
                <a:cubicBezTo>
                  <a:pt x="87272" y="75061"/>
                  <a:pt x="75061" y="87272"/>
                  <a:pt x="60000" y="87272"/>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90855" y="87000"/>
                </a:moveTo>
                <a:cubicBezTo>
                  <a:pt x="89788" y="85933"/>
                  <a:pt x="88061" y="85933"/>
                  <a:pt x="86994" y="87000"/>
                </a:cubicBezTo>
                <a:cubicBezTo>
                  <a:pt x="85933" y="88061"/>
                  <a:pt x="85933" y="89794"/>
                  <a:pt x="86994" y="90855"/>
                </a:cubicBezTo>
                <a:lnTo>
                  <a:pt x="98566" y="102427"/>
                </a:lnTo>
                <a:cubicBezTo>
                  <a:pt x="99633" y="103494"/>
                  <a:pt x="101361" y="103494"/>
                  <a:pt x="102427" y="102427"/>
                </a:cubicBezTo>
                <a:cubicBezTo>
                  <a:pt x="103488" y="101361"/>
                  <a:pt x="103488" y="99633"/>
                  <a:pt x="102427" y="98572"/>
                </a:cubicBezTo>
                <a:cubicBezTo>
                  <a:pt x="102427" y="98572"/>
                  <a:pt x="90855" y="87000"/>
                  <a:pt x="90855" y="87000"/>
                </a:cubicBezTo>
                <a:close/>
                <a:moveTo>
                  <a:pt x="117272" y="57272"/>
                </a:moveTo>
                <a:lnTo>
                  <a:pt x="100911" y="57272"/>
                </a:lnTo>
                <a:cubicBezTo>
                  <a:pt x="99405" y="57272"/>
                  <a:pt x="98183" y="58494"/>
                  <a:pt x="98183" y="60000"/>
                </a:cubicBezTo>
                <a:cubicBezTo>
                  <a:pt x="98183" y="61505"/>
                  <a:pt x="99405" y="62727"/>
                  <a:pt x="100911" y="62727"/>
                </a:cubicBezTo>
                <a:lnTo>
                  <a:pt x="117272" y="62727"/>
                </a:lnTo>
                <a:cubicBezTo>
                  <a:pt x="118777" y="62727"/>
                  <a:pt x="120000" y="61505"/>
                  <a:pt x="120000" y="60000"/>
                </a:cubicBezTo>
                <a:cubicBezTo>
                  <a:pt x="120000" y="58494"/>
                  <a:pt x="118777" y="57272"/>
                  <a:pt x="117272" y="57272"/>
                </a:cubicBezTo>
                <a:moveTo>
                  <a:pt x="29144" y="87000"/>
                </a:moveTo>
                <a:lnTo>
                  <a:pt x="17572" y="98572"/>
                </a:lnTo>
                <a:cubicBezTo>
                  <a:pt x="16511" y="99633"/>
                  <a:pt x="16511" y="101361"/>
                  <a:pt x="17572" y="102427"/>
                </a:cubicBezTo>
                <a:cubicBezTo>
                  <a:pt x="18638" y="103494"/>
                  <a:pt x="20366" y="103494"/>
                  <a:pt x="21433" y="102427"/>
                </a:cubicBezTo>
                <a:lnTo>
                  <a:pt x="33005" y="90855"/>
                </a:lnTo>
                <a:cubicBezTo>
                  <a:pt x="34066" y="89794"/>
                  <a:pt x="34066" y="88061"/>
                  <a:pt x="33005" y="87000"/>
                </a:cubicBezTo>
                <a:cubicBezTo>
                  <a:pt x="31938" y="85933"/>
                  <a:pt x="30211" y="85933"/>
                  <a:pt x="29144" y="87000"/>
                </a:cubicBezTo>
                <a:moveTo>
                  <a:pt x="90855" y="33005"/>
                </a:moveTo>
                <a:lnTo>
                  <a:pt x="102427" y="21427"/>
                </a:lnTo>
                <a:cubicBezTo>
                  <a:pt x="103488" y="20366"/>
                  <a:pt x="103488" y="18638"/>
                  <a:pt x="102427" y="17572"/>
                </a:cubicBezTo>
                <a:cubicBezTo>
                  <a:pt x="101361" y="16505"/>
                  <a:pt x="99633" y="16505"/>
                  <a:pt x="98566" y="17572"/>
                </a:cubicBezTo>
                <a:lnTo>
                  <a:pt x="86994" y="29150"/>
                </a:lnTo>
                <a:cubicBezTo>
                  <a:pt x="85933" y="30205"/>
                  <a:pt x="85933" y="31938"/>
                  <a:pt x="86994" y="33005"/>
                </a:cubicBezTo>
                <a:cubicBezTo>
                  <a:pt x="88061" y="34066"/>
                  <a:pt x="89788" y="34066"/>
                  <a:pt x="90855" y="33005"/>
                </a:cubicBezTo>
                <a:moveTo>
                  <a:pt x="60000" y="21816"/>
                </a:moveTo>
                <a:cubicBezTo>
                  <a:pt x="61505" y="21816"/>
                  <a:pt x="62727" y="20600"/>
                  <a:pt x="62727" y="19088"/>
                </a:cubicBezTo>
                <a:lnTo>
                  <a:pt x="62727" y="2727"/>
                </a:lnTo>
                <a:cubicBezTo>
                  <a:pt x="62727" y="1222"/>
                  <a:pt x="61505" y="0"/>
                  <a:pt x="60000" y="0"/>
                </a:cubicBezTo>
                <a:cubicBezTo>
                  <a:pt x="58494" y="0"/>
                  <a:pt x="57272" y="1222"/>
                  <a:pt x="57272" y="2727"/>
                </a:cubicBezTo>
                <a:lnTo>
                  <a:pt x="57272" y="19088"/>
                </a:lnTo>
                <a:cubicBezTo>
                  <a:pt x="57272" y="20600"/>
                  <a:pt x="58494" y="21816"/>
                  <a:pt x="60000" y="21816"/>
                </a:cubicBezTo>
                <a:moveTo>
                  <a:pt x="21816" y="60000"/>
                </a:moveTo>
                <a:cubicBezTo>
                  <a:pt x="21816" y="58494"/>
                  <a:pt x="20594" y="57272"/>
                  <a:pt x="19088" y="57272"/>
                </a:cubicBezTo>
                <a:lnTo>
                  <a:pt x="2727" y="57272"/>
                </a:lnTo>
                <a:cubicBezTo>
                  <a:pt x="1222" y="57272"/>
                  <a:pt x="0" y="58494"/>
                  <a:pt x="0" y="60000"/>
                </a:cubicBezTo>
                <a:cubicBezTo>
                  <a:pt x="0" y="61505"/>
                  <a:pt x="1222" y="62727"/>
                  <a:pt x="2727" y="62727"/>
                </a:cubicBezTo>
                <a:lnTo>
                  <a:pt x="19088" y="62727"/>
                </a:lnTo>
                <a:cubicBezTo>
                  <a:pt x="20594" y="62727"/>
                  <a:pt x="21816" y="61505"/>
                  <a:pt x="21816" y="60000"/>
                </a:cubicBezTo>
                <a:moveTo>
                  <a:pt x="29144" y="33005"/>
                </a:moveTo>
                <a:cubicBezTo>
                  <a:pt x="30211" y="34066"/>
                  <a:pt x="31938" y="34066"/>
                  <a:pt x="33005" y="33005"/>
                </a:cubicBezTo>
                <a:cubicBezTo>
                  <a:pt x="34066" y="31938"/>
                  <a:pt x="34066" y="30205"/>
                  <a:pt x="33005" y="29150"/>
                </a:cubicBezTo>
                <a:lnTo>
                  <a:pt x="21433" y="17572"/>
                </a:lnTo>
                <a:cubicBezTo>
                  <a:pt x="20366" y="16505"/>
                  <a:pt x="18638" y="16505"/>
                  <a:pt x="17572" y="17572"/>
                </a:cubicBezTo>
                <a:cubicBezTo>
                  <a:pt x="16511" y="18638"/>
                  <a:pt x="16511" y="20366"/>
                  <a:pt x="17572" y="21427"/>
                </a:cubicBezTo>
                <a:cubicBezTo>
                  <a:pt x="17572" y="21427"/>
                  <a:pt x="29144" y="33005"/>
                  <a:pt x="29144" y="33005"/>
                </a:cubicBezTo>
                <a:close/>
              </a:path>
            </a:pathLst>
          </a:custGeom>
          <a:solidFill>
            <a:srgbClr val="35C5AE"/>
          </a:solidFill>
          <a:ln>
            <a:noFill/>
          </a:ln>
        </p:spPr>
        <p:txBody>
          <a:bodyPr lIns="15989" tIns="15989" rIns="15989" bIns="15989" anchor="ctr" anchorCtr="0">
            <a:noAutofit/>
          </a:bodyPr>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27" name="文本框 26"/>
          <p:cNvSpPr txBox="1"/>
          <p:nvPr>
            <p:custDataLst>
              <p:tags r:id="rId15"/>
            </p:custDataLst>
          </p:nvPr>
        </p:nvSpPr>
        <p:spPr>
          <a:xfrm>
            <a:off x="6306918" y="1140495"/>
            <a:ext cx="2675890" cy="231775"/>
          </a:xfrm>
          <a:prstGeom prst="rect">
            <a:avLst/>
          </a:prstGeom>
          <a:noFill/>
        </p:spPr>
        <p:txBody>
          <a:bodyPr wrap="none" tIns="0" bIns="0" rtlCol="0" anchor="t">
            <a:spAutoFit/>
          </a:bodyPr>
          <a:p>
            <a:r>
              <a:rPr lang="zh-CN" altLang="en-US" sz="1510">
                <a:solidFill>
                  <a:srgbClr val="595959"/>
                </a:solidFill>
                <a:latin typeface="微软雅黑" panose="020B0503020204020204" charset="-122"/>
                <a:ea typeface="微软雅黑" panose="020B0503020204020204" charset="-122"/>
                <a:sym typeface="等线" panose="02010600030101010101" charset="-122"/>
              </a:rPr>
              <a:t>宽进严出，漏斗池子始终够大</a:t>
            </a:r>
            <a:endParaRPr lang="zh-CN" altLang="en-US" sz="1510">
              <a:solidFill>
                <a:srgbClr val="595959"/>
              </a:solidFill>
              <a:latin typeface="微软雅黑" panose="020B0503020204020204" charset="-122"/>
              <a:ea typeface="微软雅黑" panose="020B0503020204020204" charset="-122"/>
              <a:sym typeface="等线" panose="02010600030101010101" charset="-122"/>
            </a:endParaRPr>
          </a:p>
        </p:txBody>
      </p:sp>
      <p:sp>
        <p:nvSpPr>
          <p:cNvPr id="28" name="文本框 27"/>
          <p:cNvSpPr txBox="1"/>
          <p:nvPr>
            <p:custDataLst>
              <p:tags r:id="rId16"/>
            </p:custDataLst>
          </p:nvPr>
        </p:nvSpPr>
        <p:spPr>
          <a:xfrm>
            <a:off x="6306918" y="866031"/>
            <a:ext cx="758190" cy="231775"/>
          </a:xfrm>
          <a:prstGeom prst="rect">
            <a:avLst/>
          </a:prstGeom>
          <a:noFill/>
        </p:spPr>
        <p:txBody>
          <a:bodyPr wrap="none" tIns="0" bIns="0" rtlCol="0" anchor="t">
            <a:spAutoFit/>
          </a:bodyPr>
          <a:p>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招人稳</a:t>
            </a:r>
            <a:endPar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endParaRPr>
          </a:p>
        </p:txBody>
      </p:sp>
      <p:sp>
        <p:nvSpPr>
          <p:cNvPr id="29" name="矩形 28"/>
          <p:cNvSpPr/>
          <p:nvPr>
            <p:custDataLst>
              <p:tags r:id="rId17"/>
            </p:custDataLst>
          </p:nvPr>
        </p:nvSpPr>
        <p:spPr>
          <a:xfrm>
            <a:off x="4823806" y="2672297"/>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30" name="任意多边形 24"/>
          <p:cNvSpPr/>
          <p:nvPr>
            <p:custDataLst>
              <p:tags r:id="rId18"/>
            </p:custDataLst>
          </p:nvPr>
        </p:nvSpPr>
        <p:spPr>
          <a:xfrm flipV="1">
            <a:off x="5748973" y="2672297"/>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31" name="矩形 30"/>
          <p:cNvSpPr/>
          <p:nvPr>
            <p:custDataLst>
              <p:tags r:id="rId19"/>
            </p:custDataLst>
          </p:nvPr>
        </p:nvSpPr>
        <p:spPr>
          <a:xfrm>
            <a:off x="6381980" y="2672297"/>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32" name="矩形 31"/>
          <p:cNvSpPr/>
          <p:nvPr>
            <p:custDataLst>
              <p:tags r:id="rId20"/>
            </p:custDataLst>
          </p:nvPr>
        </p:nvSpPr>
        <p:spPr>
          <a:xfrm>
            <a:off x="5771289" y="1949208"/>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33" name="矩形 32"/>
          <p:cNvSpPr/>
          <p:nvPr>
            <p:custDataLst>
              <p:tags r:id="rId21"/>
            </p:custDataLst>
          </p:nvPr>
        </p:nvSpPr>
        <p:spPr>
          <a:xfrm>
            <a:off x="6010700" y="1949208"/>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34" name="矩形 33"/>
          <p:cNvSpPr/>
          <p:nvPr>
            <p:custDataLst>
              <p:tags r:id="rId22"/>
            </p:custDataLst>
          </p:nvPr>
        </p:nvSpPr>
        <p:spPr>
          <a:xfrm>
            <a:off x="6306918" y="1944422"/>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dirty="0">
              <a:latin typeface="微软雅黑" panose="020B0503020204020204" charset="-122"/>
              <a:ea typeface="微软雅黑" panose="020B0503020204020204" charset="-122"/>
            </a:endParaRPr>
          </a:p>
        </p:txBody>
      </p:sp>
      <p:sp>
        <p:nvSpPr>
          <p:cNvPr id="35" name="矩形 34"/>
          <p:cNvSpPr/>
          <p:nvPr>
            <p:custDataLst>
              <p:tags r:id="rId23"/>
            </p:custDataLst>
          </p:nvPr>
        </p:nvSpPr>
        <p:spPr>
          <a:xfrm>
            <a:off x="4823807" y="1949206"/>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42" name="Shape 4133"/>
          <p:cNvSpPr/>
          <p:nvPr>
            <p:custDataLst>
              <p:tags r:id="rId24"/>
            </p:custDataLst>
          </p:nvPr>
        </p:nvSpPr>
        <p:spPr>
          <a:xfrm>
            <a:off x="5150318" y="2085483"/>
            <a:ext cx="381558" cy="381558"/>
          </a:xfrm>
          <a:custGeom>
            <a:avLst/>
            <a:gdLst/>
            <a:ahLst/>
            <a:cxnLst/>
            <a:rect l="0" t="0" r="0" b="0"/>
            <a:pathLst>
              <a:path w="120000" h="120000" extrusionOk="0">
                <a:moveTo>
                  <a:pt x="120000" y="10911"/>
                </a:moveTo>
                <a:lnTo>
                  <a:pt x="109088" y="10911"/>
                </a:lnTo>
                <a:lnTo>
                  <a:pt x="105000" y="0"/>
                </a:lnTo>
                <a:lnTo>
                  <a:pt x="100911" y="10911"/>
                </a:lnTo>
                <a:lnTo>
                  <a:pt x="90000" y="10911"/>
                </a:lnTo>
                <a:lnTo>
                  <a:pt x="98861" y="17727"/>
                </a:lnTo>
                <a:lnTo>
                  <a:pt x="94772" y="30000"/>
                </a:lnTo>
                <a:lnTo>
                  <a:pt x="105000" y="22500"/>
                </a:lnTo>
                <a:lnTo>
                  <a:pt x="115227" y="30000"/>
                </a:lnTo>
                <a:lnTo>
                  <a:pt x="111138" y="17727"/>
                </a:lnTo>
                <a:cubicBezTo>
                  <a:pt x="111138" y="17727"/>
                  <a:pt x="120000" y="10911"/>
                  <a:pt x="120000" y="10911"/>
                </a:cubicBezTo>
                <a:close/>
                <a:moveTo>
                  <a:pt x="60000" y="114533"/>
                </a:moveTo>
                <a:cubicBezTo>
                  <a:pt x="29922" y="114533"/>
                  <a:pt x="5455" y="90016"/>
                  <a:pt x="5455" y="59872"/>
                </a:cubicBezTo>
                <a:cubicBezTo>
                  <a:pt x="5455" y="35744"/>
                  <a:pt x="20805" y="15227"/>
                  <a:pt x="42722" y="8005"/>
                </a:cubicBezTo>
                <a:cubicBezTo>
                  <a:pt x="37983" y="17233"/>
                  <a:pt x="35455" y="27538"/>
                  <a:pt x="35455" y="38005"/>
                </a:cubicBezTo>
                <a:cubicBezTo>
                  <a:pt x="35455" y="72244"/>
                  <a:pt x="61766" y="100438"/>
                  <a:pt x="95188" y="103355"/>
                </a:cubicBezTo>
                <a:cubicBezTo>
                  <a:pt x="85338" y="110350"/>
                  <a:pt x="72583" y="114533"/>
                  <a:pt x="60000" y="114533"/>
                </a:cubicBezTo>
                <a:moveTo>
                  <a:pt x="40911" y="38005"/>
                </a:moveTo>
                <a:cubicBezTo>
                  <a:pt x="40911" y="23600"/>
                  <a:pt x="45977" y="10388"/>
                  <a:pt x="54411" y="27"/>
                </a:cubicBezTo>
                <a:cubicBezTo>
                  <a:pt x="23900" y="2855"/>
                  <a:pt x="0" y="28555"/>
                  <a:pt x="0" y="59872"/>
                </a:cubicBezTo>
                <a:cubicBezTo>
                  <a:pt x="0" y="93083"/>
                  <a:pt x="26866" y="120000"/>
                  <a:pt x="60000" y="120000"/>
                </a:cubicBezTo>
                <a:cubicBezTo>
                  <a:pt x="78755" y="120000"/>
                  <a:pt x="98088" y="111361"/>
                  <a:pt x="109088" y="97850"/>
                </a:cubicBezTo>
                <a:cubicBezTo>
                  <a:pt x="107250" y="98022"/>
                  <a:pt x="102794" y="98138"/>
                  <a:pt x="100911" y="98138"/>
                </a:cubicBezTo>
                <a:cubicBezTo>
                  <a:pt x="67772" y="98138"/>
                  <a:pt x="40911" y="71216"/>
                  <a:pt x="40911" y="38005"/>
                </a:cubicBezTo>
                <a:moveTo>
                  <a:pt x="98183" y="57272"/>
                </a:moveTo>
                <a:lnTo>
                  <a:pt x="95205" y="65205"/>
                </a:lnTo>
                <a:lnTo>
                  <a:pt x="87272" y="65205"/>
                </a:lnTo>
                <a:lnTo>
                  <a:pt x="93716" y="70161"/>
                </a:lnTo>
                <a:lnTo>
                  <a:pt x="90744" y="79088"/>
                </a:lnTo>
                <a:lnTo>
                  <a:pt x="98183" y="73638"/>
                </a:lnTo>
                <a:lnTo>
                  <a:pt x="105616" y="79088"/>
                </a:lnTo>
                <a:lnTo>
                  <a:pt x="102644" y="70161"/>
                </a:lnTo>
                <a:lnTo>
                  <a:pt x="109088" y="65205"/>
                </a:lnTo>
                <a:lnTo>
                  <a:pt x="101155" y="65205"/>
                </a:lnTo>
                <a:cubicBezTo>
                  <a:pt x="101155" y="65205"/>
                  <a:pt x="98183" y="57272"/>
                  <a:pt x="98183" y="57272"/>
                </a:cubicBezTo>
                <a:close/>
                <a:moveTo>
                  <a:pt x="63472" y="51816"/>
                </a:moveTo>
                <a:lnTo>
                  <a:pt x="70911" y="46361"/>
                </a:lnTo>
                <a:lnTo>
                  <a:pt x="78344" y="51816"/>
                </a:lnTo>
                <a:lnTo>
                  <a:pt x="75372" y="42894"/>
                </a:lnTo>
                <a:lnTo>
                  <a:pt x="81816" y="37933"/>
                </a:lnTo>
                <a:lnTo>
                  <a:pt x="73883" y="37933"/>
                </a:lnTo>
                <a:lnTo>
                  <a:pt x="70911" y="30000"/>
                </a:lnTo>
                <a:lnTo>
                  <a:pt x="67933" y="37933"/>
                </a:lnTo>
                <a:lnTo>
                  <a:pt x="60000" y="37933"/>
                </a:lnTo>
                <a:lnTo>
                  <a:pt x="66444" y="42894"/>
                </a:lnTo>
                <a:cubicBezTo>
                  <a:pt x="66444" y="42894"/>
                  <a:pt x="63472" y="51816"/>
                  <a:pt x="63472" y="51816"/>
                </a:cubicBezTo>
                <a:close/>
              </a:path>
            </a:pathLst>
          </a:custGeom>
          <a:solidFill>
            <a:srgbClr val="35C5AE"/>
          </a:solidFill>
          <a:ln>
            <a:noFill/>
          </a:ln>
        </p:spPr>
        <p:txBody>
          <a:bodyPr lIns="15989" tIns="15989" rIns="15989" bIns="15989" anchor="ctr" anchorCtr="0">
            <a:noAutofit/>
          </a:bodyPr>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52" name="文本框 51"/>
          <p:cNvSpPr txBox="1"/>
          <p:nvPr>
            <p:custDataLst>
              <p:tags r:id="rId25"/>
            </p:custDataLst>
          </p:nvPr>
        </p:nvSpPr>
        <p:spPr>
          <a:xfrm>
            <a:off x="6306918" y="2303139"/>
            <a:ext cx="2484120" cy="231775"/>
          </a:xfrm>
          <a:prstGeom prst="rect">
            <a:avLst/>
          </a:prstGeom>
          <a:noFill/>
        </p:spPr>
        <p:txBody>
          <a:bodyPr wrap="none" tIns="0" bIns="0" rtlCol="0" anchor="t">
            <a:spAutoFit/>
          </a:bodyPr>
          <a:p>
            <a:r>
              <a:rPr lang="zh-CN" altLang="en-US" sz="1510">
                <a:solidFill>
                  <a:srgbClr val="595959"/>
                </a:solidFill>
                <a:latin typeface="微软雅黑" panose="020B0503020204020204" charset="-122"/>
                <a:ea typeface="微软雅黑" panose="020B0503020204020204" charset="-122"/>
                <a:sym typeface="等线" panose="02010600030101010101" charset="-122"/>
              </a:rPr>
              <a:t>简单但完善的岗前技能培训</a:t>
            </a:r>
            <a:endParaRPr lang="zh-CN" altLang="en-US" sz="1510">
              <a:solidFill>
                <a:srgbClr val="595959"/>
              </a:solidFill>
              <a:latin typeface="微软雅黑" panose="020B0503020204020204" charset="-122"/>
              <a:ea typeface="微软雅黑" panose="020B0503020204020204" charset="-122"/>
              <a:sym typeface="等线" panose="02010600030101010101" charset="-122"/>
            </a:endParaRPr>
          </a:p>
        </p:txBody>
      </p:sp>
      <p:sp>
        <p:nvSpPr>
          <p:cNvPr id="36" name="文本框 35"/>
          <p:cNvSpPr txBox="1"/>
          <p:nvPr>
            <p:custDataLst>
              <p:tags r:id="rId26"/>
            </p:custDataLst>
          </p:nvPr>
        </p:nvSpPr>
        <p:spPr>
          <a:xfrm>
            <a:off x="6306918" y="2028675"/>
            <a:ext cx="758190" cy="231775"/>
          </a:xfrm>
          <a:prstGeom prst="rect">
            <a:avLst/>
          </a:prstGeom>
          <a:noFill/>
        </p:spPr>
        <p:txBody>
          <a:bodyPr wrap="none" tIns="0" bIns="0" rtlCol="0" anchor="t">
            <a:spAutoFit/>
          </a:bodyPr>
          <a:p>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培训稳</a:t>
            </a:r>
            <a:endPar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endParaRPr>
          </a:p>
        </p:txBody>
      </p:sp>
      <p:sp>
        <p:nvSpPr>
          <p:cNvPr id="37" name="矩形 36"/>
          <p:cNvSpPr/>
          <p:nvPr>
            <p:custDataLst>
              <p:tags r:id="rId27"/>
            </p:custDataLst>
          </p:nvPr>
        </p:nvSpPr>
        <p:spPr>
          <a:xfrm>
            <a:off x="4823806" y="3845431"/>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38" name="任意多边形 35"/>
          <p:cNvSpPr/>
          <p:nvPr>
            <p:custDataLst>
              <p:tags r:id="rId28"/>
            </p:custDataLst>
          </p:nvPr>
        </p:nvSpPr>
        <p:spPr>
          <a:xfrm flipV="1">
            <a:off x="5748973" y="3845431"/>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39" name="矩形 38"/>
          <p:cNvSpPr/>
          <p:nvPr>
            <p:custDataLst>
              <p:tags r:id="rId29"/>
            </p:custDataLst>
          </p:nvPr>
        </p:nvSpPr>
        <p:spPr>
          <a:xfrm>
            <a:off x="6381980" y="3845431"/>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43" name="矩形 42"/>
          <p:cNvSpPr/>
          <p:nvPr>
            <p:custDataLst>
              <p:tags r:id="rId30"/>
            </p:custDataLst>
          </p:nvPr>
        </p:nvSpPr>
        <p:spPr>
          <a:xfrm>
            <a:off x="5771289" y="3122341"/>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44" name="矩形 43"/>
          <p:cNvSpPr/>
          <p:nvPr>
            <p:custDataLst>
              <p:tags r:id="rId31"/>
            </p:custDataLst>
          </p:nvPr>
        </p:nvSpPr>
        <p:spPr>
          <a:xfrm>
            <a:off x="6010700" y="3122341"/>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55" name="矩形 54"/>
          <p:cNvSpPr/>
          <p:nvPr>
            <p:custDataLst>
              <p:tags r:id="rId32"/>
            </p:custDataLst>
          </p:nvPr>
        </p:nvSpPr>
        <p:spPr>
          <a:xfrm>
            <a:off x="6306918" y="3117556"/>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56" name="矩形 55"/>
          <p:cNvSpPr/>
          <p:nvPr>
            <p:custDataLst>
              <p:tags r:id="rId33"/>
            </p:custDataLst>
          </p:nvPr>
        </p:nvSpPr>
        <p:spPr>
          <a:xfrm>
            <a:off x="4823807" y="3122339"/>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57" name="Shape 4134"/>
          <p:cNvSpPr/>
          <p:nvPr>
            <p:custDataLst>
              <p:tags r:id="rId34"/>
            </p:custDataLst>
          </p:nvPr>
        </p:nvSpPr>
        <p:spPr>
          <a:xfrm>
            <a:off x="5150318" y="3258615"/>
            <a:ext cx="381558" cy="381558"/>
          </a:xfrm>
          <a:custGeom>
            <a:avLst/>
            <a:gdLst/>
            <a:ahLst/>
            <a:cxnLst/>
            <a:rect l="0" t="0" r="0" b="0"/>
            <a:pathLst>
              <a:path w="120000" h="120000" extrusionOk="0">
                <a:moveTo>
                  <a:pt x="43638" y="49088"/>
                </a:moveTo>
                <a:cubicBezTo>
                  <a:pt x="37611" y="49088"/>
                  <a:pt x="32727" y="44205"/>
                  <a:pt x="32727" y="38183"/>
                </a:cubicBezTo>
                <a:cubicBezTo>
                  <a:pt x="32727" y="32155"/>
                  <a:pt x="37611" y="27272"/>
                  <a:pt x="43638" y="27272"/>
                </a:cubicBezTo>
                <a:cubicBezTo>
                  <a:pt x="49661" y="27272"/>
                  <a:pt x="54544" y="32155"/>
                  <a:pt x="54544" y="38183"/>
                </a:cubicBezTo>
                <a:cubicBezTo>
                  <a:pt x="54544" y="44205"/>
                  <a:pt x="49661" y="49088"/>
                  <a:pt x="43638" y="49088"/>
                </a:cubicBezTo>
                <a:moveTo>
                  <a:pt x="43638" y="21816"/>
                </a:moveTo>
                <a:cubicBezTo>
                  <a:pt x="34600" y="21816"/>
                  <a:pt x="27272" y="29150"/>
                  <a:pt x="27272" y="38183"/>
                </a:cubicBezTo>
                <a:cubicBezTo>
                  <a:pt x="27272" y="47222"/>
                  <a:pt x="34600" y="54544"/>
                  <a:pt x="43638" y="54544"/>
                </a:cubicBezTo>
                <a:cubicBezTo>
                  <a:pt x="52672" y="54544"/>
                  <a:pt x="60000" y="47222"/>
                  <a:pt x="60000" y="38183"/>
                </a:cubicBezTo>
                <a:cubicBezTo>
                  <a:pt x="60000" y="29150"/>
                  <a:pt x="52672" y="21816"/>
                  <a:pt x="43638" y="21816"/>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68183" y="60000"/>
                </a:moveTo>
                <a:cubicBezTo>
                  <a:pt x="66677" y="60000"/>
                  <a:pt x="65455" y="61222"/>
                  <a:pt x="65455" y="62727"/>
                </a:cubicBezTo>
                <a:cubicBezTo>
                  <a:pt x="65455" y="64233"/>
                  <a:pt x="66677" y="65455"/>
                  <a:pt x="68183" y="65455"/>
                </a:cubicBezTo>
                <a:cubicBezTo>
                  <a:pt x="69688" y="65455"/>
                  <a:pt x="70911" y="64233"/>
                  <a:pt x="70911" y="62727"/>
                </a:cubicBezTo>
                <a:cubicBezTo>
                  <a:pt x="70911" y="61222"/>
                  <a:pt x="69688" y="60000"/>
                  <a:pt x="68183" y="60000"/>
                </a:cubicBezTo>
                <a:moveTo>
                  <a:pt x="51816" y="87272"/>
                </a:moveTo>
                <a:cubicBezTo>
                  <a:pt x="50311" y="87272"/>
                  <a:pt x="49088" y="86055"/>
                  <a:pt x="49088" y="84544"/>
                </a:cubicBezTo>
                <a:cubicBezTo>
                  <a:pt x="49088" y="83038"/>
                  <a:pt x="50311" y="81816"/>
                  <a:pt x="51816" y="81816"/>
                </a:cubicBezTo>
                <a:cubicBezTo>
                  <a:pt x="53322" y="81816"/>
                  <a:pt x="54544" y="83038"/>
                  <a:pt x="54544" y="84544"/>
                </a:cubicBezTo>
                <a:cubicBezTo>
                  <a:pt x="54544" y="86055"/>
                  <a:pt x="53322" y="87272"/>
                  <a:pt x="51816" y="87272"/>
                </a:cubicBezTo>
                <a:moveTo>
                  <a:pt x="51816" y="76361"/>
                </a:moveTo>
                <a:cubicBezTo>
                  <a:pt x="47300" y="76361"/>
                  <a:pt x="43638" y="80027"/>
                  <a:pt x="43638" y="84544"/>
                </a:cubicBezTo>
                <a:cubicBezTo>
                  <a:pt x="43638" y="89066"/>
                  <a:pt x="47300" y="92727"/>
                  <a:pt x="51816" y="92727"/>
                </a:cubicBezTo>
                <a:cubicBezTo>
                  <a:pt x="56338" y="92727"/>
                  <a:pt x="60000" y="89066"/>
                  <a:pt x="60000" y="84544"/>
                </a:cubicBezTo>
                <a:cubicBezTo>
                  <a:pt x="60000" y="80027"/>
                  <a:pt x="56338" y="76361"/>
                  <a:pt x="51816" y="76361"/>
                </a:cubicBezTo>
                <a:moveTo>
                  <a:pt x="27272" y="65455"/>
                </a:moveTo>
                <a:cubicBezTo>
                  <a:pt x="24261" y="65455"/>
                  <a:pt x="21816" y="67900"/>
                  <a:pt x="21816" y="70911"/>
                </a:cubicBezTo>
                <a:cubicBezTo>
                  <a:pt x="21816" y="73916"/>
                  <a:pt x="24261" y="76361"/>
                  <a:pt x="27272" y="76361"/>
                </a:cubicBezTo>
                <a:cubicBezTo>
                  <a:pt x="30283" y="76361"/>
                  <a:pt x="32727" y="73916"/>
                  <a:pt x="32727" y="70911"/>
                </a:cubicBezTo>
                <a:cubicBezTo>
                  <a:pt x="32727" y="67900"/>
                  <a:pt x="30283" y="65455"/>
                  <a:pt x="27272" y="65455"/>
                </a:cubicBezTo>
                <a:moveTo>
                  <a:pt x="79088" y="92727"/>
                </a:moveTo>
                <a:cubicBezTo>
                  <a:pt x="77588" y="92727"/>
                  <a:pt x="76361" y="93950"/>
                  <a:pt x="76361" y="95455"/>
                </a:cubicBezTo>
                <a:cubicBezTo>
                  <a:pt x="76361" y="96961"/>
                  <a:pt x="77588" y="98183"/>
                  <a:pt x="79088" y="98183"/>
                </a:cubicBezTo>
                <a:cubicBezTo>
                  <a:pt x="80594" y="98183"/>
                  <a:pt x="81816" y="96961"/>
                  <a:pt x="81816" y="95455"/>
                </a:cubicBezTo>
                <a:cubicBezTo>
                  <a:pt x="81816" y="93950"/>
                  <a:pt x="80594" y="92727"/>
                  <a:pt x="79088" y="92727"/>
                </a:cubicBezTo>
                <a:moveTo>
                  <a:pt x="92727" y="65455"/>
                </a:moveTo>
                <a:cubicBezTo>
                  <a:pt x="89716" y="65455"/>
                  <a:pt x="87272" y="63011"/>
                  <a:pt x="87272" y="60000"/>
                </a:cubicBezTo>
                <a:cubicBezTo>
                  <a:pt x="87272" y="56988"/>
                  <a:pt x="89716" y="54544"/>
                  <a:pt x="92727" y="54544"/>
                </a:cubicBezTo>
                <a:cubicBezTo>
                  <a:pt x="95738" y="54544"/>
                  <a:pt x="98183" y="56988"/>
                  <a:pt x="98183" y="60000"/>
                </a:cubicBezTo>
                <a:cubicBezTo>
                  <a:pt x="98183" y="63011"/>
                  <a:pt x="95738" y="65455"/>
                  <a:pt x="92727" y="65455"/>
                </a:cubicBezTo>
                <a:moveTo>
                  <a:pt x="92727" y="49088"/>
                </a:moveTo>
                <a:cubicBezTo>
                  <a:pt x="86700" y="49088"/>
                  <a:pt x="81816" y="53977"/>
                  <a:pt x="81816" y="60000"/>
                </a:cubicBezTo>
                <a:cubicBezTo>
                  <a:pt x="81816" y="66022"/>
                  <a:pt x="86700" y="70911"/>
                  <a:pt x="92727" y="70911"/>
                </a:cubicBezTo>
                <a:cubicBezTo>
                  <a:pt x="98750" y="70911"/>
                  <a:pt x="103638" y="66022"/>
                  <a:pt x="103638" y="60000"/>
                </a:cubicBezTo>
                <a:cubicBezTo>
                  <a:pt x="103638" y="53977"/>
                  <a:pt x="98750" y="49088"/>
                  <a:pt x="92727" y="49088"/>
                </a:cubicBezTo>
              </a:path>
            </a:pathLst>
          </a:custGeom>
          <a:solidFill>
            <a:srgbClr val="35C5AE"/>
          </a:solidFill>
          <a:ln>
            <a:noFill/>
          </a:ln>
        </p:spPr>
        <p:txBody>
          <a:bodyPr lIns="15989" tIns="15989" rIns="15989" bIns="15989" anchor="ctr" anchorCtr="0">
            <a:noAutofit/>
          </a:bodyPr>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58" name="文本框 57"/>
          <p:cNvSpPr txBox="1"/>
          <p:nvPr>
            <p:custDataLst>
              <p:tags r:id="rId35"/>
            </p:custDataLst>
          </p:nvPr>
        </p:nvSpPr>
        <p:spPr>
          <a:xfrm>
            <a:off x="6306918" y="3489504"/>
            <a:ext cx="2292350" cy="231775"/>
          </a:xfrm>
          <a:prstGeom prst="rect">
            <a:avLst/>
          </a:prstGeom>
          <a:noFill/>
        </p:spPr>
        <p:txBody>
          <a:bodyPr wrap="none" tIns="0" bIns="0" rtlCol="0" anchor="t">
            <a:spAutoFit/>
          </a:bodyPr>
          <a:p>
            <a:r>
              <a:rPr lang="zh-CN" altLang="en-US" sz="1510">
                <a:solidFill>
                  <a:srgbClr val="595959"/>
                </a:solidFill>
                <a:latin typeface="微软雅黑" panose="020B0503020204020204" charset="-122"/>
                <a:ea typeface="微软雅黑" panose="020B0503020204020204" charset="-122"/>
                <a:sym typeface="等线" panose="02010600030101010101" charset="-122"/>
              </a:rPr>
              <a:t>骨干非常稳，带教模式稳</a:t>
            </a:r>
            <a:endParaRPr lang="zh-CN" altLang="en-US" sz="1510">
              <a:solidFill>
                <a:srgbClr val="595959"/>
              </a:solidFill>
              <a:latin typeface="微软雅黑" panose="020B0503020204020204" charset="-122"/>
              <a:ea typeface="微软雅黑" panose="020B0503020204020204" charset="-122"/>
              <a:sym typeface="等线" panose="02010600030101010101" charset="-122"/>
            </a:endParaRPr>
          </a:p>
        </p:txBody>
      </p:sp>
      <p:sp>
        <p:nvSpPr>
          <p:cNvPr id="60" name="文本框 59"/>
          <p:cNvSpPr txBox="1"/>
          <p:nvPr>
            <p:custDataLst>
              <p:tags r:id="rId36"/>
            </p:custDataLst>
          </p:nvPr>
        </p:nvSpPr>
        <p:spPr>
          <a:xfrm>
            <a:off x="6306918" y="3215040"/>
            <a:ext cx="758190" cy="231775"/>
          </a:xfrm>
          <a:prstGeom prst="rect">
            <a:avLst/>
          </a:prstGeom>
          <a:noFill/>
        </p:spPr>
        <p:txBody>
          <a:bodyPr wrap="none" tIns="0" bIns="0" rtlCol="0" anchor="t">
            <a:spAutoFit/>
          </a:bodyPr>
          <a:p>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骨干稳</a:t>
            </a:r>
            <a:endPar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endParaRPr>
          </a:p>
        </p:txBody>
      </p:sp>
      <p:sp>
        <p:nvSpPr>
          <p:cNvPr id="61" name="矩形 60"/>
          <p:cNvSpPr/>
          <p:nvPr>
            <p:custDataLst>
              <p:tags r:id="rId37"/>
            </p:custDataLst>
          </p:nvPr>
        </p:nvSpPr>
        <p:spPr>
          <a:xfrm>
            <a:off x="4823806" y="5018561"/>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62" name="任意多边形 46"/>
          <p:cNvSpPr/>
          <p:nvPr>
            <p:custDataLst>
              <p:tags r:id="rId38"/>
            </p:custDataLst>
          </p:nvPr>
        </p:nvSpPr>
        <p:spPr>
          <a:xfrm flipV="1">
            <a:off x="5748973" y="5018561"/>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63" name="矩形 62"/>
          <p:cNvSpPr/>
          <p:nvPr>
            <p:custDataLst>
              <p:tags r:id="rId39"/>
            </p:custDataLst>
          </p:nvPr>
        </p:nvSpPr>
        <p:spPr>
          <a:xfrm>
            <a:off x="6381980" y="5018561"/>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64" name="矩形 63"/>
          <p:cNvSpPr/>
          <p:nvPr>
            <p:custDataLst>
              <p:tags r:id="rId40"/>
            </p:custDataLst>
          </p:nvPr>
        </p:nvSpPr>
        <p:spPr>
          <a:xfrm>
            <a:off x="5771289" y="4295471"/>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65" name="矩形 64"/>
          <p:cNvSpPr/>
          <p:nvPr>
            <p:custDataLst>
              <p:tags r:id="rId41"/>
            </p:custDataLst>
          </p:nvPr>
        </p:nvSpPr>
        <p:spPr>
          <a:xfrm>
            <a:off x="6010700" y="4295471"/>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66" name="矩形 65"/>
          <p:cNvSpPr/>
          <p:nvPr>
            <p:custDataLst>
              <p:tags r:id="rId42"/>
            </p:custDataLst>
          </p:nvPr>
        </p:nvSpPr>
        <p:spPr>
          <a:xfrm>
            <a:off x="6306918" y="4290687"/>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67" name="矩形 66"/>
          <p:cNvSpPr/>
          <p:nvPr>
            <p:custDataLst>
              <p:tags r:id="rId43"/>
            </p:custDataLst>
          </p:nvPr>
        </p:nvSpPr>
        <p:spPr>
          <a:xfrm>
            <a:off x="4823807" y="4295470"/>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p>
            <a:pPr algn="ctr"/>
            <a:endParaRPr lang="zh-CN" altLang="en-US" sz="1510">
              <a:latin typeface="微软雅黑" panose="020B0503020204020204" charset="-122"/>
              <a:ea typeface="微软雅黑" panose="020B0503020204020204" charset="-122"/>
            </a:endParaRPr>
          </a:p>
        </p:txBody>
      </p:sp>
      <p:sp>
        <p:nvSpPr>
          <p:cNvPr id="68" name="Shape 4135"/>
          <p:cNvSpPr/>
          <p:nvPr>
            <p:custDataLst>
              <p:tags r:id="rId44"/>
            </p:custDataLst>
          </p:nvPr>
        </p:nvSpPr>
        <p:spPr>
          <a:xfrm>
            <a:off x="5150294" y="4483779"/>
            <a:ext cx="381605" cy="277495"/>
          </a:xfrm>
          <a:custGeom>
            <a:avLst/>
            <a:gdLst/>
            <a:ahLst/>
            <a:cxnLst/>
            <a:rect l="0" t="0" r="0" b="0"/>
            <a:pathLst>
              <a:path w="120000" h="120000" extrusionOk="0">
                <a:moveTo>
                  <a:pt x="97868" y="66366"/>
                </a:moveTo>
                <a:cubicBezTo>
                  <a:pt x="89851" y="73288"/>
                  <a:pt x="79099" y="79861"/>
                  <a:pt x="65904" y="84505"/>
                </a:cubicBezTo>
                <a:cubicBezTo>
                  <a:pt x="55700" y="88094"/>
                  <a:pt x="45376" y="89983"/>
                  <a:pt x="36058" y="89983"/>
                </a:cubicBezTo>
                <a:cubicBezTo>
                  <a:pt x="33363" y="89983"/>
                  <a:pt x="30839" y="89766"/>
                  <a:pt x="28401" y="89455"/>
                </a:cubicBezTo>
                <a:cubicBezTo>
                  <a:pt x="24250" y="81055"/>
                  <a:pt x="21823" y="70922"/>
                  <a:pt x="21823" y="60000"/>
                </a:cubicBezTo>
                <a:cubicBezTo>
                  <a:pt x="21823" y="31005"/>
                  <a:pt x="38913" y="7500"/>
                  <a:pt x="60000" y="7500"/>
                </a:cubicBezTo>
                <a:cubicBezTo>
                  <a:pt x="81086" y="7500"/>
                  <a:pt x="98176" y="31005"/>
                  <a:pt x="98176" y="60000"/>
                </a:cubicBezTo>
                <a:cubicBezTo>
                  <a:pt x="98176" y="62161"/>
                  <a:pt x="98051" y="64277"/>
                  <a:pt x="97868" y="66366"/>
                </a:cubicBezTo>
                <a:moveTo>
                  <a:pt x="60000" y="112500"/>
                </a:moveTo>
                <a:cubicBezTo>
                  <a:pt x="49567" y="112500"/>
                  <a:pt x="40129" y="106733"/>
                  <a:pt x="33237" y="97411"/>
                </a:cubicBezTo>
                <a:cubicBezTo>
                  <a:pt x="34168" y="97450"/>
                  <a:pt x="35098" y="97483"/>
                  <a:pt x="36058" y="97483"/>
                </a:cubicBezTo>
                <a:cubicBezTo>
                  <a:pt x="45542" y="97483"/>
                  <a:pt x="56231" y="95638"/>
                  <a:pt x="67251" y="91766"/>
                </a:cubicBezTo>
                <a:cubicBezTo>
                  <a:pt x="78208" y="87911"/>
                  <a:pt x="88075" y="82522"/>
                  <a:pt x="96263" y="76344"/>
                </a:cubicBezTo>
                <a:cubicBezTo>
                  <a:pt x="91267" y="97327"/>
                  <a:pt x="76929" y="112500"/>
                  <a:pt x="60000" y="112500"/>
                </a:cubicBezTo>
                <a:moveTo>
                  <a:pt x="119554" y="35311"/>
                </a:moveTo>
                <a:cubicBezTo>
                  <a:pt x="117578" y="25650"/>
                  <a:pt x="109293" y="19177"/>
                  <a:pt x="97480" y="16466"/>
                </a:cubicBezTo>
                <a:cubicBezTo>
                  <a:pt x="99238" y="19338"/>
                  <a:pt x="100837" y="22411"/>
                  <a:pt x="102236" y="25666"/>
                </a:cubicBezTo>
                <a:cubicBezTo>
                  <a:pt x="108819" y="28266"/>
                  <a:pt x="113273" y="32305"/>
                  <a:pt x="114301" y="37338"/>
                </a:cubicBezTo>
                <a:cubicBezTo>
                  <a:pt x="114901" y="40255"/>
                  <a:pt x="114387" y="43672"/>
                  <a:pt x="112782" y="47494"/>
                </a:cubicBezTo>
                <a:cubicBezTo>
                  <a:pt x="111052" y="51622"/>
                  <a:pt x="107940" y="56233"/>
                  <a:pt x="103595" y="60877"/>
                </a:cubicBezTo>
                <a:cubicBezTo>
                  <a:pt x="103601" y="60583"/>
                  <a:pt x="103629" y="60294"/>
                  <a:pt x="103629" y="60000"/>
                </a:cubicBezTo>
                <a:cubicBezTo>
                  <a:pt x="103629" y="26861"/>
                  <a:pt x="84095" y="0"/>
                  <a:pt x="60000" y="0"/>
                </a:cubicBezTo>
                <a:cubicBezTo>
                  <a:pt x="35904" y="0"/>
                  <a:pt x="16370" y="26861"/>
                  <a:pt x="16370" y="60000"/>
                </a:cubicBezTo>
                <a:cubicBezTo>
                  <a:pt x="16370" y="70150"/>
                  <a:pt x="18214" y="79694"/>
                  <a:pt x="21446" y="88072"/>
                </a:cubicBezTo>
                <a:cubicBezTo>
                  <a:pt x="12818" y="85655"/>
                  <a:pt x="6903" y="81083"/>
                  <a:pt x="5692" y="75155"/>
                </a:cubicBezTo>
                <a:cubicBezTo>
                  <a:pt x="5098" y="72238"/>
                  <a:pt x="5607" y="68827"/>
                  <a:pt x="7211" y="65000"/>
                </a:cubicBezTo>
                <a:cubicBezTo>
                  <a:pt x="8085" y="62927"/>
                  <a:pt x="9421" y="60700"/>
                  <a:pt x="10974" y="58433"/>
                </a:cubicBezTo>
                <a:cubicBezTo>
                  <a:pt x="11037" y="54538"/>
                  <a:pt x="11317" y="50711"/>
                  <a:pt x="11842" y="47005"/>
                </a:cubicBezTo>
                <a:cubicBezTo>
                  <a:pt x="3014" y="56933"/>
                  <a:pt x="-1490" y="67711"/>
                  <a:pt x="445" y="77183"/>
                </a:cubicBezTo>
                <a:cubicBezTo>
                  <a:pt x="2580" y="87650"/>
                  <a:pt x="12093" y="94377"/>
                  <a:pt x="25494" y="96633"/>
                </a:cubicBezTo>
                <a:cubicBezTo>
                  <a:pt x="33477" y="110822"/>
                  <a:pt x="45942" y="120000"/>
                  <a:pt x="60000" y="120000"/>
                </a:cubicBezTo>
                <a:cubicBezTo>
                  <a:pt x="81395" y="120000"/>
                  <a:pt x="99153" y="98805"/>
                  <a:pt x="102875" y="70861"/>
                </a:cubicBezTo>
                <a:cubicBezTo>
                  <a:pt x="115152" y="59577"/>
                  <a:pt x="121844" y="46522"/>
                  <a:pt x="119554" y="35311"/>
                </a:cubicBezTo>
              </a:path>
            </a:pathLst>
          </a:custGeom>
          <a:solidFill>
            <a:srgbClr val="35C5AE"/>
          </a:solidFill>
          <a:ln>
            <a:noFill/>
          </a:ln>
        </p:spPr>
        <p:txBody>
          <a:bodyPr lIns="15989" tIns="15989" rIns="15989" bIns="15989" anchor="ctr" anchorCtr="0">
            <a:noAutofit/>
          </a:bodyPr>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69" name="文本框 68"/>
          <p:cNvSpPr txBox="1"/>
          <p:nvPr>
            <p:custDataLst>
              <p:tags r:id="rId45"/>
            </p:custDataLst>
          </p:nvPr>
        </p:nvSpPr>
        <p:spPr>
          <a:xfrm>
            <a:off x="6359642" y="4678684"/>
            <a:ext cx="1717040" cy="231775"/>
          </a:xfrm>
          <a:prstGeom prst="rect">
            <a:avLst/>
          </a:prstGeom>
          <a:noFill/>
        </p:spPr>
        <p:txBody>
          <a:bodyPr wrap="none" tIns="0" bIns="0" rtlCol="0" anchor="t">
            <a:spAutoFit/>
          </a:bodyPr>
          <a:p>
            <a:r>
              <a:rPr lang="zh-CN" altLang="en-US" sz="1510">
                <a:solidFill>
                  <a:srgbClr val="595959"/>
                </a:solidFill>
                <a:latin typeface="微软雅黑" panose="020B0503020204020204" charset="-122"/>
                <a:ea typeface="微软雅黑" panose="020B0503020204020204" charset="-122"/>
                <a:sym typeface="等线" panose="02010600030101010101" charset="-122"/>
              </a:rPr>
              <a:t>一旦上手就很简单</a:t>
            </a:r>
            <a:endParaRPr lang="zh-CN" altLang="en-US" sz="1510">
              <a:solidFill>
                <a:srgbClr val="595959"/>
              </a:solidFill>
              <a:latin typeface="微软雅黑" panose="020B0503020204020204" charset="-122"/>
              <a:ea typeface="微软雅黑" panose="020B0503020204020204" charset="-122"/>
              <a:sym typeface="等线" panose="02010600030101010101" charset="-122"/>
            </a:endParaRPr>
          </a:p>
        </p:txBody>
      </p:sp>
      <p:sp>
        <p:nvSpPr>
          <p:cNvPr id="70" name="文本框 69"/>
          <p:cNvSpPr txBox="1"/>
          <p:nvPr>
            <p:custDataLst>
              <p:tags r:id="rId46"/>
            </p:custDataLst>
          </p:nvPr>
        </p:nvSpPr>
        <p:spPr>
          <a:xfrm>
            <a:off x="6359642" y="4404221"/>
            <a:ext cx="772795" cy="231775"/>
          </a:xfrm>
          <a:prstGeom prst="rect">
            <a:avLst/>
          </a:prstGeom>
          <a:noFill/>
        </p:spPr>
        <p:txBody>
          <a:bodyPr wrap="none" tIns="0" bIns="0" rtlCol="0" anchor="t">
            <a:spAutoFit/>
          </a:bodyPr>
          <a:p>
            <a:r>
              <a:rPr lang="en-US" altLang="zh-CN" sz="1510" b="1">
                <a:solidFill>
                  <a:srgbClr val="000000"/>
                </a:solidFill>
                <a:latin typeface="微软雅黑" panose="020B0503020204020204" charset="-122"/>
                <a:ea typeface="微软雅黑" panose="020B0503020204020204" charset="-122"/>
                <a:cs typeface="+mn-ea"/>
                <a:sym typeface="等线" panose="02010600030101010101" charset="-122"/>
              </a:rPr>
              <a:t>SOP</a:t>
            </a:r>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稳</a:t>
            </a:r>
            <a:endPar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endParaRPr>
          </a:p>
        </p:txBody>
      </p:sp>
    </p:spTree>
    <p:custDataLst>
      <p:tags r:id="rId4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462085" y="2049495"/>
            <a:ext cx="3097009" cy="943269"/>
            <a:chOff x="4540513" y="2812835"/>
            <a:chExt cx="3097009" cy="943269"/>
          </a:xfrm>
        </p:grpSpPr>
        <p:cxnSp>
          <p:nvCxnSpPr>
            <p:cNvPr id="34" name="直接连接符 33"/>
            <p:cNvCxnSpPr/>
            <p:nvPr/>
          </p:nvCxnSpPr>
          <p:spPr>
            <a:xfrm>
              <a:off x="5717381" y="2812835"/>
              <a:ext cx="757237" cy="0"/>
            </a:xfrm>
            <a:prstGeom prst="line">
              <a:avLst/>
            </a:prstGeom>
            <a:noFill/>
            <a:ln w="12700" cap="flat" cmpd="sng" algn="ctr">
              <a:solidFill>
                <a:sysClr val="window" lastClr="FFFFFF"/>
              </a:solidFill>
              <a:prstDash val="solid"/>
              <a:miter lim="800000"/>
            </a:ln>
            <a:effectLst/>
          </p:spPr>
        </p:cxnSp>
        <p:sp>
          <p:nvSpPr>
            <p:cNvPr id="36" name="文本框 35"/>
            <p:cNvSpPr txBox="1"/>
            <p:nvPr/>
          </p:nvSpPr>
          <p:spPr>
            <a:xfrm>
              <a:off x="4540513" y="3295729"/>
              <a:ext cx="3097009" cy="460375"/>
            </a:xfrm>
            <a:prstGeom prst="rect">
              <a:avLst/>
            </a:prstGeom>
            <a:noFill/>
          </p:spPr>
          <p:txBody>
            <a:bodyPr wrap="square" rtlCol="0">
              <a:spAutoFit/>
            </a:bodyPr>
            <a:lstStyle/>
            <a:p>
              <a:pPr lvl="0" algn="ctr"/>
              <a:endParaRPr lang="zh-CN" altLang="en-US" sz="2400" b="1" kern="0" spc="400" dirty="0">
                <a:solidFill>
                  <a:schemeClr val="tx1"/>
                </a:solidFill>
                <a:latin typeface="微软雅黑" panose="020B0503020204020204" charset="-122"/>
                <a:ea typeface="微软雅黑" panose="020B0503020204020204" charset="-122"/>
                <a:sym typeface="+mn-ea"/>
              </a:endParaRPr>
            </a:p>
          </p:txBody>
        </p:sp>
      </p:grpSp>
      <p:sp>
        <p:nvSpPr>
          <p:cNvPr id="2" name="文本框 1"/>
          <p:cNvSpPr txBox="1"/>
          <p:nvPr/>
        </p:nvSpPr>
        <p:spPr>
          <a:xfrm>
            <a:off x="1076643" y="184150"/>
            <a:ext cx="3114040" cy="337185"/>
          </a:xfrm>
          <a:prstGeom prst="rect">
            <a:avLst/>
          </a:prstGeom>
          <a:noFill/>
        </p:spPr>
        <p:txBody>
          <a:bodyPr wrap="none" rtlCol="0">
            <a:spAutoFit/>
          </a:bodyPr>
          <a:lstStyle/>
          <a:p>
            <a:pPr algn="l"/>
            <a:r>
              <a:rPr lang="zh-CN" altLang="en-US" sz="1600" b="1">
                <a:solidFill>
                  <a:schemeClr val="tx1"/>
                </a:solidFill>
                <a:sym typeface="+mn-ea"/>
              </a:rPr>
              <a:t>社群营销变现</a:t>
            </a:r>
            <a:r>
              <a:rPr lang="en-US" altLang="zh-CN" sz="1600" b="1">
                <a:sym typeface="+mn-ea"/>
              </a:rPr>
              <a:t>——</a:t>
            </a:r>
            <a:r>
              <a:rPr lang="zh-CN" altLang="en-US" sz="1600" b="1">
                <a:sym typeface="+mn-ea"/>
              </a:rPr>
              <a:t>主题大促</a:t>
            </a:r>
            <a:r>
              <a:rPr lang="en-US" altLang="zh-CN" sz="1600" b="1">
                <a:sym typeface="+mn-ea"/>
              </a:rPr>
              <a:t>--</a:t>
            </a:r>
            <a:r>
              <a:rPr lang="zh-CN" altLang="en-US" sz="1600" b="1">
                <a:sym typeface="+mn-ea"/>
              </a:rPr>
              <a:t>新品</a:t>
            </a:r>
            <a:endParaRPr lang="zh-CN" altLang="en-US" sz="1600" b="1">
              <a:solidFill>
                <a:schemeClr val="tx1"/>
              </a:solidFill>
              <a:sym typeface="+mn-ea"/>
            </a:endParaRPr>
          </a:p>
        </p:txBody>
      </p:sp>
      <p:grpSp>
        <p:nvGrpSpPr>
          <p:cNvPr id="3" name="组合 2"/>
          <p:cNvGrpSpPr/>
          <p:nvPr/>
        </p:nvGrpSpPr>
        <p:grpSpPr>
          <a:xfrm>
            <a:off x="552450" y="212725"/>
            <a:ext cx="341630" cy="280035"/>
            <a:chOff x="4729" y="1585"/>
            <a:chExt cx="842" cy="708"/>
          </a:xfrm>
        </p:grpSpPr>
        <p:pic>
          <p:nvPicPr>
            <p:cNvPr id="5" name="图片 4" descr="resource"/>
            <p:cNvPicPr>
              <a:picLocks noChangeAspect="1"/>
            </p:cNvPicPr>
            <p:nvPr/>
          </p:nvPicPr>
          <p:blipFill>
            <a:blip r:embed="rId1"/>
            <a:stretch>
              <a:fillRect/>
            </a:stretch>
          </p:blipFill>
          <p:spPr>
            <a:xfrm>
              <a:off x="5235" y="1585"/>
              <a:ext cx="337" cy="709"/>
            </a:xfrm>
            <a:prstGeom prst="rect">
              <a:avLst/>
            </a:prstGeom>
          </p:spPr>
        </p:pic>
        <p:pic>
          <p:nvPicPr>
            <p:cNvPr id="10" name="图片 9" descr="resource"/>
            <p:cNvPicPr>
              <a:picLocks noChangeAspect="1"/>
            </p:cNvPicPr>
            <p:nvPr/>
          </p:nvPicPr>
          <p:blipFill>
            <a:blip r:embed="rId2"/>
            <a:stretch>
              <a:fillRect/>
            </a:stretch>
          </p:blipFill>
          <p:spPr>
            <a:xfrm>
              <a:off x="4982" y="1585"/>
              <a:ext cx="337" cy="709"/>
            </a:xfrm>
            <a:prstGeom prst="rect">
              <a:avLst/>
            </a:prstGeom>
          </p:spPr>
        </p:pic>
        <p:pic>
          <p:nvPicPr>
            <p:cNvPr id="11" name="图片 10" descr="resource"/>
            <p:cNvPicPr>
              <a:picLocks noChangeAspect="1"/>
            </p:cNvPicPr>
            <p:nvPr/>
          </p:nvPicPr>
          <p:blipFill>
            <a:blip r:embed="rId1"/>
            <a:stretch>
              <a:fillRect/>
            </a:stretch>
          </p:blipFill>
          <p:spPr>
            <a:xfrm>
              <a:off x="4729" y="1585"/>
              <a:ext cx="337" cy="709"/>
            </a:xfrm>
            <a:prstGeom prst="rect">
              <a:avLst/>
            </a:prstGeom>
          </p:spPr>
        </p:pic>
      </p:grpSp>
      <p:pic>
        <p:nvPicPr>
          <p:cNvPr id="4" name="图片 3"/>
          <p:cNvPicPr>
            <a:picLocks noChangeAspect="1"/>
          </p:cNvPicPr>
          <p:nvPr/>
        </p:nvPicPr>
        <p:blipFill>
          <a:blip r:embed="rId3"/>
          <a:stretch>
            <a:fillRect/>
          </a:stretch>
        </p:blipFill>
        <p:spPr>
          <a:xfrm>
            <a:off x="189230" y="521335"/>
            <a:ext cx="1930400" cy="4180205"/>
          </a:xfrm>
          <a:prstGeom prst="rect">
            <a:avLst/>
          </a:prstGeom>
        </p:spPr>
      </p:pic>
      <p:pic>
        <p:nvPicPr>
          <p:cNvPr id="6" name="图片 5"/>
          <p:cNvPicPr>
            <a:picLocks noChangeAspect="1"/>
          </p:cNvPicPr>
          <p:nvPr/>
        </p:nvPicPr>
        <p:blipFill>
          <a:blip r:embed="rId4"/>
          <a:stretch>
            <a:fillRect/>
          </a:stretch>
        </p:blipFill>
        <p:spPr>
          <a:xfrm>
            <a:off x="2203450" y="493395"/>
            <a:ext cx="1929765" cy="4180840"/>
          </a:xfrm>
          <a:prstGeom prst="rect">
            <a:avLst/>
          </a:prstGeom>
        </p:spPr>
      </p:pic>
      <p:pic>
        <p:nvPicPr>
          <p:cNvPr id="7" name="图片 6"/>
          <p:cNvPicPr>
            <a:picLocks noChangeAspect="1"/>
          </p:cNvPicPr>
          <p:nvPr/>
        </p:nvPicPr>
        <p:blipFill>
          <a:blip r:embed="rId5"/>
          <a:stretch>
            <a:fillRect/>
          </a:stretch>
        </p:blipFill>
        <p:spPr>
          <a:xfrm>
            <a:off x="4217670" y="493395"/>
            <a:ext cx="1893570" cy="4100195"/>
          </a:xfrm>
          <a:prstGeom prst="rect">
            <a:avLst/>
          </a:prstGeom>
        </p:spPr>
      </p:pic>
      <p:pic>
        <p:nvPicPr>
          <p:cNvPr id="8" name="图片 7"/>
          <p:cNvPicPr>
            <a:picLocks noChangeAspect="1"/>
          </p:cNvPicPr>
          <p:nvPr/>
        </p:nvPicPr>
        <p:blipFill>
          <a:blip r:embed="rId6"/>
          <a:stretch>
            <a:fillRect/>
          </a:stretch>
        </p:blipFill>
        <p:spPr>
          <a:xfrm>
            <a:off x="6181725" y="507365"/>
            <a:ext cx="1880870" cy="4072255"/>
          </a:xfrm>
          <a:prstGeom prst="rect">
            <a:avLst/>
          </a:prstGeom>
        </p:spPr>
      </p:pic>
      <p:pic>
        <p:nvPicPr>
          <p:cNvPr id="9" name="图片 8"/>
          <p:cNvPicPr>
            <a:picLocks noChangeAspect="1"/>
          </p:cNvPicPr>
          <p:nvPr/>
        </p:nvPicPr>
        <p:blipFill>
          <a:blip r:embed="rId7"/>
          <a:stretch>
            <a:fillRect/>
          </a:stretch>
        </p:blipFill>
        <p:spPr>
          <a:xfrm>
            <a:off x="8133715" y="506730"/>
            <a:ext cx="1894205" cy="4100830"/>
          </a:xfrm>
          <a:prstGeom prst="rect">
            <a:avLst/>
          </a:prstGeom>
        </p:spPr>
      </p:pic>
      <p:sp>
        <p:nvSpPr>
          <p:cNvPr id="12" name="五边形 11"/>
          <p:cNvSpPr/>
          <p:nvPr>
            <p:custDataLst>
              <p:tags r:id="rId8"/>
            </p:custDataLst>
          </p:nvPr>
        </p:nvSpPr>
        <p:spPr>
          <a:xfrm>
            <a:off x="566859" y="4843788"/>
            <a:ext cx="1366276" cy="699961"/>
          </a:xfrm>
          <a:prstGeom prst="homePlate">
            <a:avLst/>
          </a:prstGeom>
          <a:solidFill>
            <a:srgbClr val="FA85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水军提问</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无意种草</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3" name="任意多边形 12"/>
          <p:cNvSpPr/>
          <p:nvPr>
            <p:custDataLst>
              <p:tags r:id="rId9"/>
            </p:custDataLst>
          </p:nvPr>
        </p:nvSpPr>
        <p:spPr>
          <a:xfrm>
            <a:off x="1933233" y="4837438"/>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CE8D3E"/>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回答问题</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引出新品</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5" name="任意多边形 14"/>
          <p:cNvSpPr/>
          <p:nvPr>
            <p:custDataLst>
              <p:tags r:id="rId10"/>
            </p:custDataLst>
          </p:nvPr>
        </p:nvSpPr>
        <p:spPr>
          <a:xfrm>
            <a:off x="3338978"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E74D51"/>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预热群公告</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强曝光</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6" name="任意多边形 15"/>
          <p:cNvSpPr/>
          <p:nvPr>
            <p:custDataLst>
              <p:tags r:id="rId11"/>
            </p:custDataLst>
          </p:nvPr>
        </p:nvSpPr>
        <p:spPr>
          <a:xfrm>
            <a:off x="4725038" y="4843788"/>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FABD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水军提问</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再次引导</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20" name="任意多边形 19"/>
          <p:cNvSpPr/>
          <p:nvPr>
            <p:custDataLst>
              <p:tags r:id="rId12"/>
            </p:custDataLst>
          </p:nvPr>
        </p:nvSpPr>
        <p:spPr>
          <a:xfrm>
            <a:off x="6111097"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9C6A6A"/>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秒杀</a:t>
            </a:r>
            <a:r>
              <a:rPr lang="en-US" altLang="zh-CN"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a:t>
            </a: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上新</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冲刺销售</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40" name="任意多边形 39"/>
          <p:cNvSpPr/>
          <p:nvPr>
            <p:custDataLst>
              <p:tags r:id="rId13"/>
            </p:custDataLst>
          </p:nvPr>
        </p:nvSpPr>
        <p:spPr>
          <a:xfrm>
            <a:off x="7497157"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DB7D5F"/>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充值折上折</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引发高客单</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3037205" y="120650"/>
            <a:ext cx="4882515" cy="694055"/>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sym typeface="+mn-ea"/>
              </a:rPr>
              <a:t>新品沐浴露种草执行细案</a:t>
            </a:r>
            <a:r>
              <a:rPr lang="en-US" altLang="zh-CN" sz="1400" b="1">
                <a:latin typeface="微软雅黑" panose="020B0503020204020204" charset="-122"/>
                <a:ea typeface="微软雅黑" panose="020B0503020204020204" charset="-122"/>
                <a:cs typeface="微软雅黑" panose="020B0503020204020204" charset="-122"/>
                <a:sym typeface="+mn-ea"/>
              </a:rPr>
              <a:t>——1</a:t>
            </a:r>
            <a:r>
              <a:rPr lang="zh-CN" altLang="en-US" sz="1400" b="1">
                <a:latin typeface="微软雅黑" panose="020B0503020204020204" charset="-122"/>
                <a:ea typeface="微软雅黑" panose="020B0503020204020204" charset="-122"/>
                <a:cs typeface="微软雅黑" panose="020B0503020204020204" charset="-122"/>
                <a:sym typeface="+mn-ea"/>
              </a:rPr>
              <a:t>月</a:t>
            </a:r>
            <a:r>
              <a:rPr lang="en-US" altLang="zh-CN" sz="1400" b="1">
                <a:latin typeface="微软雅黑" panose="020B0503020204020204" charset="-122"/>
                <a:ea typeface="微软雅黑" panose="020B0503020204020204" charset="-122"/>
                <a:cs typeface="微软雅黑" panose="020B0503020204020204" charset="-122"/>
                <a:sym typeface="+mn-ea"/>
              </a:rPr>
              <a:t>21</a:t>
            </a:r>
            <a:r>
              <a:rPr lang="zh-CN" altLang="en-US" sz="1400" b="1">
                <a:latin typeface="微软雅黑" panose="020B0503020204020204" charset="-122"/>
                <a:ea typeface="微软雅黑" panose="020B0503020204020204" charset="-122"/>
                <a:cs typeface="微软雅黑" panose="020B0503020204020204" charset="-122"/>
                <a:sym typeface="+mn-ea"/>
              </a:rPr>
              <a:t>日</a:t>
            </a:r>
            <a:endParaRPr lang="zh-CN" altLang="en-US" sz="1400" b="1">
              <a:latin typeface="微软雅黑" panose="020B0503020204020204" charset="-122"/>
              <a:ea typeface="微软雅黑" panose="020B0503020204020204" charset="-122"/>
              <a:cs typeface="微软雅黑" panose="020B0503020204020204" charset="-122"/>
            </a:endParaRPr>
          </a:p>
          <a:p>
            <a:pPr algn="l">
              <a:lnSpc>
                <a:spcPct val="140000"/>
              </a:lnSpc>
            </a:pPr>
            <a:endParaRPr lang="zh-CN" altLang="en-US" sz="1400" b="1">
              <a:latin typeface="微软雅黑" panose="020B0503020204020204" charset="-122"/>
              <a:ea typeface="微软雅黑" panose="020B0503020204020204" charset="-122"/>
              <a:cs typeface="微软雅黑" panose="020B0503020204020204" charset="-122"/>
            </a:endParaRPr>
          </a:p>
        </p:txBody>
      </p:sp>
      <p:pic>
        <p:nvPicPr>
          <p:cNvPr id="3" name="图片 2" descr="06ecd000db188c755dcddd5130e2bde"/>
          <p:cNvPicPr>
            <a:picLocks noChangeAspect="1"/>
          </p:cNvPicPr>
          <p:nvPr/>
        </p:nvPicPr>
        <p:blipFill>
          <a:blip r:embed="rId1"/>
          <a:stretch>
            <a:fillRect/>
          </a:stretch>
        </p:blipFill>
        <p:spPr>
          <a:xfrm>
            <a:off x="643890" y="608965"/>
            <a:ext cx="8972550" cy="4906645"/>
          </a:xfrm>
          <a:prstGeom prst="rect">
            <a:avLst/>
          </a:prstGeom>
          <a:ln w="28575" cmpd="sng">
            <a:solidFill>
              <a:srgbClr val="FEA900"/>
            </a:solidFill>
            <a:prstDash val="solid"/>
          </a:ln>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3228340" y="120650"/>
            <a:ext cx="4882515" cy="694055"/>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sym typeface="+mn-ea"/>
              </a:rPr>
              <a:t>新品沐浴露种草执行细案</a:t>
            </a:r>
            <a:r>
              <a:rPr lang="en-US" altLang="zh-CN" sz="1400" b="1">
                <a:latin typeface="微软雅黑" panose="020B0503020204020204" charset="-122"/>
                <a:ea typeface="微软雅黑" panose="020B0503020204020204" charset="-122"/>
                <a:cs typeface="微软雅黑" panose="020B0503020204020204" charset="-122"/>
                <a:sym typeface="+mn-ea"/>
              </a:rPr>
              <a:t>——1</a:t>
            </a:r>
            <a:r>
              <a:rPr lang="zh-CN" altLang="en-US" sz="1400" b="1">
                <a:latin typeface="微软雅黑" panose="020B0503020204020204" charset="-122"/>
                <a:ea typeface="微软雅黑" panose="020B0503020204020204" charset="-122"/>
                <a:cs typeface="微软雅黑" panose="020B0503020204020204" charset="-122"/>
                <a:sym typeface="+mn-ea"/>
              </a:rPr>
              <a:t>月</a:t>
            </a:r>
            <a:r>
              <a:rPr lang="en-US" altLang="zh-CN" sz="1400" b="1">
                <a:latin typeface="微软雅黑" panose="020B0503020204020204" charset="-122"/>
                <a:ea typeface="微软雅黑" panose="020B0503020204020204" charset="-122"/>
                <a:cs typeface="微软雅黑" panose="020B0503020204020204" charset="-122"/>
                <a:sym typeface="+mn-ea"/>
              </a:rPr>
              <a:t>22</a:t>
            </a:r>
            <a:r>
              <a:rPr lang="zh-CN" altLang="en-US" sz="1400" b="1">
                <a:latin typeface="微软雅黑" panose="020B0503020204020204" charset="-122"/>
                <a:ea typeface="微软雅黑" panose="020B0503020204020204" charset="-122"/>
                <a:cs typeface="微软雅黑" panose="020B0503020204020204" charset="-122"/>
                <a:sym typeface="+mn-ea"/>
              </a:rPr>
              <a:t>日</a:t>
            </a:r>
            <a:endParaRPr lang="zh-CN" altLang="en-US" sz="1400" b="1">
              <a:latin typeface="微软雅黑" panose="020B0503020204020204" charset="-122"/>
              <a:ea typeface="微软雅黑" panose="020B0503020204020204" charset="-122"/>
              <a:cs typeface="微软雅黑" panose="020B0503020204020204" charset="-122"/>
            </a:endParaRPr>
          </a:p>
          <a:p>
            <a:pPr algn="l">
              <a:lnSpc>
                <a:spcPct val="140000"/>
              </a:lnSpc>
            </a:pPr>
            <a:endParaRPr lang="zh-CN" altLang="en-US" sz="1400" b="1">
              <a:latin typeface="微软雅黑" panose="020B0503020204020204" charset="-122"/>
              <a:ea typeface="微软雅黑" panose="020B0503020204020204" charset="-122"/>
              <a:cs typeface="微软雅黑" panose="020B0503020204020204" charset="-122"/>
            </a:endParaRPr>
          </a:p>
        </p:txBody>
      </p:sp>
      <p:pic>
        <p:nvPicPr>
          <p:cNvPr id="3" name="图片 2" descr="d66e7cf152525b1e859e88ce978e087"/>
          <p:cNvPicPr>
            <a:picLocks noChangeAspect="1"/>
          </p:cNvPicPr>
          <p:nvPr/>
        </p:nvPicPr>
        <p:blipFill>
          <a:blip r:embed="rId1"/>
          <a:stretch>
            <a:fillRect/>
          </a:stretch>
        </p:blipFill>
        <p:spPr>
          <a:xfrm>
            <a:off x="548005" y="618490"/>
            <a:ext cx="9153525" cy="4682490"/>
          </a:xfrm>
          <a:prstGeom prst="rect">
            <a:avLst/>
          </a:prstGeom>
          <a:ln w="28575" cmpd="sng">
            <a:solidFill>
              <a:srgbClr val="FEA900"/>
            </a:solidFill>
            <a:prstDash val="solid"/>
          </a:ln>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268605" y="269240"/>
            <a:ext cx="341630" cy="280035"/>
            <a:chOff x="4729" y="1585"/>
            <a:chExt cx="842" cy="708"/>
          </a:xfrm>
        </p:grpSpPr>
        <p:pic>
          <p:nvPicPr>
            <p:cNvPr id="16" name="图片 15" descr="resource"/>
            <p:cNvPicPr>
              <a:picLocks noChangeAspect="1"/>
            </p:cNvPicPr>
            <p:nvPr/>
          </p:nvPicPr>
          <p:blipFill>
            <a:blip r:embed="rId3"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4"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cstate="print"/>
            <a:stretch>
              <a:fillRect/>
            </a:stretch>
          </p:blipFill>
          <p:spPr>
            <a:xfrm>
              <a:off x="4729" y="1585"/>
              <a:ext cx="337" cy="709"/>
            </a:xfrm>
            <a:prstGeom prst="rect">
              <a:avLst/>
            </a:prstGeom>
          </p:spPr>
        </p:pic>
      </p:grpSp>
      <p:sp>
        <p:nvSpPr>
          <p:cNvPr id="4" name="文本框 3"/>
          <p:cNvSpPr txBox="1"/>
          <p:nvPr/>
        </p:nvSpPr>
        <p:spPr>
          <a:xfrm>
            <a:off x="701358" y="243205"/>
            <a:ext cx="1593850"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团购</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47345" y="1539875"/>
            <a:ext cx="4440555" cy="3982085"/>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[图片][图]</a:t>
            </a:r>
            <a:endParaRPr lang="zh-CN" altLang="en-US"/>
          </a:p>
        </p:txBody>
      </p:sp>
      <p:cxnSp>
        <p:nvCxnSpPr>
          <p:cNvPr id="24" name="直接连接符 23"/>
          <p:cNvCxnSpPr/>
          <p:nvPr/>
        </p:nvCxnSpPr>
        <p:spPr>
          <a:xfrm flipV="1">
            <a:off x="3431540" y="565150"/>
            <a:ext cx="3522345" cy="15875"/>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756025" y="182245"/>
            <a:ext cx="4230370" cy="398780"/>
          </a:xfrm>
          <a:prstGeom prst="rect">
            <a:avLst/>
          </a:prstGeom>
          <a:noFill/>
        </p:spPr>
        <p:txBody>
          <a:bodyPr wrap="square" rtlCol="0">
            <a:spAutoFit/>
          </a:bodyPr>
          <a:lstStyle/>
          <a:p>
            <a:pPr algn="l">
              <a:lnSpc>
                <a:spcPct val="100000"/>
              </a:lnSpc>
              <a:buClrTx/>
              <a:buSzTx/>
              <a:buFontTx/>
            </a:pPr>
            <a:r>
              <a:rPr lang="zh-CN" altLang="en-US" sz="2000" b="1" dirty="0">
                <a:solidFill>
                  <a:srgbClr val="FFC000"/>
                </a:solidFill>
                <a:latin typeface="微软雅黑" panose="020B0503020204020204" charset="-122"/>
                <a:ea typeface="微软雅黑" panose="020B0503020204020204" charset="-122"/>
                <a:cs typeface="微软雅黑" panose="020B0503020204020204" charset="-122"/>
                <a:sym typeface="+mn-ea"/>
              </a:rPr>
              <a:t>秒杀</a:t>
            </a:r>
            <a:r>
              <a:rPr lang="en-US" altLang="zh-CN" sz="2000" b="1" dirty="0">
                <a:solidFill>
                  <a:srgbClr val="FFC00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FFC000"/>
                </a:solidFill>
                <a:latin typeface="微软雅黑" panose="020B0503020204020204" charset="-122"/>
                <a:ea typeface="微软雅黑" panose="020B0503020204020204" charset="-122"/>
                <a:cs typeface="微软雅黑" panose="020B0503020204020204" charset="-122"/>
                <a:sym typeface="+mn-ea"/>
              </a:rPr>
              <a:t>直播</a:t>
            </a:r>
            <a:r>
              <a:rPr lang="en-US" altLang="zh-CN" sz="2000" b="1" dirty="0">
                <a:solidFill>
                  <a:srgbClr val="FFC00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FFC000"/>
                </a:solidFill>
                <a:latin typeface="微软雅黑" panose="020B0503020204020204" charset="-122"/>
                <a:ea typeface="微软雅黑" panose="020B0503020204020204" charset="-122"/>
                <a:cs typeface="微软雅黑" panose="020B0503020204020204" charset="-122"/>
                <a:sym typeface="+mn-ea"/>
              </a:rPr>
              <a:t>社群</a:t>
            </a:r>
            <a:endParaRPr lang="zh-CN" altLang="en-US" sz="20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grpSp>
        <p:nvGrpSpPr>
          <p:cNvPr id="16" name="组合 15"/>
          <p:cNvGrpSpPr/>
          <p:nvPr/>
        </p:nvGrpSpPr>
        <p:grpSpPr>
          <a:xfrm>
            <a:off x="9054465" y="805180"/>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社群秒杀</a:t>
              </a:r>
              <a:endParaRPr lang="zh-CN" altLang="en-US" sz="1400" b="1">
                <a:latin typeface="微软雅黑" panose="020B0503020204020204" charset="-122"/>
                <a:ea typeface="微软雅黑" panose="020B0503020204020204" charset="-122"/>
              </a:endParaRPr>
            </a:p>
          </p:txBody>
        </p:sp>
      </p:grpSp>
      <p:sp>
        <p:nvSpPr>
          <p:cNvPr id="6" name="矩形 5"/>
          <p:cNvSpPr/>
          <p:nvPr/>
        </p:nvSpPr>
        <p:spPr>
          <a:xfrm>
            <a:off x="5237480" y="1540510"/>
            <a:ext cx="4547870" cy="3981450"/>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4034155" y="805180"/>
            <a:ext cx="828675" cy="891540"/>
            <a:chOff x="2019" y="2350"/>
            <a:chExt cx="1305" cy="1404"/>
          </a:xfrm>
        </p:grpSpPr>
        <p:pic>
          <p:nvPicPr>
            <p:cNvPr id="8" name="图片 7" descr="六角形"/>
            <p:cNvPicPr>
              <a:picLocks noChangeAspect="1"/>
            </p:cNvPicPr>
            <p:nvPr/>
          </p:nvPicPr>
          <p:blipFill>
            <a:blip r:embed="rId1"/>
            <a:stretch>
              <a:fillRect/>
            </a:stretch>
          </p:blipFill>
          <p:spPr>
            <a:xfrm>
              <a:off x="2019" y="2350"/>
              <a:ext cx="1305" cy="1404"/>
            </a:xfrm>
            <a:prstGeom prst="rect">
              <a:avLst/>
            </a:prstGeom>
          </p:spPr>
        </p:pic>
        <p:sp>
          <p:nvSpPr>
            <p:cNvPr id="11" name="文本框 10"/>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直播秒杀</a:t>
              </a:r>
              <a:endParaRPr lang="zh-CN" altLang="en-US" sz="1400" b="1">
                <a:latin typeface="微软雅黑" panose="020B0503020204020204" charset="-122"/>
                <a:ea typeface="微软雅黑" panose="020B0503020204020204" charset="-122"/>
              </a:endParaRPr>
            </a:p>
          </p:txBody>
        </p:sp>
      </p:grpSp>
      <p:grpSp>
        <p:nvGrpSpPr>
          <p:cNvPr id="27" name="组合 26"/>
          <p:cNvGrpSpPr/>
          <p:nvPr/>
        </p:nvGrpSpPr>
        <p:grpSpPr>
          <a:xfrm>
            <a:off x="5469890" y="1838325"/>
            <a:ext cx="3957320" cy="3500120"/>
            <a:chOff x="8614" y="2895"/>
            <a:chExt cx="6232" cy="5512"/>
          </a:xfrm>
        </p:grpSpPr>
        <p:pic>
          <p:nvPicPr>
            <p:cNvPr id="9" name="图片 8" descr="9a9410347067346e770075e58aee8d9"/>
            <p:cNvPicPr>
              <a:picLocks noChangeAspect="1"/>
            </p:cNvPicPr>
            <p:nvPr/>
          </p:nvPicPr>
          <p:blipFill>
            <a:blip r:embed="rId2"/>
            <a:stretch>
              <a:fillRect/>
            </a:stretch>
          </p:blipFill>
          <p:spPr>
            <a:xfrm>
              <a:off x="8614" y="3067"/>
              <a:ext cx="3193" cy="5167"/>
            </a:xfrm>
            <a:prstGeom prst="rect">
              <a:avLst/>
            </a:prstGeom>
          </p:spPr>
        </p:pic>
        <p:pic>
          <p:nvPicPr>
            <p:cNvPr id="10" name="图片 9" descr="43a43c18b85803bef0dc6a00faa06b7"/>
            <p:cNvPicPr>
              <a:picLocks noChangeAspect="1"/>
            </p:cNvPicPr>
            <p:nvPr/>
          </p:nvPicPr>
          <p:blipFill>
            <a:blip r:embed="rId3"/>
            <a:stretch>
              <a:fillRect/>
            </a:stretch>
          </p:blipFill>
          <p:spPr>
            <a:xfrm>
              <a:off x="12148" y="2895"/>
              <a:ext cx="2699" cy="5512"/>
            </a:xfrm>
            <a:prstGeom prst="rect">
              <a:avLst/>
            </a:prstGeom>
          </p:spPr>
        </p:pic>
        <p:pic>
          <p:nvPicPr>
            <p:cNvPr id="12" name="图片 11"/>
            <p:cNvPicPr>
              <a:picLocks noChangeAspect="1"/>
            </p:cNvPicPr>
            <p:nvPr/>
          </p:nvPicPr>
          <p:blipFill>
            <a:blip r:embed="rId4"/>
            <a:stretch>
              <a:fillRect/>
            </a:stretch>
          </p:blipFill>
          <p:spPr>
            <a:xfrm>
              <a:off x="10029" y="3157"/>
              <a:ext cx="705" cy="615"/>
            </a:xfrm>
            <a:prstGeom prst="rect">
              <a:avLst/>
            </a:prstGeom>
          </p:spPr>
        </p:pic>
        <p:pic>
          <p:nvPicPr>
            <p:cNvPr id="14" name="图片 13"/>
            <p:cNvPicPr>
              <a:picLocks noChangeAspect="1"/>
            </p:cNvPicPr>
            <p:nvPr/>
          </p:nvPicPr>
          <p:blipFill>
            <a:blip r:embed="rId4"/>
            <a:stretch>
              <a:fillRect/>
            </a:stretch>
          </p:blipFill>
          <p:spPr>
            <a:xfrm>
              <a:off x="10742" y="6908"/>
              <a:ext cx="705" cy="615"/>
            </a:xfrm>
            <a:prstGeom prst="rect">
              <a:avLst/>
            </a:prstGeom>
          </p:spPr>
        </p:pic>
        <p:pic>
          <p:nvPicPr>
            <p:cNvPr id="15" name="图片 14"/>
            <p:cNvPicPr>
              <a:picLocks noChangeAspect="1"/>
            </p:cNvPicPr>
            <p:nvPr/>
          </p:nvPicPr>
          <p:blipFill>
            <a:blip r:embed="rId4"/>
            <a:stretch>
              <a:fillRect/>
            </a:stretch>
          </p:blipFill>
          <p:spPr>
            <a:xfrm>
              <a:off x="12752" y="7523"/>
              <a:ext cx="306" cy="267"/>
            </a:xfrm>
            <a:prstGeom prst="rect">
              <a:avLst/>
            </a:prstGeom>
          </p:spPr>
        </p:pic>
        <p:pic>
          <p:nvPicPr>
            <p:cNvPr id="19" name="图片 18"/>
            <p:cNvPicPr>
              <a:picLocks noChangeAspect="1"/>
            </p:cNvPicPr>
            <p:nvPr/>
          </p:nvPicPr>
          <p:blipFill>
            <a:blip r:embed="rId4"/>
            <a:stretch>
              <a:fillRect/>
            </a:stretch>
          </p:blipFill>
          <p:spPr>
            <a:xfrm>
              <a:off x="13223" y="8140"/>
              <a:ext cx="306" cy="267"/>
            </a:xfrm>
            <a:prstGeom prst="rect">
              <a:avLst/>
            </a:prstGeom>
          </p:spPr>
        </p:pic>
        <p:pic>
          <p:nvPicPr>
            <p:cNvPr id="20" name="图片 19"/>
            <p:cNvPicPr>
              <a:picLocks noChangeAspect="1"/>
            </p:cNvPicPr>
            <p:nvPr/>
          </p:nvPicPr>
          <p:blipFill>
            <a:blip r:embed="rId4"/>
            <a:stretch>
              <a:fillRect/>
            </a:stretch>
          </p:blipFill>
          <p:spPr>
            <a:xfrm>
              <a:off x="13523" y="8140"/>
              <a:ext cx="306" cy="267"/>
            </a:xfrm>
            <a:prstGeom prst="rect">
              <a:avLst/>
            </a:prstGeom>
          </p:spPr>
        </p:pic>
      </p:grpSp>
      <p:grpSp>
        <p:nvGrpSpPr>
          <p:cNvPr id="26" name="组合 25"/>
          <p:cNvGrpSpPr/>
          <p:nvPr/>
        </p:nvGrpSpPr>
        <p:grpSpPr>
          <a:xfrm>
            <a:off x="566420" y="1833880"/>
            <a:ext cx="4080510" cy="3553460"/>
            <a:chOff x="892" y="2888"/>
            <a:chExt cx="6426" cy="5596"/>
          </a:xfrm>
        </p:grpSpPr>
        <p:pic>
          <p:nvPicPr>
            <p:cNvPr id="3" name="图片 2" descr="3"/>
            <p:cNvPicPr>
              <a:picLocks noChangeAspect="1"/>
            </p:cNvPicPr>
            <p:nvPr/>
          </p:nvPicPr>
          <p:blipFill>
            <a:blip r:embed="rId5"/>
            <a:stretch>
              <a:fillRect/>
            </a:stretch>
          </p:blipFill>
          <p:spPr>
            <a:xfrm>
              <a:off x="892" y="2888"/>
              <a:ext cx="3054" cy="5596"/>
            </a:xfrm>
            <a:prstGeom prst="rect">
              <a:avLst/>
            </a:prstGeom>
          </p:spPr>
        </p:pic>
        <p:pic>
          <p:nvPicPr>
            <p:cNvPr id="4" name="图片 3" descr="21d2a238daa95b2337025fb5ad3157f"/>
            <p:cNvPicPr>
              <a:picLocks noChangeAspect="1"/>
            </p:cNvPicPr>
            <p:nvPr/>
          </p:nvPicPr>
          <p:blipFill>
            <a:blip r:embed="rId6"/>
            <a:stretch>
              <a:fillRect/>
            </a:stretch>
          </p:blipFill>
          <p:spPr>
            <a:xfrm>
              <a:off x="4204" y="2940"/>
              <a:ext cx="3115" cy="5544"/>
            </a:xfrm>
            <a:prstGeom prst="rect">
              <a:avLst/>
            </a:prstGeom>
          </p:spPr>
        </p:pic>
        <p:pic>
          <p:nvPicPr>
            <p:cNvPr id="21" name="图片 20"/>
            <p:cNvPicPr>
              <a:picLocks noChangeAspect="1"/>
            </p:cNvPicPr>
            <p:nvPr/>
          </p:nvPicPr>
          <p:blipFill>
            <a:blip r:embed="rId4"/>
            <a:stretch>
              <a:fillRect/>
            </a:stretch>
          </p:blipFill>
          <p:spPr>
            <a:xfrm>
              <a:off x="4312" y="2940"/>
              <a:ext cx="861" cy="466"/>
            </a:xfrm>
            <a:prstGeom prst="rect">
              <a:avLst/>
            </a:prstGeom>
          </p:spPr>
        </p:pic>
        <p:pic>
          <p:nvPicPr>
            <p:cNvPr id="22" name="图片 21"/>
            <p:cNvPicPr>
              <a:picLocks noChangeAspect="1"/>
            </p:cNvPicPr>
            <p:nvPr/>
          </p:nvPicPr>
          <p:blipFill>
            <a:blip r:embed="rId4"/>
            <a:stretch>
              <a:fillRect/>
            </a:stretch>
          </p:blipFill>
          <p:spPr>
            <a:xfrm>
              <a:off x="6164" y="7175"/>
              <a:ext cx="705" cy="615"/>
            </a:xfrm>
            <a:prstGeom prst="rect">
              <a:avLst/>
            </a:prstGeom>
          </p:spPr>
        </p:pic>
        <p:pic>
          <p:nvPicPr>
            <p:cNvPr id="23" name="图片 22"/>
            <p:cNvPicPr>
              <a:picLocks noChangeAspect="1"/>
            </p:cNvPicPr>
            <p:nvPr/>
          </p:nvPicPr>
          <p:blipFill>
            <a:blip r:embed="rId4"/>
            <a:stretch>
              <a:fillRect/>
            </a:stretch>
          </p:blipFill>
          <p:spPr>
            <a:xfrm flipV="1">
              <a:off x="1031" y="2940"/>
              <a:ext cx="761" cy="171"/>
            </a:xfrm>
            <a:prstGeom prst="rect">
              <a:avLst/>
            </a:prstGeom>
          </p:spPr>
        </p:pic>
        <p:pic>
          <p:nvPicPr>
            <p:cNvPr id="25" name="图片 24"/>
            <p:cNvPicPr>
              <a:picLocks noChangeAspect="1"/>
            </p:cNvPicPr>
            <p:nvPr/>
          </p:nvPicPr>
          <p:blipFill>
            <a:blip r:embed="rId4"/>
            <a:stretch>
              <a:fillRect/>
            </a:stretch>
          </p:blipFill>
          <p:spPr>
            <a:xfrm flipV="1">
              <a:off x="1459" y="6548"/>
              <a:ext cx="761" cy="171"/>
            </a:xfrm>
            <a:prstGeom prst="rect">
              <a:avLst/>
            </a:prstGeom>
          </p:spPr>
        </p:pic>
      </p:grpSp>
      <p:grpSp>
        <p:nvGrpSpPr>
          <p:cNvPr id="31" name="组合 30"/>
          <p:cNvGrpSpPr/>
          <p:nvPr/>
        </p:nvGrpSpPr>
        <p:grpSpPr>
          <a:xfrm>
            <a:off x="9368790" y="120650"/>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4" name="文本框 3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35" name="组合 34"/>
          <p:cNvGrpSpPr/>
          <p:nvPr/>
        </p:nvGrpSpPr>
        <p:grpSpPr>
          <a:xfrm>
            <a:off x="347345" y="300355"/>
            <a:ext cx="341630" cy="280035"/>
            <a:chOff x="4729" y="1585"/>
            <a:chExt cx="842" cy="708"/>
          </a:xfrm>
        </p:grpSpPr>
        <p:pic>
          <p:nvPicPr>
            <p:cNvPr id="36" name="图片 35" descr="resource"/>
            <p:cNvPicPr>
              <a:picLocks noChangeAspect="1"/>
            </p:cNvPicPr>
            <p:nvPr/>
          </p:nvPicPr>
          <p:blipFill>
            <a:blip r:embed="rId8" cstate="print"/>
            <a:stretch>
              <a:fillRect/>
            </a:stretch>
          </p:blipFill>
          <p:spPr>
            <a:xfrm>
              <a:off x="5235" y="1585"/>
              <a:ext cx="337" cy="709"/>
            </a:xfrm>
            <a:prstGeom prst="rect">
              <a:avLst/>
            </a:prstGeom>
          </p:spPr>
        </p:pic>
        <p:pic>
          <p:nvPicPr>
            <p:cNvPr id="37" name="图片 36" descr="resource"/>
            <p:cNvPicPr>
              <a:picLocks noChangeAspect="1"/>
            </p:cNvPicPr>
            <p:nvPr/>
          </p:nvPicPr>
          <p:blipFill>
            <a:blip r:embed="rId9" cstate="print"/>
            <a:stretch>
              <a:fillRect/>
            </a:stretch>
          </p:blipFill>
          <p:spPr>
            <a:xfrm>
              <a:off x="4982" y="1585"/>
              <a:ext cx="337" cy="709"/>
            </a:xfrm>
            <a:prstGeom prst="rect">
              <a:avLst/>
            </a:prstGeom>
          </p:spPr>
        </p:pic>
        <p:pic>
          <p:nvPicPr>
            <p:cNvPr id="38" name="图片 37" descr="resource"/>
            <p:cNvPicPr>
              <a:picLocks noChangeAspect="1"/>
            </p:cNvPicPr>
            <p:nvPr/>
          </p:nvPicPr>
          <p:blipFill>
            <a:blip r:embed="rId8" cstate="print"/>
            <a:stretch>
              <a:fillRect/>
            </a:stretch>
          </p:blipFill>
          <p:spPr>
            <a:xfrm>
              <a:off x="4729" y="1585"/>
              <a:ext cx="337" cy="709"/>
            </a:xfrm>
            <a:prstGeom prst="rect">
              <a:avLst/>
            </a:prstGeom>
          </p:spPr>
        </p:pic>
      </p:grpSp>
      <p:sp>
        <p:nvSpPr>
          <p:cNvPr id="39" name="文本框 38"/>
          <p:cNvSpPr txBox="1"/>
          <p:nvPr/>
        </p:nvSpPr>
        <p:spPr>
          <a:xfrm>
            <a:off x="827088" y="274320"/>
            <a:ext cx="1593850"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秒杀</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815975" y="204470"/>
            <a:ext cx="4019550" cy="694055"/>
          </a:xfrm>
          <a:prstGeom prst="rect">
            <a:avLst/>
          </a:prstGeom>
          <a:noFill/>
        </p:spPr>
        <p:txBody>
          <a:bodyPr wrap="square" rtlCol="0" anchor="t">
            <a:spAutoFit/>
          </a:bodyPr>
          <a:lstStyle/>
          <a:p>
            <a:pPr>
              <a:lnSpc>
                <a:spcPct val="140000"/>
              </a:lnSpc>
            </a:pPr>
            <a:r>
              <a:rPr lang="zh-CN" sz="1400" b="1">
                <a:latin typeface="微软雅黑" panose="020B0503020204020204" charset="-122"/>
                <a:ea typeface="微软雅黑" panose="020B0503020204020204" charset="-122"/>
                <a:cs typeface="微软雅黑" panose="020B0503020204020204" charset="-122"/>
              </a:rPr>
              <a:t>直播秒杀方案（含</a:t>
            </a:r>
            <a:r>
              <a:rPr lang="en-US" altLang="zh-CN" sz="1400" b="1">
                <a:latin typeface="微软雅黑" panose="020B0503020204020204" charset="-122"/>
                <a:ea typeface="微软雅黑" panose="020B0503020204020204" charset="-122"/>
                <a:cs typeface="微软雅黑" panose="020B0503020204020204" charset="-122"/>
              </a:rPr>
              <a:t>3</a:t>
            </a:r>
            <a:r>
              <a:rPr lang="zh-CN" altLang="en-US" sz="1400" b="1">
                <a:latin typeface="微软雅黑" panose="020B0503020204020204" charset="-122"/>
                <a:ea typeface="微软雅黑" panose="020B0503020204020204" charset="-122"/>
                <a:cs typeface="微软雅黑" panose="020B0503020204020204" charset="-122"/>
              </a:rPr>
              <a:t>个秒杀福利</a:t>
            </a:r>
            <a:r>
              <a:rPr lang="zh-CN" sz="1400" b="1">
                <a:latin typeface="微软雅黑" panose="020B0503020204020204" charset="-122"/>
                <a:ea typeface="微软雅黑" panose="020B0503020204020204" charset="-122"/>
                <a:cs typeface="微软雅黑" panose="020B0503020204020204" charset="-122"/>
              </a:rPr>
              <a:t>）</a:t>
            </a:r>
            <a:endParaRPr lang="zh-CN" sz="1400" b="1">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1400" b="1">
              <a:latin typeface="微软雅黑" panose="020B0503020204020204" charset="-122"/>
              <a:ea typeface="微软雅黑" panose="020B0503020204020204" charset="-122"/>
              <a:cs typeface="微软雅黑" panose="020B0503020204020204" charset="-122"/>
            </a:endParaRPr>
          </a:p>
        </p:txBody>
      </p:sp>
      <p:graphicFrame>
        <p:nvGraphicFramePr>
          <p:cNvPr id="15" name="表格 14"/>
          <p:cNvGraphicFramePr/>
          <p:nvPr>
            <p:custDataLst>
              <p:tags r:id="rId1"/>
            </p:custDataLst>
          </p:nvPr>
        </p:nvGraphicFramePr>
        <p:xfrm>
          <a:off x="375285" y="814670"/>
          <a:ext cx="9401810" cy="4514850"/>
        </p:xfrm>
        <a:graphic>
          <a:graphicData uri="http://schemas.openxmlformats.org/drawingml/2006/table">
            <a:tbl>
              <a:tblPr firstRow="1" bandRow="1">
                <a:tableStyleId>{5C22544A-7EE6-4342-B048-85BDC9FD1C3A}</a:tableStyleId>
              </a:tblPr>
              <a:tblGrid>
                <a:gridCol w="302260"/>
                <a:gridCol w="375920"/>
                <a:gridCol w="339725"/>
                <a:gridCol w="1983105"/>
                <a:gridCol w="2632075"/>
                <a:gridCol w="1408430"/>
                <a:gridCol w="767715"/>
                <a:gridCol w="1592580"/>
              </a:tblGrid>
              <a:tr h="220980">
                <a:tc gridSpan="8">
                  <a:txBody>
                    <a:bodyPr/>
                    <a:lstStyle/>
                    <a:p>
                      <a:pPr indent="0" algn="ctr">
                        <a:buNone/>
                      </a:pPr>
                      <a:r>
                        <a:rPr lang="zh-CN" sz="1000" b="1">
                          <a:solidFill>
                            <a:srgbClr val="000000"/>
                          </a:solidFill>
                          <a:latin typeface="Arial" panose="020B0604020202020204" pitchFamily="34" charset="0"/>
                          <a:ea typeface="微软雅黑" panose="020B0503020204020204" charset="-122"/>
                        </a:rPr>
                        <a:t>1月直播流程安排</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99390">
                <a:tc gridSpan="2">
                  <a:txBody>
                    <a:bodyPr/>
                    <a:lstStyle/>
                    <a:p>
                      <a:pPr indent="0" algn="ctr">
                        <a:buNone/>
                      </a:pPr>
                      <a:r>
                        <a:rPr lang="zh-CN" sz="700" b="1">
                          <a:solidFill>
                            <a:srgbClr val="000000"/>
                          </a:solidFill>
                          <a:latin typeface="Arial" panose="020B0604020202020204" pitchFamily="34" charset="0"/>
                          <a:ea typeface="微软雅黑" panose="020B0503020204020204" charset="-122"/>
                        </a:rPr>
                        <a:t>内容</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2CC"/>
                    </a:solid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时间轴</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2CC"/>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思静</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2CC"/>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杨总</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2CC"/>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道具</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2CC"/>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特别关注</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2CC"/>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工作人员</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2CC"/>
                    </a:solidFill>
                  </a:tcPr>
                </a:tc>
              </a:tr>
              <a:tr h="987425">
                <a:tc gridSpan="2">
                  <a:txBody>
                    <a:bodyPr/>
                    <a:lstStyle/>
                    <a:p>
                      <a:pPr indent="0" algn="ctr">
                        <a:buNone/>
                      </a:pPr>
                      <a:r>
                        <a:rPr lang="zh-CN" sz="700" b="0">
                          <a:solidFill>
                            <a:srgbClr val="000000"/>
                          </a:solidFill>
                          <a:latin typeface="Arial" panose="020B0604020202020204" pitchFamily="34" charset="0"/>
                          <a:ea typeface="微软雅黑" panose="020B0503020204020204" charset="-122"/>
                        </a:rPr>
                        <a:t>开播前1小时</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1、终端、儿童手表、vivo</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S7e快充充电头、苹果和华为手机先拍好照片：玉婵</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2、摄像头：庭照</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3、空气净化器、直播手机、看直播间反应手机、现场物料：</a:t>
                      </a:r>
                      <a:r>
                        <a:rPr lang="en-US" altLang="zh-CN" sz="700" b="0">
                          <a:solidFill>
                            <a:srgbClr val="000000"/>
                          </a:solidFill>
                          <a:latin typeface="Arial" panose="020B0604020202020204" pitchFamily="34" charset="0"/>
                          <a:ea typeface="微软雅黑" panose="020B0503020204020204" charset="-122"/>
                        </a:rPr>
                        <a:t>XXX</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4、提词用的电视、演播室场地与主持确定：</a:t>
                      </a:r>
                      <a:r>
                        <a:rPr lang="en-US" altLang="zh-CN" sz="700">
                          <a:solidFill>
                            <a:srgbClr val="000000"/>
                          </a:solidFill>
                          <a:latin typeface="Arial" panose="020B0604020202020204" pitchFamily="34" charset="0"/>
                          <a:ea typeface="微软雅黑" panose="020B0503020204020204" charset="-122"/>
                          <a:sym typeface="+mn-ea"/>
                        </a:rPr>
                        <a:t>XXX</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1、开播前需要上架的链接：</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2、直播期间按指示上架的链接：</a:t>
                      </a:r>
                      <a:r>
                        <a:rPr lang="en-US" sz="700" b="0">
                          <a:solidFill>
                            <a:srgbClr val="000000"/>
                          </a:solidFill>
                          <a:latin typeface="微软雅黑" panose="020B0503020204020204" charset="-122"/>
                        </a:rPr>
                        <a:t> </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1、福利链接上架/抽奖安排/禁言/私信：</a:t>
                      </a:r>
                      <a:r>
                        <a:rPr lang="en-US" altLang="zh-CN" sz="700">
                          <a:solidFill>
                            <a:srgbClr val="000000"/>
                          </a:solidFill>
                          <a:latin typeface="Arial" panose="020B0604020202020204" pitchFamily="34" charset="0"/>
                          <a:ea typeface="微软雅黑" panose="020B0503020204020204" charset="-122"/>
                          <a:sym typeface="+mn-ea"/>
                        </a:rPr>
                        <a:t>XXX</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2、直播镜头控制（手机展示时、直播抽奖截屏时）：</a:t>
                      </a:r>
                      <a:r>
                        <a:rPr lang="en-US" altLang="zh-CN" sz="700">
                          <a:solidFill>
                            <a:srgbClr val="000000"/>
                          </a:solidFill>
                          <a:latin typeface="Arial" panose="020B0604020202020204" pitchFamily="34" charset="0"/>
                          <a:ea typeface="微软雅黑" panose="020B0503020204020204" charset="-122"/>
                          <a:sym typeface="+mn-ea"/>
                        </a:rPr>
                        <a:t>XXX</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3、现场时间控场：</a:t>
                      </a:r>
                      <a:r>
                        <a:rPr lang="en-US" altLang="zh-CN" sz="700">
                          <a:solidFill>
                            <a:srgbClr val="000000"/>
                          </a:solidFill>
                          <a:latin typeface="Arial" panose="020B0604020202020204" pitchFamily="34" charset="0"/>
                          <a:ea typeface="微软雅黑" panose="020B0503020204020204" charset="-122"/>
                          <a:sym typeface="+mn-ea"/>
                        </a:rPr>
                        <a:t>XXX</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4、终端展示、调试：</a:t>
                      </a:r>
                      <a:r>
                        <a:rPr lang="en-US" altLang="zh-CN" sz="700">
                          <a:solidFill>
                            <a:srgbClr val="000000"/>
                          </a:solidFill>
                          <a:latin typeface="Arial" panose="020B0604020202020204" pitchFamily="34" charset="0"/>
                          <a:ea typeface="微软雅黑" panose="020B0503020204020204" charset="-122"/>
                          <a:sym typeface="+mn-ea"/>
                        </a:rPr>
                        <a:t>XXX</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5、题词：</a:t>
                      </a:r>
                      <a:r>
                        <a:rPr lang="en-US" altLang="zh-CN" sz="700">
                          <a:solidFill>
                            <a:srgbClr val="000000"/>
                          </a:solidFill>
                          <a:latin typeface="Arial" panose="020B0604020202020204" pitchFamily="34" charset="0"/>
                          <a:ea typeface="微软雅黑" panose="020B0503020204020204" charset="-122"/>
                          <a:sym typeface="+mn-ea"/>
                        </a:rPr>
                        <a:t>XXX</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6、场外刷直播间观看人数、点赞：</a:t>
                      </a:r>
                      <a:r>
                        <a:rPr lang="en-US" altLang="zh-CN" sz="700">
                          <a:solidFill>
                            <a:srgbClr val="000000"/>
                          </a:solidFill>
                          <a:latin typeface="Arial" panose="020B0604020202020204" pitchFamily="34" charset="0"/>
                          <a:ea typeface="微软雅黑" panose="020B0503020204020204" charset="-122"/>
                          <a:sym typeface="+mn-ea"/>
                        </a:rPr>
                        <a:t>XXX(4</a:t>
                      </a:r>
                      <a:r>
                        <a:rPr lang="zh-CN" altLang="en-US" sz="700">
                          <a:solidFill>
                            <a:srgbClr val="000000"/>
                          </a:solidFill>
                          <a:latin typeface="Arial" panose="020B0604020202020204" pitchFamily="34" charset="0"/>
                          <a:ea typeface="微软雅黑" panose="020B0503020204020204" charset="-122"/>
                          <a:sym typeface="+mn-ea"/>
                        </a:rPr>
                        <a:t>人</a:t>
                      </a:r>
                      <a:r>
                        <a:rPr lang="en-US" altLang="zh-CN" sz="700">
                          <a:solidFill>
                            <a:srgbClr val="000000"/>
                          </a:solidFill>
                          <a:latin typeface="Arial" panose="020B0604020202020204" pitchFamily="34" charset="0"/>
                          <a:ea typeface="微软雅黑" panose="020B0503020204020204" charset="-122"/>
                          <a:sym typeface="+mn-ea"/>
                        </a:rPr>
                        <a:t>)</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1150">
                <a:tc rowSpan="5">
                  <a:txBody>
                    <a:bodyPr/>
                    <a:lstStyle/>
                    <a:p>
                      <a:pPr indent="0" algn="ctr">
                        <a:buNone/>
                      </a:pPr>
                      <a:r>
                        <a:rPr lang="en-US" sz="700" b="0">
                          <a:solidFill>
                            <a:srgbClr val="000000"/>
                          </a:solidFill>
                          <a:latin typeface="微软雅黑" panose="020B0503020204020204" charset="-122"/>
                        </a:rPr>
                        <a:t>part1</a:t>
                      </a:r>
                      <a:endParaRPr lang="en-US" sz="700" b="0">
                        <a:solidFill>
                          <a:srgbClr val="000000"/>
                        </a:solidFill>
                        <a:latin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开场预热</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【7分钟】</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700" b="0">
                          <a:solidFill>
                            <a:srgbClr val="000000"/>
                          </a:solidFill>
                          <a:latin typeface="Arial" panose="020B0604020202020204" pitchFamily="34" charset="0"/>
                          <a:ea typeface="微软雅黑" panose="020B0503020204020204" charset="-122"/>
                        </a:rPr>
                        <a:t>自我介绍</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（1分钟）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30秒</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【自我介绍】大家好，我是</a:t>
                      </a:r>
                      <a:r>
                        <a:rPr lang="en-US" altLang="zh-CN" sz="700" b="0">
                          <a:solidFill>
                            <a:srgbClr val="000000"/>
                          </a:solidFill>
                          <a:latin typeface="Arial" panose="020B0604020202020204" pitchFamily="34" charset="0"/>
                          <a:ea typeface="微软雅黑" panose="020B0503020204020204" charset="-122"/>
                        </a:rPr>
                        <a:t>XX</a:t>
                      </a:r>
                      <a:r>
                        <a:rPr lang="zh-CN" sz="700" b="0">
                          <a:solidFill>
                            <a:srgbClr val="000000"/>
                          </a:solidFill>
                          <a:latin typeface="Arial" panose="020B0604020202020204" pitchFamily="34" charset="0"/>
                          <a:ea typeface="微软雅黑" panose="020B0503020204020204" charset="-122"/>
                        </a:rPr>
                        <a:t>，很高兴今晚又在</a:t>
                      </a:r>
                      <a:r>
                        <a:rPr lang="en-US" altLang="zh-CN" sz="700" b="0">
                          <a:solidFill>
                            <a:srgbClr val="000000"/>
                          </a:solidFill>
                          <a:latin typeface="Arial" panose="020B0604020202020204" pitchFamily="34" charset="0"/>
                          <a:ea typeface="微软雅黑" panose="020B0503020204020204" charset="-122"/>
                        </a:rPr>
                        <a:t>XXXX</a:t>
                      </a:r>
                      <a:r>
                        <a:rPr lang="zh-CN" sz="700" b="0">
                          <a:solidFill>
                            <a:srgbClr val="000000"/>
                          </a:solidFill>
                          <a:latin typeface="Arial" panose="020B0604020202020204" pitchFamily="34" charset="0"/>
                          <a:ea typeface="微软雅黑" panose="020B0503020204020204" charset="-122"/>
                        </a:rPr>
                        <a:t>直播间和大家见面了。今晚和我搭档的是江门移动的副总经理杨宇星，星哥。</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372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30秒</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【自我介绍】大家好，其实我也很年轻，大家可以叫我</a:t>
                      </a:r>
                      <a:r>
                        <a:rPr lang="en-US" altLang="zh-CN" sz="700" b="0">
                          <a:solidFill>
                            <a:srgbClr val="000000"/>
                          </a:solidFill>
                          <a:latin typeface="Arial" panose="020B0604020202020204" pitchFamily="34" charset="0"/>
                          <a:ea typeface="微软雅黑" panose="020B0503020204020204" charset="-122"/>
                        </a:rPr>
                        <a:t>XXX</a:t>
                      </a:r>
                      <a:r>
                        <a:rPr lang="zh-CN" sz="700" b="0">
                          <a:solidFill>
                            <a:srgbClr val="000000"/>
                          </a:solidFill>
                          <a:latin typeface="Arial" panose="020B0604020202020204" pitchFamily="34" charset="0"/>
                          <a:ea typeface="微软雅黑" panose="020B0503020204020204" charset="-122"/>
                        </a:rPr>
                        <a:t>。</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今晚我们直播间好货不断：大家想要的5G手机、智能摄像头、儿童手表都已经准备上了；同时还有咪咕阅读、和彩云等优惠爆款。所有5G手机链接已经在直播间上架了，大家可以先抢为快。</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778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2">
                  <a:txBody>
                    <a:bodyPr/>
                    <a:lstStyle/>
                    <a:p>
                      <a:pPr indent="0" algn="ctr">
                        <a:buNone/>
                      </a:pPr>
                      <a:r>
                        <a:rPr lang="zh-CN" sz="700" b="0">
                          <a:solidFill>
                            <a:srgbClr val="000000"/>
                          </a:solidFill>
                          <a:latin typeface="Arial" panose="020B0604020202020204" pitchFamily="34" charset="0"/>
                          <a:ea typeface="微软雅黑" panose="020B0503020204020204" charset="-122"/>
                        </a:rPr>
                        <a:t>优惠介绍</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（3分钟）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2分钟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【福利介绍】直播间的福利有充值话费优惠、送流量包，还有重磅优惠：直播间购买5G合约手机低至1分钱起，我再送宝宝们500元消费红包！</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同时，成功下单的宝宝们还可以参加空气净化器、5G手机抽奖活动。福利仅限今天直播间，千万不要错过，现在就可以下单了。</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175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1分钟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哇，这个简直是史无前例的重磅优惠，要买5G手机的宝宝们真的千万不要错过了，必须趁今晚买！！一不小心，1分钱买部5G手机，再领500元消费红包、空气净化器和带多部5G手机回家。赶紧关注我们江门移动直播间，并且转发直播间给更多好友，让更多朋友可以享受到这么大幅度的优惠吧！我已经让我场外的亲友们做好准备了。</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638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700" b="0">
                          <a:solidFill>
                            <a:srgbClr val="000000"/>
                          </a:solidFill>
                          <a:latin typeface="微软雅黑" panose="020B0503020204020204" charset="-122"/>
                          <a:ea typeface="微软雅黑" panose="020B0503020204020204" charset="-122"/>
                        </a:rPr>
                        <a:t>抢流量</a:t>
                      </a:r>
                      <a:endParaRPr lang="zh-CN" altLang="en-US" sz="7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lgn="ctr">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3分钟</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好了，话不多说，先来送见面礼给大家：200份10G3天流量包，大家happy起来~！</a:t>
                      </a:r>
                      <a:endParaRPr lang="en-US" sz="700" b="0">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sz="700" b="0">
                          <a:solidFill>
                            <a:srgbClr val="000000"/>
                          </a:solidFill>
                          <a:latin typeface="微软雅黑" panose="020B0503020204020204" charset="-122"/>
                          <a:ea typeface="微软雅黑" panose="020B0503020204020204" charset="-122"/>
                          <a:cs typeface="微软雅黑" panose="020B0503020204020204" charset="-122"/>
                        </a:rPr>
                        <a:t>准备上链接抢咯：3,2,1…上流量链接。快点击</a:t>
                      </a:r>
                      <a:r>
                        <a:rPr lang="en-US" sz="700" b="1">
                          <a:solidFill>
                            <a:srgbClr val="000000"/>
                          </a:solidFill>
                          <a:latin typeface="微软雅黑" panose="020B0503020204020204" charset="-122"/>
                          <a:ea typeface="微软雅黑" panose="020B0503020204020204" charset="-122"/>
                          <a:cs typeface="微软雅黑" panose="020B0503020204020204" charset="-122"/>
                        </a:rPr>
                        <a:t>1号</a:t>
                      </a:r>
                      <a:r>
                        <a:rPr lang="en-US" sz="700" b="0">
                          <a:solidFill>
                            <a:srgbClr val="000000"/>
                          </a:solidFill>
                          <a:latin typeface="微软雅黑" panose="020B0503020204020204" charset="-122"/>
                          <a:ea typeface="微软雅黑" panose="020B0503020204020204" charset="-122"/>
                          <a:cs typeface="微软雅黑" panose="020B0503020204020204" charset="-122"/>
                        </a:rPr>
                        <a:t>链接抢吧</a:t>
                      </a:r>
                      <a:endParaRPr lang="en-US"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en-US" sz="700" b="1">
                          <a:solidFill>
                            <a:srgbClr val="000000"/>
                          </a:solidFill>
                          <a:latin typeface="微软雅黑" panose="020B0503020204020204" charset="-122"/>
                          <a:ea typeface="微软雅黑" panose="020B0503020204020204" charset="-122"/>
                          <a:cs typeface="微软雅黑" panose="020B0503020204020204" charset="-122"/>
                        </a:rPr>
                        <a:t>APP H5链接1</a:t>
                      </a:r>
                      <a:r>
                        <a:rPr lang="en-US" sz="700" b="0">
                          <a:solidFill>
                            <a:srgbClr val="000000"/>
                          </a:solidFill>
                          <a:latin typeface="微软雅黑" panose="020B0503020204020204" charset="-122"/>
                          <a:ea typeface="微软雅黑" panose="020B0503020204020204" charset="-122"/>
                          <a:cs typeface="微软雅黑" panose="020B0503020204020204" charset="-122"/>
                        </a:rPr>
                        <a:t>:200份流量包，即时到账（按指示上链接）</a:t>
                      </a:r>
                      <a:endParaRPr lang="en-US" altLang="en-US" sz="7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zh-CN" sz="700" b="0">
                          <a:solidFill>
                            <a:srgbClr val="000000"/>
                          </a:solidFill>
                          <a:latin typeface="微软雅黑" panose="020B0503020204020204" charset="-122"/>
                          <a:ea typeface="微软雅黑" panose="020B0503020204020204" charset="-122"/>
                          <a:cs typeface="微软雅黑" panose="020B0503020204020204" charset="-122"/>
                        </a:rPr>
                        <a:t>根据主持人指示上链接：</a:t>
                      </a:r>
                      <a:r>
                        <a:rPr lang="en-US" altLang="zh-CN" sz="700">
                          <a:solidFill>
                            <a:srgbClr val="000000"/>
                          </a:solidFill>
                          <a:latin typeface="微软雅黑" panose="020B0503020204020204" charset="-122"/>
                          <a:ea typeface="微软雅黑" panose="020B0503020204020204" charset="-122"/>
                          <a:cs typeface="微软雅黑" panose="020B0503020204020204" charset="-122"/>
                          <a:sym typeface="+mn-ea"/>
                        </a:rPr>
                        <a:t>XXX</a:t>
                      </a:r>
                      <a:endParaRPr lang="zh-CN" altLang="en-US" sz="7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r>
              <a:tr h="199390">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a:noFill/>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1号链接！1号链接！各位的手机赶紧刷起来啊~！</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a:noFill/>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bg1"/>
                    </a:solidFill>
                  </a:tcPr>
                </a:tc>
              </a:tr>
            </a:tbl>
          </a:graphicData>
        </a:graphic>
      </p:graphicFrame>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3" name="组合 2"/>
          <p:cNvGrpSpPr/>
          <p:nvPr/>
        </p:nvGrpSpPr>
        <p:grpSpPr>
          <a:xfrm>
            <a:off x="398780" y="269240"/>
            <a:ext cx="341630" cy="280035"/>
            <a:chOff x="4729" y="1585"/>
            <a:chExt cx="842" cy="708"/>
          </a:xfrm>
        </p:grpSpPr>
        <p:pic>
          <p:nvPicPr>
            <p:cNvPr id="16" name="图片 15" descr="resource"/>
            <p:cNvPicPr>
              <a:picLocks noChangeAspect="1"/>
            </p:cNvPicPr>
            <p:nvPr/>
          </p:nvPicPr>
          <p:blipFill>
            <a:blip r:embed="rId3"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4"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cstate="print"/>
            <a:stretch>
              <a:fillRect/>
            </a:stretch>
          </p:blipFill>
          <p:spPr>
            <a:xfrm>
              <a:off x="4729" y="1585"/>
              <a:ext cx="337" cy="709"/>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902335" y="249555"/>
            <a:ext cx="4019550" cy="694055"/>
          </a:xfrm>
          <a:prstGeom prst="rect">
            <a:avLst/>
          </a:prstGeom>
          <a:noFill/>
        </p:spPr>
        <p:txBody>
          <a:bodyPr wrap="square" rtlCol="0" anchor="t">
            <a:spAutoFit/>
          </a:bodyPr>
          <a:lstStyle/>
          <a:p>
            <a:pPr>
              <a:lnSpc>
                <a:spcPct val="140000"/>
              </a:lnSpc>
            </a:pPr>
            <a:r>
              <a:rPr lang="zh-CN" sz="1400" b="1">
                <a:latin typeface="微软雅黑" panose="020B0503020204020204" charset="-122"/>
                <a:ea typeface="微软雅黑" panose="020B0503020204020204" charset="-122"/>
                <a:cs typeface="微软雅黑" panose="020B0503020204020204" charset="-122"/>
              </a:rPr>
              <a:t>直播秒杀方案（含</a:t>
            </a:r>
            <a:r>
              <a:rPr lang="en-US" altLang="zh-CN" sz="1400" b="1">
                <a:latin typeface="微软雅黑" panose="020B0503020204020204" charset="-122"/>
                <a:ea typeface="微软雅黑" panose="020B0503020204020204" charset="-122"/>
                <a:cs typeface="微软雅黑" panose="020B0503020204020204" charset="-122"/>
              </a:rPr>
              <a:t>3</a:t>
            </a:r>
            <a:r>
              <a:rPr lang="zh-CN" altLang="en-US" sz="1400" b="1">
                <a:latin typeface="微软雅黑" panose="020B0503020204020204" charset="-122"/>
                <a:ea typeface="微软雅黑" panose="020B0503020204020204" charset="-122"/>
                <a:cs typeface="微软雅黑" panose="020B0503020204020204" charset="-122"/>
              </a:rPr>
              <a:t>个秒杀福利</a:t>
            </a:r>
            <a:r>
              <a:rPr lang="zh-CN" sz="1400" b="1">
                <a:latin typeface="微软雅黑" panose="020B0503020204020204" charset="-122"/>
                <a:ea typeface="微软雅黑" panose="020B0503020204020204" charset="-122"/>
                <a:cs typeface="微软雅黑" panose="020B0503020204020204" charset="-122"/>
              </a:rPr>
              <a:t>）</a:t>
            </a:r>
            <a:endParaRPr lang="zh-CN" sz="1400" b="1">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553085" y="443230"/>
            <a:ext cx="3729355" cy="306705"/>
          </a:xfrm>
          <a:prstGeom prst="rect">
            <a:avLst/>
          </a:prstGeom>
          <a:noFill/>
        </p:spPr>
        <p:txBody>
          <a:bodyPr wrap="square" rtlCol="0" anchor="t">
            <a:spAutoFit/>
          </a:bodyPr>
          <a:lstStyle/>
          <a:p>
            <a:pPr>
              <a:lnSpc>
                <a:spcPct val="140000"/>
              </a:lnSpc>
            </a:pPr>
            <a:endParaRPr lang="zh-CN" altLang="en-US" sz="1000" b="1">
              <a:latin typeface="微软雅黑" panose="020B0503020204020204" charset="-122"/>
              <a:ea typeface="微软雅黑" panose="020B0503020204020204" charset="-122"/>
              <a:cs typeface="微软雅黑" panose="020B0503020204020204" charset="-122"/>
            </a:endParaRPr>
          </a:p>
        </p:txBody>
      </p:sp>
      <p:graphicFrame>
        <p:nvGraphicFramePr>
          <p:cNvPr id="4" name="表格 3"/>
          <p:cNvGraphicFramePr/>
          <p:nvPr>
            <p:custDataLst>
              <p:tags r:id="rId1"/>
            </p:custDataLst>
          </p:nvPr>
        </p:nvGraphicFramePr>
        <p:xfrm>
          <a:off x="486092" y="737518"/>
          <a:ext cx="9521190" cy="4834890"/>
        </p:xfrm>
        <a:graphic>
          <a:graphicData uri="http://schemas.openxmlformats.org/drawingml/2006/table">
            <a:tbl>
              <a:tblPr firstRow="1" bandRow="1">
                <a:tableStyleId>{5C22544A-7EE6-4342-B048-85BDC9FD1C3A}</a:tableStyleId>
              </a:tblPr>
              <a:tblGrid>
                <a:gridCol w="278765"/>
                <a:gridCol w="347980"/>
                <a:gridCol w="311785"/>
                <a:gridCol w="2577465"/>
                <a:gridCol w="2981325"/>
                <a:gridCol w="1380490"/>
                <a:gridCol w="441325"/>
                <a:gridCol w="1202055"/>
              </a:tblGrid>
              <a:tr h="255270">
                <a:tc gridSpan="8">
                  <a:txBody>
                    <a:bodyPr/>
                    <a:lstStyle/>
                    <a:p>
                      <a:pPr indent="0" algn="ctr">
                        <a:buNone/>
                      </a:pPr>
                      <a:r>
                        <a:rPr lang="zh-CN" sz="1000" b="1">
                          <a:solidFill>
                            <a:srgbClr val="000000"/>
                          </a:solidFill>
                          <a:latin typeface="Arial" panose="020B0604020202020204" pitchFamily="34" charset="0"/>
                          <a:ea typeface="微软雅黑" panose="020B0503020204020204" charset="-122"/>
                        </a:rPr>
                        <a:t>1月直播流程安排</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3175">
                      <a:solidFill>
                        <a:schemeClr val="tx1"/>
                      </a:solidFill>
                      <a:prstDash val="solid"/>
                    </a:lnL>
                    <a:lnR w="3175">
                      <a:solidFill>
                        <a:schemeClr val="tx1"/>
                      </a:solidFill>
                      <a:prstDash val="solid"/>
                    </a:lnR>
                    <a:lnT w="3175">
                      <a:solidFill>
                        <a:schemeClr val="tx1"/>
                      </a:solidFill>
                      <a:prstDash val="solid"/>
                    </a:lnT>
                    <a:lnB w="3175">
                      <a:solidFill>
                        <a:schemeClr val="tx1"/>
                      </a:solidFill>
                      <a:prstDash val="solid"/>
                    </a:lnB>
                    <a:lnTlToBr>
                      <a:noFill/>
                    </a:lnTlToBr>
                    <a:lnBlToTr>
                      <a:noFill/>
                    </a:lnBlToTr>
                    <a:solidFill>
                      <a:srgbClr val="FFFF00"/>
                    </a:solid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3175">
                      <a:solidFill>
                        <a:schemeClr val="tx1"/>
                      </a:solidFill>
                      <a:prstDash val="soli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3175">
                      <a:solidFill>
                        <a:schemeClr val="tx1"/>
                      </a:solidFill>
                      <a:prstDash val="solid"/>
                    </a:lnB>
                    <a:lnTlToBr>
                      <a:noFill/>
                    </a:lnTlToBr>
                    <a:lnBlToTr>
                      <a:noFill/>
                    </a:lnBlToTr>
                    <a:noFill/>
                  </a:tcPr>
                </a:tc>
                <a:tc hMerge="1">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3175">
                      <a:solidFill>
                        <a:schemeClr val="tx1"/>
                      </a:solidFill>
                      <a:prstDash val="soli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3175">
                      <a:solidFill>
                        <a:schemeClr val="tx1"/>
                      </a:solidFill>
                      <a:prstDash val="soli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3175">
                      <a:solidFill>
                        <a:schemeClr val="tx1"/>
                      </a:solidFill>
                      <a:prstDash val="soli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3175">
                      <a:solidFill>
                        <a:schemeClr val="tx1"/>
                      </a:solidFill>
                      <a:prstDash val="soli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3175">
                      <a:solidFill>
                        <a:schemeClr val="tx1"/>
                      </a:solidFill>
                      <a:prstDash val="solid"/>
                    </a:lnR>
                    <a:lnT w="3175">
                      <a:solidFill>
                        <a:schemeClr val="tx1"/>
                      </a:solidFill>
                      <a:prstDash val="solid"/>
                    </a:lnT>
                    <a:lnB w="3175">
                      <a:solidFill>
                        <a:schemeClr val="tx1"/>
                      </a:solidFill>
                      <a:prstDash val="solid"/>
                    </a:lnB>
                    <a:lnTlToBr>
                      <a:noFill/>
                    </a:lnTlToBr>
                    <a:lnBlToTr>
                      <a:noFill/>
                    </a:lnBlToTr>
                    <a:noFill/>
                  </a:tcPr>
                </a:tc>
              </a:tr>
              <a:tr h="165100">
                <a:tc gridSpan="2">
                  <a:txBody>
                    <a:bodyPr/>
                    <a:lstStyle/>
                    <a:p>
                      <a:pPr indent="0" algn="ctr">
                        <a:buNone/>
                      </a:pPr>
                      <a:r>
                        <a:rPr lang="zh-CN" altLang="en-US" sz="700" b="1">
                          <a:solidFill>
                            <a:srgbClr val="000000"/>
                          </a:solidFill>
                          <a:latin typeface="Arial" panose="020B0604020202020204" pitchFamily="34" charset="0"/>
                          <a:ea typeface="微软雅黑" panose="020B0503020204020204" charset="-122"/>
                        </a:rPr>
                        <a:t>内容</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solidFill>
                      <a:schemeClr val="accent4">
                        <a:lumMod val="20000"/>
                        <a:lumOff val="80000"/>
                      </a:schemeClr>
                    </a:solid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时间轴</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3175">
                      <a:solidFill>
                        <a:schemeClr val="tx1"/>
                      </a:solidFill>
                      <a:prstDash val="soli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solidFill>
                      <a:schemeClr val="accent4">
                        <a:lumMod val="20000"/>
                        <a:lumOff val="80000"/>
                      </a:schemeClr>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思静</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3175">
                      <a:solidFill>
                        <a:schemeClr val="tx1"/>
                      </a:solidFill>
                      <a:prstDash val="solid"/>
                    </a:lnL>
                    <a:lnR w="3175">
                      <a:solidFill>
                        <a:schemeClr val="tx1"/>
                      </a:solidFill>
                      <a:prstDash val="solid"/>
                    </a:lnR>
                    <a:lnT w="3175">
                      <a:solidFill>
                        <a:schemeClr val="tx1"/>
                      </a:solidFill>
                      <a:prstDash val="solid"/>
                    </a:lnT>
                    <a:lnB w="3175">
                      <a:solidFill>
                        <a:schemeClr val="tx1"/>
                      </a:solidFill>
                      <a:prstDash val="solid"/>
                    </a:lnB>
                    <a:lnTlToBr>
                      <a:noFill/>
                    </a:lnTlToBr>
                    <a:lnBlToTr>
                      <a:noFill/>
                    </a:lnBlToTr>
                    <a:solidFill>
                      <a:schemeClr val="accent4">
                        <a:lumMod val="20000"/>
                        <a:lumOff val="80000"/>
                      </a:schemeClr>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杨总</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3175">
                      <a:solidFill>
                        <a:schemeClr val="tx1"/>
                      </a:solidFill>
                      <a:prstDash val="solid"/>
                    </a:lnL>
                    <a:lnR w="3175">
                      <a:solidFill>
                        <a:schemeClr val="tx1"/>
                      </a:solidFill>
                      <a:prstDash val="solid"/>
                    </a:lnR>
                    <a:lnT w="3175">
                      <a:solidFill>
                        <a:schemeClr val="tx1"/>
                      </a:solidFill>
                      <a:prstDash val="solid"/>
                    </a:lnT>
                    <a:lnB w="3175">
                      <a:solidFill>
                        <a:schemeClr val="tx1"/>
                      </a:solidFill>
                      <a:prstDash val="solid"/>
                    </a:lnB>
                    <a:lnTlToBr>
                      <a:noFill/>
                    </a:lnTlToBr>
                    <a:lnBlToTr>
                      <a:noFill/>
                    </a:lnBlToTr>
                    <a:solidFill>
                      <a:schemeClr val="accent4">
                        <a:lumMod val="20000"/>
                        <a:lumOff val="80000"/>
                      </a:schemeClr>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道具</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3175">
                      <a:solidFill>
                        <a:schemeClr val="tx1"/>
                      </a:solidFill>
                      <a:prstDash val="solid"/>
                    </a:lnL>
                    <a:lnR w="3175">
                      <a:solidFill>
                        <a:schemeClr val="tx1"/>
                      </a:solidFill>
                      <a:prstDash val="solid"/>
                    </a:lnR>
                    <a:lnT w="3175">
                      <a:solidFill>
                        <a:schemeClr val="tx1"/>
                      </a:solidFill>
                      <a:prstDash val="solid"/>
                    </a:lnT>
                    <a:lnB w="3175">
                      <a:solidFill>
                        <a:schemeClr val="tx1"/>
                      </a:solidFill>
                      <a:prstDash val="solid"/>
                    </a:lnB>
                    <a:lnTlToBr>
                      <a:noFill/>
                    </a:lnTlToBr>
                    <a:lnBlToTr>
                      <a:noFill/>
                    </a:lnBlToTr>
                    <a:solidFill>
                      <a:schemeClr val="accent4">
                        <a:lumMod val="20000"/>
                        <a:lumOff val="80000"/>
                      </a:schemeClr>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特别关注</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3175">
                      <a:solidFill>
                        <a:schemeClr val="tx1"/>
                      </a:solidFill>
                      <a:prstDash val="solid"/>
                    </a:lnL>
                    <a:lnR w="3175">
                      <a:solidFill>
                        <a:schemeClr val="tx1"/>
                      </a:solidFill>
                      <a:prstDash val="solid"/>
                    </a:lnR>
                    <a:lnT w="3175">
                      <a:solidFill>
                        <a:schemeClr val="tx1"/>
                      </a:solidFill>
                      <a:prstDash val="solid"/>
                    </a:lnT>
                    <a:lnB w="3175">
                      <a:solidFill>
                        <a:schemeClr val="tx1"/>
                      </a:solidFill>
                      <a:prstDash val="solid"/>
                    </a:lnB>
                    <a:lnTlToBr>
                      <a:noFill/>
                    </a:lnTlToBr>
                    <a:lnBlToTr>
                      <a:noFill/>
                    </a:lnBlToTr>
                    <a:solidFill>
                      <a:schemeClr val="accent4">
                        <a:lumMod val="20000"/>
                        <a:lumOff val="80000"/>
                      </a:schemeClr>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工作人员</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3175">
                      <a:solidFill>
                        <a:schemeClr val="tx1"/>
                      </a:solidFill>
                      <a:prstDash val="solid"/>
                    </a:lnL>
                    <a:lnR w="3175">
                      <a:solidFill>
                        <a:schemeClr val="tx1"/>
                      </a:solidFill>
                      <a:prstDash val="solid"/>
                    </a:lnR>
                    <a:lnT w="3175">
                      <a:solidFill>
                        <a:schemeClr val="tx1"/>
                      </a:solidFill>
                      <a:prstDash val="solid"/>
                    </a:lnT>
                    <a:lnB w="3175">
                      <a:solidFill>
                        <a:schemeClr val="tx1"/>
                      </a:solidFill>
                      <a:prstDash val="solid"/>
                    </a:lnB>
                    <a:lnTlToBr>
                      <a:noFill/>
                    </a:lnTlToBr>
                    <a:lnBlToTr>
                      <a:noFill/>
                    </a:lnBlToTr>
                    <a:solidFill>
                      <a:schemeClr val="accent4">
                        <a:lumMod val="20000"/>
                        <a:lumOff val="80000"/>
                      </a:schemeClr>
                    </a:solidFill>
                  </a:tcPr>
                </a:tc>
              </a:tr>
              <a:tr h="378460">
                <a:tc rowSpan="8">
                  <a:txBody>
                    <a:bodyPr/>
                    <a:lstStyle/>
                    <a:p>
                      <a:pPr indent="0" algn="ctr">
                        <a:buNone/>
                      </a:pPr>
                      <a:r>
                        <a:rPr lang="en-US" sz="700" b="0">
                          <a:solidFill>
                            <a:srgbClr val="000000"/>
                          </a:solidFill>
                          <a:latin typeface="微软雅黑" panose="020B0503020204020204" charset="-122"/>
                        </a:rPr>
                        <a:t>part3</a:t>
                      </a:r>
                      <a:endParaRPr lang="en-US" sz="700" b="0">
                        <a:solidFill>
                          <a:srgbClr val="000000"/>
                        </a:solidFill>
                        <a:latin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产品介绍部分</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【20分钟】</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TlToBr>
                      <a:noFill/>
                    </a:lnTlToBr>
                    <a:lnBlToTr>
                      <a:noFill/>
                    </a:lnBlToTr>
                    <a:noFill/>
                  </a:tcPr>
                </a:tc>
                <a:tc rowSpan="3">
                  <a:txBody>
                    <a:bodyPr/>
                    <a:lstStyle/>
                    <a:p>
                      <a:pPr indent="0" algn="ctr">
                        <a:buNone/>
                      </a:pPr>
                      <a:r>
                        <a:rPr lang="en-US" sz="700" b="0">
                          <a:solidFill>
                            <a:srgbClr val="000000"/>
                          </a:solidFill>
                          <a:latin typeface="微软雅黑" panose="020B0503020204020204" charset="-122"/>
                        </a:rPr>
                        <a:t>vivo S7</a:t>
                      </a:r>
                      <a:endParaRPr lang="en-US" sz="700" b="0">
                        <a:solidFill>
                          <a:srgbClr val="000000"/>
                        </a:solidFill>
                        <a:latin typeface="微软雅黑" panose="020B0503020204020204" charset="-122"/>
                      </a:endParaRPr>
                    </a:p>
                    <a:p>
                      <a:pPr indent="0" algn="ctr">
                        <a:buNone/>
                      </a:pPr>
                      <a:r>
                        <a:rPr lang="en-US" sz="700" b="0">
                          <a:solidFill>
                            <a:srgbClr val="000000"/>
                          </a:solidFill>
                          <a:latin typeface="微软雅黑" panose="020B0503020204020204" charset="-122"/>
                        </a:rPr>
                        <a:t>（6分钟）</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1分钟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700" b="1">
                          <a:solidFill>
                            <a:srgbClr val="ED7D31"/>
                          </a:solidFill>
                          <a:latin typeface="微软雅黑" panose="020B0503020204020204" charset="-122"/>
                        </a:rPr>
                        <a:t>切入场景（S7E的升级版，配置更高，更适合自拍女生的手机）</a:t>
                      </a:r>
                      <a:r>
                        <a:rPr lang="en-US" sz="700" b="0">
                          <a:solidFill>
                            <a:srgbClr val="000000"/>
                          </a:solidFill>
                          <a:latin typeface="微软雅黑" panose="020B0503020204020204" charset="-122"/>
                        </a:rPr>
                        <a:t>1.前置的超广角人像镜头，非常适合爱自拍的女生</a:t>
                      </a:r>
                      <a:endParaRPr lang="en-US" sz="700" b="0">
                        <a:solidFill>
                          <a:srgbClr val="000000"/>
                        </a:solidFill>
                        <a:latin typeface="微软雅黑" panose="020B0503020204020204" charset="-122"/>
                      </a:endParaRPr>
                    </a:p>
                    <a:p>
                      <a:pPr indent="0">
                        <a:buNone/>
                      </a:pPr>
                      <a:r>
                        <a:rPr lang="en-US" sz="700" b="0">
                          <a:solidFill>
                            <a:srgbClr val="000000"/>
                          </a:solidFill>
                          <a:latin typeface="微软雅黑" panose="020B0503020204020204" charset="-122"/>
                        </a:rPr>
                        <a:t>2.丢掉自拍杆、同世界合影，分分钟拍出大片的视角</a:t>
                      </a:r>
                      <a:endParaRPr lang="en-US" altLang="en-US" sz="700" b="1">
                        <a:solidFill>
                          <a:srgbClr val="ED7D31"/>
                        </a:solidFill>
                        <a:latin typeface="微软雅黑" panose="020B050302020402020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等线" panose="0201060003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3175">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r>
              <a:tr h="9118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700" b="0">
                          <a:solidFill>
                            <a:srgbClr val="000000"/>
                          </a:solidFill>
                          <a:latin typeface="微软雅黑" panose="020B0503020204020204" charset="-122"/>
                        </a:rPr>
                        <a:t>4分30秒</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700" b="1">
                          <a:solidFill>
                            <a:srgbClr val="ED7D31"/>
                          </a:solidFill>
                          <a:latin typeface="微软雅黑" panose="020B0503020204020204" charset="-122"/>
                        </a:rPr>
                        <a:t>VIVO S7主推前置摄像头功能</a:t>
                      </a:r>
                      <a:r>
                        <a:rPr lang="en-US" sz="700" b="1">
                          <a:solidFill>
                            <a:srgbClr val="FF66FF"/>
                          </a:solidFill>
                          <a:latin typeface="微软雅黑" panose="020B0503020204020204" charset="-122"/>
                        </a:rPr>
                        <a:t>（——拿着vivo s7手机展示：玉婵递）</a:t>
                      </a:r>
                      <a:endParaRPr lang="en-US" sz="700" b="1">
                        <a:solidFill>
                          <a:srgbClr val="FF66FF"/>
                        </a:solidFill>
                        <a:latin typeface="微软雅黑" panose="020B0503020204020204" charset="-122"/>
                      </a:endParaRPr>
                    </a:p>
                    <a:p>
                      <a:pPr indent="0">
                        <a:buNone/>
                      </a:pPr>
                      <a:r>
                        <a:rPr lang="en-US" sz="700" b="0">
                          <a:solidFill>
                            <a:srgbClr val="000000"/>
                          </a:solidFill>
                          <a:latin typeface="微软雅黑" panose="020B0503020204020204" charset="-122"/>
                        </a:rPr>
                        <a:t>1.前置摄像头：4400万自控对焦广角双摄</a:t>
                      </a:r>
                      <a:endParaRPr lang="en-US" sz="700" b="0">
                        <a:solidFill>
                          <a:srgbClr val="000000"/>
                        </a:solidFill>
                        <a:latin typeface="微软雅黑" panose="020B0503020204020204" charset="-122"/>
                      </a:endParaRPr>
                    </a:p>
                    <a:p>
                      <a:pPr indent="0">
                        <a:buNone/>
                      </a:pPr>
                      <a:r>
                        <a:rPr lang="en-US" sz="700" b="0">
                          <a:solidFill>
                            <a:srgbClr val="000000"/>
                          </a:solidFill>
                          <a:latin typeface="微软雅黑" panose="020B0503020204020204" charset="-122"/>
                        </a:rPr>
                        <a:t>2.前置摄像头：AF疾速自动对焦（远近都清晰）</a:t>
                      </a:r>
                      <a:endParaRPr lang="en-US" sz="700" b="0">
                        <a:solidFill>
                          <a:srgbClr val="000000"/>
                        </a:solidFill>
                        <a:latin typeface="微软雅黑" panose="020B0503020204020204" charset="-122"/>
                      </a:endParaRPr>
                    </a:p>
                    <a:p>
                      <a:pPr indent="0">
                        <a:buNone/>
                      </a:pPr>
                      <a:r>
                        <a:rPr lang="en-US" sz="700" b="0">
                          <a:solidFill>
                            <a:srgbClr val="000000"/>
                          </a:solidFill>
                          <a:latin typeface="微软雅黑" panose="020B0503020204020204" charset="-122"/>
                        </a:rPr>
                        <a:t>3.这个手机还有一个特殊的照相功能：画中画和前后双景的展示很适合喜爱直播的宝宝们，既能看到自己的样子，也能看到周围的环境，这个功能好，来，有请我们的小助手帮忙在镜头前做一下展示</a:t>
                      </a:r>
                      <a:r>
                        <a:rPr lang="en-US" sz="700" b="1">
                          <a:solidFill>
                            <a:srgbClr val="FF66FF"/>
                          </a:solidFill>
                          <a:latin typeface="微软雅黑" panose="020B0503020204020204" charset="-122"/>
                        </a:rPr>
                        <a:t>（——玉婵拿手机展示画中画效果，同时口播告诉大家这个是画中画的效果；然后展示前后双景的展示，再口播告诉大家效果名称）</a:t>
                      </a:r>
                      <a:endParaRPr lang="en-US" altLang="en-US" sz="700" b="1">
                        <a:solidFill>
                          <a:srgbClr val="ED7D31"/>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1、vivo S7手机：</a:t>
                      </a:r>
                      <a:r>
                        <a:rPr lang="en-US" altLang="zh-CN" sz="700" b="0">
                          <a:solidFill>
                            <a:srgbClr val="000000"/>
                          </a:solidFill>
                          <a:latin typeface="Arial" panose="020B0604020202020204" pitchFamily="34" charset="0"/>
                          <a:ea typeface="微软雅黑" panose="020B0503020204020204" charset="-122"/>
                        </a:rPr>
                        <a:t>XXX</a:t>
                      </a:r>
                      <a:r>
                        <a:rPr lang="zh-CN" sz="700" b="0">
                          <a:solidFill>
                            <a:srgbClr val="000000"/>
                          </a:solidFill>
                          <a:latin typeface="Arial" panose="020B0604020202020204" pitchFamily="34" charset="0"/>
                          <a:ea typeface="微软雅黑" panose="020B0503020204020204" charset="-122"/>
                        </a:rPr>
                        <a:t>（现场递）</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2、展示录像的画中画/前后双景：</a:t>
                      </a:r>
                      <a:r>
                        <a:rPr lang="en-US" altLang="zh-CN" sz="700" b="0">
                          <a:solidFill>
                            <a:srgbClr val="000000"/>
                          </a:solidFill>
                          <a:latin typeface="Arial" panose="020B0604020202020204" pitchFamily="34" charset="0"/>
                          <a:ea typeface="微软雅黑" panose="020B0503020204020204" charset="-122"/>
                        </a:rPr>
                        <a:t>XXX</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3、vivo</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S7链接（开播前上架）：</a:t>
                      </a:r>
                      <a:r>
                        <a:rPr lang="en-US" sz="700" b="0">
                          <a:solidFill>
                            <a:srgbClr val="000000"/>
                          </a:solidFill>
                          <a:latin typeface="Arial" panose="020B0604020202020204" pitchFamily="34" charset="0"/>
                          <a:ea typeface="微软雅黑" panose="020B0503020204020204" charset="-122"/>
                        </a:rPr>
                        <a:t>XXX</a:t>
                      </a:r>
                      <a:endParaRPr 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918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30秒</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700" b="0">
                          <a:solidFill>
                            <a:srgbClr val="000000"/>
                          </a:solidFill>
                          <a:latin typeface="微软雅黑" panose="020B0503020204020204" charset="-122"/>
                        </a:rPr>
                        <a:t>哇，这个简直就是直播专用手机啊！画中画和前后双景的功能，爱了爱了！喜欢的宝宝赶紧入手，3号链接！3号链接！</a:t>
                      </a:r>
                      <a:r>
                        <a:rPr lang="en-US" sz="700" b="1">
                          <a:solidFill>
                            <a:srgbClr val="ED7D31"/>
                          </a:solidFill>
                          <a:latin typeface="微软雅黑" panose="020B0503020204020204" charset="-122"/>
                        </a:rPr>
                        <a:t>再次强调一下直播间福利</a:t>
                      </a:r>
                      <a:r>
                        <a:rPr lang="en-US" sz="700" b="0">
                          <a:solidFill>
                            <a:srgbClr val="000000"/>
                          </a:solidFill>
                          <a:latin typeface="微软雅黑" panose="020B0503020204020204" charset="-122"/>
                        </a:rPr>
                        <a:t>1直播间下单买合约机，送500元消费红包；还能抽奖中5G手机和空气净化器！</a:t>
                      </a:r>
                      <a:endParaRPr lang="en-US" sz="700" b="0">
                        <a:solidFill>
                          <a:srgbClr val="000000"/>
                        </a:solidFill>
                        <a:latin typeface="微软雅黑" panose="020B0503020204020204" charset="-122"/>
                      </a:endParaRPr>
                    </a:p>
                    <a:p>
                      <a:pPr indent="0">
                        <a:buNone/>
                      </a:pPr>
                      <a:r>
                        <a:rPr lang="en-US" sz="700" b="0">
                          <a:solidFill>
                            <a:srgbClr val="000000"/>
                          </a:solidFill>
                          <a:latin typeface="微软雅黑" panose="020B0503020204020204" charset="-122"/>
                        </a:rPr>
                        <a:t>2.拍</a:t>
                      </a:r>
                      <a:r>
                        <a:rPr lang="en-US" sz="700" b="1">
                          <a:solidFill>
                            <a:srgbClr val="000000"/>
                          </a:solidFill>
                          <a:latin typeface="微软雅黑" panose="020B0503020204020204" charset="-122"/>
                        </a:rPr>
                        <a:t>3号</a:t>
                      </a:r>
                      <a:r>
                        <a:rPr lang="en-US" sz="700" b="0">
                          <a:solidFill>
                            <a:srgbClr val="000000"/>
                          </a:solidFill>
                          <a:latin typeface="微软雅黑" panose="020B0503020204020204" charset="-122"/>
                        </a:rPr>
                        <a:t>链接，参与直播间5G手机、空气净化器抽奖</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8051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2">
                  <a:txBody>
                    <a:bodyPr/>
                    <a:lstStyle/>
                    <a:p>
                      <a:pPr indent="0" algn="ctr">
                        <a:buNone/>
                      </a:pPr>
                      <a:r>
                        <a:rPr lang="zh-CN" sz="700" b="0">
                          <a:solidFill>
                            <a:srgbClr val="000000"/>
                          </a:solidFill>
                          <a:latin typeface="Arial" panose="020B0604020202020204" pitchFamily="34" charset="0"/>
                          <a:ea typeface="微软雅黑" panose="020B0503020204020204" charset="-122"/>
                        </a:rPr>
                        <a:t>和彩云</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（4分钟）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2分钟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很多人跟我说，现在换手机，最麻烦的就是资料传递问题，“和彩云”可以将原来的照片、视频、微信文件（视频、照片、文件等）全部一键搞定</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这么好的产品，现在首次月1元就有4T的空间，4T相当于可以存2000多部2G的高清电影，一天看2部，都要看2年9个月。对比某度的10元/月2T，简直是秒杀！赶紧点击10号链接！10号链接！今晚直播间限时优惠抢购，1元4TG的和彩云网盘哦！</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851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2分钟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1、和彩云网盘，上传下载不限速，5G有多快，上下载速度就有多快（5G有多快？下载峰值达到1000Mbps，相当于10秒内下载完一部1GB电影）</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2、高速大容量的网盘，还那么优惠，直播间限时抢购哦！马上点击10号链接！10号链接！过时不候！</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851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lstStyle/>
                    <a:p>
                      <a:pPr indent="0" algn="ctr">
                        <a:buNone/>
                      </a:pPr>
                      <a:r>
                        <a:rPr lang="zh-CN" sz="700" b="0">
                          <a:solidFill>
                            <a:srgbClr val="000000"/>
                          </a:solidFill>
                          <a:latin typeface="Arial" panose="020B0604020202020204" pitchFamily="34" charset="0"/>
                          <a:ea typeface="微软雅黑" panose="020B0503020204020204" charset="-122"/>
                        </a:rPr>
                        <a:t>充送优惠</a:t>
                      </a:r>
                      <a:endParaRPr lang="zh-CN" sz="700" b="0">
                        <a:solidFill>
                          <a:srgbClr val="000000"/>
                        </a:solidFill>
                        <a:latin typeface="Arial" panose="020B0604020202020204" pitchFamily="34" charset="0"/>
                        <a:ea typeface="微软雅黑" panose="020B0503020204020204" charset="-122"/>
                      </a:endParaRPr>
                    </a:p>
                    <a:p>
                      <a:pPr indent="0" algn="ctr">
                        <a:buNone/>
                      </a:pPr>
                      <a:r>
                        <a:rPr lang="zh-CN" sz="700" b="0">
                          <a:solidFill>
                            <a:srgbClr val="000000"/>
                          </a:solidFill>
                          <a:latin typeface="Arial" panose="020B0604020202020204" pitchFamily="34" charset="0"/>
                          <a:ea typeface="微软雅黑" panose="020B0503020204020204" charset="-122"/>
                        </a:rPr>
                        <a:t>（5分钟）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1分钟30秒</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en-US" sz="700" b="0">
                          <a:solidFill>
                            <a:srgbClr val="000000"/>
                          </a:solidFill>
                          <a:latin typeface="微软雅黑" panose="020B0503020204020204" charset="-122"/>
                        </a:rPr>
                        <a:t>感谢各位下单宝宝的支持！福利时间带了，充值50送50、充值100送100元话费，限量50个名额。马上点击</a:t>
                      </a:r>
                      <a:r>
                        <a:rPr lang="en-US" sz="700" b="1">
                          <a:solidFill>
                            <a:srgbClr val="000000"/>
                          </a:solidFill>
                          <a:latin typeface="微软雅黑" panose="020B0503020204020204" charset="-122"/>
                        </a:rPr>
                        <a:t>11号</a:t>
                      </a:r>
                      <a:r>
                        <a:rPr lang="en-US" sz="700" b="0">
                          <a:solidFill>
                            <a:srgbClr val="000000"/>
                          </a:solidFill>
                          <a:latin typeface="微软雅黑" panose="020B0503020204020204" charset="-122"/>
                        </a:rPr>
                        <a:t>链接，抢充送优惠，抢到名额的宝宝们需要在今晚23:00前在XXXX智慧生活APP专区充值对应金额的话费（扫码进入）。赶紧截屏保存二维码！</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广东移动智慧生活APP二维码：</a:t>
                      </a:r>
                      <a:r>
                        <a:rPr lang="en-US" altLang="zh-CN" sz="700" b="0">
                          <a:solidFill>
                            <a:srgbClr val="000000"/>
                          </a:solidFill>
                          <a:latin typeface="Arial" panose="020B0604020202020204" pitchFamily="34" charset="0"/>
                          <a:ea typeface="微软雅黑" panose="020B0503020204020204" charset="-122"/>
                        </a:rPr>
                        <a:t>XXX</a:t>
                      </a:r>
                      <a:endParaRPr lang="en-US" altLang="zh-CN"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r>
              <a:tr h="4851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30秒</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对了，是在直播间链接先抢名额，抢到的宝宝们在广东移动智慧生活APP充50或100元话费，充值金额马上到账，赠送的话费将会在1月底前一次性到账。赶紧截屏保存二维码！对，快点赶紧截屏保存二维码！</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lgn="ctr">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r>
              <a:tr h="2717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700" b="0">
                          <a:solidFill>
                            <a:srgbClr val="000000"/>
                          </a:solidFill>
                          <a:latin typeface="Arial" panose="020B0604020202020204" pitchFamily="34" charset="0"/>
                          <a:ea typeface="微软雅黑" panose="020B0503020204020204" charset="-122"/>
                        </a:rPr>
                        <a:t>3分钟</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en-US" sz="700" b="0">
                          <a:solidFill>
                            <a:srgbClr val="000000"/>
                          </a:solidFill>
                          <a:latin typeface="微软雅黑" panose="020B0503020204020204" charset="-122"/>
                        </a:rPr>
                        <a:t>共限量50个名额，赶紧准备好咯。3、2、1….上充值优惠是我们的</a:t>
                      </a:r>
                      <a:r>
                        <a:rPr lang="en-US" sz="700" b="1">
                          <a:solidFill>
                            <a:srgbClr val="000000"/>
                          </a:solidFill>
                          <a:latin typeface="微软雅黑" panose="020B0503020204020204" charset="-122"/>
                        </a:rPr>
                        <a:t>11号</a:t>
                      </a:r>
                      <a:r>
                        <a:rPr lang="en-US" sz="700" b="0">
                          <a:solidFill>
                            <a:srgbClr val="000000"/>
                          </a:solidFill>
                          <a:latin typeface="微软雅黑" panose="020B0503020204020204" charset="-122"/>
                        </a:rPr>
                        <a:t>链接，链接已经上线，赶紧抢名额</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en-US" sz="700" b="1">
                          <a:solidFill>
                            <a:srgbClr val="000000"/>
                          </a:solidFill>
                          <a:latin typeface="微软雅黑" panose="020B0503020204020204" charset="-122"/>
                        </a:rPr>
                        <a:t>问卷星充送链接</a:t>
                      </a:r>
                      <a:r>
                        <a:rPr lang="en-US" sz="700" b="0">
                          <a:solidFill>
                            <a:srgbClr val="000000"/>
                          </a:solidFill>
                          <a:latin typeface="微软雅黑" panose="020B0503020204020204" charset="-122"/>
                        </a:rPr>
                        <a:t>:50份名额（按指示上链接）</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c>
                  <a:txBody>
                    <a:bodyPr/>
                    <a:lstStyle/>
                    <a:p>
                      <a:pPr indent="0">
                        <a:buNone/>
                      </a:pPr>
                      <a:r>
                        <a:rPr lang="zh-CN" sz="700" b="0">
                          <a:solidFill>
                            <a:srgbClr val="000000"/>
                          </a:solidFill>
                          <a:latin typeface="Arial" panose="020B0604020202020204" pitchFamily="34" charset="0"/>
                          <a:ea typeface="微软雅黑" panose="020B0503020204020204" charset="-122"/>
                        </a:rPr>
                        <a:t>根据主持人指示上链接：</a:t>
                      </a:r>
                      <a:r>
                        <a:rPr lang="en-US" altLang="zh-CN" sz="700" b="0">
                          <a:solidFill>
                            <a:srgbClr val="000000"/>
                          </a:solidFill>
                          <a:latin typeface="Arial" panose="020B0604020202020204" pitchFamily="34" charset="0"/>
                          <a:ea typeface="微软雅黑" panose="020B0503020204020204" charset="-122"/>
                        </a:rPr>
                        <a:t>XXX</a:t>
                      </a:r>
                      <a:endParaRPr lang="en-US" altLang="zh-CN"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2"/>
                    </a:solidFill>
                  </a:tcPr>
                </a:tc>
              </a:tr>
            </a:tbl>
          </a:graphicData>
        </a:graphic>
      </p:graphicFrame>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485775" y="334010"/>
            <a:ext cx="341630" cy="280035"/>
            <a:chOff x="4729" y="1585"/>
            <a:chExt cx="842" cy="708"/>
          </a:xfrm>
        </p:grpSpPr>
        <p:pic>
          <p:nvPicPr>
            <p:cNvPr id="16" name="图片 15" descr="resource"/>
            <p:cNvPicPr>
              <a:picLocks noChangeAspect="1"/>
            </p:cNvPicPr>
            <p:nvPr/>
          </p:nvPicPr>
          <p:blipFill>
            <a:blip r:embed="rId3"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4"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cstate="print"/>
            <a:stretch>
              <a:fillRect/>
            </a:stretch>
          </p:blipFill>
          <p:spPr>
            <a:xfrm>
              <a:off x="4729" y="1585"/>
              <a:ext cx="337" cy="709"/>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751205" y="204470"/>
            <a:ext cx="4019550" cy="694055"/>
          </a:xfrm>
          <a:prstGeom prst="rect">
            <a:avLst/>
          </a:prstGeom>
          <a:noFill/>
        </p:spPr>
        <p:txBody>
          <a:bodyPr wrap="square" rtlCol="0" anchor="t">
            <a:spAutoFit/>
          </a:bodyPr>
          <a:lstStyle/>
          <a:p>
            <a:pPr>
              <a:lnSpc>
                <a:spcPct val="140000"/>
              </a:lnSpc>
            </a:pPr>
            <a:r>
              <a:rPr lang="zh-CN" sz="1400" b="1">
                <a:latin typeface="微软雅黑" panose="020B0503020204020204" charset="-122"/>
                <a:ea typeface="微软雅黑" panose="020B0503020204020204" charset="-122"/>
                <a:cs typeface="微软雅黑" panose="020B0503020204020204" charset="-122"/>
              </a:rPr>
              <a:t>某通信运营商直播秒杀方案</a:t>
            </a:r>
            <a:endParaRPr lang="zh-CN" sz="1400" b="1">
              <a:latin typeface="微软雅黑" panose="020B0503020204020204" charset="-122"/>
              <a:ea typeface="微软雅黑" panose="020B0503020204020204" charset="-122"/>
              <a:cs typeface="微软雅黑" panose="020B0503020204020204" charset="-122"/>
            </a:endParaRPr>
          </a:p>
          <a:p>
            <a:pPr>
              <a:lnSpc>
                <a:spcPct val="140000"/>
              </a:lnSpc>
            </a:pP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nvSpPr>
        <p:spPr>
          <a:xfrm>
            <a:off x="2274570" y="1055370"/>
            <a:ext cx="2495550" cy="1168400"/>
          </a:xfrm>
          <a:prstGeom prst="rect">
            <a:avLst/>
          </a:prstGeom>
          <a:solidFill>
            <a:schemeClr val="accent4"/>
          </a:solidFill>
        </p:spPr>
        <p:txBody>
          <a:bodyPr wrap="square" rtlCol="0" anchor="t">
            <a:spAutoFit/>
          </a:bodyPr>
          <a:lstStyle/>
          <a:p>
            <a:pPr>
              <a:lnSpc>
                <a:spcPct val="140000"/>
              </a:lnSpc>
            </a:pPr>
            <a:r>
              <a:rPr lang="zh-CN" altLang="en-US" sz="1000" b="1">
                <a:latin typeface="微软雅黑" panose="020B0503020204020204" charset="-122"/>
                <a:ea typeface="微软雅黑" panose="020B0503020204020204" charset="-122"/>
                <a:cs typeface="微软雅黑" panose="020B0503020204020204" charset="-122"/>
                <a:sym typeface="+mn-ea"/>
              </a:rPr>
              <a:t>期间</a:t>
            </a:r>
            <a:r>
              <a:rPr lang="en-US" altLang="zh-CN" sz="1000" b="1">
                <a:latin typeface="微软雅黑" panose="020B0503020204020204" charset="-122"/>
                <a:ea typeface="微软雅黑" panose="020B0503020204020204" charset="-122"/>
                <a:cs typeface="微软雅黑" panose="020B0503020204020204" charset="-122"/>
                <a:sym typeface="+mn-ea"/>
              </a:rPr>
              <a:t>3</a:t>
            </a:r>
            <a:r>
              <a:rPr lang="zh-CN" altLang="en-US" sz="1000" b="1">
                <a:latin typeface="微软雅黑" panose="020B0503020204020204" charset="-122"/>
                <a:ea typeface="微软雅黑" panose="020B0503020204020204" charset="-122"/>
                <a:cs typeface="微软雅黑" panose="020B0503020204020204" charset="-122"/>
                <a:sym typeface="+mn-ea"/>
              </a:rPr>
              <a:t>个秒杀福利</a:t>
            </a:r>
            <a:endParaRPr lang="en-US" altLang="zh-CN" sz="1000" b="1">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en-US" altLang="zh-CN" sz="1000" b="1">
                <a:latin typeface="微软雅黑" panose="020B0503020204020204" charset="-122"/>
                <a:ea typeface="微软雅黑" panose="020B0503020204020204" charset="-122"/>
                <a:cs typeface="微软雅黑" panose="020B0503020204020204" charset="-122"/>
                <a:sym typeface="+mn-ea"/>
              </a:rPr>
              <a:t>1</a:t>
            </a:r>
            <a:r>
              <a:rPr lang="zh-CN" altLang="en-US" sz="1000" b="1">
                <a:latin typeface="微软雅黑" panose="020B0503020204020204" charset="-122"/>
                <a:ea typeface="微软雅黑" panose="020B0503020204020204" charset="-122"/>
                <a:cs typeface="微软雅黑" panose="020B0503020204020204" charset="-122"/>
                <a:sym typeface="+mn-ea"/>
              </a:rPr>
              <a:t>、开场流量秒杀</a:t>
            </a:r>
            <a:endParaRPr lang="zh-CN" altLang="en-US" sz="1000" b="1">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en-US" altLang="zh-CN" sz="1000" b="1">
                <a:latin typeface="微软雅黑" panose="020B0503020204020204" charset="-122"/>
                <a:ea typeface="微软雅黑" panose="020B0503020204020204" charset="-122"/>
                <a:cs typeface="微软雅黑" panose="020B0503020204020204" charset="-122"/>
                <a:sym typeface="+mn-ea"/>
              </a:rPr>
              <a:t>2</a:t>
            </a:r>
            <a:r>
              <a:rPr lang="zh-CN" altLang="en-US" sz="1000" b="1">
                <a:latin typeface="微软雅黑" panose="020B0503020204020204" charset="-122"/>
                <a:ea typeface="微软雅黑" panose="020B0503020204020204" charset="-122"/>
                <a:cs typeface="微软雅黑" panose="020B0503020204020204" charset="-122"/>
                <a:sym typeface="+mn-ea"/>
              </a:rPr>
              <a:t>、充</a:t>
            </a:r>
            <a:r>
              <a:rPr lang="en-US" altLang="zh-CN" sz="1000" b="1">
                <a:latin typeface="微软雅黑" panose="020B0503020204020204" charset="-122"/>
                <a:ea typeface="微软雅黑" panose="020B0503020204020204" charset="-122"/>
                <a:cs typeface="微软雅黑" panose="020B0503020204020204" charset="-122"/>
                <a:sym typeface="+mn-ea"/>
              </a:rPr>
              <a:t>100</a:t>
            </a:r>
            <a:r>
              <a:rPr lang="zh-CN" altLang="en-US" sz="1000" b="1">
                <a:latin typeface="微软雅黑" panose="020B0503020204020204" charset="-122"/>
                <a:ea typeface="微软雅黑" panose="020B0503020204020204" charset="-122"/>
                <a:cs typeface="微软雅黑" panose="020B0503020204020204" charset="-122"/>
                <a:sym typeface="+mn-ea"/>
              </a:rPr>
              <a:t>送</a:t>
            </a:r>
            <a:r>
              <a:rPr lang="en-US" altLang="zh-CN" sz="1000" b="1">
                <a:latin typeface="微软雅黑" panose="020B0503020204020204" charset="-122"/>
                <a:ea typeface="微软雅黑" panose="020B0503020204020204" charset="-122"/>
                <a:cs typeface="微软雅黑" panose="020B0503020204020204" charset="-122"/>
                <a:sym typeface="+mn-ea"/>
              </a:rPr>
              <a:t>100</a:t>
            </a:r>
            <a:r>
              <a:rPr lang="zh-CN" altLang="en-US" sz="1000" b="1">
                <a:latin typeface="微软雅黑" panose="020B0503020204020204" charset="-122"/>
                <a:ea typeface="微软雅黑" panose="020B0503020204020204" charset="-122"/>
                <a:cs typeface="微软雅黑" panose="020B0503020204020204" charset="-122"/>
                <a:sym typeface="+mn-ea"/>
              </a:rPr>
              <a:t>、充</a:t>
            </a:r>
            <a:r>
              <a:rPr lang="en-US" altLang="zh-CN" sz="1000" b="1">
                <a:latin typeface="微软雅黑" panose="020B0503020204020204" charset="-122"/>
                <a:ea typeface="微软雅黑" panose="020B0503020204020204" charset="-122"/>
                <a:cs typeface="微软雅黑" panose="020B0503020204020204" charset="-122"/>
                <a:sym typeface="+mn-ea"/>
              </a:rPr>
              <a:t>50</a:t>
            </a:r>
            <a:r>
              <a:rPr lang="zh-CN" altLang="en-US" sz="1000" b="1">
                <a:latin typeface="微软雅黑" panose="020B0503020204020204" charset="-122"/>
                <a:ea typeface="微软雅黑" panose="020B0503020204020204" charset="-122"/>
                <a:cs typeface="微软雅黑" panose="020B0503020204020204" charset="-122"/>
                <a:sym typeface="+mn-ea"/>
              </a:rPr>
              <a:t>送</a:t>
            </a:r>
            <a:r>
              <a:rPr lang="en-US" altLang="zh-CN" sz="1000" b="1">
                <a:latin typeface="微软雅黑" panose="020B0503020204020204" charset="-122"/>
                <a:ea typeface="微软雅黑" panose="020B0503020204020204" charset="-122"/>
                <a:cs typeface="微软雅黑" panose="020B0503020204020204" charset="-122"/>
                <a:sym typeface="+mn-ea"/>
              </a:rPr>
              <a:t>50</a:t>
            </a:r>
            <a:r>
              <a:rPr lang="zh-CN" altLang="en-US" sz="1000" b="1">
                <a:latin typeface="微软雅黑" panose="020B0503020204020204" charset="-122"/>
                <a:ea typeface="微软雅黑" panose="020B0503020204020204" charset="-122"/>
                <a:cs typeface="微软雅黑" panose="020B0503020204020204" charset="-122"/>
                <a:sym typeface="+mn-ea"/>
              </a:rPr>
              <a:t>名额秒杀</a:t>
            </a:r>
            <a:endParaRPr lang="zh-CN" altLang="en-US" sz="1000" b="1">
              <a:latin typeface="微软雅黑" panose="020B0503020204020204" charset="-122"/>
              <a:ea typeface="微软雅黑" panose="020B0503020204020204" charset="-122"/>
              <a:cs typeface="微软雅黑" panose="020B0503020204020204" charset="-122"/>
            </a:endParaRPr>
          </a:p>
          <a:p>
            <a:pPr>
              <a:lnSpc>
                <a:spcPct val="140000"/>
              </a:lnSpc>
            </a:pPr>
            <a:r>
              <a:rPr lang="en-US" altLang="zh-CN" sz="1000" b="1">
                <a:latin typeface="微软雅黑" panose="020B0503020204020204" charset="-122"/>
                <a:ea typeface="微软雅黑" panose="020B0503020204020204" charset="-122"/>
                <a:cs typeface="微软雅黑" panose="020B0503020204020204" charset="-122"/>
                <a:sym typeface="+mn-ea"/>
              </a:rPr>
              <a:t>3</a:t>
            </a:r>
            <a:r>
              <a:rPr lang="zh-CN" altLang="en-US" sz="1000" b="1">
                <a:latin typeface="微软雅黑" panose="020B0503020204020204" charset="-122"/>
                <a:ea typeface="微软雅黑" panose="020B0503020204020204" charset="-122"/>
                <a:cs typeface="微软雅黑" panose="020B0503020204020204" charset="-122"/>
                <a:sym typeface="+mn-ea"/>
              </a:rPr>
              <a:t>、直播</a:t>
            </a:r>
            <a:r>
              <a:rPr lang="zh-CN" sz="1000" b="1">
                <a:latin typeface="微软雅黑" panose="020B0503020204020204" charset="-122"/>
                <a:ea typeface="微软雅黑" panose="020B0503020204020204" charset="-122"/>
                <a:cs typeface="微软雅黑" panose="020B0503020204020204" charset="-122"/>
                <a:sym typeface="+mn-ea"/>
              </a:rPr>
              <a:t>购机用户快闪群抢红包抽</a:t>
            </a:r>
            <a:r>
              <a:rPr lang="en-US" altLang="zh-CN" sz="1000" b="1">
                <a:latin typeface="微软雅黑" panose="020B0503020204020204" charset="-122"/>
                <a:ea typeface="微软雅黑" panose="020B0503020204020204" charset="-122"/>
                <a:cs typeface="微软雅黑" panose="020B0503020204020204" charset="-122"/>
                <a:sym typeface="+mn-ea"/>
              </a:rPr>
              <a:t>666</a:t>
            </a:r>
            <a:r>
              <a:rPr lang="zh-CN" altLang="en-US" sz="1000" b="1">
                <a:latin typeface="微软雅黑" panose="020B0503020204020204" charset="-122"/>
                <a:ea typeface="微软雅黑" panose="020B0503020204020204" charset="-122"/>
                <a:cs typeface="微软雅黑" panose="020B0503020204020204" charset="-122"/>
                <a:sym typeface="+mn-ea"/>
              </a:rPr>
              <a:t>元话费</a:t>
            </a:r>
            <a:endParaRPr lang="zh-CN" altLang="en-US" sz="1000" b="1">
              <a:latin typeface="微软雅黑" panose="020B0503020204020204" charset="-122"/>
              <a:ea typeface="微软雅黑" panose="020B0503020204020204" charset="-122"/>
              <a:cs typeface="微软雅黑" panose="020B0503020204020204" charset="-122"/>
            </a:endParaRPr>
          </a:p>
        </p:txBody>
      </p:sp>
      <p:pic>
        <p:nvPicPr>
          <p:cNvPr id="3" name="图片 2" descr="35766831e2a6b091f2f63f66dae9306"/>
          <p:cNvPicPr>
            <a:picLocks noChangeAspect="1"/>
          </p:cNvPicPr>
          <p:nvPr/>
        </p:nvPicPr>
        <p:blipFill>
          <a:blip r:embed="rId1"/>
          <a:stretch>
            <a:fillRect/>
          </a:stretch>
        </p:blipFill>
        <p:spPr>
          <a:xfrm>
            <a:off x="5536565" y="749300"/>
            <a:ext cx="2544445" cy="4525010"/>
          </a:xfrm>
          <a:prstGeom prst="rect">
            <a:avLst/>
          </a:prstGeom>
        </p:spPr>
      </p:pic>
      <p:pic>
        <p:nvPicPr>
          <p:cNvPr id="5" name="图片 4" descr="d4e88457f75e023df026e77a1b190ac"/>
          <p:cNvPicPr>
            <a:picLocks noChangeAspect="1"/>
          </p:cNvPicPr>
          <p:nvPr/>
        </p:nvPicPr>
        <p:blipFill>
          <a:blip r:embed="rId2"/>
          <a:srcRect l="4528" t="47386" r="4184" b="16162"/>
          <a:stretch>
            <a:fillRect/>
          </a:stretch>
        </p:blipFill>
        <p:spPr>
          <a:xfrm>
            <a:off x="2256155" y="2602865"/>
            <a:ext cx="2514600" cy="2050415"/>
          </a:xfrm>
          <a:prstGeom prst="rect">
            <a:avLst/>
          </a:prstGeom>
        </p:spPr>
      </p:pic>
      <p:sp>
        <p:nvSpPr>
          <p:cNvPr id="13" name="矩形 12"/>
          <p:cNvSpPr/>
          <p:nvPr/>
        </p:nvSpPr>
        <p:spPr>
          <a:xfrm>
            <a:off x="1529715" y="670560"/>
            <a:ext cx="7032625" cy="4681855"/>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stretch>
            <a:fillRect/>
          </a:stretch>
        </p:blipFill>
        <p:spPr>
          <a:xfrm>
            <a:off x="4114800" y="3916680"/>
            <a:ext cx="300355" cy="285750"/>
          </a:xfrm>
          <a:prstGeom prst="rect">
            <a:avLst/>
          </a:prstGeom>
        </p:spPr>
      </p:pic>
      <p:pic>
        <p:nvPicPr>
          <p:cNvPr id="7" name="图片 6"/>
          <p:cNvPicPr>
            <a:picLocks noChangeAspect="1"/>
          </p:cNvPicPr>
          <p:nvPr/>
        </p:nvPicPr>
        <p:blipFill>
          <a:blip r:embed="rId3"/>
          <a:stretch>
            <a:fillRect/>
          </a:stretch>
        </p:blipFill>
        <p:spPr>
          <a:xfrm>
            <a:off x="4114800" y="2927350"/>
            <a:ext cx="300355" cy="285750"/>
          </a:xfrm>
          <a:prstGeom prst="rect">
            <a:avLst/>
          </a:prstGeom>
        </p:spPr>
      </p:pic>
      <p:pic>
        <p:nvPicPr>
          <p:cNvPr id="8" name="图片 7"/>
          <p:cNvPicPr>
            <a:picLocks noChangeAspect="1"/>
          </p:cNvPicPr>
          <p:nvPr/>
        </p:nvPicPr>
        <p:blipFill>
          <a:blip r:embed="rId4"/>
          <a:stretch>
            <a:fillRect/>
          </a:stretch>
        </p:blipFill>
        <p:spPr>
          <a:xfrm>
            <a:off x="6052185" y="1153795"/>
            <a:ext cx="1569720" cy="391160"/>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398780" y="290830"/>
            <a:ext cx="341630" cy="280035"/>
            <a:chOff x="4729" y="1585"/>
            <a:chExt cx="842" cy="708"/>
          </a:xfrm>
        </p:grpSpPr>
        <p:pic>
          <p:nvPicPr>
            <p:cNvPr id="16" name="图片 15" descr="resource"/>
            <p:cNvPicPr>
              <a:picLocks noChangeAspect="1"/>
            </p:cNvPicPr>
            <p:nvPr/>
          </p:nvPicPr>
          <p:blipFill>
            <a:blip r:embed="rId6"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7"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6" cstate="print"/>
            <a:stretch>
              <a:fillRect/>
            </a:stretch>
          </p:blipFill>
          <p:spPr>
            <a:xfrm>
              <a:off x="4729" y="1585"/>
              <a:ext cx="337" cy="709"/>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8080" y="464185"/>
            <a:ext cx="238950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-6</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大主流形式</a:t>
            </a:r>
            <a:endParaRPr lang="zh-CN"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7" name="直接连接符 6"/>
          <p:cNvCxnSpPr/>
          <p:nvPr/>
        </p:nvCxnSpPr>
        <p:spPr>
          <a:xfrm>
            <a:off x="702444" y="2686175"/>
            <a:ext cx="2159403"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98805" y="1748790"/>
            <a:ext cx="6580505" cy="730885"/>
          </a:xfrm>
          <a:prstGeom prst="rect">
            <a:avLst/>
          </a:prstGeom>
          <a:noFill/>
        </p:spPr>
        <p:txBody>
          <a:bodyPr wrap="square" rtlCol="0">
            <a:spAutoFit/>
          </a:bodyPr>
          <a:lstStyle/>
          <a:p>
            <a:pPr algn="l">
              <a:lnSpc>
                <a:spcPct val="130000"/>
              </a:lnSpc>
              <a:buClrTx/>
              <a:buSzTx/>
              <a:buFontTx/>
            </a:pP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优惠券+私聊转化</a:t>
            </a:r>
            <a:endParaRPr lang="zh-CN" altLang="en-US" sz="3200" b="1" dirty="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98805" y="2698750"/>
            <a:ext cx="4714240" cy="2030095"/>
          </a:xfrm>
          <a:prstGeom prst="rect">
            <a:avLst/>
          </a:prstGeom>
          <a:noFill/>
        </p:spPr>
        <p:txBody>
          <a:bodyPr wrap="square" rtlCol="0" anchor="t">
            <a:spAutoFit/>
          </a:bodyPr>
          <a:lstStyle/>
          <a:p>
            <a:pPr algn="l">
              <a:lnSpc>
                <a:spcPct val="150000"/>
              </a:lnSpc>
              <a:buClrTx/>
              <a:buSzTx/>
              <a:buFont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形式：单品优惠券、满减优惠券、无门槛优惠券</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每月针对社群内活跃客户或营销活动发送优惠券，</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引导转化购买。</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操作流程设计：</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通过私聊领优惠券方式，合情合理引导群内人添加好友。</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充分利用群价值，为接下来一对一私聊转化做积累，方便以后发起活动及针对性会员运营。</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0" name="图片 19"/>
          <p:cNvPicPr>
            <a:picLocks noChangeAspect="1"/>
          </p:cNvPicPr>
          <p:nvPr/>
        </p:nvPicPr>
        <p:blipFill>
          <a:blip r:embed="rId3"/>
          <a:stretch>
            <a:fillRect/>
          </a:stretch>
        </p:blipFill>
        <p:spPr>
          <a:xfrm>
            <a:off x="8402955" y="4445635"/>
            <a:ext cx="106680" cy="191770"/>
          </a:xfrm>
          <a:prstGeom prst="rect">
            <a:avLst/>
          </a:prstGeom>
        </p:spPr>
      </p:pic>
      <p:pic>
        <p:nvPicPr>
          <p:cNvPr id="21" name="图片 20"/>
          <p:cNvPicPr>
            <a:picLocks noChangeAspect="1"/>
          </p:cNvPicPr>
          <p:nvPr/>
        </p:nvPicPr>
        <p:blipFill>
          <a:blip r:embed="rId4"/>
          <a:stretch>
            <a:fillRect/>
          </a:stretch>
        </p:blipFill>
        <p:spPr>
          <a:xfrm>
            <a:off x="5453380" y="1012825"/>
            <a:ext cx="2247900" cy="3943350"/>
          </a:xfrm>
          <a:prstGeom prst="rect">
            <a:avLst/>
          </a:prstGeom>
        </p:spPr>
      </p:pic>
      <p:pic>
        <p:nvPicPr>
          <p:cNvPr id="22" name="图片 21"/>
          <p:cNvPicPr>
            <a:picLocks noChangeAspect="1"/>
          </p:cNvPicPr>
          <p:nvPr/>
        </p:nvPicPr>
        <p:blipFill>
          <a:blip r:embed="rId5"/>
          <a:stretch>
            <a:fillRect/>
          </a:stretch>
        </p:blipFill>
        <p:spPr>
          <a:xfrm>
            <a:off x="7775575" y="951865"/>
            <a:ext cx="1848485" cy="4064635"/>
          </a:xfrm>
          <a:prstGeom prst="rect">
            <a:avLst/>
          </a:prstGeom>
        </p:spPr>
      </p:pic>
      <p:grpSp>
        <p:nvGrpSpPr>
          <p:cNvPr id="6" name="组合 5"/>
          <p:cNvGrpSpPr/>
          <p:nvPr/>
        </p:nvGrpSpPr>
        <p:grpSpPr>
          <a:xfrm>
            <a:off x="9368790" y="120650"/>
            <a:ext cx="659130" cy="598170"/>
            <a:chOff x="14118" y="124"/>
            <a:chExt cx="1038" cy="942"/>
          </a:xfrm>
        </p:grpSpPr>
        <p:sp>
          <p:nvSpPr>
            <p:cNvPr id="13" name="对角圆角矩形 1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8080" y="464185"/>
            <a:ext cx="238950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-6</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大主流形式</a:t>
            </a:r>
            <a:endParaRPr lang="zh-CN"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24" name="直接连接符 23"/>
          <p:cNvCxnSpPr/>
          <p:nvPr/>
        </p:nvCxnSpPr>
        <p:spPr>
          <a:xfrm>
            <a:off x="752475" y="2106930"/>
            <a:ext cx="4780915"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40080" y="1442085"/>
            <a:ext cx="6580505" cy="583565"/>
          </a:xfrm>
          <a:prstGeom prst="rect">
            <a:avLst/>
          </a:prstGeom>
          <a:noFill/>
        </p:spPr>
        <p:txBody>
          <a:bodyPr wrap="square" rtlCol="0">
            <a:spAutoFit/>
          </a:bodyPr>
          <a:lstStyle/>
          <a:p>
            <a:pPr algn="l">
              <a:lnSpc>
                <a:spcPct val="100000"/>
              </a:lnSpc>
              <a:buClrTx/>
              <a:buSzTx/>
              <a:buFontTx/>
            </a:pP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朋友圈抽奖+评论发布促销</a:t>
            </a:r>
            <a:endParaRPr lang="zh-CN" altLang="en-US" sz="3200" b="1" dirty="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40080" y="2298700"/>
            <a:ext cx="6770370" cy="2306955"/>
          </a:xfrm>
          <a:prstGeom prst="rect">
            <a:avLst/>
          </a:prstGeom>
          <a:noFill/>
        </p:spPr>
        <p:txBody>
          <a:bodyPr wrap="square" rtlCol="0">
            <a:spAutoFit/>
          </a:bodyPr>
          <a:lstStyle/>
          <a:p>
            <a:pPr>
              <a:lnSpc>
                <a:spcPct val="15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价值点设计：</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朋友圈点赞送福利，吸引更多人参与，让大家都开始关注你的朋友圈。</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点赞的那条朋友圈是 宣传文案+诱人</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促销</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rPr>
              <a:t>海报。</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buClrTx/>
              <a:buSzTx/>
              <a:buFontTx/>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操作流程设计：</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、先发朋友圈，告诉大家你有点赞送福利活动</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、好友已经点赞，你发的每一条评论，都会提醒他，相当于你的促销绑定了她，</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她会一直关注，直到被吸引、下单、购买。</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、公布完之后，再发一条评论，让顾客可以直接看到你的促销发布，优惠的价格</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可以吸引更多人下单。</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6" name="图片 5"/>
          <p:cNvPicPr>
            <a:picLocks noChangeAspect="1"/>
          </p:cNvPicPr>
          <p:nvPr/>
        </p:nvPicPr>
        <p:blipFill>
          <a:blip r:embed="rId4"/>
          <a:stretch>
            <a:fillRect/>
          </a:stretch>
        </p:blipFill>
        <p:spPr>
          <a:xfrm>
            <a:off x="6777355" y="719455"/>
            <a:ext cx="2621915" cy="4662170"/>
          </a:xfrm>
          <a:prstGeom prst="rect">
            <a:avLst/>
          </a:prstGeom>
          <a:ln>
            <a:solidFill>
              <a:schemeClr val="accent4"/>
            </a:solidFill>
          </a:ln>
        </p:spPr>
      </p:pic>
      <p:sp>
        <p:nvSpPr>
          <p:cNvPr id="8" name="矩形 7"/>
          <p:cNvSpPr/>
          <p:nvPr/>
        </p:nvSpPr>
        <p:spPr>
          <a:xfrm>
            <a:off x="637540" y="2173605"/>
            <a:ext cx="5947410" cy="260731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407816" y="2599304"/>
            <a:ext cx="2109470" cy="398780"/>
          </a:xfrm>
          <a:prstGeom prst="rect">
            <a:avLst/>
          </a:prstGeom>
          <a:noFill/>
        </p:spPr>
        <p:txBody>
          <a:bodyPr wrap="none" rtlCol="0">
            <a:spAutoFit/>
          </a:bodyPr>
          <a:lstStyle/>
          <a:p>
            <a:pPr algn="ctr"/>
            <a:r>
              <a:rPr lang="en-US" altLang="zh-CN" sz="1995" b="1" dirty="0">
                <a:solidFill>
                  <a:schemeClr val="tx1"/>
                </a:solidFill>
                <a:latin typeface="+mj-ea"/>
                <a:ea typeface="+mj-ea"/>
                <a:sym typeface="+mn-ea"/>
              </a:rPr>
              <a:t>Part  7 </a:t>
            </a:r>
            <a:r>
              <a:rPr lang="zh-CN" altLang="en-US" sz="1995" b="1" dirty="0">
                <a:solidFill>
                  <a:schemeClr val="tx1"/>
                </a:solidFill>
                <a:latin typeface="+mj-ea"/>
                <a:ea typeface="+mj-ea"/>
                <a:sym typeface="+mn-ea"/>
              </a:rPr>
              <a:t>营销变现</a:t>
            </a:r>
            <a:endParaRPr lang="zh-CN" altLang="en-US" sz="1995" b="1" dirty="0">
              <a:solidFill>
                <a:schemeClr val="tx1"/>
              </a:solidFill>
              <a:latin typeface="+mj-ea"/>
              <a:ea typeface="+mj-ea"/>
              <a:sym typeface="+mn-ea"/>
            </a:endParaRPr>
          </a:p>
        </p:txBody>
      </p:sp>
      <p:grpSp>
        <p:nvGrpSpPr>
          <p:cNvPr id="36" name="组合 35"/>
          <p:cNvGrpSpPr/>
          <p:nvPr/>
        </p:nvGrpSpPr>
        <p:grpSpPr>
          <a:xfrm>
            <a:off x="3773369" y="2605324"/>
            <a:ext cx="521552" cy="385936"/>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2" name="矩形 1"/>
          <p:cNvSpPr/>
          <p:nvPr/>
        </p:nvSpPr>
        <p:spPr>
          <a:xfrm>
            <a:off x="113633" y="126209"/>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9" name="组合 8"/>
          <p:cNvGrpSpPr/>
          <p:nvPr/>
        </p:nvGrpSpPr>
        <p:grpSpPr>
          <a:xfrm>
            <a:off x="3892508" y="1240290"/>
            <a:ext cx="2512068" cy="619778"/>
            <a:chOff x="5993" y="4227"/>
            <a:chExt cx="3964"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sp>
          <p:nvSpPr>
            <p:cNvPr id="5" name="矩形 4"/>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28" name="图片 27" descr="resource"/>
            <p:cNvPicPr>
              <a:picLocks noChangeAspect="1"/>
            </p:cNvPicPr>
            <p:nvPr/>
          </p:nvPicPr>
          <p:blipFill>
            <a:blip r:embed="rId3"/>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2"/>
            </a:xfrm>
            <a:prstGeom prst="rect">
              <a:avLst/>
            </a:prstGeom>
            <a:noFill/>
          </p:spPr>
          <p:txBody>
            <a:bodyPr wrap="square" rtlCol="0">
              <a:spAutoFit/>
            </a:bodyPr>
            <a:lstStyle/>
            <a:p>
              <a:pPr algn="l"/>
              <a:r>
                <a:rPr lang="zh-CN" altLang="en-US" sz="1595" b="1">
                  <a:solidFill>
                    <a:srgbClr val="FEA900"/>
                  </a:solidFill>
                  <a:sym typeface="+mn-ea"/>
                </a:rPr>
                <a:t>品牌私域运营中心</a:t>
              </a:r>
              <a:endParaRPr lang="zh-CN" altLang="en-US" sz="1595" b="1">
                <a:solidFill>
                  <a:srgbClr val="FEA900"/>
                </a:solidFill>
                <a:sym typeface="+mn-ea"/>
              </a:endParaRPr>
            </a:p>
          </p:txBody>
        </p:sp>
        <p:sp>
          <p:nvSpPr>
            <p:cNvPr id="27" name="文本框 26"/>
            <p:cNvSpPr txBox="1"/>
            <p:nvPr/>
          </p:nvSpPr>
          <p:spPr>
            <a:xfrm>
              <a:off x="5994" y="4673"/>
              <a:ext cx="990" cy="532"/>
            </a:xfrm>
            <a:prstGeom prst="rect">
              <a:avLst/>
            </a:prstGeom>
            <a:noFill/>
            <a:effectLst/>
          </p:spPr>
          <p:txBody>
            <a:bodyPr wrap="square" rtlCol="0">
              <a:spAutoFit/>
            </a:bodyPr>
            <a:lstStyle/>
            <a:p>
              <a:pPr algn="l"/>
              <a:r>
                <a:rPr lang="zh-CN" altLang="en-US" sz="1595" b="1">
                  <a:solidFill>
                    <a:schemeClr val="tx1"/>
                  </a:solidFill>
                  <a:sym typeface="+mn-ea"/>
                </a:rPr>
                <a:t>点燃 </a:t>
              </a:r>
              <a:endParaRPr lang="zh-CN" altLang="en-US" sz="1595" b="1">
                <a:solidFill>
                  <a:schemeClr val="tx1"/>
                </a:solidFill>
                <a:sym typeface="+mn-e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8080" y="464185"/>
            <a:ext cx="238950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-7</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大主流形式</a:t>
            </a:r>
            <a:endParaRPr lang="zh-CN"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24" name="直接连接符 23"/>
          <p:cNvCxnSpPr/>
          <p:nvPr/>
        </p:nvCxnSpPr>
        <p:spPr>
          <a:xfrm>
            <a:off x="752475" y="2106930"/>
            <a:ext cx="4780915"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40080" y="1442085"/>
            <a:ext cx="6580505" cy="583565"/>
          </a:xfrm>
          <a:prstGeom prst="rect">
            <a:avLst/>
          </a:prstGeom>
          <a:noFill/>
        </p:spPr>
        <p:txBody>
          <a:bodyPr wrap="square" rtlCol="0">
            <a:spAutoFit/>
          </a:bodyPr>
          <a:lstStyle/>
          <a:p>
            <a:pPr algn="l">
              <a:lnSpc>
                <a:spcPct val="100000"/>
              </a:lnSpc>
              <a:buClrTx/>
              <a:buSzTx/>
              <a:buFontTx/>
            </a:pP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充值消费</a:t>
            </a:r>
            <a:r>
              <a:rPr lang="en-US" altLang="zh-CN" sz="3200" b="1" dirty="0">
                <a:solidFill>
                  <a:srgbClr val="FFC000"/>
                </a:solidFill>
                <a:latin typeface="微软雅黑" panose="020B0503020204020204" charset="-122"/>
                <a:ea typeface="微软雅黑" panose="020B0503020204020204" charset="-122"/>
                <a:cs typeface="微软雅黑" panose="020B0503020204020204" charset="-122"/>
              </a:rPr>
              <a:t>-</a:t>
            </a: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锁死</a:t>
            </a:r>
            <a:r>
              <a:rPr lang="en-US" altLang="zh-CN" sz="3200" b="1" dirty="0">
                <a:solidFill>
                  <a:srgbClr val="FFC000"/>
                </a:solidFill>
                <a:latin typeface="微软雅黑" panose="020B0503020204020204" charset="-122"/>
                <a:ea typeface="微软雅黑" panose="020B0503020204020204" charset="-122"/>
                <a:cs typeface="微软雅黑" panose="020B0503020204020204" charset="-122"/>
              </a:rPr>
              <a:t>VIP</a:t>
            </a: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客户</a:t>
            </a:r>
            <a:endParaRPr lang="zh-CN" altLang="en-US" sz="3200" b="1" dirty="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40080" y="2298700"/>
            <a:ext cx="6770370" cy="1753235"/>
          </a:xfrm>
          <a:prstGeom prst="rect">
            <a:avLst/>
          </a:prstGeom>
          <a:noFill/>
        </p:spPr>
        <p:txBody>
          <a:bodyPr wrap="square" rtlCol="0">
            <a:spAutoFit/>
          </a:bodyPr>
          <a:lstStyle/>
          <a:p>
            <a:pPr>
              <a:lnSpc>
                <a:spcPct val="15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充值：痛</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次，</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VIP</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自动刷业绩的方法</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buClrTx/>
              <a:buSzTx/>
              <a:buFontTx/>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充值的好处：</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、提高客单；</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、回购和活跃都有提升，会自动成为</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水军</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（内心的自豪感）。</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、每次活动都享受</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折上折</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，每次都会来找便宜。</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、刷卡无痛感，余额消耗快，产品和服务满意，持续充值。</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3"/>
          <a:stretch>
            <a:fillRect/>
          </a:stretch>
        </p:blipFill>
        <p:spPr>
          <a:xfrm>
            <a:off x="7002145" y="770890"/>
            <a:ext cx="2621915" cy="4662170"/>
          </a:xfrm>
          <a:prstGeom prst="rect">
            <a:avLst/>
          </a:prstGeom>
          <a:ln>
            <a:solidFill>
              <a:schemeClr val="accent4"/>
            </a:solidFill>
          </a:ln>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02373" y="438150"/>
            <a:ext cx="2543810" cy="306705"/>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VIP</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充值的黄金三角模型</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64" name="Freeform 63"/>
          <p:cNvSpPr/>
          <p:nvPr>
            <p:custDataLst>
              <p:tags r:id="rId3"/>
            </p:custDataLst>
          </p:nvPr>
        </p:nvSpPr>
        <p:spPr>
          <a:xfrm>
            <a:off x="1544591" y="1237403"/>
            <a:ext cx="1124748" cy="1124748"/>
          </a:xfrm>
          <a:custGeom>
            <a:avLst/>
            <a:gdLst>
              <a:gd name="connsiteX0" fmla="*/ 0 w 2793352"/>
              <a:gd name="connsiteY0" fmla="*/ 1396676 h 2793352"/>
              <a:gd name="connsiteX1" fmla="*/ 1396676 w 2793352"/>
              <a:gd name="connsiteY1" fmla="*/ 0 h 2793352"/>
              <a:gd name="connsiteX2" fmla="*/ 2793352 w 2793352"/>
              <a:gd name="connsiteY2" fmla="*/ 1396676 h 2793352"/>
              <a:gd name="connsiteX3" fmla="*/ 1396676 w 2793352"/>
              <a:gd name="connsiteY3" fmla="*/ 2793352 h 2793352"/>
              <a:gd name="connsiteX4" fmla="*/ 0 w 2793352"/>
              <a:gd name="connsiteY4" fmla="*/ 1396676 h 279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352" h="2793352">
                <a:moveTo>
                  <a:pt x="0" y="1396676"/>
                </a:moveTo>
                <a:cubicBezTo>
                  <a:pt x="0" y="625313"/>
                  <a:pt x="625313" y="0"/>
                  <a:pt x="1396676" y="0"/>
                </a:cubicBezTo>
                <a:cubicBezTo>
                  <a:pt x="2168039" y="0"/>
                  <a:pt x="2793352" y="625313"/>
                  <a:pt x="2793352" y="1396676"/>
                </a:cubicBezTo>
                <a:cubicBezTo>
                  <a:pt x="2793352" y="2168039"/>
                  <a:pt x="2168039" y="2793352"/>
                  <a:pt x="1396676" y="2793352"/>
                </a:cubicBezTo>
                <a:cubicBezTo>
                  <a:pt x="625313" y="2793352"/>
                  <a:pt x="0" y="2168039"/>
                  <a:pt x="0" y="1396676"/>
                </a:cubicBezTo>
                <a:close/>
              </a:path>
            </a:pathLst>
          </a:custGeom>
          <a:solidFill>
            <a:srgbClr val="ED7D31"/>
          </a:solidFill>
        </p:spPr>
        <p:style>
          <a:lnRef idx="2">
            <a:srgbClr val="FFFFFF">
              <a:hueOff val="0"/>
              <a:satOff val="0"/>
              <a:lumOff val="0"/>
              <a:alphaOff val="0"/>
            </a:srgbClr>
          </a:lnRef>
          <a:fillRef idx="1">
            <a:srgbClr val="00B0F0">
              <a:hueOff val="0"/>
              <a:satOff val="0"/>
              <a:lumOff val="0"/>
              <a:alphaOff val="0"/>
            </a:srgbClr>
          </a:fillRef>
          <a:effectRef idx="0">
            <a:srgbClr val="00B0F0">
              <a:hueOff val="0"/>
              <a:satOff val="0"/>
              <a:lumOff val="0"/>
              <a:alphaOff val="0"/>
            </a:srgbClr>
          </a:effectRef>
          <a:fontRef idx="minor">
            <a:srgbClr val="FFFFFF"/>
          </a:fontRef>
        </p:style>
        <p:txBody>
          <a:bodyPr spcFirstLastPara="0" vert="horz" wrap="square" lIns="75583" tIns="39303" rIns="75583" bIns="39303" numCol="1" spcCol="1270" anchor="ctr" anchorCtr="0">
            <a:normAutofit/>
          </a:bodyPr>
          <a:lstStyle/>
          <a:p>
            <a:pPr algn="ctr" defTabSz="311150">
              <a:spcBef>
                <a:spcPct val="0"/>
              </a:spcBef>
              <a:spcAft>
                <a:spcPct val="35000"/>
              </a:spcAft>
            </a:pPr>
            <a:r>
              <a:rPr lang="zh-CN" altLang="en-US" sz="1680" b="1" dirty="0">
                <a:sym typeface="Arial" panose="020B0604020202020204" pitchFamily="34" charset="0"/>
              </a:rPr>
              <a:t>利益点</a:t>
            </a:r>
            <a:endParaRPr lang="zh-CN" altLang="en-US" sz="1680" b="1" dirty="0">
              <a:sym typeface="Arial" panose="020B0604020202020204" pitchFamily="34" charset="0"/>
            </a:endParaRPr>
          </a:p>
        </p:txBody>
      </p:sp>
      <p:sp>
        <p:nvSpPr>
          <p:cNvPr id="68" name="Freeform 67"/>
          <p:cNvSpPr/>
          <p:nvPr>
            <p:custDataLst>
              <p:tags r:id="rId4"/>
            </p:custDataLst>
          </p:nvPr>
        </p:nvSpPr>
        <p:spPr>
          <a:xfrm>
            <a:off x="2591577" y="3038161"/>
            <a:ext cx="1124748" cy="1124748"/>
          </a:xfrm>
          <a:custGeom>
            <a:avLst/>
            <a:gdLst>
              <a:gd name="connsiteX0" fmla="*/ 0 w 2793352"/>
              <a:gd name="connsiteY0" fmla="*/ 1396676 h 2793352"/>
              <a:gd name="connsiteX1" fmla="*/ 1396676 w 2793352"/>
              <a:gd name="connsiteY1" fmla="*/ 0 h 2793352"/>
              <a:gd name="connsiteX2" fmla="*/ 2793352 w 2793352"/>
              <a:gd name="connsiteY2" fmla="*/ 1396676 h 2793352"/>
              <a:gd name="connsiteX3" fmla="*/ 1396676 w 2793352"/>
              <a:gd name="connsiteY3" fmla="*/ 2793352 h 2793352"/>
              <a:gd name="connsiteX4" fmla="*/ 0 w 2793352"/>
              <a:gd name="connsiteY4" fmla="*/ 1396676 h 279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352" h="2793352">
                <a:moveTo>
                  <a:pt x="0" y="1396676"/>
                </a:moveTo>
                <a:cubicBezTo>
                  <a:pt x="0" y="625313"/>
                  <a:pt x="625313" y="0"/>
                  <a:pt x="1396676" y="0"/>
                </a:cubicBezTo>
                <a:cubicBezTo>
                  <a:pt x="2168039" y="0"/>
                  <a:pt x="2793352" y="625313"/>
                  <a:pt x="2793352" y="1396676"/>
                </a:cubicBezTo>
                <a:cubicBezTo>
                  <a:pt x="2793352" y="2168039"/>
                  <a:pt x="2168039" y="2793352"/>
                  <a:pt x="1396676" y="2793352"/>
                </a:cubicBezTo>
                <a:cubicBezTo>
                  <a:pt x="625313" y="2793352"/>
                  <a:pt x="0" y="2168039"/>
                  <a:pt x="0" y="1396676"/>
                </a:cubicBezTo>
                <a:close/>
              </a:path>
            </a:pathLst>
          </a:custGeom>
          <a:solidFill>
            <a:srgbClr val="A5A5A5"/>
          </a:solidFill>
        </p:spPr>
        <p:style>
          <a:lnRef idx="2">
            <a:srgbClr val="FFFFFF">
              <a:hueOff val="0"/>
              <a:satOff val="0"/>
              <a:lumOff val="0"/>
              <a:alphaOff val="0"/>
            </a:srgbClr>
          </a:lnRef>
          <a:fillRef idx="1">
            <a:srgbClr val="0070C0">
              <a:hueOff val="0"/>
              <a:satOff val="0"/>
              <a:lumOff val="0"/>
              <a:alphaOff val="0"/>
            </a:srgbClr>
          </a:fillRef>
          <a:effectRef idx="0">
            <a:srgbClr val="0070C0">
              <a:hueOff val="0"/>
              <a:satOff val="0"/>
              <a:lumOff val="0"/>
              <a:alphaOff val="0"/>
            </a:srgbClr>
          </a:effectRef>
          <a:fontRef idx="minor">
            <a:srgbClr val="FFFFFF"/>
          </a:fontRef>
        </p:style>
        <p:txBody>
          <a:bodyPr spcFirstLastPara="0" vert="horz" wrap="square" lIns="75583" tIns="39303" rIns="75583" bIns="39303" numCol="1" spcCol="1270" anchor="ctr" anchorCtr="0">
            <a:normAutofit/>
          </a:bodyPr>
          <a:lstStyle/>
          <a:p>
            <a:pPr algn="ctr" defTabSz="311150">
              <a:spcBef>
                <a:spcPct val="0"/>
              </a:spcBef>
              <a:spcAft>
                <a:spcPct val="35000"/>
              </a:spcAft>
            </a:pPr>
            <a:r>
              <a:rPr lang="zh-CN" altLang="en-US" sz="1680" b="1" dirty="0">
                <a:sym typeface="Arial" panose="020B0604020202020204" pitchFamily="34" charset="0"/>
              </a:rPr>
              <a:t>结合活动</a:t>
            </a:r>
            <a:endParaRPr lang="zh-CN" altLang="en-US" sz="1680" b="1" dirty="0">
              <a:sym typeface="Arial" panose="020B0604020202020204" pitchFamily="34" charset="0"/>
            </a:endParaRPr>
          </a:p>
        </p:txBody>
      </p:sp>
      <p:sp>
        <p:nvSpPr>
          <p:cNvPr id="71" name="Freeform 70"/>
          <p:cNvSpPr/>
          <p:nvPr>
            <p:custDataLst>
              <p:tags r:id="rId5"/>
            </p:custDataLst>
          </p:nvPr>
        </p:nvSpPr>
        <p:spPr>
          <a:xfrm>
            <a:off x="497604" y="3039427"/>
            <a:ext cx="1124748" cy="1124748"/>
          </a:xfrm>
          <a:custGeom>
            <a:avLst/>
            <a:gdLst>
              <a:gd name="connsiteX0" fmla="*/ 0 w 2793352"/>
              <a:gd name="connsiteY0" fmla="*/ 1396676 h 2793352"/>
              <a:gd name="connsiteX1" fmla="*/ 1396676 w 2793352"/>
              <a:gd name="connsiteY1" fmla="*/ 0 h 2793352"/>
              <a:gd name="connsiteX2" fmla="*/ 2793352 w 2793352"/>
              <a:gd name="connsiteY2" fmla="*/ 1396676 h 2793352"/>
              <a:gd name="connsiteX3" fmla="*/ 1396676 w 2793352"/>
              <a:gd name="connsiteY3" fmla="*/ 2793352 h 2793352"/>
              <a:gd name="connsiteX4" fmla="*/ 0 w 2793352"/>
              <a:gd name="connsiteY4" fmla="*/ 1396676 h 279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352" h="2793352">
                <a:moveTo>
                  <a:pt x="0" y="1396676"/>
                </a:moveTo>
                <a:cubicBezTo>
                  <a:pt x="0" y="625313"/>
                  <a:pt x="625313" y="0"/>
                  <a:pt x="1396676" y="0"/>
                </a:cubicBezTo>
                <a:cubicBezTo>
                  <a:pt x="2168039" y="0"/>
                  <a:pt x="2793352" y="625313"/>
                  <a:pt x="2793352" y="1396676"/>
                </a:cubicBezTo>
                <a:cubicBezTo>
                  <a:pt x="2793352" y="2168039"/>
                  <a:pt x="2168039" y="2793352"/>
                  <a:pt x="1396676" y="2793352"/>
                </a:cubicBezTo>
                <a:cubicBezTo>
                  <a:pt x="625313" y="2793352"/>
                  <a:pt x="0" y="2168039"/>
                  <a:pt x="0" y="1396676"/>
                </a:cubicBezTo>
                <a:close/>
              </a:path>
            </a:pathLst>
          </a:custGeom>
          <a:solidFill>
            <a:srgbClr val="FFC000"/>
          </a:solidFill>
        </p:spPr>
        <p:style>
          <a:lnRef idx="2">
            <a:srgbClr val="FFFFFF">
              <a:hueOff val="0"/>
              <a:satOff val="0"/>
              <a:lumOff val="0"/>
              <a:alphaOff val="0"/>
            </a:srgbClr>
          </a:lnRef>
          <a:fillRef idx="1">
            <a:srgbClr val="002060">
              <a:hueOff val="0"/>
              <a:satOff val="0"/>
              <a:lumOff val="0"/>
              <a:alphaOff val="0"/>
            </a:srgbClr>
          </a:fillRef>
          <a:effectRef idx="0">
            <a:srgbClr val="002060">
              <a:hueOff val="0"/>
              <a:satOff val="0"/>
              <a:lumOff val="0"/>
              <a:alphaOff val="0"/>
            </a:srgbClr>
          </a:effectRef>
          <a:fontRef idx="minor">
            <a:srgbClr val="FFFFFF"/>
          </a:fontRef>
        </p:style>
        <p:txBody>
          <a:bodyPr spcFirstLastPara="0" vert="horz" wrap="square" lIns="75583" tIns="39303" rIns="75583" bIns="39303" numCol="1" spcCol="1270" anchor="ctr" anchorCtr="0">
            <a:normAutofit/>
          </a:bodyPr>
          <a:lstStyle/>
          <a:p>
            <a:pPr algn="ctr" defTabSz="311150">
              <a:spcBef>
                <a:spcPct val="0"/>
              </a:spcBef>
              <a:spcAft>
                <a:spcPct val="35000"/>
              </a:spcAft>
            </a:pPr>
            <a:r>
              <a:rPr lang="zh-CN" altLang="en-US" sz="1680" b="1" dirty="0">
                <a:sym typeface="Arial" panose="020B0604020202020204" pitchFamily="34" charset="0"/>
              </a:rPr>
              <a:t>话术</a:t>
            </a:r>
            <a:endParaRPr lang="zh-CN" altLang="en-US" sz="1680" b="1" dirty="0">
              <a:sym typeface="Arial" panose="020B0604020202020204" pitchFamily="34" charset="0"/>
            </a:endParaRPr>
          </a:p>
        </p:txBody>
      </p:sp>
      <p:sp>
        <p:nvSpPr>
          <p:cNvPr id="65" name="Freeform 64"/>
          <p:cNvSpPr/>
          <p:nvPr>
            <p:custDataLst>
              <p:tags r:id="rId6"/>
            </p:custDataLst>
          </p:nvPr>
        </p:nvSpPr>
        <p:spPr>
          <a:xfrm rot="3600000">
            <a:off x="2526025" y="2661405"/>
            <a:ext cx="298268" cy="100067"/>
          </a:xfrm>
          <a:custGeom>
            <a:avLst/>
            <a:gdLst>
              <a:gd name="connsiteX0" fmla="*/ 0 w 740758"/>
              <a:gd name="connsiteY0" fmla="*/ 49704 h 248520"/>
              <a:gd name="connsiteX1" fmla="*/ 616498 w 740758"/>
              <a:gd name="connsiteY1" fmla="*/ 49704 h 248520"/>
              <a:gd name="connsiteX2" fmla="*/ 616498 w 740758"/>
              <a:gd name="connsiteY2" fmla="*/ 0 h 248520"/>
              <a:gd name="connsiteX3" fmla="*/ 740758 w 740758"/>
              <a:gd name="connsiteY3" fmla="*/ 124260 h 248520"/>
              <a:gd name="connsiteX4" fmla="*/ 616498 w 740758"/>
              <a:gd name="connsiteY4" fmla="*/ 248520 h 248520"/>
              <a:gd name="connsiteX5" fmla="*/ 616498 w 740758"/>
              <a:gd name="connsiteY5" fmla="*/ 198816 h 248520"/>
              <a:gd name="connsiteX6" fmla="*/ 0 w 740758"/>
              <a:gd name="connsiteY6" fmla="*/ 198816 h 248520"/>
              <a:gd name="connsiteX7" fmla="*/ 0 w 740758"/>
              <a:gd name="connsiteY7" fmla="*/ 49704 h 2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0758" h="248520">
                <a:moveTo>
                  <a:pt x="0" y="49704"/>
                </a:moveTo>
                <a:lnTo>
                  <a:pt x="616498" y="49704"/>
                </a:lnTo>
                <a:lnTo>
                  <a:pt x="616498" y="0"/>
                </a:lnTo>
                <a:lnTo>
                  <a:pt x="740758" y="124260"/>
                </a:lnTo>
                <a:lnTo>
                  <a:pt x="616498" y="248520"/>
                </a:lnTo>
                <a:lnTo>
                  <a:pt x="616498" y="198816"/>
                </a:lnTo>
                <a:lnTo>
                  <a:pt x="0" y="198816"/>
                </a:lnTo>
                <a:lnTo>
                  <a:pt x="0" y="49704"/>
                </a:lnTo>
                <a:close/>
              </a:path>
            </a:pathLst>
          </a:custGeom>
          <a:solidFill>
            <a:srgbClr val="ED7D31"/>
          </a:solidFill>
        </p:spPr>
        <p:style>
          <a:lnRef idx="0">
            <a:srgbClr val="FFFFFF">
              <a:hueOff val="0"/>
              <a:satOff val="0"/>
              <a:lumOff val="0"/>
              <a:alphaOff val="0"/>
            </a:srgbClr>
          </a:lnRef>
          <a:fillRef idx="1">
            <a:srgbClr val="00B0F0">
              <a:hueOff val="0"/>
              <a:satOff val="0"/>
              <a:lumOff val="0"/>
              <a:alphaOff val="0"/>
            </a:srgbClr>
          </a:fillRef>
          <a:effectRef idx="0">
            <a:srgbClr val="00B0F0">
              <a:hueOff val="0"/>
              <a:satOff val="0"/>
              <a:lumOff val="0"/>
              <a:alphaOff val="0"/>
            </a:srgbClr>
          </a:effectRef>
          <a:fontRef idx="minor">
            <a:srgbClr val="FFFFFF"/>
          </a:fontRef>
        </p:style>
        <p:txBody>
          <a:bodyPr spcFirstLastPara="0" vert="horz" wrap="square" lIns="75583" tIns="39303" rIns="75583" bIns="39303" numCol="1" spcCol="1270" anchor="ctr" anchorCtr="0">
            <a:normAutofit fontScale="25000" lnSpcReduction="20000"/>
          </a:bodyPr>
          <a:lstStyle/>
          <a:p>
            <a:pPr algn="ctr" defTabSz="222250">
              <a:lnSpc>
                <a:spcPct val="120000"/>
              </a:lnSpc>
              <a:spcBef>
                <a:spcPct val="0"/>
              </a:spcBef>
              <a:spcAft>
                <a:spcPct val="35000"/>
              </a:spcAft>
            </a:pPr>
            <a:endParaRPr lang="en-US" sz="670">
              <a:sym typeface="Arial" panose="020B0604020202020204" pitchFamily="34" charset="0"/>
            </a:endParaRPr>
          </a:p>
        </p:txBody>
      </p:sp>
      <p:sp>
        <p:nvSpPr>
          <p:cNvPr id="72" name="Freeform 71"/>
          <p:cNvSpPr/>
          <p:nvPr>
            <p:custDataLst>
              <p:tags r:id="rId7"/>
            </p:custDataLst>
          </p:nvPr>
        </p:nvSpPr>
        <p:spPr>
          <a:xfrm rot="7200000">
            <a:off x="1389638" y="2661405"/>
            <a:ext cx="298268" cy="100067"/>
          </a:xfrm>
          <a:custGeom>
            <a:avLst/>
            <a:gdLst>
              <a:gd name="connsiteX0" fmla="*/ 0 w 740758"/>
              <a:gd name="connsiteY0" fmla="*/ 49704 h 248520"/>
              <a:gd name="connsiteX1" fmla="*/ 616498 w 740758"/>
              <a:gd name="connsiteY1" fmla="*/ 49704 h 248520"/>
              <a:gd name="connsiteX2" fmla="*/ 616498 w 740758"/>
              <a:gd name="connsiteY2" fmla="*/ 0 h 248520"/>
              <a:gd name="connsiteX3" fmla="*/ 740758 w 740758"/>
              <a:gd name="connsiteY3" fmla="*/ 124260 h 248520"/>
              <a:gd name="connsiteX4" fmla="*/ 616498 w 740758"/>
              <a:gd name="connsiteY4" fmla="*/ 248520 h 248520"/>
              <a:gd name="connsiteX5" fmla="*/ 616498 w 740758"/>
              <a:gd name="connsiteY5" fmla="*/ 198816 h 248520"/>
              <a:gd name="connsiteX6" fmla="*/ 0 w 740758"/>
              <a:gd name="connsiteY6" fmla="*/ 198816 h 248520"/>
              <a:gd name="connsiteX7" fmla="*/ 0 w 740758"/>
              <a:gd name="connsiteY7" fmla="*/ 49704 h 2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0758" h="248520">
                <a:moveTo>
                  <a:pt x="740758" y="198815"/>
                </a:moveTo>
                <a:lnTo>
                  <a:pt x="124260" y="198815"/>
                </a:lnTo>
                <a:lnTo>
                  <a:pt x="124260" y="248519"/>
                </a:lnTo>
                <a:lnTo>
                  <a:pt x="0" y="124260"/>
                </a:lnTo>
                <a:lnTo>
                  <a:pt x="124260" y="1"/>
                </a:lnTo>
                <a:lnTo>
                  <a:pt x="124260" y="49705"/>
                </a:lnTo>
                <a:lnTo>
                  <a:pt x="740758" y="49705"/>
                </a:lnTo>
                <a:lnTo>
                  <a:pt x="740758" y="198815"/>
                </a:lnTo>
                <a:close/>
              </a:path>
            </a:pathLst>
          </a:custGeom>
          <a:solidFill>
            <a:srgbClr val="FFC000"/>
          </a:solidFill>
        </p:spPr>
        <p:style>
          <a:lnRef idx="0">
            <a:srgbClr val="FFFFFF">
              <a:hueOff val="0"/>
              <a:satOff val="0"/>
              <a:lumOff val="0"/>
              <a:alphaOff val="0"/>
            </a:srgbClr>
          </a:lnRef>
          <a:fillRef idx="1">
            <a:srgbClr val="002060">
              <a:hueOff val="0"/>
              <a:satOff val="0"/>
              <a:lumOff val="0"/>
              <a:alphaOff val="0"/>
            </a:srgbClr>
          </a:fillRef>
          <a:effectRef idx="0">
            <a:srgbClr val="002060">
              <a:hueOff val="0"/>
              <a:satOff val="0"/>
              <a:lumOff val="0"/>
              <a:alphaOff val="0"/>
            </a:srgbClr>
          </a:effectRef>
          <a:fontRef idx="minor">
            <a:srgbClr val="FFFFFF"/>
          </a:fontRef>
        </p:style>
        <p:txBody>
          <a:bodyPr spcFirstLastPara="0" vert="horz" wrap="square" lIns="75583" tIns="39303" rIns="75583" bIns="39303" numCol="1" spcCol="1270" anchor="ctr" anchorCtr="0">
            <a:normAutofit fontScale="25000" lnSpcReduction="20000"/>
          </a:bodyPr>
          <a:lstStyle/>
          <a:p>
            <a:pPr algn="ctr" defTabSz="222250">
              <a:lnSpc>
                <a:spcPct val="120000"/>
              </a:lnSpc>
              <a:spcBef>
                <a:spcPct val="0"/>
              </a:spcBef>
              <a:spcAft>
                <a:spcPct val="35000"/>
              </a:spcAft>
            </a:pPr>
            <a:endParaRPr lang="en-US" sz="670">
              <a:sym typeface="Arial" panose="020B0604020202020204" pitchFamily="34" charset="0"/>
            </a:endParaRPr>
          </a:p>
        </p:txBody>
      </p:sp>
      <p:sp>
        <p:nvSpPr>
          <p:cNvPr id="70" name="Freeform 69"/>
          <p:cNvSpPr/>
          <p:nvPr>
            <p:custDataLst>
              <p:tags r:id="rId8"/>
            </p:custDataLst>
          </p:nvPr>
        </p:nvSpPr>
        <p:spPr>
          <a:xfrm>
            <a:off x="1957831" y="3550501"/>
            <a:ext cx="298268" cy="100067"/>
          </a:xfrm>
          <a:custGeom>
            <a:avLst/>
            <a:gdLst>
              <a:gd name="connsiteX0" fmla="*/ 0 w 740758"/>
              <a:gd name="connsiteY0" fmla="*/ 49704 h 248520"/>
              <a:gd name="connsiteX1" fmla="*/ 616498 w 740758"/>
              <a:gd name="connsiteY1" fmla="*/ 49704 h 248520"/>
              <a:gd name="connsiteX2" fmla="*/ 616498 w 740758"/>
              <a:gd name="connsiteY2" fmla="*/ 0 h 248520"/>
              <a:gd name="connsiteX3" fmla="*/ 740758 w 740758"/>
              <a:gd name="connsiteY3" fmla="*/ 124260 h 248520"/>
              <a:gd name="connsiteX4" fmla="*/ 616498 w 740758"/>
              <a:gd name="connsiteY4" fmla="*/ 248520 h 248520"/>
              <a:gd name="connsiteX5" fmla="*/ 616498 w 740758"/>
              <a:gd name="connsiteY5" fmla="*/ 198816 h 248520"/>
              <a:gd name="connsiteX6" fmla="*/ 0 w 740758"/>
              <a:gd name="connsiteY6" fmla="*/ 198816 h 248520"/>
              <a:gd name="connsiteX7" fmla="*/ 0 w 740758"/>
              <a:gd name="connsiteY7" fmla="*/ 49704 h 2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0758" h="248520">
                <a:moveTo>
                  <a:pt x="740758" y="198815"/>
                </a:moveTo>
                <a:lnTo>
                  <a:pt x="124260" y="198815"/>
                </a:lnTo>
                <a:lnTo>
                  <a:pt x="124260" y="248519"/>
                </a:lnTo>
                <a:lnTo>
                  <a:pt x="0" y="124260"/>
                </a:lnTo>
                <a:lnTo>
                  <a:pt x="124260" y="1"/>
                </a:lnTo>
                <a:lnTo>
                  <a:pt x="124260" y="49705"/>
                </a:lnTo>
                <a:lnTo>
                  <a:pt x="740758" y="49705"/>
                </a:lnTo>
                <a:lnTo>
                  <a:pt x="740758" y="198815"/>
                </a:lnTo>
                <a:close/>
              </a:path>
            </a:pathLst>
          </a:custGeom>
          <a:solidFill>
            <a:srgbClr val="A5A5A5"/>
          </a:solidFill>
        </p:spPr>
        <p:style>
          <a:lnRef idx="0">
            <a:srgbClr val="FFFFFF">
              <a:hueOff val="0"/>
              <a:satOff val="0"/>
              <a:lumOff val="0"/>
              <a:alphaOff val="0"/>
            </a:srgbClr>
          </a:lnRef>
          <a:fillRef idx="1">
            <a:srgbClr val="0070C0">
              <a:hueOff val="0"/>
              <a:satOff val="0"/>
              <a:lumOff val="0"/>
              <a:alphaOff val="0"/>
            </a:srgbClr>
          </a:fillRef>
          <a:effectRef idx="0">
            <a:srgbClr val="0070C0">
              <a:hueOff val="0"/>
              <a:satOff val="0"/>
              <a:lumOff val="0"/>
              <a:alphaOff val="0"/>
            </a:srgbClr>
          </a:effectRef>
          <a:fontRef idx="minor">
            <a:srgbClr val="FFFFFF"/>
          </a:fontRef>
        </p:style>
        <p:txBody>
          <a:bodyPr spcFirstLastPara="0" vert="horz" wrap="square" lIns="75583" tIns="39303" rIns="75583" bIns="39303" numCol="1" spcCol="1270" anchor="ctr" anchorCtr="0">
            <a:normAutofit fontScale="25000" lnSpcReduction="20000"/>
          </a:bodyPr>
          <a:lstStyle/>
          <a:p>
            <a:pPr algn="ctr" defTabSz="222250">
              <a:lnSpc>
                <a:spcPct val="120000"/>
              </a:lnSpc>
              <a:spcBef>
                <a:spcPct val="0"/>
              </a:spcBef>
              <a:spcAft>
                <a:spcPct val="35000"/>
              </a:spcAft>
            </a:pPr>
            <a:endParaRPr lang="en-US" sz="670">
              <a:sym typeface="Arial" panose="020B0604020202020204" pitchFamily="34" charset="0"/>
            </a:endParaRPr>
          </a:p>
        </p:txBody>
      </p:sp>
      <p:sp>
        <p:nvSpPr>
          <p:cNvPr id="136" name="TextBox 135"/>
          <p:cNvSpPr txBox="1"/>
          <p:nvPr>
            <p:custDataLst>
              <p:tags r:id="rId9"/>
            </p:custDataLst>
          </p:nvPr>
        </p:nvSpPr>
        <p:spPr>
          <a:xfrm>
            <a:off x="5985620" y="1637211"/>
            <a:ext cx="3683790" cy="371078"/>
          </a:xfrm>
          <a:prstGeom prst="rect">
            <a:avLst/>
          </a:prstGeom>
          <a:noFill/>
        </p:spPr>
        <p:txBody>
          <a:bodyPr vert="horz" wrap="square" lIns="75583" tIns="39303" rIns="75583" bIns="39303" rtlCol="0" anchor="b" anchorCtr="0">
            <a:normAutofit/>
          </a:bodyPr>
          <a:lstStyle/>
          <a:p>
            <a:pPr>
              <a:lnSpc>
                <a:spcPct val="120000"/>
              </a:lnSpc>
              <a:spcAft>
                <a:spcPts val="1600"/>
              </a:spcAft>
            </a:pPr>
            <a:r>
              <a:rPr lang="zh-CN" altLang="en-US" sz="1510" b="1" dirty="0">
                <a:solidFill>
                  <a:srgbClr val="C00000"/>
                </a:solidFill>
                <a:latin typeface="微软雅黑" panose="020B0503020204020204" charset="-122"/>
                <a:ea typeface="微软雅黑" panose="020B0503020204020204" charset="-122"/>
                <a:cs typeface="+mn-ea"/>
                <a:sym typeface="Arial" panose="020B0604020202020204" pitchFamily="34" charset="0"/>
              </a:rPr>
              <a:t>充值利益点</a:t>
            </a:r>
            <a:endParaRPr lang="zh-CN" altLang="en-US" sz="1510" b="1" dirty="0">
              <a:solidFill>
                <a:srgbClr val="C00000"/>
              </a:solidFill>
              <a:latin typeface="微软雅黑" panose="020B0503020204020204" charset="-122"/>
              <a:ea typeface="微软雅黑" panose="020B0503020204020204" charset="-122"/>
              <a:cs typeface="+mn-ea"/>
              <a:sym typeface="Arial" panose="020B0604020202020204" pitchFamily="34" charset="0"/>
            </a:endParaRPr>
          </a:p>
        </p:txBody>
      </p:sp>
      <p:sp>
        <p:nvSpPr>
          <p:cNvPr id="137" name="TextBox 136"/>
          <p:cNvSpPr txBox="1"/>
          <p:nvPr>
            <p:custDataLst>
              <p:tags r:id="rId10"/>
            </p:custDataLst>
          </p:nvPr>
        </p:nvSpPr>
        <p:spPr>
          <a:xfrm>
            <a:off x="5985620" y="2014170"/>
            <a:ext cx="3683790" cy="425709"/>
          </a:xfrm>
          <a:prstGeom prst="rect">
            <a:avLst/>
          </a:prstGeom>
          <a:noFill/>
        </p:spPr>
        <p:txBody>
          <a:bodyPr vert="horz" wrap="square" lIns="75583" tIns="39303" rIns="75583" bIns="39303" rtlCol="0" anchor="t" anchorCtr="0">
            <a:normAutofit/>
          </a:bodyPr>
          <a:lstStyle/>
          <a:p>
            <a:pPr>
              <a:lnSpc>
                <a:spcPct val="120000"/>
              </a:lnSpc>
              <a:spcAft>
                <a:spcPts val="1600"/>
              </a:spcAft>
            </a:pPr>
            <a:r>
              <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冲</a:t>
            </a:r>
            <a:r>
              <a:rPr lang="en-US" altLang="zh-CN"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XX</a:t>
            </a:r>
            <a:r>
              <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送余额；冲</a:t>
            </a:r>
            <a:r>
              <a:rPr lang="en-US" altLang="zh-CN"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XX</a:t>
            </a:r>
            <a:r>
              <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送券，冲</a:t>
            </a:r>
            <a:r>
              <a:rPr lang="en-US" altLang="zh-CN"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XX</a:t>
            </a:r>
            <a:r>
              <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送实物</a:t>
            </a:r>
            <a:endPar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5" name="TextBox 144"/>
          <p:cNvSpPr txBox="1"/>
          <p:nvPr>
            <p:custDataLst>
              <p:tags r:id="rId11"/>
            </p:custDataLst>
          </p:nvPr>
        </p:nvSpPr>
        <p:spPr>
          <a:xfrm>
            <a:off x="5985620" y="2641045"/>
            <a:ext cx="3683790" cy="371078"/>
          </a:xfrm>
          <a:prstGeom prst="rect">
            <a:avLst/>
          </a:prstGeom>
          <a:noFill/>
        </p:spPr>
        <p:txBody>
          <a:bodyPr vert="horz" wrap="square" lIns="75583" tIns="39303" rIns="75583" bIns="39303" rtlCol="0" anchor="b" anchorCtr="0">
            <a:normAutofit/>
          </a:bodyPr>
          <a:lstStyle/>
          <a:p>
            <a:pPr>
              <a:lnSpc>
                <a:spcPct val="120000"/>
              </a:lnSpc>
              <a:spcAft>
                <a:spcPts val="1600"/>
              </a:spcAft>
            </a:pPr>
            <a:r>
              <a:rPr lang="zh-CN" altLang="en-US" sz="1510" b="1" dirty="0">
                <a:solidFill>
                  <a:srgbClr val="C00000"/>
                </a:solidFill>
                <a:latin typeface="微软雅黑" panose="020B0503020204020204" charset="-122"/>
                <a:ea typeface="微软雅黑" panose="020B0503020204020204" charset="-122"/>
                <a:cs typeface="+mn-ea"/>
                <a:sym typeface="Arial" panose="020B0604020202020204" pitchFamily="34" charset="0"/>
              </a:rPr>
              <a:t>结合高客单活动推折上折概念</a:t>
            </a:r>
            <a:endParaRPr lang="zh-CN" altLang="en-US" sz="1510" b="1" dirty="0">
              <a:solidFill>
                <a:srgbClr val="C00000"/>
              </a:solidFill>
              <a:latin typeface="微软雅黑" panose="020B0503020204020204" charset="-122"/>
              <a:ea typeface="微软雅黑" panose="020B0503020204020204" charset="-122"/>
              <a:cs typeface="+mn-ea"/>
              <a:sym typeface="Arial" panose="020B0604020202020204" pitchFamily="34" charset="0"/>
            </a:endParaRPr>
          </a:p>
        </p:txBody>
      </p:sp>
      <p:sp>
        <p:nvSpPr>
          <p:cNvPr id="146" name="TextBox 145"/>
          <p:cNvSpPr txBox="1"/>
          <p:nvPr>
            <p:custDataLst>
              <p:tags r:id="rId12"/>
            </p:custDataLst>
          </p:nvPr>
        </p:nvSpPr>
        <p:spPr>
          <a:xfrm>
            <a:off x="5923269" y="3011628"/>
            <a:ext cx="3683790" cy="425709"/>
          </a:xfrm>
          <a:prstGeom prst="rect">
            <a:avLst/>
          </a:prstGeom>
          <a:noFill/>
        </p:spPr>
        <p:txBody>
          <a:bodyPr vert="horz" wrap="square" lIns="75583" tIns="39303" rIns="75583" bIns="39303" rtlCol="0" anchor="t" anchorCtr="0">
            <a:noAutofit/>
          </a:bodyPr>
          <a:lstStyle/>
          <a:p>
            <a:pPr>
              <a:lnSpc>
                <a:spcPct val="120000"/>
              </a:lnSpc>
              <a:spcAft>
                <a:spcPts val="1600"/>
              </a:spcAft>
            </a:pPr>
            <a:r>
              <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高客单活动结合充值，充值最低线</a:t>
            </a:r>
            <a:r>
              <a:rPr lang="en-US" altLang="zh-CN"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/3</a:t>
            </a:r>
            <a:endParaRPr lang="en-US" altLang="zh-CN" sz="14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48" name="TextBox 147"/>
          <p:cNvSpPr txBox="1"/>
          <p:nvPr>
            <p:custDataLst>
              <p:tags r:id="rId13"/>
            </p:custDataLst>
          </p:nvPr>
        </p:nvSpPr>
        <p:spPr>
          <a:xfrm>
            <a:off x="5985620" y="3644880"/>
            <a:ext cx="3683790" cy="371078"/>
          </a:xfrm>
          <a:prstGeom prst="rect">
            <a:avLst/>
          </a:prstGeom>
          <a:noFill/>
        </p:spPr>
        <p:txBody>
          <a:bodyPr vert="horz" wrap="square" lIns="75583" tIns="39303" rIns="75583" bIns="39303" rtlCol="0" anchor="b" anchorCtr="0">
            <a:normAutofit/>
          </a:bodyPr>
          <a:lstStyle/>
          <a:p>
            <a:pPr>
              <a:lnSpc>
                <a:spcPct val="120000"/>
              </a:lnSpc>
              <a:spcAft>
                <a:spcPts val="1600"/>
              </a:spcAft>
            </a:pPr>
            <a:r>
              <a:rPr lang="zh-CN" altLang="en-US" sz="1510" b="1" dirty="0">
                <a:solidFill>
                  <a:srgbClr val="C00000"/>
                </a:solidFill>
                <a:latin typeface="微软雅黑" panose="020B0503020204020204" charset="-122"/>
                <a:ea typeface="微软雅黑" panose="020B0503020204020204" charset="-122"/>
                <a:cs typeface="+mn-ea"/>
                <a:sym typeface="Arial" panose="020B0604020202020204" pitchFamily="34" charset="0"/>
              </a:rPr>
              <a:t>从对方角度出发的话术</a:t>
            </a:r>
            <a:endParaRPr lang="zh-CN" altLang="en-US" sz="1510" b="1" dirty="0">
              <a:solidFill>
                <a:srgbClr val="C00000"/>
              </a:solidFill>
              <a:latin typeface="微软雅黑" panose="020B0503020204020204" charset="-122"/>
              <a:ea typeface="微软雅黑" panose="020B0503020204020204" charset="-122"/>
              <a:cs typeface="+mn-ea"/>
              <a:sym typeface="Arial" panose="020B0604020202020204" pitchFamily="34" charset="0"/>
            </a:endParaRPr>
          </a:p>
        </p:txBody>
      </p:sp>
      <p:sp>
        <p:nvSpPr>
          <p:cNvPr id="149" name="TextBox 148"/>
          <p:cNvSpPr txBox="1"/>
          <p:nvPr>
            <p:custDataLst>
              <p:tags r:id="rId14"/>
            </p:custDataLst>
          </p:nvPr>
        </p:nvSpPr>
        <p:spPr>
          <a:xfrm>
            <a:off x="5985620" y="4021839"/>
            <a:ext cx="3683790" cy="425709"/>
          </a:xfrm>
          <a:prstGeom prst="rect">
            <a:avLst/>
          </a:prstGeom>
          <a:noFill/>
        </p:spPr>
        <p:txBody>
          <a:bodyPr vert="horz" wrap="square" lIns="75583" tIns="39303" rIns="75583" bIns="39303" rtlCol="0" anchor="t" anchorCtr="0">
            <a:normAutofit/>
          </a:bodyPr>
          <a:lstStyle/>
          <a:p>
            <a:pPr>
              <a:lnSpc>
                <a:spcPct val="120000"/>
              </a:lnSpc>
              <a:spcAft>
                <a:spcPts val="1600"/>
              </a:spcAft>
            </a:pPr>
            <a:r>
              <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帮客户找优惠</a:t>
            </a:r>
            <a:r>
              <a:rPr lang="en-US" altLang="zh-CN"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+X</a:t>
            </a:r>
            <a:r>
              <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rPr>
              <a:t>次回本的概念</a:t>
            </a:r>
            <a:endParaRPr lang="zh-CN" altLang="en-US" sz="14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7" name="Oval 137"/>
          <p:cNvSpPr/>
          <p:nvPr>
            <p:custDataLst>
              <p:tags r:id="rId15"/>
            </p:custDataLst>
          </p:nvPr>
        </p:nvSpPr>
        <p:spPr>
          <a:xfrm>
            <a:off x="5161553" y="1770734"/>
            <a:ext cx="480864" cy="480990"/>
          </a:xfrm>
          <a:prstGeom prst="ellipse">
            <a:avLst/>
          </a:prstGeom>
          <a:solidFill>
            <a:srgbClr val="ED7D31"/>
          </a:solidFill>
          <a:ln w="12700">
            <a:noFill/>
          </a:ln>
        </p:spPr>
        <p:style>
          <a:lnRef idx="2">
            <a:srgbClr val="20AF86">
              <a:shade val="50000"/>
            </a:srgbClr>
          </a:lnRef>
          <a:fillRef idx="1">
            <a:srgbClr val="20AF86"/>
          </a:fillRef>
          <a:effectRef idx="0">
            <a:srgbClr val="20AF86"/>
          </a:effectRef>
          <a:fontRef idx="minor">
            <a:srgbClr val="FFFFFF"/>
          </a:fontRef>
        </p:style>
        <p:txBody>
          <a:bodyPr vert="horz" wrap="square" lIns="75583" tIns="39303" rIns="75583" bIns="39303" rtlCol="0" anchor="ctr">
            <a:normAutofit/>
          </a:bodyPr>
          <a:lstStyle/>
          <a:p>
            <a:pPr algn="ctr"/>
            <a:endParaRPr lang="en-US" sz="755">
              <a:sym typeface="Arial" panose="020B0604020202020204" pitchFamily="34" charset="0"/>
            </a:endParaRPr>
          </a:p>
        </p:txBody>
      </p:sp>
      <p:grpSp>
        <p:nvGrpSpPr>
          <p:cNvPr id="38" name="组合 37"/>
          <p:cNvGrpSpPr/>
          <p:nvPr>
            <p:custDataLst>
              <p:tags r:id="rId16"/>
            </p:custDataLst>
          </p:nvPr>
        </p:nvGrpSpPr>
        <p:grpSpPr>
          <a:xfrm>
            <a:off x="5255537" y="1890056"/>
            <a:ext cx="296086" cy="241819"/>
            <a:chOff x="6262588" y="2661892"/>
            <a:chExt cx="315972" cy="258060"/>
          </a:xfrm>
        </p:grpSpPr>
        <p:sp>
          <p:nvSpPr>
            <p:cNvPr id="39" name="Freeform 457"/>
            <p:cNvSpPr>
              <a:spLocks noChangeArrowheads="1"/>
            </p:cNvSpPr>
            <p:nvPr>
              <p:custDataLst>
                <p:tags r:id="rId17"/>
              </p:custDataLst>
            </p:nvPr>
          </p:nvSpPr>
          <p:spPr bwMode="auto">
            <a:xfrm>
              <a:off x="6262588" y="2661892"/>
              <a:ext cx="315972" cy="144303"/>
            </a:xfrm>
            <a:custGeom>
              <a:avLst/>
              <a:gdLst>
                <a:gd name="T0" fmla="*/ 664 w 1324"/>
                <a:gd name="T1" fmla="*/ 0 h 603"/>
                <a:gd name="T2" fmla="*/ 0 w 1324"/>
                <a:gd name="T3" fmla="*/ 301 h 603"/>
                <a:gd name="T4" fmla="*/ 664 w 1324"/>
                <a:gd name="T5" fmla="*/ 602 h 603"/>
                <a:gd name="T6" fmla="*/ 1323 w 1324"/>
                <a:gd name="T7" fmla="*/ 301 h 603"/>
                <a:gd name="T8" fmla="*/ 664 w 1324"/>
                <a:gd name="T9" fmla="*/ 0 h 603"/>
              </a:gdLst>
              <a:ahLst/>
              <a:cxnLst>
                <a:cxn ang="0">
                  <a:pos x="T0" y="T1"/>
                </a:cxn>
                <a:cxn ang="0">
                  <a:pos x="T2" y="T3"/>
                </a:cxn>
                <a:cxn ang="0">
                  <a:pos x="T4" y="T5"/>
                </a:cxn>
                <a:cxn ang="0">
                  <a:pos x="T6" y="T7"/>
                </a:cxn>
                <a:cxn ang="0">
                  <a:pos x="T8" y="T9"/>
                </a:cxn>
              </a:cxnLst>
              <a:rect l="0" t="0" r="r" b="b"/>
              <a:pathLst>
                <a:path w="1324" h="603">
                  <a:moveTo>
                    <a:pt x="664" y="0"/>
                  </a:moveTo>
                  <a:lnTo>
                    <a:pt x="0" y="301"/>
                  </a:lnTo>
                  <a:lnTo>
                    <a:pt x="664" y="602"/>
                  </a:lnTo>
                  <a:lnTo>
                    <a:pt x="1323" y="301"/>
                  </a:lnTo>
                  <a:lnTo>
                    <a:pt x="664" y="0"/>
                  </a:lnTo>
                </a:path>
              </a:pathLst>
            </a:custGeom>
            <a:noFill/>
            <a:ln w="9525" cap="flat">
              <a:solidFill>
                <a:srgbClr val="FFFFFF"/>
              </a:solidFill>
              <a:bevel/>
            </a:ln>
            <a:effectLst/>
          </p:spPr>
          <p:txBody>
            <a:bodyPr vert="horz" wrap="square" lIns="75583" tIns="39303" rIns="75583" bIns="39303" anchor="ctr">
              <a:normAutofit fontScale="42500" lnSpcReduction="20000"/>
            </a:bodyPr>
            <a:lstStyle/>
            <a:p>
              <a:pPr>
                <a:lnSpc>
                  <a:spcPct val="120000"/>
                </a:lnSpc>
              </a:pPr>
              <a:endParaRPr lang="en-US" sz="755">
                <a:sym typeface="Arial" panose="020B0604020202020204" pitchFamily="34" charset="0"/>
              </a:endParaRPr>
            </a:p>
          </p:txBody>
        </p:sp>
        <p:sp>
          <p:nvSpPr>
            <p:cNvPr id="40" name="Freeform 458"/>
            <p:cNvSpPr>
              <a:spLocks noChangeArrowheads="1"/>
            </p:cNvSpPr>
            <p:nvPr>
              <p:custDataLst>
                <p:tags r:id="rId18"/>
              </p:custDataLst>
            </p:nvPr>
          </p:nvSpPr>
          <p:spPr bwMode="auto">
            <a:xfrm>
              <a:off x="6262588" y="2819888"/>
              <a:ext cx="315972" cy="100064"/>
            </a:xfrm>
            <a:custGeom>
              <a:avLst/>
              <a:gdLst>
                <a:gd name="T0" fmla="*/ 1054 w 1324"/>
                <a:gd name="T1" fmla="*/ 0 h 421"/>
                <a:gd name="T2" fmla="*/ 1323 w 1324"/>
                <a:gd name="T3" fmla="*/ 121 h 421"/>
                <a:gd name="T4" fmla="*/ 664 w 1324"/>
                <a:gd name="T5" fmla="*/ 420 h 421"/>
                <a:gd name="T6" fmla="*/ 0 w 1324"/>
                <a:gd name="T7" fmla="*/ 121 h 421"/>
                <a:gd name="T8" fmla="*/ 262 w 1324"/>
                <a:gd name="T9" fmla="*/ 0 h 421"/>
              </a:gdLst>
              <a:ahLst/>
              <a:cxnLst>
                <a:cxn ang="0">
                  <a:pos x="T0" y="T1"/>
                </a:cxn>
                <a:cxn ang="0">
                  <a:pos x="T2" y="T3"/>
                </a:cxn>
                <a:cxn ang="0">
                  <a:pos x="T4" y="T5"/>
                </a:cxn>
                <a:cxn ang="0">
                  <a:pos x="T6" y="T7"/>
                </a:cxn>
                <a:cxn ang="0">
                  <a:pos x="T8" y="T9"/>
                </a:cxn>
              </a:cxnLst>
              <a:rect l="0" t="0" r="r" b="b"/>
              <a:pathLst>
                <a:path w="1324" h="421">
                  <a:moveTo>
                    <a:pt x="1054" y="0"/>
                  </a:moveTo>
                  <a:lnTo>
                    <a:pt x="1323" y="121"/>
                  </a:lnTo>
                  <a:lnTo>
                    <a:pt x="664" y="420"/>
                  </a:lnTo>
                  <a:lnTo>
                    <a:pt x="0" y="121"/>
                  </a:lnTo>
                  <a:lnTo>
                    <a:pt x="262" y="0"/>
                  </a:lnTo>
                </a:path>
              </a:pathLst>
            </a:cu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41" name="Freeform 459"/>
            <p:cNvSpPr>
              <a:spLocks noChangeArrowheads="1"/>
            </p:cNvSpPr>
            <p:nvPr>
              <p:custDataLst>
                <p:tags r:id="rId19"/>
              </p:custDataLst>
            </p:nvPr>
          </p:nvSpPr>
          <p:spPr bwMode="auto">
            <a:xfrm>
              <a:off x="6262588" y="2763010"/>
              <a:ext cx="315972" cy="101118"/>
            </a:xfrm>
            <a:custGeom>
              <a:avLst/>
              <a:gdLst>
                <a:gd name="T0" fmla="*/ 1054 w 1324"/>
                <a:gd name="T1" fmla="*/ 0 h 423"/>
                <a:gd name="T2" fmla="*/ 1323 w 1324"/>
                <a:gd name="T3" fmla="*/ 121 h 423"/>
                <a:gd name="T4" fmla="*/ 1054 w 1324"/>
                <a:gd name="T5" fmla="*/ 241 h 423"/>
                <a:gd name="T6" fmla="*/ 664 w 1324"/>
                <a:gd name="T7" fmla="*/ 422 h 423"/>
                <a:gd name="T8" fmla="*/ 262 w 1324"/>
                <a:gd name="T9" fmla="*/ 241 h 423"/>
                <a:gd name="T10" fmla="*/ 0 w 1324"/>
                <a:gd name="T11" fmla="*/ 121 h 423"/>
                <a:gd name="T12" fmla="*/ 262 w 1324"/>
                <a:gd name="T13" fmla="*/ 0 h 423"/>
              </a:gdLst>
              <a:ahLst/>
              <a:cxnLst>
                <a:cxn ang="0">
                  <a:pos x="T0" y="T1"/>
                </a:cxn>
                <a:cxn ang="0">
                  <a:pos x="T2" y="T3"/>
                </a:cxn>
                <a:cxn ang="0">
                  <a:pos x="T4" y="T5"/>
                </a:cxn>
                <a:cxn ang="0">
                  <a:pos x="T6" y="T7"/>
                </a:cxn>
                <a:cxn ang="0">
                  <a:pos x="T8" y="T9"/>
                </a:cxn>
                <a:cxn ang="0">
                  <a:pos x="T10" y="T11"/>
                </a:cxn>
                <a:cxn ang="0">
                  <a:pos x="T12" y="T13"/>
                </a:cxn>
              </a:cxnLst>
              <a:rect l="0" t="0" r="r" b="b"/>
              <a:pathLst>
                <a:path w="1324" h="423">
                  <a:moveTo>
                    <a:pt x="1054" y="0"/>
                  </a:moveTo>
                  <a:lnTo>
                    <a:pt x="1323" y="121"/>
                  </a:lnTo>
                  <a:lnTo>
                    <a:pt x="1054" y="241"/>
                  </a:lnTo>
                  <a:lnTo>
                    <a:pt x="664" y="422"/>
                  </a:lnTo>
                  <a:lnTo>
                    <a:pt x="262" y="241"/>
                  </a:lnTo>
                  <a:lnTo>
                    <a:pt x="0" y="121"/>
                  </a:lnTo>
                  <a:lnTo>
                    <a:pt x="262" y="0"/>
                  </a:lnTo>
                </a:path>
              </a:pathLst>
            </a:cu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grpSp>
      <p:sp>
        <p:nvSpPr>
          <p:cNvPr id="42" name="Oval 146"/>
          <p:cNvSpPr/>
          <p:nvPr>
            <p:custDataLst>
              <p:tags r:id="rId20"/>
            </p:custDataLst>
          </p:nvPr>
        </p:nvSpPr>
        <p:spPr>
          <a:xfrm>
            <a:off x="5161553" y="2774569"/>
            <a:ext cx="480864" cy="480990"/>
          </a:xfrm>
          <a:prstGeom prst="ellipse">
            <a:avLst/>
          </a:prstGeom>
          <a:solidFill>
            <a:srgbClr val="A5A5A5"/>
          </a:solidFill>
          <a:ln w="12700">
            <a:noFill/>
          </a:ln>
        </p:spPr>
        <p:style>
          <a:lnRef idx="2">
            <a:srgbClr val="20AF86">
              <a:shade val="50000"/>
            </a:srgbClr>
          </a:lnRef>
          <a:fillRef idx="1">
            <a:srgbClr val="20AF86"/>
          </a:fillRef>
          <a:effectRef idx="0">
            <a:srgbClr val="20AF86"/>
          </a:effectRef>
          <a:fontRef idx="minor">
            <a:srgbClr val="FFFFFF"/>
          </a:fontRef>
        </p:style>
        <p:txBody>
          <a:bodyPr vert="horz" wrap="square" lIns="75583" tIns="39303" rIns="75583" bIns="39303" rtlCol="0" anchor="ctr">
            <a:normAutofit/>
          </a:bodyPr>
          <a:lstStyle/>
          <a:p>
            <a:pPr algn="ctr"/>
            <a:endParaRPr lang="en-US" sz="755">
              <a:sym typeface="Arial" panose="020B0604020202020204" pitchFamily="34" charset="0"/>
            </a:endParaRPr>
          </a:p>
        </p:txBody>
      </p:sp>
      <p:grpSp>
        <p:nvGrpSpPr>
          <p:cNvPr id="43" name="组合 42"/>
          <p:cNvGrpSpPr/>
          <p:nvPr>
            <p:custDataLst>
              <p:tags r:id="rId21"/>
            </p:custDataLst>
          </p:nvPr>
        </p:nvGrpSpPr>
        <p:grpSpPr>
          <a:xfrm>
            <a:off x="5244321" y="2851651"/>
            <a:ext cx="323886" cy="324988"/>
            <a:chOff x="6250619" y="3440419"/>
            <a:chExt cx="345639" cy="346814"/>
          </a:xfrm>
        </p:grpSpPr>
        <p:sp>
          <p:nvSpPr>
            <p:cNvPr id="44" name="Freeform 826"/>
            <p:cNvSpPr>
              <a:spLocks noChangeArrowheads="1"/>
            </p:cNvSpPr>
            <p:nvPr>
              <p:custDataLst>
                <p:tags r:id="rId22"/>
              </p:custDataLst>
            </p:nvPr>
          </p:nvSpPr>
          <p:spPr bwMode="auto">
            <a:xfrm>
              <a:off x="6297857" y="3487660"/>
              <a:ext cx="252316" cy="251181"/>
            </a:xfrm>
            <a:custGeom>
              <a:avLst/>
              <a:gdLst>
                <a:gd name="T0" fmla="*/ 481 w 964"/>
                <a:gd name="T1" fmla="*/ 0 h 963"/>
                <a:gd name="T2" fmla="*/ 481 w 964"/>
                <a:gd name="T3" fmla="*/ 0 h 963"/>
                <a:gd name="T4" fmla="*/ 0 w 964"/>
                <a:gd name="T5" fmla="*/ 481 h 963"/>
                <a:gd name="T6" fmla="*/ 481 w 964"/>
                <a:gd name="T7" fmla="*/ 962 h 963"/>
                <a:gd name="T8" fmla="*/ 963 w 964"/>
                <a:gd name="T9" fmla="*/ 481 h 963"/>
                <a:gd name="T10" fmla="*/ 481 w 964"/>
                <a:gd name="T11" fmla="*/ 0 h 963"/>
              </a:gdLst>
              <a:ahLst/>
              <a:cxnLst>
                <a:cxn ang="0">
                  <a:pos x="T0" y="T1"/>
                </a:cxn>
                <a:cxn ang="0">
                  <a:pos x="T2" y="T3"/>
                </a:cxn>
                <a:cxn ang="0">
                  <a:pos x="T4" y="T5"/>
                </a:cxn>
                <a:cxn ang="0">
                  <a:pos x="T6" y="T7"/>
                </a:cxn>
                <a:cxn ang="0">
                  <a:pos x="T8" y="T9"/>
                </a:cxn>
                <a:cxn ang="0">
                  <a:pos x="T10" y="T11"/>
                </a:cxn>
              </a:cxnLst>
              <a:rect l="0" t="0" r="r" b="b"/>
              <a:pathLst>
                <a:path w="964" h="963">
                  <a:moveTo>
                    <a:pt x="481" y="0"/>
                  </a:moveTo>
                  <a:lnTo>
                    <a:pt x="481" y="0"/>
                  </a:lnTo>
                  <a:cubicBezTo>
                    <a:pt x="210" y="0"/>
                    <a:pt x="0" y="221"/>
                    <a:pt x="0" y="481"/>
                  </a:cubicBezTo>
                  <a:cubicBezTo>
                    <a:pt x="0" y="752"/>
                    <a:pt x="210" y="962"/>
                    <a:pt x="481" y="962"/>
                  </a:cubicBezTo>
                  <a:cubicBezTo>
                    <a:pt x="741" y="962"/>
                    <a:pt x="963" y="752"/>
                    <a:pt x="963" y="481"/>
                  </a:cubicBezTo>
                  <a:cubicBezTo>
                    <a:pt x="963" y="221"/>
                    <a:pt x="741" y="0"/>
                    <a:pt x="481" y="0"/>
                  </a:cubicBezTo>
                </a:path>
              </a:pathLst>
            </a:custGeom>
            <a:noFill/>
            <a:ln w="4680" cap="flat">
              <a:solidFill>
                <a:srgbClr val="FFFFFF"/>
              </a:solidFill>
              <a:round/>
            </a:ln>
            <a:effectLst/>
          </p:spPr>
          <p:txBody>
            <a:bodyPr vert="horz" wrap="square" lIns="75583" tIns="39303" rIns="75583" bIns="39303" anchor="ctr">
              <a:normAutofit/>
            </a:bodyPr>
            <a:lstStyle/>
            <a:p>
              <a:endParaRPr lang="en-US" sz="755">
                <a:sym typeface="Arial" panose="020B0604020202020204" pitchFamily="34" charset="0"/>
              </a:endParaRPr>
            </a:p>
          </p:txBody>
        </p:sp>
        <p:sp>
          <p:nvSpPr>
            <p:cNvPr id="45" name="Freeform 827"/>
            <p:cNvSpPr>
              <a:spLocks noChangeArrowheads="1"/>
            </p:cNvSpPr>
            <p:nvPr>
              <p:custDataLst>
                <p:tags r:id="rId23"/>
              </p:custDataLst>
            </p:nvPr>
          </p:nvSpPr>
          <p:spPr bwMode="auto">
            <a:xfrm>
              <a:off x="6376201" y="3566009"/>
              <a:ext cx="94475" cy="94481"/>
            </a:xfrm>
            <a:custGeom>
              <a:avLst/>
              <a:gdLst>
                <a:gd name="T0" fmla="*/ 180 w 361"/>
                <a:gd name="T1" fmla="*/ 360 h 361"/>
                <a:gd name="T2" fmla="*/ 180 w 361"/>
                <a:gd name="T3" fmla="*/ 360 h 361"/>
                <a:gd name="T4" fmla="*/ 0 w 361"/>
                <a:gd name="T5" fmla="*/ 180 h 361"/>
                <a:gd name="T6" fmla="*/ 180 w 361"/>
                <a:gd name="T7" fmla="*/ 0 h 361"/>
                <a:gd name="T8" fmla="*/ 360 w 361"/>
                <a:gd name="T9" fmla="*/ 180 h 361"/>
                <a:gd name="T10" fmla="*/ 180 w 361"/>
                <a:gd name="T11" fmla="*/ 360 h 361"/>
              </a:gdLst>
              <a:ahLst/>
              <a:cxnLst>
                <a:cxn ang="0">
                  <a:pos x="T0" y="T1"/>
                </a:cxn>
                <a:cxn ang="0">
                  <a:pos x="T2" y="T3"/>
                </a:cxn>
                <a:cxn ang="0">
                  <a:pos x="T4" y="T5"/>
                </a:cxn>
                <a:cxn ang="0">
                  <a:pos x="T6" y="T7"/>
                </a:cxn>
                <a:cxn ang="0">
                  <a:pos x="T8" y="T9"/>
                </a:cxn>
                <a:cxn ang="0">
                  <a:pos x="T10" y="T11"/>
                </a:cxn>
              </a:cxnLst>
              <a:rect l="0" t="0" r="r" b="b"/>
              <a:pathLst>
                <a:path w="361" h="361">
                  <a:moveTo>
                    <a:pt x="180" y="360"/>
                  </a:moveTo>
                  <a:lnTo>
                    <a:pt x="180" y="360"/>
                  </a:lnTo>
                  <a:cubicBezTo>
                    <a:pt x="80" y="360"/>
                    <a:pt x="0" y="280"/>
                    <a:pt x="0" y="180"/>
                  </a:cubicBezTo>
                  <a:cubicBezTo>
                    <a:pt x="0" y="80"/>
                    <a:pt x="80" y="0"/>
                    <a:pt x="180" y="0"/>
                  </a:cubicBezTo>
                  <a:cubicBezTo>
                    <a:pt x="281" y="0"/>
                    <a:pt x="360" y="80"/>
                    <a:pt x="360" y="180"/>
                  </a:cubicBezTo>
                  <a:cubicBezTo>
                    <a:pt x="360" y="280"/>
                    <a:pt x="281" y="360"/>
                    <a:pt x="180" y="360"/>
                  </a:cubicBezTo>
                </a:path>
              </a:pathLst>
            </a:custGeom>
            <a:noFill/>
            <a:ln w="4680" cap="flat">
              <a:solidFill>
                <a:srgbClr val="FFFFFF"/>
              </a:solidFill>
              <a:round/>
            </a:ln>
            <a:effectLst/>
          </p:spPr>
          <p:txBody>
            <a:bodyPr vert="horz" wrap="square" lIns="75583" tIns="39303" rIns="75583" bIns="39303" anchor="ctr">
              <a:normAutofit fontScale="25000" lnSpcReduction="20000"/>
            </a:bodyPr>
            <a:lstStyle/>
            <a:p>
              <a:pPr>
                <a:lnSpc>
                  <a:spcPct val="120000"/>
                </a:lnSpc>
              </a:pPr>
              <a:endParaRPr lang="en-US" sz="755">
                <a:sym typeface="Arial" panose="020B0604020202020204" pitchFamily="34" charset="0"/>
              </a:endParaRPr>
            </a:p>
          </p:txBody>
        </p:sp>
        <p:sp>
          <p:nvSpPr>
            <p:cNvPr id="46" name="Freeform 828"/>
            <p:cNvSpPr>
              <a:spLocks noChangeArrowheads="1"/>
            </p:cNvSpPr>
            <p:nvPr>
              <p:custDataLst>
                <p:tags r:id="rId24"/>
              </p:custDataLst>
            </p:nvPr>
          </p:nvSpPr>
          <p:spPr bwMode="auto">
            <a:xfrm>
              <a:off x="6423438" y="3660490"/>
              <a:ext cx="1153" cy="126743"/>
            </a:xfrm>
            <a:custGeom>
              <a:avLst/>
              <a:gdLst>
                <a:gd name="T0" fmla="*/ 0 w 1"/>
                <a:gd name="T1" fmla="*/ 482 h 483"/>
                <a:gd name="T2" fmla="*/ 0 w 1"/>
                <a:gd name="T3" fmla="*/ 301 h 483"/>
                <a:gd name="T4" fmla="*/ 0 w 1"/>
                <a:gd name="T5" fmla="*/ 0 h 483"/>
              </a:gdLst>
              <a:ahLst/>
              <a:cxnLst>
                <a:cxn ang="0">
                  <a:pos x="T0" y="T1"/>
                </a:cxn>
                <a:cxn ang="0">
                  <a:pos x="T2" y="T3"/>
                </a:cxn>
                <a:cxn ang="0">
                  <a:pos x="T4" y="T5"/>
                </a:cxn>
              </a:cxnLst>
              <a:rect l="0" t="0" r="r" b="b"/>
              <a:pathLst>
                <a:path w="1" h="483">
                  <a:moveTo>
                    <a:pt x="0" y="482"/>
                  </a:moveTo>
                  <a:lnTo>
                    <a:pt x="0" y="301"/>
                  </a:lnTo>
                  <a:lnTo>
                    <a:pt x="0" y="0"/>
                  </a:lnTo>
                </a:path>
              </a:pathLst>
            </a:custGeom>
            <a:noFill/>
            <a:ln w="4680" cap="flat">
              <a:solidFill>
                <a:srgbClr val="FFFFFF"/>
              </a:solidFill>
              <a:round/>
            </a:ln>
            <a:effectLst/>
          </p:spPr>
          <p:txBody>
            <a:bodyPr vert="horz" wrap="square" lIns="75583" tIns="39303" rIns="75583" bIns="39303">
              <a:normAutofit fontScale="32500" lnSpcReduction="20000"/>
            </a:bodyPr>
            <a:lstStyle/>
            <a:p>
              <a:pPr>
                <a:lnSpc>
                  <a:spcPct val="120000"/>
                </a:lnSpc>
              </a:pPr>
              <a:endParaRPr lang="en-US" sz="755">
                <a:sym typeface="Arial" panose="020B0604020202020204" pitchFamily="34" charset="0"/>
              </a:endParaRPr>
            </a:p>
          </p:txBody>
        </p:sp>
        <p:sp>
          <p:nvSpPr>
            <p:cNvPr id="47" name="Freeform 829"/>
            <p:cNvSpPr>
              <a:spLocks noChangeArrowheads="1"/>
            </p:cNvSpPr>
            <p:nvPr>
              <p:custDataLst>
                <p:tags r:id="rId25"/>
              </p:custDataLst>
            </p:nvPr>
          </p:nvSpPr>
          <p:spPr bwMode="auto">
            <a:xfrm>
              <a:off x="6423438" y="3440419"/>
              <a:ext cx="1153" cy="126743"/>
            </a:xfrm>
            <a:custGeom>
              <a:avLst/>
              <a:gdLst>
                <a:gd name="T0" fmla="*/ 0 w 1"/>
                <a:gd name="T1" fmla="*/ 0 h 483"/>
                <a:gd name="T2" fmla="*/ 0 w 1"/>
                <a:gd name="T3" fmla="*/ 181 h 483"/>
                <a:gd name="T4" fmla="*/ 0 w 1"/>
                <a:gd name="T5" fmla="*/ 482 h 483"/>
              </a:gdLst>
              <a:ahLst/>
              <a:cxnLst>
                <a:cxn ang="0">
                  <a:pos x="T0" y="T1"/>
                </a:cxn>
                <a:cxn ang="0">
                  <a:pos x="T2" y="T3"/>
                </a:cxn>
                <a:cxn ang="0">
                  <a:pos x="T4" y="T5"/>
                </a:cxn>
              </a:cxnLst>
              <a:rect l="0" t="0" r="r" b="b"/>
              <a:pathLst>
                <a:path w="1" h="483">
                  <a:moveTo>
                    <a:pt x="0" y="0"/>
                  </a:moveTo>
                  <a:lnTo>
                    <a:pt x="0" y="181"/>
                  </a:lnTo>
                  <a:lnTo>
                    <a:pt x="0" y="482"/>
                  </a:lnTo>
                </a:path>
              </a:pathLst>
            </a:custGeom>
            <a:noFill/>
            <a:ln w="4680" cap="flat">
              <a:solidFill>
                <a:srgbClr val="FFFFFF"/>
              </a:solidFill>
              <a:round/>
            </a:ln>
            <a:effectLst/>
          </p:spPr>
          <p:txBody>
            <a:bodyPr vert="horz" wrap="square" lIns="75583" tIns="39303" rIns="75583" bIns="39303">
              <a:normAutofit fontScale="32500" lnSpcReduction="20000"/>
            </a:bodyPr>
            <a:lstStyle/>
            <a:p>
              <a:pPr>
                <a:lnSpc>
                  <a:spcPct val="120000"/>
                </a:lnSpc>
              </a:pPr>
              <a:endParaRPr lang="en-US" sz="755">
                <a:sym typeface="Arial" panose="020B0604020202020204" pitchFamily="34" charset="0"/>
              </a:endParaRPr>
            </a:p>
          </p:txBody>
        </p:sp>
        <p:sp>
          <p:nvSpPr>
            <p:cNvPr id="48" name="Freeform 830"/>
            <p:cNvSpPr>
              <a:spLocks noChangeArrowheads="1"/>
            </p:cNvSpPr>
            <p:nvPr>
              <p:custDataLst>
                <p:tags r:id="rId26"/>
              </p:custDataLst>
            </p:nvPr>
          </p:nvSpPr>
          <p:spPr bwMode="auto">
            <a:xfrm>
              <a:off x="6250619" y="3613249"/>
              <a:ext cx="125582" cy="1153"/>
            </a:xfrm>
            <a:custGeom>
              <a:avLst/>
              <a:gdLst>
                <a:gd name="T0" fmla="*/ 0 w 482"/>
                <a:gd name="T1" fmla="*/ 0 h 1"/>
                <a:gd name="T2" fmla="*/ 180 w 482"/>
                <a:gd name="T3" fmla="*/ 0 h 1"/>
                <a:gd name="T4" fmla="*/ 481 w 482"/>
                <a:gd name="T5" fmla="*/ 0 h 1"/>
              </a:gdLst>
              <a:ahLst/>
              <a:cxnLst>
                <a:cxn ang="0">
                  <a:pos x="T0" y="T1"/>
                </a:cxn>
                <a:cxn ang="0">
                  <a:pos x="T2" y="T3"/>
                </a:cxn>
                <a:cxn ang="0">
                  <a:pos x="T4" y="T5"/>
                </a:cxn>
              </a:cxnLst>
              <a:rect l="0" t="0" r="r" b="b"/>
              <a:pathLst>
                <a:path w="482" h="1">
                  <a:moveTo>
                    <a:pt x="0" y="0"/>
                  </a:moveTo>
                  <a:lnTo>
                    <a:pt x="180" y="0"/>
                  </a:lnTo>
                  <a:lnTo>
                    <a:pt x="481" y="0"/>
                  </a:lnTo>
                </a:path>
              </a:pathLst>
            </a:cu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49" name="Freeform 831"/>
            <p:cNvSpPr>
              <a:spLocks noChangeArrowheads="1"/>
            </p:cNvSpPr>
            <p:nvPr>
              <p:custDataLst>
                <p:tags r:id="rId27"/>
              </p:custDataLst>
            </p:nvPr>
          </p:nvSpPr>
          <p:spPr bwMode="auto">
            <a:xfrm>
              <a:off x="6469524" y="3613249"/>
              <a:ext cx="126734" cy="1153"/>
            </a:xfrm>
            <a:custGeom>
              <a:avLst/>
              <a:gdLst>
                <a:gd name="T0" fmla="*/ 0 w 483"/>
                <a:gd name="T1" fmla="*/ 0 h 1"/>
                <a:gd name="T2" fmla="*/ 302 w 483"/>
                <a:gd name="T3" fmla="*/ 0 h 1"/>
                <a:gd name="T4" fmla="*/ 482 w 483"/>
                <a:gd name="T5" fmla="*/ 0 h 1"/>
              </a:gdLst>
              <a:ahLst/>
              <a:cxnLst>
                <a:cxn ang="0">
                  <a:pos x="T0" y="T1"/>
                </a:cxn>
                <a:cxn ang="0">
                  <a:pos x="T2" y="T3"/>
                </a:cxn>
                <a:cxn ang="0">
                  <a:pos x="T4" y="T5"/>
                </a:cxn>
              </a:cxnLst>
              <a:rect l="0" t="0" r="r" b="b"/>
              <a:pathLst>
                <a:path w="483" h="1">
                  <a:moveTo>
                    <a:pt x="0" y="0"/>
                  </a:moveTo>
                  <a:lnTo>
                    <a:pt x="302" y="0"/>
                  </a:lnTo>
                  <a:lnTo>
                    <a:pt x="482" y="0"/>
                  </a:lnTo>
                </a:path>
              </a:pathLst>
            </a:cu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grpSp>
      <p:sp>
        <p:nvSpPr>
          <p:cNvPr id="50" name="Oval 149"/>
          <p:cNvSpPr/>
          <p:nvPr>
            <p:custDataLst>
              <p:tags r:id="rId28"/>
            </p:custDataLst>
          </p:nvPr>
        </p:nvSpPr>
        <p:spPr>
          <a:xfrm>
            <a:off x="5161553" y="3778403"/>
            <a:ext cx="480864" cy="480990"/>
          </a:xfrm>
          <a:prstGeom prst="ellipse">
            <a:avLst/>
          </a:prstGeom>
          <a:solidFill>
            <a:srgbClr val="FFC000"/>
          </a:solidFill>
          <a:ln w="12700">
            <a:noFill/>
          </a:ln>
        </p:spPr>
        <p:style>
          <a:lnRef idx="2">
            <a:srgbClr val="20AF86">
              <a:shade val="50000"/>
            </a:srgbClr>
          </a:lnRef>
          <a:fillRef idx="1">
            <a:srgbClr val="20AF86"/>
          </a:fillRef>
          <a:effectRef idx="0">
            <a:srgbClr val="20AF86"/>
          </a:effectRef>
          <a:fontRef idx="minor">
            <a:srgbClr val="FFFFFF"/>
          </a:fontRef>
        </p:style>
        <p:txBody>
          <a:bodyPr vert="horz" wrap="square" lIns="75583" tIns="39303" rIns="75583" bIns="39303" rtlCol="0" anchor="ctr">
            <a:normAutofit/>
          </a:bodyPr>
          <a:lstStyle/>
          <a:p>
            <a:pPr algn="ctr"/>
            <a:endParaRPr lang="en-US" sz="755">
              <a:sym typeface="Arial" panose="020B0604020202020204" pitchFamily="34" charset="0"/>
            </a:endParaRPr>
          </a:p>
        </p:txBody>
      </p:sp>
      <p:grpSp>
        <p:nvGrpSpPr>
          <p:cNvPr id="51" name="组合 50"/>
          <p:cNvGrpSpPr/>
          <p:nvPr>
            <p:custDataLst>
              <p:tags r:id="rId29"/>
            </p:custDataLst>
          </p:nvPr>
        </p:nvGrpSpPr>
        <p:grpSpPr>
          <a:xfrm>
            <a:off x="5265199" y="3877826"/>
            <a:ext cx="281599" cy="281614"/>
            <a:chOff x="6272899" y="4287865"/>
            <a:chExt cx="300512" cy="300528"/>
          </a:xfrm>
        </p:grpSpPr>
        <p:sp>
          <p:nvSpPr>
            <p:cNvPr id="52" name="Line 287"/>
            <p:cNvSpPr>
              <a:spLocks noChangeShapeType="1"/>
            </p:cNvSpPr>
            <p:nvPr>
              <p:custDataLst>
                <p:tags r:id="rId30"/>
              </p:custDataLst>
            </p:nvPr>
          </p:nvSpPr>
          <p:spPr bwMode="auto">
            <a:xfrm flipH="1">
              <a:off x="6523901" y="4430644"/>
              <a:ext cx="49510" cy="47210"/>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53" name="Line 288"/>
            <p:cNvSpPr>
              <a:spLocks noChangeShapeType="1"/>
            </p:cNvSpPr>
            <p:nvPr>
              <p:custDataLst>
                <p:tags r:id="rId31"/>
              </p:custDataLst>
            </p:nvPr>
          </p:nvSpPr>
          <p:spPr bwMode="auto">
            <a:xfrm flipH="1" flipV="1">
              <a:off x="6523901" y="4382284"/>
              <a:ext cx="49510" cy="49513"/>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54" name="Line 289"/>
            <p:cNvSpPr>
              <a:spLocks noChangeShapeType="1"/>
            </p:cNvSpPr>
            <p:nvPr>
              <p:custDataLst>
                <p:tags r:id="rId32"/>
              </p:custDataLst>
            </p:nvPr>
          </p:nvSpPr>
          <p:spPr bwMode="auto">
            <a:xfrm flipV="1">
              <a:off x="6274051" y="4382284"/>
              <a:ext cx="47207" cy="49513"/>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55" name="Line 290"/>
            <p:cNvSpPr>
              <a:spLocks noChangeShapeType="1"/>
            </p:cNvSpPr>
            <p:nvPr>
              <p:custDataLst>
                <p:tags r:id="rId33"/>
              </p:custDataLst>
            </p:nvPr>
          </p:nvSpPr>
          <p:spPr bwMode="auto">
            <a:xfrm>
              <a:off x="6274051" y="4430644"/>
              <a:ext cx="47207" cy="47210"/>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56" name="Line 291"/>
            <p:cNvSpPr>
              <a:spLocks noChangeShapeType="1"/>
            </p:cNvSpPr>
            <p:nvPr>
              <p:custDataLst>
                <p:tags r:id="rId34"/>
              </p:custDataLst>
            </p:nvPr>
          </p:nvSpPr>
          <p:spPr bwMode="auto">
            <a:xfrm flipH="1">
              <a:off x="6272899" y="4430645"/>
              <a:ext cx="300512" cy="1152"/>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57" name="Line 292"/>
            <p:cNvSpPr>
              <a:spLocks noChangeShapeType="1"/>
            </p:cNvSpPr>
            <p:nvPr>
              <p:custDataLst>
                <p:tags r:id="rId35"/>
              </p:custDataLst>
            </p:nvPr>
          </p:nvSpPr>
          <p:spPr bwMode="auto">
            <a:xfrm flipH="1" flipV="1">
              <a:off x="6382281" y="4538880"/>
              <a:ext cx="49509" cy="49513"/>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58" name="Line 293"/>
            <p:cNvSpPr>
              <a:spLocks noChangeShapeType="1"/>
            </p:cNvSpPr>
            <p:nvPr>
              <p:custDataLst>
                <p:tags r:id="rId36"/>
              </p:custDataLst>
            </p:nvPr>
          </p:nvSpPr>
          <p:spPr bwMode="auto">
            <a:xfrm flipV="1">
              <a:off x="6430639" y="4538880"/>
              <a:ext cx="47207" cy="49513"/>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59" name="Line 294"/>
            <p:cNvSpPr>
              <a:spLocks noChangeShapeType="1"/>
            </p:cNvSpPr>
            <p:nvPr>
              <p:custDataLst>
                <p:tags r:id="rId37"/>
              </p:custDataLst>
            </p:nvPr>
          </p:nvSpPr>
          <p:spPr bwMode="auto">
            <a:xfrm>
              <a:off x="6430639" y="4289017"/>
              <a:ext cx="47207" cy="47209"/>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60" name="Line 295"/>
            <p:cNvSpPr>
              <a:spLocks noChangeShapeType="1"/>
            </p:cNvSpPr>
            <p:nvPr>
              <p:custDataLst>
                <p:tags r:id="rId38"/>
              </p:custDataLst>
            </p:nvPr>
          </p:nvSpPr>
          <p:spPr bwMode="auto">
            <a:xfrm flipH="1">
              <a:off x="6382281" y="4289017"/>
              <a:ext cx="49509" cy="47209"/>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sp>
          <p:nvSpPr>
            <p:cNvPr id="61" name="Line 296"/>
            <p:cNvSpPr>
              <a:spLocks noChangeShapeType="1"/>
            </p:cNvSpPr>
            <p:nvPr>
              <p:custDataLst>
                <p:tags r:id="rId39"/>
              </p:custDataLst>
            </p:nvPr>
          </p:nvSpPr>
          <p:spPr bwMode="auto">
            <a:xfrm flipV="1">
              <a:off x="6430639" y="4287865"/>
              <a:ext cx="1151" cy="300528"/>
            </a:xfrm>
            <a:prstGeom prst="line">
              <a:avLst/>
            </a:prstGeom>
            <a:noFill/>
            <a:ln w="4680" cap="flat">
              <a:solidFill>
                <a:srgbClr val="FFFFFF"/>
              </a:solidFill>
              <a:round/>
            </a:ln>
            <a:effectLst/>
          </p:spPr>
          <p:txBody>
            <a:bodyPr vert="horz" wrap="square" lIns="75583" tIns="39303" rIns="75583" bIns="39303">
              <a:normAutofit fontScale="25000" lnSpcReduction="20000"/>
            </a:bodyPr>
            <a:lstStyle/>
            <a:p>
              <a:pPr>
                <a:lnSpc>
                  <a:spcPct val="120000"/>
                </a:lnSpc>
              </a:pPr>
              <a:endParaRPr lang="en-US" sz="755">
                <a:sym typeface="Arial" panose="020B0604020202020204"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6336030" y="4801870"/>
            <a:ext cx="2402840" cy="636905"/>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2" name="圆角矩形 11"/>
          <p:cNvSpPr/>
          <p:nvPr/>
        </p:nvSpPr>
        <p:spPr>
          <a:xfrm>
            <a:off x="3729990" y="4736465"/>
            <a:ext cx="1823085" cy="636905"/>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1" name="圆角矩形 10"/>
          <p:cNvSpPr/>
          <p:nvPr/>
        </p:nvSpPr>
        <p:spPr>
          <a:xfrm>
            <a:off x="927100" y="4736465"/>
            <a:ext cx="1823085" cy="6369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5" name="组合 14"/>
          <p:cNvGrpSpPr/>
          <p:nvPr/>
        </p:nvGrpSpPr>
        <p:grpSpPr>
          <a:xfrm>
            <a:off x="257810" y="18351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75323" y="157480"/>
            <a:ext cx="2875280" cy="306705"/>
          </a:xfrm>
          <a:prstGeom prst="rect">
            <a:avLst/>
          </a:prstGeom>
          <a:noFill/>
        </p:spPr>
        <p:txBody>
          <a:bodyPr wrap="none" rtlCol="0">
            <a:spAutoFit/>
          </a:bodyPr>
          <a:lstStyle/>
          <a:p>
            <a:pPr algn="ctr"/>
            <a:r>
              <a:rPr 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VIP</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充值</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常见的利益点设计</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7" name="图片 6"/>
          <p:cNvPicPr>
            <a:picLocks noChangeAspect="1"/>
          </p:cNvPicPr>
          <p:nvPr/>
        </p:nvPicPr>
        <p:blipFill>
          <a:blip r:embed="rId4"/>
          <a:stretch>
            <a:fillRect/>
          </a:stretch>
        </p:blipFill>
        <p:spPr>
          <a:xfrm>
            <a:off x="925830" y="562610"/>
            <a:ext cx="1816100" cy="3942715"/>
          </a:xfrm>
          <a:prstGeom prst="rect">
            <a:avLst/>
          </a:prstGeom>
        </p:spPr>
      </p:pic>
      <p:pic>
        <p:nvPicPr>
          <p:cNvPr id="3" name="图片 2"/>
          <p:cNvPicPr>
            <a:picLocks noChangeAspect="1"/>
          </p:cNvPicPr>
          <p:nvPr/>
        </p:nvPicPr>
        <p:blipFill>
          <a:blip r:embed="rId5"/>
          <a:stretch>
            <a:fillRect/>
          </a:stretch>
        </p:blipFill>
        <p:spPr>
          <a:xfrm>
            <a:off x="6336030" y="562610"/>
            <a:ext cx="2402840" cy="4060190"/>
          </a:xfrm>
          <a:prstGeom prst="rect">
            <a:avLst/>
          </a:prstGeom>
        </p:spPr>
      </p:pic>
      <p:sp>
        <p:nvSpPr>
          <p:cNvPr id="5" name="文本框 4"/>
          <p:cNvSpPr txBox="1"/>
          <p:nvPr/>
        </p:nvSpPr>
        <p:spPr>
          <a:xfrm>
            <a:off x="935355" y="4736465"/>
            <a:ext cx="1814830" cy="645160"/>
          </a:xfrm>
          <a:prstGeom prst="rect">
            <a:avLst/>
          </a:prstGeom>
          <a:solidFill>
            <a:srgbClr val="FFC000"/>
          </a:solidFill>
        </p:spPr>
        <p:txBody>
          <a:bodyPr wrap="square" rtlCol="0">
            <a:spAutoFit/>
          </a:bodyPr>
          <a:lstStyle/>
          <a:p>
            <a:r>
              <a:rPr lang="zh-CN" altLang="en-US"/>
              <a:t>送现金</a:t>
            </a:r>
            <a:r>
              <a:rPr lang="en-US" altLang="zh-CN"/>
              <a:t>+</a:t>
            </a:r>
            <a:r>
              <a:rPr lang="zh-CN" altLang="en-US"/>
              <a:t>优惠券</a:t>
            </a:r>
            <a:r>
              <a:rPr lang="en-US" altLang="zh-CN"/>
              <a:t>+</a:t>
            </a:r>
            <a:r>
              <a:rPr lang="zh-CN" altLang="en-US"/>
              <a:t>会员升级</a:t>
            </a:r>
            <a:endParaRPr lang="zh-CN" altLang="en-US"/>
          </a:p>
        </p:txBody>
      </p:sp>
      <p:sp>
        <p:nvSpPr>
          <p:cNvPr id="8" name="文本框 7"/>
          <p:cNvSpPr txBox="1"/>
          <p:nvPr/>
        </p:nvSpPr>
        <p:spPr>
          <a:xfrm>
            <a:off x="3729990" y="4870450"/>
            <a:ext cx="1798320" cy="368300"/>
          </a:xfrm>
          <a:prstGeom prst="rect">
            <a:avLst/>
          </a:prstGeom>
          <a:solidFill>
            <a:srgbClr val="FFC000"/>
          </a:solidFill>
        </p:spPr>
        <p:txBody>
          <a:bodyPr wrap="square" rtlCol="0">
            <a:spAutoFit/>
          </a:bodyPr>
          <a:lstStyle/>
          <a:p>
            <a:pPr algn="ctr"/>
            <a:r>
              <a:rPr lang="zh-CN" altLang="en-US"/>
              <a:t>开卡送实物礼品</a:t>
            </a:r>
            <a:endParaRPr lang="zh-CN" altLang="en-US"/>
          </a:p>
        </p:txBody>
      </p:sp>
      <p:sp>
        <p:nvSpPr>
          <p:cNvPr id="9" name="文本框 8"/>
          <p:cNvSpPr txBox="1"/>
          <p:nvPr/>
        </p:nvSpPr>
        <p:spPr>
          <a:xfrm>
            <a:off x="6336030" y="4935855"/>
            <a:ext cx="2298065" cy="368300"/>
          </a:xfrm>
          <a:prstGeom prst="rect">
            <a:avLst/>
          </a:prstGeom>
          <a:solidFill>
            <a:srgbClr val="FFC000"/>
          </a:solidFill>
        </p:spPr>
        <p:txBody>
          <a:bodyPr wrap="square" rtlCol="0">
            <a:spAutoFit/>
          </a:bodyPr>
          <a:lstStyle/>
          <a:p>
            <a:pPr algn="ctr"/>
            <a:r>
              <a:rPr lang="zh-CN" altLang="en-US"/>
              <a:t>送代金券</a:t>
            </a:r>
            <a:r>
              <a:rPr lang="en-US" altLang="zh-CN"/>
              <a:t>1</a:t>
            </a:r>
            <a:r>
              <a:rPr lang="zh-CN" altLang="en-US"/>
              <a:t>次回本</a:t>
            </a:r>
            <a:endParaRPr lang="zh-CN" altLang="en-US"/>
          </a:p>
        </p:txBody>
      </p:sp>
      <p:pic>
        <p:nvPicPr>
          <p:cNvPr id="10" name="图片 9"/>
          <p:cNvPicPr>
            <a:picLocks noChangeAspect="1"/>
          </p:cNvPicPr>
          <p:nvPr/>
        </p:nvPicPr>
        <p:blipFill>
          <a:blip r:embed="rId6"/>
          <a:stretch>
            <a:fillRect/>
          </a:stretch>
        </p:blipFill>
        <p:spPr>
          <a:xfrm>
            <a:off x="3729990" y="562610"/>
            <a:ext cx="1822450" cy="40601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757555" y="5250815"/>
            <a:ext cx="1919605" cy="330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5" name="组合 14"/>
          <p:cNvGrpSpPr/>
          <p:nvPr/>
        </p:nvGrpSpPr>
        <p:grpSpPr>
          <a:xfrm>
            <a:off x="752475" y="330200"/>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339850" y="316865"/>
            <a:ext cx="4026535" cy="306705"/>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在日销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适合</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活动中用</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折上折概念推充值</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 name="图片 1"/>
          <p:cNvPicPr>
            <a:picLocks noChangeAspect="1"/>
          </p:cNvPicPr>
          <p:nvPr/>
        </p:nvPicPr>
        <p:blipFill>
          <a:blip r:embed="rId4"/>
          <a:stretch>
            <a:fillRect/>
          </a:stretch>
        </p:blipFill>
        <p:spPr>
          <a:xfrm>
            <a:off x="757555" y="744855"/>
            <a:ext cx="1997710" cy="4325620"/>
          </a:xfrm>
          <a:prstGeom prst="rect">
            <a:avLst/>
          </a:prstGeom>
        </p:spPr>
      </p:pic>
      <p:pic>
        <p:nvPicPr>
          <p:cNvPr id="3" name="图片 2"/>
          <p:cNvPicPr>
            <a:picLocks noChangeAspect="1"/>
          </p:cNvPicPr>
          <p:nvPr/>
        </p:nvPicPr>
        <p:blipFill>
          <a:blip r:embed="rId5"/>
          <a:stretch>
            <a:fillRect/>
          </a:stretch>
        </p:blipFill>
        <p:spPr>
          <a:xfrm>
            <a:off x="2861945" y="744855"/>
            <a:ext cx="2005330" cy="4341495"/>
          </a:xfrm>
          <a:prstGeom prst="rect">
            <a:avLst/>
          </a:prstGeom>
        </p:spPr>
      </p:pic>
      <p:pic>
        <p:nvPicPr>
          <p:cNvPr id="5" name="图片 4"/>
          <p:cNvPicPr>
            <a:picLocks noChangeAspect="1"/>
          </p:cNvPicPr>
          <p:nvPr/>
        </p:nvPicPr>
        <p:blipFill>
          <a:blip r:embed="rId6"/>
          <a:stretch>
            <a:fillRect/>
          </a:stretch>
        </p:blipFill>
        <p:spPr>
          <a:xfrm>
            <a:off x="5011420" y="718185"/>
            <a:ext cx="1994535" cy="4318000"/>
          </a:xfrm>
          <a:prstGeom prst="rect">
            <a:avLst/>
          </a:prstGeom>
        </p:spPr>
      </p:pic>
      <p:pic>
        <p:nvPicPr>
          <p:cNvPr id="8" name="图片 7"/>
          <p:cNvPicPr>
            <a:picLocks noChangeAspect="1"/>
          </p:cNvPicPr>
          <p:nvPr/>
        </p:nvPicPr>
        <p:blipFill>
          <a:blip r:embed="rId7"/>
          <a:stretch>
            <a:fillRect/>
          </a:stretch>
        </p:blipFill>
        <p:spPr>
          <a:xfrm>
            <a:off x="7169150" y="744855"/>
            <a:ext cx="1969770" cy="4265295"/>
          </a:xfrm>
          <a:prstGeom prst="rect">
            <a:avLst/>
          </a:prstGeom>
        </p:spPr>
      </p:pic>
      <p:sp>
        <p:nvSpPr>
          <p:cNvPr id="9" name="文本框 8"/>
          <p:cNvSpPr txBox="1"/>
          <p:nvPr/>
        </p:nvSpPr>
        <p:spPr>
          <a:xfrm>
            <a:off x="757555" y="5212715"/>
            <a:ext cx="1950085" cy="368300"/>
          </a:xfrm>
          <a:prstGeom prst="rect">
            <a:avLst/>
          </a:prstGeom>
          <a:solidFill>
            <a:srgbClr val="FFC000"/>
          </a:solidFill>
        </p:spPr>
        <p:txBody>
          <a:bodyPr wrap="square" rtlCol="0">
            <a:spAutoFit/>
          </a:bodyPr>
          <a:lstStyle/>
          <a:p>
            <a:pPr algn="ctr"/>
            <a:r>
              <a:rPr lang="en-US" altLang="zh-CN"/>
              <a:t>69</a:t>
            </a:r>
            <a:r>
              <a:rPr lang="zh-CN" altLang="en-US"/>
              <a:t>元</a:t>
            </a:r>
            <a:r>
              <a:rPr lang="en-US" altLang="zh-CN"/>
              <a:t>3</a:t>
            </a:r>
            <a:r>
              <a:rPr lang="zh-CN" altLang="en-US"/>
              <a:t>件推充值</a:t>
            </a:r>
            <a:endParaRPr lang="zh-CN" altLang="en-US"/>
          </a:p>
        </p:txBody>
      </p:sp>
      <p:sp>
        <p:nvSpPr>
          <p:cNvPr id="10" name="文本框 9"/>
          <p:cNvSpPr txBox="1"/>
          <p:nvPr/>
        </p:nvSpPr>
        <p:spPr>
          <a:xfrm>
            <a:off x="2861945" y="5212715"/>
            <a:ext cx="2032635" cy="368300"/>
          </a:xfrm>
          <a:prstGeom prst="rect">
            <a:avLst/>
          </a:prstGeom>
          <a:solidFill>
            <a:srgbClr val="FFC000"/>
          </a:solidFill>
        </p:spPr>
        <p:txBody>
          <a:bodyPr wrap="square" rtlCol="0">
            <a:spAutoFit/>
          </a:bodyPr>
          <a:lstStyle/>
          <a:p>
            <a:r>
              <a:rPr lang="zh-CN" altLang="en-US"/>
              <a:t>客单＞</a:t>
            </a:r>
            <a:r>
              <a:rPr lang="en-US" altLang="zh-CN"/>
              <a:t>50</a:t>
            </a:r>
            <a:r>
              <a:rPr lang="zh-CN" altLang="en-US"/>
              <a:t>异业合作</a:t>
            </a:r>
            <a:endParaRPr lang="zh-CN" altLang="en-US"/>
          </a:p>
        </p:txBody>
      </p:sp>
      <p:sp>
        <p:nvSpPr>
          <p:cNvPr id="11" name="文本框 10"/>
          <p:cNvSpPr txBox="1"/>
          <p:nvPr/>
        </p:nvSpPr>
        <p:spPr>
          <a:xfrm>
            <a:off x="5011420" y="5212715"/>
            <a:ext cx="2032635" cy="368300"/>
          </a:xfrm>
          <a:prstGeom prst="rect">
            <a:avLst/>
          </a:prstGeom>
          <a:solidFill>
            <a:srgbClr val="FFC000"/>
          </a:solidFill>
        </p:spPr>
        <p:txBody>
          <a:bodyPr wrap="square" rtlCol="0">
            <a:spAutoFit/>
          </a:bodyPr>
          <a:lstStyle/>
          <a:p>
            <a:pPr algn="ctr"/>
            <a:r>
              <a:rPr lang="zh-CN"/>
              <a:t>秒杀推充值</a:t>
            </a:r>
            <a:endParaRPr lang="zh-CN"/>
          </a:p>
        </p:txBody>
      </p:sp>
      <p:sp>
        <p:nvSpPr>
          <p:cNvPr id="12" name="文本框 11"/>
          <p:cNvSpPr txBox="1"/>
          <p:nvPr/>
        </p:nvSpPr>
        <p:spPr>
          <a:xfrm>
            <a:off x="7253605" y="5140960"/>
            <a:ext cx="2032635" cy="368300"/>
          </a:xfrm>
          <a:prstGeom prst="rect">
            <a:avLst/>
          </a:prstGeom>
          <a:solidFill>
            <a:srgbClr val="FFC000"/>
          </a:solidFill>
        </p:spPr>
        <p:txBody>
          <a:bodyPr wrap="square" rtlCol="0">
            <a:spAutoFit/>
          </a:bodyPr>
          <a:lstStyle/>
          <a:p>
            <a:pPr algn="ctr"/>
            <a:r>
              <a:rPr lang="zh-CN"/>
              <a:t>拼团推充值</a:t>
            </a:r>
            <a:endParaRPr lang="zh-CN"/>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635635" y="28765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80135" y="287655"/>
            <a:ext cx="323659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私聊场景</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-1</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对</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1</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私聊的</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SOP</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话术</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2" name="图片 1"/>
          <p:cNvPicPr>
            <a:picLocks noChangeAspect="1"/>
          </p:cNvPicPr>
          <p:nvPr/>
        </p:nvPicPr>
        <p:blipFill>
          <a:blip r:embed="rId4"/>
          <a:stretch>
            <a:fillRect/>
          </a:stretch>
        </p:blipFill>
        <p:spPr>
          <a:xfrm>
            <a:off x="655320" y="893445"/>
            <a:ext cx="3923665" cy="2262505"/>
          </a:xfrm>
          <a:prstGeom prst="rect">
            <a:avLst/>
          </a:prstGeom>
        </p:spPr>
      </p:pic>
      <p:pic>
        <p:nvPicPr>
          <p:cNvPr id="3" name="图片 2"/>
          <p:cNvPicPr>
            <a:picLocks noChangeAspect="1"/>
          </p:cNvPicPr>
          <p:nvPr/>
        </p:nvPicPr>
        <p:blipFill>
          <a:blip r:embed="rId5"/>
          <a:stretch>
            <a:fillRect/>
          </a:stretch>
        </p:blipFill>
        <p:spPr>
          <a:xfrm>
            <a:off x="5376545" y="831850"/>
            <a:ext cx="3992245" cy="2324100"/>
          </a:xfrm>
          <a:prstGeom prst="rect">
            <a:avLst/>
          </a:prstGeom>
        </p:spPr>
      </p:pic>
      <p:pic>
        <p:nvPicPr>
          <p:cNvPr id="5" name="图片 4"/>
          <p:cNvPicPr>
            <a:picLocks noChangeAspect="1"/>
          </p:cNvPicPr>
          <p:nvPr/>
        </p:nvPicPr>
        <p:blipFill>
          <a:blip r:embed="rId6"/>
          <a:stretch>
            <a:fillRect/>
          </a:stretch>
        </p:blipFill>
        <p:spPr>
          <a:xfrm>
            <a:off x="772160" y="3155950"/>
            <a:ext cx="3625850" cy="2479040"/>
          </a:xfrm>
          <a:prstGeom prst="rect">
            <a:avLst/>
          </a:prstGeom>
        </p:spPr>
      </p:pic>
      <p:pic>
        <p:nvPicPr>
          <p:cNvPr id="8" name="图片 7"/>
          <p:cNvPicPr>
            <a:picLocks noChangeAspect="1"/>
          </p:cNvPicPr>
          <p:nvPr/>
        </p:nvPicPr>
        <p:blipFill>
          <a:blip r:embed="rId7"/>
          <a:stretch>
            <a:fillRect/>
          </a:stretch>
        </p:blipFill>
        <p:spPr>
          <a:xfrm>
            <a:off x="5298440" y="3236595"/>
            <a:ext cx="4149090" cy="1456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3023102" y="1398208"/>
            <a:ext cx="4214009" cy="583565"/>
          </a:xfrm>
          <a:prstGeom prst="rect">
            <a:avLst/>
          </a:prstGeom>
          <a:solidFill>
            <a:srgbClr val="FEA900"/>
          </a:solidFill>
        </p:spPr>
        <p:txBody>
          <a:bodyPr wrap="square" rtlCol="0">
            <a:spAutoFit/>
          </a:bodyPr>
          <a:lstStyle/>
          <a:p>
            <a:pPr lvl="0" algn="ct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私域变现</a:t>
            </a: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个基本法则</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2816860" y="2599055"/>
            <a:ext cx="4681855" cy="1708785"/>
            <a:chOff x="2160" y="4272"/>
            <a:chExt cx="7460" cy="2779"/>
          </a:xfrm>
        </p:grpSpPr>
        <p:sp>
          <p:nvSpPr>
            <p:cNvPr id="4" name="Freeform 5"/>
            <p:cNvSpPr/>
            <p:nvPr/>
          </p:nvSpPr>
          <p:spPr bwMode="auto">
            <a:xfrm>
              <a:off x="6538"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160"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6" name="TextBox 7"/>
            <p:cNvSpPr txBox="1"/>
            <p:nvPr/>
          </p:nvSpPr>
          <p:spPr>
            <a:xfrm>
              <a:off x="7106"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活动造节</a:t>
              </a:r>
              <a:endParaRPr lang="zh-CN" altLang="en-US" sz="3600" b="1" dirty="0">
                <a:solidFill>
                  <a:prstClr val="white"/>
                </a:solidFill>
                <a:latin typeface="华文细黑" panose="02010600040101010101" charset="-122"/>
                <a:ea typeface="华文细黑" panose="02010600040101010101" charset="-122"/>
                <a:cs typeface="+mn-ea"/>
              </a:endParaRPr>
            </a:p>
          </p:txBody>
        </p:sp>
        <p:sp>
          <p:nvSpPr>
            <p:cNvPr id="21" name="TextBox 12"/>
            <p:cNvSpPr txBox="1"/>
            <p:nvPr/>
          </p:nvSpPr>
          <p:spPr>
            <a:xfrm>
              <a:off x="2683"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日常营销</a:t>
              </a:r>
              <a:endParaRPr lang="en-US" altLang="zh-CN" sz="3600" b="1" dirty="0">
                <a:solidFill>
                  <a:prstClr val="white"/>
                </a:solidFill>
                <a:latin typeface="华文细黑" panose="02010600040101010101" charset="-122"/>
                <a:ea typeface="华文细黑" panose="02010600040101010101" charset="-122"/>
                <a:cs typeface="+mn-ea"/>
              </a:endParaRPr>
            </a:p>
          </p:txBody>
        </p:sp>
      </p:gr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96303" y="279718"/>
            <a:ext cx="2722880" cy="398780"/>
          </a:xfrm>
          <a:prstGeom prst="rect">
            <a:avLst/>
          </a:prstGeom>
          <a:noFill/>
        </p:spPr>
        <p:txBody>
          <a:bodyPr wrap="none" rtlCol="0">
            <a:spAutoFit/>
          </a:bodyPr>
          <a:lstStyle/>
          <a:p>
            <a:pPr algn="ctr"/>
            <a:r>
              <a:rPr lang="zh-CN" altLang="en-US" sz="2000" b="1">
                <a:solidFill>
                  <a:schemeClr val="tx1"/>
                </a:solidFill>
                <a:sym typeface="+mn-ea"/>
              </a:rPr>
              <a:t>私域营销变现基本法则</a:t>
            </a:r>
            <a:endParaRPr lang="zh-CN" altLang="en-US" sz="2000" b="1">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3" name="圆角矩形 12"/>
          <p:cNvSpPr/>
          <p:nvPr/>
        </p:nvSpPr>
        <p:spPr>
          <a:xfrm>
            <a:off x="4982845" y="2068195"/>
            <a:ext cx="3096895" cy="2816225"/>
          </a:xfrm>
          <a:prstGeom prst="roundRect">
            <a:avLst/>
          </a:prstGeom>
          <a:noFill/>
          <a:ln w="19050">
            <a:solidFill>
              <a:srgbClr val="E93252"/>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1388110" cy="306070"/>
            <a:chOff x="1185" y="711"/>
            <a:chExt cx="2186" cy="482"/>
          </a:xfrm>
        </p:grpSpPr>
        <p:grpSp>
          <p:nvGrpSpPr>
            <p:cNvPr id="15" name="组合 14"/>
            <p:cNvGrpSpPr/>
            <p:nvPr/>
          </p:nvGrpSpPr>
          <p:grpSpPr>
            <a:xfrm>
              <a:off x="1185" y="731"/>
              <a:ext cx="538" cy="441"/>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4" name="文本框 3"/>
            <p:cNvSpPr txBox="1"/>
            <p:nvPr/>
          </p:nvSpPr>
          <p:spPr>
            <a:xfrm>
              <a:off x="1723" y="711"/>
              <a:ext cx="1648" cy="483"/>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6" name="组合 5"/>
          <p:cNvGrpSpPr/>
          <p:nvPr/>
        </p:nvGrpSpPr>
        <p:grpSpPr>
          <a:xfrm>
            <a:off x="2140772" y="1665535"/>
            <a:ext cx="6012733" cy="3364844"/>
            <a:chOff x="1219200" y="2428875"/>
            <a:chExt cx="6012733" cy="2609850"/>
          </a:xfrm>
        </p:grpSpPr>
        <p:sp>
          <p:nvSpPr>
            <p:cNvPr id="7" name="矩形: 圆角 5"/>
            <p:cNvSpPr/>
            <p:nvPr/>
          </p:nvSpPr>
          <p:spPr>
            <a:xfrm>
              <a:off x="1219200" y="2428875"/>
              <a:ext cx="2838450" cy="2609850"/>
            </a:xfrm>
            <a:prstGeom prst="roundRect">
              <a:avLst>
                <a:gd name="adj" fmla="val 11867"/>
              </a:avLst>
            </a:prstGeom>
            <a:solidFill>
              <a:srgbClr val="FEA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endParaRPr>
            </a:p>
          </p:txBody>
        </p:sp>
        <p:grpSp>
          <p:nvGrpSpPr>
            <p:cNvPr id="20" name="组合 19"/>
            <p:cNvGrpSpPr/>
            <p:nvPr/>
          </p:nvGrpSpPr>
          <p:grpSpPr>
            <a:xfrm>
              <a:off x="1999059" y="2639003"/>
              <a:ext cx="1278731" cy="345282"/>
              <a:chOff x="1999060" y="2621756"/>
              <a:chExt cx="1278731" cy="345282"/>
            </a:xfrm>
          </p:grpSpPr>
          <p:sp>
            <p:nvSpPr>
              <p:cNvPr id="21" name="矩形: 圆角 14"/>
              <p:cNvSpPr/>
              <p:nvPr/>
            </p:nvSpPr>
            <p:spPr>
              <a:xfrm>
                <a:off x="1999060" y="2621756"/>
                <a:ext cx="1278731" cy="345282"/>
              </a:xfrm>
              <a:prstGeom prst="roundRect">
                <a:avLst/>
              </a:prstGeom>
              <a:solidFill>
                <a:sysClr val="windowText" lastClr="000000">
                  <a:lumMod val="85000"/>
                  <a:lumOff val="1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endParaRPr>
              </a:p>
            </p:txBody>
          </p:sp>
          <p:cxnSp>
            <p:nvCxnSpPr>
              <p:cNvPr id="22" name="直接连接符 21"/>
              <p:cNvCxnSpPr/>
              <p:nvPr/>
            </p:nvCxnSpPr>
            <p:spPr>
              <a:xfrm>
                <a:off x="2259807" y="2795588"/>
                <a:ext cx="757237" cy="0"/>
              </a:xfrm>
              <a:prstGeom prst="line">
                <a:avLst/>
              </a:prstGeom>
              <a:noFill/>
              <a:ln w="12700" cap="flat" cmpd="sng" algn="ctr">
                <a:solidFill>
                  <a:sysClr val="window" lastClr="FFFFFF"/>
                </a:solidFill>
                <a:prstDash val="solid"/>
                <a:miter lim="800000"/>
              </a:ln>
              <a:effectLst/>
            </p:spPr>
          </p:cxnSp>
        </p:grpSp>
        <p:grpSp>
          <p:nvGrpSpPr>
            <p:cNvPr id="26" name="组合 25"/>
            <p:cNvGrpSpPr/>
            <p:nvPr/>
          </p:nvGrpSpPr>
          <p:grpSpPr>
            <a:xfrm>
              <a:off x="1222928" y="3092957"/>
              <a:ext cx="6009005" cy="1568678"/>
              <a:chOff x="1222928" y="3009857"/>
              <a:chExt cx="6009005" cy="1568678"/>
            </a:xfrm>
          </p:grpSpPr>
          <p:sp>
            <p:nvSpPr>
              <p:cNvPr id="28" name="文本框 27"/>
              <p:cNvSpPr txBox="1"/>
              <p:nvPr/>
            </p:nvSpPr>
            <p:spPr>
              <a:xfrm>
                <a:off x="1222928" y="3009857"/>
                <a:ext cx="2838448" cy="404852"/>
              </a:xfrm>
              <a:prstGeom prst="rect">
                <a:avLst/>
              </a:prstGeom>
              <a:noFill/>
            </p:spPr>
            <p:txBody>
              <a:bodyPr wrap="square" rtlCol="0">
                <a:spAutoFit/>
              </a:bodyPr>
              <a:lstStyle/>
              <a:p>
                <a:pPr lvl="0" algn="ctr"/>
                <a:r>
                  <a:rPr lang="zh-CN" altLang="en-US" sz="2800" b="1" kern="0" spc="400" dirty="0">
                    <a:solidFill>
                      <a:schemeClr val="tx1"/>
                    </a:solidFill>
                    <a:latin typeface="微软雅黑" panose="020B0503020204020204" charset="-122"/>
                    <a:ea typeface="微软雅黑" panose="020B0503020204020204" charset="-122"/>
                  </a:rPr>
                  <a:t>「宠粉日」</a:t>
                </a:r>
                <a:endParaRPr lang="zh-CN" altLang="en-US" sz="2800" b="1" kern="0" spc="400" dirty="0">
                  <a:solidFill>
                    <a:schemeClr val="tx1"/>
                  </a:solidFill>
                  <a:latin typeface="微软雅黑" panose="020B0503020204020204" charset="-122"/>
                  <a:ea typeface="微软雅黑" panose="020B0503020204020204" charset="-122"/>
                </a:endParaRPr>
              </a:p>
            </p:txBody>
          </p:sp>
          <p:sp>
            <p:nvSpPr>
              <p:cNvPr id="29" name="文本框 28"/>
              <p:cNvSpPr txBox="1"/>
              <p:nvPr/>
            </p:nvSpPr>
            <p:spPr>
              <a:xfrm>
                <a:off x="1462958" y="3712191"/>
                <a:ext cx="2358390" cy="866344"/>
              </a:xfrm>
              <a:prstGeom prst="rect">
                <a:avLst/>
              </a:prstGeom>
              <a:noFill/>
            </p:spPr>
            <p:txBody>
              <a:bodyPr wrap="square" rtlCol="0">
                <a:spAutoFit/>
              </a:bodyPr>
              <a:lstStyle/>
              <a:p>
                <a:pPr lvl="0" algn="ctr">
                  <a:lnSpc>
                    <a:spcPts val="2000"/>
                  </a:lnSpc>
                </a:pPr>
                <a:r>
                  <a:rPr lang="zh-CN" altLang="en-US" sz="1600" kern="0" dirty="0">
                    <a:solidFill>
                      <a:schemeClr val="tx1"/>
                    </a:solidFill>
                    <a:latin typeface="微软雅黑" panose="020B0503020204020204" charset="-122"/>
                    <a:ea typeface="微软雅黑" panose="020B0503020204020204" charset="-122"/>
                  </a:rPr>
                  <a:t>设置每周有促销日，</a:t>
                </a:r>
                <a:endParaRPr lang="zh-CN" altLang="en-US" sz="1600" kern="0" dirty="0">
                  <a:solidFill>
                    <a:schemeClr val="tx1"/>
                  </a:solidFill>
                  <a:latin typeface="微软雅黑" panose="020B0503020204020204" charset="-122"/>
                  <a:ea typeface="微软雅黑" panose="020B0503020204020204" charset="-122"/>
                </a:endParaRPr>
              </a:p>
              <a:p>
                <a:pPr lvl="0" algn="ctr">
                  <a:lnSpc>
                    <a:spcPts val="2000"/>
                  </a:lnSpc>
                </a:pPr>
                <a:r>
                  <a:rPr lang="zh-CN" altLang="en-US" sz="1600" kern="0" dirty="0">
                    <a:solidFill>
                      <a:schemeClr val="tx1"/>
                    </a:solidFill>
                    <a:latin typeface="微软雅黑" panose="020B0503020204020204" charset="-122"/>
                    <a:ea typeface="微软雅黑" panose="020B0503020204020204" charset="-122"/>
                  </a:rPr>
                  <a:t>周周都有群内优惠。</a:t>
                </a:r>
                <a:endParaRPr lang="zh-CN" altLang="en-US" sz="1600" kern="0" dirty="0">
                  <a:solidFill>
                    <a:schemeClr val="tx1"/>
                  </a:solidFill>
                  <a:latin typeface="微软雅黑" panose="020B0503020204020204" charset="-122"/>
                  <a:ea typeface="微软雅黑" panose="020B0503020204020204" charset="-122"/>
                </a:endParaRPr>
              </a:p>
              <a:p>
                <a:pPr lvl="0" algn="ctr">
                  <a:lnSpc>
                    <a:spcPts val="2000"/>
                  </a:lnSpc>
                </a:pPr>
                <a:r>
                  <a:rPr lang="zh-CN" sz="1600" kern="0" dirty="0">
                    <a:solidFill>
                      <a:schemeClr val="tx1"/>
                    </a:solidFill>
                    <a:latin typeface="微软雅黑" panose="020B0503020204020204" charset="-122"/>
                    <a:ea typeface="微软雅黑" panose="020B0503020204020204" charset="-122"/>
                    <a:sym typeface="+mn-ea"/>
                  </a:rPr>
                  <a:t>做好会员活动，会员价，会员商品设置。</a:t>
                </a:r>
                <a:endParaRPr lang="zh-CN" sz="1600" kern="0" dirty="0">
                  <a:solidFill>
                    <a:schemeClr val="tx1"/>
                  </a:solidFill>
                  <a:latin typeface="微软雅黑" panose="020B0503020204020204" charset="-122"/>
                  <a:ea typeface="微软雅黑" panose="020B0503020204020204" charset="-122"/>
                  <a:sym typeface="+mn-ea"/>
                </a:endParaRPr>
              </a:p>
            </p:txBody>
          </p:sp>
          <p:sp>
            <p:nvSpPr>
              <p:cNvPr id="8" name="文本框 7"/>
              <p:cNvSpPr txBox="1"/>
              <p:nvPr/>
            </p:nvSpPr>
            <p:spPr>
              <a:xfrm>
                <a:off x="4960538" y="3712191"/>
                <a:ext cx="2271395" cy="866344"/>
              </a:xfrm>
              <a:prstGeom prst="rect">
                <a:avLst/>
              </a:prstGeom>
              <a:noFill/>
            </p:spPr>
            <p:txBody>
              <a:bodyPr wrap="square" rtlCol="0">
                <a:spAutoFit/>
              </a:bodyPr>
              <a:lstStyle/>
              <a:p>
                <a:pPr lvl="0" algn="ctr">
                  <a:lnSpc>
                    <a:spcPts val="2000"/>
                  </a:lnSpc>
                </a:pPr>
                <a:r>
                  <a:rPr lang="zh-CN" altLang="en-US" sz="1600" kern="0" dirty="0">
                    <a:solidFill>
                      <a:schemeClr val="tx1"/>
                    </a:solidFill>
                    <a:latin typeface="微软雅黑" panose="020B0503020204020204" charset="-122"/>
                    <a:ea typeface="微软雅黑" panose="020B0503020204020204" charset="-122"/>
                    <a:cs typeface="微软雅黑" panose="020B0503020204020204" charset="-122"/>
                  </a:rPr>
                  <a:t>每年设置多个社群主题营销活动，如双十一、每月力度最大的会员日等。</a:t>
                </a:r>
                <a:endParaRPr lang="zh-CN" altLang="en-US" sz="1600" kern="0" dirty="0">
                  <a:solidFill>
                    <a:schemeClr val="tx1"/>
                  </a:solidFill>
                  <a:latin typeface="微软雅黑" panose="020B0503020204020204" charset="-122"/>
                  <a:ea typeface="微软雅黑" panose="020B0503020204020204" charset="-122"/>
                  <a:cs typeface="微软雅黑" panose="020B0503020204020204" charset="-122"/>
                </a:endParaRPr>
              </a:p>
            </p:txBody>
          </p:sp>
        </p:grpSp>
      </p:grpSp>
      <p:grpSp>
        <p:nvGrpSpPr>
          <p:cNvPr id="30" name="组合 29"/>
          <p:cNvGrpSpPr/>
          <p:nvPr/>
        </p:nvGrpSpPr>
        <p:grpSpPr>
          <a:xfrm>
            <a:off x="5462085" y="1665535"/>
            <a:ext cx="3097009" cy="3364844"/>
            <a:chOff x="4540513" y="2428875"/>
            <a:chExt cx="3097009" cy="3364844"/>
          </a:xfrm>
        </p:grpSpPr>
        <p:sp>
          <p:nvSpPr>
            <p:cNvPr id="31" name="矩形: 圆角 6"/>
            <p:cNvSpPr/>
            <p:nvPr/>
          </p:nvSpPr>
          <p:spPr>
            <a:xfrm>
              <a:off x="4676775" y="2428875"/>
              <a:ext cx="2838450" cy="3364844"/>
            </a:xfrm>
            <a:prstGeom prst="roundRect">
              <a:avLst>
                <a:gd name="adj" fmla="val 11867"/>
              </a:avLst>
            </a:prstGeom>
            <a:noFill/>
            <a:ln w="19050" cap="flat" cmpd="sng" algn="ctr">
              <a:solidFill>
                <a:srgbClr val="FEA9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endParaRPr>
            </a:p>
          </p:txBody>
        </p:sp>
        <p:grpSp>
          <p:nvGrpSpPr>
            <p:cNvPr id="32" name="组合 31"/>
            <p:cNvGrpSpPr/>
            <p:nvPr/>
          </p:nvGrpSpPr>
          <p:grpSpPr>
            <a:xfrm>
              <a:off x="5456634" y="2639003"/>
              <a:ext cx="1278731" cy="345282"/>
              <a:chOff x="1999060" y="2621756"/>
              <a:chExt cx="1278731" cy="345282"/>
            </a:xfrm>
          </p:grpSpPr>
          <p:sp>
            <p:nvSpPr>
              <p:cNvPr id="33" name="矩形: 圆角 11"/>
              <p:cNvSpPr/>
              <p:nvPr/>
            </p:nvSpPr>
            <p:spPr>
              <a:xfrm>
                <a:off x="1999060" y="2621756"/>
                <a:ext cx="1278731" cy="345282"/>
              </a:xfrm>
              <a:prstGeom prst="roundRect">
                <a:avLst/>
              </a:prstGeom>
              <a:solidFill>
                <a:srgbClr val="FEA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endParaRPr>
              </a:p>
            </p:txBody>
          </p:sp>
          <p:cxnSp>
            <p:nvCxnSpPr>
              <p:cNvPr id="34" name="直接连接符 33"/>
              <p:cNvCxnSpPr/>
              <p:nvPr/>
            </p:nvCxnSpPr>
            <p:spPr>
              <a:xfrm>
                <a:off x="2259807" y="2795588"/>
                <a:ext cx="757237" cy="0"/>
              </a:xfrm>
              <a:prstGeom prst="line">
                <a:avLst/>
              </a:prstGeom>
              <a:noFill/>
              <a:ln w="12700" cap="flat" cmpd="sng" algn="ctr">
                <a:solidFill>
                  <a:sysClr val="window" lastClr="FFFFFF"/>
                </a:solidFill>
                <a:prstDash val="solid"/>
                <a:miter lim="800000"/>
              </a:ln>
              <a:effectLst/>
            </p:spPr>
          </p:cxnSp>
        </p:grpSp>
        <p:sp>
          <p:nvSpPr>
            <p:cNvPr id="36" name="文本框 35"/>
            <p:cNvSpPr txBox="1"/>
            <p:nvPr/>
          </p:nvSpPr>
          <p:spPr>
            <a:xfrm>
              <a:off x="4540513" y="3295729"/>
              <a:ext cx="3097009" cy="460375"/>
            </a:xfrm>
            <a:prstGeom prst="rect">
              <a:avLst/>
            </a:prstGeom>
            <a:noFill/>
          </p:spPr>
          <p:txBody>
            <a:bodyPr wrap="square" rtlCol="0">
              <a:spAutoFit/>
            </a:bodyPr>
            <a:lstStyle/>
            <a:p>
              <a:pPr lvl="0" algn="ctr"/>
              <a:endParaRPr lang="zh-CN" altLang="en-US" sz="2400" b="1" kern="0" spc="400" dirty="0">
                <a:solidFill>
                  <a:schemeClr val="tx1"/>
                </a:solidFill>
                <a:latin typeface="微软雅黑" panose="020B0503020204020204" charset="-122"/>
                <a:ea typeface="微软雅黑" panose="020B0503020204020204" charset="-122"/>
                <a:sym typeface="+mn-ea"/>
              </a:endParaRPr>
            </a:p>
          </p:txBody>
        </p:sp>
      </p:grpSp>
      <p:sp>
        <p:nvSpPr>
          <p:cNvPr id="9" name="文本框 8"/>
          <p:cNvSpPr txBox="1"/>
          <p:nvPr/>
        </p:nvSpPr>
        <p:spPr>
          <a:xfrm>
            <a:off x="5598265" y="2382027"/>
            <a:ext cx="2838448" cy="460375"/>
          </a:xfrm>
          <a:prstGeom prst="rect">
            <a:avLst/>
          </a:prstGeom>
          <a:noFill/>
        </p:spPr>
        <p:txBody>
          <a:bodyPr wrap="square" rtlCol="0">
            <a:spAutoFit/>
          </a:bodyPr>
          <a:lstStyle/>
          <a:p>
            <a:pPr lvl="0" algn="ctr"/>
            <a:r>
              <a:rPr lang="zh-CN" altLang="en-US" sz="2400" b="1" kern="0" spc="400" dirty="0">
                <a:solidFill>
                  <a:schemeClr val="tx1"/>
                </a:solidFill>
                <a:latin typeface="微软雅黑" panose="020B0503020204020204" charset="-122"/>
                <a:ea typeface="微软雅黑" panose="020B0503020204020204" charset="-122"/>
              </a:rPr>
              <a:t>「主题大促」</a:t>
            </a:r>
            <a:endParaRPr lang="zh-CN" altLang="en-US" sz="2400" b="1" kern="0" spc="400" dirty="0">
              <a:solidFill>
                <a:schemeClr val="tx1"/>
              </a:solidFill>
              <a:latin typeface="微软雅黑" panose="020B0503020204020204" charset="-122"/>
              <a:ea typeface="微软雅黑" panose="020B0503020204020204" charset="-122"/>
            </a:endParaRPr>
          </a:p>
        </p:txBody>
      </p:sp>
      <p:sp>
        <p:nvSpPr>
          <p:cNvPr id="13" name="文本框 12"/>
          <p:cNvSpPr txBox="1"/>
          <p:nvPr/>
        </p:nvSpPr>
        <p:spPr>
          <a:xfrm>
            <a:off x="3168650" y="974090"/>
            <a:ext cx="3922395" cy="460375"/>
          </a:xfrm>
          <a:prstGeom prst="rect">
            <a:avLst/>
          </a:prstGeom>
          <a:solidFill>
            <a:srgbClr val="FEA900"/>
          </a:solidFill>
          <a:ln w="28575" cmpd="sng">
            <a:solidFill>
              <a:srgbClr val="120C16"/>
            </a:solidFill>
            <a:prstDash val="solid"/>
          </a:ln>
        </p:spPr>
        <p:txBody>
          <a:bodyPr wrap="square" rtlCol="0">
            <a:spAutoFit/>
          </a:bodyPr>
          <a:lstStyle/>
          <a:p>
            <a:pPr lvl="0" algn="ctr"/>
            <a:r>
              <a:rPr lang="zh-CN" altLang="en-US" sz="2400" b="1" dirty="0">
                <a:solidFill>
                  <a:schemeClr val="bg1"/>
                </a:solidFill>
                <a:latin typeface="华文细黑" panose="02010600040101010101" charset="-122"/>
                <a:ea typeface="华文细黑" panose="02010600040101010101" charset="-122"/>
                <a:sym typeface="+mn-ea"/>
              </a:rPr>
              <a:t>社群造节的</a:t>
            </a:r>
            <a:r>
              <a:rPr lang="en-US" altLang="zh-CN" sz="2400" b="1" dirty="0">
                <a:solidFill>
                  <a:schemeClr val="bg1"/>
                </a:solidFill>
                <a:latin typeface="华文细黑" panose="02010600040101010101" charset="-122"/>
                <a:ea typeface="华文细黑" panose="02010600040101010101" charset="-122"/>
                <a:sym typeface="+mn-ea"/>
              </a:rPr>
              <a:t>2</a:t>
            </a:r>
            <a:r>
              <a:rPr lang="zh-CN" altLang="en-US" sz="2400" b="1" dirty="0">
                <a:solidFill>
                  <a:schemeClr val="bg1"/>
                </a:solidFill>
                <a:latin typeface="华文细黑" panose="02010600040101010101" charset="-122"/>
                <a:ea typeface="华文细黑" panose="02010600040101010101" charset="-122"/>
                <a:sym typeface="+mn-ea"/>
              </a:rPr>
              <a:t>大形式</a:t>
            </a:r>
            <a:endParaRPr lang="zh-CN" altLang="en-US" sz="24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18" name="组合 17"/>
          <p:cNvGrpSpPr/>
          <p:nvPr/>
        </p:nvGrpSpPr>
        <p:grpSpPr>
          <a:xfrm>
            <a:off x="9368790" y="120650"/>
            <a:ext cx="659130" cy="598170"/>
            <a:chOff x="14118" y="124"/>
            <a:chExt cx="1038" cy="942"/>
          </a:xfrm>
        </p:grpSpPr>
        <p:sp>
          <p:nvSpPr>
            <p:cNvPr id="23" name="对角圆角矩形 2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5" name="文本框 24"/>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1388110" cy="306070"/>
            <a:chOff x="1185" y="711"/>
            <a:chExt cx="2186" cy="482"/>
          </a:xfrm>
        </p:grpSpPr>
        <p:grpSp>
          <p:nvGrpSpPr>
            <p:cNvPr id="15" name="组合 14"/>
            <p:cNvGrpSpPr/>
            <p:nvPr/>
          </p:nvGrpSpPr>
          <p:grpSpPr>
            <a:xfrm>
              <a:off x="1185" y="731"/>
              <a:ext cx="538" cy="441"/>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4" name="文本框 3"/>
            <p:cNvSpPr txBox="1"/>
            <p:nvPr/>
          </p:nvSpPr>
          <p:spPr>
            <a:xfrm>
              <a:off x="1723" y="711"/>
              <a:ext cx="1648" cy="483"/>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pic>
        <p:nvPicPr>
          <p:cNvPr id="5" name="图片 4" descr="黑金预热海报"/>
          <p:cNvPicPr>
            <a:picLocks noChangeAspect="1"/>
          </p:cNvPicPr>
          <p:nvPr/>
        </p:nvPicPr>
        <p:blipFill>
          <a:blip r:embed="rId3"/>
          <a:stretch>
            <a:fillRect/>
          </a:stretch>
        </p:blipFill>
        <p:spPr>
          <a:xfrm>
            <a:off x="2140585" y="1753870"/>
            <a:ext cx="2472055" cy="3296285"/>
          </a:xfrm>
          <a:prstGeom prst="rect">
            <a:avLst/>
          </a:prstGeom>
        </p:spPr>
      </p:pic>
      <p:pic>
        <p:nvPicPr>
          <p:cNvPr id="2" name="图片 1" descr="181K海报gai-恢复的"/>
          <p:cNvPicPr>
            <a:picLocks noChangeAspect="1"/>
          </p:cNvPicPr>
          <p:nvPr/>
        </p:nvPicPr>
        <p:blipFill>
          <a:blip r:embed="rId4"/>
          <a:stretch>
            <a:fillRect/>
          </a:stretch>
        </p:blipFill>
        <p:spPr>
          <a:xfrm>
            <a:off x="4977130" y="1753870"/>
            <a:ext cx="2620010" cy="3316605"/>
          </a:xfrm>
          <a:prstGeom prst="rect">
            <a:avLst/>
          </a:prstGeom>
        </p:spPr>
      </p:pic>
      <p:sp>
        <p:nvSpPr>
          <p:cNvPr id="3" name="矩形 2"/>
          <p:cNvSpPr/>
          <p:nvPr/>
        </p:nvSpPr>
        <p:spPr>
          <a:xfrm>
            <a:off x="1937385" y="1527175"/>
            <a:ext cx="5942330" cy="3770630"/>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flipV="1">
            <a:off x="2910205" y="1316990"/>
            <a:ext cx="4605020" cy="508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157855" y="744855"/>
            <a:ext cx="6580505" cy="583565"/>
          </a:xfrm>
          <a:prstGeom prst="rect">
            <a:avLst/>
          </a:prstGeom>
          <a:noFill/>
        </p:spPr>
        <p:txBody>
          <a:bodyPr wrap="square" rtlCol="0">
            <a:spAutoFit/>
          </a:bodyPr>
          <a:lstStyle/>
          <a:p>
            <a:pPr>
              <a:lnSpc>
                <a:spcPct val="100000"/>
              </a:lnSpc>
              <a:buClrTx/>
              <a:buSzTx/>
              <a:buFontTx/>
            </a:pPr>
            <a:r>
              <a:rPr lang="zh-CN" altLang="zh-CN" sz="3200" b="1" dirty="0">
                <a:solidFill>
                  <a:srgbClr val="FFC000"/>
                </a:solidFill>
                <a:latin typeface="微软雅黑" panose="020B0503020204020204" charset="-122"/>
                <a:ea typeface="微软雅黑" panose="020B0503020204020204" charset="-122"/>
                <a:cs typeface="微软雅黑" panose="020B0503020204020204" charset="-122"/>
              </a:rPr>
              <a:t>双十一、双十二提前购</a:t>
            </a:r>
            <a:endParaRPr lang="en-US" altLang="zh-CN" sz="3200" b="1" dirty="0">
              <a:solidFill>
                <a:srgbClr val="FFC000"/>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5"/>
          <a:stretch>
            <a:fillRect/>
          </a:stretch>
        </p:blipFill>
        <p:spPr>
          <a:xfrm>
            <a:off x="5167630" y="1753870"/>
            <a:ext cx="711200" cy="275590"/>
          </a:xfrm>
          <a:prstGeom prst="rect">
            <a:avLst/>
          </a:prstGeom>
        </p:spPr>
      </p:pic>
      <p:pic>
        <p:nvPicPr>
          <p:cNvPr id="8" name="图片 7"/>
          <p:cNvPicPr>
            <a:picLocks noChangeAspect="1"/>
          </p:cNvPicPr>
          <p:nvPr/>
        </p:nvPicPr>
        <p:blipFill>
          <a:blip r:embed="rId5"/>
          <a:stretch>
            <a:fillRect/>
          </a:stretch>
        </p:blipFill>
        <p:spPr>
          <a:xfrm>
            <a:off x="3646805" y="1753870"/>
            <a:ext cx="901065" cy="349250"/>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1388110" cy="306070"/>
            <a:chOff x="1185" y="711"/>
            <a:chExt cx="2186" cy="482"/>
          </a:xfrm>
        </p:grpSpPr>
        <p:grpSp>
          <p:nvGrpSpPr>
            <p:cNvPr id="15" name="组合 14"/>
            <p:cNvGrpSpPr/>
            <p:nvPr/>
          </p:nvGrpSpPr>
          <p:grpSpPr>
            <a:xfrm>
              <a:off x="1185" y="731"/>
              <a:ext cx="538" cy="441"/>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4" name="文本框 3"/>
            <p:cNvSpPr txBox="1"/>
            <p:nvPr/>
          </p:nvSpPr>
          <p:spPr>
            <a:xfrm>
              <a:off x="1723" y="711"/>
              <a:ext cx="1648" cy="483"/>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pic>
        <p:nvPicPr>
          <p:cNvPr id="1073742851" name="图片 1073742850"/>
          <p:cNvPicPr>
            <a:picLocks noChangeAspect="1"/>
          </p:cNvPicPr>
          <p:nvPr/>
        </p:nvPicPr>
        <p:blipFill>
          <a:blip r:embed="rId3"/>
          <a:stretch>
            <a:fillRect/>
          </a:stretch>
        </p:blipFill>
        <p:spPr>
          <a:xfrm>
            <a:off x="499745" y="1324610"/>
            <a:ext cx="2893695" cy="3883025"/>
          </a:xfrm>
          <a:prstGeom prst="rect">
            <a:avLst/>
          </a:prstGeom>
          <a:noFill/>
          <a:ln w="9525">
            <a:noFill/>
          </a:ln>
        </p:spPr>
      </p:pic>
      <p:cxnSp>
        <p:nvCxnSpPr>
          <p:cNvPr id="24" name="直接连接符 23"/>
          <p:cNvCxnSpPr/>
          <p:nvPr/>
        </p:nvCxnSpPr>
        <p:spPr>
          <a:xfrm>
            <a:off x="3145790" y="1041400"/>
            <a:ext cx="2839085" cy="635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393440" y="464185"/>
            <a:ext cx="6580505" cy="583565"/>
          </a:xfrm>
          <a:prstGeom prst="rect">
            <a:avLst/>
          </a:prstGeom>
          <a:noFill/>
        </p:spPr>
        <p:txBody>
          <a:bodyPr wrap="square" rtlCol="0">
            <a:spAutoFit/>
          </a:bodyPr>
          <a:lstStyle/>
          <a:p>
            <a:pPr>
              <a:lnSpc>
                <a:spcPct val="100000"/>
              </a:lnSpc>
              <a:buClrTx/>
              <a:buSzTx/>
              <a:buFontTx/>
            </a:pP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燃脂挑战赛</a:t>
            </a:r>
            <a:endParaRPr lang="zh-CN" altLang="en-US" sz="3200" b="1" dirty="0">
              <a:solidFill>
                <a:srgbClr val="FFC000"/>
              </a:solidFill>
              <a:latin typeface="微软雅黑" panose="020B0503020204020204" charset="-122"/>
              <a:ea typeface="微软雅黑" panose="020B0503020204020204" charset="-122"/>
              <a:cs typeface="微软雅黑" panose="020B0503020204020204" charset="-122"/>
            </a:endParaRPr>
          </a:p>
        </p:txBody>
      </p:sp>
      <p:pic>
        <p:nvPicPr>
          <p:cNvPr id="2" name="图片 5"/>
          <p:cNvPicPr>
            <a:picLocks noChangeAspect="1"/>
          </p:cNvPicPr>
          <p:nvPr/>
        </p:nvPicPr>
        <p:blipFill>
          <a:blip r:embed="rId4"/>
          <a:stretch>
            <a:fillRect/>
          </a:stretch>
        </p:blipFill>
        <p:spPr>
          <a:xfrm>
            <a:off x="7478078" y="1106170"/>
            <a:ext cx="2047240" cy="4434840"/>
          </a:xfrm>
          <a:prstGeom prst="rect">
            <a:avLst/>
          </a:prstGeom>
          <a:noFill/>
          <a:ln w="9525">
            <a:noFill/>
          </a:ln>
        </p:spPr>
      </p:pic>
      <p:sp>
        <p:nvSpPr>
          <p:cNvPr id="7" name="文本框 6"/>
          <p:cNvSpPr txBox="1"/>
          <p:nvPr/>
        </p:nvSpPr>
        <p:spPr>
          <a:xfrm>
            <a:off x="3592830" y="1246505"/>
            <a:ext cx="3685540" cy="4154170"/>
          </a:xfrm>
          <a:prstGeom prst="rect">
            <a:avLst/>
          </a:prstGeom>
          <a:noFill/>
          <a:ln w="12700" cmpd="sng">
            <a:solidFill>
              <a:srgbClr val="FEA900"/>
            </a:solidFill>
            <a:prstDash val="solid"/>
          </a:ln>
        </p:spPr>
        <p:txBody>
          <a:bodyPr wrap="square" rtlCol="0">
            <a:spAutoFit/>
          </a:bodyPr>
          <a:lstStyle/>
          <a:p>
            <a:r>
              <a:rPr lang="zh-CN" altLang="en-US" sz="1200"/>
              <a:t>一、活动背景</a:t>
            </a:r>
            <a:endParaRPr lang="zh-CN" altLang="en-US" sz="1200"/>
          </a:p>
          <a:p>
            <a:r>
              <a:rPr lang="zh-CN" altLang="en-US" sz="1200"/>
              <a:t>推广新上线产品181k，贴合产品特性，举行燃脂比赛，迎合双十一热点，增大品牌曝光量，覆盖度</a:t>
            </a:r>
            <a:endParaRPr lang="zh-CN" altLang="en-US" sz="1200"/>
          </a:p>
          <a:p>
            <a:endParaRPr lang="zh-CN" altLang="en-US" sz="1200"/>
          </a:p>
          <a:p>
            <a:r>
              <a:rPr lang="zh-CN" altLang="en-US" sz="1200"/>
              <a:t>二、活动主题</a:t>
            </a:r>
            <a:endParaRPr lang="zh-CN" altLang="en-US" sz="1200"/>
          </a:p>
          <a:p>
            <a:r>
              <a:rPr lang="zh-CN" altLang="en-US" sz="1200"/>
              <a:t>#</a:t>
            </a:r>
            <a:r>
              <a:rPr lang="en-US" altLang="zh-CN" sz="1200"/>
              <a:t>XXXX</a:t>
            </a:r>
            <a:r>
              <a:rPr lang="zh-CN" altLang="en-US" sz="1200"/>
              <a:t>燃脂挑战赛#</a:t>
            </a:r>
            <a:endParaRPr lang="zh-CN" altLang="en-US" sz="1200"/>
          </a:p>
          <a:p>
            <a:endParaRPr lang="zh-CN" altLang="en-US" sz="1200"/>
          </a:p>
          <a:p>
            <a:r>
              <a:rPr lang="zh-CN" altLang="en-US" sz="1200"/>
              <a:t>三、初期活动目标</a:t>
            </a:r>
            <a:endParaRPr lang="zh-CN" altLang="en-US" sz="1200"/>
          </a:p>
          <a:p>
            <a:r>
              <a:rPr lang="zh-CN" altLang="en-US" sz="1200"/>
              <a:t>（1）增大品牌曝光量，覆盖度</a:t>
            </a:r>
            <a:endParaRPr lang="zh-CN" altLang="en-US" sz="1200"/>
          </a:p>
          <a:p>
            <a:r>
              <a:rPr lang="zh-CN" altLang="en-US" sz="1200"/>
              <a:t>（2）新品内容种草5000+（含小红书、抖音、快手、朋友圈等）</a:t>
            </a:r>
            <a:endParaRPr lang="zh-CN" altLang="en-US" sz="1200"/>
          </a:p>
          <a:p>
            <a:r>
              <a:rPr lang="zh-CN" altLang="en-US" sz="1200"/>
              <a:t>（3）新增企微粉丝5000+</a:t>
            </a:r>
            <a:endParaRPr lang="zh-CN" altLang="en-US" sz="1200"/>
          </a:p>
          <a:p>
            <a:r>
              <a:rPr lang="zh-CN" altLang="en-US" sz="1200"/>
              <a:t>（4）新增微信公众号粉丝5000+</a:t>
            </a:r>
            <a:endParaRPr lang="zh-CN" altLang="en-US" sz="1200"/>
          </a:p>
          <a:p>
            <a:r>
              <a:rPr lang="zh-CN" altLang="en-US" sz="1200"/>
              <a:t>（5）新增亚美唯他KOL181人+</a:t>
            </a:r>
            <a:endParaRPr lang="zh-CN" altLang="en-US" sz="1200"/>
          </a:p>
          <a:p>
            <a:r>
              <a:rPr lang="zh-CN" altLang="en-US" sz="1200"/>
              <a:t>（6）新增亚美唯他网红主播18人</a:t>
            </a:r>
            <a:endParaRPr lang="zh-CN" altLang="en-US" sz="1200"/>
          </a:p>
          <a:p>
            <a:endParaRPr lang="zh-CN" altLang="en-US" sz="1200"/>
          </a:p>
          <a:p>
            <a:r>
              <a:rPr lang="zh-CN" altLang="en-US" sz="1200"/>
              <a:t>四、活动最终完成结果</a:t>
            </a:r>
            <a:endParaRPr lang="zh-CN" altLang="en-US" sz="1200"/>
          </a:p>
          <a:p>
            <a:r>
              <a:rPr lang="zh-CN" altLang="en-US" sz="1200"/>
              <a:t>（1）增大了品牌曝光量，覆盖度</a:t>
            </a:r>
            <a:endParaRPr lang="zh-CN" altLang="en-US" sz="1200"/>
          </a:p>
          <a:p>
            <a:r>
              <a:rPr lang="zh-CN" altLang="en-US" sz="1200"/>
              <a:t>（2）新品内容种草10篇+（缓慢增长）</a:t>
            </a:r>
            <a:endParaRPr lang="zh-CN" altLang="en-US" sz="1200"/>
          </a:p>
          <a:p>
            <a:r>
              <a:rPr lang="zh-CN" altLang="en-US" sz="1200"/>
              <a:t>（3）新增企微粉丝13355人</a:t>
            </a:r>
            <a:endParaRPr lang="zh-CN" altLang="en-US" sz="1200"/>
          </a:p>
          <a:p>
            <a:r>
              <a:rPr lang="zh-CN" altLang="en-US" sz="1200"/>
              <a:t>（4）新增微信公众号粉丝756人</a:t>
            </a:r>
            <a:endParaRPr lang="zh-CN" altLang="en-US" sz="1200"/>
          </a:p>
          <a:p>
            <a:r>
              <a:rPr lang="zh-CN" altLang="en-US" sz="1200"/>
              <a:t>（5）新增有潜质成为</a:t>
            </a:r>
            <a:r>
              <a:rPr lang="en-US" altLang="zh-CN" sz="1200"/>
              <a:t>XXXX</a:t>
            </a:r>
            <a:r>
              <a:rPr lang="zh-CN" altLang="en-US" sz="1200"/>
              <a:t>koc的人数为5位</a:t>
            </a:r>
            <a:endParaRPr lang="zh-CN" altLang="en-US" sz="1200"/>
          </a:p>
        </p:txBody>
      </p:sp>
      <p:pic>
        <p:nvPicPr>
          <p:cNvPr id="3" name="图片 2"/>
          <p:cNvPicPr>
            <a:picLocks noChangeAspect="1"/>
          </p:cNvPicPr>
          <p:nvPr/>
        </p:nvPicPr>
        <p:blipFill>
          <a:blip r:embed="rId5"/>
          <a:stretch>
            <a:fillRect/>
          </a:stretch>
        </p:blipFill>
        <p:spPr>
          <a:xfrm>
            <a:off x="7947660" y="1324610"/>
            <a:ext cx="466725" cy="189230"/>
          </a:xfrm>
          <a:prstGeom prst="rect">
            <a:avLst/>
          </a:prstGeom>
        </p:spPr>
      </p:pic>
      <p:pic>
        <p:nvPicPr>
          <p:cNvPr id="5" name="图片 4"/>
          <p:cNvPicPr>
            <a:picLocks noChangeAspect="1"/>
          </p:cNvPicPr>
          <p:nvPr/>
        </p:nvPicPr>
        <p:blipFill>
          <a:blip r:embed="rId5"/>
          <a:stretch>
            <a:fillRect/>
          </a:stretch>
        </p:blipFill>
        <p:spPr>
          <a:xfrm>
            <a:off x="661035" y="1459865"/>
            <a:ext cx="728980" cy="282575"/>
          </a:xfrm>
          <a:prstGeom prst="rect">
            <a:avLst/>
          </a:prstGeom>
        </p:spPr>
      </p:pic>
      <p:pic>
        <p:nvPicPr>
          <p:cNvPr id="8" name="图片 7"/>
          <p:cNvPicPr>
            <a:picLocks noChangeAspect="1"/>
          </p:cNvPicPr>
          <p:nvPr/>
        </p:nvPicPr>
        <p:blipFill>
          <a:blip r:embed="rId6"/>
          <a:stretch>
            <a:fillRect/>
          </a:stretch>
        </p:blipFill>
        <p:spPr>
          <a:xfrm>
            <a:off x="2361565" y="4350385"/>
            <a:ext cx="447675" cy="39052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1388110" cy="306070"/>
            <a:chOff x="1185" y="711"/>
            <a:chExt cx="2186" cy="482"/>
          </a:xfrm>
        </p:grpSpPr>
        <p:grpSp>
          <p:nvGrpSpPr>
            <p:cNvPr id="15" name="组合 14"/>
            <p:cNvGrpSpPr/>
            <p:nvPr/>
          </p:nvGrpSpPr>
          <p:grpSpPr>
            <a:xfrm>
              <a:off x="1185" y="731"/>
              <a:ext cx="538" cy="441"/>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4" name="文本框 3"/>
            <p:cNvSpPr txBox="1"/>
            <p:nvPr/>
          </p:nvSpPr>
          <p:spPr>
            <a:xfrm>
              <a:off x="1723" y="711"/>
              <a:ext cx="1648" cy="483"/>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aphicFrame>
        <p:nvGraphicFramePr>
          <p:cNvPr id="6" name="表格 5"/>
          <p:cNvGraphicFramePr/>
          <p:nvPr>
            <p:custDataLst>
              <p:tags r:id="rId3"/>
            </p:custDataLst>
          </p:nvPr>
        </p:nvGraphicFramePr>
        <p:xfrm>
          <a:off x="231775" y="1144553"/>
          <a:ext cx="9830435" cy="3552190"/>
        </p:xfrm>
        <a:graphic>
          <a:graphicData uri="http://schemas.openxmlformats.org/drawingml/2006/table">
            <a:tbl>
              <a:tblPr firstRow="1" bandRow="1">
                <a:tableStyleId>{5C22544A-7EE6-4342-B048-85BDC9FD1C3A}</a:tableStyleId>
              </a:tblPr>
              <a:tblGrid>
                <a:gridCol w="215265"/>
                <a:gridCol w="320675"/>
                <a:gridCol w="730885"/>
                <a:gridCol w="1767840"/>
                <a:gridCol w="922655"/>
                <a:gridCol w="821055"/>
                <a:gridCol w="308610"/>
                <a:gridCol w="209550"/>
                <a:gridCol w="151130"/>
                <a:gridCol w="151130"/>
                <a:gridCol w="151130"/>
                <a:gridCol w="151130"/>
                <a:gridCol w="151130"/>
                <a:gridCol w="151130"/>
                <a:gridCol w="151130"/>
                <a:gridCol w="151765"/>
                <a:gridCol w="151130"/>
                <a:gridCol w="150495"/>
                <a:gridCol w="151130"/>
                <a:gridCol w="151130"/>
                <a:gridCol w="151130"/>
                <a:gridCol w="151130"/>
                <a:gridCol w="151130"/>
                <a:gridCol w="151130"/>
                <a:gridCol w="151130"/>
                <a:gridCol w="151130"/>
                <a:gridCol w="151130"/>
                <a:gridCol w="151765"/>
                <a:gridCol w="150495"/>
                <a:gridCol w="151765"/>
                <a:gridCol w="149860"/>
                <a:gridCol w="151765"/>
                <a:gridCol w="150495"/>
                <a:gridCol w="151765"/>
                <a:gridCol w="150495"/>
                <a:gridCol w="151765"/>
                <a:gridCol w="150495"/>
                <a:gridCol w="151765"/>
              </a:tblGrid>
              <a:tr h="316865">
                <a:tc gridSpan="38">
                  <a:txBody>
                    <a:bodyPr/>
                    <a:lstStyle/>
                    <a:p>
                      <a:pPr indent="0" algn="ctr">
                        <a:buNone/>
                      </a:pPr>
                      <a:r>
                        <a:rPr lang="zh-CN" sz="1400" b="1">
                          <a:solidFill>
                            <a:srgbClr val="000000"/>
                          </a:solidFill>
                          <a:latin typeface="Arial" panose="020B0604020202020204" pitchFamily="34" charset="0"/>
                          <a:ea typeface="微软雅黑" panose="020B0503020204020204" charset="-122"/>
                        </a:rPr>
                        <a:t>《</a:t>
                      </a:r>
                      <a:r>
                        <a:rPr lang="en-US" altLang="zh-CN" sz="1400" b="1">
                          <a:solidFill>
                            <a:srgbClr val="000000"/>
                          </a:solidFill>
                          <a:latin typeface="Arial" panose="020B0604020202020204" pitchFamily="34" charset="0"/>
                          <a:ea typeface="微软雅黑" panose="020B0503020204020204" charset="-122"/>
                        </a:rPr>
                        <a:t>xxxx</a:t>
                      </a:r>
                      <a:r>
                        <a:rPr lang="zh-CN" sz="1400" b="1">
                          <a:solidFill>
                            <a:srgbClr val="000000"/>
                          </a:solidFill>
                          <a:latin typeface="Arial" panose="020B0604020202020204" pitchFamily="34" charset="0"/>
                          <a:ea typeface="微软雅黑" panose="020B0503020204020204" charset="-122"/>
                        </a:rPr>
                        <a:t>燃脂挑战营》——招募燃脂代言人项目时间规划</a:t>
                      </a:r>
                      <a:endParaRPr lang="en-US" altLang="en-US" sz="1400" b="1">
                        <a:solidFill>
                          <a:srgbClr val="000000"/>
                        </a:solidFill>
                        <a:latin typeface="微软雅黑" panose="020B0503020204020204" charset="-122"/>
                      </a:endParaRPr>
                    </a:p>
                  </a:txBody>
                  <a:tcPr marL="12700" marR="12700" marT="12700"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7030A0">
                        <a:alpha val="45000"/>
                      </a:srgbClr>
                    </a:solidFill>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marL="12700" marR="12700" marT="12700" anchor="ctr">
                    <a:lnL>
                      <a:noFill/>
                    </a:lnL>
                    <a:lnR>
                      <a:noFill/>
                    </a:lnR>
                    <a:lnT w="12700">
                      <a:solidFill>
                        <a:schemeClr val="tx1"/>
                      </a:solidFill>
                      <a:prstDash val="solid"/>
                    </a:lnT>
                    <a:lnB w="12700">
                      <a:solidFill>
                        <a:schemeClr val="tx1"/>
                      </a:solidFill>
                      <a:prstDash val="solid"/>
                    </a:lnB>
                    <a:lnTlToBr>
                      <a:noFill/>
                    </a:lnTlToBr>
                    <a:lnBlToTr>
                      <a:noFill/>
                    </a:lnBlToTr>
                    <a:noFill/>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marL="12700" marR="12700" marT="12700" anchor="ctr">
                    <a:lnL>
                      <a:noFill/>
                    </a:lnL>
                    <a:lnR cap="flat">
                      <a:noFill/>
                    </a:lnR>
                    <a:lnT w="12700">
                      <a:solidFill>
                        <a:schemeClr val="tx1"/>
                      </a:solidFill>
                      <a:prstDash val="solid"/>
                    </a:lnT>
                    <a:lnB w="12700">
                      <a:solidFill>
                        <a:schemeClr val="tx1"/>
                      </a:solidFill>
                      <a:prstDash val="solid"/>
                    </a:lnB>
                    <a:lnTlToBr>
                      <a:noFill/>
                    </a:lnTlToBr>
                    <a:lnBlToTr>
                      <a:noFill/>
                    </a:lnBlToTr>
                    <a:noFill/>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R w="12700">
                      <a:solidFill>
                        <a:schemeClr val="tx1"/>
                      </a:solidFill>
                      <a:prstDash val="solid"/>
                    </a:lnR>
                    <a:lnT w="12700">
                      <a:solidFill>
                        <a:schemeClr val="tx1"/>
                      </a:solidFill>
                      <a:prstDash val="solid"/>
                    </a:lnT>
                    <a:lnB w="12700">
                      <a:solidFill>
                        <a:schemeClr val="tx1"/>
                      </a:solidFill>
                      <a:prstDash val="solid"/>
                    </a:lnB>
                  </a:tcPr>
                </a:tc>
              </a:tr>
              <a:tr h="213360">
                <a:tc rowSpan="2">
                  <a:txBody>
                    <a:bodyPr/>
                    <a:lstStyle/>
                    <a:p>
                      <a:pPr indent="0" algn="ctr">
                        <a:buNone/>
                      </a:pPr>
                      <a:r>
                        <a:rPr lang="zh-CN" sz="800" b="1">
                          <a:solidFill>
                            <a:srgbClr val="000000"/>
                          </a:solidFill>
                          <a:latin typeface="Arial" panose="020B0604020202020204" pitchFamily="34" charset="0"/>
                          <a:ea typeface="微软雅黑" panose="020B0503020204020204" charset="-122"/>
                        </a:rPr>
                        <a:t>序号</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1">
                          <a:solidFill>
                            <a:srgbClr val="000000"/>
                          </a:solidFill>
                          <a:latin typeface="Arial" panose="020B0604020202020204" pitchFamily="34" charset="0"/>
                          <a:ea typeface="微软雅黑" panose="020B0503020204020204" charset="-122"/>
                        </a:rPr>
                        <a:t>项目阶段</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1">
                          <a:solidFill>
                            <a:srgbClr val="000000"/>
                          </a:solidFill>
                          <a:latin typeface="Arial" panose="020B0604020202020204" pitchFamily="34" charset="0"/>
                          <a:ea typeface="微软雅黑" panose="020B0503020204020204" charset="-122"/>
                        </a:rPr>
                        <a:t>项目名称</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1">
                          <a:solidFill>
                            <a:srgbClr val="000000"/>
                          </a:solidFill>
                          <a:latin typeface="Arial" panose="020B0604020202020204" pitchFamily="34" charset="0"/>
                          <a:ea typeface="微软雅黑" panose="020B0503020204020204" charset="-122"/>
                        </a:rPr>
                        <a:t>主要内容</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1">
                          <a:solidFill>
                            <a:srgbClr val="000000"/>
                          </a:solidFill>
                          <a:latin typeface="Arial" panose="020B0604020202020204" pitchFamily="34" charset="0"/>
                          <a:ea typeface="微软雅黑" panose="020B0503020204020204" charset="-122"/>
                        </a:rPr>
                        <a:t>开始时间</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1">
                          <a:solidFill>
                            <a:srgbClr val="000000"/>
                          </a:solidFill>
                          <a:latin typeface="Arial" panose="020B0604020202020204" pitchFamily="34" charset="0"/>
                          <a:ea typeface="微软雅黑" panose="020B0503020204020204" charset="-122"/>
                        </a:rPr>
                        <a:t>完成时间</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1">
                          <a:solidFill>
                            <a:srgbClr val="000000"/>
                          </a:solidFill>
                          <a:latin typeface="Arial" panose="020B0604020202020204" pitchFamily="34" charset="0"/>
                          <a:ea typeface="微软雅黑" panose="020B0503020204020204" charset="-122"/>
                        </a:rPr>
                        <a:t>耗时/天</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gridSpan="20">
                  <a:txBody>
                    <a:bodyPr/>
                    <a:lstStyle/>
                    <a:p>
                      <a:pPr indent="0" algn="ctr">
                        <a:buNone/>
                      </a:pPr>
                      <a:r>
                        <a:rPr lang="zh-CN" sz="800" b="1">
                          <a:solidFill>
                            <a:srgbClr val="000000"/>
                          </a:solidFill>
                          <a:latin typeface="Arial" panose="020B0604020202020204" pitchFamily="34" charset="0"/>
                          <a:ea typeface="微软雅黑" panose="020B0503020204020204" charset="-122"/>
                        </a:rPr>
                        <a:t>10月</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tcPr>
                </a:tc>
                <a:tc gridSpan="11">
                  <a:txBody>
                    <a:bodyPr/>
                    <a:lstStyle/>
                    <a:p>
                      <a:pPr indent="0" algn="ctr">
                        <a:buNone/>
                      </a:pPr>
                      <a:r>
                        <a:rPr lang="zh-CN" sz="800" b="1">
                          <a:solidFill>
                            <a:srgbClr val="000000"/>
                          </a:solidFill>
                          <a:latin typeface="Arial" panose="020B0604020202020204" pitchFamily="34" charset="0"/>
                          <a:ea typeface="微软雅黑" panose="020B0503020204020204" charset="-122"/>
                        </a:rPr>
                        <a:t>11月</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lnTlToBr>
                      <a:noFill/>
                    </a:lnTlToBr>
                    <a:lnBlToTr>
                      <a:noFill/>
                    </a:lnBlToTr>
                    <a:noFill/>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T w="12700">
                      <a:solidFill>
                        <a:schemeClr val="tx1"/>
                      </a:solidFill>
                      <a:prstDash val="soli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12700">
                      <a:solidFill>
                        <a:schemeClr val="tx1"/>
                      </a:solidFill>
                      <a:prstDash val="solid"/>
                    </a:lnT>
                    <a:lnB w="6350" cap="flat" cmpd="sng">
                      <a:solidFill>
                        <a:srgbClr val="000000"/>
                      </a:solidFill>
                      <a:prstDash val="solid"/>
                      <a:headEnd type="none" w="med" len="med"/>
                      <a:tailEnd type="none" w="med" len="med"/>
                    </a:lnB>
                  </a:tcPr>
                </a:tc>
              </a:tr>
              <a:tr h="2139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800" b="1">
                          <a:solidFill>
                            <a:srgbClr val="000000"/>
                          </a:solidFill>
                          <a:latin typeface="微软雅黑" panose="020B0503020204020204" charset="-122"/>
                        </a:rPr>
                        <a:t>12</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13</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14</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15</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16</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17</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18</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19</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20</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21</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22</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23</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24</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25</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26</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27</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28</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29</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30</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31</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2</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3</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4</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5</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6</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7</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8</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9</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10</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1">
                          <a:solidFill>
                            <a:srgbClr val="000000"/>
                          </a:solidFill>
                          <a:latin typeface="微软雅黑" panose="020B0503020204020204" charset="-122"/>
                        </a:rPr>
                        <a:t>11</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665">
                <a:tc>
                  <a:txBody>
                    <a:bodyPr/>
                    <a:lstStyle/>
                    <a:p>
                      <a:pPr indent="0" algn="ctr">
                        <a:buNone/>
                      </a:pPr>
                      <a:r>
                        <a:rPr lang="en-US" sz="800" b="0">
                          <a:solidFill>
                            <a:srgbClr val="000000"/>
                          </a:solidFill>
                          <a:latin typeface="微软雅黑" panose="020B0503020204020204" charset="-122"/>
                        </a:rPr>
                        <a:t>1</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前期筹备</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项目细节执行</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物料准备、话术准备、活动测试、工具设置等筹备工作</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2020年10月12日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2020年10月16日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5</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13360">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裂变</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裂变活动</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种子用户：企业微信粉丝</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2020年10月16日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2020年10月17日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2</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2910">
                <a:tc>
                  <a:txBody>
                    <a:bodyPr/>
                    <a:lstStyle/>
                    <a:p>
                      <a:pPr indent="0" algn="ctr">
                        <a:buNone/>
                      </a:pPr>
                      <a:r>
                        <a:rPr lang="en-US" sz="800" b="0">
                          <a:solidFill>
                            <a:srgbClr val="000000"/>
                          </a:solidFill>
                          <a:latin typeface="微软雅黑" panose="020B0503020204020204" charset="-122"/>
                        </a:rPr>
                        <a:t>2</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0">
                          <a:solidFill>
                            <a:srgbClr val="000000"/>
                          </a:solidFill>
                          <a:latin typeface="Arial" panose="020B0604020202020204" pitchFamily="34" charset="0"/>
                          <a:ea typeface="微软雅黑" panose="020B0503020204020204" charset="-122"/>
                        </a:rPr>
                        <a:t>预热</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活动预热</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活动信息推送+活动征集181名挑战者</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2020年10月17日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2020年10月19日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3</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665">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报名截止</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海选报名时间截止</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2020年10月19日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2020年10月19日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1</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665">
                <a:tc>
                  <a:txBody>
                    <a:bodyPr/>
                    <a:lstStyle/>
                    <a:p>
                      <a:pPr indent="0" algn="ctr">
                        <a:buNone/>
                      </a:pPr>
                      <a:r>
                        <a:rPr lang="en-US" sz="800" b="0">
                          <a:solidFill>
                            <a:srgbClr val="000000"/>
                          </a:solidFill>
                          <a:latin typeface="微软雅黑" panose="020B0503020204020204" charset="-122"/>
                        </a:rPr>
                        <a:t>5</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0">
                          <a:solidFill>
                            <a:srgbClr val="000000"/>
                          </a:solidFill>
                          <a:latin typeface="Arial" panose="020B0604020202020204" pitchFamily="34" charset="0"/>
                          <a:ea typeface="微软雅黑" panose="020B0503020204020204" charset="-122"/>
                        </a:rPr>
                        <a:t>初赛</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初赛选拔</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群内互动参与初赛，完成任务，36名晋级复赛</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2020年10月22日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2020年10月28日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7</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665">
                <a:tc>
                  <a:txBody>
                    <a:bodyPr/>
                    <a:lstStyle/>
                    <a:p>
                      <a:pPr indent="0" algn="ctr">
                        <a:buNone/>
                      </a:pPr>
                      <a:r>
                        <a:rPr lang="en-US" sz="800" b="0">
                          <a:solidFill>
                            <a:srgbClr val="000000"/>
                          </a:solidFill>
                          <a:latin typeface="微软雅黑" panose="020B0503020204020204" charset="-122"/>
                        </a:rPr>
                        <a:t>6</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复赛名单公布</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复赛获胜者名单公布</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2020年10月29日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2020年10月29日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1</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a:txBody>
                    <a:bodyPr/>
                    <a:lstStyle/>
                    <a:p>
                      <a:pPr indent="0" algn="ctr">
                        <a:buNone/>
                      </a:pPr>
                      <a:r>
                        <a:rPr lang="en-US" sz="800" b="0">
                          <a:solidFill>
                            <a:srgbClr val="000000"/>
                          </a:solidFill>
                          <a:latin typeface="微软雅黑" panose="020B0503020204020204" charset="-122"/>
                        </a:rPr>
                        <a:t>7</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r>
                        <a:rPr lang="zh-CN" sz="800" b="0">
                          <a:solidFill>
                            <a:srgbClr val="000000"/>
                          </a:solidFill>
                          <a:latin typeface="Arial" panose="020B0604020202020204" pitchFamily="34" charset="0"/>
                          <a:ea typeface="微软雅黑" panose="020B0503020204020204" charset="-122"/>
                        </a:rPr>
                        <a:t>复赛</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复赛选拔</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群内互动参与复赛，完成任务，18名晋级决赛</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2020年10月30日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2020年11月5日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7</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665">
                <a:tc>
                  <a:txBody>
                    <a:bodyPr/>
                    <a:lstStyle/>
                    <a:p>
                      <a:pPr indent="0" algn="ctr">
                        <a:buNone/>
                      </a:pPr>
                      <a:r>
                        <a:rPr lang="en-US" sz="800" b="0">
                          <a:solidFill>
                            <a:srgbClr val="000000"/>
                          </a:solidFill>
                          <a:latin typeface="微软雅黑" panose="020B0503020204020204" charset="-122"/>
                        </a:rPr>
                        <a:t>8</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决赛名单公布</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决赛获胜者名单公布</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2020年11月6日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2020年11月6日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1</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665">
                <a:tc>
                  <a:txBody>
                    <a:bodyPr/>
                    <a:lstStyle/>
                    <a:p>
                      <a:pPr indent="0" algn="ctr">
                        <a:buNone/>
                      </a:pPr>
                      <a:r>
                        <a:rPr lang="en-US" sz="800" b="0">
                          <a:solidFill>
                            <a:srgbClr val="000000"/>
                          </a:solidFill>
                          <a:latin typeface="微软雅黑" panose="020B0503020204020204" charset="-122"/>
                        </a:rPr>
                        <a:t>9</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决赛</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总决赛</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总决赛直播比赛</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2020年11月7日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2020年11月10日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4</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0665">
                <a:tc>
                  <a:txBody>
                    <a:bodyPr/>
                    <a:lstStyle/>
                    <a:p>
                      <a:pPr indent="0" algn="ctr">
                        <a:buNone/>
                      </a:pPr>
                      <a:r>
                        <a:rPr lang="en-US" sz="800" b="0">
                          <a:solidFill>
                            <a:srgbClr val="000000"/>
                          </a:solidFill>
                          <a:latin typeface="微软雅黑" panose="020B0503020204020204" charset="-122"/>
                        </a:rPr>
                        <a:t>10</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引爆期</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双十一现场直播</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TOP10名主播颁奖仪式、总决赛现场轮流直播</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2020年11月11日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Arial" panose="020B0604020202020204" pitchFamily="34" charset="0"/>
                          <a:ea typeface="微软雅黑" panose="020B0503020204020204" charset="-122"/>
                        </a:rPr>
                        <a:t>2020年11月11日</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800" b="0">
                          <a:solidFill>
                            <a:srgbClr val="000000"/>
                          </a:solidFill>
                          <a:latin typeface="微软雅黑" panose="020B0503020204020204" charset="-122"/>
                        </a:rPr>
                        <a:t>1</a:t>
                      </a: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8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2D050"/>
                    </a:solidFill>
                  </a:tcPr>
                </a:tc>
              </a:tr>
            </a:tbl>
          </a:graphicData>
        </a:graphic>
      </p:graphicFrame>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3023102" y="1398208"/>
            <a:ext cx="4214009" cy="583565"/>
          </a:xfrm>
          <a:prstGeom prst="rect">
            <a:avLst/>
          </a:prstGeom>
          <a:solidFill>
            <a:srgbClr val="FEA900"/>
          </a:solidFill>
        </p:spPr>
        <p:txBody>
          <a:bodyPr wrap="square" rtlCol="0">
            <a:spAutoFit/>
          </a:bodyPr>
          <a:lstStyle/>
          <a:p>
            <a:pPr lvl="0" algn="ct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私域变现</a:t>
            </a: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个基本法则</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2816860" y="2599055"/>
            <a:ext cx="4681855" cy="1708785"/>
            <a:chOff x="2160" y="4272"/>
            <a:chExt cx="7460" cy="2779"/>
          </a:xfrm>
        </p:grpSpPr>
        <p:sp>
          <p:nvSpPr>
            <p:cNvPr id="4" name="Freeform 5"/>
            <p:cNvSpPr/>
            <p:nvPr/>
          </p:nvSpPr>
          <p:spPr bwMode="auto">
            <a:xfrm>
              <a:off x="6538"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160"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6" name="TextBox 7"/>
            <p:cNvSpPr txBox="1"/>
            <p:nvPr/>
          </p:nvSpPr>
          <p:spPr>
            <a:xfrm>
              <a:off x="7106"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活动造节</a:t>
              </a:r>
              <a:endParaRPr lang="zh-CN" altLang="en-US" sz="3600" b="1" dirty="0">
                <a:solidFill>
                  <a:prstClr val="white"/>
                </a:solidFill>
                <a:latin typeface="华文细黑" panose="02010600040101010101" charset="-122"/>
                <a:ea typeface="华文细黑" panose="02010600040101010101" charset="-122"/>
                <a:cs typeface="+mn-ea"/>
              </a:endParaRPr>
            </a:p>
          </p:txBody>
        </p:sp>
        <p:sp>
          <p:nvSpPr>
            <p:cNvPr id="21" name="TextBox 12"/>
            <p:cNvSpPr txBox="1"/>
            <p:nvPr/>
          </p:nvSpPr>
          <p:spPr>
            <a:xfrm>
              <a:off x="2683"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日常营销</a:t>
              </a:r>
              <a:endParaRPr lang="en-US" altLang="zh-CN" sz="3600" b="1" dirty="0">
                <a:solidFill>
                  <a:prstClr val="white"/>
                </a:solidFill>
                <a:latin typeface="华文细黑" panose="02010600040101010101" charset="-122"/>
                <a:ea typeface="华文细黑" panose="02010600040101010101" charset="-122"/>
                <a:cs typeface="+mn-ea"/>
              </a:endParaRPr>
            </a:p>
          </p:txBody>
        </p:sp>
      </p:gr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96303" y="279718"/>
            <a:ext cx="2722880" cy="398780"/>
          </a:xfrm>
          <a:prstGeom prst="rect">
            <a:avLst/>
          </a:prstGeom>
          <a:noFill/>
        </p:spPr>
        <p:txBody>
          <a:bodyPr wrap="none" rtlCol="0">
            <a:spAutoFit/>
          </a:bodyPr>
          <a:lstStyle/>
          <a:p>
            <a:pPr algn="ctr"/>
            <a:r>
              <a:rPr lang="zh-CN" altLang="en-US" sz="2000" b="1">
                <a:solidFill>
                  <a:schemeClr val="tx1"/>
                </a:solidFill>
                <a:sym typeface="+mn-ea"/>
              </a:rPr>
              <a:t>私域营销变现基本法则</a:t>
            </a:r>
            <a:endParaRPr lang="zh-CN" altLang="en-US" sz="2000" b="1">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3" name="圆角矩形 12"/>
          <p:cNvSpPr/>
          <p:nvPr/>
        </p:nvSpPr>
        <p:spPr>
          <a:xfrm>
            <a:off x="2282825" y="2194560"/>
            <a:ext cx="3096895" cy="2816225"/>
          </a:xfrm>
          <a:prstGeom prst="roundRect">
            <a:avLst/>
          </a:prstGeom>
          <a:noFill/>
          <a:ln w="19050">
            <a:solidFill>
              <a:srgbClr val="E93252"/>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1388110" cy="306070"/>
            <a:chOff x="1185" y="711"/>
            <a:chExt cx="2186" cy="482"/>
          </a:xfrm>
        </p:grpSpPr>
        <p:grpSp>
          <p:nvGrpSpPr>
            <p:cNvPr id="15" name="组合 14"/>
            <p:cNvGrpSpPr/>
            <p:nvPr/>
          </p:nvGrpSpPr>
          <p:grpSpPr>
            <a:xfrm>
              <a:off x="1185" y="731"/>
              <a:ext cx="538" cy="441"/>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4" name="文本框 3"/>
            <p:cNvSpPr txBox="1"/>
            <p:nvPr/>
          </p:nvSpPr>
          <p:spPr>
            <a:xfrm>
              <a:off x="1723" y="711"/>
              <a:ext cx="1648" cy="483"/>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aphicFrame>
        <p:nvGraphicFramePr>
          <p:cNvPr id="2" name="表格 1"/>
          <p:cNvGraphicFramePr/>
          <p:nvPr>
            <p:custDataLst>
              <p:tags r:id="rId3"/>
            </p:custDataLst>
          </p:nvPr>
        </p:nvGraphicFramePr>
        <p:xfrm>
          <a:off x="1274127" y="1065495"/>
          <a:ext cx="7883525" cy="4143375"/>
        </p:xfrm>
        <a:graphic>
          <a:graphicData uri="http://schemas.openxmlformats.org/drawingml/2006/table">
            <a:tbl>
              <a:tblPr firstRow="1" bandRow="1">
                <a:tableStyleId>{5C22544A-7EE6-4342-B048-85BDC9FD1C3A}</a:tableStyleId>
              </a:tblPr>
              <a:tblGrid>
                <a:gridCol w="782320"/>
                <a:gridCol w="1557020"/>
                <a:gridCol w="1734820"/>
                <a:gridCol w="2118995"/>
                <a:gridCol w="1690370"/>
              </a:tblGrid>
              <a:tr h="187960">
                <a:tc gridSpan="5">
                  <a:txBody>
                    <a:bodyPr/>
                    <a:lstStyle/>
                    <a:p>
                      <a:pPr indent="0" algn="ctr">
                        <a:buNone/>
                      </a:pPr>
                      <a:r>
                        <a:rPr lang="en-US" altLang="zh-CN" sz="1400" b="1">
                          <a:solidFill>
                            <a:srgbClr val="000000"/>
                          </a:solidFill>
                          <a:latin typeface="Arial" panose="020B0604020202020204" pitchFamily="34" charset="0"/>
                          <a:ea typeface="微软雅黑" panose="020B0503020204020204" charset="-122"/>
                        </a:rPr>
                        <a:t>xxxx</a:t>
                      </a:r>
                      <a:r>
                        <a:rPr lang="zh-CN" sz="1400" b="1">
                          <a:solidFill>
                            <a:srgbClr val="000000"/>
                          </a:solidFill>
                          <a:latin typeface="Arial" panose="020B0604020202020204" pitchFamily="34" charset="0"/>
                          <a:ea typeface="微软雅黑" panose="020B0503020204020204" charset="-122"/>
                        </a:rPr>
                        <a:t>招募燃脂达人计划-初赛</a:t>
                      </a:r>
                      <a:endParaRPr lang="en-US" altLang="en-US" sz="1400" b="1">
                        <a:solidFill>
                          <a:srgbClr val="000000"/>
                        </a:solidFill>
                        <a:latin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solidFill>
                      <a:srgbClr val="B1A0C7"/>
                    </a:solidFill>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tcPr>
                </a:tc>
              </a:tr>
              <a:tr h="235585">
                <a:tc>
                  <a:txBody>
                    <a:bodyPr/>
                    <a:lstStyle/>
                    <a:p>
                      <a:pPr indent="0" algn="ctr">
                        <a:buNone/>
                      </a:pPr>
                      <a:r>
                        <a:rPr lang="zh-CN" sz="900" b="1">
                          <a:solidFill>
                            <a:srgbClr val="000000"/>
                          </a:solidFill>
                          <a:latin typeface="Arial" panose="020B0604020202020204" pitchFamily="34" charset="0"/>
                          <a:ea typeface="微软雅黑" panose="020B0503020204020204" charset="-122"/>
                        </a:rPr>
                        <a:t>初赛时间</a:t>
                      </a:r>
                      <a:endParaRPr lang="zh-CN" altLang="en-US" sz="9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4">
                  <a:txBody>
                    <a:bodyPr/>
                    <a:lstStyle/>
                    <a:p>
                      <a:pPr indent="0">
                        <a:buNone/>
                      </a:pPr>
                      <a:r>
                        <a:rPr lang="zh-CN" sz="900" b="0">
                          <a:solidFill>
                            <a:srgbClr val="000000"/>
                          </a:solidFill>
                          <a:latin typeface="Arial" panose="020B0604020202020204" pitchFamily="34" charset="0"/>
                          <a:ea typeface="微软雅黑" panose="020B0503020204020204" charset="-122"/>
                        </a:rPr>
                        <a:t>2020年10月17日-10月29日</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1270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tcPr>
                </a:tc>
              </a:tr>
              <a:tr h="233680">
                <a:tc>
                  <a:txBody>
                    <a:bodyPr/>
                    <a:lstStyle/>
                    <a:p>
                      <a:pPr indent="0" algn="ctr">
                        <a:buNone/>
                      </a:pPr>
                      <a:r>
                        <a:rPr lang="zh-CN" sz="900" b="1">
                          <a:solidFill>
                            <a:srgbClr val="000000"/>
                          </a:solidFill>
                          <a:latin typeface="Arial" panose="020B0604020202020204" pitchFamily="34" charset="0"/>
                          <a:ea typeface="微软雅黑" panose="020B0503020204020204" charset="-122"/>
                        </a:rPr>
                        <a:t>招募对象</a:t>
                      </a:r>
                      <a:endParaRPr lang="zh-CN" altLang="en-US" sz="9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4">
                  <a:txBody>
                    <a:bodyPr/>
                    <a:lstStyle/>
                    <a:p>
                      <a:pPr indent="0">
                        <a:buNone/>
                      </a:pPr>
                      <a:r>
                        <a:rPr lang="zh-CN" sz="900" b="0">
                          <a:solidFill>
                            <a:srgbClr val="000000"/>
                          </a:solidFill>
                          <a:latin typeface="Arial" panose="020B0604020202020204" pitchFamily="34" charset="0"/>
                          <a:ea typeface="微软雅黑" panose="020B0503020204020204" charset="-122"/>
                        </a:rPr>
                        <a:t>通过报名，参与挑战活动，完成任务，即可晋级复赛</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35585">
                <a:tc>
                  <a:txBody>
                    <a:bodyPr/>
                    <a:lstStyle/>
                    <a:p>
                      <a:pPr indent="0" algn="ctr">
                        <a:buNone/>
                      </a:pPr>
                      <a:r>
                        <a:rPr lang="zh-CN" sz="900" b="1">
                          <a:solidFill>
                            <a:srgbClr val="000000"/>
                          </a:solidFill>
                          <a:latin typeface="Arial" panose="020B0604020202020204" pitchFamily="34" charset="0"/>
                          <a:ea typeface="微软雅黑" panose="020B0503020204020204" charset="-122"/>
                        </a:rPr>
                        <a:t>招募目标</a:t>
                      </a:r>
                      <a:endParaRPr lang="zh-CN" altLang="en-US" sz="9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4">
                  <a:txBody>
                    <a:bodyPr/>
                    <a:lstStyle/>
                    <a:p>
                      <a:pPr indent="0">
                        <a:buNone/>
                      </a:pPr>
                      <a:r>
                        <a:rPr lang="zh-CN" sz="900" b="0">
                          <a:solidFill>
                            <a:srgbClr val="000000"/>
                          </a:solidFill>
                          <a:latin typeface="Arial" panose="020B0604020202020204" pitchFamily="34" charset="0"/>
                          <a:ea typeface="微软雅黑" panose="020B0503020204020204" charset="-122"/>
                        </a:rPr>
                        <a:t>晋级36位选手</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33680">
                <a:tc>
                  <a:txBody>
                    <a:bodyPr/>
                    <a:lstStyle/>
                    <a:p>
                      <a:pPr indent="0" algn="ctr">
                        <a:buNone/>
                      </a:pPr>
                      <a:r>
                        <a:rPr lang="zh-CN" sz="900" b="1">
                          <a:solidFill>
                            <a:srgbClr val="000000"/>
                          </a:solidFill>
                          <a:latin typeface="Arial" panose="020B0604020202020204" pitchFamily="34" charset="0"/>
                          <a:ea typeface="微软雅黑" panose="020B0503020204020204" charset="-122"/>
                        </a:rPr>
                        <a:t>晋级规则</a:t>
                      </a:r>
                      <a:endParaRPr lang="zh-CN" altLang="en-US" sz="9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4">
                  <a:txBody>
                    <a:bodyPr/>
                    <a:lstStyle/>
                    <a:p>
                      <a:pPr indent="0">
                        <a:buNone/>
                      </a:pPr>
                      <a:r>
                        <a:rPr lang="zh-CN" sz="900" b="0">
                          <a:solidFill>
                            <a:srgbClr val="000000"/>
                          </a:solidFill>
                          <a:latin typeface="Arial" panose="020B0604020202020204" pitchFamily="34" charset="0"/>
                          <a:ea typeface="微软雅黑" panose="020B0503020204020204" charset="-122"/>
                        </a:rPr>
                        <a:t>票数排名前36名晋级（减脂目标+投票数）</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26390">
                <a:tc>
                  <a:txBody>
                    <a:bodyPr/>
                    <a:lstStyle/>
                    <a:p>
                      <a:pPr indent="0" algn="ctr">
                        <a:buNone/>
                      </a:pPr>
                      <a:r>
                        <a:rPr lang="zh-CN" sz="900" b="1">
                          <a:solidFill>
                            <a:srgbClr val="000000"/>
                          </a:solidFill>
                          <a:latin typeface="Arial" panose="020B0604020202020204" pitchFamily="34" charset="0"/>
                          <a:ea typeface="微软雅黑" panose="020B0503020204020204" charset="-122"/>
                        </a:rPr>
                        <a:t>活动流程</a:t>
                      </a:r>
                      <a:endParaRPr lang="zh-CN" altLang="en-US" sz="9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0">
                          <a:solidFill>
                            <a:srgbClr val="000000"/>
                          </a:solidFill>
                          <a:latin typeface="Arial" panose="020B0604020202020204" pitchFamily="34" charset="0"/>
                          <a:ea typeface="微软雅黑" panose="020B0503020204020204" charset="-122"/>
                        </a:rPr>
                        <a:t>预热期</a:t>
                      </a:r>
                      <a:endParaRPr lang="zh-CN" sz="900" b="0">
                        <a:solidFill>
                          <a:srgbClr val="000000"/>
                        </a:solidFill>
                        <a:latin typeface="Arial" panose="020B0604020202020204" pitchFamily="34" charset="0"/>
                        <a:ea typeface="微软雅黑" panose="020B0503020204020204" charset="-122"/>
                      </a:endParaRPr>
                    </a:p>
                    <a:p>
                      <a:pPr indent="0" algn="ctr">
                        <a:buNone/>
                      </a:pPr>
                      <a:r>
                        <a:rPr lang="zh-CN" sz="900" b="0">
                          <a:solidFill>
                            <a:srgbClr val="000000"/>
                          </a:solidFill>
                          <a:latin typeface="Arial" panose="020B0604020202020204" pitchFamily="34" charset="0"/>
                          <a:ea typeface="微软雅黑" panose="020B0503020204020204" charset="-122"/>
                        </a:rPr>
                        <a:t>10月17日-19日</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0">
                          <a:solidFill>
                            <a:srgbClr val="000000"/>
                          </a:solidFill>
                          <a:latin typeface="Arial" panose="020B0604020202020204" pitchFamily="34" charset="0"/>
                          <a:ea typeface="微软雅黑" panose="020B0503020204020204" charset="-122"/>
                        </a:rPr>
                        <a:t>热身赛</a:t>
                      </a:r>
                      <a:endParaRPr lang="zh-CN" sz="900" b="0">
                        <a:solidFill>
                          <a:srgbClr val="000000"/>
                        </a:solidFill>
                        <a:latin typeface="Arial" panose="020B0604020202020204" pitchFamily="34" charset="0"/>
                        <a:ea typeface="微软雅黑" panose="020B0503020204020204" charset="-122"/>
                      </a:endParaRPr>
                    </a:p>
                    <a:p>
                      <a:pPr indent="0" algn="ctr">
                        <a:buNone/>
                      </a:pPr>
                      <a:r>
                        <a:rPr lang="zh-CN" sz="900" b="0">
                          <a:solidFill>
                            <a:srgbClr val="000000"/>
                          </a:solidFill>
                          <a:latin typeface="Arial" panose="020B0604020202020204" pitchFamily="34" charset="0"/>
                          <a:ea typeface="微软雅黑" panose="020B0503020204020204" charset="-122"/>
                        </a:rPr>
                        <a:t>10月17-22日</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0">
                          <a:solidFill>
                            <a:srgbClr val="000000"/>
                          </a:solidFill>
                          <a:latin typeface="Arial" panose="020B0604020202020204" pitchFamily="34" charset="0"/>
                          <a:ea typeface="微软雅黑" panose="020B0503020204020204" charset="-122"/>
                        </a:rPr>
                        <a:t>初赛挑战</a:t>
                      </a:r>
                      <a:endParaRPr lang="zh-CN" sz="900" b="0">
                        <a:solidFill>
                          <a:srgbClr val="000000"/>
                        </a:solidFill>
                        <a:latin typeface="Arial" panose="020B0604020202020204" pitchFamily="34" charset="0"/>
                        <a:ea typeface="微软雅黑" panose="020B0503020204020204" charset="-122"/>
                      </a:endParaRPr>
                    </a:p>
                    <a:p>
                      <a:pPr indent="0" algn="ctr">
                        <a:buNone/>
                      </a:pPr>
                      <a:r>
                        <a:rPr lang="zh-CN" sz="900" b="0">
                          <a:solidFill>
                            <a:srgbClr val="000000"/>
                          </a:solidFill>
                          <a:latin typeface="Arial" panose="020B0604020202020204" pitchFamily="34" charset="0"/>
                          <a:ea typeface="微软雅黑" panose="020B0503020204020204" charset="-122"/>
                        </a:rPr>
                        <a:t>10月22日-28日</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900" b="0">
                          <a:solidFill>
                            <a:srgbClr val="000000"/>
                          </a:solidFill>
                          <a:latin typeface="Arial" panose="020B0604020202020204" pitchFamily="34" charset="0"/>
                          <a:ea typeface="微软雅黑" panose="020B0503020204020204" charset="-122"/>
                        </a:rPr>
                        <a:t>公布名单</a:t>
                      </a:r>
                      <a:endParaRPr lang="zh-CN" sz="900" b="0">
                        <a:solidFill>
                          <a:srgbClr val="000000"/>
                        </a:solidFill>
                        <a:latin typeface="Arial" panose="020B0604020202020204" pitchFamily="34" charset="0"/>
                        <a:ea typeface="微软雅黑" panose="020B0503020204020204" charset="-122"/>
                      </a:endParaRPr>
                    </a:p>
                    <a:p>
                      <a:pPr indent="0" algn="ctr">
                        <a:buNone/>
                      </a:pPr>
                      <a:r>
                        <a:rPr lang="zh-CN" sz="900" b="0">
                          <a:solidFill>
                            <a:srgbClr val="000000"/>
                          </a:solidFill>
                          <a:latin typeface="Arial" panose="020B0604020202020204" pitchFamily="34" charset="0"/>
                          <a:ea typeface="微软雅黑" panose="020B0503020204020204" charset="-122"/>
                        </a:rPr>
                        <a:t>10月29日</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348740">
                <a:tc>
                  <a:txBody>
                    <a:bodyPr/>
                    <a:lstStyle/>
                    <a:p>
                      <a:pPr indent="0" algn="ctr">
                        <a:buNone/>
                      </a:pPr>
                      <a:r>
                        <a:rPr lang="zh-CN" sz="900" b="1">
                          <a:solidFill>
                            <a:srgbClr val="000000"/>
                          </a:solidFill>
                          <a:latin typeface="Arial" panose="020B0604020202020204" pitchFamily="34" charset="0"/>
                          <a:ea typeface="微软雅黑" panose="020B0503020204020204" charset="-122"/>
                        </a:rPr>
                        <a:t>比赛内容</a:t>
                      </a:r>
                      <a:endParaRPr lang="zh-CN" altLang="en-US" sz="9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900" b="0">
                          <a:solidFill>
                            <a:srgbClr val="000000"/>
                          </a:solidFill>
                          <a:latin typeface="Arial" panose="020B0604020202020204" pitchFamily="34" charset="0"/>
                          <a:ea typeface="微软雅黑" panose="020B0503020204020204" charset="-122"/>
                        </a:rPr>
                        <a:t>1.填写报名表；</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2.进群领新人礼包；</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3.私聊艾美老师登记信息（头像、体重，7天减脂目标）</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900" b="0">
                          <a:solidFill>
                            <a:srgbClr val="000000"/>
                          </a:solidFill>
                          <a:latin typeface="Arial" panose="020B0604020202020204" pitchFamily="34" charset="0"/>
                          <a:ea typeface="微软雅黑" panose="020B0503020204020204" charset="-122"/>
                        </a:rPr>
                        <a:t>1.群内晒微信运动步数排行截图</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2.步数=票数，计入总决赛</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3.以第2天10:00前公布步数排名情况</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4.护腕三件套1份（每天赠送TOP1）</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900" b="0">
                          <a:solidFill>
                            <a:srgbClr val="000000"/>
                          </a:solidFill>
                          <a:latin typeface="Arial" panose="020B0604020202020204" pitchFamily="34" charset="0"/>
                          <a:ea typeface="微软雅黑" panose="020B0503020204020204" charset="-122"/>
                        </a:rPr>
                        <a:t>1.7天群内互动打卡：分享运动互动内容晒图（饮食、健身类）1票/次/天，1天最多加3次票数</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2.食用181K产品连续7天减脂目标1KG=100票</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3.挑战赛发布投票链接</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4.邀请好友添加企微成为粉丝后援团，10票/人</a:t>
                      </a:r>
                      <a:endParaRPr lang="zh-CN" sz="900" b="0">
                        <a:solidFill>
                          <a:srgbClr val="000000"/>
                        </a:solidFill>
                        <a:latin typeface="Arial" panose="020B0604020202020204" pitchFamily="34" charset="0"/>
                        <a:ea typeface="微软雅黑" panose="020B0503020204020204" charset="-122"/>
                      </a:endParaRPr>
                    </a:p>
                    <a:p>
                      <a:pPr indent="0">
                        <a:buNone/>
                      </a:pP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900" b="0">
                          <a:solidFill>
                            <a:srgbClr val="000000"/>
                          </a:solidFill>
                          <a:latin typeface="Arial" panose="020B0604020202020204" pitchFamily="34" charset="0"/>
                          <a:ea typeface="微软雅黑" panose="020B0503020204020204" charset="-122"/>
                        </a:rPr>
                        <a:t>公布复赛晋级名单，颁发奖品</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251585">
                <a:tc>
                  <a:txBody>
                    <a:bodyPr/>
                    <a:lstStyle/>
                    <a:p>
                      <a:pPr indent="0" algn="ctr">
                        <a:buNone/>
                      </a:pPr>
                      <a:r>
                        <a:rPr lang="zh-CN" sz="900" b="1">
                          <a:solidFill>
                            <a:srgbClr val="000000"/>
                          </a:solidFill>
                          <a:latin typeface="Arial" panose="020B0604020202020204" pitchFamily="34" charset="0"/>
                          <a:ea typeface="微软雅黑" panose="020B0503020204020204" charset="-122"/>
                        </a:rPr>
                        <a:t>活动奖品</a:t>
                      </a:r>
                      <a:endParaRPr lang="zh-CN" altLang="en-US" sz="9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900" b="0">
                          <a:solidFill>
                            <a:srgbClr val="000000"/>
                          </a:solidFill>
                          <a:latin typeface="Arial" panose="020B0604020202020204" pitchFamily="34" charset="0"/>
                          <a:ea typeface="微软雅黑" panose="020B0503020204020204" charset="-122"/>
                        </a:rPr>
                        <a:t>领取进群新人礼包：</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1.免费领181k试用装1份；（参赛选手400份）</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2.积分50（手动计入）</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900" b="0">
                          <a:solidFill>
                            <a:srgbClr val="000000"/>
                          </a:solidFill>
                          <a:latin typeface="Arial" panose="020B0604020202020204" pitchFamily="34" charset="0"/>
                          <a:ea typeface="微软雅黑" panose="020B0503020204020204" charset="-122"/>
                        </a:rPr>
                        <a:t>护腕三件套：6份</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zh-CN" altLang="en-US" sz="900"/>
                    </a:p>
                    <a:p>
                      <a:pPr indent="0">
                        <a:buNone/>
                      </a:pPr>
                      <a:r>
                        <a:rPr lang="zh-CN" sz="900" b="0">
                          <a:solidFill>
                            <a:srgbClr val="000000"/>
                          </a:solidFill>
                          <a:latin typeface="Arial" panose="020B0604020202020204" pitchFamily="34" charset="0"/>
                          <a:ea typeface="微软雅黑" panose="020B0503020204020204" charset="-122"/>
                        </a:rPr>
                        <a:t>投票粉丝获得抽奖链接</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群内抽奖：</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1.胶原蛋白肽试用装1份（中奖率1%）；</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2.美白丸试用装1份（中奖率1%）；</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3.叶黄素试用装1份（中奖率1%）；</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4.181k正装30元专用券（27%）；</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5.50积分（中奖率50%）；</a:t>
                      </a:r>
                      <a:endParaRPr lang="zh-CN" altLang="en-US" sz="9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900" b="0">
                          <a:solidFill>
                            <a:srgbClr val="000000"/>
                          </a:solidFill>
                          <a:latin typeface="Arial" panose="020B0604020202020204" pitchFamily="34" charset="0"/>
                          <a:ea typeface="微软雅黑" panose="020B0503020204020204" charset="-122"/>
                        </a:rPr>
                        <a:t>1.亚美唯他燃脂达人荣誉证书1份（36份）</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2.181K正品1份（36份）</a:t>
                      </a:r>
                      <a:endParaRPr lang="zh-CN" sz="900" b="0">
                        <a:solidFill>
                          <a:srgbClr val="000000"/>
                        </a:solidFill>
                        <a:latin typeface="Arial" panose="020B0604020202020204" pitchFamily="34" charset="0"/>
                        <a:ea typeface="微软雅黑" panose="020B0503020204020204" charset="-122"/>
                      </a:endParaRPr>
                    </a:p>
                    <a:p>
                      <a:pPr indent="0">
                        <a:buNone/>
                      </a:pPr>
                      <a:r>
                        <a:rPr lang="zh-CN" sz="900" b="0">
                          <a:solidFill>
                            <a:srgbClr val="000000"/>
                          </a:solidFill>
                          <a:latin typeface="Arial" panose="020B0604020202020204" pitchFamily="34" charset="0"/>
                          <a:ea typeface="微软雅黑" panose="020B0503020204020204" charset="-122"/>
                        </a:rPr>
                        <a:t>3.健康礼包三件套：口罩、湿巾、免洗手液（36份）</a:t>
                      </a:r>
                      <a:endParaRPr lang="zh-CN" altLang="en-US" sz="9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1388110" cy="306070"/>
            <a:chOff x="1185" y="711"/>
            <a:chExt cx="2186" cy="482"/>
          </a:xfrm>
        </p:grpSpPr>
        <p:grpSp>
          <p:nvGrpSpPr>
            <p:cNvPr id="15" name="组合 14"/>
            <p:cNvGrpSpPr/>
            <p:nvPr/>
          </p:nvGrpSpPr>
          <p:grpSpPr>
            <a:xfrm>
              <a:off x="1185" y="731"/>
              <a:ext cx="538" cy="441"/>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4" name="文本框 3"/>
            <p:cNvSpPr txBox="1"/>
            <p:nvPr/>
          </p:nvSpPr>
          <p:spPr>
            <a:xfrm>
              <a:off x="1723" y="711"/>
              <a:ext cx="1648" cy="483"/>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aphicFrame>
        <p:nvGraphicFramePr>
          <p:cNvPr id="3" name="表格 2"/>
          <p:cNvGraphicFramePr/>
          <p:nvPr>
            <p:custDataLst>
              <p:tags r:id="rId3"/>
            </p:custDataLst>
          </p:nvPr>
        </p:nvGraphicFramePr>
        <p:xfrm>
          <a:off x="1571625" y="991835"/>
          <a:ext cx="7026275" cy="4227830"/>
        </p:xfrm>
        <a:graphic>
          <a:graphicData uri="http://schemas.openxmlformats.org/drawingml/2006/table">
            <a:tbl>
              <a:tblPr firstRow="1" bandRow="1">
                <a:tableStyleId>{5C22544A-7EE6-4342-B048-85BDC9FD1C3A}</a:tableStyleId>
              </a:tblPr>
              <a:tblGrid>
                <a:gridCol w="646430"/>
                <a:gridCol w="2126615"/>
                <a:gridCol w="2126615"/>
                <a:gridCol w="2126615"/>
              </a:tblGrid>
              <a:tr h="303530">
                <a:tc gridSpan="4">
                  <a:txBody>
                    <a:bodyPr/>
                    <a:lstStyle/>
                    <a:p>
                      <a:pPr indent="0" algn="ctr">
                        <a:buNone/>
                      </a:pPr>
                      <a:r>
                        <a:rPr lang="en-US" altLang="zh-CN" sz="1400" b="1">
                          <a:solidFill>
                            <a:srgbClr val="000000"/>
                          </a:solidFill>
                          <a:latin typeface="Arial" panose="020B0604020202020204" pitchFamily="34" charset="0"/>
                          <a:ea typeface="微软雅黑" panose="020B0503020204020204" charset="-122"/>
                        </a:rPr>
                        <a:t>xxxx</a:t>
                      </a:r>
                      <a:r>
                        <a:rPr lang="zh-CN" sz="1400" b="1">
                          <a:solidFill>
                            <a:srgbClr val="000000"/>
                          </a:solidFill>
                          <a:latin typeface="Arial" panose="020B0604020202020204" pitchFamily="34" charset="0"/>
                          <a:ea typeface="微软雅黑" panose="020B0503020204020204" charset="-122"/>
                        </a:rPr>
                        <a:t>招募燃脂达人计划-复赛（2020年10月30日-11月6日）</a:t>
                      </a:r>
                      <a:endParaRPr lang="en-US" altLang="en-US" sz="1400" b="1">
                        <a:solidFill>
                          <a:srgbClr val="000000"/>
                        </a:solidFill>
                        <a:latin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lnTlToBr>
                      <a:noFill/>
                    </a:lnTlToBr>
                    <a:lnBlToTr>
                      <a:noFill/>
                    </a:lnBlToTr>
                    <a:solidFill>
                      <a:srgbClr val="B1A0C7"/>
                    </a:solidFill>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T w="12700" cap="flat">
                      <a:solidFill>
                        <a:schemeClr val="tx1"/>
                      </a:solidFill>
                      <a:prstDash val="solid"/>
                    </a:lnT>
                    <a:lnB w="12700" cap="flat" cmpd="sng">
                      <a:solidFill>
                        <a:schemeClr val="tx1"/>
                      </a:solidFill>
                      <a:prstDash val="solid"/>
                      <a:headEnd type="none" w="med" len="med"/>
                      <a:tailEnd type="none" w="med" len="med"/>
                    </a:lnB>
                  </a:tcPr>
                </a:tc>
                <a:tc hMerge="1">
                  <a:tcPr>
                    <a:lnR w="12700" cap="flat">
                      <a:solidFill>
                        <a:schemeClr val="tx1"/>
                      </a:solidFill>
                      <a:prstDash val="solid"/>
                    </a:lnR>
                    <a:lnT w="12700" cap="flat">
                      <a:solidFill>
                        <a:schemeClr val="tx1"/>
                      </a:solidFill>
                      <a:prstDash val="solid"/>
                    </a:lnT>
                    <a:lnB w="12700" cap="flat" cmpd="sng">
                      <a:solidFill>
                        <a:schemeClr val="tx1"/>
                      </a:solidFill>
                      <a:prstDash val="solid"/>
                      <a:headEnd type="none" w="med" len="med"/>
                      <a:tailEnd type="none" w="med" len="med"/>
                    </a:lnB>
                  </a:tcPr>
                </a:tc>
              </a:tr>
              <a:tr h="187325">
                <a:tc>
                  <a:txBody>
                    <a:bodyPr/>
                    <a:lstStyle/>
                    <a:p>
                      <a:pPr indent="0" algn="ctr">
                        <a:buNone/>
                      </a:pPr>
                      <a:r>
                        <a:rPr lang="zh-CN" sz="1000" b="1">
                          <a:solidFill>
                            <a:srgbClr val="000000"/>
                          </a:solidFill>
                          <a:latin typeface="Arial" panose="020B0604020202020204" pitchFamily="34" charset="0"/>
                          <a:ea typeface="微软雅黑" panose="020B0503020204020204" charset="-122"/>
                        </a:rPr>
                        <a:t>参赛选手</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indent="0">
                        <a:buNone/>
                      </a:pPr>
                      <a:r>
                        <a:rPr lang="zh-CN" sz="1000" b="0">
                          <a:solidFill>
                            <a:srgbClr val="000000"/>
                          </a:solidFill>
                          <a:latin typeface="Arial" panose="020B0604020202020204" pitchFamily="34" charset="0"/>
                          <a:ea typeface="微软雅黑" panose="020B0503020204020204" charset="-122"/>
                        </a:rPr>
                        <a:t>初赛晋级的36名选手</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86690">
                <a:tc rowSpan="2">
                  <a:txBody>
                    <a:bodyPr/>
                    <a:lstStyle/>
                    <a:p>
                      <a:pPr indent="0" algn="ctr">
                        <a:buNone/>
                      </a:pPr>
                      <a:r>
                        <a:rPr lang="zh-CN" sz="1000" b="1">
                          <a:solidFill>
                            <a:srgbClr val="000000"/>
                          </a:solidFill>
                          <a:latin typeface="Arial" panose="020B0604020202020204" pitchFamily="34" charset="0"/>
                          <a:ea typeface="微软雅黑" panose="020B0503020204020204" charset="-122"/>
                        </a:rPr>
                        <a:t>触达渠道</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indent="0">
                        <a:buNone/>
                      </a:pPr>
                      <a:r>
                        <a:rPr lang="zh-CN" sz="1000" b="0">
                          <a:solidFill>
                            <a:srgbClr val="000000"/>
                          </a:solidFill>
                          <a:latin typeface="Arial" panose="020B0604020202020204" pitchFamily="34" charset="0"/>
                          <a:ea typeface="微软雅黑" panose="020B0503020204020204" charset="-122"/>
                        </a:rPr>
                        <a:t>公众号+直播间（投票）</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87325">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gridSpan="3">
                  <a:txBody>
                    <a:bodyPr/>
                    <a:lstStyle/>
                    <a:p>
                      <a:pPr indent="0">
                        <a:buNone/>
                      </a:pPr>
                      <a:r>
                        <a:rPr lang="zh-CN" sz="1000" b="0">
                          <a:solidFill>
                            <a:srgbClr val="000000"/>
                          </a:solidFill>
                          <a:latin typeface="Arial" panose="020B0604020202020204" pitchFamily="34" charset="0"/>
                          <a:ea typeface="微软雅黑" panose="020B0503020204020204" charset="-122"/>
                        </a:rPr>
                        <a:t>社群</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86690">
                <a:tc>
                  <a:txBody>
                    <a:bodyPr/>
                    <a:lstStyle/>
                    <a:p>
                      <a:pPr indent="0" algn="ctr">
                        <a:buNone/>
                      </a:pPr>
                      <a:r>
                        <a:rPr lang="zh-CN" sz="1000" b="1">
                          <a:solidFill>
                            <a:srgbClr val="000000"/>
                          </a:solidFill>
                          <a:latin typeface="Arial" panose="020B0604020202020204" pitchFamily="34" charset="0"/>
                          <a:ea typeface="微软雅黑" panose="020B0503020204020204" charset="-122"/>
                        </a:rPr>
                        <a:t>活动目标</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indent="0">
                        <a:buNone/>
                      </a:pPr>
                      <a:r>
                        <a:rPr lang="zh-CN" sz="1000" b="0">
                          <a:solidFill>
                            <a:srgbClr val="000000"/>
                          </a:solidFill>
                          <a:latin typeface="Arial" panose="020B0604020202020204" pitchFamily="34" charset="0"/>
                          <a:ea typeface="微软雅黑" panose="020B0503020204020204" charset="-122"/>
                        </a:rPr>
                        <a:t>晋级18位选手</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186690">
                <a:tc>
                  <a:txBody>
                    <a:bodyPr/>
                    <a:lstStyle/>
                    <a:p>
                      <a:pPr indent="0" algn="ctr">
                        <a:buNone/>
                      </a:pPr>
                      <a:r>
                        <a:rPr lang="zh-CN" sz="1000" b="1">
                          <a:solidFill>
                            <a:srgbClr val="000000"/>
                          </a:solidFill>
                          <a:latin typeface="Arial" panose="020B0604020202020204" pitchFamily="34" charset="0"/>
                          <a:ea typeface="微软雅黑" panose="020B0503020204020204" charset="-122"/>
                        </a:rPr>
                        <a:t>晋级规则</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3">
                  <a:txBody>
                    <a:bodyPr/>
                    <a:lstStyle/>
                    <a:p>
                      <a:pPr indent="0">
                        <a:buNone/>
                      </a:pPr>
                      <a:r>
                        <a:rPr lang="zh-CN" sz="1000" b="0">
                          <a:solidFill>
                            <a:srgbClr val="000000"/>
                          </a:solidFill>
                          <a:latin typeface="Arial" panose="020B0604020202020204" pitchFamily="34" charset="0"/>
                          <a:ea typeface="微软雅黑" panose="020B0503020204020204" charset="-122"/>
                        </a:rPr>
                        <a:t>晋级排名前18（视频任务票数+投票票数）</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r h="467360">
                <a:tc>
                  <a:txBody>
                    <a:bodyPr/>
                    <a:lstStyle/>
                    <a:p>
                      <a:pPr indent="0" algn="ctr">
                        <a:buNone/>
                      </a:pPr>
                      <a:r>
                        <a:rPr lang="zh-CN" sz="1000" b="1">
                          <a:solidFill>
                            <a:srgbClr val="000000"/>
                          </a:solidFill>
                          <a:latin typeface="Arial" panose="020B0604020202020204" pitchFamily="34" charset="0"/>
                          <a:ea typeface="微软雅黑" panose="020B0503020204020204" charset="-122"/>
                        </a:rPr>
                        <a:t>活动流程</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复赛挑战</a:t>
                      </a:r>
                      <a:endParaRPr lang="zh-CN" sz="1000" b="0">
                        <a:solidFill>
                          <a:srgbClr val="000000"/>
                        </a:solidFill>
                        <a:latin typeface="Arial" panose="020B0604020202020204" pitchFamily="34" charset="0"/>
                        <a:ea typeface="微软雅黑" panose="020B0503020204020204" charset="-122"/>
                      </a:endParaRPr>
                    </a:p>
                    <a:p>
                      <a:pPr indent="0" algn="ctr">
                        <a:buNone/>
                      </a:pPr>
                      <a:r>
                        <a:rPr lang="zh-CN" sz="1000" b="0">
                          <a:solidFill>
                            <a:srgbClr val="000000"/>
                          </a:solidFill>
                          <a:latin typeface="Arial" panose="020B0604020202020204" pitchFamily="34" charset="0"/>
                          <a:ea typeface="微软雅黑" panose="020B0503020204020204" charset="-122"/>
                        </a:rPr>
                        <a:t>10月30日—11月5日</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试播挑战</a:t>
                      </a:r>
                      <a:endParaRPr lang="zh-CN" sz="1000" b="0">
                        <a:solidFill>
                          <a:srgbClr val="000000"/>
                        </a:solidFill>
                        <a:latin typeface="Arial" panose="020B0604020202020204" pitchFamily="34" charset="0"/>
                        <a:ea typeface="微软雅黑" panose="020B0503020204020204" charset="-122"/>
                      </a:endParaRPr>
                    </a:p>
                    <a:p>
                      <a:pPr indent="0" algn="ctr">
                        <a:buNone/>
                      </a:pPr>
                      <a:r>
                        <a:rPr lang="zh-CN" sz="1000" b="0">
                          <a:solidFill>
                            <a:srgbClr val="000000"/>
                          </a:solidFill>
                          <a:latin typeface="Arial" panose="020B0604020202020204" pitchFamily="34" charset="0"/>
                          <a:ea typeface="微软雅黑" panose="020B0503020204020204" charset="-122"/>
                        </a:rPr>
                        <a:t>11月4日</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公布结果</a:t>
                      </a:r>
                      <a:endParaRPr lang="zh-CN" sz="1000" b="0">
                        <a:solidFill>
                          <a:srgbClr val="000000"/>
                        </a:solidFill>
                        <a:latin typeface="Arial" panose="020B0604020202020204" pitchFamily="34" charset="0"/>
                        <a:ea typeface="微软雅黑" panose="020B0503020204020204" charset="-122"/>
                      </a:endParaRPr>
                    </a:p>
                    <a:p>
                      <a:pPr indent="0" algn="ctr">
                        <a:buNone/>
                      </a:pPr>
                      <a:r>
                        <a:rPr lang="zh-CN" sz="1000" b="0">
                          <a:solidFill>
                            <a:srgbClr val="000000"/>
                          </a:solidFill>
                          <a:latin typeface="Arial" panose="020B0604020202020204" pitchFamily="34" charset="0"/>
                          <a:ea typeface="微软雅黑" panose="020B0503020204020204" charset="-122"/>
                        </a:rPr>
                        <a:t>11月6日</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927100">
                <a:tc>
                  <a:txBody>
                    <a:bodyPr/>
                    <a:lstStyle/>
                    <a:p>
                      <a:pPr indent="0" algn="ctr">
                        <a:buNone/>
                      </a:pPr>
                      <a:r>
                        <a:rPr lang="zh-CN" sz="1000" b="1">
                          <a:solidFill>
                            <a:srgbClr val="000000"/>
                          </a:solidFill>
                          <a:latin typeface="Arial" panose="020B0604020202020204" pitchFamily="34" charset="0"/>
                          <a:ea typeface="微软雅黑" panose="020B0503020204020204" charset="-122"/>
                        </a:rPr>
                        <a:t>比赛内容</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Arial" panose="020B0604020202020204" pitchFamily="34" charset="0"/>
                          <a:ea typeface="微软雅黑" panose="020B0503020204020204" charset="-122"/>
                        </a:rPr>
                        <a:t>1.参赛者带#我的181K燃脂计划#发抖音视频，并@</a:t>
                      </a:r>
                      <a:r>
                        <a:rPr lang="en-US" altLang="zh-CN" sz="1000" b="0">
                          <a:solidFill>
                            <a:srgbClr val="000000"/>
                          </a:solidFill>
                          <a:latin typeface="Arial" panose="020B0604020202020204" pitchFamily="34" charset="0"/>
                          <a:ea typeface="微软雅黑" panose="020B0503020204020204" charset="-122"/>
                        </a:rPr>
                        <a:t>xxxx</a:t>
                      </a:r>
                      <a:r>
                        <a:rPr lang="zh-CN" sz="1000" b="0">
                          <a:solidFill>
                            <a:srgbClr val="000000"/>
                          </a:solidFill>
                          <a:latin typeface="Arial" panose="020B0604020202020204" pitchFamily="34" charset="0"/>
                          <a:ea typeface="微软雅黑" panose="020B0503020204020204" charset="-122"/>
                        </a:rPr>
                        <a:t>抖音官方号；</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2.每天发布视频内容：与燃脂、健康、运动相关的短视频，每天发布1次；</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3.每个视频的点赞数*10=票数；</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4.晋级考核=视频任务票数+投票累计数</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Arial" panose="020B0604020202020204" pitchFamily="34" charset="0"/>
                          <a:ea typeface="微软雅黑" panose="020B0503020204020204" charset="-122"/>
                        </a:rPr>
                        <a:t>1.直播间现场试播：自愿参加报名、报名前10即可参与现场试播挑战；</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2.参加试播的人+1000票；</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3.每人可获得试播大礼包（价值500元正装礼品）；</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4.每人直播半小时即可完成试播挑战</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Arial" panose="020B0604020202020204" pitchFamily="34" charset="0"/>
                          <a:ea typeface="微软雅黑" panose="020B0503020204020204" charset="-122"/>
                        </a:rPr>
                        <a:t>公布晋级比赛名单，颁发奖品</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68400">
                <a:tc>
                  <a:txBody>
                    <a:bodyPr/>
                    <a:lstStyle/>
                    <a:p>
                      <a:pPr indent="0" algn="ctr">
                        <a:buNone/>
                      </a:pPr>
                      <a:r>
                        <a:rPr lang="zh-CN" sz="1000" b="1">
                          <a:solidFill>
                            <a:srgbClr val="000000"/>
                          </a:solidFill>
                          <a:latin typeface="Arial" panose="020B0604020202020204" pitchFamily="34" charset="0"/>
                          <a:ea typeface="微软雅黑" panose="020B0503020204020204" charset="-122"/>
                        </a:rPr>
                        <a:t>活动礼品</a:t>
                      </a:r>
                      <a:endParaRPr lang="zh-CN" altLang="en-US" sz="1000" b="1">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Arial" panose="020B0604020202020204" pitchFamily="34" charset="0"/>
                          <a:ea typeface="微软雅黑" panose="020B0503020204020204" charset="-122"/>
                        </a:rPr>
                        <a:t>投票粉丝获得抽奖链接</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群内抽奖：</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1.胶原蛋白肽试用装1份（中奖率1%）；</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2.美白丸试用装1份（中奖率1%）；</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3.叶黄素试用装1份（中奖率1%）；</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4.181k正装30元专用券（27%）；</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5.50积分（中奖率50%）；</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Arial" panose="020B0604020202020204" pitchFamily="34" charset="0"/>
                          <a:ea typeface="微软雅黑" panose="020B0503020204020204" charset="-122"/>
                        </a:rPr>
                        <a:t>1.挑战者可获得大礼包1份（10份）</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2.佣金比例：30%</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Arial" panose="020B0604020202020204" pitchFamily="34" charset="0"/>
                          <a:ea typeface="微软雅黑" panose="020B0503020204020204" charset="-122"/>
                        </a:rPr>
                        <a:t>1.价值1000元旅行大礼包：181K产品组合+酵素+运动无线蓝牙耳机（18份）</a:t>
                      </a:r>
                      <a:endParaRPr lang="zh-CN" sz="1000" b="0">
                        <a:solidFill>
                          <a:srgbClr val="000000"/>
                        </a:solidFill>
                        <a:latin typeface="Arial" panose="020B0604020202020204" pitchFamily="34" charset="0"/>
                        <a:ea typeface="微软雅黑" panose="020B0503020204020204" charset="-122"/>
                      </a:endParaRPr>
                    </a:p>
                    <a:p>
                      <a:pPr indent="0">
                        <a:buNone/>
                      </a:pPr>
                      <a:r>
                        <a:rPr lang="zh-CN" sz="1000" b="0">
                          <a:solidFill>
                            <a:srgbClr val="000000"/>
                          </a:solidFill>
                          <a:latin typeface="Arial" panose="020B0604020202020204" pitchFamily="34" charset="0"/>
                          <a:ea typeface="微软雅黑" panose="020B0503020204020204" charset="-122"/>
                        </a:rPr>
                        <a:t>2.</a:t>
                      </a:r>
                      <a:r>
                        <a:rPr lang="en-US" altLang="zh-CN" sz="1000" b="0">
                          <a:solidFill>
                            <a:srgbClr val="000000"/>
                          </a:solidFill>
                          <a:latin typeface="Arial" panose="020B0604020202020204" pitchFamily="34" charset="0"/>
                          <a:ea typeface="微软雅黑" panose="020B0503020204020204" charset="-122"/>
                        </a:rPr>
                        <a:t>xxxx</a:t>
                      </a:r>
                      <a:r>
                        <a:rPr lang="zh-CN" sz="1000" b="0">
                          <a:solidFill>
                            <a:srgbClr val="000000"/>
                          </a:solidFill>
                          <a:latin typeface="Arial" panose="020B0604020202020204" pitchFamily="34" charset="0"/>
                          <a:ea typeface="微软雅黑" panose="020B0503020204020204" charset="-122"/>
                        </a:rPr>
                        <a:t>燃脂大咖荣誉奖牌1个（18份）</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1"/>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7" name="矩形 6"/>
          <p:cNvSpPr/>
          <p:nvPr/>
        </p:nvSpPr>
        <p:spPr>
          <a:xfrm>
            <a:off x="7276465" y="1311275"/>
            <a:ext cx="2482215" cy="301879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16" name="组合 15"/>
          <p:cNvGrpSpPr/>
          <p:nvPr/>
        </p:nvGrpSpPr>
        <p:grpSpPr>
          <a:xfrm>
            <a:off x="8978900" y="803275"/>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过年大促</a:t>
              </a:r>
              <a:endParaRPr lang="zh-CN" altLang="en-US" sz="1400" b="1">
                <a:latin typeface="微软雅黑" panose="020B0503020204020204" charset="-122"/>
                <a:ea typeface="微软雅黑" panose="020B0503020204020204" charset="-122"/>
              </a:endParaRPr>
            </a:p>
          </p:txBody>
        </p:sp>
      </p:grpSp>
      <p:sp>
        <p:nvSpPr>
          <p:cNvPr id="23" name="矩形 22"/>
          <p:cNvSpPr/>
          <p:nvPr/>
        </p:nvSpPr>
        <p:spPr>
          <a:xfrm>
            <a:off x="308610" y="1411605"/>
            <a:ext cx="6708140" cy="3962400"/>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1320165" y="547370"/>
            <a:ext cx="4882515" cy="392430"/>
          </a:xfrm>
          <a:prstGeom prst="rect">
            <a:avLst/>
          </a:prstGeom>
          <a:noFill/>
        </p:spPr>
        <p:txBody>
          <a:bodyPr wrap="square" rtlCol="0" anchor="t">
            <a:spAutoFit/>
          </a:bodyPr>
          <a:lstStyle/>
          <a:p>
            <a:pPr algn="l">
              <a:lnSpc>
                <a:spcPct val="140000"/>
              </a:lnSpc>
            </a:pPr>
            <a:r>
              <a:rPr lang="zh-CN" sz="1400" b="1">
                <a:latin typeface="微软雅黑" panose="020B0503020204020204" charset="-122"/>
                <a:ea typeface="微软雅黑" panose="020B0503020204020204" charset="-122"/>
                <a:cs typeface="微软雅黑" panose="020B0503020204020204" charset="-122"/>
              </a:rPr>
              <a:t>某洗发水</a:t>
            </a:r>
            <a:r>
              <a:rPr lang="en-US" altLang="zh-CN" sz="1400" b="1">
                <a:latin typeface="微软雅黑" panose="020B0503020204020204" charset="-122"/>
                <a:ea typeface="微软雅黑" panose="020B0503020204020204" charset="-122"/>
                <a:cs typeface="微软雅黑" panose="020B0503020204020204" charset="-122"/>
              </a:rPr>
              <a:t>TOP</a:t>
            </a:r>
            <a:r>
              <a:rPr lang="zh-CN" altLang="en-US" sz="1400" b="1">
                <a:latin typeface="微软雅黑" panose="020B0503020204020204" charset="-122"/>
                <a:ea typeface="微软雅黑" panose="020B0503020204020204" charset="-122"/>
                <a:cs typeface="微软雅黑" panose="020B0503020204020204" charset="-122"/>
              </a:rPr>
              <a:t>品牌</a:t>
            </a:r>
            <a:r>
              <a:rPr lang="zh-CN" sz="1400" b="1">
                <a:latin typeface="微软雅黑" panose="020B0503020204020204" charset="-122"/>
                <a:ea typeface="微软雅黑" panose="020B0503020204020204" charset="-122"/>
                <a:cs typeface="微软雅黑" panose="020B0503020204020204" charset="-122"/>
              </a:rPr>
              <a:t>年货节</a:t>
            </a:r>
            <a:endParaRPr lang="zh-CN" sz="1400" b="1">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7432040" y="2299335"/>
            <a:ext cx="2228850" cy="2030095"/>
          </a:xfrm>
          <a:prstGeom prst="rect">
            <a:avLst/>
          </a:prstGeom>
          <a:noFill/>
        </p:spPr>
        <p:txBody>
          <a:bodyPr wrap="square" rtlCol="0" anchor="t">
            <a:spAutoFit/>
          </a:bodyPr>
          <a:lstStyle/>
          <a:p>
            <a:pPr algn="l"/>
            <a:r>
              <a:rPr lang="zh-CN" altLang="zh-CN" sz="1400" b="1">
                <a:solidFill>
                  <a:schemeClr val="tx1"/>
                </a:solidFill>
                <a:sym typeface="+mn-ea"/>
              </a:rPr>
              <a:t>提前购：先于天猫、京东等平台的活动上线、发货</a:t>
            </a:r>
            <a:endParaRPr lang="zh-CN" altLang="zh-CN" sz="1400" b="1">
              <a:solidFill>
                <a:schemeClr val="tx1"/>
              </a:solidFill>
              <a:sym typeface="+mn-ea"/>
            </a:endParaRPr>
          </a:p>
          <a:p>
            <a:pPr algn="l"/>
            <a:r>
              <a:rPr lang="zh-CN" altLang="zh-CN" sz="1400" b="1">
                <a:solidFill>
                  <a:schemeClr val="tx1"/>
                </a:solidFill>
                <a:sym typeface="+mn-ea"/>
              </a:rPr>
              <a:t>全品类优惠</a:t>
            </a:r>
            <a:endParaRPr lang="zh-CN" altLang="zh-CN" sz="1400" b="1">
              <a:solidFill>
                <a:schemeClr val="tx1"/>
              </a:solidFill>
              <a:sym typeface="+mn-ea"/>
            </a:endParaRPr>
          </a:p>
          <a:p>
            <a:pPr algn="l"/>
            <a:r>
              <a:rPr lang="zh-CN" altLang="zh-CN" sz="1400" b="1">
                <a:solidFill>
                  <a:schemeClr val="tx1"/>
                </a:solidFill>
                <a:sym typeface="+mn-ea"/>
              </a:rPr>
              <a:t>直播带货</a:t>
            </a:r>
            <a:endParaRPr lang="zh-CN" altLang="zh-CN" sz="1400" b="1">
              <a:solidFill>
                <a:schemeClr val="tx1"/>
              </a:solidFill>
              <a:sym typeface="+mn-ea"/>
            </a:endParaRPr>
          </a:p>
          <a:p>
            <a:pPr algn="l"/>
            <a:r>
              <a:rPr lang="zh-CN" altLang="zh-CN" sz="1400" b="1">
                <a:solidFill>
                  <a:schemeClr val="tx1"/>
                </a:solidFill>
                <a:sym typeface="+mn-ea"/>
              </a:rPr>
              <a:t>限时秒杀</a:t>
            </a:r>
            <a:endParaRPr lang="zh-CN" altLang="zh-CN" sz="1400" b="1">
              <a:solidFill>
                <a:schemeClr val="tx1"/>
              </a:solidFill>
              <a:sym typeface="+mn-ea"/>
            </a:endParaRPr>
          </a:p>
          <a:p>
            <a:pPr algn="l"/>
            <a:r>
              <a:rPr lang="zh-CN" altLang="zh-CN" sz="1400" b="1">
                <a:solidFill>
                  <a:schemeClr val="tx1"/>
                </a:solidFill>
                <a:sym typeface="+mn-ea"/>
              </a:rPr>
              <a:t>满赠</a:t>
            </a:r>
            <a:endParaRPr lang="zh-CN" altLang="zh-CN" sz="1400" b="1">
              <a:solidFill>
                <a:schemeClr val="tx1"/>
              </a:solidFill>
              <a:sym typeface="+mn-ea"/>
            </a:endParaRPr>
          </a:p>
          <a:p>
            <a:pPr algn="l"/>
            <a:r>
              <a:rPr lang="zh-CN" altLang="en-US" sz="1400" b="1">
                <a:solidFill>
                  <a:schemeClr val="tx1"/>
                </a:solidFill>
                <a:sym typeface="+mn-ea"/>
              </a:rPr>
              <a:t>特殊折扣区</a:t>
            </a:r>
            <a:endParaRPr lang="zh-CN" altLang="en-US" sz="1400" b="1">
              <a:solidFill>
                <a:schemeClr val="tx1"/>
              </a:solidFill>
              <a:sym typeface="+mn-ea"/>
            </a:endParaRPr>
          </a:p>
          <a:p>
            <a:pPr algn="l"/>
            <a:r>
              <a:rPr lang="zh-CN" altLang="en-US" sz="1400" b="1">
                <a:solidFill>
                  <a:schemeClr val="tx1"/>
                </a:solidFill>
                <a:sym typeface="+mn-ea"/>
              </a:rPr>
              <a:t>社群积分兑换区</a:t>
            </a:r>
            <a:endParaRPr lang="zh-CN" altLang="en-US" sz="1400" b="1">
              <a:solidFill>
                <a:schemeClr val="tx1"/>
              </a:solidFill>
              <a:sym typeface="+mn-ea"/>
            </a:endParaRPr>
          </a:p>
          <a:p>
            <a:pPr algn="l"/>
            <a:endParaRPr lang="zh-CN" altLang="en-US" sz="1400" b="1">
              <a:solidFill>
                <a:schemeClr val="tx1"/>
              </a:solidFill>
              <a:sym typeface="+mn-ea"/>
            </a:endParaRPr>
          </a:p>
        </p:txBody>
      </p:sp>
      <p:sp>
        <p:nvSpPr>
          <p:cNvPr id="12" name="文本框 11"/>
          <p:cNvSpPr txBox="1"/>
          <p:nvPr/>
        </p:nvSpPr>
        <p:spPr>
          <a:xfrm>
            <a:off x="7432040" y="1694815"/>
            <a:ext cx="2228850" cy="398780"/>
          </a:xfrm>
          <a:prstGeom prst="rect">
            <a:avLst/>
          </a:prstGeom>
          <a:noFill/>
        </p:spPr>
        <p:txBody>
          <a:bodyPr wrap="square" rtlCol="0" anchor="t">
            <a:spAutoFit/>
          </a:bodyPr>
          <a:lstStyle/>
          <a:p>
            <a:pPr algn="l"/>
            <a:r>
              <a:rPr lang="zh-CN" altLang="zh-CN" sz="2000" b="1">
                <a:solidFill>
                  <a:schemeClr val="tx1"/>
                </a:solidFill>
                <a:sym typeface="+mn-ea"/>
              </a:rPr>
              <a:t>组合优惠</a:t>
            </a:r>
            <a:endParaRPr lang="zh-CN" altLang="zh-CN" sz="2000" b="1">
              <a:solidFill>
                <a:schemeClr val="tx1"/>
              </a:solidFill>
              <a:sym typeface="+mn-ea"/>
            </a:endParaRPr>
          </a:p>
        </p:txBody>
      </p:sp>
      <p:pic>
        <p:nvPicPr>
          <p:cNvPr id="5" name="图片 4" descr="900eb1687877240ba6db46f05782c6a"/>
          <p:cNvPicPr>
            <a:picLocks noChangeAspect="1"/>
          </p:cNvPicPr>
          <p:nvPr/>
        </p:nvPicPr>
        <p:blipFill>
          <a:blip r:embed="rId2"/>
          <a:stretch>
            <a:fillRect/>
          </a:stretch>
        </p:blipFill>
        <p:spPr>
          <a:xfrm>
            <a:off x="1410335" y="2784475"/>
            <a:ext cx="447675" cy="390525"/>
          </a:xfrm>
          <a:prstGeom prst="rect">
            <a:avLst/>
          </a:prstGeom>
        </p:spPr>
      </p:pic>
      <p:pic>
        <p:nvPicPr>
          <p:cNvPr id="8" name="图片 7" descr="900eb1687877240ba6db46f05782c6a"/>
          <p:cNvPicPr>
            <a:picLocks noChangeAspect="1"/>
          </p:cNvPicPr>
          <p:nvPr/>
        </p:nvPicPr>
        <p:blipFill>
          <a:blip r:embed="rId2"/>
          <a:stretch>
            <a:fillRect/>
          </a:stretch>
        </p:blipFill>
        <p:spPr>
          <a:xfrm>
            <a:off x="1482725" y="3771265"/>
            <a:ext cx="447675" cy="390525"/>
          </a:xfrm>
          <a:prstGeom prst="rect">
            <a:avLst/>
          </a:prstGeom>
        </p:spPr>
      </p:pic>
      <p:pic>
        <p:nvPicPr>
          <p:cNvPr id="13" name="图片 12"/>
          <p:cNvPicPr>
            <a:picLocks noChangeAspect="1"/>
          </p:cNvPicPr>
          <p:nvPr/>
        </p:nvPicPr>
        <p:blipFill>
          <a:blip r:embed="rId3"/>
          <a:stretch>
            <a:fillRect/>
          </a:stretch>
        </p:blipFill>
        <p:spPr>
          <a:xfrm>
            <a:off x="453390" y="1534795"/>
            <a:ext cx="6104890" cy="371665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1"/>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7" name="矩形 6"/>
          <p:cNvSpPr/>
          <p:nvPr/>
        </p:nvSpPr>
        <p:spPr>
          <a:xfrm>
            <a:off x="7508875" y="1344295"/>
            <a:ext cx="2363470" cy="295783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16" name="组合 15"/>
          <p:cNvGrpSpPr/>
          <p:nvPr/>
        </p:nvGrpSpPr>
        <p:grpSpPr>
          <a:xfrm>
            <a:off x="8978900" y="803275"/>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周周造节</a:t>
              </a:r>
              <a:endParaRPr lang="zh-CN" altLang="en-US" sz="1400" b="1">
                <a:latin typeface="微软雅黑" panose="020B0503020204020204" charset="-122"/>
                <a:ea typeface="微软雅黑" panose="020B0503020204020204" charset="-122"/>
              </a:endParaRPr>
            </a:p>
          </p:txBody>
        </p:sp>
      </p:grpSp>
      <p:sp>
        <p:nvSpPr>
          <p:cNvPr id="116" name="文本框 115"/>
          <p:cNvSpPr txBox="1"/>
          <p:nvPr/>
        </p:nvSpPr>
        <p:spPr>
          <a:xfrm>
            <a:off x="1320165" y="547370"/>
            <a:ext cx="4019550" cy="392430"/>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rPr>
              <a:t>【宠粉会员日】</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292735" y="1344295"/>
            <a:ext cx="6986905" cy="3883660"/>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917180" y="2297430"/>
            <a:ext cx="1854835" cy="2030095"/>
          </a:xfrm>
          <a:prstGeom prst="rect">
            <a:avLst/>
          </a:prstGeom>
          <a:noFill/>
        </p:spPr>
        <p:txBody>
          <a:bodyPr wrap="square" rtlCol="0" anchor="t">
            <a:spAutoFit/>
          </a:bodyPr>
          <a:lstStyle/>
          <a:p>
            <a:pPr algn="l"/>
            <a:r>
              <a:rPr lang="zh-CN" altLang="zh-CN" sz="1400" b="1">
                <a:solidFill>
                  <a:schemeClr val="tx1"/>
                </a:solidFill>
                <a:sym typeface="+mn-ea"/>
              </a:rPr>
              <a:t>玩法可创新多变</a:t>
            </a:r>
            <a:endParaRPr lang="zh-CN" altLang="zh-CN" sz="1400" b="1">
              <a:solidFill>
                <a:schemeClr val="tx1"/>
              </a:solidFill>
              <a:sym typeface="+mn-ea"/>
            </a:endParaRPr>
          </a:p>
          <a:p>
            <a:pPr algn="l"/>
            <a:r>
              <a:rPr lang="zh-CN" altLang="zh-CN" sz="1400" b="1">
                <a:solidFill>
                  <a:schemeClr val="tx1"/>
                </a:solidFill>
                <a:sym typeface="+mn-ea"/>
              </a:rPr>
              <a:t>活动预告</a:t>
            </a:r>
            <a:endParaRPr lang="zh-CN" altLang="zh-CN" sz="1400" b="1">
              <a:solidFill>
                <a:schemeClr val="tx1"/>
              </a:solidFill>
              <a:sym typeface="+mn-ea"/>
            </a:endParaRPr>
          </a:p>
          <a:p>
            <a:pPr algn="l"/>
            <a:r>
              <a:rPr lang="zh-CN" altLang="zh-CN" sz="1400" b="1">
                <a:solidFill>
                  <a:schemeClr val="tx1"/>
                </a:solidFill>
                <a:sym typeface="+mn-ea"/>
              </a:rPr>
              <a:t>社群互动话题预热</a:t>
            </a:r>
            <a:endParaRPr lang="zh-CN" altLang="zh-CN" sz="1400" b="1">
              <a:solidFill>
                <a:schemeClr val="tx1"/>
              </a:solidFill>
              <a:sym typeface="+mn-ea"/>
            </a:endParaRPr>
          </a:p>
          <a:p>
            <a:pPr algn="l"/>
            <a:r>
              <a:rPr lang="zh-CN" altLang="zh-CN" sz="1400" b="1">
                <a:solidFill>
                  <a:schemeClr val="tx1"/>
                </a:solidFill>
                <a:sym typeface="+mn-ea"/>
              </a:rPr>
              <a:t>各种优惠券</a:t>
            </a:r>
            <a:endParaRPr lang="zh-CN" altLang="zh-CN" sz="1400" b="1">
              <a:solidFill>
                <a:schemeClr val="tx1"/>
              </a:solidFill>
              <a:sym typeface="+mn-ea"/>
            </a:endParaRPr>
          </a:p>
          <a:p>
            <a:pPr algn="l"/>
            <a:r>
              <a:rPr lang="zh-CN" altLang="zh-CN" sz="1400" b="1">
                <a:solidFill>
                  <a:schemeClr val="tx1"/>
                </a:solidFill>
                <a:sym typeface="+mn-ea"/>
              </a:rPr>
              <a:t>小游戏预热</a:t>
            </a:r>
            <a:endParaRPr lang="zh-CN" altLang="zh-CN" sz="1400" b="1">
              <a:solidFill>
                <a:schemeClr val="tx1"/>
              </a:solidFill>
              <a:sym typeface="+mn-ea"/>
            </a:endParaRPr>
          </a:p>
          <a:p>
            <a:pPr algn="l"/>
            <a:r>
              <a:rPr lang="zh-CN" altLang="zh-CN" sz="1400" b="1">
                <a:solidFill>
                  <a:schemeClr val="tx1"/>
                </a:solidFill>
                <a:sym typeface="+mn-ea"/>
              </a:rPr>
              <a:t>抽奖</a:t>
            </a:r>
            <a:endParaRPr lang="zh-CN" altLang="zh-CN" sz="1400" b="1">
              <a:solidFill>
                <a:schemeClr val="tx1"/>
              </a:solidFill>
              <a:sym typeface="+mn-ea"/>
            </a:endParaRPr>
          </a:p>
          <a:p>
            <a:pPr algn="l"/>
            <a:r>
              <a:rPr lang="zh-CN" altLang="zh-CN" sz="1400" b="1">
                <a:solidFill>
                  <a:schemeClr val="tx1"/>
                </a:solidFill>
                <a:sym typeface="+mn-ea"/>
              </a:rPr>
              <a:t>每周</a:t>
            </a:r>
            <a:r>
              <a:rPr lang="en-US" altLang="zh-CN" sz="1400" b="1">
                <a:solidFill>
                  <a:schemeClr val="tx1"/>
                </a:solidFill>
                <a:sym typeface="+mn-ea"/>
              </a:rPr>
              <a:t>/</a:t>
            </a:r>
            <a:r>
              <a:rPr lang="zh-CN" altLang="en-US" sz="1400" b="1">
                <a:solidFill>
                  <a:schemeClr val="tx1"/>
                </a:solidFill>
                <a:sym typeface="+mn-ea"/>
              </a:rPr>
              <a:t>月</a:t>
            </a:r>
            <a:r>
              <a:rPr lang="zh-CN" altLang="zh-CN" sz="1400" b="1">
                <a:solidFill>
                  <a:schemeClr val="tx1"/>
                </a:solidFill>
                <a:sym typeface="+mn-ea"/>
              </a:rPr>
              <a:t>固定 习惯养成</a:t>
            </a:r>
            <a:endParaRPr lang="zh-CN" altLang="zh-CN" sz="1400" b="1">
              <a:solidFill>
                <a:schemeClr val="tx1"/>
              </a:solidFill>
              <a:sym typeface="+mn-ea"/>
            </a:endParaRPr>
          </a:p>
          <a:p>
            <a:pPr algn="l"/>
            <a:endParaRPr lang="zh-CN" altLang="zh-CN" sz="1400" b="1">
              <a:solidFill>
                <a:schemeClr val="tx1"/>
              </a:solidFill>
              <a:sym typeface="+mn-ea"/>
            </a:endParaRPr>
          </a:p>
        </p:txBody>
      </p:sp>
      <p:sp>
        <p:nvSpPr>
          <p:cNvPr id="12" name="文本框 11"/>
          <p:cNvSpPr txBox="1"/>
          <p:nvPr/>
        </p:nvSpPr>
        <p:spPr>
          <a:xfrm>
            <a:off x="7917180" y="1694815"/>
            <a:ext cx="2228850" cy="398780"/>
          </a:xfrm>
          <a:prstGeom prst="rect">
            <a:avLst/>
          </a:prstGeom>
          <a:noFill/>
        </p:spPr>
        <p:txBody>
          <a:bodyPr wrap="square" rtlCol="0" anchor="t">
            <a:spAutoFit/>
          </a:bodyPr>
          <a:lstStyle/>
          <a:p>
            <a:pPr algn="l"/>
            <a:r>
              <a:rPr lang="zh-CN" altLang="zh-CN" sz="2000" b="1">
                <a:solidFill>
                  <a:schemeClr val="tx1"/>
                </a:solidFill>
                <a:sym typeface="+mn-ea"/>
              </a:rPr>
              <a:t>宠粉日</a:t>
            </a:r>
            <a:endParaRPr lang="zh-CN" altLang="zh-CN" sz="2000" b="1">
              <a:solidFill>
                <a:schemeClr val="tx1"/>
              </a:solidFill>
              <a:sym typeface="+mn-ea"/>
            </a:endParaRPr>
          </a:p>
        </p:txBody>
      </p:sp>
      <p:pic>
        <p:nvPicPr>
          <p:cNvPr id="5" name="图片 4"/>
          <p:cNvPicPr>
            <a:picLocks noChangeAspect="1"/>
          </p:cNvPicPr>
          <p:nvPr/>
        </p:nvPicPr>
        <p:blipFill>
          <a:blip r:embed="rId2"/>
          <a:stretch>
            <a:fillRect/>
          </a:stretch>
        </p:blipFill>
        <p:spPr>
          <a:xfrm>
            <a:off x="458470" y="1523365"/>
            <a:ext cx="6517640" cy="3362960"/>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1"/>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7" name="矩形 6"/>
          <p:cNvSpPr/>
          <p:nvPr/>
        </p:nvSpPr>
        <p:spPr>
          <a:xfrm>
            <a:off x="7508875" y="1344295"/>
            <a:ext cx="2363470" cy="295783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16" name="组合 15"/>
          <p:cNvGrpSpPr/>
          <p:nvPr/>
        </p:nvGrpSpPr>
        <p:grpSpPr>
          <a:xfrm>
            <a:off x="8978900" y="803275"/>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周周造节</a:t>
              </a:r>
              <a:endParaRPr lang="zh-CN" altLang="en-US" sz="1400" b="1">
                <a:latin typeface="微软雅黑" panose="020B0503020204020204" charset="-122"/>
                <a:ea typeface="微软雅黑" panose="020B0503020204020204" charset="-122"/>
              </a:endParaRPr>
            </a:p>
          </p:txBody>
        </p:sp>
      </p:grpSp>
      <p:sp>
        <p:nvSpPr>
          <p:cNvPr id="116" name="文本框 115"/>
          <p:cNvSpPr txBox="1"/>
          <p:nvPr/>
        </p:nvSpPr>
        <p:spPr>
          <a:xfrm>
            <a:off x="1320165" y="547370"/>
            <a:ext cx="4019550" cy="392430"/>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rPr>
              <a:t>【宠粉日】</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满赠</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292735" y="1344295"/>
            <a:ext cx="6986905" cy="3883660"/>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917180" y="2297430"/>
            <a:ext cx="1854835" cy="2030095"/>
          </a:xfrm>
          <a:prstGeom prst="rect">
            <a:avLst/>
          </a:prstGeom>
          <a:noFill/>
        </p:spPr>
        <p:txBody>
          <a:bodyPr wrap="square" rtlCol="0" anchor="t">
            <a:spAutoFit/>
          </a:bodyPr>
          <a:lstStyle/>
          <a:p>
            <a:pPr algn="l"/>
            <a:r>
              <a:rPr lang="zh-CN" altLang="zh-CN" sz="1400" b="1">
                <a:solidFill>
                  <a:schemeClr val="tx1"/>
                </a:solidFill>
                <a:sym typeface="+mn-ea"/>
              </a:rPr>
              <a:t>玩法可创新多变</a:t>
            </a:r>
            <a:endParaRPr lang="zh-CN" altLang="zh-CN" sz="1400" b="1">
              <a:solidFill>
                <a:schemeClr val="tx1"/>
              </a:solidFill>
              <a:sym typeface="+mn-ea"/>
            </a:endParaRPr>
          </a:p>
          <a:p>
            <a:pPr algn="l"/>
            <a:r>
              <a:rPr lang="zh-CN" altLang="zh-CN" sz="1400" b="1">
                <a:solidFill>
                  <a:schemeClr val="tx1"/>
                </a:solidFill>
                <a:sym typeface="+mn-ea"/>
              </a:rPr>
              <a:t>活动预告</a:t>
            </a:r>
            <a:endParaRPr lang="zh-CN" altLang="zh-CN" sz="1400" b="1">
              <a:solidFill>
                <a:schemeClr val="tx1"/>
              </a:solidFill>
              <a:sym typeface="+mn-ea"/>
            </a:endParaRPr>
          </a:p>
          <a:p>
            <a:pPr algn="l"/>
            <a:r>
              <a:rPr lang="zh-CN" altLang="zh-CN" sz="1400" b="1">
                <a:solidFill>
                  <a:schemeClr val="tx1"/>
                </a:solidFill>
                <a:sym typeface="+mn-ea"/>
              </a:rPr>
              <a:t>社群互动话题预热</a:t>
            </a:r>
            <a:endParaRPr lang="zh-CN" altLang="zh-CN" sz="1400" b="1">
              <a:solidFill>
                <a:schemeClr val="tx1"/>
              </a:solidFill>
              <a:sym typeface="+mn-ea"/>
            </a:endParaRPr>
          </a:p>
          <a:p>
            <a:pPr algn="l"/>
            <a:r>
              <a:rPr lang="zh-CN" altLang="zh-CN" sz="1400" b="1">
                <a:solidFill>
                  <a:schemeClr val="tx1"/>
                </a:solidFill>
                <a:sym typeface="+mn-ea"/>
              </a:rPr>
              <a:t>各种优惠券</a:t>
            </a:r>
            <a:endParaRPr lang="zh-CN" altLang="zh-CN" sz="1400" b="1">
              <a:solidFill>
                <a:schemeClr val="tx1"/>
              </a:solidFill>
              <a:sym typeface="+mn-ea"/>
            </a:endParaRPr>
          </a:p>
          <a:p>
            <a:pPr algn="l"/>
            <a:r>
              <a:rPr lang="zh-CN" altLang="zh-CN" sz="1400" b="1">
                <a:solidFill>
                  <a:schemeClr val="tx1"/>
                </a:solidFill>
                <a:sym typeface="+mn-ea"/>
              </a:rPr>
              <a:t>小游戏预热</a:t>
            </a:r>
            <a:endParaRPr lang="zh-CN" altLang="zh-CN" sz="1400" b="1">
              <a:solidFill>
                <a:schemeClr val="tx1"/>
              </a:solidFill>
              <a:sym typeface="+mn-ea"/>
            </a:endParaRPr>
          </a:p>
          <a:p>
            <a:pPr algn="l"/>
            <a:r>
              <a:rPr lang="zh-CN" altLang="zh-CN" sz="1400" b="1">
                <a:solidFill>
                  <a:schemeClr val="tx1"/>
                </a:solidFill>
                <a:sym typeface="+mn-ea"/>
              </a:rPr>
              <a:t>抽奖</a:t>
            </a:r>
            <a:endParaRPr lang="zh-CN" altLang="zh-CN" sz="1400" b="1">
              <a:solidFill>
                <a:schemeClr val="tx1"/>
              </a:solidFill>
              <a:sym typeface="+mn-ea"/>
            </a:endParaRPr>
          </a:p>
          <a:p>
            <a:pPr algn="l"/>
            <a:r>
              <a:rPr lang="zh-CN" altLang="zh-CN" sz="1400" b="1">
                <a:solidFill>
                  <a:schemeClr val="tx1"/>
                </a:solidFill>
                <a:sym typeface="+mn-ea"/>
              </a:rPr>
              <a:t>每周</a:t>
            </a:r>
            <a:r>
              <a:rPr lang="en-US" altLang="zh-CN" sz="1400" b="1">
                <a:solidFill>
                  <a:schemeClr val="tx1"/>
                </a:solidFill>
                <a:sym typeface="+mn-ea"/>
              </a:rPr>
              <a:t>/</a:t>
            </a:r>
            <a:r>
              <a:rPr lang="zh-CN" altLang="en-US" sz="1400" b="1">
                <a:solidFill>
                  <a:schemeClr val="tx1"/>
                </a:solidFill>
                <a:sym typeface="+mn-ea"/>
              </a:rPr>
              <a:t>月</a:t>
            </a:r>
            <a:r>
              <a:rPr lang="zh-CN" altLang="zh-CN" sz="1400" b="1">
                <a:solidFill>
                  <a:schemeClr val="tx1"/>
                </a:solidFill>
                <a:sym typeface="+mn-ea"/>
              </a:rPr>
              <a:t>固定 习惯养成</a:t>
            </a:r>
            <a:endParaRPr lang="zh-CN" altLang="zh-CN" sz="1400" b="1">
              <a:solidFill>
                <a:schemeClr val="tx1"/>
              </a:solidFill>
              <a:sym typeface="+mn-ea"/>
            </a:endParaRPr>
          </a:p>
          <a:p>
            <a:pPr algn="l"/>
            <a:endParaRPr lang="zh-CN" altLang="zh-CN" sz="1400" b="1">
              <a:solidFill>
                <a:schemeClr val="tx1"/>
              </a:solidFill>
              <a:sym typeface="+mn-ea"/>
            </a:endParaRPr>
          </a:p>
        </p:txBody>
      </p:sp>
      <p:sp>
        <p:nvSpPr>
          <p:cNvPr id="12" name="文本框 11"/>
          <p:cNvSpPr txBox="1"/>
          <p:nvPr/>
        </p:nvSpPr>
        <p:spPr>
          <a:xfrm>
            <a:off x="7917180" y="1694815"/>
            <a:ext cx="2228850" cy="398780"/>
          </a:xfrm>
          <a:prstGeom prst="rect">
            <a:avLst/>
          </a:prstGeom>
          <a:noFill/>
        </p:spPr>
        <p:txBody>
          <a:bodyPr wrap="square" rtlCol="0" anchor="t">
            <a:spAutoFit/>
          </a:bodyPr>
          <a:lstStyle/>
          <a:p>
            <a:pPr algn="l"/>
            <a:r>
              <a:rPr lang="zh-CN" altLang="zh-CN" sz="2000" b="1">
                <a:solidFill>
                  <a:schemeClr val="tx1"/>
                </a:solidFill>
                <a:sym typeface="+mn-ea"/>
              </a:rPr>
              <a:t>宠粉日</a:t>
            </a:r>
            <a:endParaRPr lang="zh-CN" altLang="zh-CN" sz="2000" b="1">
              <a:solidFill>
                <a:schemeClr val="tx1"/>
              </a:solidFill>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3" name="图片 2" descr="0409宠粉嘉年华"/>
          <p:cNvPicPr>
            <a:picLocks noChangeAspect="1"/>
          </p:cNvPicPr>
          <p:nvPr/>
        </p:nvPicPr>
        <p:blipFill>
          <a:blip r:embed="rId3"/>
          <a:srcRect b="48133"/>
          <a:stretch>
            <a:fillRect/>
          </a:stretch>
        </p:blipFill>
        <p:spPr>
          <a:xfrm>
            <a:off x="512445" y="1565275"/>
            <a:ext cx="1442085" cy="3493135"/>
          </a:xfrm>
          <a:prstGeom prst="rect">
            <a:avLst/>
          </a:prstGeom>
        </p:spPr>
      </p:pic>
      <p:pic>
        <p:nvPicPr>
          <p:cNvPr id="10" name="图片 9" descr="0409宠粉嘉年华"/>
          <p:cNvPicPr>
            <a:picLocks noChangeAspect="1"/>
          </p:cNvPicPr>
          <p:nvPr/>
        </p:nvPicPr>
        <p:blipFill>
          <a:blip r:embed="rId3"/>
          <a:srcRect t="51584"/>
          <a:stretch>
            <a:fillRect/>
          </a:stretch>
        </p:blipFill>
        <p:spPr>
          <a:xfrm>
            <a:off x="2047240" y="1646555"/>
            <a:ext cx="1473200" cy="3331210"/>
          </a:xfrm>
          <a:prstGeom prst="rect">
            <a:avLst/>
          </a:prstGeom>
        </p:spPr>
      </p:pic>
      <p:pic>
        <p:nvPicPr>
          <p:cNvPr id="11" name="图片 10"/>
          <p:cNvPicPr>
            <a:picLocks noChangeAspect="1"/>
          </p:cNvPicPr>
          <p:nvPr/>
        </p:nvPicPr>
        <p:blipFill>
          <a:blip r:embed="rId4"/>
          <a:stretch>
            <a:fillRect/>
          </a:stretch>
        </p:blipFill>
        <p:spPr>
          <a:xfrm>
            <a:off x="3613150" y="1918335"/>
            <a:ext cx="1586230" cy="2788285"/>
          </a:xfrm>
          <a:prstGeom prst="rect">
            <a:avLst/>
          </a:prstGeom>
        </p:spPr>
      </p:pic>
      <p:sp>
        <p:nvSpPr>
          <p:cNvPr id="19" name="文本框 18"/>
          <p:cNvSpPr txBox="1"/>
          <p:nvPr/>
        </p:nvSpPr>
        <p:spPr>
          <a:xfrm>
            <a:off x="5292090" y="2093595"/>
            <a:ext cx="2012950" cy="1922145"/>
          </a:xfrm>
          <a:prstGeom prst="rect">
            <a:avLst/>
          </a:prstGeom>
          <a:noFill/>
        </p:spPr>
        <p:txBody>
          <a:bodyPr wrap="square" rtlCol="0">
            <a:spAutoFit/>
          </a:bodyPr>
          <a:lstStyle/>
          <a:p>
            <a:pPr marL="285750" indent="-285750">
              <a:lnSpc>
                <a:spcPct val="150000"/>
              </a:lnSpc>
              <a:buFont typeface="Wingdings" panose="05000000000000000000" charset="0"/>
              <a:buChar char="l"/>
            </a:pPr>
            <a:r>
              <a:rPr lang="zh-CN" altLang="en-US" sz="1400">
                <a:sym typeface="+mn-ea"/>
              </a:rPr>
              <a:t>全场满</a:t>
            </a:r>
            <a:r>
              <a:rPr lang="en-US" altLang="zh-CN" sz="1400">
                <a:sym typeface="+mn-ea"/>
              </a:rPr>
              <a:t>58</a:t>
            </a:r>
            <a:r>
              <a:rPr lang="zh-CN" altLang="en-US" sz="1400">
                <a:sym typeface="+mn-ea"/>
              </a:rPr>
              <a:t>送</a:t>
            </a:r>
            <a:r>
              <a:rPr lang="en-US" altLang="zh-CN" sz="1400">
                <a:sym typeface="+mn-ea"/>
              </a:rPr>
              <a:t>48</a:t>
            </a:r>
            <a:r>
              <a:rPr lang="zh-CN" altLang="en-US" sz="1400">
                <a:sym typeface="+mn-ea"/>
              </a:rPr>
              <a:t>元牙贴试用装</a:t>
            </a:r>
            <a:endParaRPr lang="zh-CN" altLang="en-US" sz="1400"/>
          </a:p>
          <a:p>
            <a:pPr marL="285750" indent="-285750">
              <a:lnSpc>
                <a:spcPct val="150000"/>
              </a:lnSpc>
              <a:buFont typeface="Wingdings" panose="05000000000000000000" charset="0"/>
              <a:buChar char="l"/>
            </a:pPr>
            <a:r>
              <a:rPr lang="zh-CN" altLang="en-US" sz="1400">
                <a:sym typeface="+mn-ea"/>
              </a:rPr>
              <a:t>当日消费积分翻倍</a:t>
            </a:r>
            <a:endParaRPr lang="zh-CN" altLang="en-US" sz="1400"/>
          </a:p>
          <a:p>
            <a:pPr marL="285750" indent="-285750">
              <a:lnSpc>
                <a:spcPct val="150000"/>
              </a:lnSpc>
              <a:buFont typeface="Wingdings" panose="05000000000000000000" charset="0"/>
              <a:buChar char="l"/>
            </a:pPr>
            <a:r>
              <a:rPr lang="zh-CN" altLang="en-US" sz="1400">
                <a:sym typeface="+mn-ea"/>
              </a:rPr>
              <a:t>积分抽奖</a:t>
            </a:r>
            <a:endParaRPr lang="zh-CN" altLang="en-US" sz="1400"/>
          </a:p>
          <a:p>
            <a:pPr marL="285750" indent="-285750">
              <a:lnSpc>
                <a:spcPct val="150000"/>
              </a:lnSpc>
              <a:buFont typeface="Wingdings" panose="05000000000000000000" charset="0"/>
              <a:buChar char="l"/>
            </a:pPr>
            <a:r>
              <a:rPr lang="zh-CN" altLang="en-US" sz="1400">
                <a:sym typeface="+mn-ea"/>
              </a:rPr>
              <a:t>限时精选拼团</a:t>
            </a:r>
            <a:endParaRPr lang="zh-CN" altLang="en-US" sz="1400"/>
          </a:p>
          <a:p>
            <a:endParaRPr lang="zh-CN" altLang="en-US" sz="1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1"/>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7" name="矩形 6"/>
          <p:cNvSpPr/>
          <p:nvPr/>
        </p:nvSpPr>
        <p:spPr>
          <a:xfrm>
            <a:off x="7508875" y="1344295"/>
            <a:ext cx="2363470" cy="295783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16" name="组合 15"/>
          <p:cNvGrpSpPr/>
          <p:nvPr/>
        </p:nvGrpSpPr>
        <p:grpSpPr>
          <a:xfrm>
            <a:off x="8978900" y="803275"/>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周周造节</a:t>
              </a:r>
              <a:endParaRPr lang="zh-CN" altLang="en-US" sz="1400" b="1">
                <a:latin typeface="微软雅黑" panose="020B0503020204020204" charset="-122"/>
                <a:ea typeface="微软雅黑" panose="020B0503020204020204" charset="-122"/>
              </a:endParaRPr>
            </a:p>
          </p:txBody>
        </p:sp>
      </p:grpSp>
      <p:sp>
        <p:nvSpPr>
          <p:cNvPr id="116" name="文本框 115"/>
          <p:cNvSpPr txBox="1"/>
          <p:nvPr/>
        </p:nvSpPr>
        <p:spPr>
          <a:xfrm>
            <a:off x="1320165" y="547370"/>
            <a:ext cx="4019550" cy="392430"/>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rPr>
              <a:t>【宠粉日】</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预售</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292735" y="1344295"/>
            <a:ext cx="6986905" cy="3883660"/>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917180" y="2297430"/>
            <a:ext cx="1854835" cy="2030095"/>
          </a:xfrm>
          <a:prstGeom prst="rect">
            <a:avLst/>
          </a:prstGeom>
          <a:noFill/>
        </p:spPr>
        <p:txBody>
          <a:bodyPr wrap="square" rtlCol="0" anchor="t">
            <a:spAutoFit/>
          </a:bodyPr>
          <a:lstStyle/>
          <a:p>
            <a:pPr algn="l"/>
            <a:r>
              <a:rPr lang="zh-CN" altLang="zh-CN" sz="1400" b="1">
                <a:solidFill>
                  <a:schemeClr val="tx1"/>
                </a:solidFill>
                <a:sym typeface="+mn-ea"/>
              </a:rPr>
              <a:t>玩法可创新多变</a:t>
            </a:r>
            <a:endParaRPr lang="zh-CN" altLang="zh-CN" sz="1400" b="1">
              <a:solidFill>
                <a:schemeClr val="tx1"/>
              </a:solidFill>
              <a:sym typeface="+mn-ea"/>
            </a:endParaRPr>
          </a:p>
          <a:p>
            <a:pPr algn="l"/>
            <a:r>
              <a:rPr lang="zh-CN" altLang="zh-CN" sz="1400" b="1">
                <a:solidFill>
                  <a:schemeClr val="tx1"/>
                </a:solidFill>
                <a:sym typeface="+mn-ea"/>
              </a:rPr>
              <a:t>活动预告</a:t>
            </a:r>
            <a:endParaRPr lang="zh-CN" altLang="zh-CN" sz="1400" b="1">
              <a:solidFill>
                <a:schemeClr val="tx1"/>
              </a:solidFill>
              <a:sym typeface="+mn-ea"/>
            </a:endParaRPr>
          </a:p>
          <a:p>
            <a:pPr algn="l"/>
            <a:r>
              <a:rPr lang="zh-CN" altLang="zh-CN" sz="1400" b="1">
                <a:solidFill>
                  <a:schemeClr val="tx1"/>
                </a:solidFill>
                <a:sym typeface="+mn-ea"/>
              </a:rPr>
              <a:t>社群互动话题预热</a:t>
            </a:r>
            <a:endParaRPr lang="zh-CN" altLang="zh-CN" sz="1400" b="1">
              <a:solidFill>
                <a:schemeClr val="tx1"/>
              </a:solidFill>
              <a:sym typeface="+mn-ea"/>
            </a:endParaRPr>
          </a:p>
          <a:p>
            <a:pPr algn="l"/>
            <a:r>
              <a:rPr lang="zh-CN" altLang="zh-CN" sz="1400" b="1">
                <a:solidFill>
                  <a:schemeClr val="tx1"/>
                </a:solidFill>
                <a:sym typeface="+mn-ea"/>
              </a:rPr>
              <a:t>各种优惠券</a:t>
            </a:r>
            <a:endParaRPr lang="zh-CN" altLang="zh-CN" sz="1400" b="1">
              <a:solidFill>
                <a:schemeClr val="tx1"/>
              </a:solidFill>
              <a:sym typeface="+mn-ea"/>
            </a:endParaRPr>
          </a:p>
          <a:p>
            <a:pPr algn="l"/>
            <a:r>
              <a:rPr lang="zh-CN" altLang="zh-CN" sz="1400" b="1">
                <a:solidFill>
                  <a:schemeClr val="tx1"/>
                </a:solidFill>
                <a:sym typeface="+mn-ea"/>
              </a:rPr>
              <a:t>小游戏预热</a:t>
            </a:r>
            <a:endParaRPr lang="zh-CN" altLang="zh-CN" sz="1400" b="1">
              <a:solidFill>
                <a:schemeClr val="tx1"/>
              </a:solidFill>
              <a:sym typeface="+mn-ea"/>
            </a:endParaRPr>
          </a:p>
          <a:p>
            <a:pPr algn="l"/>
            <a:r>
              <a:rPr lang="zh-CN" altLang="zh-CN" sz="1400" b="1">
                <a:solidFill>
                  <a:schemeClr val="tx1"/>
                </a:solidFill>
                <a:sym typeface="+mn-ea"/>
              </a:rPr>
              <a:t>抽奖</a:t>
            </a:r>
            <a:endParaRPr lang="zh-CN" altLang="zh-CN" sz="1400" b="1">
              <a:solidFill>
                <a:schemeClr val="tx1"/>
              </a:solidFill>
              <a:sym typeface="+mn-ea"/>
            </a:endParaRPr>
          </a:p>
          <a:p>
            <a:pPr algn="l"/>
            <a:r>
              <a:rPr lang="zh-CN" altLang="zh-CN" sz="1400" b="1">
                <a:solidFill>
                  <a:schemeClr val="tx1"/>
                </a:solidFill>
                <a:sym typeface="+mn-ea"/>
              </a:rPr>
              <a:t>每周</a:t>
            </a:r>
            <a:r>
              <a:rPr lang="en-US" altLang="zh-CN" sz="1400" b="1">
                <a:solidFill>
                  <a:schemeClr val="tx1"/>
                </a:solidFill>
                <a:sym typeface="+mn-ea"/>
              </a:rPr>
              <a:t>/</a:t>
            </a:r>
            <a:r>
              <a:rPr lang="zh-CN" altLang="en-US" sz="1400" b="1">
                <a:solidFill>
                  <a:schemeClr val="tx1"/>
                </a:solidFill>
                <a:sym typeface="+mn-ea"/>
              </a:rPr>
              <a:t>月</a:t>
            </a:r>
            <a:r>
              <a:rPr lang="zh-CN" altLang="zh-CN" sz="1400" b="1">
                <a:solidFill>
                  <a:schemeClr val="tx1"/>
                </a:solidFill>
                <a:sym typeface="+mn-ea"/>
              </a:rPr>
              <a:t>固定 习惯养成</a:t>
            </a:r>
            <a:endParaRPr lang="zh-CN" altLang="zh-CN" sz="1400" b="1">
              <a:solidFill>
                <a:schemeClr val="tx1"/>
              </a:solidFill>
              <a:sym typeface="+mn-ea"/>
            </a:endParaRPr>
          </a:p>
          <a:p>
            <a:pPr algn="l"/>
            <a:endParaRPr lang="zh-CN" altLang="zh-CN" sz="1400" b="1">
              <a:solidFill>
                <a:schemeClr val="tx1"/>
              </a:solidFill>
              <a:sym typeface="+mn-ea"/>
            </a:endParaRPr>
          </a:p>
        </p:txBody>
      </p:sp>
      <p:sp>
        <p:nvSpPr>
          <p:cNvPr id="12" name="文本框 11"/>
          <p:cNvSpPr txBox="1"/>
          <p:nvPr/>
        </p:nvSpPr>
        <p:spPr>
          <a:xfrm>
            <a:off x="7917180" y="1694815"/>
            <a:ext cx="2228850" cy="398780"/>
          </a:xfrm>
          <a:prstGeom prst="rect">
            <a:avLst/>
          </a:prstGeom>
          <a:noFill/>
        </p:spPr>
        <p:txBody>
          <a:bodyPr wrap="square" rtlCol="0" anchor="t">
            <a:spAutoFit/>
          </a:bodyPr>
          <a:lstStyle/>
          <a:p>
            <a:pPr algn="l"/>
            <a:r>
              <a:rPr lang="zh-CN" altLang="zh-CN" sz="2000" b="1">
                <a:solidFill>
                  <a:schemeClr val="tx1"/>
                </a:solidFill>
                <a:sym typeface="+mn-ea"/>
              </a:rPr>
              <a:t>宠粉日</a:t>
            </a:r>
            <a:endParaRPr lang="zh-CN" altLang="zh-CN" sz="2000" b="1">
              <a:solidFill>
                <a:schemeClr val="tx1"/>
              </a:solidFill>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9" name="图片 8"/>
          <p:cNvPicPr>
            <a:picLocks noChangeAspect="1"/>
          </p:cNvPicPr>
          <p:nvPr/>
        </p:nvPicPr>
        <p:blipFill>
          <a:blip r:embed="rId3"/>
          <a:srcRect l="1593" t="950" r="2454" b="1174"/>
          <a:stretch>
            <a:fillRect/>
          </a:stretch>
        </p:blipFill>
        <p:spPr>
          <a:xfrm>
            <a:off x="1594485" y="1618615"/>
            <a:ext cx="1911985" cy="3335655"/>
          </a:xfrm>
          <a:prstGeom prst="rect">
            <a:avLst/>
          </a:prstGeom>
        </p:spPr>
      </p:pic>
      <p:pic>
        <p:nvPicPr>
          <p:cNvPr id="4" name="图片 3"/>
          <p:cNvPicPr>
            <a:picLocks noChangeAspect="1"/>
          </p:cNvPicPr>
          <p:nvPr/>
        </p:nvPicPr>
        <p:blipFill>
          <a:blip r:embed="rId4"/>
          <a:stretch>
            <a:fillRect/>
          </a:stretch>
        </p:blipFill>
        <p:spPr>
          <a:xfrm>
            <a:off x="426085" y="1395730"/>
            <a:ext cx="1005840" cy="3781425"/>
          </a:xfrm>
          <a:prstGeom prst="rect">
            <a:avLst/>
          </a:prstGeom>
        </p:spPr>
      </p:pic>
      <p:sp>
        <p:nvSpPr>
          <p:cNvPr id="5" name="文本框 4"/>
          <p:cNvSpPr txBox="1"/>
          <p:nvPr/>
        </p:nvSpPr>
        <p:spPr>
          <a:xfrm>
            <a:off x="5449570" y="1973580"/>
            <a:ext cx="1830070" cy="2676525"/>
          </a:xfrm>
          <a:prstGeom prst="rect">
            <a:avLst/>
          </a:prstGeom>
          <a:noFill/>
        </p:spPr>
        <p:txBody>
          <a:bodyPr wrap="square" rtlCol="0" anchor="t">
            <a:spAutoFit/>
          </a:bodyPr>
          <a:lstStyle/>
          <a:p>
            <a:pPr marL="285750" indent="-285750">
              <a:lnSpc>
                <a:spcPct val="150000"/>
              </a:lnSpc>
              <a:buFont typeface="Wingdings" panose="05000000000000000000" charset="0"/>
              <a:buChar char="l"/>
            </a:pPr>
            <a:r>
              <a:rPr lang="en-US" altLang="zh-CN" sz="1400"/>
              <a:t>9.9</a:t>
            </a:r>
            <a:r>
              <a:rPr lang="zh-CN" altLang="en-US" sz="1400"/>
              <a:t>预售，定金膨胀</a:t>
            </a:r>
            <a:r>
              <a:rPr lang="en-US" altLang="zh-CN" sz="1400"/>
              <a:t>20</a:t>
            </a:r>
            <a:r>
              <a:rPr lang="zh-CN" altLang="en-US" sz="1400"/>
              <a:t>倍</a:t>
            </a:r>
            <a:endParaRPr lang="zh-CN" altLang="en-US" sz="1400"/>
          </a:p>
          <a:p>
            <a:pPr marL="285750" indent="-285750">
              <a:lnSpc>
                <a:spcPct val="150000"/>
              </a:lnSpc>
              <a:buFont typeface="Wingdings" panose="05000000000000000000" charset="0"/>
              <a:buChar char="l"/>
            </a:pPr>
            <a:r>
              <a:rPr lang="zh-CN" altLang="en-US" sz="1400"/>
              <a:t>尾款前</a:t>
            </a:r>
            <a:r>
              <a:rPr lang="en-US" altLang="zh-CN" sz="1400"/>
              <a:t>300</a:t>
            </a:r>
            <a:r>
              <a:rPr lang="zh-CN" altLang="en-US" sz="1400"/>
              <a:t>送赠品</a:t>
            </a:r>
            <a:endParaRPr lang="zh-CN" altLang="en-US" sz="1400"/>
          </a:p>
          <a:p>
            <a:pPr marL="285750" indent="-285750">
              <a:lnSpc>
                <a:spcPct val="150000"/>
              </a:lnSpc>
              <a:buFont typeface="Wingdings" panose="05000000000000000000" charset="0"/>
              <a:buChar char="l"/>
            </a:pPr>
            <a:r>
              <a:rPr lang="zh-CN" altLang="en-US" sz="1400"/>
              <a:t>爆品</a:t>
            </a:r>
            <a:r>
              <a:rPr lang="en-US" altLang="zh-CN" sz="1400"/>
              <a:t>1+2</a:t>
            </a:r>
            <a:r>
              <a:rPr lang="zh-CN" altLang="en-US" sz="1400"/>
              <a:t>专区</a:t>
            </a:r>
            <a:endParaRPr lang="zh-CN" altLang="en-US" sz="1400"/>
          </a:p>
          <a:p>
            <a:pPr marL="285750" indent="-285750">
              <a:lnSpc>
                <a:spcPct val="150000"/>
              </a:lnSpc>
              <a:buFont typeface="Wingdings" panose="05000000000000000000" charset="0"/>
              <a:buChar char="l"/>
            </a:pPr>
            <a:r>
              <a:rPr lang="zh-CN" altLang="en-US" sz="1400"/>
              <a:t>第二件</a:t>
            </a:r>
            <a:r>
              <a:rPr lang="en-US" altLang="zh-CN" sz="1400"/>
              <a:t>1</a:t>
            </a:r>
            <a:r>
              <a:rPr lang="zh-CN" altLang="en-US" sz="1400"/>
              <a:t>元</a:t>
            </a:r>
            <a:endParaRPr lang="zh-CN" altLang="en-US" sz="1400"/>
          </a:p>
          <a:p>
            <a:pPr marL="285750" indent="-285750">
              <a:lnSpc>
                <a:spcPct val="150000"/>
              </a:lnSpc>
              <a:buFont typeface="Wingdings" panose="05000000000000000000" charset="0"/>
              <a:buChar char="l"/>
            </a:pPr>
            <a:r>
              <a:rPr lang="zh-CN" altLang="en-US" sz="1400"/>
              <a:t>秒杀</a:t>
            </a:r>
            <a:endParaRPr lang="zh-CN" altLang="en-US" sz="1400"/>
          </a:p>
          <a:p>
            <a:pPr marL="285750" indent="-285750">
              <a:lnSpc>
                <a:spcPct val="150000"/>
              </a:lnSpc>
              <a:buFont typeface="Wingdings" panose="05000000000000000000" charset="0"/>
              <a:buChar char="l"/>
            </a:pPr>
            <a:r>
              <a:rPr lang="zh-CN" altLang="en-US" sz="1400"/>
              <a:t>拼团</a:t>
            </a:r>
            <a:endParaRPr lang="zh-CN" altLang="en-US" sz="1400"/>
          </a:p>
          <a:p>
            <a:pPr marL="285750" indent="-285750">
              <a:lnSpc>
                <a:spcPct val="150000"/>
              </a:lnSpc>
              <a:buFont typeface="Wingdings" panose="05000000000000000000" charset="0"/>
              <a:buChar char="l"/>
            </a:pPr>
            <a:r>
              <a:rPr lang="zh-CN" altLang="en-US" sz="1400"/>
              <a:t>社群晒单得赠品</a:t>
            </a:r>
            <a:endParaRPr lang="zh-CN" altLang="en-US" sz="1400"/>
          </a:p>
        </p:txBody>
      </p:sp>
      <p:pic>
        <p:nvPicPr>
          <p:cNvPr id="6" name="图片 5"/>
          <p:cNvPicPr>
            <a:picLocks noChangeAspect="1"/>
          </p:cNvPicPr>
          <p:nvPr/>
        </p:nvPicPr>
        <p:blipFill>
          <a:blip r:embed="rId5"/>
          <a:srcRect t="8076" b="6218"/>
          <a:stretch>
            <a:fillRect/>
          </a:stretch>
        </p:blipFill>
        <p:spPr>
          <a:xfrm>
            <a:off x="3599815" y="1758315"/>
            <a:ext cx="1810385" cy="31070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1"/>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7" name="矩形 6"/>
          <p:cNvSpPr/>
          <p:nvPr/>
        </p:nvSpPr>
        <p:spPr>
          <a:xfrm>
            <a:off x="7806690" y="1344295"/>
            <a:ext cx="2050415" cy="2202815"/>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16" name="组合 15"/>
          <p:cNvGrpSpPr/>
          <p:nvPr/>
        </p:nvGrpSpPr>
        <p:grpSpPr>
          <a:xfrm>
            <a:off x="8978900" y="803275"/>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周周造节</a:t>
              </a:r>
              <a:endParaRPr lang="zh-CN" altLang="en-US" sz="1400" b="1">
                <a:latin typeface="微软雅黑" panose="020B0503020204020204" charset="-122"/>
                <a:ea typeface="微软雅黑" panose="020B0503020204020204" charset="-122"/>
              </a:endParaRPr>
            </a:p>
          </p:txBody>
        </p:sp>
      </p:grpSp>
      <p:sp>
        <p:nvSpPr>
          <p:cNvPr id="116" name="文本框 115"/>
          <p:cNvSpPr txBox="1"/>
          <p:nvPr/>
        </p:nvSpPr>
        <p:spPr>
          <a:xfrm>
            <a:off x="1320165" y="547370"/>
            <a:ext cx="4019550" cy="392430"/>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rPr>
              <a:t>【</a:t>
            </a:r>
            <a:r>
              <a:rPr lang="en-US" altLang="zh-CN" sz="1400" b="1">
                <a:latin typeface="微软雅黑" panose="020B0503020204020204" charset="-122"/>
                <a:ea typeface="微软雅黑" panose="020B0503020204020204" charset="-122"/>
                <a:cs typeface="微软雅黑" panose="020B0503020204020204" charset="-122"/>
              </a:rPr>
              <a:t>618</a:t>
            </a:r>
            <a:r>
              <a:rPr lang="zh-CN" altLang="en-US" sz="1400" b="1">
                <a:latin typeface="微软雅黑" panose="020B0503020204020204" charset="-122"/>
                <a:ea typeface="微软雅黑" panose="020B0503020204020204" charset="-122"/>
                <a:cs typeface="微软雅黑" panose="020B0503020204020204" charset="-122"/>
              </a:rPr>
              <a:t>大促】</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多件专区、秒杀</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3" name="矩形 12"/>
          <p:cNvSpPr/>
          <p:nvPr/>
        </p:nvSpPr>
        <p:spPr>
          <a:xfrm>
            <a:off x="292735" y="1311910"/>
            <a:ext cx="7357745" cy="3916045"/>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917180" y="2297430"/>
            <a:ext cx="1854835" cy="1168400"/>
          </a:xfrm>
          <a:prstGeom prst="rect">
            <a:avLst/>
          </a:prstGeom>
          <a:noFill/>
        </p:spPr>
        <p:txBody>
          <a:bodyPr wrap="square" rtlCol="0" anchor="t">
            <a:spAutoFit/>
          </a:bodyPr>
          <a:lstStyle/>
          <a:p>
            <a:pPr algn="l"/>
            <a:r>
              <a:rPr lang="zh-CN" altLang="zh-CN" sz="1400" b="1">
                <a:solidFill>
                  <a:schemeClr val="tx1"/>
                </a:solidFill>
                <a:sym typeface="+mn-ea"/>
              </a:rPr>
              <a:t>提高客单价</a:t>
            </a:r>
            <a:endParaRPr lang="zh-CN" altLang="zh-CN" sz="1400" b="1">
              <a:solidFill>
                <a:schemeClr val="tx1"/>
              </a:solidFill>
              <a:sym typeface="+mn-ea"/>
            </a:endParaRPr>
          </a:p>
          <a:p>
            <a:pPr algn="l"/>
            <a:r>
              <a:rPr lang="zh-CN" altLang="zh-CN" sz="1400" b="1">
                <a:solidFill>
                  <a:schemeClr val="tx1"/>
                </a:solidFill>
                <a:sym typeface="+mn-ea"/>
              </a:rPr>
              <a:t>限时秒杀带动抢购氛围</a:t>
            </a:r>
            <a:endParaRPr lang="zh-CN" altLang="zh-CN" sz="1400" b="1">
              <a:solidFill>
                <a:schemeClr val="tx1"/>
              </a:solidFill>
              <a:sym typeface="+mn-ea"/>
            </a:endParaRPr>
          </a:p>
          <a:p>
            <a:pPr algn="l"/>
            <a:r>
              <a:rPr lang="zh-CN" altLang="zh-CN" sz="1400" b="1">
                <a:solidFill>
                  <a:schemeClr val="tx1"/>
                </a:solidFill>
                <a:sym typeface="+mn-ea"/>
              </a:rPr>
              <a:t>多玩法融合</a:t>
            </a:r>
            <a:endParaRPr lang="zh-CN" altLang="zh-CN" sz="1400" b="1">
              <a:solidFill>
                <a:schemeClr val="tx1"/>
              </a:solidFill>
              <a:sym typeface="+mn-ea"/>
            </a:endParaRPr>
          </a:p>
          <a:p>
            <a:pPr algn="l"/>
            <a:endParaRPr lang="zh-CN" altLang="zh-CN" sz="1400" b="1">
              <a:solidFill>
                <a:schemeClr val="tx1"/>
              </a:solidFill>
              <a:sym typeface="+mn-ea"/>
            </a:endParaRPr>
          </a:p>
        </p:txBody>
      </p:sp>
      <p:sp>
        <p:nvSpPr>
          <p:cNvPr id="12" name="文本框 11"/>
          <p:cNvSpPr txBox="1"/>
          <p:nvPr/>
        </p:nvSpPr>
        <p:spPr>
          <a:xfrm>
            <a:off x="7917180" y="1694815"/>
            <a:ext cx="2228850" cy="398780"/>
          </a:xfrm>
          <a:prstGeom prst="rect">
            <a:avLst/>
          </a:prstGeom>
          <a:noFill/>
        </p:spPr>
        <p:txBody>
          <a:bodyPr wrap="square" rtlCol="0" anchor="t">
            <a:spAutoFit/>
          </a:bodyPr>
          <a:lstStyle/>
          <a:p>
            <a:pPr algn="l"/>
            <a:r>
              <a:rPr lang="zh-CN" altLang="zh-CN" sz="2000" b="1">
                <a:solidFill>
                  <a:schemeClr val="tx1"/>
                </a:solidFill>
                <a:sym typeface="+mn-ea"/>
              </a:rPr>
              <a:t>大促</a:t>
            </a:r>
            <a:endParaRPr lang="zh-CN" altLang="zh-CN" sz="2000" b="1">
              <a:solidFill>
                <a:schemeClr val="tx1"/>
              </a:solidFill>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5" name="文本框 4"/>
          <p:cNvSpPr txBox="1"/>
          <p:nvPr/>
        </p:nvSpPr>
        <p:spPr>
          <a:xfrm>
            <a:off x="5568315" y="1694815"/>
            <a:ext cx="1940560" cy="2999740"/>
          </a:xfrm>
          <a:prstGeom prst="rect">
            <a:avLst/>
          </a:prstGeom>
          <a:noFill/>
        </p:spPr>
        <p:txBody>
          <a:bodyPr wrap="square" rtlCol="0" anchor="t">
            <a:spAutoFit/>
          </a:bodyPr>
          <a:lstStyle/>
          <a:p>
            <a:pPr marL="285750" indent="-285750">
              <a:lnSpc>
                <a:spcPct val="150000"/>
              </a:lnSpc>
              <a:buFont typeface="Wingdings" panose="05000000000000000000" charset="0"/>
              <a:buChar char="l"/>
            </a:pPr>
            <a:r>
              <a:rPr lang="en-US" sz="1400"/>
              <a:t>70</a:t>
            </a:r>
            <a:r>
              <a:rPr lang="zh-CN" altLang="en-US" sz="1400"/>
              <a:t>元</a:t>
            </a:r>
            <a:r>
              <a:rPr lang="en-US" altLang="zh-CN" sz="1400"/>
              <a:t>7</a:t>
            </a:r>
            <a:r>
              <a:rPr lang="zh-CN" altLang="en-US" sz="1400"/>
              <a:t>件专区</a:t>
            </a:r>
            <a:endParaRPr lang="zh-CN" altLang="en-US" sz="1400"/>
          </a:p>
          <a:p>
            <a:pPr marL="285750" indent="-285750">
              <a:lnSpc>
                <a:spcPct val="150000"/>
              </a:lnSpc>
              <a:buFont typeface="Wingdings" panose="05000000000000000000" charset="0"/>
              <a:buChar char="l"/>
            </a:pPr>
            <a:r>
              <a:rPr lang="zh-CN" altLang="en-US" sz="1400"/>
              <a:t>电动牙刷低价秒杀</a:t>
            </a:r>
            <a:endParaRPr lang="zh-CN" altLang="en-US" sz="1400"/>
          </a:p>
          <a:p>
            <a:pPr marL="285750" indent="-285750">
              <a:lnSpc>
                <a:spcPct val="150000"/>
              </a:lnSpc>
              <a:buFont typeface="Wingdings" panose="05000000000000000000" charset="0"/>
              <a:buChar char="l"/>
            </a:pPr>
            <a:r>
              <a:rPr lang="zh-CN" altLang="en-US" sz="1400"/>
              <a:t>新品秒杀</a:t>
            </a:r>
            <a:endParaRPr lang="zh-CN" altLang="en-US" sz="1400"/>
          </a:p>
          <a:p>
            <a:pPr marL="285750" indent="-285750">
              <a:lnSpc>
                <a:spcPct val="150000"/>
              </a:lnSpc>
              <a:buFont typeface="Wingdings" panose="05000000000000000000" charset="0"/>
              <a:buChar char="l"/>
            </a:pPr>
            <a:r>
              <a:rPr lang="zh-CN" altLang="en-US" sz="1400"/>
              <a:t>预购</a:t>
            </a:r>
            <a:endParaRPr lang="zh-CN" altLang="en-US" sz="1400"/>
          </a:p>
          <a:p>
            <a:pPr marL="285750" indent="-285750">
              <a:lnSpc>
                <a:spcPct val="150000"/>
              </a:lnSpc>
              <a:buFont typeface="Wingdings" panose="05000000000000000000" charset="0"/>
              <a:buChar char="l"/>
            </a:pPr>
            <a:r>
              <a:rPr lang="zh-CN" altLang="en-US" sz="1400"/>
              <a:t>晒单得赠品</a:t>
            </a:r>
            <a:endParaRPr lang="zh-CN" altLang="en-US" sz="1400"/>
          </a:p>
          <a:p>
            <a:pPr marL="285750" indent="-285750">
              <a:lnSpc>
                <a:spcPct val="150000"/>
              </a:lnSpc>
              <a:buFont typeface="Wingdings" panose="05000000000000000000" charset="0"/>
              <a:buChar char="l"/>
            </a:pPr>
            <a:r>
              <a:rPr lang="zh-CN" altLang="en-US" sz="1400"/>
              <a:t>每天下单前</a:t>
            </a:r>
            <a:r>
              <a:rPr lang="en-US" altLang="zh-CN" sz="1400"/>
              <a:t>30</a:t>
            </a:r>
            <a:r>
              <a:rPr lang="zh-CN" altLang="en-US" sz="1400"/>
              <a:t>名得赠品</a:t>
            </a:r>
            <a:endParaRPr lang="zh-CN" altLang="en-US" sz="1400"/>
          </a:p>
          <a:p>
            <a:pPr marL="285750" indent="-285750">
              <a:lnSpc>
                <a:spcPct val="150000"/>
              </a:lnSpc>
              <a:buFont typeface="Wingdings" panose="05000000000000000000" charset="0"/>
              <a:buChar char="l"/>
            </a:pPr>
            <a:r>
              <a:rPr lang="zh-CN" altLang="en-US" sz="1400"/>
              <a:t>个护异业产品上新</a:t>
            </a:r>
            <a:endParaRPr lang="zh-CN" altLang="en-US" sz="1400"/>
          </a:p>
          <a:p>
            <a:pPr marL="285750" indent="-285750">
              <a:lnSpc>
                <a:spcPct val="150000"/>
              </a:lnSpc>
              <a:buFont typeface="Wingdings" panose="05000000000000000000" charset="0"/>
              <a:buChar char="l"/>
            </a:pPr>
            <a:r>
              <a:rPr lang="zh-CN" altLang="en-US" sz="1400"/>
              <a:t>全场抽免单</a:t>
            </a:r>
            <a:endParaRPr lang="zh-CN" altLang="en-US" sz="1400"/>
          </a:p>
        </p:txBody>
      </p:sp>
      <p:pic>
        <p:nvPicPr>
          <p:cNvPr id="101" name="图片 100"/>
          <p:cNvPicPr/>
          <p:nvPr/>
        </p:nvPicPr>
        <p:blipFill>
          <a:blip r:embed="rId3"/>
          <a:stretch>
            <a:fillRect/>
          </a:stretch>
        </p:blipFill>
        <p:spPr>
          <a:xfrm>
            <a:off x="386080" y="1777365"/>
            <a:ext cx="1824355" cy="3075940"/>
          </a:xfrm>
          <a:prstGeom prst="rect">
            <a:avLst/>
          </a:prstGeom>
          <a:noFill/>
          <a:ln w="9525">
            <a:noFill/>
          </a:ln>
        </p:spPr>
      </p:pic>
      <p:pic>
        <p:nvPicPr>
          <p:cNvPr id="39" name="图片 38" descr="70选7"/>
          <p:cNvPicPr>
            <a:picLocks noChangeAspect="1"/>
          </p:cNvPicPr>
          <p:nvPr/>
        </p:nvPicPr>
        <p:blipFill>
          <a:blip r:embed="rId4"/>
          <a:stretch>
            <a:fillRect/>
          </a:stretch>
        </p:blipFill>
        <p:spPr>
          <a:xfrm>
            <a:off x="2364105" y="1369060"/>
            <a:ext cx="1771015" cy="3802380"/>
          </a:xfrm>
          <a:prstGeom prst="rect">
            <a:avLst/>
          </a:prstGeom>
        </p:spPr>
      </p:pic>
      <p:pic>
        <p:nvPicPr>
          <p:cNvPr id="44" name="图片 43" descr="商城页面改"/>
          <p:cNvPicPr>
            <a:picLocks noChangeAspect="1"/>
          </p:cNvPicPr>
          <p:nvPr/>
        </p:nvPicPr>
        <p:blipFill>
          <a:blip r:embed="rId5"/>
          <a:srcRect b="64287"/>
          <a:stretch>
            <a:fillRect/>
          </a:stretch>
        </p:blipFill>
        <p:spPr>
          <a:xfrm>
            <a:off x="4216400" y="1520190"/>
            <a:ext cx="1408430" cy="34194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1"/>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116" name="文本框 115"/>
          <p:cNvSpPr txBox="1"/>
          <p:nvPr/>
        </p:nvSpPr>
        <p:spPr>
          <a:xfrm>
            <a:off x="1320165" y="547370"/>
            <a:ext cx="4019550" cy="392430"/>
          </a:xfrm>
          <a:prstGeom prst="rect">
            <a:avLst/>
          </a:prstGeom>
          <a:noFill/>
        </p:spPr>
        <p:txBody>
          <a:bodyPr wrap="square" rtlCol="0" anchor="t">
            <a:spAutoFit/>
          </a:bodyPr>
          <a:lstStyle/>
          <a:p>
            <a:pPr>
              <a:lnSpc>
                <a:spcPct val="140000"/>
              </a:lnSpc>
            </a:pPr>
            <a:r>
              <a:rPr lang="zh-CN" altLang="en-US" sz="1400" b="1">
                <a:latin typeface="微软雅黑" panose="020B0503020204020204" charset="-122"/>
                <a:ea typeface="微软雅黑" panose="020B0503020204020204" charset="-122"/>
                <a:cs typeface="微软雅黑" panose="020B0503020204020204" charset="-122"/>
              </a:rPr>
              <a:t>【</a:t>
            </a:r>
            <a:r>
              <a:rPr lang="en-US" altLang="zh-CN" sz="1400" b="1">
                <a:latin typeface="微软雅黑" panose="020B0503020204020204" charset="-122"/>
                <a:ea typeface="微软雅黑" panose="020B0503020204020204" charset="-122"/>
                <a:cs typeface="微软雅黑" panose="020B0503020204020204" charset="-122"/>
              </a:rPr>
              <a:t>XX</a:t>
            </a:r>
            <a:r>
              <a:rPr lang="zh-CN" altLang="en-US" sz="1400" b="1">
                <a:latin typeface="微软雅黑" panose="020B0503020204020204" charset="-122"/>
                <a:ea typeface="微软雅黑" panose="020B0503020204020204" charset="-122"/>
                <a:cs typeface="微软雅黑" panose="020B0503020204020204" charset="-122"/>
              </a:rPr>
              <a:t>宠粉日】执行流程</a:t>
            </a:r>
            <a:endParaRPr lang="zh-CN" altLang="en-US" sz="1400" b="1">
              <a:latin typeface="微软雅黑" panose="020B0503020204020204" charset="-122"/>
              <a:ea typeface="微软雅黑" panose="020B0503020204020204" charset="-122"/>
              <a:cs typeface="微软雅黑" panose="020B0503020204020204" charset="-122"/>
            </a:endParaRPr>
          </a:p>
        </p:txBody>
      </p:sp>
      <p:graphicFrame>
        <p:nvGraphicFramePr>
          <p:cNvPr id="5" name="表格 4"/>
          <p:cNvGraphicFramePr/>
          <p:nvPr>
            <p:custDataLst>
              <p:tags r:id="rId2"/>
            </p:custDataLst>
          </p:nvPr>
        </p:nvGraphicFramePr>
        <p:xfrm>
          <a:off x="2019935" y="931193"/>
          <a:ext cx="6790055" cy="4632325"/>
        </p:xfrm>
        <a:graphic>
          <a:graphicData uri="http://schemas.openxmlformats.org/drawingml/2006/table">
            <a:tbl>
              <a:tblPr firstRow="1" bandRow="1">
                <a:tableStyleId>{5C22544A-7EE6-4342-B048-85BDC9FD1C3A}</a:tableStyleId>
              </a:tblPr>
              <a:tblGrid>
                <a:gridCol w="1233805"/>
                <a:gridCol w="1007745"/>
                <a:gridCol w="1812925"/>
                <a:gridCol w="1104265"/>
                <a:gridCol w="1631315"/>
              </a:tblGrid>
              <a:tr h="271780">
                <a:tc gridSpan="5">
                  <a:txBody>
                    <a:bodyPr/>
                    <a:lstStyle/>
                    <a:p>
                      <a:pPr indent="0" algn="ctr">
                        <a:buNone/>
                      </a:pPr>
                      <a:r>
                        <a:rPr lang="zh-CN" sz="1400" b="1">
                          <a:solidFill>
                            <a:srgbClr val="000000"/>
                          </a:solidFill>
                          <a:latin typeface="微软雅黑" panose="020B0503020204020204" charset="-122"/>
                          <a:ea typeface="微软雅黑" panose="020B0503020204020204" charset="-122"/>
                          <a:cs typeface="微软雅黑" panose="020B0503020204020204" charset="-122"/>
                        </a:rPr>
                        <a:t>1月29日会员日流程</a:t>
                      </a:r>
                      <a:endParaRPr lang="zh-CN" altLang="en-US" sz="1400" b="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99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25425">
                <a:tc>
                  <a:txBody>
                    <a:bodyPr/>
                    <a:lstStyle/>
                    <a:p>
                      <a:pPr indent="0" algn="ctr">
                        <a:buNone/>
                      </a:pPr>
                      <a:r>
                        <a:rPr lang="zh-CN" sz="800" b="1">
                          <a:solidFill>
                            <a:srgbClr val="000000"/>
                          </a:solidFill>
                          <a:latin typeface="微软雅黑" panose="020B0503020204020204" charset="-122"/>
                          <a:ea typeface="微软雅黑" panose="020B0503020204020204" charset="-122"/>
                        </a:rPr>
                        <a:t>活动阶段</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活动内容</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筹备物料</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执行时间</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执行人</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5425">
                <a:tc rowSpan="4">
                  <a:txBody>
                    <a:bodyPr/>
                    <a:lstStyle/>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第一阶段：裂变（1月29日10：00正式开启）</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rowSpan="4">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宠粉0元购</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后台设置</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策划经理</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47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话术、文案编辑</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运营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14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800" b="0">
                          <a:solidFill>
                            <a:srgbClr val="000000"/>
                          </a:solidFill>
                          <a:latin typeface="微软雅黑" panose="020B0503020204020204" charset="-122"/>
                          <a:ea typeface="微软雅黑" panose="020B0503020204020204" charset="-122"/>
                        </a:rPr>
                        <a:t>裂变海报、朋友圈海报（同一张，更换二维码即可）</a:t>
                      </a:r>
                      <a:endParaRPr lang="en-US"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设计</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54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话术推送、客户解答</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活动预热~活动结束</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4790">
                <a:tc rowSpan="8">
                  <a:txBody>
                    <a:bodyPr/>
                    <a:lstStyle/>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第二阶段：促销（1月29日15:00正式开启）</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2F75B5"/>
                    </a:solidFill>
                  </a:tcPr>
                </a:tc>
                <a:tc rowSpan="3">
                  <a:txBody>
                    <a:bodyPr/>
                    <a:lstStyle/>
                    <a:p>
                      <a:pPr indent="0" algn="ctr">
                        <a:buNone/>
                      </a:pPr>
                      <a:r>
                        <a:rPr lang="zh-CN" sz="800" b="0">
                          <a:solidFill>
                            <a:srgbClr val="000000"/>
                          </a:solidFill>
                          <a:latin typeface="微软雅黑" panose="020B0503020204020204" charset="-122"/>
                          <a:ea typeface="微软雅黑" panose="020B0503020204020204" charset="-122"/>
                        </a:rPr>
                        <a:t>秒杀</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投票链接、话术、文案编辑</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1月27日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运营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60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最终投票产品海报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1月27日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设计</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60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话术推送、客户解答</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活动预热~活动结束</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54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lstStyle/>
                    <a:p>
                      <a:pPr indent="0" algn="ctr">
                        <a:buNone/>
                      </a:pPr>
                      <a:r>
                        <a:rPr lang="zh-CN" sz="800" b="0">
                          <a:solidFill>
                            <a:srgbClr val="000000"/>
                          </a:solidFill>
                          <a:latin typeface="微软雅黑" panose="020B0503020204020204" charset="-122"/>
                          <a:ea typeface="微软雅黑" panose="020B0503020204020204" charset="-122"/>
                        </a:rPr>
                        <a:t>团购</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话术、文案编辑</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运营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60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团购海报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设计</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47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话术推送、客户解答</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活动预热~活动结束</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60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2">
                  <a:txBody>
                    <a:bodyPr/>
                    <a:lstStyle/>
                    <a:p>
                      <a:pPr indent="0" algn="ctr">
                        <a:buNone/>
                      </a:pPr>
                      <a:r>
                        <a:rPr lang="zh-CN" sz="800" b="0">
                          <a:solidFill>
                            <a:srgbClr val="000000"/>
                          </a:solidFill>
                          <a:latin typeface="微软雅黑" panose="020B0503020204020204" charset="-122"/>
                          <a:ea typeface="微软雅黑" panose="020B0503020204020204" charset="-122"/>
                        </a:rPr>
                        <a:t>纸尿裤领券</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运营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47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话术推送、客户解答</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活动预热~活动结束</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5425">
                <a:tc rowSpan="6">
                  <a:txBody>
                    <a:bodyPr/>
                    <a:lstStyle/>
                    <a:p>
                      <a:pPr indent="0" algn="ctr">
                        <a:buNone/>
                      </a:pPr>
                      <a:r>
                        <a:rPr lang="en-US" sz="800" b="0">
                          <a:solidFill>
                            <a:srgbClr val="000000"/>
                          </a:solidFill>
                          <a:latin typeface="微软雅黑" panose="020B0503020204020204" charset="-122"/>
                          <a:ea typeface="微软雅黑" panose="020B0503020204020204" charset="-122"/>
                          <a:cs typeface="微软雅黑" panose="020B0503020204020204" charset="-122"/>
                        </a:rPr>
                        <a:t>第三阶段：积分（1月29日20:00正式开启）</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375623"/>
                    </a:solidFill>
                  </a:tcPr>
                </a:tc>
                <a:tc rowSpan="3">
                  <a:txBody>
                    <a:bodyPr/>
                    <a:lstStyle/>
                    <a:p>
                      <a:pPr indent="0" algn="ctr">
                        <a:buNone/>
                      </a:pPr>
                      <a:r>
                        <a:rPr lang="zh-CN" sz="800" b="0">
                          <a:solidFill>
                            <a:srgbClr val="000000"/>
                          </a:solidFill>
                          <a:latin typeface="微软雅黑" panose="020B0503020204020204" charset="-122"/>
                          <a:ea typeface="微软雅黑" panose="020B0503020204020204" charset="-122"/>
                        </a:rPr>
                        <a:t>积分秒杀</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后台设置</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策划经理</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66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运营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47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话术推送、客户解答</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活动预热~活动结束</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54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lstStyle/>
                    <a:p>
                      <a:pPr indent="0" algn="ctr">
                        <a:buNone/>
                      </a:pPr>
                      <a:r>
                        <a:rPr lang="zh-CN" sz="800" b="0">
                          <a:solidFill>
                            <a:srgbClr val="000000"/>
                          </a:solidFill>
                          <a:latin typeface="微软雅黑" panose="020B0503020204020204" charset="-122"/>
                          <a:ea typeface="微软雅黑" panose="020B0503020204020204" charset="-122"/>
                        </a:rPr>
                        <a:t>积分抽奖</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后台设置</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策划经理</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54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1月28日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运营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54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话术推送、客户解答</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活动预热~活动结束</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表格 4"/>
          <p:cNvGraphicFramePr/>
          <p:nvPr>
            <p:custDataLst>
              <p:tags r:id="rId1"/>
            </p:custDataLst>
          </p:nvPr>
        </p:nvGraphicFramePr>
        <p:xfrm>
          <a:off x="669925" y="182845"/>
          <a:ext cx="8896985" cy="5423535"/>
        </p:xfrm>
        <a:graphic>
          <a:graphicData uri="http://schemas.openxmlformats.org/drawingml/2006/table">
            <a:tbl>
              <a:tblPr firstRow="1" bandRow="1">
                <a:tableStyleId>{5C22544A-7EE6-4342-B048-85BDC9FD1C3A}</a:tableStyleId>
              </a:tblPr>
              <a:tblGrid>
                <a:gridCol w="396875"/>
                <a:gridCol w="971550"/>
                <a:gridCol w="1632585"/>
                <a:gridCol w="330200"/>
                <a:gridCol w="333375"/>
                <a:gridCol w="325755"/>
                <a:gridCol w="332105"/>
                <a:gridCol w="329565"/>
                <a:gridCol w="331470"/>
                <a:gridCol w="329565"/>
                <a:gridCol w="330200"/>
                <a:gridCol w="328930"/>
                <a:gridCol w="332105"/>
                <a:gridCol w="329565"/>
                <a:gridCol w="328930"/>
                <a:gridCol w="332105"/>
                <a:gridCol w="330200"/>
                <a:gridCol w="328295"/>
                <a:gridCol w="943610"/>
              </a:tblGrid>
              <a:tr h="180340">
                <a:tc gridSpan="19">
                  <a:txBody>
                    <a:bodyPr/>
                    <a:lstStyle/>
                    <a:p>
                      <a:pPr indent="0" algn="ctr">
                        <a:buNone/>
                      </a:pPr>
                      <a:r>
                        <a:rPr lang="en-US" altLang="zh-CN" sz="1400" b="1">
                          <a:solidFill>
                            <a:srgbClr val="FFFFFF"/>
                          </a:solidFill>
                          <a:latin typeface="Arial" panose="020B0604020202020204" pitchFamily="34" charset="0"/>
                          <a:ea typeface="微软雅黑" panose="020B0503020204020204" charset="-122"/>
                        </a:rPr>
                        <a:t>XX</a:t>
                      </a:r>
                      <a:r>
                        <a:rPr lang="zh-CN" sz="1400" b="1">
                          <a:solidFill>
                            <a:srgbClr val="FFFFFF"/>
                          </a:solidFill>
                          <a:latin typeface="Arial" panose="020B0604020202020204" pitchFamily="34" charset="0"/>
                          <a:ea typeface="微软雅黑" panose="020B0503020204020204" charset="-122"/>
                        </a:rPr>
                        <a:t>宠粉日准备阶段&amp;活动阶段执行方案</a:t>
                      </a:r>
                      <a:endParaRPr lang="zh-CN" altLang="en-US" sz="1400" b="1">
                        <a:solidFill>
                          <a:srgbClr val="FFFFFF"/>
                        </a:solidFill>
                        <a:latin typeface="Arial" panose="020B0604020202020204" pitchFamily="34" charset="0"/>
                        <a:ea typeface="微软雅黑" panose="020B0503020204020204"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solidFill>
                      <a:srgbClr val="0D0D0D"/>
                    </a:solid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02260">
                <a:tc>
                  <a:txBody>
                    <a:bodyPr/>
                    <a:lstStyle/>
                    <a:p>
                      <a:pPr indent="0" algn="ctr">
                        <a:buNone/>
                      </a:pPr>
                      <a:r>
                        <a:rPr lang="zh-CN" sz="700" b="1">
                          <a:solidFill>
                            <a:srgbClr val="000000"/>
                          </a:solidFill>
                          <a:latin typeface="Arial" panose="020B0604020202020204" pitchFamily="34" charset="0"/>
                          <a:ea typeface="微软雅黑" panose="020B0503020204020204" charset="-122"/>
                        </a:rPr>
                        <a:t>活动介</a:t>
                      </a:r>
                      <a:r>
                        <a:rPr lang="zh-CN" sz="800" b="1">
                          <a:solidFill>
                            <a:srgbClr val="000000"/>
                          </a:solidFill>
                          <a:latin typeface="Arial" panose="020B0604020202020204" pitchFamily="34" charset="0"/>
                          <a:ea typeface="微软雅黑" panose="020B0503020204020204" charset="-122"/>
                        </a:rPr>
                        <a:t>绍</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18">
                  <a:txBody>
                    <a:bodyPr/>
                    <a:lstStyle/>
                    <a:p>
                      <a:pPr indent="0">
                        <a:buNone/>
                      </a:pPr>
                      <a:r>
                        <a:rPr lang="en-US" sz="800" b="1">
                          <a:solidFill>
                            <a:srgbClr val="000000"/>
                          </a:solidFill>
                          <a:latin typeface="微软雅黑" panose="020B0503020204020204" charset="-122"/>
                        </a:rPr>
                        <a:t>宠粉日主题：</a:t>
                      </a:r>
                      <a:r>
                        <a:rPr lang="en-US" sz="800" b="0">
                          <a:solidFill>
                            <a:srgbClr val="000000"/>
                          </a:solidFill>
                          <a:latin typeface="微软雅黑" panose="020B0503020204020204" charset="-122"/>
                        </a:rPr>
                        <a:t>XX成长学院岁末新宠</a:t>
                      </a:r>
                      <a:r>
                        <a:rPr lang="en-US" sz="800" b="1">
                          <a:solidFill>
                            <a:srgbClr val="000000"/>
                          </a:solidFill>
                          <a:latin typeface="微软雅黑" panose="020B0503020204020204" charset="-122"/>
                        </a:rPr>
                        <a:t>时间：</a:t>
                      </a:r>
                      <a:r>
                        <a:rPr lang="en-US" sz="800" b="0">
                          <a:solidFill>
                            <a:srgbClr val="000000"/>
                          </a:solidFill>
                          <a:latin typeface="微软雅黑" panose="020B0503020204020204" charset="-122"/>
                        </a:rPr>
                        <a:t>筹备期27-28号，活动日29号</a:t>
                      </a:r>
                      <a:r>
                        <a:rPr lang="en-US" sz="800" b="1">
                          <a:solidFill>
                            <a:srgbClr val="000000"/>
                          </a:solidFill>
                          <a:latin typeface="微软雅黑" panose="020B0503020204020204" charset="-122"/>
                        </a:rPr>
                        <a:t>活动目的：</a:t>
                      </a:r>
                      <a:r>
                        <a:rPr lang="en-US" sz="800" b="0">
                          <a:solidFill>
                            <a:srgbClr val="000000"/>
                          </a:solidFill>
                          <a:latin typeface="微软雅黑" panose="020B0503020204020204" charset="-122"/>
                        </a:rPr>
                        <a:t>1）提高社群活跃度；2）培养粉丝习惯，产生品牌归属感；3）刺激社群销售转化；4）宣导积分价值，增加积分消耗场景</a:t>
                      </a:r>
                      <a:r>
                        <a:rPr lang="en-US" sz="800" b="1">
                          <a:solidFill>
                            <a:srgbClr val="000000"/>
                          </a:solidFill>
                          <a:latin typeface="微软雅黑" panose="020B0503020204020204" charset="-122"/>
                        </a:rPr>
                        <a:t>活动利益点：</a:t>
                      </a:r>
                      <a:r>
                        <a:rPr lang="en-US" sz="800" b="0">
                          <a:solidFill>
                            <a:srgbClr val="000000"/>
                          </a:solidFill>
                          <a:latin typeface="微软雅黑" panose="020B0503020204020204" charset="-122"/>
                        </a:rPr>
                        <a:t>商品优惠政策、免费赠品</a:t>
                      </a:r>
                      <a:endParaRPr lang="en-US" altLang="en-US" sz="8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02260">
                <a:tc>
                  <a:txBody>
                    <a:bodyPr/>
                    <a:lstStyle/>
                    <a:p>
                      <a:pPr indent="0" algn="ctr">
                        <a:buNone/>
                      </a:pPr>
                      <a:r>
                        <a:rPr lang="zh-CN" sz="800" b="1">
                          <a:solidFill>
                            <a:srgbClr val="000000"/>
                          </a:solidFill>
                          <a:latin typeface="Arial" panose="020B0604020202020204" pitchFamily="34" charset="0"/>
                          <a:ea typeface="微软雅黑" panose="020B0503020204020204" charset="-122"/>
                        </a:rPr>
                        <a:t>活动形式</a:t>
                      </a:r>
                      <a:endParaRPr lang="zh-CN" altLang="en-US" sz="8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800" b="0">
                          <a:solidFill>
                            <a:srgbClr val="000000"/>
                          </a:solidFill>
                          <a:latin typeface="Arial" panose="020B0604020202020204" pitchFamily="34" charset="0"/>
                          <a:ea typeface="微软雅黑" panose="020B0503020204020204" charset="-122"/>
                        </a:rPr>
                        <a:t>宠粉0元购</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4">
                  <a:txBody>
                    <a:bodyPr/>
                    <a:lstStyle/>
                    <a:p>
                      <a:pPr indent="0" algn="ctr">
                        <a:buNone/>
                      </a:pPr>
                      <a:r>
                        <a:rPr lang="zh-CN" sz="800" b="0">
                          <a:solidFill>
                            <a:srgbClr val="000000"/>
                          </a:solidFill>
                          <a:latin typeface="Arial" panose="020B0604020202020204" pitchFamily="34" charset="0"/>
                          <a:ea typeface="微软雅黑" panose="020B0503020204020204" charset="-122"/>
                        </a:rPr>
                        <a:t>宠粉抄底秒杀</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800" b="0">
                          <a:solidFill>
                            <a:srgbClr val="000000"/>
                          </a:solidFill>
                          <a:latin typeface="Arial" panose="020B0604020202020204" pitchFamily="34" charset="0"/>
                          <a:ea typeface="微软雅黑" panose="020B0503020204020204" charset="-122"/>
                        </a:rPr>
                        <a:t>宠粉大额券</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800" b="0">
                          <a:solidFill>
                            <a:srgbClr val="000000"/>
                          </a:solidFill>
                          <a:latin typeface="Arial" panose="020B0604020202020204" pitchFamily="34" charset="0"/>
                          <a:ea typeface="微软雅黑" panose="020B0503020204020204" charset="-122"/>
                        </a:rPr>
                        <a:t>宠粉开心团</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800" b="0">
                          <a:solidFill>
                            <a:srgbClr val="000000"/>
                          </a:solidFill>
                          <a:latin typeface="Arial" panose="020B0604020202020204" pitchFamily="34" charset="0"/>
                          <a:ea typeface="微软雅黑" panose="020B0503020204020204" charset="-122"/>
                        </a:rPr>
                        <a:t>宠粉积分秒杀</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800" b="0">
                          <a:solidFill>
                            <a:srgbClr val="000000"/>
                          </a:solidFill>
                          <a:latin typeface="Arial" panose="020B0604020202020204" pitchFamily="34" charset="0"/>
                          <a:ea typeface="微软雅黑" panose="020B0503020204020204" charset="-122"/>
                        </a:rPr>
                        <a:t>宠粉积分抽奖</a:t>
                      </a:r>
                      <a:endParaRPr lang="zh-CN" altLang="en-US" sz="8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805180">
                <a:tc>
                  <a:txBody>
                    <a:bodyPr/>
                    <a:lstStyle/>
                    <a:p>
                      <a:pPr indent="0" algn="ctr">
                        <a:buNone/>
                      </a:pPr>
                      <a:r>
                        <a:rPr lang="zh-CN" sz="700" b="1">
                          <a:solidFill>
                            <a:srgbClr val="000000"/>
                          </a:solidFill>
                          <a:latin typeface="Arial" panose="020B0604020202020204" pitchFamily="34" charset="0"/>
                          <a:ea typeface="微软雅黑" panose="020B0503020204020204" charset="-122"/>
                        </a:rPr>
                        <a:t>选品</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zh-CN" sz="700" b="0">
                          <a:solidFill>
                            <a:srgbClr val="000000"/>
                          </a:solidFill>
                          <a:latin typeface="Arial" panose="020B0604020202020204" pitchFamily="34" charset="0"/>
                          <a:ea typeface="微软雅黑" panose="020B0503020204020204" charset="-122"/>
                        </a:rPr>
                        <a:t>【</a:t>
                      </a:r>
                      <a:r>
                        <a:rPr lang="en-US" altLang="zh-CN" sz="700" b="0">
                          <a:solidFill>
                            <a:srgbClr val="000000"/>
                          </a:solidFill>
                          <a:latin typeface="Arial" panose="020B0604020202020204" pitchFamily="34" charset="0"/>
                          <a:ea typeface="微软雅黑" panose="020B0503020204020204" charset="-122"/>
                        </a:rPr>
                        <a:t>XX</a:t>
                      </a:r>
                      <a:r>
                        <a:rPr lang="zh-CN" sz="700" b="0">
                          <a:solidFill>
                            <a:srgbClr val="000000"/>
                          </a:solidFill>
                          <a:latin typeface="Arial" panose="020B0604020202020204" pitchFamily="34" charset="0"/>
                          <a:ea typeface="微软雅黑" panose="020B0503020204020204" charset="-122"/>
                        </a:rPr>
                        <a:t>婴儿手口棉柔湿巾(迷你8抽） 8包】</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1级</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3人</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100份</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a:t>
                      </a:r>
                      <a:r>
                        <a:rPr lang="en-US" altLang="zh-CN" sz="700" b="0">
                          <a:solidFill>
                            <a:srgbClr val="000000"/>
                          </a:solidFill>
                          <a:latin typeface="Arial" panose="020B0604020202020204" pitchFamily="34" charset="0"/>
                          <a:ea typeface="微软雅黑" panose="020B0503020204020204" charset="-122"/>
                        </a:rPr>
                        <a:t>XXX</a:t>
                      </a:r>
                      <a:r>
                        <a:rPr lang="zh-CN" sz="700" b="0">
                          <a:solidFill>
                            <a:srgbClr val="000000"/>
                          </a:solidFill>
                          <a:latin typeface="Arial" panose="020B0604020202020204" pitchFamily="34" charset="0"/>
                          <a:ea typeface="微软雅黑" panose="020B0503020204020204" charset="-122"/>
                        </a:rPr>
                        <a:t> 宝宝学饮训练水杯 鸭嘴杯】</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2级</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6人</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50份</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a:t>
                      </a:r>
                      <a:r>
                        <a:rPr lang="en-US" altLang="zh-CN" sz="700" b="0">
                          <a:solidFill>
                            <a:srgbClr val="000000"/>
                          </a:solidFill>
                          <a:latin typeface="Arial" panose="020B0604020202020204" pitchFamily="34" charset="0"/>
                          <a:ea typeface="微软雅黑" panose="020B0503020204020204" charset="-122"/>
                        </a:rPr>
                        <a:t>XXX</a:t>
                      </a:r>
                      <a:r>
                        <a:rPr lang="zh-CN" sz="700" b="0">
                          <a:solidFill>
                            <a:srgbClr val="000000"/>
                          </a:solidFill>
                          <a:latin typeface="Arial" panose="020B0604020202020204" pitchFamily="34" charset="0"/>
                          <a:ea typeface="微软雅黑" panose="020B0503020204020204" charset="-122"/>
                        </a:rPr>
                        <a:t>宝宝辅食碗婴儿餐具】</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3级</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10人</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20份</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4">
                  <a:txBody>
                    <a:bodyPr/>
                    <a:lstStyle/>
                    <a:p>
                      <a:pPr indent="0" algn="ctr">
                        <a:buNone/>
                      </a:pPr>
                      <a:r>
                        <a:rPr lang="zh-CN" sz="700" b="0">
                          <a:solidFill>
                            <a:srgbClr val="000000"/>
                          </a:solidFill>
                          <a:latin typeface="Arial" panose="020B0604020202020204" pitchFamily="34" charset="0"/>
                          <a:ea typeface="微软雅黑" panose="020B0503020204020204" charset="-122"/>
                        </a:rPr>
                        <a:t>等待投票结果</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buNone/>
                      </a:pPr>
                      <a:r>
                        <a:rPr lang="en-US" altLang="zh-CN" sz="700" b="0">
                          <a:solidFill>
                            <a:srgbClr val="000000"/>
                          </a:solidFill>
                          <a:latin typeface="Arial" panose="020B0604020202020204" pitchFamily="34" charset="0"/>
                          <a:ea typeface="微软雅黑" panose="020B0503020204020204" charset="-122"/>
                        </a:rPr>
                        <a:t>XXXX</a:t>
                      </a:r>
                      <a:r>
                        <a:rPr lang="zh-CN" sz="700" b="0">
                          <a:solidFill>
                            <a:srgbClr val="000000"/>
                          </a:solidFill>
                          <a:latin typeface="Arial" panose="020B0604020202020204" pitchFamily="34" charset="0"/>
                          <a:ea typeface="微软雅黑" panose="020B0503020204020204" charset="-122"/>
                        </a:rPr>
                        <a:t>海洋纸尿裤</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180元满减券：满356-180</a:t>
                      </a:r>
                      <a:endParaRPr lang="zh-CN" altLang="en-US" sz="7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buNone/>
                      </a:pPr>
                      <a:r>
                        <a:rPr lang="en-US" altLang="zh-CN" sz="700" b="0">
                          <a:solidFill>
                            <a:srgbClr val="000000"/>
                          </a:solidFill>
                          <a:latin typeface="Arial" panose="020B0604020202020204" pitchFamily="34" charset="0"/>
                          <a:ea typeface="微软雅黑" panose="020B0503020204020204" charset="-122"/>
                        </a:rPr>
                        <a:t>XXXX</a:t>
                      </a:r>
                      <a:r>
                        <a:rPr lang="zh-CN" sz="700" b="0">
                          <a:solidFill>
                            <a:srgbClr val="000000"/>
                          </a:solidFill>
                          <a:latin typeface="Arial" panose="020B0604020202020204" pitchFamily="34" charset="0"/>
                          <a:ea typeface="微软雅黑" panose="020B0503020204020204" charset="-122"/>
                        </a:rPr>
                        <a:t>海洋拉拉裤/原价79</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3人拼团</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39元</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nuby吸管杯/原价69</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3人拼团</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29元</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lgn="ctr">
                        <a:buNone/>
                      </a:pPr>
                      <a:r>
                        <a:rPr lang="zh-CN" sz="700" b="1">
                          <a:solidFill>
                            <a:srgbClr val="000000"/>
                          </a:solidFill>
                          <a:latin typeface="Arial" panose="020B0604020202020204" pitchFamily="34" charset="0"/>
                          <a:ea typeface="微软雅黑" panose="020B0503020204020204" charset="-122"/>
                        </a:rPr>
                        <a:t>待确认</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3">
                  <a:txBody>
                    <a:bodyPr/>
                    <a:lstStyle/>
                    <a:p>
                      <a:pPr indent="0">
                        <a:buNone/>
                      </a:pPr>
                      <a:r>
                        <a:rPr lang="zh-CN" sz="700" b="0">
                          <a:solidFill>
                            <a:srgbClr val="000000"/>
                          </a:solidFill>
                          <a:latin typeface="Arial" panose="020B0604020202020204" pitchFamily="34" charset="0"/>
                          <a:ea typeface="微软雅黑" panose="020B0503020204020204" charset="-122"/>
                        </a:rPr>
                        <a:t>1份</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便携式单杯辅食机薄荷绿</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5份</a:t>
                      </a:r>
                      <a:r>
                        <a:rPr lang="en-US" sz="700" b="0">
                          <a:solidFill>
                            <a:srgbClr val="000000"/>
                          </a:solidFill>
                          <a:latin typeface="微软雅黑" panose="020B0503020204020204" charset="-122"/>
                        </a:rPr>
                        <a:t>    </a:t>
                      </a:r>
                      <a:r>
                        <a:rPr lang="en-US" altLang="zh-CN" sz="700" b="0">
                          <a:solidFill>
                            <a:srgbClr val="000000"/>
                          </a:solidFill>
                          <a:latin typeface="Arial" panose="020B0604020202020204" pitchFamily="34" charset="0"/>
                          <a:ea typeface="微软雅黑" panose="020B0503020204020204" charset="-122"/>
                        </a:rPr>
                        <a:t>XX</a:t>
                      </a:r>
                      <a:r>
                        <a:rPr lang="zh-CN" sz="700" b="0">
                          <a:solidFill>
                            <a:srgbClr val="000000"/>
                          </a:solidFill>
                          <a:latin typeface="Arial" panose="020B0604020202020204" pitchFamily="34" charset="0"/>
                          <a:ea typeface="微软雅黑" panose="020B0503020204020204" charset="-122"/>
                        </a:rPr>
                        <a:t>240ml握把魔术杯--猫头鹰</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5份</a:t>
                      </a:r>
                      <a:r>
                        <a:rPr lang="en-US" sz="700" b="0">
                          <a:solidFill>
                            <a:srgbClr val="000000"/>
                          </a:solidFill>
                          <a:latin typeface="微软雅黑" panose="020B0503020204020204" charset="-122"/>
                        </a:rPr>
                        <a:t>     </a:t>
                      </a:r>
                      <a:r>
                        <a:rPr lang="zh-CN" sz="700" b="0">
                          <a:solidFill>
                            <a:srgbClr val="000000"/>
                          </a:solidFill>
                          <a:latin typeface="Arial" panose="020B0604020202020204" pitchFamily="34" charset="0"/>
                          <a:ea typeface="微软雅黑" panose="020B0503020204020204" charset="-122"/>
                        </a:rPr>
                        <a:t>（橙色） 贝立安儿童防丢手环</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5份</a:t>
                      </a:r>
                      <a:r>
                        <a:rPr lang="en-US" sz="700" b="0">
                          <a:solidFill>
                            <a:srgbClr val="000000"/>
                          </a:solidFill>
                          <a:latin typeface="微软雅黑" panose="020B0503020204020204" charset="-122"/>
                        </a:rPr>
                        <a:t>     </a:t>
                      </a:r>
                      <a:r>
                        <a:rPr lang="en-US" altLang="zh-CN" sz="700" b="0">
                          <a:solidFill>
                            <a:srgbClr val="000000"/>
                          </a:solidFill>
                          <a:latin typeface="Arial" panose="020B0604020202020204" pitchFamily="34" charset="0"/>
                          <a:ea typeface="微软雅黑" panose="020B0503020204020204" charset="-122"/>
                        </a:rPr>
                        <a:t>XX</a:t>
                      </a:r>
                      <a:r>
                        <a:rPr lang="zh-CN" sz="700" b="0">
                          <a:solidFill>
                            <a:srgbClr val="000000"/>
                          </a:solidFill>
                          <a:latin typeface="Arial" panose="020B0604020202020204" pitchFamily="34" charset="0"/>
                          <a:ea typeface="微软雅黑" panose="020B0503020204020204" charset="-122"/>
                        </a:rPr>
                        <a:t>全硅胶立体围兜--领结</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10份</a:t>
                      </a:r>
                      <a:r>
                        <a:rPr lang="en-US" sz="700" b="0">
                          <a:solidFill>
                            <a:srgbClr val="000000"/>
                          </a:solidFill>
                          <a:latin typeface="微软雅黑" panose="020B0503020204020204" charset="-122"/>
                        </a:rPr>
                        <a:t>   </a:t>
                      </a:r>
                      <a:r>
                        <a:rPr lang="en-US" altLang="zh-CN" sz="700" b="0">
                          <a:solidFill>
                            <a:srgbClr val="000000"/>
                          </a:solidFill>
                          <a:latin typeface="Arial" panose="020B0604020202020204" pitchFamily="34" charset="0"/>
                          <a:ea typeface="微软雅黑" panose="020B0503020204020204" charset="-122"/>
                        </a:rPr>
                        <a:t>XX</a:t>
                      </a:r>
                      <a:r>
                        <a:rPr lang="zh-CN" sz="700" b="0">
                          <a:solidFill>
                            <a:srgbClr val="000000"/>
                          </a:solidFill>
                          <a:latin typeface="Arial" panose="020B0604020202020204" pitchFamily="34" charset="0"/>
                          <a:ea typeface="微软雅黑" panose="020B0503020204020204" charset="-122"/>
                        </a:rPr>
                        <a:t>海洋系列 保湿柔纸巾 40抽 6连包</a:t>
                      </a:r>
                      <a:endParaRPr lang="zh-CN" sz="700" b="0">
                        <a:solidFill>
                          <a:srgbClr val="000000"/>
                        </a:solidFill>
                        <a:latin typeface="Arial" panose="020B0604020202020204" pitchFamily="34" charset="0"/>
                        <a:ea typeface="微软雅黑" panose="020B0503020204020204" charset="-122"/>
                      </a:endParaRPr>
                    </a:p>
                    <a:p>
                      <a:pPr indent="0">
                        <a:buNone/>
                      </a:pPr>
                      <a:r>
                        <a:rPr lang="zh-CN" sz="700" b="0">
                          <a:solidFill>
                            <a:srgbClr val="000000"/>
                          </a:solidFill>
                          <a:latin typeface="Arial" panose="020B0604020202020204" pitchFamily="34" charset="0"/>
                          <a:ea typeface="微软雅黑" panose="020B0503020204020204" charset="-122"/>
                        </a:rPr>
                        <a:t>30份</a:t>
                      </a:r>
                      <a:r>
                        <a:rPr lang="en-US" sz="700" b="0">
                          <a:solidFill>
                            <a:srgbClr val="000000"/>
                          </a:solidFill>
                          <a:latin typeface="微软雅黑" panose="020B0503020204020204" charset="-122"/>
                        </a:rPr>
                        <a:t>   </a:t>
                      </a:r>
                      <a:r>
                        <a:rPr lang="en-US" altLang="zh-CN" sz="700" b="0">
                          <a:solidFill>
                            <a:srgbClr val="000000"/>
                          </a:solidFill>
                          <a:latin typeface="Arial" panose="020B0604020202020204" pitchFamily="34" charset="0"/>
                          <a:ea typeface="微软雅黑" panose="020B0503020204020204" charset="-122"/>
                        </a:rPr>
                        <a:t>XX</a:t>
                      </a:r>
                      <a:r>
                        <a:rPr lang="zh-CN" sz="700" b="0">
                          <a:solidFill>
                            <a:srgbClr val="000000"/>
                          </a:solidFill>
                          <a:latin typeface="Arial" panose="020B0604020202020204" pitchFamily="34" charset="0"/>
                          <a:ea typeface="微软雅黑" panose="020B0503020204020204" charset="-122"/>
                        </a:rPr>
                        <a:t>酒精免洗洗手液60ml</a:t>
                      </a:r>
                      <a:endParaRPr lang="en-US" altLang="en-US" sz="7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65100">
                <a:tc>
                  <a:txBody>
                    <a:bodyPr/>
                    <a:lstStyle/>
                    <a:p>
                      <a:pPr indent="0" algn="ctr">
                        <a:buNone/>
                      </a:pPr>
                      <a:r>
                        <a:rPr lang="zh-CN" sz="700" b="1">
                          <a:solidFill>
                            <a:srgbClr val="000000"/>
                          </a:solidFill>
                          <a:latin typeface="Arial" panose="020B0604020202020204" pitchFamily="34" charset="0"/>
                          <a:ea typeface="微软雅黑" panose="020B0503020204020204" charset="-122"/>
                        </a:rPr>
                        <a:t>日期</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事项</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需求</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9:00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10:00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11:00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12:00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13:00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14:00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15:00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16:00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17:00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18:00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19:00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20:00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21:00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22:00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en-US" sz="700" b="1">
                          <a:solidFill>
                            <a:srgbClr val="000000"/>
                          </a:solidFill>
                          <a:latin typeface="微软雅黑" panose="020B0503020204020204" charset="-122"/>
                        </a:rPr>
                        <a:t>23:00</a:t>
                      </a:r>
                      <a:endParaRPr lang="en-US" altLang="en-US" sz="7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c>
                  <a:txBody>
                    <a:bodyPr/>
                    <a:lstStyle/>
                    <a:p>
                      <a:pPr indent="0" algn="ctr">
                        <a:buNone/>
                      </a:pPr>
                      <a:r>
                        <a:rPr lang="zh-CN" sz="700" b="1">
                          <a:solidFill>
                            <a:srgbClr val="000000"/>
                          </a:solidFill>
                          <a:latin typeface="Arial" panose="020B0604020202020204" pitchFamily="34" charset="0"/>
                          <a:ea typeface="微软雅黑" panose="020B0503020204020204" charset="-122"/>
                        </a:rPr>
                        <a:t>相关负责人</a:t>
                      </a:r>
                      <a:endParaRPr lang="zh-CN" altLang="en-US" sz="7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A9D08E"/>
                    </a:solidFill>
                  </a:tcPr>
                </a:tc>
              </a:tr>
              <a:tr h="241300">
                <a:tc rowSpan="2">
                  <a:txBody>
                    <a:bodyPr/>
                    <a:lstStyle/>
                    <a:p>
                      <a:pPr indent="0" algn="ctr">
                        <a:buNone/>
                      </a:pPr>
                      <a:r>
                        <a:rPr lang="zh-CN" sz="600" b="1">
                          <a:solidFill>
                            <a:srgbClr val="000000"/>
                          </a:solidFill>
                          <a:latin typeface="Arial" panose="020B0604020202020204" pitchFamily="34" charset="0"/>
                          <a:ea typeface="微软雅黑" panose="020B0503020204020204" charset="-122"/>
                        </a:rPr>
                        <a:t>1月27日</a:t>
                      </a:r>
                      <a:endParaRPr lang="zh-CN" altLang="en-US" sz="6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r>
                        <a:rPr lang="zh-CN" sz="600" b="0">
                          <a:solidFill>
                            <a:srgbClr val="000000"/>
                          </a:solidFill>
                          <a:latin typeface="Arial" panose="020B0604020202020204" pitchFamily="34" charset="0"/>
                          <a:ea typeface="微软雅黑" panose="020B0503020204020204" charset="-122"/>
                        </a:rPr>
                        <a:t>宠粉日预告</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预告话术（大方向，首次进行，给粉丝申请的年末福利，将宠粉进行到底）</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600" b="0">
                          <a:solidFill>
                            <a:srgbClr val="000000"/>
                          </a:solidFill>
                          <a:latin typeface="Arial" panose="020B0604020202020204" pitchFamily="34" charset="0"/>
                          <a:ea typeface="微软雅黑" panose="020B0503020204020204" charset="-122"/>
                        </a:rPr>
                        <a:t>抄底秒杀心愿单投票</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投票链接、发起话术</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6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rowSpan="8">
                  <a:txBody>
                    <a:bodyPr/>
                    <a:lstStyle/>
                    <a:p>
                      <a:pPr indent="0" algn="ctr">
                        <a:buNone/>
                      </a:pPr>
                      <a:r>
                        <a:rPr lang="zh-CN" sz="600" b="1">
                          <a:solidFill>
                            <a:srgbClr val="000000"/>
                          </a:solidFill>
                          <a:latin typeface="Arial" panose="020B0604020202020204" pitchFamily="34" charset="0"/>
                          <a:ea typeface="微软雅黑" panose="020B0503020204020204" charset="-122"/>
                        </a:rPr>
                        <a:t>1月28日</a:t>
                      </a:r>
                      <a:endParaRPr lang="zh-CN" altLang="en-US" sz="6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8EA9DB"/>
                    </a:solidFill>
                  </a:tcPr>
                </a:tc>
                <a:tc>
                  <a:txBody>
                    <a:bodyPr/>
                    <a:lstStyle/>
                    <a:p>
                      <a:pPr indent="0">
                        <a:buNone/>
                      </a:pPr>
                      <a:r>
                        <a:rPr lang="zh-CN" sz="600" b="0">
                          <a:solidFill>
                            <a:srgbClr val="000000"/>
                          </a:solidFill>
                          <a:latin typeface="Arial" panose="020B0604020202020204" pitchFamily="34" charset="0"/>
                          <a:ea typeface="微软雅黑" panose="020B0503020204020204" charset="-122"/>
                        </a:rPr>
                        <a:t>宠粉日活动点对点</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点对点文案、宠粉日海报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9BC2E6"/>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74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宠粉日活动预告</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预告话术（活动玩法，福利展示）、宠粉日海报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粉丝分享获积分</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粉丝朋友圈海报、分享话术</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宠粉日大额券活动介绍</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纸尿裤产品种草及活动玩法话术、产品种草海报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抄底秒杀心愿单结果公布</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结果公布海报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秒杀品简单种草</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种草话术、产品种草海报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0元购活动预告</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预告话术、活动产品海报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600" b="0">
                          <a:solidFill>
                            <a:srgbClr val="000000"/>
                          </a:solidFill>
                          <a:latin typeface="Arial" panose="020B0604020202020204" pitchFamily="34" charset="0"/>
                          <a:ea typeface="微软雅黑" panose="020B0503020204020204" charset="-122"/>
                        </a:rPr>
                        <a:t>积分秒杀&amp;积分抽奖预告</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预告话术、积分页面截图</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9BC2E6"/>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rowSpan="8">
                  <a:txBody>
                    <a:bodyPr/>
                    <a:lstStyle/>
                    <a:p>
                      <a:pPr indent="0" algn="ctr">
                        <a:buNone/>
                      </a:pPr>
                      <a:r>
                        <a:rPr lang="zh-CN" sz="600" b="1">
                          <a:solidFill>
                            <a:srgbClr val="000000"/>
                          </a:solidFill>
                          <a:latin typeface="Arial" panose="020B0604020202020204" pitchFamily="34" charset="0"/>
                          <a:ea typeface="微软雅黑" panose="020B0503020204020204" charset="-122"/>
                        </a:rPr>
                        <a:t>1月29日</a:t>
                      </a:r>
                      <a:endParaRPr lang="zh-CN" altLang="en-US" sz="600" b="1">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r>
                        <a:rPr lang="zh-CN" sz="600" b="0">
                          <a:solidFill>
                            <a:srgbClr val="000000"/>
                          </a:solidFill>
                          <a:latin typeface="Arial" panose="020B0604020202020204" pitchFamily="34" charset="0"/>
                          <a:ea typeface="微软雅黑" panose="020B0503020204020204" charset="-122"/>
                        </a:rPr>
                        <a:t>宠粉日开始前预热、问候</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水军炸群预告活动即将开始</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宠粉日宠粉开始&amp;积分抽奖开启</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宠粉仪式开始&amp;积分抽奖开启公告文案、积分抽奖配置、积分抽奖链接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81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0元购活动开始</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活动配置、活动发起海报、活动开始公告文案</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纸尿裤大额券活动开始</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预热文案、抢券开始公告文案、商品入口链接、抢券流程图</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81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秒杀活动限时开始</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预热文案、秒杀开始公告文案、商品入口链接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68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拼团活动开始</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预热文案、拼团开始公告文案、商品入口链接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buNone/>
                      </a:pPr>
                      <a:r>
                        <a:rPr lang="zh-CN" sz="600" b="0">
                          <a:solidFill>
                            <a:srgbClr val="000000"/>
                          </a:solidFill>
                          <a:latin typeface="Arial" panose="020B0604020202020204" pitchFamily="34" charset="0"/>
                          <a:ea typeface="微软雅黑" panose="020B0503020204020204" charset="-122"/>
                        </a:rPr>
                        <a:t>积分秒杀限时开启</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公告文案，积分商城入口链接</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498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buNone/>
                      </a:pPr>
                      <a:r>
                        <a:rPr lang="zh-CN" sz="600" b="0">
                          <a:solidFill>
                            <a:srgbClr val="000000"/>
                          </a:solidFill>
                          <a:latin typeface="Arial" panose="020B0604020202020204" pitchFamily="34" charset="0"/>
                          <a:ea typeface="微软雅黑" panose="020B0503020204020204" charset="-122"/>
                        </a:rPr>
                        <a:t>活动结束</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600" b="0">
                          <a:solidFill>
                            <a:srgbClr val="000000"/>
                          </a:solidFill>
                          <a:latin typeface="Arial" panose="020B0604020202020204" pitchFamily="34" charset="0"/>
                          <a:ea typeface="微软雅黑" panose="020B0503020204020204" charset="-122"/>
                        </a:rPr>
                        <a:t>活动结束公告&amp;晚安文案</a:t>
                      </a:r>
                      <a:endParaRPr lang="zh-CN" altLang="en-US" sz="6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4B084"/>
                    </a:solidFill>
                  </a:tcPr>
                </a:tc>
                <a:tc>
                  <a:txBody>
                    <a:bodyPr/>
                    <a:lstStyle/>
                    <a:p>
                      <a:pPr indent="0">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6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462085" y="2049495"/>
            <a:ext cx="3097009" cy="943269"/>
            <a:chOff x="4540513" y="2812835"/>
            <a:chExt cx="3097009" cy="943269"/>
          </a:xfrm>
        </p:grpSpPr>
        <p:cxnSp>
          <p:nvCxnSpPr>
            <p:cNvPr id="34" name="直接连接符 33"/>
            <p:cNvCxnSpPr/>
            <p:nvPr/>
          </p:nvCxnSpPr>
          <p:spPr>
            <a:xfrm>
              <a:off x="5717381" y="2812835"/>
              <a:ext cx="757237" cy="0"/>
            </a:xfrm>
            <a:prstGeom prst="line">
              <a:avLst/>
            </a:prstGeom>
            <a:noFill/>
            <a:ln w="12700" cap="flat" cmpd="sng" algn="ctr">
              <a:solidFill>
                <a:sysClr val="window" lastClr="FFFFFF"/>
              </a:solidFill>
              <a:prstDash val="solid"/>
              <a:miter lim="800000"/>
            </a:ln>
            <a:effectLst/>
          </p:spPr>
        </p:cxnSp>
        <p:sp>
          <p:nvSpPr>
            <p:cNvPr id="36" name="文本框 35"/>
            <p:cNvSpPr txBox="1"/>
            <p:nvPr/>
          </p:nvSpPr>
          <p:spPr>
            <a:xfrm>
              <a:off x="4540513" y="3295729"/>
              <a:ext cx="3097009" cy="460375"/>
            </a:xfrm>
            <a:prstGeom prst="rect">
              <a:avLst/>
            </a:prstGeom>
            <a:noFill/>
          </p:spPr>
          <p:txBody>
            <a:bodyPr wrap="square" rtlCol="0">
              <a:spAutoFit/>
            </a:bodyPr>
            <a:lstStyle/>
            <a:p>
              <a:pPr lvl="0" algn="ctr"/>
              <a:endParaRPr lang="zh-CN" altLang="en-US" sz="2400" b="1" kern="0" spc="400" dirty="0">
                <a:solidFill>
                  <a:schemeClr val="tx1"/>
                </a:solidFill>
                <a:latin typeface="微软雅黑" panose="020B0503020204020204" charset="-122"/>
                <a:ea typeface="微软雅黑" panose="020B0503020204020204" charset="-122"/>
                <a:sym typeface="+mn-ea"/>
              </a:endParaRPr>
            </a:p>
          </p:txBody>
        </p:sp>
      </p:grpSp>
      <p:sp>
        <p:nvSpPr>
          <p:cNvPr id="2" name="文本框 1"/>
          <p:cNvSpPr txBox="1"/>
          <p:nvPr/>
        </p:nvSpPr>
        <p:spPr>
          <a:xfrm>
            <a:off x="1171893" y="264795"/>
            <a:ext cx="2379980" cy="337185"/>
          </a:xfrm>
          <a:prstGeom prst="rect">
            <a:avLst/>
          </a:prstGeom>
          <a:noFill/>
        </p:spPr>
        <p:txBody>
          <a:bodyPr wrap="none" rtlCol="0">
            <a:spAutoFit/>
          </a:bodyPr>
          <a:lstStyle/>
          <a:p>
            <a:pPr algn="l"/>
            <a:r>
              <a:rPr lang="zh-CN" altLang="en-US" sz="1600" b="1">
                <a:solidFill>
                  <a:schemeClr val="tx1"/>
                </a:solidFill>
                <a:sym typeface="+mn-ea"/>
              </a:rPr>
              <a:t>社群营销变现</a:t>
            </a:r>
            <a:r>
              <a:rPr lang="en-US" altLang="zh-CN" sz="1600" b="1">
                <a:sym typeface="+mn-ea"/>
              </a:rPr>
              <a:t>——</a:t>
            </a:r>
            <a:r>
              <a:rPr lang="zh-CN" altLang="en-US" sz="1600" b="1">
                <a:sym typeface="+mn-ea"/>
              </a:rPr>
              <a:t>宠粉日</a:t>
            </a:r>
            <a:endParaRPr lang="zh-CN" altLang="en-US" sz="1600" b="1">
              <a:solidFill>
                <a:schemeClr val="tx1"/>
              </a:solidFill>
              <a:sym typeface="+mn-ea"/>
            </a:endParaRPr>
          </a:p>
        </p:txBody>
      </p:sp>
      <p:grpSp>
        <p:nvGrpSpPr>
          <p:cNvPr id="3" name="组合 2"/>
          <p:cNvGrpSpPr/>
          <p:nvPr/>
        </p:nvGrpSpPr>
        <p:grpSpPr>
          <a:xfrm>
            <a:off x="676275" y="292735"/>
            <a:ext cx="341630" cy="280035"/>
            <a:chOff x="4729" y="1585"/>
            <a:chExt cx="842" cy="708"/>
          </a:xfrm>
        </p:grpSpPr>
        <p:pic>
          <p:nvPicPr>
            <p:cNvPr id="5" name="图片 4" descr="resource"/>
            <p:cNvPicPr>
              <a:picLocks noChangeAspect="1"/>
            </p:cNvPicPr>
            <p:nvPr/>
          </p:nvPicPr>
          <p:blipFill>
            <a:blip r:embed="rId1"/>
            <a:stretch>
              <a:fillRect/>
            </a:stretch>
          </p:blipFill>
          <p:spPr>
            <a:xfrm>
              <a:off x="5235" y="1585"/>
              <a:ext cx="337" cy="709"/>
            </a:xfrm>
            <a:prstGeom prst="rect">
              <a:avLst/>
            </a:prstGeom>
          </p:spPr>
        </p:pic>
        <p:pic>
          <p:nvPicPr>
            <p:cNvPr id="10" name="图片 9" descr="resource"/>
            <p:cNvPicPr>
              <a:picLocks noChangeAspect="1"/>
            </p:cNvPicPr>
            <p:nvPr/>
          </p:nvPicPr>
          <p:blipFill>
            <a:blip r:embed="rId2"/>
            <a:stretch>
              <a:fillRect/>
            </a:stretch>
          </p:blipFill>
          <p:spPr>
            <a:xfrm>
              <a:off x="4982" y="1585"/>
              <a:ext cx="337" cy="709"/>
            </a:xfrm>
            <a:prstGeom prst="rect">
              <a:avLst/>
            </a:prstGeom>
          </p:spPr>
        </p:pic>
        <p:pic>
          <p:nvPicPr>
            <p:cNvPr id="11" name="图片 10" descr="resource"/>
            <p:cNvPicPr>
              <a:picLocks noChangeAspect="1"/>
            </p:cNvPicPr>
            <p:nvPr/>
          </p:nvPicPr>
          <p:blipFill>
            <a:blip r:embed="rId1"/>
            <a:stretch>
              <a:fillRect/>
            </a:stretch>
          </p:blipFill>
          <p:spPr>
            <a:xfrm>
              <a:off x="4729" y="1585"/>
              <a:ext cx="337" cy="709"/>
            </a:xfrm>
            <a:prstGeom prst="rect">
              <a:avLst/>
            </a:prstGeom>
          </p:spPr>
        </p:pic>
      </p:grpSp>
      <p:pic>
        <p:nvPicPr>
          <p:cNvPr id="4" name="图片 3"/>
          <p:cNvPicPr>
            <a:picLocks noChangeAspect="1"/>
          </p:cNvPicPr>
          <p:nvPr/>
        </p:nvPicPr>
        <p:blipFill>
          <a:blip r:embed="rId3"/>
          <a:stretch>
            <a:fillRect/>
          </a:stretch>
        </p:blipFill>
        <p:spPr>
          <a:xfrm>
            <a:off x="356235" y="739140"/>
            <a:ext cx="1800860" cy="3676650"/>
          </a:xfrm>
          <a:prstGeom prst="rect">
            <a:avLst/>
          </a:prstGeom>
        </p:spPr>
      </p:pic>
      <p:pic>
        <p:nvPicPr>
          <p:cNvPr id="6" name="图片 5"/>
          <p:cNvPicPr>
            <a:picLocks noChangeAspect="1"/>
          </p:cNvPicPr>
          <p:nvPr/>
        </p:nvPicPr>
        <p:blipFill>
          <a:blip r:embed="rId4"/>
          <a:stretch>
            <a:fillRect/>
          </a:stretch>
        </p:blipFill>
        <p:spPr>
          <a:xfrm>
            <a:off x="2233295" y="719455"/>
            <a:ext cx="1810385" cy="3696335"/>
          </a:xfrm>
          <a:prstGeom prst="rect">
            <a:avLst/>
          </a:prstGeom>
        </p:spPr>
      </p:pic>
      <p:pic>
        <p:nvPicPr>
          <p:cNvPr id="7" name="图片 6"/>
          <p:cNvPicPr>
            <a:picLocks noChangeAspect="1"/>
          </p:cNvPicPr>
          <p:nvPr/>
        </p:nvPicPr>
        <p:blipFill>
          <a:blip r:embed="rId5"/>
          <a:stretch>
            <a:fillRect/>
          </a:stretch>
        </p:blipFill>
        <p:spPr>
          <a:xfrm>
            <a:off x="4145280" y="690880"/>
            <a:ext cx="1799590" cy="3674745"/>
          </a:xfrm>
          <a:prstGeom prst="rect">
            <a:avLst/>
          </a:prstGeom>
        </p:spPr>
      </p:pic>
      <p:pic>
        <p:nvPicPr>
          <p:cNvPr id="8" name="图片 7"/>
          <p:cNvPicPr>
            <a:picLocks noChangeAspect="1"/>
          </p:cNvPicPr>
          <p:nvPr/>
        </p:nvPicPr>
        <p:blipFill>
          <a:blip r:embed="rId6"/>
          <a:stretch>
            <a:fillRect/>
          </a:stretch>
        </p:blipFill>
        <p:spPr>
          <a:xfrm>
            <a:off x="6053455" y="719455"/>
            <a:ext cx="1771650" cy="3616960"/>
          </a:xfrm>
          <a:prstGeom prst="rect">
            <a:avLst/>
          </a:prstGeom>
        </p:spPr>
      </p:pic>
      <p:pic>
        <p:nvPicPr>
          <p:cNvPr id="9" name="图片 8"/>
          <p:cNvPicPr>
            <a:picLocks noChangeAspect="1"/>
          </p:cNvPicPr>
          <p:nvPr/>
        </p:nvPicPr>
        <p:blipFill>
          <a:blip r:embed="rId7"/>
          <a:stretch>
            <a:fillRect/>
          </a:stretch>
        </p:blipFill>
        <p:spPr>
          <a:xfrm>
            <a:off x="7933690" y="719455"/>
            <a:ext cx="1771015" cy="3616325"/>
          </a:xfrm>
          <a:prstGeom prst="rect">
            <a:avLst/>
          </a:prstGeom>
        </p:spPr>
      </p:pic>
      <p:sp>
        <p:nvSpPr>
          <p:cNvPr id="14" name="五边形 13"/>
          <p:cNvSpPr/>
          <p:nvPr>
            <p:custDataLst>
              <p:tags r:id="rId8"/>
            </p:custDataLst>
          </p:nvPr>
        </p:nvSpPr>
        <p:spPr>
          <a:xfrm>
            <a:off x="547809" y="4719963"/>
            <a:ext cx="1366276" cy="699961"/>
          </a:xfrm>
          <a:prstGeom prst="homePlate">
            <a:avLst/>
          </a:prstGeom>
          <a:solidFill>
            <a:srgbClr val="FA85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群公告</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强预热</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5" name="任意多边形 14"/>
          <p:cNvSpPr/>
          <p:nvPr>
            <p:custDataLst>
              <p:tags r:id="rId9"/>
            </p:custDataLst>
          </p:nvPr>
        </p:nvSpPr>
        <p:spPr>
          <a:xfrm>
            <a:off x="1914183" y="4713613"/>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CE8D3E"/>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水军提问</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引出优惠</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6" name="任意多边形 15"/>
          <p:cNvSpPr/>
          <p:nvPr>
            <p:custDataLst>
              <p:tags r:id="rId10"/>
            </p:custDataLst>
          </p:nvPr>
        </p:nvSpPr>
        <p:spPr>
          <a:xfrm>
            <a:off x="3319928" y="4713635"/>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E74D51"/>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多次群公告</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强曝光</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7" name="任意多边形 16"/>
          <p:cNvSpPr/>
          <p:nvPr>
            <p:custDataLst>
              <p:tags r:id="rId11"/>
            </p:custDataLst>
          </p:nvPr>
        </p:nvSpPr>
        <p:spPr>
          <a:xfrm>
            <a:off x="4705988" y="4719963"/>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FABD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水军晒单</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再次引导</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20" name="任意多边形 19"/>
          <p:cNvSpPr/>
          <p:nvPr>
            <p:custDataLst>
              <p:tags r:id="rId12"/>
            </p:custDataLst>
          </p:nvPr>
        </p:nvSpPr>
        <p:spPr>
          <a:xfrm>
            <a:off x="6092047" y="4713635"/>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9C6A6A"/>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有奖话题</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反复曝光</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40" name="任意多边形 39"/>
          <p:cNvSpPr/>
          <p:nvPr>
            <p:custDataLst>
              <p:tags r:id="rId13"/>
            </p:custDataLst>
          </p:nvPr>
        </p:nvSpPr>
        <p:spPr>
          <a:xfrm>
            <a:off x="7478107" y="4713635"/>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DB7D5F"/>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引导晒单</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炒热社群</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13385" y="21272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40693"/>
            <a:ext cx="10116792"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56615" y="186690"/>
            <a:ext cx="238950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-6</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大主流形式</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30" name="组合 29"/>
          <p:cNvGrpSpPr/>
          <p:nvPr/>
        </p:nvGrpSpPr>
        <p:grpSpPr>
          <a:xfrm>
            <a:off x="412750" y="572770"/>
            <a:ext cx="9123680" cy="3593957"/>
            <a:chOff x="503" y="1435"/>
            <a:chExt cx="13618" cy="5248"/>
          </a:xfrm>
        </p:grpSpPr>
        <p:grpSp>
          <p:nvGrpSpPr>
            <p:cNvPr id="8" name="组合 7"/>
            <p:cNvGrpSpPr/>
            <p:nvPr/>
          </p:nvGrpSpPr>
          <p:grpSpPr>
            <a:xfrm>
              <a:off x="548" y="1435"/>
              <a:ext cx="13573" cy="833"/>
              <a:chOff x="1742" y="3425"/>
              <a:chExt cx="15454" cy="1102"/>
            </a:xfrm>
          </p:grpSpPr>
          <p:sp>
            <p:nvSpPr>
              <p:cNvPr id="2" name="圆角矩形 1"/>
              <p:cNvSpPr/>
              <p:nvPr/>
            </p:nvSpPr>
            <p:spPr>
              <a:xfrm>
                <a:off x="1742" y="3425"/>
                <a:ext cx="3826" cy="1103"/>
              </a:xfrm>
              <a:prstGeom prst="roundRect">
                <a:avLst/>
              </a:prstGeom>
              <a:solidFill>
                <a:srgbClr val="FEA900"/>
              </a:solidFill>
              <a:ln w="28575" cmpd="sng">
                <a:solidFill>
                  <a:srgbClr val="FEA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微软雅黑" panose="020B0503020204020204" charset="-122"/>
                    <a:ea typeface="微软雅黑" panose="020B0503020204020204" charset="-122"/>
                  </a:rPr>
                  <a:t>优惠团购</a:t>
                </a:r>
                <a:endParaRPr lang="zh-CN" altLang="en-US" sz="2800" b="1">
                  <a:solidFill>
                    <a:schemeClr val="bg1"/>
                  </a:solidFill>
                  <a:latin typeface="微软雅黑" panose="020B0503020204020204" charset="-122"/>
                  <a:ea typeface="微软雅黑" panose="020B0503020204020204" charset="-122"/>
                </a:endParaRPr>
              </a:p>
            </p:txBody>
          </p:sp>
          <p:sp>
            <p:nvSpPr>
              <p:cNvPr id="3" name="圆角矩形 2"/>
              <p:cNvSpPr/>
              <p:nvPr/>
            </p:nvSpPr>
            <p:spPr>
              <a:xfrm>
                <a:off x="5968" y="3425"/>
                <a:ext cx="11228" cy="1103"/>
              </a:xfrm>
              <a:prstGeom prst="roundRect">
                <a:avLst/>
              </a:prstGeom>
              <a:noFill/>
              <a:ln w="28575" cmpd="sng">
                <a:solidFill>
                  <a:srgbClr val="FEA9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a:solidFill>
                      <a:schemeClr val="tx1"/>
                    </a:solidFill>
                    <a:latin typeface="微软雅黑" panose="020B0503020204020204" charset="-122"/>
                    <a:ea typeface="微软雅黑" panose="020B0503020204020204" charset="-122"/>
                  </a:rPr>
                  <a:t>快闪群、秒杀群，同样可在门店粉丝群发起团购活动；用性价比高的福利产品刺激新客户下单，有了信任后就会有强关系。</a:t>
                </a:r>
                <a:endParaRPr lang="zh-CN" sz="1600">
                  <a:solidFill>
                    <a:schemeClr val="tx1"/>
                  </a:solidFill>
                  <a:latin typeface="微软雅黑" panose="020B0503020204020204" charset="-122"/>
                  <a:ea typeface="微软雅黑" panose="020B0503020204020204" charset="-122"/>
                </a:endParaRPr>
              </a:p>
            </p:txBody>
          </p:sp>
        </p:grpSp>
        <p:grpSp>
          <p:nvGrpSpPr>
            <p:cNvPr id="5" name="组合 4"/>
            <p:cNvGrpSpPr/>
            <p:nvPr/>
          </p:nvGrpSpPr>
          <p:grpSpPr>
            <a:xfrm>
              <a:off x="503" y="2564"/>
              <a:ext cx="13573" cy="834"/>
              <a:chOff x="1717" y="2573"/>
              <a:chExt cx="15454" cy="1103"/>
            </a:xfrm>
          </p:grpSpPr>
          <p:sp>
            <p:nvSpPr>
              <p:cNvPr id="6" name="圆角矩形 5"/>
              <p:cNvSpPr/>
              <p:nvPr/>
            </p:nvSpPr>
            <p:spPr>
              <a:xfrm>
                <a:off x="1717" y="2573"/>
                <a:ext cx="3826" cy="1103"/>
              </a:xfrm>
              <a:prstGeom prst="roundRect">
                <a:avLst/>
              </a:prstGeom>
              <a:solidFill>
                <a:srgbClr val="FEA900"/>
              </a:solidFill>
              <a:ln w="28575" cmpd="sng">
                <a:solidFill>
                  <a:srgbClr val="FEA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微软雅黑" panose="020B0503020204020204" charset="-122"/>
                    <a:ea typeface="微软雅黑" panose="020B0503020204020204" charset="-122"/>
                    <a:sym typeface="+mn-ea"/>
                  </a:rPr>
                  <a:t>超值买赠</a:t>
                </a:r>
                <a:endParaRPr lang="zh-CN" altLang="en-US" sz="2800" b="1">
                  <a:solidFill>
                    <a:schemeClr val="bg1"/>
                  </a:solidFill>
                  <a:latin typeface="微软雅黑" panose="020B0503020204020204" charset="-122"/>
                  <a:ea typeface="微软雅黑" panose="020B0503020204020204" charset="-122"/>
                  <a:sym typeface="+mn-ea"/>
                </a:endParaRPr>
              </a:p>
            </p:txBody>
          </p:sp>
          <p:sp>
            <p:nvSpPr>
              <p:cNvPr id="13" name="圆角矩形 12"/>
              <p:cNvSpPr/>
              <p:nvPr/>
            </p:nvSpPr>
            <p:spPr>
              <a:xfrm>
                <a:off x="5943" y="2573"/>
                <a:ext cx="11228" cy="1103"/>
              </a:xfrm>
              <a:prstGeom prst="roundRect">
                <a:avLst/>
              </a:prstGeom>
              <a:noFill/>
              <a:ln w="28575" cmpd="sng">
                <a:solidFill>
                  <a:srgbClr val="FEA9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a:solidFill>
                      <a:schemeClr val="tx1"/>
                    </a:solidFill>
                    <a:latin typeface="微软雅黑" panose="020B0503020204020204" charset="-122"/>
                    <a:ea typeface="微软雅黑" panose="020B0503020204020204" charset="-122"/>
                  </a:rPr>
                  <a:t>通过超值买赠组合，提高产品的吸引力。</a:t>
                </a:r>
                <a:endParaRPr lang="zh-CN" sz="1600">
                  <a:solidFill>
                    <a:schemeClr val="tx1"/>
                  </a:solidFill>
                  <a:latin typeface="微软雅黑" panose="020B0503020204020204" charset="-122"/>
                  <a:ea typeface="微软雅黑" panose="020B0503020204020204" charset="-122"/>
                </a:endParaRPr>
              </a:p>
            </p:txBody>
          </p:sp>
        </p:grpSp>
        <p:grpSp>
          <p:nvGrpSpPr>
            <p:cNvPr id="20" name="组合 19"/>
            <p:cNvGrpSpPr/>
            <p:nvPr/>
          </p:nvGrpSpPr>
          <p:grpSpPr>
            <a:xfrm>
              <a:off x="549" y="3619"/>
              <a:ext cx="13527" cy="834"/>
              <a:chOff x="1794" y="1894"/>
              <a:chExt cx="15402" cy="1103"/>
            </a:xfrm>
          </p:grpSpPr>
          <p:sp>
            <p:nvSpPr>
              <p:cNvPr id="21" name="圆角矩形 20"/>
              <p:cNvSpPr/>
              <p:nvPr/>
            </p:nvSpPr>
            <p:spPr>
              <a:xfrm>
                <a:off x="1794" y="1894"/>
                <a:ext cx="3826" cy="1103"/>
              </a:xfrm>
              <a:prstGeom prst="roundRect">
                <a:avLst/>
              </a:prstGeom>
              <a:solidFill>
                <a:srgbClr val="FEA900"/>
              </a:solidFill>
              <a:ln w="28575" cmpd="sng">
                <a:solidFill>
                  <a:srgbClr val="FEA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800" b="1">
                    <a:solidFill>
                      <a:schemeClr val="bg1"/>
                    </a:solidFill>
                    <a:latin typeface="微软雅黑" panose="020B0503020204020204" charset="-122"/>
                    <a:ea typeface="微软雅黑" panose="020B0503020204020204" charset="-122"/>
                  </a:rPr>
                  <a:t>爆品秒杀</a:t>
                </a:r>
                <a:endParaRPr lang="zh-CN" altLang="en-US" sz="2800" b="1">
                  <a:solidFill>
                    <a:schemeClr val="bg1"/>
                  </a:solidFill>
                  <a:latin typeface="微软雅黑" panose="020B0503020204020204" charset="-122"/>
                  <a:ea typeface="微软雅黑" panose="020B0503020204020204" charset="-122"/>
                </a:endParaRPr>
              </a:p>
            </p:txBody>
          </p:sp>
          <p:sp>
            <p:nvSpPr>
              <p:cNvPr id="22" name="圆角矩形 21"/>
              <p:cNvSpPr/>
              <p:nvPr/>
            </p:nvSpPr>
            <p:spPr>
              <a:xfrm>
                <a:off x="5968" y="1894"/>
                <a:ext cx="11228" cy="1103"/>
              </a:xfrm>
              <a:prstGeom prst="roundRect">
                <a:avLst/>
              </a:prstGeom>
              <a:noFill/>
              <a:ln w="28575" cmpd="sng">
                <a:solidFill>
                  <a:srgbClr val="FEA9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buClrTx/>
                  <a:buSzTx/>
                  <a:buFontTx/>
                </a:pPr>
                <a:r>
                  <a:rPr lang="zh-CN" sz="16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每月推出群内顾客特价秒杀优惠活动，如99元秒杀，19.9元秒杀。</a:t>
                </a:r>
                <a:endParaRPr lang="zh-CN" sz="16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grpSp>
          <p:nvGrpSpPr>
            <p:cNvPr id="23" name="组合 22"/>
            <p:cNvGrpSpPr/>
            <p:nvPr/>
          </p:nvGrpSpPr>
          <p:grpSpPr>
            <a:xfrm>
              <a:off x="550" y="5849"/>
              <a:ext cx="13570" cy="834"/>
              <a:chOff x="1796" y="779"/>
              <a:chExt cx="15451" cy="1103"/>
            </a:xfrm>
          </p:grpSpPr>
          <p:sp>
            <p:nvSpPr>
              <p:cNvPr id="24" name="圆角矩形 23"/>
              <p:cNvSpPr/>
              <p:nvPr/>
            </p:nvSpPr>
            <p:spPr>
              <a:xfrm>
                <a:off x="1796" y="779"/>
                <a:ext cx="3826" cy="1103"/>
              </a:xfrm>
              <a:prstGeom prst="roundRect">
                <a:avLst/>
              </a:prstGeom>
              <a:solidFill>
                <a:srgbClr val="FEA900"/>
              </a:solidFill>
              <a:ln w="28575" cmpd="sng">
                <a:solidFill>
                  <a:srgbClr val="FEA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bg1"/>
                  </a:solidFill>
                  <a:latin typeface="微软雅黑" panose="020B0503020204020204" charset="-122"/>
                  <a:ea typeface="微软雅黑" panose="020B0503020204020204" charset="-122"/>
                  <a:sym typeface="+mn-ea"/>
                </a:endParaRPr>
              </a:p>
              <a:p>
                <a:pPr algn="ctr">
                  <a:buClrTx/>
                  <a:buSzTx/>
                  <a:buFontTx/>
                </a:pPr>
                <a:r>
                  <a:rPr lang="zh-CN" altLang="en-US" sz="2800" b="1">
                    <a:solidFill>
                      <a:schemeClr val="bg1"/>
                    </a:solidFill>
                    <a:latin typeface="微软雅黑" panose="020B0503020204020204" charset="-122"/>
                    <a:ea typeface="微软雅黑" panose="020B0503020204020204" charset="-122"/>
                    <a:sym typeface="+mn-ea"/>
                  </a:rPr>
                  <a:t>抽奖评论</a:t>
                </a:r>
                <a:endParaRPr lang="zh-CN" altLang="en-US" sz="2800" b="1">
                  <a:solidFill>
                    <a:schemeClr val="bg1"/>
                  </a:solidFill>
                  <a:latin typeface="微软雅黑" panose="020B0503020204020204" charset="-122"/>
                  <a:ea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endParaRPr>
              </a:p>
            </p:txBody>
          </p:sp>
          <p:sp>
            <p:nvSpPr>
              <p:cNvPr id="25" name="圆角矩形 24"/>
              <p:cNvSpPr/>
              <p:nvPr/>
            </p:nvSpPr>
            <p:spPr>
              <a:xfrm>
                <a:off x="6019" y="779"/>
                <a:ext cx="11228" cy="1103"/>
              </a:xfrm>
              <a:prstGeom prst="roundRect">
                <a:avLst/>
              </a:prstGeom>
              <a:noFill/>
              <a:ln w="28575" cmpd="sng">
                <a:solidFill>
                  <a:srgbClr val="FEA9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a:solidFill>
                      <a:schemeClr val="tx1"/>
                    </a:solidFill>
                    <a:latin typeface="微软雅黑" panose="020B0503020204020204" charset="-122"/>
                    <a:ea typeface="微软雅黑" panose="020B0503020204020204" charset="-122"/>
                  </a:rPr>
                  <a:t>引导去翻朋友圈【提前布局朋友圈，打造专业人设】</a:t>
                </a:r>
                <a:endParaRPr lang="zh-CN" sz="1600">
                  <a:solidFill>
                    <a:schemeClr val="tx1"/>
                  </a:solidFill>
                  <a:latin typeface="微软雅黑" panose="020B0503020204020204" charset="-122"/>
                  <a:ea typeface="微软雅黑" panose="020B0503020204020204" charset="-122"/>
                </a:endParaRPr>
              </a:p>
              <a:p>
                <a:pPr algn="l"/>
                <a:r>
                  <a:rPr lang="zh-CN" sz="1600">
                    <a:solidFill>
                      <a:schemeClr val="tx1"/>
                    </a:solidFill>
                    <a:latin typeface="微软雅黑" panose="020B0503020204020204" charset="-122"/>
                    <a:ea typeface="微软雅黑" panose="020B0503020204020204" charset="-122"/>
                  </a:rPr>
                  <a:t>为接下来一对一私聊转化做积累。</a:t>
                </a:r>
                <a:endParaRPr lang="zh-CN" sz="1600">
                  <a:solidFill>
                    <a:schemeClr val="tx1"/>
                  </a:solidFill>
                  <a:latin typeface="微软雅黑" panose="020B0503020204020204" charset="-122"/>
                  <a:ea typeface="微软雅黑" panose="020B0503020204020204" charset="-122"/>
                </a:endParaRPr>
              </a:p>
            </p:txBody>
          </p:sp>
        </p:grpSp>
        <p:grpSp>
          <p:nvGrpSpPr>
            <p:cNvPr id="26" name="组合 25"/>
            <p:cNvGrpSpPr/>
            <p:nvPr/>
          </p:nvGrpSpPr>
          <p:grpSpPr>
            <a:xfrm>
              <a:off x="550" y="4708"/>
              <a:ext cx="13526" cy="834"/>
              <a:chOff x="1796" y="1281"/>
              <a:chExt cx="15400" cy="1103"/>
            </a:xfrm>
          </p:grpSpPr>
          <p:sp>
            <p:nvSpPr>
              <p:cNvPr id="28" name="圆角矩形 27"/>
              <p:cNvSpPr/>
              <p:nvPr/>
            </p:nvSpPr>
            <p:spPr>
              <a:xfrm>
                <a:off x="1796" y="1281"/>
                <a:ext cx="3826" cy="1103"/>
              </a:xfrm>
              <a:prstGeom prst="roundRect">
                <a:avLst/>
              </a:prstGeom>
              <a:solidFill>
                <a:srgbClr val="FEA900"/>
              </a:solidFill>
              <a:ln w="28575" cmpd="sng">
                <a:solidFill>
                  <a:srgbClr val="FEA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微软雅黑" panose="020B0503020204020204" charset="-122"/>
                    <a:ea typeface="微软雅黑" panose="020B0503020204020204" charset="-122"/>
                  </a:rPr>
                  <a:t>优惠券</a:t>
                </a:r>
                <a:endParaRPr lang="zh-CN" altLang="en-US" sz="2800" b="1">
                  <a:solidFill>
                    <a:schemeClr val="bg1"/>
                  </a:solidFill>
                  <a:latin typeface="微软雅黑" panose="020B0503020204020204" charset="-122"/>
                  <a:ea typeface="微软雅黑" panose="020B0503020204020204" charset="-122"/>
                </a:endParaRPr>
              </a:p>
            </p:txBody>
          </p:sp>
          <p:sp>
            <p:nvSpPr>
              <p:cNvPr id="29" name="圆角矩形 28"/>
              <p:cNvSpPr/>
              <p:nvPr/>
            </p:nvSpPr>
            <p:spPr>
              <a:xfrm>
                <a:off x="5968" y="1281"/>
                <a:ext cx="11228" cy="1103"/>
              </a:xfrm>
              <a:prstGeom prst="roundRect">
                <a:avLst/>
              </a:prstGeom>
              <a:noFill/>
              <a:ln w="28575" cmpd="sng">
                <a:solidFill>
                  <a:srgbClr val="FEA9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00000"/>
                  </a:lnSpc>
                  <a:buClrTx/>
                  <a:buSzTx/>
                  <a:buFontTx/>
                  <a:buNone/>
                </a:pPr>
                <a:r>
                  <a:rPr lang="zh-CN" sz="1600">
                    <a:solidFill>
                      <a:schemeClr val="tx1"/>
                    </a:solidFill>
                    <a:latin typeface="微软雅黑" panose="020B0503020204020204" charset="-122"/>
                    <a:ea typeface="微软雅黑" panose="020B0503020204020204" charset="-122"/>
                    <a:sym typeface="+mn-ea"/>
                  </a:rPr>
                  <a:t>一对一私聊领券，同时经营朋友圈，多点触达粉丝。</a:t>
                </a:r>
                <a:endParaRPr lang="zh-CN" sz="1600">
                  <a:solidFill>
                    <a:schemeClr val="tx1"/>
                  </a:solidFill>
                  <a:latin typeface="微软雅黑" panose="020B0503020204020204" charset="-122"/>
                  <a:ea typeface="微软雅黑" panose="020B0503020204020204" charset="-122"/>
                  <a:sym typeface="+mn-ea"/>
                </a:endParaRPr>
              </a:p>
            </p:txBody>
          </p:sp>
        </p:grpSp>
      </p:grpSp>
      <p:grpSp>
        <p:nvGrpSpPr>
          <p:cNvPr id="18" name="组合 17"/>
          <p:cNvGrpSpPr/>
          <p:nvPr/>
        </p:nvGrpSpPr>
        <p:grpSpPr>
          <a:xfrm>
            <a:off x="9368790" y="120650"/>
            <a:ext cx="659130" cy="598170"/>
            <a:chOff x="14118" y="124"/>
            <a:chExt cx="1038" cy="942"/>
          </a:xfrm>
        </p:grpSpPr>
        <p:sp>
          <p:nvSpPr>
            <p:cNvPr id="27" name="对角圆角矩形 2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2" name="文本框 31"/>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10" name="圆角矩形 9"/>
          <p:cNvSpPr/>
          <p:nvPr/>
        </p:nvSpPr>
        <p:spPr>
          <a:xfrm>
            <a:off x="444496" y="4463266"/>
            <a:ext cx="2251324" cy="571014"/>
          </a:xfrm>
          <a:prstGeom prst="roundRect">
            <a:avLst/>
          </a:prstGeom>
          <a:solidFill>
            <a:srgbClr val="FEA900"/>
          </a:solidFill>
          <a:ln w="28575" cmpd="sng">
            <a:solidFill>
              <a:srgbClr val="FEA9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bg1"/>
              </a:solidFill>
              <a:latin typeface="微软雅黑" panose="020B0503020204020204" charset="-122"/>
              <a:ea typeface="微软雅黑" panose="020B0503020204020204" charset="-122"/>
              <a:sym typeface="+mn-ea"/>
            </a:endParaRPr>
          </a:p>
          <a:p>
            <a:pPr algn="ctr">
              <a:buClrTx/>
              <a:buSzTx/>
              <a:buFontTx/>
            </a:pPr>
            <a:r>
              <a:rPr lang="zh-CN" altLang="en-US" sz="2800" b="1">
                <a:solidFill>
                  <a:schemeClr val="bg1"/>
                </a:solidFill>
                <a:latin typeface="微软雅黑" panose="020B0503020204020204" charset="-122"/>
                <a:ea typeface="微软雅黑" panose="020B0503020204020204" charset="-122"/>
              </a:rPr>
              <a:t>充值引导</a:t>
            </a:r>
            <a:endParaRPr lang="zh-CN" altLang="en-US" sz="2800" b="1">
              <a:solidFill>
                <a:schemeClr val="bg1"/>
              </a:solidFill>
              <a:latin typeface="微软雅黑" panose="020B0503020204020204" charset="-122"/>
              <a:ea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endParaRPr>
          </a:p>
        </p:txBody>
      </p:sp>
      <p:sp>
        <p:nvSpPr>
          <p:cNvPr id="11" name="圆角矩形 10"/>
          <p:cNvSpPr/>
          <p:nvPr/>
        </p:nvSpPr>
        <p:spPr>
          <a:xfrm>
            <a:off x="2928791" y="4463266"/>
            <a:ext cx="6606865" cy="571014"/>
          </a:xfrm>
          <a:prstGeom prst="roundRect">
            <a:avLst/>
          </a:prstGeom>
          <a:noFill/>
          <a:ln w="28575" cmpd="sng">
            <a:solidFill>
              <a:srgbClr val="FEA9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a:solidFill>
                  <a:schemeClr val="tx1"/>
                </a:solidFill>
                <a:latin typeface="微软雅黑" panose="020B0503020204020204" charset="-122"/>
                <a:ea typeface="微软雅黑" panose="020B0503020204020204" charset="-122"/>
              </a:rPr>
              <a:t>结合高客单单品</a:t>
            </a:r>
            <a:r>
              <a:rPr lang="en-US" altLang="zh-CN" sz="1600">
                <a:solidFill>
                  <a:schemeClr val="tx1"/>
                </a:solidFill>
                <a:latin typeface="微软雅黑" panose="020B0503020204020204" charset="-122"/>
                <a:ea typeface="微软雅黑" panose="020B0503020204020204" charset="-122"/>
              </a:rPr>
              <a:t>/</a:t>
            </a:r>
            <a:r>
              <a:rPr lang="zh-CN" altLang="en-US" sz="1600">
                <a:solidFill>
                  <a:schemeClr val="tx1"/>
                </a:solidFill>
                <a:latin typeface="微软雅黑" panose="020B0503020204020204" charset="-122"/>
                <a:ea typeface="微软雅黑" panose="020B0503020204020204" charset="-122"/>
              </a:rPr>
              <a:t>活动，以及充值优惠，引导充值。</a:t>
            </a:r>
            <a:endParaRPr lang="zh-CN" altLang="en-US" sz="160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1660525" y="1398270"/>
            <a:ext cx="6221095" cy="583565"/>
          </a:xfrm>
          <a:prstGeom prst="rect">
            <a:avLst/>
          </a:prstGeom>
          <a:solidFill>
            <a:srgbClr val="FEA900"/>
          </a:solidFill>
        </p:spPr>
        <p:txBody>
          <a:bodyPr wrap="square" rtlCol="0">
            <a:spAutoFit/>
          </a:bodyPr>
          <a:lstStyle/>
          <a:p>
            <a:pPr lvl="0" algn="ct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私域变现</a:t>
            </a: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个渠道</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3777615" y="2572385"/>
            <a:ext cx="4681855" cy="1708785"/>
            <a:chOff x="2160" y="4272"/>
            <a:chExt cx="7460" cy="2779"/>
          </a:xfrm>
        </p:grpSpPr>
        <p:sp>
          <p:nvSpPr>
            <p:cNvPr id="4" name="Freeform 5"/>
            <p:cNvSpPr/>
            <p:nvPr/>
          </p:nvSpPr>
          <p:spPr bwMode="auto">
            <a:xfrm>
              <a:off x="6538"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160"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6" name="TextBox 7"/>
            <p:cNvSpPr txBox="1"/>
            <p:nvPr/>
          </p:nvSpPr>
          <p:spPr>
            <a:xfrm>
              <a:off x="7106"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私聊场景</a:t>
              </a:r>
              <a:endParaRPr lang="zh-CN" altLang="en-US" sz="3600" b="1" dirty="0">
                <a:solidFill>
                  <a:prstClr val="white"/>
                </a:solidFill>
                <a:latin typeface="华文细黑" panose="02010600040101010101" charset="-122"/>
                <a:ea typeface="华文细黑" panose="02010600040101010101" charset="-122"/>
                <a:cs typeface="+mn-ea"/>
              </a:endParaRPr>
            </a:p>
          </p:txBody>
        </p:sp>
        <p:sp>
          <p:nvSpPr>
            <p:cNvPr id="21" name="TextBox 12"/>
            <p:cNvSpPr txBox="1"/>
            <p:nvPr/>
          </p:nvSpPr>
          <p:spPr>
            <a:xfrm>
              <a:off x="2683"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社群场景</a:t>
              </a:r>
              <a:endParaRPr lang="en-US" altLang="zh-CN" sz="3600" b="1" dirty="0">
                <a:solidFill>
                  <a:prstClr val="white"/>
                </a:solidFill>
                <a:latin typeface="华文细黑" panose="02010600040101010101" charset="-122"/>
                <a:ea typeface="华文细黑" panose="02010600040101010101" charset="-122"/>
                <a:cs typeface="+mn-ea"/>
              </a:endParaRPr>
            </a:p>
          </p:txBody>
        </p:sp>
      </p:gr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67410" y="338773"/>
            <a:ext cx="2343785" cy="398780"/>
          </a:xfrm>
          <a:prstGeom prst="rect">
            <a:avLst/>
          </a:prstGeom>
          <a:noFill/>
        </p:spPr>
        <p:txBody>
          <a:bodyPr wrap="none" rtlCol="0">
            <a:spAutoFit/>
          </a:bodyPr>
          <a:lstStyle/>
          <a:p>
            <a:pPr algn="ctr"/>
            <a:r>
              <a:rPr lang="zh-CN" altLang="en-US" sz="2000" b="1">
                <a:solidFill>
                  <a:schemeClr val="tx1"/>
                </a:solidFill>
                <a:sym typeface="+mn-ea"/>
              </a:rPr>
              <a:t>营销变现的</a:t>
            </a:r>
            <a:r>
              <a:rPr lang="en-US" altLang="zh-CN" sz="2000" b="1">
                <a:solidFill>
                  <a:schemeClr val="tx1"/>
                </a:solidFill>
                <a:sym typeface="+mn-ea"/>
              </a:rPr>
              <a:t>3</a:t>
            </a:r>
            <a:r>
              <a:rPr lang="zh-CN" altLang="en-US" sz="2000" b="1">
                <a:solidFill>
                  <a:schemeClr val="tx1"/>
                </a:solidFill>
                <a:sym typeface="+mn-ea"/>
              </a:rPr>
              <a:t>个渠道</a:t>
            </a:r>
            <a:endParaRPr lang="zh-CN" altLang="en-US" sz="2000" b="1">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 name="Freeform 5"/>
          <p:cNvSpPr/>
          <p:nvPr/>
        </p:nvSpPr>
        <p:spPr bwMode="auto">
          <a:xfrm>
            <a:off x="1029335" y="2572385"/>
            <a:ext cx="1934246" cy="170878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 name="TextBox 12"/>
          <p:cNvSpPr txBox="1"/>
          <p:nvPr/>
        </p:nvSpPr>
        <p:spPr>
          <a:xfrm>
            <a:off x="1330262" y="2952333"/>
            <a:ext cx="1277155" cy="110744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朋友圈</a:t>
            </a:r>
            <a:endParaRPr lang="en-US" altLang="zh-CN" sz="3600" b="1" dirty="0">
              <a:solidFill>
                <a:prstClr val="white"/>
              </a:solidFill>
              <a:latin typeface="华文细黑" panose="02010600040101010101" charset="-122"/>
              <a:ea typeface="华文细黑" panose="02010600040101010101" charset="-122"/>
              <a:cs typeface="+mn-ea"/>
            </a:endParaRPr>
          </a:p>
        </p:txBody>
      </p:sp>
      <p:sp>
        <p:nvSpPr>
          <p:cNvPr id="13" name="圆角矩形 12"/>
          <p:cNvSpPr/>
          <p:nvPr/>
        </p:nvSpPr>
        <p:spPr>
          <a:xfrm>
            <a:off x="3211195" y="2205355"/>
            <a:ext cx="3025140" cy="2601595"/>
          </a:xfrm>
          <a:prstGeom prst="roundRect">
            <a:avLst/>
          </a:prstGeom>
          <a:noFill/>
          <a:ln w="19050">
            <a:solidFill>
              <a:srgbClr val="E93252"/>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14349" y="1204080"/>
            <a:ext cx="2023348" cy="92202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按活动分、</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谷爱凌夺冠助力群、邀好友送牧场游活动群</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a:t>
            </a:r>
            <a:endPar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0" name="文本框 59"/>
          <p:cNvSpPr txBox="1"/>
          <p:nvPr/>
        </p:nvSpPr>
        <p:spPr>
          <a:xfrm>
            <a:off x="3014149" y="3840600"/>
            <a:ext cx="2023348" cy="92202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按月份/来源分，</a:t>
            </a:r>
            <a:endPar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endParaRPr>
          </a:p>
          <a:p>
            <a:pPr algn="just">
              <a:lnSpc>
                <a:spcPct val="150000"/>
              </a:lnSpc>
              <a:buClrTx/>
              <a:buSzTx/>
              <a:buFontTx/>
            </a:pP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如小红书</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KOC</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群、牧场游</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KOC...</a:t>
            </a:r>
            <a:endPar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1" name="文本框 60"/>
          <p:cNvSpPr txBox="1"/>
          <p:nvPr/>
        </p:nvSpPr>
        <p:spPr>
          <a:xfrm>
            <a:off x="3014192" y="2660664"/>
            <a:ext cx="2023348" cy="64516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按人群分，</a:t>
            </a:r>
            <a:r>
              <a:rPr lang="zh-CN" altLang="en-US" sz="1200" dirty="0">
                <a:solidFill>
                  <a:schemeClr val="tx1"/>
                </a:solidFill>
                <a:latin typeface="微软雅黑" panose="020B0503020204020204" charset="-122"/>
                <a:ea typeface="微软雅黑" panose="020B0503020204020204" charset="-122"/>
                <a:cs typeface="+mn-ea"/>
                <a:sym typeface="+mn-lt"/>
              </a:rPr>
              <a:t>精致宝妈群、精致白领群，家庭群。</a:t>
            </a:r>
            <a:endParaRPr lang="zh-CN" altLang="en-US" sz="1200" dirty="0">
              <a:solidFill>
                <a:schemeClr val="tx1"/>
              </a:solidFill>
              <a:latin typeface="微软雅黑" panose="020B0503020204020204" charset="-122"/>
              <a:ea typeface="微软雅黑" panose="020B0503020204020204" charset="-122"/>
              <a:cs typeface="+mn-ea"/>
              <a:sym typeface="+mn-lt"/>
            </a:endParaRPr>
          </a:p>
        </p:txBody>
      </p:sp>
      <p:sp>
        <p:nvSpPr>
          <p:cNvPr id="62" name="文本框 61"/>
          <p:cNvSpPr txBox="1"/>
          <p:nvPr/>
        </p:nvSpPr>
        <p:spPr>
          <a:xfrm>
            <a:off x="5378889" y="3775830"/>
            <a:ext cx="2023348" cy="92202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按月更新：</a:t>
            </a:r>
            <a:endPar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endParaRPr>
          </a:p>
          <a:p>
            <a:pPr algn="just">
              <a:lnSpc>
                <a:spcPct val="150000"/>
              </a:lnSpc>
              <a:buClrTx/>
              <a:buSzTx/>
              <a:buFontTx/>
            </a:pP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12</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月</a:t>
            </a:r>
            <a:r>
              <a:rPr lang="zh-CN" sz="1200" dirty="0">
                <a:solidFill>
                  <a:schemeClr val="tx1">
                    <a:lumMod val="95000"/>
                    <a:lumOff val="5000"/>
                  </a:schemeClr>
                </a:solidFill>
                <a:latin typeface="微软雅黑" panose="020B0503020204020204" charset="-122"/>
                <a:ea typeface="微软雅黑" panose="020B0503020204020204" charset="-122"/>
                <a:cs typeface="+mn-ea"/>
                <a:sym typeface="+mn-lt"/>
              </a:rPr>
              <a:t>三只小牛新品体验官</a:t>
            </a:r>
            <a:endParaRPr lang="zh-CN" sz="1200" dirty="0">
              <a:solidFill>
                <a:schemeClr val="tx1">
                  <a:lumMod val="95000"/>
                  <a:lumOff val="5000"/>
                </a:schemeClr>
              </a:solidFill>
              <a:latin typeface="微软雅黑" panose="020B0503020204020204" charset="-122"/>
              <a:ea typeface="微软雅黑" panose="020B0503020204020204" charset="-122"/>
              <a:cs typeface="+mn-ea"/>
              <a:sym typeface="+mn-lt"/>
            </a:endParaRPr>
          </a:p>
          <a:p>
            <a:pPr algn="just">
              <a:lnSpc>
                <a:spcPct val="150000"/>
              </a:lnSpc>
              <a:buClrTx/>
              <a:buSzTx/>
              <a:buFontTx/>
            </a:pP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3</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月</a:t>
            </a:r>
            <a:r>
              <a:rPr lang="zh-CN" sz="1200" dirty="0">
                <a:solidFill>
                  <a:schemeClr val="tx1">
                    <a:lumMod val="95000"/>
                    <a:lumOff val="5000"/>
                  </a:schemeClr>
                </a:solidFill>
                <a:latin typeface="微软雅黑" panose="020B0503020204020204" charset="-122"/>
                <a:ea typeface="微软雅黑" panose="020B0503020204020204" charset="-122"/>
                <a:cs typeface="+mn-ea"/>
                <a:sym typeface="+mn-lt"/>
              </a:rPr>
              <a:t>三只小牛牧场游活动群</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a:t>
            </a:r>
            <a:endPar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3" name="文本框 62"/>
          <p:cNvSpPr txBox="1"/>
          <p:nvPr/>
        </p:nvSpPr>
        <p:spPr>
          <a:xfrm>
            <a:off x="5322417" y="2660664"/>
            <a:ext cx="2023348" cy="64516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长期存在</a:t>
            </a:r>
            <a:r>
              <a:rPr lang="zh-CN" altLang="en-US" sz="1200" dirty="0">
                <a:solidFill>
                  <a:schemeClr val="tx1">
                    <a:lumMod val="75000"/>
                    <a:lumOff val="25000"/>
                  </a:schemeClr>
                </a:solidFill>
                <a:latin typeface="微软雅黑" panose="020B0503020204020204" charset="-122"/>
                <a:ea typeface="微软雅黑" panose="020B0503020204020204" charset="-122"/>
                <a:cs typeface="+mn-ea"/>
                <a:sym typeface="+mn-lt"/>
              </a:rPr>
              <a:t>，</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私域运营的主要社群形式。</a:t>
            </a:r>
            <a:endParaRPr lang="zh-CN" altLang="en-US" sz="1200" b="1" dirty="0">
              <a:solidFill>
                <a:srgbClr val="FF0000"/>
              </a:solidFill>
              <a:latin typeface="微软雅黑" panose="020B0503020204020204" charset="-122"/>
              <a:ea typeface="微软雅黑" panose="020B0503020204020204" charset="-122"/>
              <a:cs typeface="+mn-ea"/>
              <a:sym typeface="+mn-lt"/>
            </a:endParaRPr>
          </a:p>
        </p:txBody>
      </p:sp>
      <p:sp>
        <p:nvSpPr>
          <p:cNvPr id="64" name="文本框 63"/>
          <p:cNvSpPr txBox="1"/>
          <p:nvPr/>
        </p:nvSpPr>
        <p:spPr>
          <a:xfrm>
            <a:off x="7707634" y="2604255"/>
            <a:ext cx="2023348" cy="92202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主要内容</a:t>
            </a:r>
            <a:endPar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endParaRPr>
          </a:p>
          <a:p>
            <a:pPr algn="just">
              <a:lnSpc>
                <a:spcPct val="150000"/>
              </a:lnSpc>
              <a:buClrTx/>
              <a:buSzTx/>
              <a:buFontTx/>
            </a:pPr>
            <a:r>
              <a:rPr lang="zh-CN"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互动话题</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a:t>
            </a:r>
            <a:r>
              <a:rPr lang="zh-CN"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场景营销，每天</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3-10</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条内容</a:t>
            </a:r>
            <a:endPar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5" name="文本框 64"/>
          <p:cNvSpPr txBox="1"/>
          <p:nvPr/>
        </p:nvSpPr>
        <p:spPr>
          <a:xfrm>
            <a:off x="7707634" y="3775830"/>
            <a:ext cx="2023348" cy="92202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主要内容：</a:t>
            </a:r>
            <a:endPar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endParaRPr>
          </a:p>
          <a:p>
            <a:pPr algn="just">
              <a:lnSpc>
                <a:spcPct val="150000"/>
              </a:lnSpc>
              <a:buClrTx/>
              <a:buSzTx/>
              <a:buFontTx/>
            </a:pP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KOC</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打榜、</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KOC</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进阶、专属利益</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a:t>
            </a:r>
            <a:endPar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6" name="文本框 65"/>
          <p:cNvSpPr txBox="1"/>
          <p:nvPr/>
        </p:nvSpPr>
        <p:spPr>
          <a:xfrm>
            <a:off x="5322574" y="1204080"/>
            <a:ext cx="2023348" cy="92202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活动快闪</a:t>
            </a:r>
            <a:r>
              <a:rPr lang="zh-CN" altLang="en-US" sz="1200" dirty="0">
                <a:solidFill>
                  <a:schemeClr val="tx1">
                    <a:lumMod val="75000"/>
                    <a:lumOff val="25000"/>
                  </a:schemeClr>
                </a:solidFill>
                <a:latin typeface="微软雅黑" panose="020B0503020204020204" charset="-122"/>
                <a:ea typeface="微软雅黑" panose="020B0503020204020204" charset="-122"/>
                <a:cs typeface="+mn-ea"/>
                <a:sym typeface="+mn-lt"/>
              </a:rPr>
              <a:t>，</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活动结束后解散，有价值用户转移至普通群，根据活动节奏每月</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1-2</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场。</a:t>
            </a:r>
            <a:endPar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7" name="文本框 66"/>
          <p:cNvSpPr txBox="1"/>
          <p:nvPr/>
        </p:nvSpPr>
        <p:spPr>
          <a:xfrm>
            <a:off x="7707634" y="1204080"/>
            <a:ext cx="2023348" cy="922020"/>
          </a:xfrm>
          <a:prstGeom prst="rect">
            <a:avLst/>
          </a:prstGeom>
          <a:noFill/>
          <a:ln w="12700">
            <a:solidFill>
              <a:srgbClr val="93BFDC"/>
            </a:solidFill>
          </a:ln>
        </p:spPr>
        <p:txBody>
          <a:bodyPr wrap="square" rtlCol="0">
            <a:spAutoFit/>
          </a:bodyPr>
          <a:p>
            <a:pPr algn="just">
              <a:lnSpc>
                <a:spcPct val="150000"/>
              </a:lnSpc>
              <a:buClrTx/>
              <a:buSzTx/>
              <a:buFontTx/>
            </a:pPr>
            <a:r>
              <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rPr>
              <a:t>主要内容</a:t>
            </a:r>
            <a:endParaRPr lang="zh-CN" altLang="en-US" sz="1200" b="1" dirty="0">
              <a:solidFill>
                <a:schemeClr val="tx1">
                  <a:lumMod val="75000"/>
                  <a:lumOff val="25000"/>
                </a:schemeClr>
              </a:solidFill>
              <a:latin typeface="微软雅黑" panose="020B0503020204020204" charset="-122"/>
              <a:ea typeface="微软雅黑" panose="020B0503020204020204" charset="-122"/>
              <a:cs typeface="+mn-ea"/>
              <a:sym typeface="+mn-lt"/>
            </a:endParaRPr>
          </a:p>
          <a:p>
            <a:pPr algn="just">
              <a:lnSpc>
                <a:spcPct val="150000"/>
              </a:lnSpc>
              <a:buClrTx/>
              <a:buSzTx/>
              <a:buFontTx/>
            </a:pPr>
            <a:r>
              <a:rPr lang="zh-CN"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临期特卖、裂变活动等，预热</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活动</a:t>
            </a:r>
            <a:r>
              <a:rPr lang="en-US" altLang="zh-CN" sz="1200" dirty="0">
                <a:solidFill>
                  <a:schemeClr val="tx1">
                    <a:lumMod val="95000"/>
                    <a:lumOff val="5000"/>
                  </a:schemeClr>
                </a:solidFill>
                <a:latin typeface="微软雅黑" panose="020B0503020204020204" charset="-122"/>
                <a:ea typeface="微软雅黑" panose="020B0503020204020204" charset="-122"/>
                <a:cs typeface="+mn-ea"/>
                <a:sym typeface="+mn-lt"/>
              </a:rPr>
              <a:t>-</a:t>
            </a:r>
            <a:r>
              <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rPr>
              <a:t>收尾，每次完整</a:t>
            </a:r>
            <a:endParaRPr lang="zh-CN" altLang="en-US" sz="1200" dirty="0">
              <a:solidFill>
                <a:schemeClr val="tx1">
                  <a:lumMod val="95000"/>
                  <a:lumOff val="5000"/>
                </a:schemeClr>
              </a:solidFill>
              <a:latin typeface="微软雅黑" panose="020B0503020204020204" charset="-122"/>
              <a:ea typeface="微软雅黑" panose="020B0503020204020204" charset="-122"/>
              <a:cs typeface="+mn-ea"/>
              <a:sym typeface="+mn-lt"/>
            </a:endParaRPr>
          </a:p>
        </p:txBody>
      </p:sp>
      <p:sp>
        <p:nvSpPr>
          <p:cNvPr id="68" name="文本框 67"/>
          <p:cNvSpPr txBox="1"/>
          <p:nvPr/>
        </p:nvSpPr>
        <p:spPr>
          <a:xfrm>
            <a:off x="869320" y="1451918"/>
            <a:ext cx="2023348" cy="337185"/>
          </a:xfrm>
          <a:prstGeom prst="rect">
            <a:avLst/>
          </a:prstGeom>
          <a:noFill/>
        </p:spPr>
        <p:txBody>
          <a:bodyPr wrap="square" rtlCol="0">
            <a:spAutoFit/>
          </a:bodyPr>
          <a:p>
            <a:r>
              <a:rPr lang="zh-CN" altLang="en-US" sz="1600" b="1" dirty="0">
                <a:solidFill>
                  <a:srgbClr val="6868AC"/>
                </a:solidFill>
                <a:latin typeface="微软雅黑" panose="020B0503020204020204" charset="-122"/>
                <a:ea typeface="微软雅黑" panose="020B0503020204020204" charset="-122"/>
                <a:cs typeface="+mn-ea"/>
                <a:sym typeface="+mn-lt"/>
              </a:rPr>
              <a:t>快闪群</a:t>
            </a:r>
            <a:endParaRPr lang="zh-CN" altLang="en-US" sz="1600" b="1" dirty="0">
              <a:solidFill>
                <a:srgbClr val="6868AC"/>
              </a:solidFill>
              <a:latin typeface="微软雅黑" panose="020B0503020204020204" charset="-122"/>
              <a:ea typeface="微软雅黑" panose="020B0503020204020204" charset="-122"/>
              <a:cs typeface="+mn-ea"/>
              <a:sym typeface="+mn-lt"/>
            </a:endParaRPr>
          </a:p>
        </p:txBody>
      </p:sp>
      <p:sp>
        <p:nvSpPr>
          <p:cNvPr id="69" name="文本框 68"/>
          <p:cNvSpPr txBox="1"/>
          <p:nvPr/>
        </p:nvSpPr>
        <p:spPr>
          <a:xfrm>
            <a:off x="869120" y="4009093"/>
            <a:ext cx="2023348" cy="337185"/>
          </a:xfrm>
          <a:prstGeom prst="rect">
            <a:avLst/>
          </a:prstGeom>
          <a:noFill/>
        </p:spPr>
        <p:txBody>
          <a:bodyPr wrap="square" rtlCol="0">
            <a:spAutoFit/>
          </a:bodyPr>
          <a:p>
            <a:r>
              <a:rPr lang="en-US" altLang="zh-CN" sz="1600" b="1" dirty="0">
                <a:solidFill>
                  <a:srgbClr val="5BA3EB"/>
                </a:solidFill>
                <a:latin typeface="微软雅黑" panose="020B0503020204020204" charset="-122"/>
                <a:ea typeface="微软雅黑" panose="020B0503020204020204" charset="-122"/>
                <a:cs typeface="+mn-ea"/>
                <a:sym typeface="+mn-lt"/>
              </a:rPr>
              <a:t>KOC</a:t>
            </a:r>
            <a:r>
              <a:rPr lang="zh-CN" altLang="en-US" sz="1600" b="1" dirty="0">
                <a:solidFill>
                  <a:srgbClr val="5BA3EB"/>
                </a:solidFill>
                <a:latin typeface="微软雅黑" panose="020B0503020204020204" charset="-122"/>
                <a:ea typeface="微软雅黑" panose="020B0503020204020204" charset="-122"/>
                <a:cs typeface="+mn-ea"/>
                <a:sym typeface="+mn-lt"/>
              </a:rPr>
              <a:t>群</a:t>
            </a:r>
            <a:endParaRPr lang="zh-CN" altLang="en-US" sz="1600" b="1" dirty="0">
              <a:solidFill>
                <a:srgbClr val="5BA3EB"/>
              </a:solidFill>
              <a:latin typeface="微软雅黑" panose="020B0503020204020204" charset="-122"/>
              <a:ea typeface="微软雅黑" panose="020B0503020204020204" charset="-122"/>
              <a:cs typeface="+mn-ea"/>
              <a:sym typeface="+mn-lt"/>
            </a:endParaRPr>
          </a:p>
        </p:txBody>
      </p:sp>
      <p:sp>
        <p:nvSpPr>
          <p:cNvPr id="70" name="文本框 69"/>
          <p:cNvSpPr txBox="1"/>
          <p:nvPr/>
        </p:nvSpPr>
        <p:spPr>
          <a:xfrm>
            <a:off x="869163" y="2722553"/>
            <a:ext cx="2023348" cy="337185"/>
          </a:xfrm>
          <a:prstGeom prst="rect">
            <a:avLst/>
          </a:prstGeom>
          <a:noFill/>
        </p:spPr>
        <p:txBody>
          <a:bodyPr wrap="square" rtlCol="0">
            <a:spAutoFit/>
          </a:bodyPr>
          <a:p>
            <a:r>
              <a:rPr lang="zh-CN" altLang="en-US" sz="1600" b="1" dirty="0">
                <a:solidFill>
                  <a:srgbClr val="E9435E"/>
                </a:solidFill>
                <a:latin typeface="微软雅黑" panose="020B0503020204020204" charset="-122"/>
                <a:ea typeface="微软雅黑" panose="020B0503020204020204" charset="-122"/>
                <a:cs typeface="+mn-ea"/>
                <a:sym typeface="+mn-lt"/>
              </a:rPr>
              <a:t>常规群</a:t>
            </a:r>
            <a:endParaRPr lang="zh-CN" altLang="en-US" sz="1600" b="1" dirty="0">
              <a:solidFill>
                <a:srgbClr val="E9435E"/>
              </a:solidFill>
              <a:latin typeface="微软雅黑" panose="020B0503020204020204" charset="-122"/>
              <a:ea typeface="微软雅黑" panose="020B0503020204020204" charset="-122"/>
              <a:cs typeface="+mn-ea"/>
              <a:sym typeface="+mn-lt"/>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 name="矩形 6"/>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 name="组合 7"/>
          <p:cNvGrpSpPr/>
          <p:nvPr/>
        </p:nvGrpSpPr>
        <p:grpSpPr>
          <a:xfrm>
            <a:off x="612775" y="362585"/>
            <a:ext cx="2536825" cy="306705"/>
            <a:chOff x="1185" y="731"/>
            <a:chExt cx="3995" cy="483"/>
          </a:xfrm>
        </p:grpSpPr>
        <p:grpSp>
          <p:nvGrpSpPr>
            <p:cNvPr id="15" name="组合 14"/>
            <p:cNvGrpSpPr/>
            <p:nvPr/>
          </p:nvGrpSpPr>
          <p:grpSpPr>
            <a:xfrm>
              <a:off x="1185" y="731"/>
              <a:ext cx="538" cy="441"/>
              <a:chOff x="4729" y="1585"/>
              <a:chExt cx="842" cy="708"/>
            </a:xfrm>
          </p:grpSpPr>
          <p:pic>
            <p:nvPicPr>
              <p:cNvPr id="16" name="图片 15" descr="resource"/>
              <p:cNvPicPr>
                <a:picLocks noChangeAspect="1"/>
              </p:cNvPicPr>
              <p:nvPr/>
            </p:nvPicPr>
            <p:blipFill>
              <a:blip r:embed="rId2"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cstate="print"/>
              <a:stretch>
                <a:fillRect/>
              </a:stretch>
            </p:blipFill>
            <p:spPr>
              <a:xfrm>
                <a:off x="4729" y="1585"/>
                <a:ext cx="337" cy="709"/>
              </a:xfrm>
              <a:prstGeom prst="rect">
                <a:avLst/>
              </a:prstGeom>
            </p:spPr>
          </p:pic>
        </p:grpSp>
        <p:sp>
          <p:nvSpPr>
            <p:cNvPr id="9" name="文本框 8"/>
            <p:cNvSpPr txBox="1"/>
            <p:nvPr/>
          </p:nvSpPr>
          <p:spPr>
            <a:xfrm>
              <a:off x="1832" y="731"/>
              <a:ext cx="3348" cy="483"/>
            </a:xfrm>
            <a:prstGeom prst="rect">
              <a:avLst/>
            </a:prstGeom>
            <a:noFill/>
          </p:spPr>
          <p:txBody>
            <a:bodyPr wrap="none" rtlCol="0">
              <a:spAutoFit/>
            </a:bodyPr>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目前形式下的群分类</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p:nvPr/>
        </p:nvSpPr>
        <p:spPr bwMode="auto">
          <a:xfrm>
            <a:off x="4272156" y="2351270"/>
            <a:ext cx="1643784" cy="14820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487211" y="2351270"/>
            <a:ext cx="1643784" cy="14820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8" name="Freeform 5"/>
          <p:cNvSpPr/>
          <p:nvPr/>
        </p:nvSpPr>
        <p:spPr bwMode="auto">
          <a:xfrm>
            <a:off x="702267" y="2351270"/>
            <a:ext cx="1643784" cy="14820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10" name="TextBox 11"/>
          <p:cNvSpPr txBox="1"/>
          <p:nvPr/>
        </p:nvSpPr>
        <p:spPr>
          <a:xfrm>
            <a:off x="981618" y="2779134"/>
            <a:ext cx="1085081" cy="73850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提前</a:t>
            </a:r>
            <a:endParaRPr lang="zh-CN" altLang="en-US" sz="2400" b="1" dirty="0">
              <a:solidFill>
                <a:schemeClr val="bg1"/>
              </a:solidFill>
              <a:cs typeface="+mn-ea"/>
            </a:endParaRPr>
          </a:p>
          <a:p>
            <a:pPr lvl="0" algn="ctr" defTabSz="1219200">
              <a:defRPr/>
            </a:pPr>
            <a:r>
              <a:rPr lang="zh-CN" altLang="en-US" sz="2400" b="1" dirty="0">
                <a:solidFill>
                  <a:schemeClr val="bg1"/>
                </a:solidFill>
                <a:cs typeface="+mn-ea"/>
              </a:rPr>
              <a:t>预热</a:t>
            </a:r>
            <a:endParaRPr lang="zh-CN" altLang="en-US" sz="2400" b="1" dirty="0">
              <a:solidFill>
                <a:schemeClr val="bg1"/>
              </a:solidFill>
              <a:cs typeface="+mn-ea"/>
            </a:endParaRPr>
          </a:p>
        </p:txBody>
      </p:sp>
      <p:sp>
        <p:nvSpPr>
          <p:cNvPr id="11" name="TextBox 12"/>
          <p:cNvSpPr txBox="1"/>
          <p:nvPr/>
        </p:nvSpPr>
        <p:spPr>
          <a:xfrm>
            <a:off x="2766078" y="2934114"/>
            <a:ext cx="1085081" cy="36893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2400" b="1" dirty="0">
                <a:solidFill>
                  <a:schemeClr val="bg1"/>
                </a:solidFill>
                <a:cs typeface="+mn-ea"/>
              </a:rPr>
              <a:t>倒计时</a:t>
            </a:r>
            <a:endParaRPr lang="zh-CN" sz="2400" b="1" dirty="0">
              <a:solidFill>
                <a:schemeClr val="bg1"/>
              </a:solidFill>
              <a:cs typeface="+mn-ea"/>
            </a:endParaRPr>
          </a:p>
        </p:txBody>
      </p:sp>
      <p:sp>
        <p:nvSpPr>
          <p:cNvPr id="16" name="文本框 15"/>
          <p:cNvSpPr txBox="1"/>
          <p:nvPr/>
        </p:nvSpPr>
        <p:spPr>
          <a:xfrm>
            <a:off x="3778215" y="1385454"/>
            <a:ext cx="2915920" cy="504825"/>
          </a:xfrm>
          <a:prstGeom prst="rect">
            <a:avLst/>
          </a:prstGeom>
          <a:noFill/>
        </p:spPr>
        <p:txBody>
          <a:bodyPr wrap="none" rtlCol="0">
            <a:spAutoFit/>
          </a:bodyPr>
          <a:lstStyle/>
          <a:p>
            <a:pPr algn="l"/>
            <a:r>
              <a:rPr lang="zh-CN" altLang="en-US" sz="2685" b="1" dirty="0">
                <a:solidFill>
                  <a:schemeClr val="tx1"/>
                </a:solidFill>
                <a:latin typeface="微软雅黑" panose="020B0503020204020204" charset="-122"/>
                <a:ea typeface="微软雅黑" panose="020B0503020204020204" charset="-122"/>
                <a:sym typeface="+mn-ea"/>
              </a:rPr>
              <a:t>社群大促执行流程</a:t>
            </a:r>
            <a:endParaRPr lang="zh-CN" altLang="en-US" sz="2685" b="1" dirty="0">
              <a:solidFill>
                <a:schemeClr val="tx1"/>
              </a:solidFill>
              <a:latin typeface="微软雅黑" panose="020B0503020204020204" charset="-122"/>
              <a:ea typeface="微软雅黑" panose="020B0503020204020204" charset="-122"/>
              <a:sym typeface="+mn-ea"/>
            </a:endParaRPr>
          </a:p>
        </p:txBody>
      </p:sp>
      <p:sp>
        <p:nvSpPr>
          <p:cNvPr id="29" name="Freeform 5"/>
          <p:cNvSpPr/>
          <p:nvPr/>
        </p:nvSpPr>
        <p:spPr bwMode="auto">
          <a:xfrm>
            <a:off x="6091667" y="2351803"/>
            <a:ext cx="1643784" cy="14820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30" name="TextBox 7"/>
          <p:cNvSpPr txBox="1"/>
          <p:nvPr/>
        </p:nvSpPr>
        <p:spPr>
          <a:xfrm>
            <a:off x="4586827" y="2782867"/>
            <a:ext cx="1085081" cy="73850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同步</a:t>
            </a:r>
            <a:endParaRPr lang="zh-CN" altLang="en-US" sz="2400" b="1" dirty="0">
              <a:solidFill>
                <a:schemeClr val="bg1"/>
              </a:solidFill>
              <a:cs typeface="+mn-ea"/>
            </a:endParaRPr>
          </a:p>
          <a:p>
            <a:pPr lvl="0" algn="ctr" defTabSz="1219200">
              <a:defRPr/>
            </a:pPr>
            <a:r>
              <a:rPr lang="zh-CN" altLang="en-US" sz="2400" b="1" dirty="0">
                <a:solidFill>
                  <a:schemeClr val="bg1"/>
                </a:solidFill>
                <a:cs typeface="+mn-ea"/>
              </a:rPr>
              <a:t>互动</a:t>
            </a:r>
            <a:endParaRPr lang="zh-CN" altLang="en-US" sz="2400" b="1" dirty="0">
              <a:solidFill>
                <a:schemeClr val="bg1"/>
              </a:solidFill>
              <a:cs typeface="+mn-ea"/>
            </a:endParaRPr>
          </a:p>
        </p:txBody>
      </p:sp>
      <p:sp>
        <p:nvSpPr>
          <p:cNvPr id="31" name="Freeform 5"/>
          <p:cNvSpPr/>
          <p:nvPr/>
        </p:nvSpPr>
        <p:spPr bwMode="auto">
          <a:xfrm>
            <a:off x="7876612" y="2351803"/>
            <a:ext cx="1643784" cy="148205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02390" tIns="51195" rIns="102390" bIns="51195"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015" b="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ea"/>
            </a:endParaRPr>
          </a:p>
        </p:txBody>
      </p:sp>
      <p:sp>
        <p:nvSpPr>
          <p:cNvPr id="32" name="TextBox 12"/>
          <p:cNvSpPr txBox="1"/>
          <p:nvPr/>
        </p:nvSpPr>
        <p:spPr>
          <a:xfrm>
            <a:off x="8160229" y="2779462"/>
            <a:ext cx="1085081" cy="73850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2400" b="1" dirty="0">
                <a:solidFill>
                  <a:schemeClr val="bg1"/>
                </a:solidFill>
                <a:cs typeface="+mn-ea"/>
              </a:rPr>
              <a:t>后续</a:t>
            </a:r>
            <a:endParaRPr lang="zh-CN" sz="2400" b="1" dirty="0">
              <a:solidFill>
                <a:schemeClr val="bg1"/>
              </a:solidFill>
              <a:cs typeface="+mn-ea"/>
            </a:endParaRPr>
          </a:p>
          <a:p>
            <a:pPr lvl="0" algn="ctr" defTabSz="1219200">
              <a:defRPr/>
            </a:pPr>
            <a:r>
              <a:rPr lang="zh-CN" sz="2400" b="1" dirty="0">
                <a:solidFill>
                  <a:schemeClr val="bg1"/>
                </a:solidFill>
                <a:cs typeface="+mn-ea"/>
              </a:rPr>
              <a:t>预告</a:t>
            </a:r>
            <a:endParaRPr lang="zh-CN" sz="2400" b="1" dirty="0">
              <a:solidFill>
                <a:schemeClr val="bg1"/>
              </a:solidFill>
              <a:cs typeface="+mn-ea"/>
            </a:endParaRPr>
          </a:p>
        </p:txBody>
      </p:sp>
      <p:sp>
        <p:nvSpPr>
          <p:cNvPr id="7" name="TextBox 7"/>
          <p:cNvSpPr txBox="1"/>
          <p:nvPr/>
        </p:nvSpPr>
        <p:spPr>
          <a:xfrm>
            <a:off x="6371190" y="2782867"/>
            <a:ext cx="1085081" cy="738505"/>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2400" b="1" dirty="0">
                <a:solidFill>
                  <a:schemeClr val="bg1"/>
                </a:solidFill>
                <a:cs typeface="+mn-ea"/>
              </a:rPr>
              <a:t>现场</a:t>
            </a:r>
            <a:endParaRPr lang="zh-CN" altLang="en-US" sz="2400" b="1" dirty="0">
              <a:solidFill>
                <a:schemeClr val="bg1"/>
              </a:solidFill>
              <a:cs typeface="+mn-ea"/>
            </a:endParaRPr>
          </a:p>
          <a:p>
            <a:pPr lvl="0" algn="ctr" defTabSz="1219200">
              <a:defRPr/>
            </a:pPr>
            <a:r>
              <a:rPr lang="zh-CN" altLang="en-US" sz="2400" b="1" dirty="0">
                <a:solidFill>
                  <a:schemeClr val="bg1"/>
                </a:solidFill>
                <a:cs typeface="+mn-ea"/>
              </a:rPr>
              <a:t>转化</a:t>
            </a:r>
            <a:endParaRPr lang="zh-CN" altLang="en-US" sz="2400" b="1" dirty="0">
              <a:solidFill>
                <a:schemeClr val="bg1"/>
              </a:solidFill>
              <a:cs typeface="+mn-ea"/>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34010" y="412750"/>
            <a:ext cx="3084195" cy="306705"/>
            <a:chOff x="1185" y="690"/>
            <a:chExt cx="4857" cy="483"/>
          </a:xfrm>
        </p:grpSpPr>
        <p:grpSp>
          <p:nvGrpSpPr>
            <p:cNvPr id="15" name="组合 14"/>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832" y="690"/>
              <a:ext cx="4210" cy="483"/>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私域营销变现的场景</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社群</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24" name="组合 23"/>
          <p:cNvGrpSpPr/>
          <p:nvPr/>
        </p:nvGrpSpPr>
        <p:grpSpPr>
          <a:xfrm>
            <a:off x="9368790" y="120650"/>
            <a:ext cx="659130" cy="598170"/>
            <a:chOff x="14118" y="124"/>
            <a:chExt cx="1038" cy="942"/>
          </a:xfrm>
        </p:grpSpPr>
        <p:sp>
          <p:nvSpPr>
            <p:cNvPr id="25" name="对角圆角矩形 2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7" name="文本框 26"/>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3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6" grpId="0" bldLvl="0" animBg="1"/>
      <p:bldP spid="8" grpId="0" bldLvl="0" animBg="1"/>
      <p:bldP spid="10" grpId="0"/>
      <p:bldP spid="11" grpId="0"/>
      <p:bldP spid="29" grpId="0" bldLvl="0" animBg="1"/>
      <p:bldP spid="30" grpId="0"/>
      <p:bldP spid="31" grpId="0" bldLvl="0" animBg="1"/>
      <p:bldP spid="3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5895340" cy="306705"/>
            <a:chOff x="1185" y="711"/>
            <a:chExt cx="8129" cy="483"/>
          </a:xfrm>
        </p:grpSpPr>
        <p:grpSp>
          <p:nvGrpSpPr>
            <p:cNvPr id="15" name="组合 14"/>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723" y="711"/>
              <a:ext cx="7591" cy="483"/>
            </a:xfrm>
            <a:prstGeom prst="rect">
              <a:avLst/>
            </a:prstGeom>
            <a:noFill/>
          </p:spPr>
          <p:txBody>
            <a:bodyPr wrap="square" rtlCol="0">
              <a:spAutoFit/>
            </a:bodyPr>
            <a:lstStyle/>
            <a:p>
              <a:pPr algn="l"/>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活动节奏</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noProof="0">
                  <a:ln>
                    <a:noFill/>
                  </a:ln>
                  <a:effectLst/>
                  <a:uLnTx/>
                  <a:uFillTx/>
                  <a:latin typeface="微软雅黑" panose="020B0503020204020204" charset="-122"/>
                  <a:ea typeface="微软雅黑" panose="020B0503020204020204" charset="-122"/>
                  <a:cs typeface="微软雅黑" panose="020B0503020204020204" charset="-122"/>
                  <a:sym typeface="+mn-ea"/>
                </a:rPr>
                <a:t>某母婴知名品牌活动执行细案</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pic>
        <p:nvPicPr>
          <p:cNvPr id="6" name="图片 5" descr="23fe248a528b6e0f97adbfc667e2c15"/>
          <p:cNvPicPr>
            <a:picLocks noChangeAspect="1"/>
          </p:cNvPicPr>
          <p:nvPr/>
        </p:nvPicPr>
        <p:blipFill>
          <a:blip r:embed="rId3"/>
          <a:stretch>
            <a:fillRect/>
          </a:stretch>
        </p:blipFill>
        <p:spPr>
          <a:xfrm>
            <a:off x="4841240" y="1195705"/>
            <a:ext cx="4684395" cy="4154170"/>
          </a:xfrm>
          <a:prstGeom prst="rect">
            <a:avLst/>
          </a:prstGeom>
          <a:ln w="28575" cmpd="sng">
            <a:solidFill>
              <a:srgbClr val="FEA900"/>
            </a:solidFill>
            <a:prstDash val="solid"/>
          </a:ln>
        </p:spPr>
      </p:pic>
      <p:pic>
        <p:nvPicPr>
          <p:cNvPr id="7" name="图片 6" descr="2621c844d25c10695f818f5f486022d"/>
          <p:cNvPicPr>
            <a:picLocks noChangeAspect="1"/>
          </p:cNvPicPr>
          <p:nvPr/>
        </p:nvPicPr>
        <p:blipFill>
          <a:blip r:embed="rId4"/>
          <a:stretch>
            <a:fillRect/>
          </a:stretch>
        </p:blipFill>
        <p:spPr>
          <a:xfrm>
            <a:off x="1379220" y="1339850"/>
            <a:ext cx="2426970" cy="3865245"/>
          </a:xfrm>
          <a:prstGeom prst="rect">
            <a:avLst/>
          </a:prstGeom>
        </p:spPr>
      </p:pic>
      <p:pic>
        <p:nvPicPr>
          <p:cNvPr id="9" name="图片 8"/>
          <p:cNvPicPr>
            <a:picLocks noChangeAspect="1"/>
          </p:cNvPicPr>
          <p:nvPr/>
        </p:nvPicPr>
        <p:blipFill>
          <a:blip r:embed="rId5"/>
          <a:stretch>
            <a:fillRect/>
          </a:stretch>
        </p:blipFill>
        <p:spPr>
          <a:xfrm>
            <a:off x="1863090" y="4060190"/>
            <a:ext cx="447675" cy="390525"/>
          </a:xfrm>
          <a:prstGeom prst="rect">
            <a:avLst/>
          </a:prstGeom>
        </p:spPr>
      </p:pic>
      <p:pic>
        <p:nvPicPr>
          <p:cNvPr id="10" name="图片 9"/>
          <p:cNvPicPr>
            <a:picLocks noChangeAspect="1"/>
          </p:cNvPicPr>
          <p:nvPr/>
        </p:nvPicPr>
        <p:blipFill>
          <a:blip r:embed="rId5"/>
          <a:stretch>
            <a:fillRect/>
          </a:stretch>
        </p:blipFill>
        <p:spPr>
          <a:xfrm>
            <a:off x="8129270" y="2593340"/>
            <a:ext cx="447675" cy="39052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52475" y="451485"/>
            <a:ext cx="6157595" cy="306705"/>
            <a:chOff x="1185" y="711"/>
            <a:chExt cx="8129" cy="483"/>
          </a:xfrm>
        </p:grpSpPr>
        <p:grpSp>
          <p:nvGrpSpPr>
            <p:cNvPr id="15" name="组合 14"/>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723" y="711"/>
              <a:ext cx="7591" cy="483"/>
            </a:xfrm>
            <a:prstGeom prst="rect">
              <a:avLst/>
            </a:prstGeom>
            <a:noFill/>
          </p:spPr>
          <p:txBody>
            <a:bodyPr wrap="square" rtlCol="0">
              <a:spAutoFit/>
            </a:bodyPr>
            <a:lstStyle/>
            <a:p>
              <a:pPr algn="l"/>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活动节奏</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noProof="0">
                  <a:ln>
                    <a:noFill/>
                  </a:ln>
                  <a:effectLst/>
                  <a:uLnTx/>
                  <a:uFillTx/>
                  <a:latin typeface="微软雅黑" panose="020B0503020204020204" charset="-122"/>
                  <a:ea typeface="微软雅黑" panose="020B0503020204020204" charset="-122"/>
                  <a:cs typeface="微软雅黑" panose="020B0503020204020204" charset="-122"/>
                  <a:sym typeface="+mn-ea"/>
                </a:rPr>
                <a:t>某母婴知名品牌活动执行细案</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pic>
        <p:nvPicPr>
          <p:cNvPr id="20" name="图片 19"/>
          <p:cNvPicPr>
            <a:picLocks noChangeAspect="1"/>
          </p:cNvPicPr>
          <p:nvPr/>
        </p:nvPicPr>
        <p:blipFill>
          <a:blip r:embed="rId3"/>
          <a:stretch>
            <a:fillRect/>
          </a:stretch>
        </p:blipFill>
        <p:spPr>
          <a:xfrm>
            <a:off x="2018665" y="1073150"/>
            <a:ext cx="5958205" cy="3987800"/>
          </a:xfrm>
          <a:prstGeom prst="rect">
            <a:avLst/>
          </a:prstGeom>
          <a:ln w="28575">
            <a:solidFill>
              <a:schemeClr val="accent4"/>
            </a:solidFill>
          </a:ln>
        </p:spPr>
      </p:pic>
      <p:grpSp>
        <p:nvGrpSpPr>
          <p:cNvPr id="8" name="组合 7"/>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1467910" y="2456404"/>
            <a:ext cx="1813499"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52475" y="1891030"/>
            <a:ext cx="2448560" cy="730885"/>
          </a:xfrm>
          <a:prstGeom prst="rect">
            <a:avLst/>
          </a:prstGeom>
          <a:noFill/>
        </p:spPr>
        <p:txBody>
          <a:bodyPr wrap="square" rtlCol="0">
            <a:spAutoFit/>
          </a:bodyPr>
          <a:lstStyle/>
          <a:p>
            <a:pPr algn="l">
              <a:lnSpc>
                <a:spcPct val="130000"/>
              </a:lnSpc>
            </a:pPr>
            <a:r>
              <a:rPr lang="zh-CN" altLang="en-US" sz="3200" b="1" dirty="0">
                <a:solidFill>
                  <a:srgbClr val="FFC000"/>
                </a:solidFill>
                <a:latin typeface="微软雅黑" panose="020B0503020204020204" charset="-122"/>
                <a:ea typeface="微软雅黑" panose="020B0503020204020204" charset="-122"/>
              </a:rPr>
              <a:t>提前预热</a:t>
            </a:r>
            <a:endParaRPr lang="zh-CN" altLang="en-US" sz="32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752222" y="2663229"/>
            <a:ext cx="2558156" cy="1016635"/>
          </a:xfrm>
          <a:prstGeom prst="rect">
            <a:avLst/>
          </a:prstGeom>
          <a:noFill/>
        </p:spPr>
        <p:txBody>
          <a:bodyPr wrap="square" rtlCol="0">
            <a:spAutoFit/>
          </a:bodyPr>
          <a:lstStyle/>
          <a:p>
            <a:pPr>
              <a:lnSpc>
                <a:spcPct val="170000"/>
              </a:lnSpc>
            </a:pPr>
            <a:r>
              <a:rPr lang="zh-CN" sz="1175" dirty="0">
                <a:solidFill>
                  <a:schemeClr val="tx1"/>
                </a:solidFill>
                <a:latin typeface="微软雅黑" panose="020B0503020204020204" charset="-122"/>
                <a:ea typeface="微软雅黑" panose="020B0503020204020204" charset="-122"/>
              </a:rPr>
              <a:t>提前一月、一周、三天</a:t>
            </a:r>
            <a:endParaRPr lang="zh-CN" sz="1175" dirty="0">
              <a:solidFill>
                <a:schemeClr val="tx1"/>
              </a:solidFill>
              <a:latin typeface="微软雅黑" panose="020B0503020204020204" charset="-122"/>
              <a:ea typeface="微软雅黑" panose="020B0503020204020204" charset="-122"/>
            </a:endParaRPr>
          </a:p>
          <a:p>
            <a:pPr>
              <a:lnSpc>
                <a:spcPct val="170000"/>
              </a:lnSpc>
            </a:pPr>
            <a:r>
              <a:rPr lang="zh-CN" sz="1175" dirty="0">
                <a:solidFill>
                  <a:schemeClr val="tx1"/>
                </a:solidFill>
                <a:latin typeface="微软雅黑" panose="020B0503020204020204" charset="-122"/>
                <a:ea typeface="微软雅黑" panose="020B0503020204020204" charset="-122"/>
              </a:rPr>
              <a:t>社群</a:t>
            </a:r>
            <a:r>
              <a:rPr lang="zh-CN" sz="1175" dirty="0">
                <a:latin typeface="微软雅黑" panose="020B0503020204020204" charset="-122"/>
                <a:ea typeface="微软雅黑" panose="020B0503020204020204" charset="-122"/>
                <a:sym typeface="+mn-ea"/>
              </a:rPr>
              <a:t>、朋友圈互动</a:t>
            </a:r>
            <a:r>
              <a:rPr lang="zh-CN" sz="1175" dirty="0">
                <a:solidFill>
                  <a:schemeClr val="tx1"/>
                </a:solidFill>
                <a:latin typeface="微软雅黑" panose="020B0503020204020204" charset="-122"/>
                <a:ea typeface="微软雅黑" panose="020B0503020204020204" charset="-122"/>
              </a:rPr>
              <a:t>话题和内容植入</a:t>
            </a:r>
            <a:endParaRPr lang="zh-CN" sz="1175" dirty="0">
              <a:solidFill>
                <a:schemeClr val="tx1"/>
              </a:solidFill>
              <a:latin typeface="微软雅黑" panose="020B0503020204020204" charset="-122"/>
              <a:ea typeface="微软雅黑" panose="020B0503020204020204" charset="-122"/>
            </a:endParaRPr>
          </a:p>
          <a:p>
            <a:pPr>
              <a:lnSpc>
                <a:spcPct val="170000"/>
              </a:lnSpc>
            </a:pPr>
            <a:r>
              <a:rPr lang="zh-CN" sz="1175" dirty="0">
                <a:solidFill>
                  <a:schemeClr val="tx1"/>
                </a:solidFill>
                <a:latin typeface="微软雅黑" panose="020B0503020204020204" charset="-122"/>
                <a:ea typeface="微软雅黑" panose="020B0503020204020204" charset="-122"/>
              </a:rPr>
              <a:t>外站内容植入</a:t>
            </a:r>
            <a:endParaRPr lang="zh-CN" sz="1175" dirty="0">
              <a:solidFill>
                <a:schemeClr val="tx1"/>
              </a:solidFill>
              <a:latin typeface="微软雅黑" panose="020B0503020204020204" charset="-122"/>
              <a:ea typeface="微软雅黑" panose="020B0503020204020204" charset="-122"/>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24535" y="451485"/>
            <a:ext cx="4705350" cy="306705"/>
            <a:chOff x="-1141" y="711"/>
            <a:chExt cx="7410" cy="483"/>
          </a:xfrm>
        </p:grpSpPr>
        <p:grpSp>
          <p:nvGrpSpPr>
            <p:cNvPr id="3" name="组合 2"/>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141" y="711"/>
              <a:ext cx="7410" cy="483"/>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dirty="0">
                  <a:latin typeface="微软雅黑" panose="020B0503020204020204" charset="-122"/>
                  <a:ea typeface="微软雅黑" panose="020B0503020204020204" charset="-122"/>
                  <a:sym typeface="+mn-ea"/>
                </a:rPr>
                <a:t>社群大促案例</a:t>
              </a:r>
              <a:r>
                <a:rPr lang="zh-CN" sz="1400" b="1" spc="300" dirty="0">
                  <a:latin typeface="微软雅黑" panose="020B0503020204020204" charset="-122"/>
                  <a:ea typeface="微软雅黑" panose="020B0503020204020204" charset="-122"/>
                  <a:sym typeface="+mn-ea"/>
                </a:rPr>
                <a:t>呈现</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cxnSp>
        <p:nvCxnSpPr>
          <p:cNvPr id="6" name="直接连接符 5"/>
          <p:cNvCxnSpPr/>
          <p:nvPr/>
        </p:nvCxnSpPr>
        <p:spPr>
          <a:xfrm>
            <a:off x="548774" y="2622040"/>
            <a:ext cx="2159403"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3201035" y="1417320"/>
            <a:ext cx="6603365" cy="2942590"/>
            <a:chOff x="5041" y="2232"/>
            <a:chExt cx="10399" cy="4634"/>
          </a:xfrm>
        </p:grpSpPr>
        <p:pic>
          <p:nvPicPr>
            <p:cNvPr id="9" name="图片 8" descr="0f9717d9a1b30b0ef72341d22bc22cd"/>
            <p:cNvPicPr>
              <a:picLocks noChangeAspect="1"/>
            </p:cNvPicPr>
            <p:nvPr/>
          </p:nvPicPr>
          <p:blipFill>
            <a:blip r:embed="rId3"/>
            <a:stretch>
              <a:fillRect/>
            </a:stretch>
          </p:blipFill>
          <p:spPr>
            <a:xfrm>
              <a:off x="5041" y="2242"/>
              <a:ext cx="2244" cy="4584"/>
            </a:xfrm>
            <a:prstGeom prst="rect">
              <a:avLst/>
            </a:prstGeom>
            <a:ln w="12700" cmpd="sng">
              <a:solidFill>
                <a:srgbClr val="FEA900"/>
              </a:solidFill>
              <a:prstDash val="solid"/>
            </a:ln>
          </p:spPr>
        </p:pic>
        <p:pic>
          <p:nvPicPr>
            <p:cNvPr id="13" name="图片 12" descr="05773a7efa3ae3a003e372126519d5d"/>
            <p:cNvPicPr>
              <a:picLocks noChangeAspect="1"/>
            </p:cNvPicPr>
            <p:nvPr/>
          </p:nvPicPr>
          <p:blipFill>
            <a:blip r:embed="rId4"/>
            <a:stretch>
              <a:fillRect/>
            </a:stretch>
          </p:blipFill>
          <p:spPr>
            <a:xfrm>
              <a:off x="7766" y="2280"/>
              <a:ext cx="2245" cy="4586"/>
            </a:xfrm>
            <a:prstGeom prst="rect">
              <a:avLst/>
            </a:prstGeom>
            <a:ln w="12700" cmpd="sng">
              <a:solidFill>
                <a:srgbClr val="FEA900"/>
              </a:solidFill>
              <a:prstDash val="solid"/>
            </a:ln>
          </p:spPr>
        </p:pic>
        <p:pic>
          <p:nvPicPr>
            <p:cNvPr id="14" name="图片 13" descr="6a5ba6804323fcead98b837498c0c13"/>
            <p:cNvPicPr>
              <a:picLocks noChangeAspect="1"/>
            </p:cNvPicPr>
            <p:nvPr/>
          </p:nvPicPr>
          <p:blipFill>
            <a:blip r:embed="rId5"/>
            <a:stretch>
              <a:fillRect/>
            </a:stretch>
          </p:blipFill>
          <p:spPr>
            <a:xfrm>
              <a:off x="10492" y="2242"/>
              <a:ext cx="2264" cy="4624"/>
            </a:xfrm>
            <a:prstGeom prst="rect">
              <a:avLst/>
            </a:prstGeom>
            <a:ln w="12700" cmpd="sng">
              <a:solidFill>
                <a:srgbClr val="FEA900"/>
              </a:solidFill>
              <a:prstDash val="solid"/>
            </a:ln>
          </p:spPr>
        </p:pic>
        <p:pic>
          <p:nvPicPr>
            <p:cNvPr id="18" name="图片 17" descr="2ec9b4624d23547398088639c301254"/>
            <p:cNvPicPr>
              <a:picLocks noChangeAspect="1"/>
            </p:cNvPicPr>
            <p:nvPr/>
          </p:nvPicPr>
          <p:blipFill>
            <a:blip r:embed="rId6"/>
            <a:stretch>
              <a:fillRect/>
            </a:stretch>
          </p:blipFill>
          <p:spPr>
            <a:xfrm>
              <a:off x="13190" y="2232"/>
              <a:ext cx="2251" cy="4594"/>
            </a:xfrm>
            <a:prstGeom prst="rect">
              <a:avLst/>
            </a:prstGeom>
            <a:ln w="12700" cmpd="sng">
              <a:solidFill>
                <a:srgbClr val="FEA900"/>
              </a:solidFill>
              <a:prstDash val="solid"/>
            </a:ln>
          </p:spPr>
        </p:pic>
        <p:pic>
          <p:nvPicPr>
            <p:cNvPr id="7" name="图片 6"/>
            <p:cNvPicPr>
              <a:picLocks noChangeAspect="1"/>
            </p:cNvPicPr>
            <p:nvPr/>
          </p:nvPicPr>
          <p:blipFill>
            <a:blip r:embed="rId7"/>
            <a:stretch>
              <a:fillRect/>
            </a:stretch>
          </p:blipFill>
          <p:spPr>
            <a:xfrm>
              <a:off x="5345" y="2365"/>
              <a:ext cx="464" cy="405"/>
            </a:xfrm>
            <a:prstGeom prst="rect">
              <a:avLst/>
            </a:prstGeom>
          </p:spPr>
        </p:pic>
        <p:pic>
          <p:nvPicPr>
            <p:cNvPr id="8" name="图片 7"/>
            <p:cNvPicPr>
              <a:picLocks noChangeAspect="1"/>
            </p:cNvPicPr>
            <p:nvPr/>
          </p:nvPicPr>
          <p:blipFill>
            <a:blip r:embed="rId7"/>
            <a:stretch>
              <a:fillRect/>
            </a:stretch>
          </p:blipFill>
          <p:spPr>
            <a:xfrm>
              <a:off x="5120" y="2573"/>
              <a:ext cx="225" cy="197"/>
            </a:xfrm>
            <a:prstGeom prst="rect">
              <a:avLst/>
            </a:prstGeom>
          </p:spPr>
        </p:pic>
        <p:pic>
          <p:nvPicPr>
            <p:cNvPr id="20" name="图片 19"/>
            <p:cNvPicPr>
              <a:picLocks noChangeAspect="1"/>
            </p:cNvPicPr>
            <p:nvPr/>
          </p:nvPicPr>
          <p:blipFill>
            <a:blip r:embed="rId7"/>
            <a:stretch>
              <a:fillRect/>
            </a:stretch>
          </p:blipFill>
          <p:spPr>
            <a:xfrm>
              <a:off x="5041" y="5311"/>
              <a:ext cx="225" cy="197"/>
            </a:xfrm>
            <a:prstGeom prst="rect">
              <a:avLst/>
            </a:prstGeom>
          </p:spPr>
        </p:pic>
        <p:pic>
          <p:nvPicPr>
            <p:cNvPr id="21" name="图片 20"/>
            <p:cNvPicPr>
              <a:picLocks noChangeAspect="1"/>
            </p:cNvPicPr>
            <p:nvPr/>
          </p:nvPicPr>
          <p:blipFill>
            <a:blip r:embed="rId7"/>
            <a:stretch>
              <a:fillRect/>
            </a:stretch>
          </p:blipFill>
          <p:spPr>
            <a:xfrm>
              <a:off x="5041" y="6053"/>
              <a:ext cx="225" cy="197"/>
            </a:xfrm>
            <a:prstGeom prst="rect">
              <a:avLst/>
            </a:prstGeom>
          </p:spPr>
        </p:pic>
        <p:pic>
          <p:nvPicPr>
            <p:cNvPr id="22" name="图片 21"/>
            <p:cNvPicPr>
              <a:picLocks noChangeAspect="1"/>
            </p:cNvPicPr>
            <p:nvPr/>
          </p:nvPicPr>
          <p:blipFill>
            <a:blip r:embed="rId7"/>
            <a:stretch>
              <a:fillRect/>
            </a:stretch>
          </p:blipFill>
          <p:spPr>
            <a:xfrm>
              <a:off x="5041" y="2781"/>
              <a:ext cx="225" cy="197"/>
            </a:xfrm>
            <a:prstGeom prst="rect">
              <a:avLst/>
            </a:prstGeom>
          </p:spPr>
        </p:pic>
        <p:pic>
          <p:nvPicPr>
            <p:cNvPr id="23" name="图片 22"/>
            <p:cNvPicPr>
              <a:picLocks noChangeAspect="1"/>
            </p:cNvPicPr>
            <p:nvPr/>
          </p:nvPicPr>
          <p:blipFill>
            <a:blip r:embed="rId7"/>
            <a:stretch>
              <a:fillRect/>
            </a:stretch>
          </p:blipFill>
          <p:spPr>
            <a:xfrm>
              <a:off x="8150" y="2469"/>
              <a:ext cx="225" cy="197"/>
            </a:xfrm>
            <a:prstGeom prst="rect">
              <a:avLst/>
            </a:prstGeom>
          </p:spPr>
        </p:pic>
        <p:pic>
          <p:nvPicPr>
            <p:cNvPr id="25" name="图片 24"/>
            <p:cNvPicPr>
              <a:picLocks noChangeAspect="1"/>
            </p:cNvPicPr>
            <p:nvPr/>
          </p:nvPicPr>
          <p:blipFill>
            <a:blip r:embed="rId7"/>
            <a:stretch>
              <a:fillRect/>
            </a:stretch>
          </p:blipFill>
          <p:spPr>
            <a:xfrm>
              <a:off x="7766" y="2584"/>
              <a:ext cx="225" cy="197"/>
            </a:xfrm>
            <a:prstGeom prst="rect">
              <a:avLst/>
            </a:prstGeom>
          </p:spPr>
        </p:pic>
        <p:pic>
          <p:nvPicPr>
            <p:cNvPr id="26" name="图片 25"/>
            <p:cNvPicPr>
              <a:picLocks noChangeAspect="1"/>
            </p:cNvPicPr>
            <p:nvPr/>
          </p:nvPicPr>
          <p:blipFill>
            <a:blip r:embed="rId7"/>
            <a:stretch>
              <a:fillRect/>
            </a:stretch>
          </p:blipFill>
          <p:spPr>
            <a:xfrm>
              <a:off x="7766" y="4430"/>
              <a:ext cx="225" cy="197"/>
            </a:xfrm>
            <a:prstGeom prst="rect">
              <a:avLst/>
            </a:prstGeom>
          </p:spPr>
        </p:pic>
        <p:pic>
          <p:nvPicPr>
            <p:cNvPr id="27" name="图片 26"/>
            <p:cNvPicPr>
              <a:picLocks noChangeAspect="1"/>
            </p:cNvPicPr>
            <p:nvPr/>
          </p:nvPicPr>
          <p:blipFill>
            <a:blip r:embed="rId7"/>
            <a:stretch>
              <a:fillRect/>
            </a:stretch>
          </p:blipFill>
          <p:spPr>
            <a:xfrm>
              <a:off x="7766" y="5400"/>
              <a:ext cx="225" cy="197"/>
            </a:xfrm>
            <a:prstGeom prst="rect">
              <a:avLst/>
            </a:prstGeom>
          </p:spPr>
        </p:pic>
        <p:pic>
          <p:nvPicPr>
            <p:cNvPr id="28" name="图片 27"/>
            <p:cNvPicPr>
              <a:picLocks noChangeAspect="1"/>
            </p:cNvPicPr>
            <p:nvPr/>
          </p:nvPicPr>
          <p:blipFill>
            <a:blip r:embed="rId7"/>
            <a:stretch>
              <a:fillRect/>
            </a:stretch>
          </p:blipFill>
          <p:spPr>
            <a:xfrm>
              <a:off x="7766" y="6250"/>
              <a:ext cx="225" cy="197"/>
            </a:xfrm>
            <a:prstGeom prst="rect">
              <a:avLst/>
            </a:prstGeom>
          </p:spPr>
        </p:pic>
        <p:pic>
          <p:nvPicPr>
            <p:cNvPr id="29" name="图片 28"/>
            <p:cNvPicPr>
              <a:picLocks noChangeAspect="1"/>
            </p:cNvPicPr>
            <p:nvPr/>
          </p:nvPicPr>
          <p:blipFill>
            <a:blip r:embed="rId7"/>
            <a:stretch>
              <a:fillRect/>
            </a:stretch>
          </p:blipFill>
          <p:spPr>
            <a:xfrm>
              <a:off x="7766" y="2666"/>
              <a:ext cx="225" cy="197"/>
            </a:xfrm>
            <a:prstGeom prst="rect">
              <a:avLst/>
            </a:prstGeom>
          </p:spPr>
        </p:pic>
        <p:pic>
          <p:nvPicPr>
            <p:cNvPr id="30" name="图片 29"/>
            <p:cNvPicPr>
              <a:picLocks noChangeAspect="1"/>
            </p:cNvPicPr>
            <p:nvPr/>
          </p:nvPicPr>
          <p:blipFill>
            <a:blip r:embed="rId7"/>
            <a:stretch>
              <a:fillRect/>
            </a:stretch>
          </p:blipFill>
          <p:spPr>
            <a:xfrm>
              <a:off x="10492" y="3769"/>
              <a:ext cx="225" cy="197"/>
            </a:xfrm>
            <a:prstGeom prst="rect">
              <a:avLst/>
            </a:prstGeom>
          </p:spPr>
        </p:pic>
        <p:pic>
          <p:nvPicPr>
            <p:cNvPr id="31" name="图片 30"/>
            <p:cNvPicPr>
              <a:picLocks noChangeAspect="1"/>
            </p:cNvPicPr>
            <p:nvPr/>
          </p:nvPicPr>
          <p:blipFill>
            <a:blip r:embed="rId7"/>
            <a:stretch>
              <a:fillRect/>
            </a:stretch>
          </p:blipFill>
          <p:spPr>
            <a:xfrm>
              <a:off x="10492" y="5856"/>
              <a:ext cx="225" cy="197"/>
            </a:xfrm>
            <a:prstGeom prst="rect">
              <a:avLst/>
            </a:prstGeom>
          </p:spPr>
        </p:pic>
        <p:pic>
          <p:nvPicPr>
            <p:cNvPr id="32" name="图片 31"/>
            <p:cNvPicPr>
              <a:picLocks noChangeAspect="1"/>
            </p:cNvPicPr>
            <p:nvPr/>
          </p:nvPicPr>
          <p:blipFill>
            <a:blip r:embed="rId7"/>
            <a:stretch>
              <a:fillRect/>
            </a:stretch>
          </p:blipFill>
          <p:spPr>
            <a:xfrm>
              <a:off x="13190" y="2584"/>
              <a:ext cx="225" cy="197"/>
            </a:xfrm>
            <a:prstGeom prst="rect">
              <a:avLst/>
            </a:prstGeom>
          </p:spPr>
        </p:pic>
        <p:pic>
          <p:nvPicPr>
            <p:cNvPr id="33" name="图片 32"/>
            <p:cNvPicPr>
              <a:picLocks noChangeAspect="1"/>
            </p:cNvPicPr>
            <p:nvPr/>
          </p:nvPicPr>
          <p:blipFill>
            <a:blip r:embed="rId7"/>
            <a:stretch>
              <a:fillRect/>
            </a:stretch>
          </p:blipFill>
          <p:spPr>
            <a:xfrm>
              <a:off x="13575" y="2365"/>
              <a:ext cx="225" cy="197"/>
            </a:xfrm>
            <a:prstGeom prst="rect">
              <a:avLst/>
            </a:prstGeom>
          </p:spPr>
        </p:pic>
        <p:pic>
          <p:nvPicPr>
            <p:cNvPr id="34" name="图片 33"/>
            <p:cNvPicPr>
              <a:picLocks noChangeAspect="1"/>
            </p:cNvPicPr>
            <p:nvPr/>
          </p:nvPicPr>
          <p:blipFill>
            <a:blip r:embed="rId7"/>
            <a:stretch>
              <a:fillRect/>
            </a:stretch>
          </p:blipFill>
          <p:spPr>
            <a:xfrm>
              <a:off x="10937" y="2387"/>
              <a:ext cx="225" cy="197"/>
            </a:xfrm>
            <a:prstGeom prst="rect">
              <a:avLst/>
            </a:prstGeom>
          </p:spPr>
        </p:pic>
        <p:pic>
          <p:nvPicPr>
            <p:cNvPr id="36" name="图片 35"/>
            <p:cNvPicPr>
              <a:picLocks noChangeAspect="1"/>
            </p:cNvPicPr>
            <p:nvPr/>
          </p:nvPicPr>
          <p:blipFill>
            <a:blip r:embed="rId7"/>
            <a:stretch>
              <a:fillRect/>
            </a:stretch>
          </p:blipFill>
          <p:spPr>
            <a:xfrm>
              <a:off x="14431" y="5856"/>
              <a:ext cx="225" cy="197"/>
            </a:xfrm>
            <a:prstGeom prst="rect">
              <a:avLst/>
            </a:prstGeom>
          </p:spPr>
        </p:pic>
        <p:pic>
          <p:nvPicPr>
            <p:cNvPr id="37" name="图片 36"/>
            <p:cNvPicPr>
              <a:picLocks noChangeAspect="1"/>
            </p:cNvPicPr>
            <p:nvPr/>
          </p:nvPicPr>
          <p:blipFill>
            <a:blip r:embed="rId7"/>
            <a:stretch>
              <a:fillRect/>
            </a:stretch>
          </p:blipFill>
          <p:spPr>
            <a:xfrm>
              <a:off x="10937" y="3997"/>
              <a:ext cx="225" cy="197"/>
            </a:xfrm>
            <a:prstGeom prst="rect">
              <a:avLst/>
            </a:prstGeom>
          </p:spPr>
        </p:pic>
        <p:pic>
          <p:nvPicPr>
            <p:cNvPr id="38" name="图片 37"/>
            <p:cNvPicPr>
              <a:picLocks noChangeAspect="1"/>
            </p:cNvPicPr>
            <p:nvPr/>
          </p:nvPicPr>
          <p:blipFill>
            <a:blip r:embed="rId7"/>
            <a:stretch>
              <a:fillRect/>
            </a:stretch>
          </p:blipFill>
          <p:spPr>
            <a:xfrm>
              <a:off x="7766" y="6447"/>
              <a:ext cx="225" cy="197"/>
            </a:xfrm>
            <a:prstGeom prst="rect">
              <a:avLst/>
            </a:prstGeom>
          </p:spPr>
        </p:pic>
        <p:pic>
          <p:nvPicPr>
            <p:cNvPr id="39" name="图片 38"/>
            <p:cNvPicPr>
              <a:picLocks noChangeAspect="1"/>
            </p:cNvPicPr>
            <p:nvPr/>
          </p:nvPicPr>
          <p:blipFill>
            <a:blip r:embed="rId7"/>
            <a:stretch>
              <a:fillRect/>
            </a:stretch>
          </p:blipFill>
          <p:spPr>
            <a:xfrm>
              <a:off x="13800" y="3136"/>
              <a:ext cx="225" cy="197"/>
            </a:xfrm>
            <a:prstGeom prst="rect">
              <a:avLst/>
            </a:prstGeom>
          </p:spPr>
        </p:pic>
      </p:grpSp>
      <p:grpSp>
        <p:nvGrpSpPr>
          <p:cNvPr id="44" name="组合 43"/>
          <p:cNvGrpSpPr/>
          <p:nvPr/>
        </p:nvGrpSpPr>
        <p:grpSpPr>
          <a:xfrm>
            <a:off x="9368790" y="120650"/>
            <a:ext cx="659130" cy="598170"/>
            <a:chOff x="14118" y="124"/>
            <a:chExt cx="1038" cy="942"/>
          </a:xfrm>
        </p:grpSpPr>
        <p:sp>
          <p:nvSpPr>
            <p:cNvPr id="45" name="对角圆角矩形 4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descr="resource"/>
            <p:cNvPicPr>
              <a:picLocks noChangeAspect="1"/>
            </p:cNvPicPr>
            <p:nvPr/>
          </p:nvPicPr>
          <p:blipFill>
            <a:blip r:embed="rId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47" name="文本框 46"/>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1467910" y="2456404"/>
            <a:ext cx="1813499"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353423" y="1910748"/>
            <a:ext cx="2042472" cy="730885"/>
          </a:xfrm>
          <a:prstGeom prst="rect">
            <a:avLst/>
          </a:prstGeom>
          <a:noFill/>
        </p:spPr>
        <p:txBody>
          <a:bodyPr wrap="square" rtlCol="0">
            <a:spAutoFit/>
          </a:bodyPr>
          <a:lstStyle/>
          <a:p>
            <a:pPr algn="l">
              <a:lnSpc>
                <a:spcPct val="130000"/>
              </a:lnSpc>
            </a:pPr>
            <a:r>
              <a:rPr lang="zh-CN" altLang="en-US" sz="3200" b="1" dirty="0">
                <a:solidFill>
                  <a:srgbClr val="FFC000"/>
                </a:solidFill>
                <a:latin typeface="微软雅黑" panose="020B0503020204020204" charset="-122"/>
                <a:ea typeface="微软雅黑" panose="020B0503020204020204" charset="-122"/>
              </a:rPr>
              <a:t>强预热</a:t>
            </a:r>
            <a:endParaRPr lang="zh-CN" altLang="en-US" sz="32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1352932" y="2682914"/>
            <a:ext cx="2558156" cy="1324610"/>
          </a:xfrm>
          <a:prstGeom prst="rect">
            <a:avLst/>
          </a:prstGeom>
          <a:noFill/>
        </p:spPr>
        <p:txBody>
          <a:bodyPr wrap="square" rtlCol="0">
            <a:spAutoFit/>
          </a:bodyPr>
          <a:lstStyle/>
          <a:p>
            <a:pPr>
              <a:lnSpc>
                <a:spcPct val="170000"/>
              </a:lnSpc>
            </a:pPr>
            <a:r>
              <a:rPr lang="zh-CN" sz="1175" dirty="0">
                <a:solidFill>
                  <a:schemeClr val="tx1"/>
                </a:solidFill>
                <a:latin typeface="微软雅黑" panose="020B0503020204020204" charset="-122"/>
                <a:ea typeface="微软雅黑" panose="020B0503020204020204" charset="-122"/>
              </a:rPr>
              <a:t>提前一天（早中晚）、一小时、半小时开始预热</a:t>
            </a:r>
            <a:endParaRPr lang="zh-CN" sz="1175" dirty="0">
              <a:solidFill>
                <a:schemeClr val="tx1"/>
              </a:solidFill>
              <a:latin typeface="微软雅黑" panose="020B0503020204020204" charset="-122"/>
              <a:ea typeface="微软雅黑" panose="020B0503020204020204" charset="-122"/>
            </a:endParaRPr>
          </a:p>
          <a:p>
            <a:pPr>
              <a:lnSpc>
                <a:spcPct val="170000"/>
              </a:lnSpc>
            </a:pPr>
            <a:r>
              <a:rPr lang="zh-CN" sz="1175" dirty="0">
                <a:solidFill>
                  <a:schemeClr val="tx1"/>
                </a:solidFill>
                <a:latin typeface="微软雅黑" panose="020B0503020204020204" charset="-122"/>
                <a:ea typeface="微软雅黑" panose="020B0503020204020204" charset="-122"/>
              </a:rPr>
              <a:t>预告直播主题及利益点</a:t>
            </a:r>
            <a:endParaRPr lang="zh-CN" sz="1175" dirty="0">
              <a:solidFill>
                <a:schemeClr val="tx1"/>
              </a:solidFill>
              <a:latin typeface="微软雅黑" panose="020B0503020204020204" charset="-122"/>
              <a:ea typeface="微软雅黑" panose="020B0503020204020204" charset="-122"/>
            </a:endParaRPr>
          </a:p>
          <a:p>
            <a:pPr>
              <a:lnSpc>
                <a:spcPct val="170000"/>
              </a:lnSpc>
            </a:pPr>
            <a:r>
              <a:rPr lang="zh-CN" sz="1175" dirty="0">
                <a:solidFill>
                  <a:schemeClr val="tx1"/>
                </a:solidFill>
                <a:latin typeface="微软雅黑" panose="020B0503020204020204" charset="-122"/>
                <a:ea typeface="微软雅黑" panose="020B0503020204020204" charset="-122"/>
              </a:rPr>
              <a:t>同时剧透大促商品及商品介绍</a:t>
            </a:r>
            <a:endParaRPr lang="zh-CN" sz="1175" dirty="0">
              <a:solidFill>
                <a:schemeClr val="tx1"/>
              </a:solidFill>
              <a:latin typeface="微软雅黑" panose="020B0503020204020204" charset="-122"/>
              <a:ea typeface="微软雅黑" panose="020B0503020204020204" charset="-122"/>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24535" y="451485"/>
            <a:ext cx="4705350" cy="306705"/>
            <a:chOff x="-1141" y="711"/>
            <a:chExt cx="7410" cy="483"/>
          </a:xfrm>
        </p:grpSpPr>
        <p:grpSp>
          <p:nvGrpSpPr>
            <p:cNvPr id="3" name="组合 2"/>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141" y="711"/>
              <a:ext cx="7410" cy="483"/>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dirty="0">
                  <a:latin typeface="微软雅黑" panose="020B0503020204020204" charset="-122"/>
                  <a:ea typeface="微软雅黑" panose="020B0503020204020204" charset="-122"/>
                  <a:sym typeface="+mn-ea"/>
                </a:rPr>
                <a:t>社群大促案例</a:t>
              </a:r>
              <a:r>
                <a:rPr lang="zh-CN" sz="1400" b="1" spc="300" dirty="0">
                  <a:latin typeface="微软雅黑" panose="020B0503020204020204" charset="-122"/>
                  <a:ea typeface="微软雅黑" panose="020B0503020204020204" charset="-122"/>
                  <a:sym typeface="+mn-ea"/>
                </a:rPr>
                <a:t>呈现</a:t>
              </a:r>
              <a:endPar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cxnSp>
        <p:nvCxnSpPr>
          <p:cNvPr id="6" name="直接连接符 5"/>
          <p:cNvCxnSpPr/>
          <p:nvPr/>
        </p:nvCxnSpPr>
        <p:spPr>
          <a:xfrm>
            <a:off x="1257935" y="2607310"/>
            <a:ext cx="1621155"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4241165" y="845185"/>
            <a:ext cx="4608830" cy="4528820"/>
            <a:chOff x="6679" y="1331"/>
            <a:chExt cx="7258" cy="7132"/>
          </a:xfrm>
        </p:grpSpPr>
        <p:pic>
          <p:nvPicPr>
            <p:cNvPr id="13" name="图片 12" descr="68b5138e11df79ccc91688184edad27"/>
            <p:cNvPicPr>
              <a:picLocks noChangeAspect="1"/>
            </p:cNvPicPr>
            <p:nvPr/>
          </p:nvPicPr>
          <p:blipFill>
            <a:blip r:embed="rId3"/>
            <a:stretch>
              <a:fillRect/>
            </a:stretch>
          </p:blipFill>
          <p:spPr>
            <a:xfrm>
              <a:off x="6679" y="1331"/>
              <a:ext cx="3465" cy="7072"/>
            </a:xfrm>
            <a:prstGeom prst="rect">
              <a:avLst/>
            </a:prstGeom>
            <a:ln w="12700" cmpd="sng">
              <a:solidFill>
                <a:srgbClr val="FEA900"/>
              </a:solidFill>
              <a:prstDash val="solid"/>
            </a:ln>
          </p:spPr>
        </p:pic>
        <p:pic>
          <p:nvPicPr>
            <p:cNvPr id="14" name="图片 13" descr="91679eecefd9f73a9c682a1fdae0aca"/>
            <p:cNvPicPr>
              <a:picLocks noChangeAspect="1"/>
            </p:cNvPicPr>
            <p:nvPr/>
          </p:nvPicPr>
          <p:blipFill>
            <a:blip r:embed="rId4"/>
            <a:stretch>
              <a:fillRect/>
            </a:stretch>
          </p:blipFill>
          <p:spPr>
            <a:xfrm>
              <a:off x="10443" y="1331"/>
              <a:ext cx="3494" cy="7132"/>
            </a:xfrm>
            <a:prstGeom prst="rect">
              <a:avLst/>
            </a:prstGeom>
            <a:ln w="12700" cmpd="sng">
              <a:solidFill>
                <a:srgbClr val="FEA900"/>
              </a:solidFill>
              <a:prstDash val="solid"/>
            </a:ln>
          </p:spPr>
        </p:pic>
        <p:pic>
          <p:nvPicPr>
            <p:cNvPr id="7" name="图片 6"/>
            <p:cNvPicPr>
              <a:picLocks noChangeAspect="1"/>
            </p:cNvPicPr>
            <p:nvPr/>
          </p:nvPicPr>
          <p:blipFill>
            <a:blip r:embed="rId5"/>
            <a:stretch>
              <a:fillRect/>
            </a:stretch>
          </p:blipFill>
          <p:spPr>
            <a:xfrm>
              <a:off x="6679" y="2189"/>
              <a:ext cx="548" cy="478"/>
            </a:xfrm>
            <a:prstGeom prst="rect">
              <a:avLst/>
            </a:prstGeom>
          </p:spPr>
        </p:pic>
        <p:pic>
          <p:nvPicPr>
            <p:cNvPr id="8" name="图片 7"/>
            <p:cNvPicPr>
              <a:picLocks noChangeAspect="1"/>
            </p:cNvPicPr>
            <p:nvPr/>
          </p:nvPicPr>
          <p:blipFill>
            <a:blip r:embed="rId5"/>
            <a:stretch>
              <a:fillRect/>
            </a:stretch>
          </p:blipFill>
          <p:spPr>
            <a:xfrm>
              <a:off x="6679" y="6566"/>
              <a:ext cx="548" cy="478"/>
            </a:xfrm>
            <a:prstGeom prst="rect">
              <a:avLst/>
            </a:prstGeom>
          </p:spPr>
        </p:pic>
        <p:pic>
          <p:nvPicPr>
            <p:cNvPr id="9" name="图片 8"/>
            <p:cNvPicPr>
              <a:picLocks noChangeAspect="1"/>
            </p:cNvPicPr>
            <p:nvPr/>
          </p:nvPicPr>
          <p:blipFill>
            <a:blip r:embed="rId5"/>
            <a:stretch>
              <a:fillRect/>
            </a:stretch>
          </p:blipFill>
          <p:spPr>
            <a:xfrm>
              <a:off x="7227" y="6638"/>
              <a:ext cx="548" cy="478"/>
            </a:xfrm>
            <a:prstGeom prst="rect">
              <a:avLst/>
            </a:prstGeom>
          </p:spPr>
        </p:pic>
        <p:pic>
          <p:nvPicPr>
            <p:cNvPr id="18" name="图片 17"/>
            <p:cNvPicPr>
              <a:picLocks noChangeAspect="1"/>
            </p:cNvPicPr>
            <p:nvPr/>
          </p:nvPicPr>
          <p:blipFill>
            <a:blip r:embed="rId5"/>
            <a:stretch>
              <a:fillRect/>
            </a:stretch>
          </p:blipFill>
          <p:spPr>
            <a:xfrm>
              <a:off x="7313" y="1476"/>
              <a:ext cx="548" cy="478"/>
            </a:xfrm>
            <a:prstGeom prst="rect">
              <a:avLst/>
            </a:prstGeom>
          </p:spPr>
        </p:pic>
        <p:pic>
          <p:nvPicPr>
            <p:cNvPr id="20" name="图片 19"/>
            <p:cNvPicPr>
              <a:picLocks noChangeAspect="1"/>
            </p:cNvPicPr>
            <p:nvPr/>
          </p:nvPicPr>
          <p:blipFill>
            <a:blip r:embed="rId5"/>
            <a:stretch>
              <a:fillRect/>
            </a:stretch>
          </p:blipFill>
          <p:spPr>
            <a:xfrm>
              <a:off x="10935" y="1447"/>
              <a:ext cx="548" cy="478"/>
            </a:xfrm>
            <a:prstGeom prst="rect">
              <a:avLst/>
            </a:prstGeom>
          </p:spPr>
        </p:pic>
        <p:pic>
          <p:nvPicPr>
            <p:cNvPr id="21" name="图片 20"/>
            <p:cNvPicPr>
              <a:picLocks noChangeAspect="1"/>
            </p:cNvPicPr>
            <p:nvPr/>
          </p:nvPicPr>
          <p:blipFill>
            <a:blip r:embed="rId5"/>
            <a:stretch>
              <a:fillRect/>
            </a:stretch>
          </p:blipFill>
          <p:spPr>
            <a:xfrm>
              <a:off x="10443" y="1846"/>
              <a:ext cx="548" cy="478"/>
            </a:xfrm>
            <a:prstGeom prst="rect">
              <a:avLst/>
            </a:prstGeom>
          </p:spPr>
        </p:pic>
        <p:pic>
          <p:nvPicPr>
            <p:cNvPr id="22" name="图片 21"/>
            <p:cNvPicPr>
              <a:picLocks noChangeAspect="1"/>
            </p:cNvPicPr>
            <p:nvPr/>
          </p:nvPicPr>
          <p:blipFill>
            <a:blip r:embed="rId5"/>
            <a:stretch>
              <a:fillRect/>
            </a:stretch>
          </p:blipFill>
          <p:spPr>
            <a:xfrm>
              <a:off x="10443" y="5311"/>
              <a:ext cx="548" cy="478"/>
            </a:xfrm>
            <a:prstGeom prst="rect">
              <a:avLst/>
            </a:prstGeom>
          </p:spPr>
        </p:pic>
        <p:pic>
          <p:nvPicPr>
            <p:cNvPr id="23" name="图片 22"/>
            <p:cNvPicPr>
              <a:picLocks noChangeAspect="1"/>
            </p:cNvPicPr>
            <p:nvPr/>
          </p:nvPicPr>
          <p:blipFill>
            <a:blip r:embed="rId5"/>
            <a:stretch>
              <a:fillRect/>
            </a:stretch>
          </p:blipFill>
          <p:spPr>
            <a:xfrm>
              <a:off x="11128" y="2324"/>
              <a:ext cx="548" cy="478"/>
            </a:xfrm>
            <a:prstGeom prst="rect">
              <a:avLst/>
            </a:prstGeom>
          </p:spPr>
        </p:pic>
        <p:pic>
          <p:nvPicPr>
            <p:cNvPr id="25" name="图片 24"/>
            <p:cNvPicPr>
              <a:picLocks noChangeAspect="1"/>
            </p:cNvPicPr>
            <p:nvPr/>
          </p:nvPicPr>
          <p:blipFill>
            <a:blip r:embed="rId5"/>
            <a:stretch>
              <a:fillRect/>
            </a:stretch>
          </p:blipFill>
          <p:spPr>
            <a:xfrm>
              <a:off x="10991" y="5475"/>
              <a:ext cx="548" cy="478"/>
            </a:xfrm>
            <a:prstGeom prst="rect">
              <a:avLst/>
            </a:prstGeom>
          </p:spPr>
        </p:pic>
      </p:grpSp>
      <p:grpSp>
        <p:nvGrpSpPr>
          <p:cNvPr id="30" name="组合 29"/>
          <p:cNvGrpSpPr/>
          <p:nvPr/>
        </p:nvGrpSpPr>
        <p:grpSpPr>
          <a:xfrm>
            <a:off x="9368790" y="120650"/>
            <a:ext cx="659130" cy="598170"/>
            <a:chOff x="14118" y="124"/>
            <a:chExt cx="1038" cy="942"/>
          </a:xfrm>
        </p:grpSpPr>
        <p:sp>
          <p:nvSpPr>
            <p:cNvPr id="31" name="对角圆角矩形 3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3" name="文本框 3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970070" y="2397984"/>
            <a:ext cx="1813499"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86435" y="1832610"/>
            <a:ext cx="3294380" cy="730885"/>
          </a:xfrm>
          <a:prstGeom prst="rect">
            <a:avLst/>
          </a:prstGeom>
          <a:noFill/>
        </p:spPr>
        <p:txBody>
          <a:bodyPr wrap="square" rtlCol="0">
            <a:spAutoFit/>
          </a:bodyPr>
          <a:lstStyle/>
          <a:p>
            <a:pPr algn="l">
              <a:lnSpc>
                <a:spcPct val="130000"/>
              </a:lnSpc>
            </a:pPr>
            <a:r>
              <a:rPr lang="zh-CN" altLang="en-US" sz="3200" b="1" dirty="0">
                <a:solidFill>
                  <a:srgbClr val="FFC000"/>
                </a:solidFill>
                <a:latin typeface="微软雅黑" panose="020B0503020204020204" charset="-122"/>
                <a:ea typeface="微软雅黑" panose="020B0503020204020204" charset="-122"/>
              </a:rPr>
              <a:t>活动开始倒计时</a:t>
            </a:r>
            <a:endParaRPr lang="zh-CN" altLang="en-US" sz="32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855092" y="2624494"/>
            <a:ext cx="2558156" cy="1345565"/>
          </a:xfrm>
          <a:prstGeom prst="rect">
            <a:avLst/>
          </a:prstGeom>
          <a:noFill/>
        </p:spPr>
        <p:txBody>
          <a:bodyPr wrap="square" rtlCol="0">
            <a:spAutoFit/>
          </a:bodyPr>
          <a:lstStyle/>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群内同步火爆商品信息及链接</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提醒加购</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提醒提前填写地址</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70000"/>
              </a:lnSpc>
            </a:pP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24535" y="451485"/>
            <a:ext cx="4705350" cy="306705"/>
            <a:chOff x="-1141" y="711"/>
            <a:chExt cx="7410" cy="483"/>
          </a:xfrm>
        </p:grpSpPr>
        <p:grpSp>
          <p:nvGrpSpPr>
            <p:cNvPr id="3" name="组合 2"/>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141" y="711"/>
              <a:ext cx="7410" cy="483"/>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dirty="0">
                  <a:latin typeface="微软雅黑" panose="020B0503020204020204" charset="-122"/>
                  <a:ea typeface="微软雅黑" panose="020B0503020204020204" charset="-122"/>
                  <a:sym typeface="+mn-ea"/>
                </a:rPr>
                <a:t>社群大促案例</a:t>
              </a:r>
              <a:r>
                <a:rPr lang="zh-CN" sz="1400" b="1" spc="300" dirty="0">
                  <a:latin typeface="微软雅黑" panose="020B0503020204020204" charset="-122"/>
                  <a:ea typeface="微软雅黑" panose="020B0503020204020204" charset="-122"/>
                  <a:sym typeface="+mn-ea"/>
                </a:rPr>
                <a:t>呈现</a:t>
              </a:r>
              <a:endPar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cxnSp>
        <p:nvCxnSpPr>
          <p:cNvPr id="6" name="直接连接符 5"/>
          <p:cNvCxnSpPr/>
          <p:nvPr/>
        </p:nvCxnSpPr>
        <p:spPr>
          <a:xfrm>
            <a:off x="735330" y="2553970"/>
            <a:ext cx="3018155" cy="10795"/>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4676140" y="946150"/>
            <a:ext cx="4417695" cy="4235450"/>
            <a:chOff x="7364" y="1490"/>
            <a:chExt cx="6957" cy="6670"/>
          </a:xfrm>
        </p:grpSpPr>
        <p:pic>
          <p:nvPicPr>
            <p:cNvPr id="18" name="图片 17" descr="55f98eaa43b8c628de2fdfb03109bbf"/>
            <p:cNvPicPr>
              <a:picLocks noChangeAspect="1"/>
            </p:cNvPicPr>
            <p:nvPr/>
          </p:nvPicPr>
          <p:blipFill>
            <a:blip r:embed="rId3"/>
            <a:stretch>
              <a:fillRect/>
            </a:stretch>
          </p:blipFill>
          <p:spPr>
            <a:xfrm>
              <a:off x="11093" y="1490"/>
              <a:ext cx="3229" cy="6591"/>
            </a:xfrm>
            <a:prstGeom prst="rect">
              <a:avLst/>
            </a:prstGeom>
            <a:ln w="12700" cmpd="sng">
              <a:solidFill>
                <a:srgbClr val="FEA900"/>
              </a:solidFill>
              <a:prstDash val="solid"/>
            </a:ln>
          </p:spPr>
        </p:pic>
        <p:pic>
          <p:nvPicPr>
            <p:cNvPr id="20" name="图片 19" descr="ca54da38d6d9ec3ed22dc3490d46c60"/>
            <p:cNvPicPr>
              <a:picLocks noChangeAspect="1"/>
            </p:cNvPicPr>
            <p:nvPr/>
          </p:nvPicPr>
          <p:blipFill>
            <a:blip r:embed="rId4"/>
            <a:stretch>
              <a:fillRect/>
            </a:stretch>
          </p:blipFill>
          <p:spPr>
            <a:xfrm>
              <a:off x="7364" y="1490"/>
              <a:ext cx="3268" cy="6670"/>
            </a:xfrm>
            <a:prstGeom prst="rect">
              <a:avLst/>
            </a:prstGeom>
            <a:ln w="12700" cmpd="sng">
              <a:solidFill>
                <a:srgbClr val="FEA900"/>
              </a:solidFill>
              <a:prstDash val="solid"/>
            </a:ln>
          </p:spPr>
        </p:pic>
        <p:pic>
          <p:nvPicPr>
            <p:cNvPr id="7" name="图片 6"/>
            <p:cNvPicPr>
              <a:picLocks noChangeAspect="1"/>
            </p:cNvPicPr>
            <p:nvPr/>
          </p:nvPicPr>
          <p:blipFill>
            <a:blip r:embed="rId5"/>
            <a:stretch>
              <a:fillRect/>
            </a:stretch>
          </p:blipFill>
          <p:spPr>
            <a:xfrm>
              <a:off x="7926" y="1603"/>
              <a:ext cx="705" cy="615"/>
            </a:xfrm>
            <a:prstGeom prst="rect">
              <a:avLst/>
            </a:prstGeom>
          </p:spPr>
        </p:pic>
        <p:pic>
          <p:nvPicPr>
            <p:cNvPr id="8" name="图片 7"/>
            <p:cNvPicPr>
              <a:picLocks noChangeAspect="1"/>
            </p:cNvPicPr>
            <p:nvPr/>
          </p:nvPicPr>
          <p:blipFill>
            <a:blip r:embed="rId5"/>
            <a:stretch>
              <a:fillRect/>
            </a:stretch>
          </p:blipFill>
          <p:spPr>
            <a:xfrm>
              <a:off x="11434" y="1490"/>
              <a:ext cx="705" cy="615"/>
            </a:xfrm>
            <a:prstGeom prst="rect">
              <a:avLst/>
            </a:prstGeom>
          </p:spPr>
        </p:pic>
        <p:pic>
          <p:nvPicPr>
            <p:cNvPr id="9" name="图片 8"/>
            <p:cNvPicPr>
              <a:picLocks noChangeAspect="1"/>
            </p:cNvPicPr>
            <p:nvPr/>
          </p:nvPicPr>
          <p:blipFill>
            <a:blip r:embed="rId5"/>
            <a:stretch>
              <a:fillRect/>
            </a:stretch>
          </p:blipFill>
          <p:spPr>
            <a:xfrm>
              <a:off x="7364" y="2396"/>
              <a:ext cx="562" cy="490"/>
            </a:xfrm>
            <a:prstGeom prst="rect">
              <a:avLst/>
            </a:prstGeom>
          </p:spPr>
        </p:pic>
        <p:pic>
          <p:nvPicPr>
            <p:cNvPr id="13" name="图片 12"/>
            <p:cNvPicPr>
              <a:picLocks noChangeAspect="1"/>
            </p:cNvPicPr>
            <p:nvPr/>
          </p:nvPicPr>
          <p:blipFill>
            <a:blip r:embed="rId5"/>
            <a:stretch>
              <a:fillRect/>
            </a:stretch>
          </p:blipFill>
          <p:spPr>
            <a:xfrm>
              <a:off x="7364" y="3531"/>
              <a:ext cx="562" cy="490"/>
            </a:xfrm>
            <a:prstGeom prst="rect">
              <a:avLst/>
            </a:prstGeom>
          </p:spPr>
        </p:pic>
        <p:pic>
          <p:nvPicPr>
            <p:cNvPr id="14" name="图片 13"/>
            <p:cNvPicPr>
              <a:picLocks noChangeAspect="1"/>
            </p:cNvPicPr>
            <p:nvPr/>
          </p:nvPicPr>
          <p:blipFill>
            <a:blip r:embed="rId5"/>
            <a:stretch>
              <a:fillRect/>
            </a:stretch>
          </p:blipFill>
          <p:spPr>
            <a:xfrm>
              <a:off x="7364" y="6625"/>
              <a:ext cx="562" cy="490"/>
            </a:xfrm>
            <a:prstGeom prst="rect">
              <a:avLst/>
            </a:prstGeom>
          </p:spPr>
        </p:pic>
        <p:pic>
          <p:nvPicPr>
            <p:cNvPr id="21" name="图片 20"/>
            <p:cNvPicPr>
              <a:picLocks noChangeAspect="1"/>
            </p:cNvPicPr>
            <p:nvPr/>
          </p:nvPicPr>
          <p:blipFill>
            <a:blip r:embed="rId5"/>
            <a:stretch>
              <a:fillRect/>
            </a:stretch>
          </p:blipFill>
          <p:spPr>
            <a:xfrm>
              <a:off x="11093" y="2105"/>
              <a:ext cx="562" cy="490"/>
            </a:xfrm>
            <a:prstGeom prst="rect">
              <a:avLst/>
            </a:prstGeom>
          </p:spPr>
        </p:pic>
        <p:pic>
          <p:nvPicPr>
            <p:cNvPr id="22" name="图片 21"/>
            <p:cNvPicPr>
              <a:picLocks noChangeAspect="1"/>
            </p:cNvPicPr>
            <p:nvPr/>
          </p:nvPicPr>
          <p:blipFill>
            <a:blip r:embed="rId5"/>
            <a:stretch>
              <a:fillRect/>
            </a:stretch>
          </p:blipFill>
          <p:spPr>
            <a:xfrm>
              <a:off x="11178" y="5627"/>
              <a:ext cx="562" cy="490"/>
            </a:xfrm>
            <a:prstGeom prst="rect">
              <a:avLst/>
            </a:prstGeom>
          </p:spPr>
        </p:pic>
        <p:pic>
          <p:nvPicPr>
            <p:cNvPr id="23" name="图片 22"/>
            <p:cNvPicPr>
              <a:picLocks noChangeAspect="1"/>
            </p:cNvPicPr>
            <p:nvPr/>
          </p:nvPicPr>
          <p:blipFill>
            <a:blip r:embed="rId5"/>
            <a:stretch>
              <a:fillRect/>
            </a:stretch>
          </p:blipFill>
          <p:spPr>
            <a:xfrm>
              <a:off x="12139" y="6739"/>
              <a:ext cx="562" cy="490"/>
            </a:xfrm>
            <a:prstGeom prst="rect">
              <a:avLst/>
            </a:prstGeom>
          </p:spPr>
        </p:pic>
        <p:pic>
          <p:nvPicPr>
            <p:cNvPr id="25" name="图片 24"/>
            <p:cNvPicPr>
              <a:picLocks noChangeAspect="1"/>
            </p:cNvPicPr>
            <p:nvPr/>
          </p:nvPicPr>
          <p:blipFill>
            <a:blip r:embed="rId5"/>
            <a:stretch>
              <a:fillRect/>
            </a:stretch>
          </p:blipFill>
          <p:spPr>
            <a:xfrm>
              <a:off x="11854" y="2396"/>
              <a:ext cx="562" cy="490"/>
            </a:xfrm>
            <a:prstGeom prst="rect">
              <a:avLst/>
            </a:prstGeom>
          </p:spPr>
        </p:pic>
        <p:pic>
          <p:nvPicPr>
            <p:cNvPr id="26" name="图片 25"/>
            <p:cNvPicPr>
              <a:picLocks noChangeAspect="1"/>
            </p:cNvPicPr>
            <p:nvPr/>
          </p:nvPicPr>
          <p:blipFill>
            <a:blip r:embed="rId5"/>
            <a:stretch>
              <a:fillRect/>
            </a:stretch>
          </p:blipFill>
          <p:spPr>
            <a:xfrm>
              <a:off x="7926" y="3786"/>
              <a:ext cx="562" cy="490"/>
            </a:xfrm>
            <a:prstGeom prst="rect">
              <a:avLst/>
            </a:prstGeom>
          </p:spPr>
        </p:pic>
        <p:pic>
          <p:nvPicPr>
            <p:cNvPr id="27" name="图片 26"/>
            <p:cNvPicPr>
              <a:picLocks noChangeAspect="1"/>
            </p:cNvPicPr>
            <p:nvPr/>
          </p:nvPicPr>
          <p:blipFill>
            <a:blip r:embed="rId5"/>
            <a:stretch>
              <a:fillRect/>
            </a:stretch>
          </p:blipFill>
          <p:spPr>
            <a:xfrm>
              <a:off x="7926" y="6739"/>
              <a:ext cx="562" cy="490"/>
            </a:xfrm>
            <a:prstGeom prst="rect">
              <a:avLst/>
            </a:prstGeom>
          </p:spPr>
        </p:pic>
      </p:grpSp>
      <p:grpSp>
        <p:nvGrpSpPr>
          <p:cNvPr id="32" name="组合 31"/>
          <p:cNvGrpSpPr/>
          <p:nvPr/>
        </p:nvGrpSpPr>
        <p:grpSpPr>
          <a:xfrm>
            <a:off x="9368790" y="120650"/>
            <a:ext cx="659130" cy="598170"/>
            <a:chOff x="14118" y="124"/>
            <a:chExt cx="1038" cy="942"/>
          </a:xfrm>
        </p:grpSpPr>
        <p:sp>
          <p:nvSpPr>
            <p:cNvPr id="33" name="对角圆角矩形 3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6" name="文本框 3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1467910" y="2456404"/>
            <a:ext cx="1813499"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229870" y="1837690"/>
            <a:ext cx="4105275" cy="730885"/>
          </a:xfrm>
          <a:prstGeom prst="rect">
            <a:avLst/>
          </a:prstGeom>
          <a:noFill/>
        </p:spPr>
        <p:txBody>
          <a:bodyPr wrap="square" rtlCol="0">
            <a:spAutoFit/>
          </a:bodyPr>
          <a:lstStyle/>
          <a:p>
            <a:pPr algn="l">
              <a:lnSpc>
                <a:spcPct val="130000"/>
              </a:lnSpc>
            </a:pPr>
            <a:r>
              <a:rPr lang="zh-CN" altLang="en-US" sz="3200" b="1" dirty="0">
                <a:solidFill>
                  <a:srgbClr val="FFC000"/>
                </a:solidFill>
                <a:latin typeface="微软雅黑" panose="020B0503020204020204" charset="-122"/>
                <a:ea typeface="微软雅黑" panose="020B0503020204020204" charset="-122"/>
              </a:rPr>
              <a:t>正式抢购，同步互动</a:t>
            </a:r>
            <a:endParaRPr lang="zh-CN" altLang="en-US" sz="32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317247" y="2568614"/>
            <a:ext cx="2558156" cy="718185"/>
          </a:xfrm>
          <a:prstGeom prst="rect">
            <a:avLst/>
          </a:prstGeom>
          <a:noFill/>
        </p:spPr>
        <p:txBody>
          <a:bodyPr wrap="square" rtlCol="0">
            <a:spAutoFit/>
          </a:bodyPr>
          <a:lstStyle/>
          <a:p>
            <a:pPr>
              <a:lnSpc>
                <a:spcPct val="170000"/>
              </a:lnSpc>
            </a:pPr>
            <a:r>
              <a:rPr lang="zh-CN" sz="1200" kern="0" dirty="0">
                <a:solidFill>
                  <a:schemeClr val="tx1"/>
                </a:solidFill>
                <a:latin typeface="微软雅黑" panose="020B0503020204020204" charset="-122"/>
                <a:ea typeface="微软雅黑" panose="020B0503020204020204" charset="-122"/>
                <a:sym typeface="+mn-ea"/>
              </a:rPr>
              <a:t>大促配合直播形式，促成社群现场转化。同时在群内烘托氛围</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24535" y="451485"/>
            <a:ext cx="4705350" cy="306705"/>
            <a:chOff x="-1141" y="711"/>
            <a:chExt cx="7410" cy="483"/>
          </a:xfrm>
        </p:grpSpPr>
        <p:grpSp>
          <p:nvGrpSpPr>
            <p:cNvPr id="3" name="组合 2"/>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141" y="711"/>
              <a:ext cx="7410" cy="483"/>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dirty="0">
                  <a:latin typeface="微软雅黑" panose="020B0503020204020204" charset="-122"/>
                  <a:ea typeface="微软雅黑" panose="020B0503020204020204" charset="-122"/>
                  <a:sym typeface="+mn-ea"/>
                </a:rPr>
                <a:t>社群大促案例</a:t>
              </a:r>
              <a:r>
                <a:rPr lang="zh-CN" sz="1400" b="1" spc="300" dirty="0">
                  <a:latin typeface="微软雅黑" panose="020B0503020204020204" charset="-122"/>
                  <a:ea typeface="微软雅黑" panose="020B0503020204020204" charset="-122"/>
                  <a:sym typeface="+mn-ea"/>
                </a:rPr>
                <a:t>呈现</a:t>
              </a:r>
              <a:endPar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cxnSp>
        <p:nvCxnSpPr>
          <p:cNvPr id="6" name="直接连接符 5"/>
          <p:cNvCxnSpPr/>
          <p:nvPr/>
        </p:nvCxnSpPr>
        <p:spPr>
          <a:xfrm flipV="1">
            <a:off x="346710" y="2553970"/>
            <a:ext cx="3673475" cy="14605"/>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4086860" y="1282700"/>
            <a:ext cx="5728970" cy="3832860"/>
            <a:chOff x="6436" y="2020"/>
            <a:chExt cx="9022" cy="6036"/>
          </a:xfrm>
        </p:grpSpPr>
        <p:pic>
          <p:nvPicPr>
            <p:cNvPr id="13" name="图片 12" descr="905fbbb5c7a70e9c1895326d46574b7"/>
            <p:cNvPicPr>
              <a:picLocks noChangeAspect="1"/>
            </p:cNvPicPr>
            <p:nvPr/>
          </p:nvPicPr>
          <p:blipFill>
            <a:blip r:embed="rId3"/>
            <a:stretch>
              <a:fillRect/>
            </a:stretch>
          </p:blipFill>
          <p:spPr>
            <a:xfrm>
              <a:off x="9508" y="2020"/>
              <a:ext cx="2957" cy="6037"/>
            </a:xfrm>
            <a:prstGeom prst="rect">
              <a:avLst/>
            </a:prstGeom>
            <a:ln w="12700" cmpd="sng">
              <a:solidFill>
                <a:srgbClr val="FEA900"/>
              </a:solidFill>
              <a:prstDash val="solid"/>
            </a:ln>
          </p:spPr>
        </p:pic>
        <p:pic>
          <p:nvPicPr>
            <p:cNvPr id="18" name="图片 17" descr="8bd47b44f6a21a44372592e16b32261"/>
            <p:cNvPicPr>
              <a:picLocks noChangeAspect="1"/>
            </p:cNvPicPr>
            <p:nvPr/>
          </p:nvPicPr>
          <p:blipFill>
            <a:blip r:embed="rId4"/>
            <a:stretch>
              <a:fillRect/>
            </a:stretch>
          </p:blipFill>
          <p:spPr>
            <a:xfrm>
              <a:off x="6436" y="2020"/>
              <a:ext cx="2889" cy="5898"/>
            </a:xfrm>
            <a:prstGeom prst="rect">
              <a:avLst/>
            </a:prstGeom>
            <a:ln w="12700" cmpd="sng">
              <a:solidFill>
                <a:srgbClr val="FEA900"/>
              </a:solidFill>
              <a:prstDash val="solid"/>
            </a:ln>
          </p:spPr>
        </p:pic>
        <p:pic>
          <p:nvPicPr>
            <p:cNvPr id="20" name="图片 19" descr="1a82860810938d1268ec3c6d82cb477"/>
            <p:cNvPicPr>
              <a:picLocks noChangeAspect="1"/>
            </p:cNvPicPr>
            <p:nvPr/>
          </p:nvPicPr>
          <p:blipFill>
            <a:blip r:embed="rId5"/>
            <a:stretch>
              <a:fillRect/>
            </a:stretch>
          </p:blipFill>
          <p:spPr>
            <a:xfrm>
              <a:off x="12570" y="2020"/>
              <a:ext cx="2888" cy="5897"/>
            </a:xfrm>
            <a:prstGeom prst="rect">
              <a:avLst/>
            </a:prstGeom>
            <a:ln w="12700" cmpd="sng">
              <a:solidFill>
                <a:srgbClr val="FEA900"/>
              </a:solidFill>
              <a:prstDash val="solid"/>
            </a:ln>
          </p:spPr>
        </p:pic>
        <p:pic>
          <p:nvPicPr>
            <p:cNvPr id="7" name="图片 6"/>
            <p:cNvPicPr>
              <a:picLocks noChangeAspect="1"/>
            </p:cNvPicPr>
            <p:nvPr/>
          </p:nvPicPr>
          <p:blipFill>
            <a:blip r:embed="rId6"/>
            <a:stretch>
              <a:fillRect/>
            </a:stretch>
          </p:blipFill>
          <p:spPr>
            <a:xfrm>
              <a:off x="6914" y="2145"/>
              <a:ext cx="705" cy="615"/>
            </a:xfrm>
            <a:prstGeom prst="rect">
              <a:avLst/>
            </a:prstGeom>
          </p:spPr>
        </p:pic>
        <p:pic>
          <p:nvPicPr>
            <p:cNvPr id="8" name="图片 7"/>
            <p:cNvPicPr>
              <a:picLocks noChangeAspect="1"/>
            </p:cNvPicPr>
            <p:nvPr/>
          </p:nvPicPr>
          <p:blipFill>
            <a:blip r:embed="rId6"/>
            <a:stretch>
              <a:fillRect/>
            </a:stretch>
          </p:blipFill>
          <p:spPr>
            <a:xfrm>
              <a:off x="9979" y="2020"/>
              <a:ext cx="705" cy="615"/>
            </a:xfrm>
            <a:prstGeom prst="rect">
              <a:avLst/>
            </a:prstGeom>
          </p:spPr>
        </p:pic>
        <p:pic>
          <p:nvPicPr>
            <p:cNvPr id="9" name="图片 8"/>
            <p:cNvPicPr>
              <a:picLocks noChangeAspect="1"/>
            </p:cNvPicPr>
            <p:nvPr/>
          </p:nvPicPr>
          <p:blipFill>
            <a:blip r:embed="rId6"/>
            <a:stretch>
              <a:fillRect/>
            </a:stretch>
          </p:blipFill>
          <p:spPr>
            <a:xfrm>
              <a:off x="12917" y="2094"/>
              <a:ext cx="620" cy="541"/>
            </a:xfrm>
            <a:prstGeom prst="rect">
              <a:avLst/>
            </a:prstGeom>
          </p:spPr>
        </p:pic>
        <p:pic>
          <p:nvPicPr>
            <p:cNvPr id="22" name="图片 21"/>
            <p:cNvPicPr>
              <a:picLocks noChangeAspect="1"/>
            </p:cNvPicPr>
            <p:nvPr/>
          </p:nvPicPr>
          <p:blipFill>
            <a:blip r:embed="rId6"/>
            <a:stretch>
              <a:fillRect/>
            </a:stretch>
          </p:blipFill>
          <p:spPr>
            <a:xfrm>
              <a:off x="6493" y="2603"/>
              <a:ext cx="334" cy="291"/>
            </a:xfrm>
            <a:prstGeom prst="rect">
              <a:avLst/>
            </a:prstGeom>
          </p:spPr>
        </p:pic>
        <p:pic>
          <p:nvPicPr>
            <p:cNvPr id="23" name="图片 22"/>
            <p:cNvPicPr>
              <a:picLocks noChangeAspect="1"/>
            </p:cNvPicPr>
            <p:nvPr/>
          </p:nvPicPr>
          <p:blipFill>
            <a:blip r:embed="rId6"/>
            <a:stretch>
              <a:fillRect/>
            </a:stretch>
          </p:blipFill>
          <p:spPr>
            <a:xfrm>
              <a:off x="6493" y="5298"/>
              <a:ext cx="334" cy="291"/>
            </a:xfrm>
            <a:prstGeom prst="rect">
              <a:avLst/>
            </a:prstGeom>
          </p:spPr>
        </p:pic>
        <p:pic>
          <p:nvPicPr>
            <p:cNvPr id="25" name="图片 24"/>
            <p:cNvPicPr>
              <a:picLocks noChangeAspect="1"/>
            </p:cNvPicPr>
            <p:nvPr/>
          </p:nvPicPr>
          <p:blipFill>
            <a:blip r:embed="rId6"/>
            <a:stretch>
              <a:fillRect/>
            </a:stretch>
          </p:blipFill>
          <p:spPr>
            <a:xfrm>
              <a:off x="9508" y="5868"/>
              <a:ext cx="334" cy="291"/>
            </a:xfrm>
            <a:prstGeom prst="rect">
              <a:avLst/>
            </a:prstGeom>
          </p:spPr>
        </p:pic>
        <p:pic>
          <p:nvPicPr>
            <p:cNvPr id="26" name="图片 25"/>
            <p:cNvPicPr>
              <a:picLocks noChangeAspect="1"/>
            </p:cNvPicPr>
            <p:nvPr/>
          </p:nvPicPr>
          <p:blipFill>
            <a:blip r:embed="rId6"/>
            <a:stretch>
              <a:fillRect/>
            </a:stretch>
          </p:blipFill>
          <p:spPr>
            <a:xfrm>
              <a:off x="12583" y="3754"/>
              <a:ext cx="334" cy="291"/>
            </a:xfrm>
            <a:prstGeom prst="rect">
              <a:avLst/>
            </a:prstGeom>
          </p:spPr>
        </p:pic>
        <p:pic>
          <p:nvPicPr>
            <p:cNvPr id="27" name="图片 26"/>
            <p:cNvPicPr>
              <a:picLocks noChangeAspect="1"/>
            </p:cNvPicPr>
            <p:nvPr/>
          </p:nvPicPr>
          <p:blipFill>
            <a:blip r:embed="rId6"/>
            <a:stretch>
              <a:fillRect/>
            </a:stretch>
          </p:blipFill>
          <p:spPr>
            <a:xfrm>
              <a:off x="12570" y="5007"/>
              <a:ext cx="334" cy="291"/>
            </a:xfrm>
            <a:prstGeom prst="rect">
              <a:avLst/>
            </a:prstGeom>
          </p:spPr>
        </p:pic>
        <p:pic>
          <p:nvPicPr>
            <p:cNvPr id="28" name="图片 27"/>
            <p:cNvPicPr>
              <a:picLocks noChangeAspect="1"/>
            </p:cNvPicPr>
            <p:nvPr/>
          </p:nvPicPr>
          <p:blipFill>
            <a:blip r:embed="rId6"/>
            <a:stretch>
              <a:fillRect/>
            </a:stretch>
          </p:blipFill>
          <p:spPr>
            <a:xfrm>
              <a:off x="12583" y="6276"/>
              <a:ext cx="334" cy="291"/>
            </a:xfrm>
            <a:prstGeom prst="rect">
              <a:avLst/>
            </a:prstGeom>
          </p:spPr>
        </p:pic>
        <p:pic>
          <p:nvPicPr>
            <p:cNvPr id="29" name="图片 28"/>
            <p:cNvPicPr>
              <a:picLocks noChangeAspect="1"/>
            </p:cNvPicPr>
            <p:nvPr/>
          </p:nvPicPr>
          <p:blipFill>
            <a:blip r:embed="rId6"/>
            <a:stretch>
              <a:fillRect/>
            </a:stretch>
          </p:blipFill>
          <p:spPr>
            <a:xfrm>
              <a:off x="6827" y="5392"/>
              <a:ext cx="334" cy="291"/>
            </a:xfrm>
            <a:prstGeom prst="rect">
              <a:avLst/>
            </a:prstGeom>
          </p:spPr>
        </p:pic>
        <p:pic>
          <p:nvPicPr>
            <p:cNvPr id="30" name="图片 29"/>
            <p:cNvPicPr>
              <a:picLocks noChangeAspect="1"/>
            </p:cNvPicPr>
            <p:nvPr/>
          </p:nvPicPr>
          <p:blipFill>
            <a:blip r:embed="rId6"/>
            <a:stretch>
              <a:fillRect/>
            </a:stretch>
          </p:blipFill>
          <p:spPr>
            <a:xfrm>
              <a:off x="6914" y="5392"/>
              <a:ext cx="334" cy="291"/>
            </a:xfrm>
            <a:prstGeom prst="rect">
              <a:avLst/>
            </a:prstGeom>
          </p:spPr>
        </p:pic>
        <p:pic>
          <p:nvPicPr>
            <p:cNvPr id="31" name="图片 30"/>
            <p:cNvPicPr>
              <a:picLocks noChangeAspect="1"/>
            </p:cNvPicPr>
            <p:nvPr/>
          </p:nvPicPr>
          <p:blipFill>
            <a:blip r:embed="rId6"/>
            <a:stretch>
              <a:fillRect/>
            </a:stretch>
          </p:blipFill>
          <p:spPr>
            <a:xfrm>
              <a:off x="7099" y="3068"/>
              <a:ext cx="334" cy="291"/>
            </a:xfrm>
            <a:prstGeom prst="rect">
              <a:avLst/>
            </a:prstGeom>
          </p:spPr>
        </p:pic>
      </p:grpSp>
      <p:grpSp>
        <p:nvGrpSpPr>
          <p:cNvPr id="34" name="组合 33"/>
          <p:cNvGrpSpPr/>
          <p:nvPr/>
        </p:nvGrpSpPr>
        <p:grpSpPr>
          <a:xfrm>
            <a:off x="9368790" y="120650"/>
            <a:ext cx="659130" cy="598170"/>
            <a:chOff x="14118" y="124"/>
            <a:chExt cx="1038" cy="942"/>
          </a:xfrm>
        </p:grpSpPr>
        <p:sp>
          <p:nvSpPr>
            <p:cNvPr id="36" name="对角圆角矩形 35"/>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8" name="文本框 3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1467910" y="2456404"/>
            <a:ext cx="1813499"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353423" y="1910748"/>
            <a:ext cx="2042472" cy="730885"/>
          </a:xfrm>
          <a:prstGeom prst="rect">
            <a:avLst/>
          </a:prstGeom>
          <a:noFill/>
        </p:spPr>
        <p:txBody>
          <a:bodyPr wrap="square" rtlCol="0">
            <a:spAutoFit/>
          </a:bodyPr>
          <a:lstStyle/>
          <a:p>
            <a:pPr algn="l">
              <a:lnSpc>
                <a:spcPct val="130000"/>
              </a:lnSpc>
            </a:pPr>
            <a:r>
              <a:rPr lang="zh-CN" altLang="en-US" sz="3200" b="1" dirty="0">
                <a:solidFill>
                  <a:srgbClr val="FFC000"/>
                </a:solidFill>
                <a:latin typeface="微软雅黑" panose="020B0503020204020204" charset="-122"/>
                <a:ea typeface="微软雅黑" panose="020B0503020204020204" charset="-122"/>
              </a:rPr>
              <a:t>现场转化</a:t>
            </a:r>
            <a:endParaRPr lang="zh-CN" altLang="en-US" sz="32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1352932" y="2682914"/>
            <a:ext cx="2558156" cy="1658620"/>
          </a:xfrm>
          <a:prstGeom prst="rect">
            <a:avLst/>
          </a:prstGeom>
          <a:noFill/>
        </p:spPr>
        <p:txBody>
          <a:bodyPr wrap="square" rtlCol="0">
            <a:spAutoFit/>
          </a:bodyPr>
          <a:lstStyle/>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群内同步所有商品信息</a:t>
            </a:r>
            <a:endParaRPr 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群内集中发送所有直播商品的小程序链接，方便用户找到需要的商品</a:t>
            </a:r>
            <a:endParaRPr 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群内同步播报利益点</a:t>
            </a:r>
            <a:endParaRPr 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如刷屏内容过多，需要重复</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2-3</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次</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24535" y="451485"/>
            <a:ext cx="4705350" cy="306705"/>
            <a:chOff x="-1141" y="711"/>
            <a:chExt cx="7410" cy="483"/>
          </a:xfrm>
        </p:grpSpPr>
        <p:grpSp>
          <p:nvGrpSpPr>
            <p:cNvPr id="3" name="组合 2"/>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141" y="711"/>
              <a:ext cx="7410" cy="483"/>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dirty="0">
                  <a:latin typeface="微软雅黑" panose="020B0503020204020204" charset="-122"/>
                  <a:ea typeface="微软雅黑" panose="020B0503020204020204" charset="-122"/>
                  <a:sym typeface="+mn-ea"/>
                </a:rPr>
                <a:t>社群大促案例</a:t>
              </a:r>
              <a:r>
                <a:rPr lang="zh-CN" sz="1400" b="1" spc="300" dirty="0">
                  <a:latin typeface="微软雅黑" panose="020B0503020204020204" charset="-122"/>
                  <a:ea typeface="微软雅黑" panose="020B0503020204020204" charset="-122"/>
                  <a:sym typeface="+mn-ea"/>
                </a:rPr>
                <a:t>呈现</a:t>
              </a:r>
              <a:endPar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cxnSp>
        <p:nvCxnSpPr>
          <p:cNvPr id="6" name="直接连接符 5"/>
          <p:cNvCxnSpPr/>
          <p:nvPr/>
        </p:nvCxnSpPr>
        <p:spPr>
          <a:xfrm>
            <a:off x="1468254" y="2622040"/>
            <a:ext cx="2159403"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403725" y="911225"/>
            <a:ext cx="4108450" cy="3921760"/>
            <a:chOff x="6935" y="1435"/>
            <a:chExt cx="6470" cy="6176"/>
          </a:xfrm>
        </p:grpSpPr>
        <p:pic>
          <p:nvPicPr>
            <p:cNvPr id="7" name="图片 6" descr="488244b3f11a72935d579be35734e82"/>
            <p:cNvPicPr>
              <a:picLocks noChangeAspect="1"/>
            </p:cNvPicPr>
            <p:nvPr/>
          </p:nvPicPr>
          <p:blipFill>
            <a:blip r:embed="rId3"/>
            <a:stretch>
              <a:fillRect/>
            </a:stretch>
          </p:blipFill>
          <p:spPr>
            <a:xfrm>
              <a:off x="7021" y="1435"/>
              <a:ext cx="3013" cy="6154"/>
            </a:xfrm>
            <a:prstGeom prst="rect">
              <a:avLst/>
            </a:prstGeom>
          </p:spPr>
        </p:pic>
        <p:pic>
          <p:nvPicPr>
            <p:cNvPr id="8" name="图片 7" descr="f8796b09220a5912683a32788426bcb"/>
            <p:cNvPicPr>
              <a:picLocks noChangeAspect="1"/>
            </p:cNvPicPr>
            <p:nvPr/>
          </p:nvPicPr>
          <p:blipFill>
            <a:blip r:embed="rId4"/>
            <a:stretch>
              <a:fillRect/>
            </a:stretch>
          </p:blipFill>
          <p:spPr>
            <a:xfrm>
              <a:off x="10368" y="1435"/>
              <a:ext cx="3015" cy="6155"/>
            </a:xfrm>
            <a:prstGeom prst="rect">
              <a:avLst/>
            </a:prstGeom>
          </p:spPr>
        </p:pic>
        <p:pic>
          <p:nvPicPr>
            <p:cNvPr id="14" name="图片 13" descr="488244b3f11a72935d579be35734e82"/>
            <p:cNvPicPr>
              <a:picLocks noChangeAspect="1"/>
            </p:cNvPicPr>
            <p:nvPr/>
          </p:nvPicPr>
          <p:blipFill>
            <a:blip r:embed="rId3"/>
            <a:stretch>
              <a:fillRect/>
            </a:stretch>
          </p:blipFill>
          <p:spPr>
            <a:xfrm>
              <a:off x="7044" y="1457"/>
              <a:ext cx="3013" cy="6154"/>
            </a:xfrm>
            <a:prstGeom prst="rect">
              <a:avLst/>
            </a:prstGeom>
            <a:ln w="12700" cmpd="sng">
              <a:solidFill>
                <a:srgbClr val="FEA900"/>
              </a:solidFill>
              <a:prstDash val="solid"/>
            </a:ln>
          </p:spPr>
        </p:pic>
        <p:pic>
          <p:nvPicPr>
            <p:cNvPr id="18" name="图片 17" descr="f8796b09220a5912683a32788426bcb"/>
            <p:cNvPicPr>
              <a:picLocks noChangeAspect="1"/>
            </p:cNvPicPr>
            <p:nvPr/>
          </p:nvPicPr>
          <p:blipFill>
            <a:blip r:embed="rId4"/>
            <a:stretch>
              <a:fillRect/>
            </a:stretch>
          </p:blipFill>
          <p:spPr>
            <a:xfrm>
              <a:off x="10391" y="1457"/>
              <a:ext cx="3015" cy="6155"/>
            </a:xfrm>
            <a:prstGeom prst="rect">
              <a:avLst/>
            </a:prstGeom>
            <a:ln w="12700" cmpd="sng">
              <a:solidFill>
                <a:srgbClr val="FEA900"/>
              </a:solidFill>
              <a:prstDash val="solid"/>
            </a:ln>
          </p:spPr>
        </p:pic>
        <p:pic>
          <p:nvPicPr>
            <p:cNvPr id="9" name="图片 8"/>
            <p:cNvPicPr>
              <a:picLocks noChangeAspect="1"/>
            </p:cNvPicPr>
            <p:nvPr/>
          </p:nvPicPr>
          <p:blipFill>
            <a:blip r:embed="rId5"/>
            <a:stretch>
              <a:fillRect/>
            </a:stretch>
          </p:blipFill>
          <p:spPr>
            <a:xfrm>
              <a:off x="7441" y="1546"/>
              <a:ext cx="705" cy="615"/>
            </a:xfrm>
            <a:prstGeom prst="rect">
              <a:avLst/>
            </a:prstGeom>
          </p:spPr>
        </p:pic>
        <p:pic>
          <p:nvPicPr>
            <p:cNvPr id="13" name="图片 12"/>
            <p:cNvPicPr>
              <a:picLocks noChangeAspect="1"/>
            </p:cNvPicPr>
            <p:nvPr/>
          </p:nvPicPr>
          <p:blipFill>
            <a:blip r:embed="rId5"/>
            <a:stretch>
              <a:fillRect/>
            </a:stretch>
          </p:blipFill>
          <p:spPr>
            <a:xfrm>
              <a:off x="10678" y="1457"/>
              <a:ext cx="705" cy="615"/>
            </a:xfrm>
            <a:prstGeom prst="rect">
              <a:avLst/>
            </a:prstGeom>
          </p:spPr>
        </p:pic>
        <p:pic>
          <p:nvPicPr>
            <p:cNvPr id="20" name="图片 19"/>
            <p:cNvPicPr>
              <a:picLocks noChangeAspect="1"/>
            </p:cNvPicPr>
            <p:nvPr/>
          </p:nvPicPr>
          <p:blipFill>
            <a:blip r:embed="rId5"/>
            <a:stretch>
              <a:fillRect/>
            </a:stretch>
          </p:blipFill>
          <p:spPr>
            <a:xfrm>
              <a:off x="7044" y="1927"/>
              <a:ext cx="506" cy="441"/>
            </a:xfrm>
            <a:prstGeom prst="rect">
              <a:avLst/>
            </a:prstGeom>
          </p:spPr>
        </p:pic>
        <p:pic>
          <p:nvPicPr>
            <p:cNvPr id="21" name="图片 20"/>
            <p:cNvPicPr>
              <a:picLocks noChangeAspect="1"/>
            </p:cNvPicPr>
            <p:nvPr/>
          </p:nvPicPr>
          <p:blipFill>
            <a:blip r:embed="rId5"/>
            <a:stretch>
              <a:fillRect/>
            </a:stretch>
          </p:blipFill>
          <p:spPr>
            <a:xfrm>
              <a:off x="6935" y="5178"/>
              <a:ext cx="506" cy="441"/>
            </a:xfrm>
            <a:prstGeom prst="rect">
              <a:avLst/>
            </a:prstGeom>
          </p:spPr>
        </p:pic>
        <p:pic>
          <p:nvPicPr>
            <p:cNvPr id="22" name="图片 21"/>
            <p:cNvPicPr>
              <a:picLocks noChangeAspect="1"/>
            </p:cNvPicPr>
            <p:nvPr/>
          </p:nvPicPr>
          <p:blipFill>
            <a:blip r:embed="rId5"/>
            <a:stretch>
              <a:fillRect/>
            </a:stretch>
          </p:blipFill>
          <p:spPr>
            <a:xfrm>
              <a:off x="10391" y="2161"/>
              <a:ext cx="506" cy="441"/>
            </a:xfrm>
            <a:prstGeom prst="rect">
              <a:avLst/>
            </a:prstGeom>
          </p:spPr>
        </p:pic>
        <p:pic>
          <p:nvPicPr>
            <p:cNvPr id="23" name="图片 22"/>
            <p:cNvPicPr>
              <a:picLocks noChangeAspect="1"/>
            </p:cNvPicPr>
            <p:nvPr/>
          </p:nvPicPr>
          <p:blipFill>
            <a:blip r:embed="rId5"/>
            <a:stretch>
              <a:fillRect/>
            </a:stretch>
          </p:blipFill>
          <p:spPr>
            <a:xfrm>
              <a:off x="10391" y="3102"/>
              <a:ext cx="506" cy="441"/>
            </a:xfrm>
            <a:prstGeom prst="rect">
              <a:avLst/>
            </a:prstGeom>
          </p:spPr>
        </p:pic>
        <p:pic>
          <p:nvPicPr>
            <p:cNvPr id="25" name="图片 24"/>
            <p:cNvPicPr>
              <a:picLocks noChangeAspect="1"/>
            </p:cNvPicPr>
            <p:nvPr/>
          </p:nvPicPr>
          <p:blipFill>
            <a:blip r:embed="rId5"/>
            <a:stretch>
              <a:fillRect/>
            </a:stretch>
          </p:blipFill>
          <p:spPr>
            <a:xfrm>
              <a:off x="10263" y="4984"/>
              <a:ext cx="506" cy="441"/>
            </a:xfrm>
            <a:prstGeom prst="rect">
              <a:avLst/>
            </a:prstGeom>
          </p:spPr>
        </p:pic>
        <p:pic>
          <p:nvPicPr>
            <p:cNvPr id="26" name="图片 25"/>
            <p:cNvPicPr>
              <a:picLocks noChangeAspect="1"/>
            </p:cNvPicPr>
            <p:nvPr/>
          </p:nvPicPr>
          <p:blipFill>
            <a:blip r:embed="rId5"/>
            <a:stretch>
              <a:fillRect/>
            </a:stretch>
          </p:blipFill>
          <p:spPr>
            <a:xfrm>
              <a:off x="11090" y="5178"/>
              <a:ext cx="506" cy="441"/>
            </a:xfrm>
            <a:prstGeom prst="rect">
              <a:avLst/>
            </a:prstGeom>
          </p:spPr>
        </p:pic>
      </p:grpSp>
      <p:grpSp>
        <p:nvGrpSpPr>
          <p:cNvPr id="31" name="组合 30"/>
          <p:cNvGrpSpPr/>
          <p:nvPr/>
        </p:nvGrpSpPr>
        <p:grpSpPr>
          <a:xfrm>
            <a:off x="9368790" y="120650"/>
            <a:ext cx="659130" cy="598170"/>
            <a:chOff x="14118" y="124"/>
            <a:chExt cx="1038" cy="942"/>
          </a:xfrm>
        </p:grpSpPr>
        <p:sp>
          <p:nvSpPr>
            <p:cNvPr id="32" name="对角圆角矩形 3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4" name="文本框 33"/>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8080" y="464185"/>
            <a:ext cx="238950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-6</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大主流形式</a:t>
            </a:r>
            <a:endParaRPr lang="zh-CN"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9" name="直接连接符 8"/>
          <p:cNvCxnSpPr/>
          <p:nvPr/>
        </p:nvCxnSpPr>
        <p:spPr>
          <a:xfrm>
            <a:off x="1395229" y="2061335"/>
            <a:ext cx="2159403"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497135" y="1177647"/>
            <a:ext cx="3406238" cy="730885"/>
          </a:xfrm>
          <a:prstGeom prst="rect">
            <a:avLst/>
          </a:prstGeom>
          <a:noFill/>
        </p:spPr>
        <p:txBody>
          <a:bodyPr wrap="square" rtlCol="0">
            <a:spAutoFit/>
          </a:bodyPr>
          <a:lstStyle/>
          <a:p>
            <a:pPr algn="l">
              <a:lnSpc>
                <a:spcPct val="130000"/>
              </a:lnSpc>
              <a:buClrTx/>
              <a:buSzTx/>
              <a:buFontTx/>
            </a:pPr>
            <a:r>
              <a:rPr lang="zh-CN" altLang="en-US" sz="3600" b="1" dirty="0">
                <a:solidFill>
                  <a:srgbClr val="FFC000"/>
                </a:solidFill>
                <a:latin typeface="微软雅黑" panose="020B0503020204020204" charset="-122"/>
                <a:ea typeface="微软雅黑" panose="020B0503020204020204" charset="-122"/>
              </a:rPr>
              <a:t>优惠团购</a:t>
            </a:r>
            <a:endParaRPr lang="zh-CN" altLang="en-US" sz="3600" b="1" dirty="0">
              <a:solidFill>
                <a:srgbClr val="FFC000"/>
              </a:solidFill>
              <a:latin typeface="微软雅黑" panose="020B0503020204020204" charset="-122"/>
              <a:ea typeface="微软雅黑" panose="020B0503020204020204" charset="-122"/>
            </a:endParaRPr>
          </a:p>
        </p:txBody>
      </p:sp>
      <p:sp>
        <p:nvSpPr>
          <p:cNvPr id="31" name="文本框 30"/>
          <p:cNvSpPr txBox="1"/>
          <p:nvPr/>
        </p:nvSpPr>
        <p:spPr>
          <a:xfrm>
            <a:off x="846455" y="2230755"/>
            <a:ext cx="4366895" cy="2599690"/>
          </a:xfrm>
          <a:prstGeom prst="rect">
            <a:avLst/>
          </a:prstGeom>
          <a:noFill/>
        </p:spPr>
        <p:txBody>
          <a:bodyPr wrap="square" rtlCol="0">
            <a:spAutoFit/>
          </a:bodyPr>
          <a:lstStyle/>
          <a:p>
            <a:pPr algn="l">
              <a:lnSpc>
                <a:spcPct val="170000"/>
              </a:lnSpc>
              <a:buClrTx/>
              <a:buSz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团购方式：新人团购、社群群接龙团购等</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价值点设计：</a:t>
            </a:r>
            <a:r>
              <a:rPr lang="zh-CN" sz="1200" b="1" dirty="0">
                <a:solidFill>
                  <a:schemeClr val="tx1"/>
                </a:solidFill>
                <a:latin typeface="微软雅黑" panose="020B0503020204020204" charset="-122"/>
                <a:ea typeface="微软雅黑" panose="020B0503020204020204" charset="-122"/>
                <a:cs typeface="微软雅黑" panose="020B0503020204020204" charset="-122"/>
                <a:sym typeface="+mn-ea"/>
              </a:rPr>
              <a:t>优惠的价格一定是让用户感觉占便宜且实惠的。</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7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社群拼团人数设计：</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拼团人数设置为2-3个，适当</a:t>
            </a:r>
            <a:r>
              <a:rPr lang="zh-CN" sz="1200" b="1" dirty="0">
                <a:solidFill>
                  <a:schemeClr val="tx1"/>
                </a:solidFill>
                <a:latin typeface="微软雅黑" panose="020B0503020204020204" charset="-122"/>
                <a:ea typeface="微软雅黑" panose="020B0503020204020204" charset="-122"/>
                <a:cs typeface="微软雅黑" panose="020B0503020204020204" charset="-122"/>
                <a:sym typeface="+mn-ea"/>
              </a:rPr>
              <a:t>降低用户的参与门槛。</a:t>
            </a: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例：</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98元一盒面膜，1个人买2盒，再找一个好友买2盒，一共4盒，拼成1个团，最高立减76元，仅限5月20~24日购买。限量10个名额。</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5" name="图片 4"/>
          <p:cNvPicPr>
            <a:picLocks noChangeAspect="1"/>
          </p:cNvPicPr>
          <p:nvPr/>
        </p:nvPicPr>
        <p:blipFill>
          <a:blip r:embed="rId3"/>
          <a:stretch>
            <a:fillRect/>
          </a:stretch>
        </p:blipFill>
        <p:spPr>
          <a:xfrm>
            <a:off x="5864860" y="938530"/>
            <a:ext cx="2495550" cy="399097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970070" y="2397984"/>
            <a:ext cx="1813499"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855583" y="1852328"/>
            <a:ext cx="2042472" cy="730885"/>
          </a:xfrm>
          <a:prstGeom prst="rect">
            <a:avLst/>
          </a:prstGeom>
          <a:noFill/>
        </p:spPr>
        <p:txBody>
          <a:bodyPr wrap="square" rtlCol="0">
            <a:spAutoFit/>
          </a:bodyPr>
          <a:lstStyle/>
          <a:p>
            <a:pPr algn="l">
              <a:lnSpc>
                <a:spcPct val="130000"/>
              </a:lnSpc>
            </a:pPr>
            <a:r>
              <a:rPr lang="zh-CN" altLang="en-US" sz="3200" b="1" dirty="0">
                <a:solidFill>
                  <a:srgbClr val="FFC000"/>
                </a:solidFill>
                <a:latin typeface="微软雅黑" panose="020B0503020204020204" charset="-122"/>
                <a:ea typeface="微软雅黑" panose="020B0503020204020204" charset="-122"/>
              </a:rPr>
              <a:t>结束倒数</a:t>
            </a:r>
            <a:endParaRPr lang="zh-CN" altLang="en-US" sz="32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855092" y="2624494"/>
            <a:ext cx="2558156" cy="1972310"/>
          </a:xfrm>
          <a:prstGeom prst="rect">
            <a:avLst/>
          </a:prstGeom>
          <a:noFill/>
        </p:spPr>
        <p:txBody>
          <a:bodyPr wrap="square" rtlCol="0">
            <a:spAutoFit/>
          </a:bodyPr>
          <a:lstStyle/>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提醒剩余时间、库存</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群内同步所有商品信息</a:t>
            </a:r>
            <a:endParaRPr 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群内集中发送所有直播商品的小程序链接，方便用户找到需要的商品</a:t>
            </a:r>
            <a:endParaRPr 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群内同步播报利益点</a:t>
            </a:r>
            <a:endParaRPr 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如刷屏内容过多，需要重复</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2-3</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次</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24535" y="451485"/>
            <a:ext cx="4705350" cy="306705"/>
            <a:chOff x="-1141" y="711"/>
            <a:chExt cx="7410" cy="483"/>
          </a:xfrm>
        </p:grpSpPr>
        <p:grpSp>
          <p:nvGrpSpPr>
            <p:cNvPr id="3" name="组合 2"/>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141" y="711"/>
              <a:ext cx="7410" cy="483"/>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dirty="0">
                  <a:latin typeface="微软雅黑" panose="020B0503020204020204" charset="-122"/>
                  <a:ea typeface="微软雅黑" panose="020B0503020204020204" charset="-122"/>
                  <a:sym typeface="+mn-ea"/>
                </a:rPr>
                <a:t>社群大促案例</a:t>
              </a:r>
              <a:r>
                <a:rPr lang="zh-CN" sz="1400" b="1" spc="300" dirty="0">
                  <a:latin typeface="微软雅黑" panose="020B0503020204020204" charset="-122"/>
                  <a:ea typeface="微软雅黑" panose="020B0503020204020204" charset="-122"/>
                  <a:sym typeface="+mn-ea"/>
                </a:rPr>
                <a:t>呈现</a:t>
              </a:r>
              <a:endPar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cxnSp>
        <p:nvCxnSpPr>
          <p:cNvPr id="6" name="直接连接符 5"/>
          <p:cNvCxnSpPr/>
          <p:nvPr/>
        </p:nvCxnSpPr>
        <p:spPr>
          <a:xfrm flipV="1">
            <a:off x="970280" y="2543175"/>
            <a:ext cx="1887220" cy="2032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4410710" y="1064260"/>
            <a:ext cx="3823335" cy="3630930"/>
            <a:chOff x="6946" y="1676"/>
            <a:chExt cx="6021" cy="5718"/>
          </a:xfrm>
        </p:grpSpPr>
        <p:pic>
          <p:nvPicPr>
            <p:cNvPr id="7" name="图片 6" descr="3b44309719f85e5f8c9877558d1f67d"/>
            <p:cNvPicPr>
              <a:picLocks noChangeAspect="1"/>
            </p:cNvPicPr>
            <p:nvPr/>
          </p:nvPicPr>
          <p:blipFill>
            <a:blip r:embed="rId3"/>
            <a:stretch>
              <a:fillRect/>
            </a:stretch>
          </p:blipFill>
          <p:spPr>
            <a:xfrm>
              <a:off x="6946" y="1676"/>
              <a:ext cx="2801" cy="5719"/>
            </a:xfrm>
            <a:prstGeom prst="rect">
              <a:avLst/>
            </a:prstGeom>
            <a:ln w="12700" cmpd="sng">
              <a:solidFill>
                <a:srgbClr val="FEA900"/>
              </a:solidFill>
              <a:prstDash val="solid"/>
            </a:ln>
          </p:spPr>
        </p:pic>
        <p:pic>
          <p:nvPicPr>
            <p:cNvPr id="8" name="图片 7" descr="8ab790e2459b9f39bf43a7c14b53833"/>
            <p:cNvPicPr>
              <a:picLocks noChangeAspect="1"/>
            </p:cNvPicPr>
            <p:nvPr/>
          </p:nvPicPr>
          <p:blipFill>
            <a:blip r:embed="rId4"/>
            <a:stretch>
              <a:fillRect/>
            </a:stretch>
          </p:blipFill>
          <p:spPr>
            <a:xfrm>
              <a:off x="10165" y="1676"/>
              <a:ext cx="2802" cy="5719"/>
            </a:xfrm>
            <a:prstGeom prst="rect">
              <a:avLst/>
            </a:prstGeom>
            <a:ln w="12700" cmpd="sng">
              <a:solidFill>
                <a:srgbClr val="FEA900"/>
              </a:solidFill>
              <a:prstDash val="solid"/>
            </a:ln>
          </p:spPr>
        </p:pic>
        <p:pic>
          <p:nvPicPr>
            <p:cNvPr id="9" name="图片 8"/>
            <p:cNvPicPr>
              <a:picLocks noChangeAspect="1"/>
            </p:cNvPicPr>
            <p:nvPr/>
          </p:nvPicPr>
          <p:blipFill>
            <a:blip r:embed="rId5"/>
            <a:stretch>
              <a:fillRect/>
            </a:stretch>
          </p:blipFill>
          <p:spPr>
            <a:xfrm>
              <a:off x="7327" y="1676"/>
              <a:ext cx="705" cy="615"/>
            </a:xfrm>
            <a:prstGeom prst="rect">
              <a:avLst/>
            </a:prstGeom>
          </p:spPr>
        </p:pic>
        <p:pic>
          <p:nvPicPr>
            <p:cNvPr id="13" name="图片 12"/>
            <p:cNvPicPr>
              <a:picLocks noChangeAspect="1"/>
            </p:cNvPicPr>
            <p:nvPr/>
          </p:nvPicPr>
          <p:blipFill>
            <a:blip r:embed="rId5"/>
            <a:stretch>
              <a:fillRect/>
            </a:stretch>
          </p:blipFill>
          <p:spPr>
            <a:xfrm>
              <a:off x="10436" y="1676"/>
              <a:ext cx="705" cy="615"/>
            </a:xfrm>
            <a:prstGeom prst="rect">
              <a:avLst/>
            </a:prstGeom>
          </p:spPr>
        </p:pic>
        <p:pic>
          <p:nvPicPr>
            <p:cNvPr id="14" name="图片 13"/>
            <p:cNvPicPr>
              <a:picLocks noChangeAspect="1"/>
            </p:cNvPicPr>
            <p:nvPr/>
          </p:nvPicPr>
          <p:blipFill>
            <a:blip r:embed="rId5"/>
            <a:stretch>
              <a:fillRect/>
            </a:stretch>
          </p:blipFill>
          <p:spPr>
            <a:xfrm>
              <a:off x="6946" y="2416"/>
              <a:ext cx="574" cy="501"/>
            </a:xfrm>
            <a:prstGeom prst="rect">
              <a:avLst/>
            </a:prstGeom>
          </p:spPr>
        </p:pic>
        <p:pic>
          <p:nvPicPr>
            <p:cNvPr id="18" name="图片 17"/>
            <p:cNvPicPr>
              <a:picLocks noChangeAspect="1"/>
            </p:cNvPicPr>
            <p:nvPr/>
          </p:nvPicPr>
          <p:blipFill>
            <a:blip r:embed="rId5"/>
            <a:stretch>
              <a:fillRect/>
            </a:stretch>
          </p:blipFill>
          <p:spPr>
            <a:xfrm>
              <a:off x="6946" y="5435"/>
              <a:ext cx="574" cy="501"/>
            </a:xfrm>
            <a:prstGeom prst="rect">
              <a:avLst/>
            </a:prstGeom>
          </p:spPr>
        </p:pic>
        <p:pic>
          <p:nvPicPr>
            <p:cNvPr id="20" name="图片 19"/>
            <p:cNvPicPr>
              <a:picLocks noChangeAspect="1"/>
            </p:cNvPicPr>
            <p:nvPr/>
          </p:nvPicPr>
          <p:blipFill>
            <a:blip r:embed="rId5"/>
            <a:stretch>
              <a:fillRect/>
            </a:stretch>
          </p:blipFill>
          <p:spPr>
            <a:xfrm>
              <a:off x="10165" y="2416"/>
              <a:ext cx="574" cy="501"/>
            </a:xfrm>
            <a:prstGeom prst="rect">
              <a:avLst/>
            </a:prstGeom>
          </p:spPr>
        </p:pic>
        <p:pic>
          <p:nvPicPr>
            <p:cNvPr id="21" name="图片 20"/>
            <p:cNvPicPr>
              <a:picLocks noChangeAspect="1"/>
            </p:cNvPicPr>
            <p:nvPr/>
          </p:nvPicPr>
          <p:blipFill>
            <a:blip r:embed="rId5"/>
            <a:stretch>
              <a:fillRect/>
            </a:stretch>
          </p:blipFill>
          <p:spPr>
            <a:xfrm>
              <a:off x="10165" y="3632"/>
              <a:ext cx="574" cy="501"/>
            </a:xfrm>
            <a:prstGeom prst="rect">
              <a:avLst/>
            </a:prstGeom>
          </p:spPr>
        </p:pic>
        <p:pic>
          <p:nvPicPr>
            <p:cNvPr id="22" name="图片 21"/>
            <p:cNvPicPr>
              <a:picLocks noChangeAspect="1"/>
            </p:cNvPicPr>
            <p:nvPr/>
          </p:nvPicPr>
          <p:blipFill>
            <a:blip r:embed="rId5"/>
            <a:stretch>
              <a:fillRect/>
            </a:stretch>
          </p:blipFill>
          <p:spPr>
            <a:xfrm>
              <a:off x="10165" y="6312"/>
              <a:ext cx="574" cy="501"/>
            </a:xfrm>
            <a:prstGeom prst="rect">
              <a:avLst/>
            </a:prstGeom>
          </p:spPr>
        </p:pic>
        <p:pic>
          <p:nvPicPr>
            <p:cNvPr id="23" name="图片 22"/>
            <p:cNvPicPr>
              <a:picLocks noChangeAspect="1"/>
            </p:cNvPicPr>
            <p:nvPr/>
          </p:nvPicPr>
          <p:blipFill>
            <a:blip r:embed="rId5"/>
            <a:stretch>
              <a:fillRect/>
            </a:stretch>
          </p:blipFill>
          <p:spPr>
            <a:xfrm>
              <a:off x="7458" y="2917"/>
              <a:ext cx="574" cy="501"/>
            </a:xfrm>
            <a:prstGeom prst="rect">
              <a:avLst/>
            </a:prstGeom>
          </p:spPr>
        </p:pic>
        <p:pic>
          <p:nvPicPr>
            <p:cNvPr id="25" name="图片 24"/>
            <p:cNvPicPr>
              <a:picLocks noChangeAspect="1"/>
            </p:cNvPicPr>
            <p:nvPr/>
          </p:nvPicPr>
          <p:blipFill>
            <a:blip r:embed="rId5"/>
            <a:stretch>
              <a:fillRect/>
            </a:stretch>
          </p:blipFill>
          <p:spPr>
            <a:xfrm>
              <a:off x="10567" y="3776"/>
              <a:ext cx="574" cy="501"/>
            </a:xfrm>
            <a:prstGeom prst="rect">
              <a:avLst/>
            </a:prstGeom>
          </p:spPr>
        </p:pic>
      </p:grpSp>
      <p:grpSp>
        <p:nvGrpSpPr>
          <p:cNvPr id="30" name="组合 29"/>
          <p:cNvGrpSpPr/>
          <p:nvPr/>
        </p:nvGrpSpPr>
        <p:grpSpPr>
          <a:xfrm>
            <a:off x="9368790" y="120650"/>
            <a:ext cx="659130" cy="598170"/>
            <a:chOff x="14118" y="124"/>
            <a:chExt cx="1038" cy="942"/>
          </a:xfrm>
        </p:grpSpPr>
        <p:sp>
          <p:nvSpPr>
            <p:cNvPr id="31" name="对角圆角矩形 3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3" name="文本框 3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1467910" y="2456404"/>
            <a:ext cx="1813499" cy="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353423" y="1910748"/>
            <a:ext cx="2042472" cy="730885"/>
          </a:xfrm>
          <a:prstGeom prst="rect">
            <a:avLst/>
          </a:prstGeom>
          <a:noFill/>
        </p:spPr>
        <p:txBody>
          <a:bodyPr wrap="square" rtlCol="0">
            <a:spAutoFit/>
          </a:bodyPr>
          <a:lstStyle/>
          <a:p>
            <a:pPr algn="l">
              <a:lnSpc>
                <a:spcPct val="130000"/>
              </a:lnSpc>
            </a:pPr>
            <a:r>
              <a:rPr lang="zh-CN" altLang="zh-CN" sz="3200" b="1" dirty="0">
                <a:solidFill>
                  <a:srgbClr val="FFC000"/>
                </a:solidFill>
                <a:latin typeface="微软雅黑" panose="020B0503020204020204" charset="-122"/>
                <a:ea typeface="微软雅黑" panose="020B0503020204020204" charset="-122"/>
              </a:rPr>
              <a:t>后续预告</a:t>
            </a:r>
            <a:endParaRPr lang="zh-CN" altLang="zh-CN" sz="32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1352932" y="2682914"/>
            <a:ext cx="2558156" cy="1031875"/>
          </a:xfrm>
          <a:prstGeom prst="rect">
            <a:avLst/>
          </a:prstGeom>
          <a:noFill/>
        </p:spPr>
        <p:txBody>
          <a:bodyPr wrap="square" rtlCol="0">
            <a:spAutoFit/>
          </a:bodyPr>
          <a:lstStyle/>
          <a:p>
            <a:pPr>
              <a:lnSpc>
                <a:spcPct val="17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进行部分产品返场优惠，</a:t>
            </a:r>
            <a:endParaRPr lang="zh-CN"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限量限时返场优惠。</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70000"/>
              </a:lnSpc>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预告下次活动时间。</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724535" y="451485"/>
            <a:ext cx="4705350" cy="306705"/>
            <a:chOff x="-1141" y="711"/>
            <a:chExt cx="7410" cy="483"/>
          </a:xfrm>
        </p:grpSpPr>
        <p:grpSp>
          <p:nvGrpSpPr>
            <p:cNvPr id="3" name="组合 2"/>
            <p:cNvGrpSpPr/>
            <p:nvPr/>
          </p:nvGrpSpPr>
          <p:grpSpPr>
            <a:xfrm>
              <a:off x="1185" y="731"/>
              <a:ext cx="538" cy="441"/>
              <a:chOff x="4729" y="1585"/>
              <a:chExt cx="842" cy="708"/>
            </a:xfrm>
          </p:grpSpPr>
          <p:pic>
            <p:nvPicPr>
              <p:cNvPr id="4" name="图片 3"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5" name="文本框 4"/>
            <p:cNvSpPr txBox="1"/>
            <p:nvPr/>
          </p:nvSpPr>
          <p:spPr>
            <a:xfrm>
              <a:off x="-1141" y="711"/>
              <a:ext cx="7410" cy="483"/>
            </a:xfrm>
            <a:prstGeom prst="rect">
              <a:avLst/>
            </a:prstGeom>
            <a:noFill/>
          </p:spPr>
          <p:txBody>
            <a:bodyPr wrap="none" rtlCol="0">
              <a:spAutoFit/>
            </a:bodyPr>
            <a:lstStyle/>
            <a:p>
              <a:pPr algn="ct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                    </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自己造节</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altLang="en-US" sz="1400" b="1" spc="300" dirty="0">
                  <a:latin typeface="微软雅黑" panose="020B0503020204020204" charset="-122"/>
                  <a:ea typeface="微软雅黑" panose="020B0503020204020204" charset="-122"/>
                  <a:sym typeface="+mn-ea"/>
                </a:rPr>
                <a:t>社群大促案例</a:t>
              </a:r>
              <a:r>
                <a:rPr lang="zh-CN" sz="1400" b="1" spc="300" dirty="0">
                  <a:latin typeface="微软雅黑" panose="020B0503020204020204" charset="-122"/>
                  <a:ea typeface="微软雅黑" panose="020B0503020204020204" charset="-122"/>
                  <a:sym typeface="+mn-ea"/>
                </a:rPr>
                <a:t>呈现</a:t>
              </a:r>
              <a:endPar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cxnSp>
        <p:nvCxnSpPr>
          <p:cNvPr id="6" name="直接连接符 5"/>
          <p:cNvCxnSpPr/>
          <p:nvPr/>
        </p:nvCxnSpPr>
        <p:spPr>
          <a:xfrm>
            <a:off x="1468254" y="2622040"/>
            <a:ext cx="2159403"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3980815" y="1064895"/>
            <a:ext cx="4751070" cy="4079240"/>
            <a:chOff x="6269" y="1677"/>
            <a:chExt cx="7482" cy="6424"/>
          </a:xfrm>
        </p:grpSpPr>
        <p:pic>
          <p:nvPicPr>
            <p:cNvPr id="7" name="图片 6"/>
            <p:cNvPicPr>
              <a:picLocks noChangeAspect="1"/>
            </p:cNvPicPr>
            <p:nvPr/>
          </p:nvPicPr>
          <p:blipFill>
            <a:blip r:embed="rId3"/>
            <a:stretch>
              <a:fillRect/>
            </a:stretch>
          </p:blipFill>
          <p:spPr>
            <a:xfrm>
              <a:off x="6269" y="1677"/>
              <a:ext cx="3612" cy="6424"/>
            </a:xfrm>
            <a:prstGeom prst="rect">
              <a:avLst/>
            </a:prstGeom>
            <a:ln>
              <a:solidFill>
                <a:schemeClr val="accent4"/>
              </a:solidFill>
            </a:ln>
          </p:spPr>
        </p:pic>
        <p:pic>
          <p:nvPicPr>
            <p:cNvPr id="8" name="图片 7"/>
            <p:cNvPicPr>
              <a:picLocks noChangeAspect="1"/>
            </p:cNvPicPr>
            <p:nvPr/>
          </p:nvPicPr>
          <p:blipFill>
            <a:blip r:embed="rId4"/>
            <a:stretch>
              <a:fillRect/>
            </a:stretch>
          </p:blipFill>
          <p:spPr>
            <a:xfrm>
              <a:off x="10139" y="1677"/>
              <a:ext cx="3612" cy="6424"/>
            </a:xfrm>
            <a:prstGeom prst="rect">
              <a:avLst/>
            </a:prstGeom>
            <a:ln>
              <a:solidFill>
                <a:schemeClr val="accent4"/>
              </a:solidFill>
            </a:ln>
          </p:spPr>
        </p:pic>
        <p:pic>
          <p:nvPicPr>
            <p:cNvPr id="9" name="图片 8"/>
            <p:cNvPicPr>
              <a:picLocks noChangeAspect="1"/>
            </p:cNvPicPr>
            <p:nvPr/>
          </p:nvPicPr>
          <p:blipFill>
            <a:blip r:embed="rId5"/>
            <a:stretch>
              <a:fillRect/>
            </a:stretch>
          </p:blipFill>
          <p:spPr>
            <a:xfrm>
              <a:off x="7027" y="1677"/>
              <a:ext cx="705" cy="615"/>
            </a:xfrm>
            <a:prstGeom prst="rect">
              <a:avLst/>
            </a:prstGeom>
          </p:spPr>
        </p:pic>
        <p:pic>
          <p:nvPicPr>
            <p:cNvPr id="13" name="图片 12"/>
            <p:cNvPicPr>
              <a:picLocks noChangeAspect="1"/>
            </p:cNvPicPr>
            <p:nvPr/>
          </p:nvPicPr>
          <p:blipFill>
            <a:blip r:embed="rId5"/>
            <a:stretch>
              <a:fillRect/>
            </a:stretch>
          </p:blipFill>
          <p:spPr>
            <a:xfrm>
              <a:off x="6269" y="3514"/>
              <a:ext cx="705" cy="615"/>
            </a:xfrm>
            <a:prstGeom prst="rect">
              <a:avLst/>
            </a:prstGeom>
          </p:spPr>
        </p:pic>
        <p:pic>
          <p:nvPicPr>
            <p:cNvPr id="14" name="图片 13"/>
            <p:cNvPicPr>
              <a:picLocks noChangeAspect="1"/>
            </p:cNvPicPr>
            <p:nvPr/>
          </p:nvPicPr>
          <p:blipFill>
            <a:blip r:embed="rId5"/>
            <a:stretch>
              <a:fillRect/>
            </a:stretch>
          </p:blipFill>
          <p:spPr>
            <a:xfrm>
              <a:off x="10960" y="1817"/>
              <a:ext cx="705" cy="615"/>
            </a:xfrm>
            <a:prstGeom prst="rect">
              <a:avLst/>
            </a:prstGeom>
          </p:spPr>
        </p:pic>
        <p:pic>
          <p:nvPicPr>
            <p:cNvPr id="18" name="图片 17"/>
            <p:cNvPicPr>
              <a:picLocks noChangeAspect="1"/>
            </p:cNvPicPr>
            <p:nvPr/>
          </p:nvPicPr>
          <p:blipFill>
            <a:blip r:embed="rId5"/>
            <a:stretch>
              <a:fillRect/>
            </a:stretch>
          </p:blipFill>
          <p:spPr>
            <a:xfrm>
              <a:off x="10518" y="3414"/>
              <a:ext cx="705" cy="615"/>
            </a:xfrm>
            <a:prstGeom prst="rect">
              <a:avLst/>
            </a:prstGeom>
          </p:spPr>
        </p:pic>
        <p:pic>
          <p:nvPicPr>
            <p:cNvPr id="20" name="图片 19"/>
            <p:cNvPicPr>
              <a:picLocks noChangeAspect="1"/>
            </p:cNvPicPr>
            <p:nvPr/>
          </p:nvPicPr>
          <p:blipFill>
            <a:blip r:embed="rId5"/>
            <a:stretch>
              <a:fillRect/>
            </a:stretch>
          </p:blipFill>
          <p:spPr>
            <a:xfrm>
              <a:off x="10242" y="3868"/>
              <a:ext cx="276" cy="241"/>
            </a:xfrm>
            <a:prstGeom prst="rect">
              <a:avLst/>
            </a:prstGeom>
          </p:spPr>
        </p:pic>
        <p:pic>
          <p:nvPicPr>
            <p:cNvPr id="21" name="图片 20"/>
            <p:cNvPicPr>
              <a:picLocks noChangeAspect="1"/>
            </p:cNvPicPr>
            <p:nvPr/>
          </p:nvPicPr>
          <p:blipFill>
            <a:blip r:embed="rId5"/>
            <a:stretch>
              <a:fillRect/>
            </a:stretch>
          </p:blipFill>
          <p:spPr>
            <a:xfrm>
              <a:off x="12138" y="4310"/>
              <a:ext cx="276" cy="241"/>
            </a:xfrm>
            <a:prstGeom prst="rect">
              <a:avLst/>
            </a:prstGeom>
          </p:spPr>
        </p:pic>
        <p:pic>
          <p:nvPicPr>
            <p:cNvPr id="22" name="图片 21"/>
            <p:cNvPicPr>
              <a:picLocks noChangeAspect="1"/>
            </p:cNvPicPr>
            <p:nvPr/>
          </p:nvPicPr>
          <p:blipFill>
            <a:blip r:embed="rId5"/>
            <a:stretch>
              <a:fillRect/>
            </a:stretch>
          </p:blipFill>
          <p:spPr>
            <a:xfrm>
              <a:off x="11223" y="6877"/>
              <a:ext cx="276" cy="241"/>
            </a:xfrm>
            <a:prstGeom prst="rect">
              <a:avLst/>
            </a:prstGeom>
          </p:spPr>
        </p:pic>
      </p:grpSp>
      <p:grpSp>
        <p:nvGrpSpPr>
          <p:cNvPr id="28" name="组合 27"/>
          <p:cNvGrpSpPr/>
          <p:nvPr/>
        </p:nvGrpSpPr>
        <p:grpSpPr>
          <a:xfrm>
            <a:off x="9368790" y="120650"/>
            <a:ext cx="659130" cy="598170"/>
            <a:chOff x="14118" y="124"/>
            <a:chExt cx="1038" cy="942"/>
          </a:xfrm>
        </p:grpSpPr>
        <p:sp>
          <p:nvSpPr>
            <p:cNvPr id="29" name="对角圆角矩形 28"/>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31" name="文本框 30"/>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1660525" y="1398270"/>
            <a:ext cx="6221095" cy="583565"/>
          </a:xfrm>
          <a:prstGeom prst="rect">
            <a:avLst/>
          </a:prstGeom>
          <a:solidFill>
            <a:srgbClr val="FEA900"/>
          </a:solidFill>
        </p:spPr>
        <p:txBody>
          <a:bodyPr wrap="square" rtlCol="0">
            <a:spAutoFit/>
          </a:bodyPr>
          <a:lstStyle/>
          <a:p>
            <a:pPr lvl="0" algn="ct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私域变现</a:t>
            </a: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个渠道</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3777615" y="2572385"/>
            <a:ext cx="4681855" cy="1708785"/>
            <a:chOff x="2160" y="4272"/>
            <a:chExt cx="7460" cy="2779"/>
          </a:xfrm>
        </p:grpSpPr>
        <p:sp>
          <p:nvSpPr>
            <p:cNvPr id="4" name="Freeform 5"/>
            <p:cNvSpPr/>
            <p:nvPr/>
          </p:nvSpPr>
          <p:spPr bwMode="auto">
            <a:xfrm>
              <a:off x="6538"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160"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6" name="TextBox 7"/>
            <p:cNvSpPr txBox="1"/>
            <p:nvPr/>
          </p:nvSpPr>
          <p:spPr>
            <a:xfrm>
              <a:off x="7106"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私聊场景</a:t>
              </a:r>
              <a:endParaRPr lang="zh-CN" altLang="en-US" sz="3600" b="1" dirty="0">
                <a:solidFill>
                  <a:prstClr val="white"/>
                </a:solidFill>
                <a:latin typeface="华文细黑" panose="02010600040101010101" charset="-122"/>
                <a:ea typeface="华文细黑" panose="02010600040101010101" charset="-122"/>
                <a:cs typeface="+mn-ea"/>
              </a:endParaRPr>
            </a:p>
          </p:txBody>
        </p:sp>
        <p:sp>
          <p:nvSpPr>
            <p:cNvPr id="21" name="TextBox 12"/>
            <p:cNvSpPr txBox="1"/>
            <p:nvPr/>
          </p:nvSpPr>
          <p:spPr>
            <a:xfrm>
              <a:off x="2683"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社群场景</a:t>
              </a:r>
              <a:endParaRPr lang="en-US" altLang="zh-CN" sz="3600" b="1" dirty="0">
                <a:solidFill>
                  <a:prstClr val="white"/>
                </a:solidFill>
                <a:latin typeface="华文细黑" panose="02010600040101010101" charset="-122"/>
                <a:ea typeface="华文细黑" panose="02010600040101010101" charset="-122"/>
                <a:cs typeface="+mn-ea"/>
              </a:endParaRPr>
            </a:p>
          </p:txBody>
        </p:sp>
      </p:gr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76630" y="338773"/>
            <a:ext cx="2851785" cy="398780"/>
          </a:xfrm>
          <a:prstGeom prst="rect">
            <a:avLst/>
          </a:prstGeom>
          <a:noFill/>
        </p:spPr>
        <p:txBody>
          <a:bodyPr wrap="none" rtlCol="0">
            <a:spAutoFit/>
          </a:bodyPr>
          <a:lstStyle/>
          <a:p>
            <a:pPr algn="ctr"/>
            <a:r>
              <a:rPr lang="zh-CN" altLang="en-US" sz="2000" b="1">
                <a:solidFill>
                  <a:schemeClr val="tx1"/>
                </a:solidFill>
                <a:sym typeface="+mn-ea"/>
              </a:rPr>
              <a:t>私域营销变现的</a:t>
            </a:r>
            <a:r>
              <a:rPr lang="en-US" altLang="zh-CN" sz="2000" b="1">
                <a:solidFill>
                  <a:schemeClr val="tx1"/>
                </a:solidFill>
                <a:sym typeface="+mn-ea"/>
              </a:rPr>
              <a:t>3</a:t>
            </a:r>
            <a:r>
              <a:rPr lang="zh-CN" altLang="en-US" sz="2000" b="1">
                <a:solidFill>
                  <a:schemeClr val="tx1"/>
                </a:solidFill>
                <a:sym typeface="+mn-ea"/>
              </a:rPr>
              <a:t>个渠道</a:t>
            </a:r>
            <a:endParaRPr lang="zh-CN" altLang="en-US" sz="2000" b="1">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 name="Freeform 5"/>
          <p:cNvSpPr/>
          <p:nvPr/>
        </p:nvSpPr>
        <p:spPr bwMode="auto">
          <a:xfrm>
            <a:off x="1029335" y="2572385"/>
            <a:ext cx="1934246" cy="170878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 name="TextBox 12"/>
          <p:cNvSpPr txBox="1"/>
          <p:nvPr/>
        </p:nvSpPr>
        <p:spPr>
          <a:xfrm>
            <a:off x="1330262" y="2952333"/>
            <a:ext cx="1277155" cy="110744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朋友圈</a:t>
            </a:r>
            <a:endParaRPr lang="en-US" altLang="zh-CN" sz="3600" b="1" dirty="0">
              <a:solidFill>
                <a:prstClr val="white"/>
              </a:solidFill>
              <a:latin typeface="华文细黑" panose="02010600040101010101" charset="-122"/>
              <a:ea typeface="华文细黑" panose="02010600040101010101" charset="-122"/>
              <a:cs typeface="+mn-ea"/>
            </a:endParaRPr>
          </a:p>
        </p:txBody>
      </p:sp>
      <p:sp>
        <p:nvSpPr>
          <p:cNvPr id="13" name="圆角矩形 12"/>
          <p:cNvSpPr/>
          <p:nvPr/>
        </p:nvSpPr>
        <p:spPr>
          <a:xfrm>
            <a:off x="456565" y="2049780"/>
            <a:ext cx="3023870" cy="2912745"/>
          </a:xfrm>
          <a:prstGeom prst="roundRect">
            <a:avLst/>
          </a:prstGeom>
          <a:noFill/>
          <a:ln w="19050">
            <a:solidFill>
              <a:srgbClr val="E93252"/>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96304" y="338773"/>
            <a:ext cx="3238500" cy="398780"/>
          </a:xfrm>
          <a:prstGeom prst="rect">
            <a:avLst/>
          </a:prstGeom>
          <a:noFill/>
        </p:spPr>
        <p:txBody>
          <a:bodyPr wrap="none" rtlCol="0">
            <a:spAutoFit/>
          </a:bodyPr>
          <a:lstStyle/>
          <a:p>
            <a:pPr algn="ctr"/>
            <a:r>
              <a:rPr lang="zh-CN" altLang="en-US" sz="2000" b="1" dirty="0">
                <a:solidFill>
                  <a:schemeClr val="tx1"/>
                </a:solidFill>
                <a:sym typeface="+mn-ea"/>
              </a:rPr>
              <a:t>一条能卖</a:t>
            </a:r>
            <a:r>
              <a:rPr lang="en-US" altLang="zh-CN" sz="2000" b="1" dirty="0">
                <a:solidFill>
                  <a:schemeClr val="tx1"/>
                </a:solidFill>
                <a:sym typeface="+mn-ea"/>
              </a:rPr>
              <a:t>4000</a:t>
            </a:r>
            <a:r>
              <a:rPr lang="zh-CN" altLang="en-US" sz="2000" b="1" dirty="0">
                <a:solidFill>
                  <a:schemeClr val="tx1"/>
                </a:solidFill>
                <a:sym typeface="+mn-ea"/>
              </a:rPr>
              <a:t>元货的朋友圈</a:t>
            </a:r>
            <a:endParaRPr lang="zh-CN" altLang="en-US" sz="2000" b="1" dirty="0">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3" name="图片 2"/>
          <p:cNvPicPr>
            <a:picLocks noChangeAspect="1"/>
          </p:cNvPicPr>
          <p:nvPr/>
        </p:nvPicPr>
        <p:blipFill>
          <a:blip r:embed="rId4"/>
          <a:stretch>
            <a:fillRect/>
          </a:stretch>
        </p:blipFill>
        <p:spPr>
          <a:xfrm>
            <a:off x="255270" y="907415"/>
            <a:ext cx="2685415" cy="4113530"/>
          </a:xfrm>
          <a:prstGeom prst="rect">
            <a:avLst/>
          </a:prstGeom>
        </p:spPr>
      </p:pic>
      <p:pic>
        <p:nvPicPr>
          <p:cNvPr id="4" name="图片 3"/>
          <p:cNvPicPr>
            <a:picLocks noChangeAspect="1"/>
          </p:cNvPicPr>
          <p:nvPr/>
        </p:nvPicPr>
        <p:blipFill>
          <a:blip r:embed="rId5"/>
          <a:stretch>
            <a:fillRect/>
          </a:stretch>
        </p:blipFill>
        <p:spPr>
          <a:xfrm>
            <a:off x="7189470" y="941070"/>
            <a:ext cx="2365375" cy="3957955"/>
          </a:xfrm>
          <a:prstGeom prst="rect">
            <a:avLst/>
          </a:prstGeom>
        </p:spPr>
      </p:pic>
      <p:pic>
        <p:nvPicPr>
          <p:cNvPr id="5" name="图片 4"/>
          <p:cNvPicPr>
            <a:picLocks noChangeAspect="1"/>
          </p:cNvPicPr>
          <p:nvPr/>
        </p:nvPicPr>
        <p:blipFill>
          <a:blip r:embed="rId6"/>
          <a:stretch>
            <a:fillRect/>
          </a:stretch>
        </p:blipFill>
        <p:spPr>
          <a:xfrm>
            <a:off x="5067935" y="941070"/>
            <a:ext cx="1895475" cy="4120515"/>
          </a:xfrm>
          <a:prstGeom prst="rect">
            <a:avLst/>
          </a:prstGeom>
        </p:spPr>
      </p:pic>
      <p:pic>
        <p:nvPicPr>
          <p:cNvPr id="9" name="图片 8"/>
          <p:cNvPicPr>
            <a:picLocks noChangeAspect="1"/>
          </p:cNvPicPr>
          <p:nvPr/>
        </p:nvPicPr>
        <p:blipFill>
          <a:blip r:embed="rId7"/>
          <a:stretch>
            <a:fillRect/>
          </a:stretch>
        </p:blipFill>
        <p:spPr>
          <a:xfrm>
            <a:off x="3061970" y="940435"/>
            <a:ext cx="1884680" cy="408051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027114" y="338773"/>
            <a:ext cx="2976880" cy="398780"/>
          </a:xfrm>
          <a:prstGeom prst="rect">
            <a:avLst/>
          </a:prstGeom>
          <a:noFill/>
        </p:spPr>
        <p:txBody>
          <a:bodyPr wrap="none" rtlCol="0">
            <a:spAutoFit/>
          </a:bodyPr>
          <a:lstStyle/>
          <a:p>
            <a:pPr algn="ctr"/>
            <a:r>
              <a:rPr lang="zh-CN" sz="2000" b="1" dirty="0">
                <a:solidFill>
                  <a:schemeClr val="tx1"/>
                </a:solidFill>
                <a:sym typeface="+mn-ea"/>
              </a:rPr>
              <a:t>发圈这个事情的奇妙之处</a:t>
            </a:r>
            <a:endParaRPr lang="en-US" altLang="zh-CN" sz="2000" b="1" dirty="0">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14" name="图片 13"/>
          <p:cNvPicPr>
            <a:picLocks noChangeAspect="1"/>
          </p:cNvPicPr>
          <p:nvPr>
            <p:custDataLst>
              <p:tags r:id="rId4"/>
            </p:custDataLst>
          </p:nvPr>
        </p:nvPicPr>
        <p:blipFill>
          <a:blip r:embed="rId5"/>
          <a:stretch>
            <a:fillRect/>
          </a:stretch>
        </p:blipFill>
        <p:spPr>
          <a:xfrm>
            <a:off x="3906768" y="1219968"/>
            <a:ext cx="2281973" cy="4411353"/>
          </a:xfrm>
          <a:prstGeom prst="rect">
            <a:avLst/>
          </a:prstGeom>
        </p:spPr>
      </p:pic>
      <p:pic>
        <p:nvPicPr>
          <p:cNvPr id="16" name="图片 15"/>
          <p:cNvPicPr>
            <a:picLocks noChangeAspect="1"/>
          </p:cNvPicPr>
          <p:nvPr>
            <p:custDataLst>
              <p:tags r:id="rId6"/>
            </p:custDataLst>
          </p:nvPr>
        </p:nvPicPr>
        <p:blipFill rotWithShape="1">
          <a:blip r:embed="rId7"/>
          <a:srcRect/>
          <a:stretch>
            <a:fillRect/>
          </a:stretch>
        </p:blipFill>
        <p:spPr>
          <a:xfrm>
            <a:off x="4177505" y="1816043"/>
            <a:ext cx="1723482" cy="3011049"/>
          </a:xfrm>
          <a:prstGeom prst="rect">
            <a:avLst/>
          </a:prstGeom>
        </p:spPr>
      </p:pic>
      <p:sp>
        <p:nvSpPr>
          <p:cNvPr id="63" name="椭圆 62"/>
          <p:cNvSpPr/>
          <p:nvPr>
            <p:custDataLst>
              <p:tags r:id="rId8"/>
            </p:custDataLst>
          </p:nvPr>
        </p:nvSpPr>
        <p:spPr>
          <a:xfrm>
            <a:off x="6309766" y="2011168"/>
            <a:ext cx="681060" cy="681060"/>
          </a:xfrm>
          <a:prstGeom prst="ellipse">
            <a:avLst/>
          </a:prstGeom>
          <a:solidFill>
            <a:srgbClr val="CCC6B0"/>
          </a:solidFill>
          <a:ln>
            <a:noFill/>
          </a:ln>
        </p:spPr>
        <p:style>
          <a:lnRef idx="2">
            <a:srgbClr val="CCC6B0">
              <a:shade val="50000"/>
            </a:srgbClr>
          </a:lnRef>
          <a:fillRef idx="1">
            <a:srgbClr val="CCC6B0"/>
          </a:fillRef>
          <a:effectRef idx="0">
            <a:srgbClr val="CCC6B0"/>
          </a:effectRef>
          <a:fontRef idx="minor">
            <a:srgbClr val="FFFFFF"/>
          </a:fontRef>
        </p:style>
        <p:txBody>
          <a:bodyPr rtlCol="0" anchor="ctr"/>
          <a:lstStyle/>
          <a:p>
            <a:pPr algn="ctr"/>
            <a:endParaRPr lang="zh-CN" altLang="en-US" sz="1510">
              <a:solidFill>
                <a:srgbClr val="0C0C0C"/>
              </a:solidFill>
              <a:sym typeface="Arial" panose="020B0604020202020204" pitchFamily="34" charset="0"/>
            </a:endParaRPr>
          </a:p>
        </p:txBody>
      </p:sp>
      <p:sp>
        <p:nvSpPr>
          <p:cNvPr id="88" name="椭圆 87"/>
          <p:cNvSpPr/>
          <p:nvPr>
            <p:custDataLst>
              <p:tags r:id="rId9"/>
            </p:custDataLst>
          </p:nvPr>
        </p:nvSpPr>
        <p:spPr>
          <a:xfrm>
            <a:off x="3104684" y="2009584"/>
            <a:ext cx="681060" cy="681060"/>
          </a:xfrm>
          <a:prstGeom prst="ellipse">
            <a:avLst/>
          </a:prstGeom>
          <a:solidFill>
            <a:srgbClr val="CCC6B0"/>
          </a:solidFill>
          <a:ln>
            <a:noFill/>
          </a:ln>
        </p:spPr>
        <p:style>
          <a:lnRef idx="2">
            <a:srgbClr val="CCC6B0">
              <a:shade val="50000"/>
            </a:srgbClr>
          </a:lnRef>
          <a:fillRef idx="1">
            <a:srgbClr val="CCC6B0"/>
          </a:fillRef>
          <a:effectRef idx="0">
            <a:srgbClr val="CCC6B0"/>
          </a:effectRef>
          <a:fontRef idx="minor">
            <a:srgbClr val="FFFFFF"/>
          </a:fontRef>
        </p:style>
        <p:txBody>
          <a:bodyPr rtlCol="0" anchor="ctr"/>
          <a:lstStyle/>
          <a:p>
            <a:pPr algn="ctr"/>
            <a:endParaRPr lang="zh-CN" altLang="en-US" sz="1510">
              <a:solidFill>
                <a:srgbClr val="0C0C0C"/>
              </a:solidFill>
              <a:sym typeface="Arial" panose="020B0604020202020204" pitchFamily="34" charset="0"/>
            </a:endParaRPr>
          </a:p>
        </p:txBody>
      </p:sp>
      <p:sp>
        <p:nvSpPr>
          <p:cNvPr id="89" name="Freeform 158"/>
          <p:cNvSpPr>
            <a:spLocks noEditPoints="1"/>
          </p:cNvSpPr>
          <p:nvPr>
            <p:custDataLst>
              <p:tags r:id="rId10"/>
            </p:custDataLst>
          </p:nvPr>
        </p:nvSpPr>
        <p:spPr bwMode="auto">
          <a:xfrm>
            <a:off x="3299836" y="2225506"/>
            <a:ext cx="290754" cy="249218"/>
          </a:xfrm>
          <a:custGeom>
            <a:avLst/>
            <a:gdLst/>
            <a:ahLst/>
            <a:cxnLst>
              <a:cxn ang="0">
                <a:pos x="68" y="30"/>
              </a:cxn>
              <a:cxn ang="0">
                <a:pos x="0" y="30"/>
              </a:cxn>
              <a:cxn ang="0">
                <a:pos x="0" y="15"/>
              </a:cxn>
              <a:cxn ang="0">
                <a:pos x="7" y="9"/>
              </a:cxn>
              <a:cxn ang="0">
                <a:pos x="20" y="9"/>
              </a:cxn>
              <a:cxn ang="0">
                <a:pos x="20" y="3"/>
              </a:cxn>
              <a:cxn ang="0">
                <a:pos x="24" y="0"/>
              </a:cxn>
              <a:cxn ang="0">
                <a:pos x="45" y="0"/>
              </a:cxn>
              <a:cxn ang="0">
                <a:pos x="49" y="3"/>
              </a:cxn>
              <a:cxn ang="0">
                <a:pos x="49" y="9"/>
              </a:cxn>
              <a:cxn ang="0">
                <a:pos x="62" y="9"/>
              </a:cxn>
              <a:cxn ang="0">
                <a:pos x="68" y="15"/>
              </a:cxn>
              <a:cxn ang="0">
                <a:pos x="68" y="30"/>
              </a:cxn>
              <a:cxn ang="0">
                <a:pos x="68" y="52"/>
              </a:cxn>
              <a:cxn ang="0">
                <a:pos x="62" y="58"/>
              </a:cxn>
              <a:cxn ang="0">
                <a:pos x="7" y="58"/>
              </a:cxn>
              <a:cxn ang="0">
                <a:pos x="0" y="52"/>
              </a:cxn>
              <a:cxn ang="0">
                <a:pos x="0" y="34"/>
              </a:cxn>
              <a:cxn ang="0">
                <a:pos x="26" y="34"/>
              </a:cxn>
              <a:cxn ang="0">
                <a:pos x="26" y="40"/>
              </a:cxn>
              <a:cxn ang="0">
                <a:pos x="28" y="42"/>
              </a:cxn>
              <a:cxn ang="0">
                <a:pos x="41" y="42"/>
              </a:cxn>
              <a:cxn ang="0">
                <a:pos x="43" y="40"/>
              </a:cxn>
              <a:cxn ang="0">
                <a:pos x="43" y="34"/>
              </a:cxn>
              <a:cxn ang="0">
                <a:pos x="68" y="34"/>
              </a:cxn>
              <a:cxn ang="0">
                <a:pos x="68" y="52"/>
              </a:cxn>
              <a:cxn ang="0">
                <a:pos x="44" y="9"/>
              </a:cxn>
              <a:cxn ang="0">
                <a:pos x="44" y="5"/>
              </a:cxn>
              <a:cxn ang="0">
                <a:pos x="25" y="5"/>
              </a:cxn>
              <a:cxn ang="0">
                <a:pos x="25" y="9"/>
              </a:cxn>
              <a:cxn ang="0">
                <a:pos x="44" y="9"/>
              </a:cxn>
              <a:cxn ang="0">
                <a:pos x="39" y="39"/>
              </a:cxn>
              <a:cxn ang="0">
                <a:pos x="30" y="39"/>
              </a:cxn>
              <a:cxn ang="0">
                <a:pos x="30" y="34"/>
              </a:cxn>
              <a:cxn ang="0">
                <a:pos x="39" y="34"/>
              </a:cxn>
              <a:cxn ang="0">
                <a:pos x="39" y="39"/>
              </a:cxn>
            </a:cxnLst>
            <a:rect l="0" t="0" r="r" b="b"/>
            <a:pathLst>
              <a:path w="68" h="58">
                <a:moveTo>
                  <a:pt x="68" y="30"/>
                </a:moveTo>
                <a:cubicBezTo>
                  <a:pt x="0" y="30"/>
                  <a:pt x="0" y="30"/>
                  <a:pt x="0" y="30"/>
                </a:cubicBezTo>
                <a:cubicBezTo>
                  <a:pt x="0" y="15"/>
                  <a:pt x="0" y="15"/>
                  <a:pt x="0" y="15"/>
                </a:cubicBezTo>
                <a:cubicBezTo>
                  <a:pt x="0" y="12"/>
                  <a:pt x="3" y="9"/>
                  <a:pt x="7"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62" y="9"/>
                  <a:pt x="62" y="9"/>
                  <a:pt x="62" y="9"/>
                </a:cubicBezTo>
                <a:cubicBezTo>
                  <a:pt x="66" y="9"/>
                  <a:pt x="68" y="12"/>
                  <a:pt x="68" y="15"/>
                </a:cubicBezTo>
                <a:lnTo>
                  <a:pt x="68" y="30"/>
                </a:lnTo>
                <a:close/>
                <a:moveTo>
                  <a:pt x="68" y="52"/>
                </a:moveTo>
                <a:cubicBezTo>
                  <a:pt x="68" y="55"/>
                  <a:pt x="66" y="58"/>
                  <a:pt x="62" y="58"/>
                </a:cubicBezTo>
                <a:cubicBezTo>
                  <a:pt x="7" y="58"/>
                  <a:pt x="7" y="58"/>
                  <a:pt x="7" y="58"/>
                </a:cubicBezTo>
                <a:cubicBezTo>
                  <a:pt x="3" y="58"/>
                  <a:pt x="0" y="55"/>
                  <a:pt x="0" y="52"/>
                </a:cubicBezTo>
                <a:cubicBezTo>
                  <a:pt x="0" y="34"/>
                  <a:pt x="0" y="34"/>
                  <a:pt x="0" y="34"/>
                </a:cubicBezTo>
                <a:cubicBezTo>
                  <a:pt x="26" y="34"/>
                  <a:pt x="26" y="34"/>
                  <a:pt x="26" y="34"/>
                </a:cubicBezTo>
                <a:cubicBezTo>
                  <a:pt x="26" y="40"/>
                  <a:pt x="26" y="40"/>
                  <a:pt x="26" y="40"/>
                </a:cubicBezTo>
                <a:cubicBezTo>
                  <a:pt x="26" y="41"/>
                  <a:pt x="27" y="42"/>
                  <a:pt x="28" y="42"/>
                </a:cubicBezTo>
                <a:cubicBezTo>
                  <a:pt x="41" y="42"/>
                  <a:pt x="41" y="42"/>
                  <a:pt x="41" y="42"/>
                </a:cubicBezTo>
                <a:cubicBezTo>
                  <a:pt x="42" y="42"/>
                  <a:pt x="43" y="41"/>
                  <a:pt x="43" y="40"/>
                </a:cubicBezTo>
                <a:cubicBezTo>
                  <a:pt x="43" y="34"/>
                  <a:pt x="43" y="34"/>
                  <a:pt x="43" y="34"/>
                </a:cubicBezTo>
                <a:cubicBezTo>
                  <a:pt x="68" y="34"/>
                  <a:pt x="68" y="34"/>
                  <a:pt x="68" y="34"/>
                </a:cubicBezTo>
                <a:lnTo>
                  <a:pt x="68" y="52"/>
                </a:lnTo>
                <a:close/>
                <a:moveTo>
                  <a:pt x="44" y="9"/>
                </a:moveTo>
                <a:cubicBezTo>
                  <a:pt x="44" y="5"/>
                  <a:pt x="44" y="5"/>
                  <a:pt x="44" y="5"/>
                </a:cubicBezTo>
                <a:cubicBezTo>
                  <a:pt x="25" y="5"/>
                  <a:pt x="25" y="5"/>
                  <a:pt x="25" y="5"/>
                </a:cubicBezTo>
                <a:cubicBezTo>
                  <a:pt x="25" y="9"/>
                  <a:pt x="25" y="9"/>
                  <a:pt x="25" y="9"/>
                </a:cubicBezTo>
                <a:lnTo>
                  <a:pt x="44" y="9"/>
                </a:lnTo>
                <a:close/>
                <a:moveTo>
                  <a:pt x="39" y="39"/>
                </a:moveTo>
                <a:cubicBezTo>
                  <a:pt x="30" y="39"/>
                  <a:pt x="30" y="39"/>
                  <a:pt x="30" y="39"/>
                </a:cubicBezTo>
                <a:cubicBezTo>
                  <a:pt x="30" y="34"/>
                  <a:pt x="30" y="34"/>
                  <a:pt x="30" y="34"/>
                </a:cubicBezTo>
                <a:cubicBezTo>
                  <a:pt x="39" y="34"/>
                  <a:pt x="39" y="34"/>
                  <a:pt x="39" y="34"/>
                </a:cubicBezTo>
                <a:lnTo>
                  <a:pt x="39" y="39"/>
                </a:lnTo>
                <a:close/>
              </a:path>
            </a:pathLst>
          </a:custGeom>
          <a:solidFill>
            <a:srgbClr val="1E1E1E"/>
          </a:solidFill>
          <a:ln w="9525">
            <a:noFill/>
            <a:round/>
          </a:ln>
          <a:effectLst/>
        </p:spPr>
        <p:txBody>
          <a:bodyPr vert="horz" wrap="square" lIns="76792" tIns="38396" rIns="76792" bIns="38396" numCol="1" anchor="t" anchorCtr="0" compatLnSpc="1"/>
          <a:lstStyle/>
          <a:p>
            <a:endParaRPr lang="en-US" sz="1510" dirty="0">
              <a:sym typeface="Arial" panose="020B0604020202020204" pitchFamily="34" charset="0"/>
            </a:endParaRPr>
          </a:p>
        </p:txBody>
      </p:sp>
      <p:sp>
        <p:nvSpPr>
          <p:cNvPr id="91" name="椭圆 90"/>
          <p:cNvSpPr/>
          <p:nvPr>
            <p:custDataLst>
              <p:tags r:id="rId11"/>
            </p:custDataLst>
          </p:nvPr>
        </p:nvSpPr>
        <p:spPr>
          <a:xfrm>
            <a:off x="3104684" y="3725953"/>
            <a:ext cx="681060" cy="681060"/>
          </a:xfrm>
          <a:prstGeom prst="ellipse">
            <a:avLst/>
          </a:prstGeom>
          <a:solidFill>
            <a:srgbClr val="CCC6B0"/>
          </a:solidFill>
          <a:ln>
            <a:noFill/>
          </a:ln>
        </p:spPr>
        <p:style>
          <a:lnRef idx="2">
            <a:srgbClr val="CCC6B0">
              <a:shade val="50000"/>
            </a:srgbClr>
          </a:lnRef>
          <a:fillRef idx="1">
            <a:srgbClr val="CCC6B0"/>
          </a:fillRef>
          <a:effectRef idx="0">
            <a:srgbClr val="CCC6B0"/>
          </a:effectRef>
          <a:fontRef idx="minor">
            <a:srgbClr val="FFFFFF"/>
          </a:fontRef>
        </p:style>
        <p:txBody>
          <a:bodyPr rtlCol="0" anchor="ctr"/>
          <a:lstStyle/>
          <a:p>
            <a:pPr algn="ctr"/>
            <a:endParaRPr lang="zh-CN" altLang="en-US" sz="1510" dirty="0">
              <a:solidFill>
                <a:srgbClr val="0C0C0C"/>
              </a:solidFill>
              <a:sym typeface="Arial" panose="020B0604020202020204" pitchFamily="34" charset="0"/>
            </a:endParaRPr>
          </a:p>
        </p:txBody>
      </p:sp>
      <p:sp>
        <p:nvSpPr>
          <p:cNvPr id="93" name="Freeform 13"/>
          <p:cNvSpPr/>
          <p:nvPr>
            <p:custDataLst>
              <p:tags r:id="rId12"/>
            </p:custDataLst>
          </p:nvPr>
        </p:nvSpPr>
        <p:spPr bwMode="auto">
          <a:xfrm>
            <a:off x="3307982" y="4160708"/>
            <a:ext cx="274465" cy="30256"/>
          </a:xfrm>
          <a:custGeom>
            <a:avLst/>
            <a:gdLst>
              <a:gd name="T0" fmla="*/ 136 w 136"/>
              <a:gd name="T1" fmla="*/ 7 h 15"/>
              <a:gd name="T2" fmla="*/ 128 w 136"/>
              <a:gd name="T3" fmla="*/ 15 h 15"/>
              <a:gd name="T4" fmla="*/ 8 w 136"/>
              <a:gd name="T5" fmla="*/ 15 h 15"/>
              <a:gd name="T6" fmla="*/ 0 w 136"/>
              <a:gd name="T7" fmla="*/ 7 h 15"/>
              <a:gd name="T8" fmla="*/ 0 w 136"/>
              <a:gd name="T9" fmla="*/ 7 h 15"/>
              <a:gd name="T10" fmla="*/ 8 w 136"/>
              <a:gd name="T11" fmla="*/ 0 h 15"/>
              <a:gd name="T12" fmla="*/ 128 w 136"/>
              <a:gd name="T13" fmla="*/ 0 h 15"/>
              <a:gd name="T14" fmla="*/ 136 w 136"/>
              <a:gd name="T15" fmla="*/ 7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7"/>
                  <a:pt x="0" y="7"/>
                  <a:pt x="0" y="7"/>
                </a:cubicBezTo>
                <a:cubicBezTo>
                  <a:pt x="0" y="3"/>
                  <a:pt x="3" y="0"/>
                  <a:pt x="8" y="0"/>
                </a:cubicBezTo>
                <a:cubicBezTo>
                  <a:pt x="128" y="0"/>
                  <a:pt x="128" y="0"/>
                  <a:pt x="128" y="0"/>
                </a:cubicBezTo>
                <a:cubicBezTo>
                  <a:pt x="133" y="0"/>
                  <a:pt x="136" y="3"/>
                  <a:pt x="136" y="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endParaRPr lang="zh-CN" altLang="en-US" sz="1510">
              <a:sym typeface="Arial" panose="020B0604020202020204" pitchFamily="34" charset="0"/>
            </a:endParaRPr>
          </a:p>
        </p:txBody>
      </p:sp>
      <p:sp>
        <p:nvSpPr>
          <p:cNvPr id="94" name="Freeform 14"/>
          <p:cNvSpPr/>
          <p:nvPr>
            <p:custDataLst>
              <p:tags r:id="rId13"/>
            </p:custDataLst>
          </p:nvPr>
        </p:nvSpPr>
        <p:spPr bwMode="auto">
          <a:xfrm>
            <a:off x="3342128" y="4049626"/>
            <a:ext cx="32417" cy="95090"/>
          </a:xfrm>
          <a:custGeom>
            <a:avLst/>
            <a:gdLst>
              <a:gd name="T0" fmla="*/ 8 w 16"/>
              <a:gd name="T1" fmla="*/ 47 h 47"/>
              <a:gd name="T2" fmla="*/ 0 w 16"/>
              <a:gd name="T3" fmla="*/ 39 h 47"/>
              <a:gd name="T4" fmla="*/ 0 w 16"/>
              <a:gd name="T5" fmla="*/ 8 h 47"/>
              <a:gd name="T6" fmla="*/ 8 w 16"/>
              <a:gd name="T7" fmla="*/ 0 h 47"/>
              <a:gd name="T8" fmla="*/ 8 w 16"/>
              <a:gd name="T9" fmla="*/ 0 h 47"/>
              <a:gd name="T10" fmla="*/ 16 w 16"/>
              <a:gd name="T11" fmla="*/ 8 h 47"/>
              <a:gd name="T12" fmla="*/ 16 w 16"/>
              <a:gd name="T13" fmla="*/ 39 h 47"/>
              <a:gd name="T14" fmla="*/ 8 w 16"/>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7">
                <a:moveTo>
                  <a:pt x="8" y="47"/>
                </a:moveTo>
                <a:cubicBezTo>
                  <a:pt x="4" y="47"/>
                  <a:pt x="0" y="44"/>
                  <a:pt x="0" y="39"/>
                </a:cubicBezTo>
                <a:cubicBezTo>
                  <a:pt x="0" y="8"/>
                  <a:pt x="0" y="8"/>
                  <a:pt x="0" y="8"/>
                </a:cubicBezTo>
                <a:cubicBezTo>
                  <a:pt x="0" y="4"/>
                  <a:pt x="4" y="0"/>
                  <a:pt x="8" y="0"/>
                </a:cubicBezTo>
                <a:cubicBezTo>
                  <a:pt x="8" y="0"/>
                  <a:pt x="8" y="0"/>
                  <a:pt x="8" y="0"/>
                </a:cubicBezTo>
                <a:cubicBezTo>
                  <a:pt x="12" y="0"/>
                  <a:pt x="16" y="4"/>
                  <a:pt x="16" y="8"/>
                </a:cubicBezTo>
                <a:cubicBezTo>
                  <a:pt x="16" y="39"/>
                  <a:pt x="16" y="39"/>
                  <a:pt x="16" y="39"/>
                </a:cubicBezTo>
                <a:cubicBezTo>
                  <a:pt x="16" y="44"/>
                  <a:pt x="12" y="47"/>
                  <a:pt x="8" y="4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endParaRPr lang="zh-CN" altLang="en-US" sz="1510">
              <a:sym typeface="Arial" panose="020B0604020202020204" pitchFamily="34" charset="0"/>
            </a:endParaRPr>
          </a:p>
        </p:txBody>
      </p:sp>
      <p:sp>
        <p:nvSpPr>
          <p:cNvPr id="95" name="Freeform 15"/>
          <p:cNvSpPr/>
          <p:nvPr>
            <p:custDataLst>
              <p:tags r:id="rId14"/>
            </p:custDataLst>
          </p:nvPr>
        </p:nvSpPr>
        <p:spPr bwMode="auto">
          <a:xfrm>
            <a:off x="3400911" y="4049626"/>
            <a:ext cx="30256" cy="95090"/>
          </a:xfrm>
          <a:custGeom>
            <a:avLst/>
            <a:gdLst>
              <a:gd name="T0" fmla="*/ 8 w 15"/>
              <a:gd name="T1" fmla="*/ 47 h 47"/>
              <a:gd name="T2" fmla="*/ 0 w 15"/>
              <a:gd name="T3" fmla="*/ 39 h 47"/>
              <a:gd name="T4" fmla="*/ 0 w 15"/>
              <a:gd name="T5" fmla="*/ 8 h 47"/>
              <a:gd name="T6" fmla="*/ 8 w 15"/>
              <a:gd name="T7" fmla="*/ 0 h 47"/>
              <a:gd name="T8" fmla="*/ 8 w 15"/>
              <a:gd name="T9" fmla="*/ 0 h 47"/>
              <a:gd name="T10" fmla="*/ 15 w 15"/>
              <a:gd name="T11" fmla="*/ 8 h 47"/>
              <a:gd name="T12" fmla="*/ 15 w 15"/>
              <a:gd name="T13" fmla="*/ 39 h 47"/>
              <a:gd name="T14" fmla="*/ 8 w 15"/>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7">
                <a:moveTo>
                  <a:pt x="8" y="47"/>
                </a:moveTo>
                <a:cubicBezTo>
                  <a:pt x="3" y="47"/>
                  <a:pt x="0" y="44"/>
                  <a:pt x="0" y="39"/>
                </a:cubicBezTo>
                <a:cubicBezTo>
                  <a:pt x="0" y="8"/>
                  <a:pt x="0" y="8"/>
                  <a:pt x="0" y="8"/>
                </a:cubicBezTo>
                <a:cubicBezTo>
                  <a:pt x="0" y="4"/>
                  <a:pt x="3" y="0"/>
                  <a:pt x="8" y="0"/>
                </a:cubicBezTo>
                <a:cubicBezTo>
                  <a:pt x="8" y="0"/>
                  <a:pt x="8" y="0"/>
                  <a:pt x="8" y="0"/>
                </a:cubicBezTo>
                <a:cubicBezTo>
                  <a:pt x="12" y="0"/>
                  <a:pt x="15" y="4"/>
                  <a:pt x="15" y="8"/>
                </a:cubicBezTo>
                <a:cubicBezTo>
                  <a:pt x="15" y="39"/>
                  <a:pt x="15" y="39"/>
                  <a:pt x="15" y="39"/>
                </a:cubicBezTo>
                <a:cubicBezTo>
                  <a:pt x="15" y="44"/>
                  <a:pt x="12" y="47"/>
                  <a:pt x="8" y="4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endParaRPr lang="zh-CN" altLang="en-US" sz="1510">
              <a:sym typeface="Arial" panose="020B0604020202020204" pitchFamily="34" charset="0"/>
            </a:endParaRPr>
          </a:p>
        </p:txBody>
      </p:sp>
      <p:sp>
        <p:nvSpPr>
          <p:cNvPr id="96" name="Freeform 16"/>
          <p:cNvSpPr/>
          <p:nvPr>
            <p:custDataLst>
              <p:tags r:id="rId15"/>
            </p:custDataLst>
          </p:nvPr>
        </p:nvSpPr>
        <p:spPr bwMode="auto">
          <a:xfrm>
            <a:off x="3459262" y="4049626"/>
            <a:ext cx="30256" cy="95090"/>
          </a:xfrm>
          <a:custGeom>
            <a:avLst/>
            <a:gdLst>
              <a:gd name="T0" fmla="*/ 7 w 15"/>
              <a:gd name="T1" fmla="*/ 47 h 47"/>
              <a:gd name="T2" fmla="*/ 0 w 15"/>
              <a:gd name="T3" fmla="*/ 39 h 47"/>
              <a:gd name="T4" fmla="*/ 0 w 15"/>
              <a:gd name="T5" fmla="*/ 8 h 47"/>
              <a:gd name="T6" fmla="*/ 7 w 15"/>
              <a:gd name="T7" fmla="*/ 0 h 47"/>
              <a:gd name="T8" fmla="*/ 7 w 15"/>
              <a:gd name="T9" fmla="*/ 0 h 47"/>
              <a:gd name="T10" fmla="*/ 15 w 15"/>
              <a:gd name="T11" fmla="*/ 8 h 47"/>
              <a:gd name="T12" fmla="*/ 15 w 15"/>
              <a:gd name="T13" fmla="*/ 39 h 47"/>
              <a:gd name="T14" fmla="*/ 7 w 15"/>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7">
                <a:moveTo>
                  <a:pt x="7" y="47"/>
                </a:moveTo>
                <a:cubicBezTo>
                  <a:pt x="3" y="47"/>
                  <a:pt x="0" y="44"/>
                  <a:pt x="0" y="39"/>
                </a:cubicBezTo>
                <a:cubicBezTo>
                  <a:pt x="0" y="8"/>
                  <a:pt x="0" y="8"/>
                  <a:pt x="0" y="8"/>
                </a:cubicBezTo>
                <a:cubicBezTo>
                  <a:pt x="0" y="4"/>
                  <a:pt x="3" y="0"/>
                  <a:pt x="7" y="0"/>
                </a:cubicBezTo>
                <a:cubicBezTo>
                  <a:pt x="7" y="0"/>
                  <a:pt x="7" y="0"/>
                  <a:pt x="7" y="0"/>
                </a:cubicBezTo>
                <a:cubicBezTo>
                  <a:pt x="12" y="0"/>
                  <a:pt x="15" y="4"/>
                  <a:pt x="15" y="8"/>
                </a:cubicBezTo>
                <a:cubicBezTo>
                  <a:pt x="15" y="39"/>
                  <a:pt x="15" y="39"/>
                  <a:pt x="15" y="39"/>
                </a:cubicBezTo>
                <a:cubicBezTo>
                  <a:pt x="15" y="44"/>
                  <a:pt x="12" y="47"/>
                  <a:pt x="7" y="4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endParaRPr lang="zh-CN" altLang="en-US" sz="1510">
              <a:sym typeface="Arial" panose="020B0604020202020204" pitchFamily="34" charset="0"/>
            </a:endParaRPr>
          </a:p>
        </p:txBody>
      </p:sp>
      <p:sp>
        <p:nvSpPr>
          <p:cNvPr id="97" name="Freeform 17"/>
          <p:cNvSpPr/>
          <p:nvPr>
            <p:custDataLst>
              <p:tags r:id="rId16"/>
            </p:custDataLst>
          </p:nvPr>
        </p:nvSpPr>
        <p:spPr bwMode="auto">
          <a:xfrm>
            <a:off x="3515884" y="4049626"/>
            <a:ext cx="31985" cy="95090"/>
          </a:xfrm>
          <a:custGeom>
            <a:avLst/>
            <a:gdLst>
              <a:gd name="T0" fmla="*/ 8 w 16"/>
              <a:gd name="T1" fmla="*/ 47 h 47"/>
              <a:gd name="T2" fmla="*/ 0 w 16"/>
              <a:gd name="T3" fmla="*/ 39 h 47"/>
              <a:gd name="T4" fmla="*/ 0 w 16"/>
              <a:gd name="T5" fmla="*/ 8 h 47"/>
              <a:gd name="T6" fmla="*/ 8 w 16"/>
              <a:gd name="T7" fmla="*/ 0 h 47"/>
              <a:gd name="T8" fmla="*/ 8 w 16"/>
              <a:gd name="T9" fmla="*/ 0 h 47"/>
              <a:gd name="T10" fmla="*/ 16 w 16"/>
              <a:gd name="T11" fmla="*/ 8 h 47"/>
              <a:gd name="T12" fmla="*/ 16 w 16"/>
              <a:gd name="T13" fmla="*/ 39 h 47"/>
              <a:gd name="T14" fmla="*/ 8 w 16"/>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7">
                <a:moveTo>
                  <a:pt x="8" y="47"/>
                </a:moveTo>
                <a:cubicBezTo>
                  <a:pt x="4" y="47"/>
                  <a:pt x="0" y="44"/>
                  <a:pt x="0" y="39"/>
                </a:cubicBezTo>
                <a:cubicBezTo>
                  <a:pt x="0" y="8"/>
                  <a:pt x="0" y="8"/>
                  <a:pt x="0" y="8"/>
                </a:cubicBezTo>
                <a:cubicBezTo>
                  <a:pt x="0" y="4"/>
                  <a:pt x="4" y="0"/>
                  <a:pt x="8" y="0"/>
                </a:cubicBezTo>
                <a:cubicBezTo>
                  <a:pt x="8" y="0"/>
                  <a:pt x="8" y="0"/>
                  <a:pt x="8" y="0"/>
                </a:cubicBezTo>
                <a:cubicBezTo>
                  <a:pt x="12" y="0"/>
                  <a:pt x="16" y="4"/>
                  <a:pt x="16" y="8"/>
                </a:cubicBezTo>
                <a:cubicBezTo>
                  <a:pt x="16" y="39"/>
                  <a:pt x="16" y="39"/>
                  <a:pt x="16" y="39"/>
                </a:cubicBezTo>
                <a:cubicBezTo>
                  <a:pt x="16" y="44"/>
                  <a:pt x="12" y="47"/>
                  <a:pt x="8" y="4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endParaRPr lang="zh-CN" altLang="en-US" sz="1510">
              <a:sym typeface="Arial" panose="020B0604020202020204" pitchFamily="34" charset="0"/>
            </a:endParaRPr>
          </a:p>
        </p:txBody>
      </p:sp>
      <p:sp>
        <p:nvSpPr>
          <p:cNvPr id="98" name="Freeform 18"/>
          <p:cNvSpPr/>
          <p:nvPr>
            <p:custDataLst>
              <p:tags r:id="rId17"/>
            </p:custDataLst>
          </p:nvPr>
        </p:nvSpPr>
        <p:spPr bwMode="auto">
          <a:xfrm>
            <a:off x="3360281" y="3942003"/>
            <a:ext cx="169433" cy="50570"/>
          </a:xfrm>
          <a:custGeom>
            <a:avLst/>
            <a:gdLst>
              <a:gd name="T0" fmla="*/ 84 w 84"/>
              <a:gd name="T1" fmla="*/ 25 h 25"/>
              <a:gd name="T2" fmla="*/ 52 w 84"/>
              <a:gd name="T3" fmla="*/ 4 h 25"/>
              <a:gd name="T4" fmla="*/ 32 w 84"/>
              <a:gd name="T5" fmla="*/ 4 h 25"/>
              <a:gd name="T6" fmla="*/ 18 w 84"/>
              <a:gd name="T7" fmla="*/ 13 h 25"/>
              <a:gd name="T8" fmla="*/ 0 w 84"/>
              <a:gd name="T9" fmla="*/ 25 h 25"/>
              <a:gd name="T10" fmla="*/ 84 w 84"/>
              <a:gd name="T11" fmla="*/ 25 h 25"/>
            </a:gdLst>
            <a:ahLst/>
            <a:cxnLst>
              <a:cxn ang="0">
                <a:pos x="T0" y="T1"/>
              </a:cxn>
              <a:cxn ang="0">
                <a:pos x="T2" y="T3"/>
              </a:cxn>
              <a:cxn ang="0">
                <a:pos x="T4" y="T5"/>
              </a:cxn>
              <a:cxn ang="0">
                <a:pos x="T6" y="T7"/>
              </a:cxn>
              <a:cxn ang="0">
                <a:pos x="T8" y="T9"/>
              </a:cxn>
              <a:cxn ang="0">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endParaRPr lang="zh-CN" altLang="en-US" sz="1510">
              <a:sym typeface="Arial" panose="020B0604020202020204" pitchFamily="34" charset="0"/>
            </a:endParaRPr>
          </a:p>
        </p:txBody>
      </p:sp>
      <p:sp>
        <p:nvSpPr>
          <p:cNvPr id="99" name="Freeform 19"/>
          <p:cNvSpPr/>
          <p:nvPr>
            <p:custDataLst>
              <p:tags r:id="rId18"/>
            </p:custDataLst>
          </p:nvPr>
        </p:nvSpPr>
        <p:spPr bwMode="auto">
          <a:xfrm>
            <a:off x="3323974" y="4008997"/>
            <a:ext cx="242048" cy="32417"/>
          </a:xfrm>
          <a:custGeom>
            <a:avLst/>
            <a:gdLst>
              <a:gd name="T0" fmla="*/ 120 w 120"/>
              <a:gd name="T1" fmla="*/ 8 h 16"/>
              <a:gd name="T2" fmla="*/ 112 w 120"/>
              <a:gd name="T3" fmla="*/ 16 h 16"/>
              <a:gd name="T4" fmla="*/ 8 w 120"/>
              <a:gd name="T5" fmla="*/ 16 h 16"/>
              <a:gd name="T6" fmla="*/ 0 w 120"/>
              <a:gd name="T7" fmla="*/ 8 h 16"/>
              <a:gd name="T8" fmla="*/ 0 w 120"/>
              <a:gd name="T9" fmla="*/ 8 h 16"/>
              <a:gd name="T10" fmla="*/ 8 w 120"/>
              <a:gd name="T11" fmla="*/ 0 h 16"/>
              <a:gd name="T12" fmla="*/ 112 w 120"/>
              <a:gd name="T13" fmla="*/ 0 h 16"/>
              <a:gd name="T14" fmla="*/ 120 w 12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8"/>
                  <a:pt x="0" y="8"/>
                  <a:pt x="0" y="8"/>
                </a:cubicBezTo>
                <a:cubicBezTo>
                  <a:pt x="0" y="3"/>
                  <a:pt x="4" y="0"/>
                  <a:pt x="8" y="0"/>
                </a:cubicBezTo>
                <a:cubicBezTo>
                  <a:pt x="112" y="0"/>
                  <a:pt x="112" y="0"/>
                  <a:pt x="112" y="0"/>
                </a:cubicBezTo>
                <a:cubicBezTo>
                  <a:pt x="116" y="0"/>
                  <a:pt x="120" y="3"/>
                  <a:pt x="120" y="8"/>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endParaRPr lang="zh-CN" altLang="en-US" sz="1510">
              <a:sym typeface="Arial" panose="020B0604020202020204" pitchFamily="34" charset="0"/>
            </a:endParaRPr>
          </a:p>
        </p:txBody>
      </p:sp>
      <p:sp>
        <p:nvSpPr>
          <p:cNvPr id="18" name="文本框 17"/>
          <p:cNvSpPr txBox="1"/>
          <p:nvPr>
            <p:custDataLst>
              <p:tags r:id="rId19"/>
            </p:custDataLst>
          </p:nvPr>
        </p:nvSpPr>
        <p:spPr>
          <a:xfrm>
            <a:off x="7149382" y="1848730"/>
            <a:ext cx="2188459" cy="438283"/>
          </a:xfrm>
          <a:prstGeom prst="rect">
            <a:avLst/>
          </a:prstGeom>
        </p:spPr>
        <p:txBody>
          <a:bodyPr wrap="square">
            <a:normAutofit fontScale="70000"/>
          </a:bodyPr>
          <a:lstStyle>
            <a:defPPr>
              <a:defRPr lang="zh-CN"/>
            </a:defPPr>
            <a:lvl1pPr>
              <a:defRPr sz="2800" i="1">
                <a:cs typeface="+mn-ea"/>
              </a:defRPr>
            </a:lvl1pPr>
          </a:lstStyle>
          <a:p>
            <a:r>
              <a:rPr lang="zh-CN" altLang="en-US" sz="2550" b="1" i="0">
                <a:solidFill>
                  <a:schemeClr val="bg2">
                    <a:lumMod val="25000"/>
                  </a:schemeClr>
                </a:solidFill>
                <a:latin typeface="微软雅黑" panose="020B0503020204020204" charset="-122"/>
                <a:ea typeface="微软雅黑" panose="020B0503020204020204" charset="-122"/>
                <a:cs typeface="+mn-ea"/>
              </a:rPr>
              <a:t>每条都有信息</a:t>
            </a:r>
            <a:r>
              <a:rPr lang="en-US" altLang="zh-CN" sz="2550" b="1" i="0">
                <a:solidFill>
                  <a:schemeClr val="bg2">
                    <a:lumMod val="25000"/>
                  </a:schemeClr>
                </a:solidFill>
                <a:latin typeface="微软雅黑" panose="020B0503020204020204" charset="-122"/>
                <a:ea typeface="微软雅黑" panose="020B0503020204020204" charset="-122"/>
                <a:cs typeface="+mn-ea"/>
              </a:rPr>
              <a:t>+</a:t>
            </a:r>
            <a:r>
              <a:rPr lang="zh-CN" altLang="en-US" sz="2550" b="1" i="0">
                <a:solidFill>
                  <a:schemeClr val="bg2">
                    <a:lumMod val="25000"/>
                  </a:schemeClr>
                </a:solidFill>
                <a:latin typeface="微软雅黑" panose="020B0503020204020204" charset="-122"/>
                <a:ea typeface="微软雅黑" panose="020B0503020204020204" charset="-122"/>
                <a:cs typeface="+mn-ea"/>
              </a:rPr>
              <a:t>感情</a:t>
            </a:r>
            <a:endParaRPr lang="zh-CN" altLang="en-US" sz="2550" b="1" i="0">
              <a:solidFill>
                <a:schemeClr val="bg2">
                  <a:lumMod val="25000"/>
                </a:schemeClr>
              </a:solidFill>
              <a:latin typeface="微软雅黑" panose="020B0503020204020204" charset="-122"/>
              <a:ea typeface="微软雅黑" panose="020B0503020204020204" charset="-122"/>
              <a:cs typeface="+mn-ea"/>
            </a:endParaRPr>
          </a:p>
        </p:txBody>
      </p:sp>
      <p:sp>
        <p:nvSpPr>
          <p:cNvPr id="19" name="文本框 18"/>
          <p:cNvSpPr txBox="1"/>
          <p:nvPr>
            <p:custDataLst>
              <p:tags r:id="rId20"/>
            </p:custDataLst>
          </p:nvPr>
        </p:nvSpPr>
        <p:spPr>
          <a:xfrm>
            <a:off x="7141210" y="2291715"/>
            <a:ext cx="2860040" cy="1757680"/>
          </a:xfrm>
          <a:prstGeom prst="rect">
            <a:avLst/>
          </a:prstGeom>
        </p:spPr>
        <p:txBody>
          <a:bodyPr wrap="square">
            <a:normAutofit/>
          </a:bodyPr>
          <a:lstStyle>
            <a:defPPr>
              <a:defRPr lang="zh-CN"/>
            </a:defPPr>
            <a:lvl1pPr>
              <a:defRPr>
                <a:cs typeface="+mn-ea"/>
              </a:defRPr>
            </a:lvl1pPr>
          </a:lstStyle>
          <a:p>
            <a:r>
              <a:rPr lang="zh-CN" altLang="da-DK" sz="1510">
                <a:cs typeface="+mn-ea"/>
              </a:rPr>
              <a:t>促销</a:t>
            </a:r>
            <a:r>
              <a:rPr lang="en-US" altLang="zh-CN" sz="1510">
                <a:cs typeface="+mn-ea"/>
              </a:rPr>
              <a:t>--</a:t>
            </a:r>
            <a:r>
              <a:rPr lang="zh-CN" altLang="en-US" sz="1510">
                <a:cs typeface="+mn-ea"/>
              </a:rPr>
              <a:t>兴奋</a:t>
            </a:r>
            <a:r>
              <a:rPr lang="en-US" altLang="zh-CN" sz="1510">
                <a:cs typeface="+mn-ea"/>
              </a:rPr>
              <a:t>/</a:t>
            </a:r>
            <a:r>
              <a:rPr lang="zh-CN" altLang="en-US" sz="1510">
                <a:cs typeface="+mn-ea"/>
              </a:rPr>
              <a:t>紧张</a:t>
            </a:r>
            <a:endParaRPr lang="zh-CN" altLang="en-US" sz="1510">
              <a:cs typeface="+mn-ea"/>
            </a:endParaRPr>
          </a:p>
          <a:p>
            <a:r>
              <a:rPr lang="zh-CN" altLang="en-US" sz="1510">
                <a:cs typeface="+mn-ea"/>
              </a:rPr>
              <a:t>活动结束</a:t>
            </a:r>
            <a:r>
              <a:rPr lang="en-US" altLang="zh-CN" sz="1510">
                <a:cs typeface="+mn-ea"/>
              </a:rPr>
              <a:t>---</a:t>
            </a:r>
            <a:r>
              <a:rPr lang="zh-CN" altLang="en-US" sz="1510">
                <a:cs typeface="+mn-ea"/>
              </a:rPr>
              <a:t>遗憾</a:t>
            </a:r>
            <a:r>
              <a:rPr lang="en-US" altLang="zh-CN" sz="1510">
                <a:cs typeface="+mn-ea"/>
              </a:rPr>
              <a:t>/</a:t>
            </a:r>
            <a:r>
              <a:rPr lang="zh-CN" altLang="en-US" sz="1510">
                <a:cs typeface="+mn-ea"/>
              </a:rPr>
              <a:t>期待下次</a:t>
            </a:r>
            <a:endParaRPr lang="zh-CN" altLang="en-US" sz="1510">
              <a:cs typeface="+mn-ea"/>
            </a:endParaRPr>
          </a:p>
          <a:p>
            <a:r>
              <a:rPr lang="zh-CN" altLang="en-US" sz="1510">
                <a:cs typeface="+mn-ea"/>
              </a:rPr>
              <a:t>买家秀</a:t>
            </a:r>
            <a:r>
              <a:rPr lang="en-US" altLang="zh-CN" sz="1510">
                <a:cs typeface="+mn-ea"/>
              </a:rPr>
              <a:t>---</a:t>
            </a:r>
            <a:r>
              <a:rPr lang="zh-CN" altLang="en-US" sz="1510">
                <a:cs typeface="+mn-ea"/>
              </a:rPr>
              <a:t>惊叹、自豪、赞美</a:t>
            </a:r>
            <a:endParaRPr lang="zh-CN" altLang="en-US" sz="1510">
              <a:cs typeface="+mn-ea"/>
            </a:endParaRPr>
          </a:p>
          <a:p>
            <a:r>
              <a:rPr lang="zh-CN" altLang="en-US" sz="1510">
                <a:cs typeface="+mn-ea"/>
              </a:rPr>
              <a:t>场景图</a:t>
            </a:r>
            <a:r>
              <a:rPr lang="en-US" altLang="zh-CN" sz="1510">
                <a:cs typeface="+mn-ea"/>
              </a:rPr>
              <a:t>---</a:t>
            </a:r>
            <a:r>
              <a:rPr lang="zh-CN" altLang="en-US" sz="1510">
                <a:cs typeface="+mn-ea"/>
              </a:rPr>
              <a:t>美好、羡慕</a:t>
            </a:r>
            <a:endParaRPr lang="zh-CN" altLang="en-US" sz="1510">
              <a:cs typeface="+mn-ea"/>
            </a:endParaRPr>
          </a:p>
          <a:p>
            <a:r>
              <a:rPr lang="en-US" altLang="zh-CN" sz="1510">
                <a:cs typeface="+mn-ea"/>
              </a:rPr>
              <a:t>.....</a:t>
            </a:r>
            <a:endParaRPr lang="en-US" altLang="zh-CN" sz="1510">
              <a:cs typeface="+mn-ea"/>
            </a:endParaRPr>
          </a:p>
        </p:txBody>
      </p:sp>
      <p:sp>
        <p:nvSpPr>
          <p:cNvPr id="25" name="文本框 24"/>
          <p:cNvSpPr txBox="1"/>
          <p:nvPr>
            <p:custDataLst>
              <p:tags r:id="rId21"/>
            </p:custDataLst>
          </p:nvPr>
        </p:nvSpPr>
        <p:spPr>
          <a:xfrm>
            <a:off x="298770" y="4158093"/>
            <a:ext cx="2713527" cy="360288"/>
          </a:xfrm>
          <a:prstGeom prst="rect">
            <a:avLst/>
          </a:prstGeom>
        </p:spPr>
        <p:txBody>
          <a:bodyPr wrap="square">
            <a:normAutofit fontScale="80000"/>
          </a:bodyPr>
          <a:lstStyle>
            <a:defPPr>
              <a:defRPr lang="zh-CN"/>
            </a:defPPr>
            <a:lvl1pPr algn="r">
              <a:defRPr>
                <a:cs typeface="+mn-ea"/>
              </a:defRPr>
            </a:lvl1pPr>
          </a:lstStyle>
          <a:p>
            <a:r>
              <a:rPr lang="zh-CN" altLang="en-US" sz="1510">
                <a:cs typeface="+mn-ea"/>
              </a:rPr>
              <a:t>客户真实体验＞同事好友＞博主本人</a:t>
            </a:r>
            <a:endParaRPr lang="zh-CN" altLang="en-US" sz="1510">
              <a:cs typeface="+mn-ea"/>
            </a:endParaRPr>
          </a:p>
        </p:txBody>
      </p:sp>
      <p:sp>
        <p:nvSpPr>
          <p:cNvPr id="26" name="文本框 25"/>
          <p:cNvSpPr txBox="1"/>
          <p:nvPr>
            <p:custDataLst>
              <p:tags r:id="rId22"/>
            </p:custDataLst>
          </p:nvPr>
        </p:nvSpPr>
        <p:spPr>
          <a:xfrm>
            <a:off x="869908" y="3706273"/>
            <a:ext cx="2134770" cy="438283"/>
          </a:xfrm>
          <a:prstGeom prst="rect">
            <a:avLst/>
          </a:prstGeom>
        </p:spPr>
        <p:txBody>
          <a:bodyPr wrap="square">
            <a:normAutofit/>
          </a:bodyPr>
          <a:lstStyle>
            <a:defPPr>
              <a:defRPr lang="zh-CN"/>
            </a:defPPr>
            <a:lvl1pPr algn="r">
              <a:defRPr sz="2800" i="1">
                <a:cs typeface="+mn-ea"/>
              </a:defRPr>
            </a:lvl1pPr>
          </a:lstStyle>
          <a:p>
            <a:r>
              <a:rPr lang="zh-CN" altLang="en-US" sz="2105" b="1" i="0">
                <a:solidFill>
                  <a:schemeClr val="bg2">
                    <a:lumMod val="25000"/>
                  </a:schemeClr>
                </a:solidFill>
                <a:latin typeface="微软雅黑" panose="020B0503020204020204" charset="-122"/>
                <a:ea typeface="微软雅黑" panose="020B0503020204020204" charset="-122"/>
                <a:cs typeface="+mn-ea"/>
              </a:rPr>
              <a:t>多角度来发</a:t>
            </a:r>
            <a:endParaRPr lang="zh-CN" altLang="en-US" sz="2105" b="1" i="0">
              <a:solidFill>
                <a:schemeClr val="bg2">
                  <a:lumMod val="25000"/>
                </a:schemeClr>
              </a:solidFill>
              <a:latin typeface="微软雅黑" panose="020B0503020204020204" charset="-122"/>
              <a:ea typeface="微软雅黑" panose="020B0503020204020204" charset="-122"/>
              <a:cs typeface="+mn-ea"/>
            </a:endParaRPr>
          </a:p>
        </p:txBody>
      </p:sp>
      <p:sp>
        <p:nvSpPr>
          <p:cNvPr id="27" name="文本框 26"/>
          <p:cNvSpPr txBox="1"/>
          <p:nvPr>
            <p:custDataLst>
              <p:tags r:id="rId23"/>
            </p:custDataLst>
          </p:nvPr>
        </p:nvSpPr>
        <p:spPr>
          <a:xfrm>
            <a:off x="270132" y="2293987"/>
            <a:ext cx="2713527" cy="360288"/>
          </a:xfrm>
          <a:prstGeom prst="rect">
            <a:avLst/>
          </a:prstGeom>
        </p:spPr>
        <p:txBody>
          <a:bodyPr wrap="square">
            <a:normAutofit fontScale="90000"/>
          </a:bodyPr>
          <a:lstStyle>
            <a:defPPr>
              <a:defRPr lang="zh-CN"/>
            </a:defPPr>
            <a:lvl1pPr algn="r">
              <a:defRPr>
                <a:cs typeface="+mn-ea"/>
              </a:defRPr>
            </a:lvl1pPr>
          </a:lstStyle>
          <a:p>
            <a:r>
              <a:rPr lang="zh-CN" altLang="da-DK" sz="1510">
                <a:cs typeface="+mn-ea"/>
              </a:rPr>
              <a:t>不同的人群有不同的黄金时间点</a:t>
            </a:r>
            <a:endParaRPr lang="zh-CN" altLang="da-DK" sz="1510">
              <a:cs typeface="+mn-ea"/>
            </a:endParaRPr>
          </a:p>
        </p:txBody>
      </p:sp>
      <p:sp>
        <p:nvSpPr>
          <p:cNvPr id="28" name="文本框 27"/>
          <p:cNvSpPr txBox="1"/>
          <p:nvPr>
            <p:custDataLst>
              <p:tags r:id="rId24"/>
            </p:custDataLst>
          </p:nvPr>
        </p:nvSpPr>
        <p:spPr>
          <a:xfrm>
            <a:off x="848891" y="1850313"/>
            <a:ext cx="2134770" cy="438283"/>
          </a:xfrm>
          <a:prstGeom prst="rect">
            <a:avLst/>
          </a:prstGeom>
        </p:spPr>
        <p:txBody>
          <a:bodyPr wrap="square">
            <a:normAutofit/>
          </a:bodyPr>
          <a:lstStyle>
            <a:defPPr>
              <a:defRPr lang="zh-CN"/>
            </a:defPPr>
            <a:lvl1pPr algn="r">
              <a:defRPr sz="2800" i="1">
                <a:cs typeface="+mn-ea"/>
              </a:defRPr>
            </a:lvl1pPr>
          </a:lstStyle>
          <a:p>
            <a:r>
              <a:rPr lang="zh-CN" altLang="en-US" sz="1945" b="1" i="0">
                <a:solidFill>
                  <a:schemeClr val="bg2">
                    <a:lumMod val="25000"/>
                  </a:schemeClr>
                </a:solidFill>
                <a:latin typeface="微软雅黑" panose="020B0503020204020204" charset="-122"/>
                <a:ea typeface="微软雅黑" panose="020B0503020204020204" charset="-122"/>
                <a:cs typeface="+mn-ea"/>
              </a:rPr>
              <a:t>发送时间点</a:t>
            </a:r>
            <a:endParaRPr lang="zh-CN" altLang="en-US" sz="1945" b="1" i="0">
              <a:solidFill>
                <a:schemeClr val="bg2">
                  <a:lumMod val="25000"/>
                </a:schemeClr>
              </a:solidFill>
              <a:latin typeface="微软雅黑" panose="020B0503020204020204" charset="-122"/>
              <a:ea typeface="微软雅黑" panose="020B0503020204020204" charset="-122"/>
              <a:cs typeface="+mn-ea"/>
            </a:endParaRPr>
          </a:p>
        </p:txBody>
      </p:sp>
      <p:sp>
        <p:nvSpPr>
          <p:cNvPr id="53" name="Rectangle 135"/>
          <p:cNvSpPr>
            <a:spLocks noChangeArrowheads="1"/>
          </p:cNvSpPr>
          <p:nvPr>
            <p:custDataLst>
              <p:tags r:id="rId25"/>
            </p:custDataLst>
          </p:nvPr>
        </p:nvSpPr>
        <p:spPr bwMode="auto">
          <a:xfrm>
            <a:off x="6538258" y="2152890"/>
            <a:ext cx="27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54" name="Rectangle 136"/>
          <p:cNvSpPr>
            <a:spLocks noChangeArrowheads="1"/>
          </p:cNvSpPr>
          <p:nvPr>
            <p:custDataLst>
              <p:tags r:id="rId26"/>
            </p:custDataLst>
          </p:nvPr>
        </p:nvSpPr>
        <p:spPr bwMode="auto">
          <a:xfrm>
            <a:off x="6538258" y="2152890"/>
            <a:ext cx="27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55" name="Rectangle 137"/>
          <p:cNvSpPr>
            <a:spLocks noChangeArrowheads="1"/>
          </p:cNvSpPr>
          <p:nvPr>
            <p:custDataLst>
              <p:tags r:id="rId27"/>
            </p:custDataLst>
          </p:nvPr>
        </p:nvSpPr>
        <p:spPr bwMode="auto">
          <a:xfrm>
            <a:off x="6538258" y="2152890"/>
            <a:ext cx="27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56" name="Rectangle 138"/>
          <p:cNvSpPr>
            <a:spLocks noChangeArrowheads="1"/>
          </p:cNvSpPr>
          <p:nvPr>
            <p:custDataLst>
              <p:tags r:id="rId28"/>
            </p:custDataLst>
          </p:nvPr>
        </p:nvSpPr>
        <p:spPr bwMode="auto">
          <a:xfrm>
            <a:off x="6538258" y="2152890"/>
            <a:ext cx="27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57" name="Rectangle 139"/>
          <p:cNvSpPr>
            <a:spLocks noChangeArrowheads="1"/>
          </p:cNvSpPr>
          <p:nvPr>
            <p:custDataLst>
              <p:tags r:id="rId29"/>
            </p:custDataLst>
          </p:nvPr>
        </p:nvSpPr>
        <p:spPr bwMode="auto">
          <a:xfrm>
            <a:off x="6704908" y="2152890"/>
            <a:ext cx="31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58" name="Rectangle 140"/>
          <p:cNvSpPr>
            <a:spLocks noChangeArrowheads="1"/>
          </p:cNvSpPr>
          <p:nvPr>
            <p:custDataLst>
              <p:tags r:id="rId30"/>
            </p:custDataLst>
          </p:nvPr>
        </p:nvSpPr>
        <p:spPr bwMode="auto">
          <a:xfrm>
            <a:off x="6704908" y="2152890"/>
            <a:ext cx="31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59" name="Rectangle 141"/>
          <p:cNvSpPr>
            <a:spLocks noChangeArrowheads="1"/>
          </p:cNvSpPr>
          <p:nvPr>
            <p:custDataLst>
              <p:tags r:id="rId31"/>
            </p:custDataLst>
          </p:nvPr>
        </p:nvSpPr>
        <p:spPr bwMode="auto">
          <a:xfrm>
            <a:off x="6704908" y="2152890"/>
            <a:ext cx="31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60" name="Rectangle 142"/>
          <p:cNvSpPr>
            <a:spLocks noChangeArrowheads="1"/>
          </p:cNvSpPr>
          <p:nvPr>
            <p:custDataLst>
              <p:tags r:id="rId32"/>
            </p:custDataLst>
          </p:nvPr>
        </p:nvSpPr>
        <p:spPr bwMode="auto">
          <a:xfrm>
            <a:off x="6704908" y="2152890"/>
            <a:ext cx="31997" cy="77326"/>
          </a:xfrm>
          <a:prstGeom prst="rect">
            <a:avLst/>
          </a:prstGeom>
          <a:solidFill>
            <a:srgbClr val="1E1E1E">
              <a:alpha val="70195"/>
            </a:srgbClr>
          </a:solidFill>
          <a:ln>
            <a:noFill/>
          </a:ln>
        </p:spPr>
        <p:txBody>
          <a:bodyPr lIns="102390" tIns="51195" rIns="102390" bIns="51195"/>
          <a:lstStyle>
            <a:lvl1pPr>
              <a:defRPr>
                <a:solidFill>
                  <a:srgbClr val="0C0C0C"/>
                </a:solidFill>
                <a:latin typeface="华文细黑" panose="02010600040101010101" charset="-122"/>
                <a:ea typeface="微软雅黑" panose="020B0503020204020204" charset="-122"/>
              </a:defRPr>
            </a:lvl1pPr>
            <a:lvl2pPr marL="742950" indent="-285750">
              <a:defRPr>
                <a:solidFill>
                  <a:srgbClr val="0C0C0C"/>
                </a:solidFill>
                <a:latin typeface="华文细黑" panose="02010600040101010101" charset="-122"/>
                <a:ea typeface="微软雅黑" panose="020B0503020204020204" charset="-122"/>
              </a:defRPr>
            </a:lvl2pPr>
            <a:lvl3pPr marL="1143000" indent="-228600">
              <a:defRPr>
                <a:solidFill>
                  <a:srgbClr val="0C0C0C"/>
                </a:solidFill>
                <a:latin typeface="华文细黑" panose="02010600040101010101" charset="-122"/>
                <a:ea typeface="微软雅黑" panose="020B0503020204020204" charset="-122"/>
              </a:defRPr>
            </a:lvl3pPr>
            <a:lvl4pPr marL="1600200" indent="-228600">
              <a:defRPr>
                <a:solidFill>
                  <a:srgbClr val="0C0C0C"/>
                </a:solidFill>
                <a:latin typeface="华文细黑" panose="02010600040101010101" charset="-122"/>
                <a:ea typeface="微软雅黑" panose="020B0503020204020204" charset="-122"/>
              </a:defRPr>
            </a:lvl4pPr>
            <a:lvl5pPr marL="2057400" indent="-228600">
              <a:defRPr>
                <a:solidFill>
                  <a:srgbClr val="0C0C0C"/>
                </a:solidFill>
                <a:latin typeface="华文细黑" panose="02010600040101010101" charset="-122"/>
                <a:ea typeface="微软雅黑" panose="020B0503020204020204" charset="-122"/>
              </a:defRPr>
            </a:lvl5pPr>
            <a:lvl6pPr marL="2514600" indent="-228600" fontAlgn="base">
              <a:spcBef>
                <a:spcPct val="0"/>
              </a:spcBef>
              <a:spcAft>
                <a:spcPct val="0"/>
              </a:spcAft>
              <a:defRPr>
                <a:solidFill>
                  <a:srgbClr val="0C0C0C"/>
                </a:solidFill>
                <a:latin typeface="华文细黑" panose="02010600040101010101" charset="-122"/>
                <a:ea typeface="微软雅黑" panose="020B0503020204020204" charset="-122"/>
              </a:defRPr>
            </a:lvl6pPr>
            <a:lvl7pPr marL="2971800" indent="-228600" fontAlgn="base">
              <a:spcBef>
                <a:spcPct val="0"/>
              </a:spcBef>
              <a:spcAft>
                <a:spcPct val="0"/>
              </a:spcAft>
              <a:defRPr>
                <a:solidFill>
                  <a:srgbClr val="0C0C0C"/>
                </a:solidFill>
                <a:latin typeface="华文细黑" panose="02010600040101010101" charset="-122"/>
                <a:ea typeface="微软雅黑" panose="020B0503020204020204" charset="-122"/>
              </a:defRPr>
            </a:lvl7pPr>
            <a:lvl8pPr marL="3429000" indent="-228600" fontAlgn="base">
              <a:spcBef>
                <a:spcPct val="0"/>
              </a:spcBef>
              <a:spcAft>
                <a:spcPct val="0"/>
              </a:spcAft>
              <a:defRPr>
                <a:solidFill>
                  <a:srgbClr val="0C0C0C"/>
                </a:solidFill>
                <a:latin typeface="华文细黑" panose="02010600040101010101" charset="-122"/>
                <a:ea typeface="微软雅黑" panose="020B0503020204020204" charset="-122"/>
              </a:defRPr>
            </a:lvl8pPr>
            <a:lvl9pPr marL="3886200" indent="-228600" fontAlgn="base">
              <a:spcBef>
                <a:spcPct val="0"/>
              </a:spcBef>
              <a:spcAft>
                <a:spcPct val="0"/>
              </a:spcAft>
              <a:defRPr>
                <a:solidFill>
                  <a:srgbClr val="0C0C0C"/>
                </a:solidFill>
                <a:latin typeface="华文细黑" panose="02010600040101010101" charset="-122"/>
                <a:ea typeface="微软雅黑" panose="020B0503020204020204" charset="-122"/>
              </a:defRPr>
            </a:lvl9pPr>
          </a:lstStyle>
          <a:p>
            <a:pPr eaLnBrk="1" hangingPunct="1"/>
            <a:endParaRPr lang="zh-CN" altLang="en-US" sz="2015">
              <a:latin typeface="Arial" panose="020B0604020202020204" pitchFamily="34" charset="0"/>
              <a:ea typeface="黑体" panose="02010609060101010101" charset="-122"/>
            </a:endParaRPr>
          </a:p>
        </p:txBody>
      </p:sp>
      <p:sp>
        <p:nvSpPr>
          <p:cNvPr id="61" name="Freeform 143"/>
          <p:cNvSpPr/>
          <p:nvPr>
            <p:custDataLst>
              <p:tags r:id="rId33"/>
            </p:custDataLst>
          </p:nvPr>
        </p:nvSpPr>
        <p:spPr bwMode="auto">
          <a:xfrm>
            <a:off x="6460932" y="2198219"/>
            <a:ext cx="350633" cy="46663"/>
          </a:xfrm>
          <a:custGeom>
            <a:avLst/>
            <a:gdLst>
              <a:gd name="T0" fmla="*/ 399854 w 138"/>
              <a:gd name="T1" fmla="*/ 0 h 18"/>
              <a:gd name="T2" fmla="*/ 327153 w 138"/>
              <a:gd name="T3" fmla="*/ 0 h 18"/>
              <a:gd name="T4" fmla="*/ 327153 w 138"/>
              <a:gd name="T5" fmla="*/ 36549 h 18"/>
              <a:gd name="T6" fmla="*/ 290803 w 138"/>
              <a:gd name="T7" fmla="*/ 36549 h 18"/>
              <a:gd name="T8" fmla="*/ 290803 w 138"/>
              <a:gd name="T9" fmla="*/ 0 h 18"/>
              <a:gd name="T10" fmla="*/ 127226 w 138"/>
              <a:gd name="T11" fmla="*/ 0 h 18"/>
              <a:gd name="T12" fmla="*/ 127226 w 138"/>
              <a:gd name="T13" fmla="*/ 36549 h 18"/>
              <a:gd name="T14" fmla="*/ 90876 w 138"/>
              <a:gd name="T15" fmla="*/ 36549 h 18"/>
              <a:gd name="T16" fmla="*/ 90876 w 138"/>
              <a:gd name="T17" fmla="*/ 0 h 18"/>
              <a:gd name="T18" fmla="*/ 18175 w 138"/>
              <a:gd name="T19" fmla="*/ 0 h 18"/>
              <a:gd name="T20" fmla="*/ 0 w 138"/>
              <a:gd name="T21" fmla="*/ 18274 h 18"/>
              <a:gd name="T22" fmla="*/ 0 w 138"/>
              <a:gd name="T23" fmla="*/ 54823 h 18"/>
              <a:gd name="T24" fmla="*/ 418029 w 138"/>
              <a:gd name="T25" fmla="*/ 54823 h 18"/>
              <a:gd name="T26" fmla="*/ 418029 w 138"/>
              <a:gd name="T27" fmla="*/ 18274 h 18"/>
              <a:gd name="T28" fmla="*/ 399854 w 138"/>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8" h="18">
                <a:moveTo>
                  <a:pt x="132" y="0"/>
                </a:moveTo>
                <a:cubicBezTo>
                  <a:pt x="108" y="0"/>
                  <a:pt x="108" y="0"/>
                  <a:pt x="108" y="0"/>
                </a:cubicBezTo>
                <a:cubicBezTo>
                  <a:pt x="108" y="12"/>
                  <a:pt x="108" y="12"/>
                  <a:pt x="108" y="12"/>
                </a:cubicBezTo>
                <a:cubicBezTo>
                  <a:pt x="96" y="12"/>
                  <a:pt x="96" y="12"/>
                  <a:pt x="96" y="12"/>
                </a:cubicBezTo>
                <a:cubicBezTo>
                  <a:pt x="96" y="0"/>
                  <a:pt x="96" y="0"/>
                  <a:pt x="96" y="0"/>
                </a:cubicBezTo>
                <a:cubicBezTo>
                  <a:pt x="42" y="0"/>
                  <a:pt x="42" y="0"/>
                  <a:pt x="42" y="0"/>
                </a:cubicBezTo>
                <a:cubicBezTo>
                  <a:pt x="42" y="12"/>
                  <a:pt x="42" y="12"/>
                  <a:pt x="42" y="12"/>
                </a:cubicBezTo>
                <a:cubicBezTo>
                  <a:pt x="30" y="12"/>
                  <a:pt x="30" y="12"/>
                  <a:pt x="30" y="12"/>
                </a:cubicBezTo>
                <a:cubicBezTo>
                  <a:pt x="30" y="0"/>
                  <a:pt x="30" y="0"/>
                  <a:pt x="30" y="0"/>
                </a:cubicBezTo>
                <a:cubicBezTo>
                  <a:pt x="6" y="0"/>
                  <a:pt x="6" y="0"/>
                  <a:pt x="6" y="0"/>
                </a:cubicBezTo>
                <a:cubicBezTo>
                  <a:pt x="3" y="0"/>
                  <a:pt x="0" y="3"/>
                  <a:pt x="0" y="6"/>
                </a:cubicBezTo>
                <a:cubicBezTo>
                  <a:pt x="0" y="18"/>
                  <a:pt x="0" y="18"/>
                  <a:pt x="0" y="18"/>
                </a:cubicBezTo>
                <a:cubicBezTo>
                  <a:pt x="138" y="18"/>
                  <a:pt x="138" y="18"/>
                  <a:pt x="138" y="18"/>
                </a:cubicBezTo>
                <a:cubicBezTo>
                  <a:pt x="138" y="6"/>
                  <a:pt x="138" y="6"/>
                  <a:pt x="138" y="6"/>
                </a:cubicBezTo>
                <a:cubicBezTo>
                  <a:pt x="138" y="3"/>
                  <a:pt x="135" y="0"/>
                  <a:pt x="132" y="0"/>
                </a:cubicBezTo>
              </a:path>
            </a:pathLst>
          </a:custGeom>
          <a:solidFill>
            <a:srgbClr val="1E1E1E">
              <a:alpha val="70195"/>
            </a:srgbClr>
          </a:solidFill>
          <a:ln>
            <a:noFill/>
          </a:ln>
        </p:spPr>
        <p:txBody>
          <a:bodyPr lIns="102390" tIns="51195" rIns="102390" bIns="51195"/>
          <a:lstStyle/>
          <a:p>
            <a:endParaRPr lang="zh-CN" altLang="en-US" sz="1510"/>
          </a:p>
        </p:txBody>
      </p:sp>
      <p:sp>
        <p:nvSpPr>
          <p:cNvPr id="62" name="Freeform 144"/>
          <p:cNvSpPr>
            <a:spLocks noEditPoints="1"/>
          </p:cNvSpPr>
          <p:nvPr>
            <p:custDataLst>
              <p:tags r:id="rId34"/>
            </p:custDataLst>
          </p:nvPr>
        </p:nvSpPr>
        <p:spPr bwMode="auto">
          <a:xfrm>
            <a:off x="6460932" y="2262213"/>
            <a:ext cx="350633" cy="273308"/>
          </a:xfrm>
          <a:custGeom>
            <a:avLst/>
            <a:gdLst>
              <a:gd name="T0" fmla="*/ 18175 w 138"/>
              <a:gd name="T1" fmla="*/ 325508 h 108"/>
              <a:gd name="T2" fmla="*/ 418029 w 138"/>
              <a:gd name="T3" fmla="*/ 307424 h 108"/>
              <a:gd name="T4" fmla="*/ 0 w 138"/>
              <a:gd name="T5" fmla="*/ 0 h 108"/>
              <a:gd name="T6" fmla="*/ 308978 w 138"/>
              <a:gd name="T7" fmla="*/ 36168 h 108"/>
              <a:gd name="T8" fmla="*/ 381679 w 138"/>
              <a:gd name="T9" fmla="*/ 108503 h 108"/>
              <a:gd name="T10" fmla="*/ 308978 w 138"/>
              <a:gd name="T11" fmla="*/ 36168 h 108"/>
              <a:gd name="T12" fmla="*/ 381679 w 138"/>
              <a:gd name="T13" fmla="*/ 126586 h 108"/>
              <a:gd name="T14" fmla="*/ 308978 w 138"/>
              <a:gd name="T15" fmla="*/ 198922 h 108"/>
              <a:gd name="T16" fmla="*/ 308978 w 138"/>
              <a:gd name="T17" fmla="*/ 217005 h 108"/>
              <a:gd name="T18" fmla="*/ 381679 w 138"/>
              <a:gd name="T19" fmla="*/ 289340 h 108"/>
              <a:gd name="T20" fmla="*/ 308978 w 138"/>
              <a:gd name="T21" fmla="*/ 217005 h 108"/>
              <a:gd name="T22" fmla="*/ 290803 w 138"/>
              <a:gd name="T23" fmla="*/ 36168 h 108"/>
              <a:gd name="T24" fmla="*/ 218102 w 138"/>
              <a:gd name="T25" fmla="*/ 108503 h 108"/>
              <a:gd name="T26" fmla="*/ 218102 w 138"/>
              <a:gd name="T27" fmla="*/ 126586 h 108"/>
              <a:gd name="T28" fmla="*/ 290803 w 138"/>
              <a:gd name="T29" fmla="*/ 198922 h 108"/>
              <a:gd name="T30" fmla="*/ 218102 w 138"/>
              <a:gd name="T31" fmla="*/ 126586 h 108"/>
              <a:gd name="T32" fmla="*/ 290803 w 138"/>
              <a:gd name="T33" fmla="*/ 217005 h 108"/>
              <a:gd name="T34" fmla="*/ 218102 w 138"/>
              <a:gd name="T35" fmla="*/ 289340 h 108"/>
              <a:gd name="T36" fmla="*/ 127226 w 138"/>
              <a:gd name="T37" fmla="*/ 36168 h 108"/>
              <a:gd name="T38" fmla="*/ 199927 w 138"/>
              <a:gd name="T39" fmla="*/ 108503 h 108"/>
              <a:gd name="T40" fmla="*/ 127226 w 138"/>
              <a:gd name="T41" fmla="*/ 36168 h 108"/>
              <a:gd name="T42" fmla="*/ 199927 w 138"/>
              <a:gd name="T43" fmla="*/ 126586 h 108"/>
              <a:gd name="T44" fmla="*/ 127226 w 138"/>
              <a:gd name="T45" fmla="*/ 198922 h 108"/>
              <a:gd name="T46" fmla="*/ 127226 w 138"/>
              <a:gd name="T47" fmla="*/ 217005 h 108"/>
              <a:gd name="T48" fmla="*/ 199927 w 138"/>
              <a:gd name="T49" fmla="*/ 289340 h 108"/>
              <a:gd name="T50" fmla="*/ 127226 w 138"/>
              <a:gd name="T51" fmla="*/ 217005 h 108"/>
              <a:gd name="T52" fmla="*/ 109051 w 138"/>
              <a:gd name="T53" fmla="*/ 36168 h 108"/>
              <a:gd name="T54" fmla="*/ 36350 w 138"/>
              <a:gd name="T55" fmla="*/ 108503 h 108"/>
              <a:gd name="T56" fmla="*/ 36350 w 138"/>
              <a:gd name="T57" fmla="*/ 126586 h 108"/>
              <a:gd name="T58" fmla="*/ 109051 w 138"/>
              <a:gd name="T59" fmla="*/ 198922 h 108"/>
              <a:gd name="T60" fmla="*/ 36350 w 138"/>
              <a:gd name="T61" fmla="*/ 126586 h 108"/>
              <a:gd name="T62" fmla="*/ 109051 w 138"/>
              <a:gd name="T63" fmla="*/ 217005 h 108"/>
              <a:gd name="T64" fmla="*/ 36350 w 138"/>
              <a:gd name="T65" fmla="*/ 28934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8" h="108">
                <a:moveTo>
                  <a:pt x="0" y="102"/>
                </a:moveTo>
                <a:cubicBezTo>
                  <a:pt x="0" y="105"/>
                  <a:pt x="3" y="108"/>
                  <a:pt x="6" y="108"/>
                </a:cubicBezTo>
                <a:cubicBezTo>
                  <a:pt x="132" y="108"/>
                  <a:pt x="132" y="108"/>
                  <a:pt x="132" y="108"/>
                </a:cubicBezTo>
                <a:cubicBezTo>
                  <a:pt x="135" y="108"/>
                  <a:pt x="138" y="105"/>
                  <a:pt x="138" y="102"/>
                </a:cubicBezTo>
                <a:cubicBezTo>
                  <a:pt x="138" y="0"/>
                  <a:pt x="138" y="0"/>
                  <a:pt x="138" y="0"/>
                </a:cubicBezTo>
                <a:cubicBezTo>
                  <a:pt x="0" y="0"/>
                  <a:pt x="0" y="0"/>
                  <a:pt x="0" y="0"/>
                </a:cubicBezTo>
                <a:lnTo>
                  <a:pt x="0" y="102"/>
                </a:lnTo>
                <a:close/>
                <a:moveTo>
                  <a:pt x="102" y="12"/>
                </a:moveTo>
                <a:cubicBezTo>
                  <a:pt x="126" y="12"/>
                  <a:pt x="126" y="12"/>
                  <a:pt x="126" y="12"/>
                </a:cubicBezTo>
                <a:cubicBezTo>
                  <a:pt x="126" y="36"/>
                  <a:pt x="126" y="36"/>
                  <a:pt x="126" y="36"/>
                </a:cubicBezTo>
                <a:cubicBezTo>
                  <a:pt x="102" y="36"/>
                  <a:pt x="102" y="36"/>
                  <a:pt x="102" y="36"/>
                </a:cubicBezTo>
                <a:lnTo>
                  <a:pt x="102" y="12"/>
                </a:lnTo>
                <a:close/>
                <a:moveTo>
                  <a:pt x="102" y="42"/>
                </a:moveTo>
                <a:cubicBezTo>
                  <a:pt x="126" y="42"/>
                  <a:pt x="126" y="42"/>
                  <a:pt x="126" y="42"/>
                </a:cubicBezTo>
                <a:cubicBezTo>
                  <a:pt x="126" y="66"/>
                  <a:pt x="126" y="66"/>
                  <a:pt x="126" y="66"/>
                </a:cubicBezTo>
                <a:cubicBezTo>
                  <a:pt x="102" y="66"/>
                  <a:pt x="102" y="66"/>
                  <a:pt x="102" y="66"/>
                </a:cubicBezTo>
                <a:lnTo>
                  <a:pt x="102" y="42"/>
                </a:lnTo>
                <a:close/>
                <a:moveTo>
                  <a:pt x="102" y="72"/>
                </a:moveTo>
                <a:cubicBezTo>
                  <a:pt x="126" y="72"/>
                  <a:pt x="126" y="72"/>
                  <a:pt x="126" y="72"/>
                </a:cubicBezTo>
                <a:cubicBezTo>
                  <a:pt x="126" y="96"/>
                  <a:pt x="126" y="96"/>
                  <a:pt x="126" y="96"/>
                </a:cubicBezTo>
                <a:cubicBezTo>
                  <a:pt x="102" y="96"/>
                  <a:pt x="102" y="96"/>
                  <a:pt x="102" y="96"/>
                </a:cubicBezTo>
                <a:lnTo>
                  <a:pt x="102" y="72"/>
                </a:lnTo>
                <a:close/>
                <a:moveTo>
                  <a:pt x="72" y="12"/>
                </a:moveTo>
                <a:cubicBezTo>
                  <a:pt x="96" y="12"/>
                  <a:pt x="96" y="12"/>
                  <a:pt x="96" y="12"/>
                </a:cubicBezTo>
                <a:cubicBezTo>
                  <a:pt x="96" y="36"/>
                  <a:pt x="96" y="36"/>
                  <a:pt x="96" y="36"/>
                </a:cubicBezTo>
                <a:cubicBezTo>
                  <a:pt x="72" y="36"/>
                  <a:pt x="72" y="36"/>
                  <a:pt x="72" y="36"/>
                </a:cubicBezTo>
                <a:lnTo>
                  <a:pt x="72" y="12"/>
                </a:lnTo>
                <a:close/>
                <a:moveTo>
                  <a:pt x="72" y="42"/>
                </a:moveTo>
                <a:cubicBezTo>
                  <a:pt x="96" y="42"/>
                  <a:pt x="96" y="42"/>
                  <a:pt x="96" y="42"/>
                </a:cubicBezTo>
                <a:cubicBezTo>
                  <a:pt x="96" y="66"/>
                  <a:pt x="96" y="66"/>
                  <a:pt x="96" y="66"/>
                </a:cubicBezTo>
                <a:cubicBezTo>
                  <a:pt x="72" y="66"/>
                  <a:pt x="72" y="66"/>
                  <a:pt x="72" y="66"/>
                </a:cubicBezTo>
                <a:lnTo>
                  <a:pt x="72" y="42"/>
                </a:lnTo>
                <a:close/>
                <a:moveTo>
                  <a:pt x="72" y="72"/>
                </a:moveTo>
                <a:cubicBezTo>
                  <a:pt x="96" y="72"/>
                  <a:pt x="96" y="72"/>
                  <a:pt x="96" y="72"/>
                </a:cubicBezTo>
                <a:cubicBezTo>
                  <a:pt x="96" y="96"/>
                  <a:pt x="96" y="96"/>
                  <a:pt x="96" y="96"/>
                </a:cubicBezTo>
                <a:cubicBezTo>
                  <a:pt x="72" y="96"/>
                  <a:pt x="72" y="96"/>
                  <a:pt x="72" y="96"/>
                </a:cubicBezTo>
                <a:lnTo>
                  <a:pt x="72" y="72"/>
                </a:lnTo>
                <a:close/>
                <a:moveTo>
                  <a:pt x="42" y="12"/>
                </a:moveTo>
                <a:cubicBezTo>
                  <a:pt x="66" y="12"/>
                  <a:pt x="66" y="12"/>
                  <a:pt x="66" y="12"/>
                </a:cubicBezTo>
                <a:cubicBezTo>
                  <a:pt x="66" y="36"/>
                  <a:pt x="66" y="36"/>
                  <a:pt x="66" y="36"/>
                </a:cubicBezTo>
                <a:cubicBezTo>
                  <a:pt x="42" y="36"/>
                  <a:pt x="42" y="36"/>
                  <a:pt x="42" y="36"/>
                </a:cubicBezTo>
                <a:lnTo>
                  <a:pt x="42" y="12"/>
                </a:lnTo>
                <a:close/>
                <a:moveTo>
                  <a:pt x="42" y="42"/>
                </a:moveTo>
                <a:cubicBezTo>
                  <a:pt x="66" y="42"/>
                  <a:pt x="66" y="42"/>
                  <a:pt x="66" y="42"/>
                </a:cubicBezTo>
                <a:cubicBezTo>
                  <a:pt x="66" y="66"/>
                  <a:pt x="66" y="66"/>
                  <a:pt x="66" y="66"/>
                </a:cubicBezTo>
                <a:cubicBezTo>
                  <a:pt x="42" y="66"/>
                  <a:pt x="42" y="66"/>
                  <a:pt x="42" y="66"/>
                </a:cubicBezTo>
                <a:lnTo>
                  <a:pt x="42" y="42"/>
                </a:lnTo>
                <a:close/>
                <a:moveTo>
                  <a:pt x="42" y="72"/>
                </a:moveTo>
                <a:cubicBezTo>
                  <a:pt x="66" y="72"/>
                  <a:pt x="66" y="72"/>
                  <a:pt x="66" y="72"/>
                </a:cubicBezTo>
                <a:cubicBezTo>
                  <a:pt x="66" y="96"/>
                  <a:pt x="66" y="96"/>
                  <a:pt x="66" y="96"/>
                </a:cubicBezTo>
                <a:cubicBezTo>
                  <a:pt x="42" y="96"/>
                  <a:pt x="42" y="96"/>
                  <a:pt x="42" y="96"/>
                </a:cubicBezTo>
                <a:lnTo>
                  <a:pt x="42" y="72"/>
                </a:lnTo>
                <a:close/>
                <a:moveTo>
                  <a:pt x="12" y="12"/>
                </a:moveTo>
                <a:cubicBezTo>
                  <a:pt x="36" y="12"/>
                  <a:pt x="36" y="12"/>
                  <a:pt x="36" y="12"/>
                </a:cubicBezTo>
                <a:cubicBezTo>
                  <a:pt x="36" y="36"/>
                  <a:pt x="36" y="36"/>
                  <a:pt x="36" y="36"/>
                </a:cubicBezTo>
                <a:cubicBezTo>
                  <a:pt x="12" y="36"/>
                  <a:pt x="12" y="36"/>
                  <a:pt x="12" y="36"/>
                </a:cubicBezTo>
                <a:lnTo>
                  <a:pt x="12" y="12"/>
                </a:lnTo>
                <a:close/>
                <a:moveTo>
                  <a:pt x="12" y="42"/>
                </a:moveTo>
                <a:cubicBezTo>
                  <a:pt x="36" y="42"/>
                  <a:pt x="36" y="42"/>
                  <a:pt x="36" y="42"/>
                </a:cubicBezTo>
                <a:cubicBezTo>
                  <a:pt x="36" y="66"/>
                  <a:pt x="36" y="66"/>
                  <a:pt x="36" y="66"/>
                </a:cubicBezTo>
                <a:cubicBezTo>
                  <a:pt x="12" y="66"/>
                  <a:pt x="12" y="66"/>
                  <a:pt x="12" y="66"/>
                </a:cubicBezTo>
                <a:lnTo>
                  <a:pt x="12" y="42"/>
                </a:lnTo>
                <a:close/>
                <a:moveTo>
                  <a:pt x="12" y="72"/>
                </a:moveTo>
                <a:cubicBezTo>
                  <a:pt x="36" y="72"/>
                  <a:pt x="36" y="72"/>
                  <a:pt x="36" y="72"/>
                </a:cubicBezTo>
                <a:cubicBezTo>
                  <a:pt x="36" y="96"/>
                  <a:pt x="36" y="96"/>
                  <a:pt x="36" y="96"/>
                </a:cubicBezTo>
                <a:cubicBezTo>
                  <a:pt x="12" y="96"/>
                  <a:pt x="12" y="96"/>
                  <a:pt x="12" y="96"/>
                </a:cubicBezTo>
                <a:lnTo>
                  <a:pt x="12" y="72"/>
                </a:lnTo>
                <a:close/>
              </a:path>
            </a:pathLst>
          </a:custGeom>
          <a:solidFill>
            <a:srgbClr val="1E1E1E">
              <a:alpha val="70195"/>
            </a:srgbClr>
          </a:solidFill>
          <a:ln>
            <a:noFill/>
          </a:ln>
        </p:spPr>
        <p:txBody>
          <a:bodyPr lIns="102390" tIns="51195" rIns="102390" bIns="51195"/>
          <a:lstStyle/>
          <a:p>
            <a:endParaRPr lang="zh-CN" altLang="en-US" sz="151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027114" y="338773"/>
            <a:ext cx="2976880" cy="398780"/>
          </a:xfrm>
          <a:prstGeom prst="rect">
            <a:avLst/>
          </a:prstGeom>
          <a:noFill/>
        </p:spPr>
        <p:txBody>
          <a:bodyPr wrap="none" rtlCol="0">
            <a:spAutoFit/>
          </a:bodyPr>
          <a:lstStyle/>
          <a:p>
            <a:pPr algn="ctr"/>
            <a:r>
              <a:rPr lang="zh-CN" sz="2000" b="1" dirty="0">
                <a:solidFill>
                  <a:schemeClr val="tx1"/>
                </a:solidFill>
                <a:sym typeface="+mn-ea"/>
              </a:rPr>
              <a:t>发圈这个事情的奇妙之处</a:t>
            </a:r>
            <a:endParaRPr lang="en-US" altLang="zh-CN" sz="2000" b="1" dirty="0">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3" name="图片 2"/>
          <p:cNvPicPr>
            <a:picLocks noChangeAspect="1"/>
          </p:cNvPicPr>
          <p:nvPr/>
        </p:nvPicPr>
        <p:blipFill>
          <a:blip r:embed="rId4"/>
          <a:stretch>
            <a:fillRect/>
          </a:stretch>
        </p:blipFill>
        <p:spPr>
          <a:xfrm>
            <a:off x="485775" y="884555"/>
            <a:ext cx="2136140" cy="4625340"/>
          </a:xfrm>
          <a:prstGeom prst="rect">
            <a:avLst/>
          </a:prstGeom>
        </p:spPr>
      </p:pic>
      <p:pic>
        <p:nvPicPr>
          <p:cNvPr id="4" name="图片 3"/>
          <p:cNvPicPr>
            <a:picLocks noChangeAspect="1"/>
          </p:cNvPicPr>
          <p:nvPr/>
        </p:nvPicPr>
        <p:blipFill>
          <a:blip r:embed="rId5"/>
          <a:stretch>
            <a:fillRect/>
          </a:stretch>
        </p:blipFill>
        <p:spPr>
          <a:xfrm>
            <a:off x="2698750" y="884555"/>
            <a:ext cx="2101850" cy="4549775"/>
          </a:xfrm>
          <a:prstGeom prst="rect">
            <a:avLst/>
          </a:prstGeom>
        </p:spPr>
      </p:pic>
      <p:pic>
        <p:nvPicPr>
          <p:cNvPr id="5" name="图片 4"/>
          <p:cNvPicPr>
            <a:picLocks noChangeAspect="1"/>
          </p:cNvPicPr>
          <p:nvPr/>
        </p:nvPicPr>
        <p:blipFill>
          <a:blip r:embed="rId6"/>
          <a:stretch>
            <a:fillRect/>
          </a:stretch>
        </p:blipFill>
        <p:spPr>
          <a:xfrm>
            <a:off x="4877435" y="884555"/>
            <a:ext cx="2128520" cy="4608195"/>
          </a:xfrm>
          <a:prstGeom prst="rect">
            <a:avLst/>
          </a:prstGeom>
        </p:spPr>
      </p:pic>
      <p:pic>
        <p:nvPicPr>
          <p:cNvPr id="6" name="图片 5"/>
          <p:cNvPicPr>
            <a:picLocks noChangeAspect="1"/>
          </p:cNvPicPr>
          <p:nvPr/>
        </p:nvPicPr>
        <p:blipFill>
          <a:blip r:embed="rId7"/>
          <a:stretch>
            <a:fillRect/>
          </a:stretch>
        </p:blipFill>
        <p:spPr>
          <a:xfrm>
            <a:off x="7204075" y="884555"/>
            <a:ext cx="2164080" cy="468566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1660525" y="1398270"/>
            <a:ext cx="6221095" cy="583565"/>
          </a:xfrm>
          <a:prstGeom prst="rect">
            <a:avLst/>
          </a:prstGeom>
          <a:solidFill>
            <a:srgbClr val="FEA900"/>
          </a:solidFill>
        </p:spPr>
        <p:txBody>
          <a:bodyPr wrap="square" rtlCol="0">
            <a:spAutoFit/>
          </a:bodyPr>
          <a:lstStyle/>
          <a:p>
            <a:pPr lvl="0" algn="ct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私域变现</a:t>
            </a: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个渠道</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3777615" y="2572385"/>
            <a:ext cx="4681855" cy="1708785"/>
            <a:chOff x="2160" y="4272"/>
            <a:chExt cx="7460" cy="2779"/>
          </a:xfrm>
        </p:grpSpPr>
        <p:sp>
          <p:nvSpPr>
            <p:cNvPr id="4" name="Freeform 5"/>
            <p:cNvSpPr/>
            <p:nvPr/>
          </p:nvSpPr>
          <p:spPr bwMode="auto">
            <a:xfrm>
              <a:off x="6538"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160"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6" name="TextBox 7"/>
            <p:cNvSpPr txBox="1"/>
            <p:nvPr/>
          </p:nvSpPr>
          <p:spPr>
            <a:xfrm>
              <a:off x="7106"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私聊场景</a:t>
              </a:r>
              <a:endParaRPr lang="zh-CN" altLang="en-US" sz="3600" b="1" dirty="0">
                <a:solidFill>
                  <a:prstClr val="white"/>
                </a:solidFill>
                <a:latin typeface="华文细黑" panose="02010600040101010101" charset="-122"/>
                <a:ea typeface="华文细黑" panose="02010600040101010101" charset="-122"/>
                <a:cs typeface="+mn-ea"/>
              </a:endParaRPr>
            </a:p>
          </p:txBody>
        </p:sp>
        <p:sp>
          <p:nvSpPr>
            <p:cNvPr id="21" name="TextBox 12"/>
            <p:cNvSpPr txBox="1"/>
            <p:nvPr/>
          </p:nvSpPr>
          <p:spPr>
            <a:xfrm>
              <a:off x="2683"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社群场景</a:t>
              </a:r>
              <a:endParaRPr lang="en-US" altLang="zh-CN" sz="3600" b="1" dirty="0">
                <a:solidFill>
                  <a:prstClr val="white"/>
                </a:solidFill>
                <a:latin typeface="华文细黑" panose="02010600040101010101" charset="-122"/>
                <a:ea typeface="华文细黑" panose="02010600040101010101" charset="-122"/>
                <a:cs typeface="+mn-ea"/>
              </a:endParaRPr>
            </a:p>
          </p:txBody>
        </p:sp>
      </p:gr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76630" y="338773"/>
            <a:ext cx="2851785" cy="398780"/>
          </a:xfrm>
          <a:prstGeom prst="rect">
            <a:avLst/>
          </a:prstGeom>
          <a:noFill/>
        </p:spPr>
        <p:txBody>
          <a:bodyPr wrap="none" rtlCol="0">
            <a:spAutoFit/>
          </a:bodyPr>
          <a:lstStyle/>
          <a:p>
            <a:pPr algn="ctr"/>
            <a:r>
              <a:rPr lang="zh-CN" altLang="en-US" sz="2000" b="1">
                <a:solidFill>
                  <a:schemeClr val="tx1"/>
                </a:solidFill>
                <a:sym typeface="+mn-ea"/>
              </a:rPr>
              <a:t>私域营销变现的</a:t>
            </a:r>
            <a:r>
              <a:rPr lang="en-US" altLang="zh-CN" sz="2000" b="1">
                <a:solidFill>
                  <a:schemeClr val="tx1"/>
                </a:solidFill>
                <a:sym typeface="+mn-ea"/>
              </a:rPr>
              <a:t>3</a:t>
            </a:r>
            <a:r>
              <a:rPr lang="zh-CN" altLang="en-US" sz="2000" b="1">
                <a:solidFill>
                  <a:schemeClr val="tx1"/>
                </a:solidFill>
                <a:sym typeface="+mn-ea"/>
              </a:rPr>
              <a:t>个渠道</a:t>
            </a:r>
            <a:endParaRPr lang="zh-CN" altLang="en-US" sz="2000" b="1">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 name="Freeform 5"/>
          <p:cNvSpPr/>
          <p:nvPr/>
        </p:nvSpPr>
        <p:spPr bwMode="auto">
          <a:xfrm>
            <a:off x="1029335" y="2572385"/>
            <a:ext cx="1934246" cy="170878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3" name="TextBox 12"/>
          <p:cNvSpPr txBox="1"/>
          <p:nvPr/>
        </p:nvSpPr>
        <p:spPr>
          <a:xfrm>
            <a:off x="1330262" y="2952333"/>
            <a:ext cx="1277155" cy="110744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sz="3600" b="1" dirty="0">
                <a:solidFill>
                  <a:prstClr val="white"/>
                </a:solidFill>
                <a:latin typeface="华文细黑" panose="02010600040101010101" charset="-122"/>
                <a:ea typeface="华文细黑" panose="02010600040101010101" charset="-122"/>
                <a:cs typeface="+mn-ea"/>
              </a:rPr>
              <a:t>朋友圈</a:t>
            </a:r>
            <a:endParaRPr lang="en-US" altLang="zh-CN" sz="3600" b="1" dirty="0">
              <a:solidFill>
                <a:prstClr val="white"/>
              </a:solidFill>
              <a:latin typeface="华文细黑" panose="02010600040101010101" charset="-122"/>
              <a:ea typeface="华文细黑" panose="02010600040101010101" charset="-122"/>
              <a:cs typeface="+mn-ea"/>
            </a:endParaRPr>
          </a:p>
        </p:txBody>
      </p:sp>
      <p:sp>
        <p:nvSpPr>
          <p:cNvPr id="13" name="圆角矩形 12"/>
          <p:cNvSpPr/>
          <p:nvPr/>
        </p:nvSpPr>
        <p:spPr>
          <a:xfrm>
            <a:off x="6052185" y="2146935"/>
            <a:ext cx="3023870" cy="2912745"/>
          </a:xfrm>
          <a:prstGeom prst="roundRect">
            <a:avLst/>
          </a:prstGeom>
          <a:noFill/>
          <a:ln w="19050">
            <a:solidFill>
              <a:srgbClr val="E93252"/>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sp>
        <p:nvSpPr>
          <p:cNvPr id="23" name="文本框 22"/>
          <p:cNvSpPr txBox="1"/>
          <p:nvPr/>
        </p:nvSpPr>
        <p:spPr>
          <a:xfrm>
            <a:off x="987360" y="332951"/>
            <a:ext cx="2529840" cy="349250"/>
          </a:xfrm>
          <a:prstGeom prst="rect">
            <a:avLst/>
          </a:prstGeom>
          <a:noFill/>
        </p:spPr>
        <p:txBody>
          <a:bodyPr wrap="none" rtlCol="0">
            <a:spAutoFit/>
          </a:bodyPr>
          <a:p>
            <a:pPr algn="ctr"/>
            <a:r>
              <a:rPr lang="zh-CN" altLang="en-US" sz="1680" b="1">
                <a:solidFill>
                  <a:schemeClr val="tx1"/>
                </a:solidFill>
                <a:sym typeface="+mn-ea"/>
              </a:rPr>
              <a:t>私聊场景面临的几个痛点</a:t>
            </a:r>
            <a:endParaRPr lang="zh-CN" altLang="en-US" sz="1680" b="1">
              <a:solidFill>
                <a:schemeClr val="tx1"/>
              </a:solidFill>
              <a:sym typeface="+mn-ea"/>
            </a:endParaRPr>
          </a:p>
        </p:txBody>
      </p:sp>
      <p:sp>
        <p:nvSpPr>
          <p:cNvPr id="19465" name="Freeform 9"/>
          <p:cNvSpPr/>
          <p:nvPr>
            <p:custDataLst>
              <p:tags r:id="rId6"/>
            </p:custDataLst>
          </p:nvPr>
        </p:nvSpPr>
        <p:spPr bwMode="auto">
          <a:xfrm rot="19800000">
            <a:off x="3901827" y="1655755"/>
            <a:ext cx="1133999" cy="130516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1D6DC2"/>
          </a:solidFill>
          <a:ln w="6350">
            <a:noFill/>
          </a:ln>
        </p:spPr>
        <p:txBody>
          <a:bodyPr lIns="102383" tIns="51191" rIns="102383" bIns="5119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82" name="Freeform 26"/>
          <p:cNvSpPr>
            <a:spLocks noEditPoints="1"/>
          </p:cNvSpPr>
          <p:nvPr>
            <p:custDataLst>
              <p:tags r:id="rId7"/>
            </p:custDataLst>
          </p:nvPr>
        </p:nvSpPr>
        <p:spPr bwMode="auto">
          <a:xfrm>
            <a:off x="4274847" y="2110077"/>
            <a:ext cx="391034" cy="394751"/>
          </a:xfrm>
          <a:custGeom>
            <a:avLst/>
            <a:gdLst>
              <a:gd name="T0" fmla="*/ 52 w 105"/>
              <a:gd name="T1" fmla="*/ 0 h 106"/>
              <a:gd name="T2" fmla="*/ 89 w 105"/>
              <a:gd name="T3" fmla="*/ 16 h 106"/>
              <a:gd name="T4" fmla="*/ 90 w 105"/>
              <a:gd name="T5" fmla="*/ 16 h 106"/>
              <a:gd name="T6" fmla="*/ 105 w 105"/>
              <a:gd name="T7" fmla="*/ 53 h 106"/>
              <a:gd name="T8" fmla="*/ 89 w 105"/>
              <a:gd name="T9" fmla="*/ 90 h 106"/>
              <a:gd name="T10" fmla="*/ 89 w 105"/>
              <a:gd name="T11" fmla="*/ 90 h 106"/>
              <a:gd name="T12" fmla="*/ 52 w 105"/>
              <a:gd name="T13" fmla="*/ 106 h 106"/>
              <a:gd name="T14" fmla="*/ 15 w 105"/>
              <a:gd name="T15" fmla="*/ 90 h 106"/>
              <a:gd name="T16" fmla="*/ 0 w 105"/>
              <a:gd name="T17" fmla="*/ 53 h 106"/>
              <a:gd name="T18" fmla="*/ 15 w 105"/>
              <a:gd name="T19" fmla="*/ 16 h 106"/>
              <a:gd name="T20" fmla="*/ 15 w 105"/>
              <a:gd name="T21" fmla="*/ 16 h 106"/>
              <a:gd name="T22" fmla="*/ 15 w 105"/>
              <a:gd name="T23" fmla="*/ 16 h 106"/>
              <a:gd name="T24" fmla="*/ 52 w 105"/>
              <a:gd name="T25" fmla="*/ 0 h 106"/>
              <a:gd name="T26" fmla="*/ 75 w 105"/>
              <a:gd name="T27" fmla="*/ 49 h 106"/>
              <a:gd name="T28" fmla="*/ 75 w 105"/>
              <a:gd name="T29" fmla="*/ 49 h 106"/>
              <a:gd name="T30" fmla="*/ 56 w 105"/>
              <a:gd name="T31" fmla="*/ 49 h 106"/>
              <a:gd name="T32" fmla="*/ 56 w 105"/>
              <a:gd name="T33" fmla="*/ 17 h 106"/>
              <a:gd name="T34" fmla="*/ 52 w 105"/>
              <a:gd name="T35" fmla="*/ 13 h 106"/>
              <a:gd name="T36" fmla="*/ 48 w 105"/>
              <a:gd name="T37" fmla="*/ 17 h 106"/>
              <a:gd name="T38" fmla="*/ 48 w 105"/>
              <a:gd name="T39" fmla="*/ 53 h 106"/>
              <a:gd name="T40" fmla="*/ 48 w 105"/>
              <a:gd name="T41" fmla="*/ 53 h 106"/>
              <a:gd name="T42" fmla="*/ 52 w 105"/>
              <a:gd name="T43" fmla="*/ 57 h 106"/>
              <a:gd name="T44" fmla="*/ 75 w 105"/>
              <a:gd name="T45" fmla="*/ 57 h 106"/>
              <a:gd name="T46" fmla="*/ 79 w 105"/>
              <a:gd name="T47" fmla="*/ 53 h 106"/>
              <a:gd name="T48" fmla="*/ 75 w 105"/>
              <a:gd name="T49" fmla="*/ 49 h 106"/>
              <a:gd name="T50" fmla="*/ 84 w 105"/>
              <a:gd name="T51" fmla="*/ 22 h 106"/>
              <a:gd name="T52" fmla="*/ 84 w 105"/>
              <a:gd name="T53" fmla="*/ 22 h 106"/>
              <a:gd name="T54" fmla="*/ 52 w 105"/>
              <a:gd name="T55" fmla="*/ 8 h 106"/>
              <a:gd name="T56" fmla="*/ 21 w 105"/>
              <a:gd name="T57" fmla="*/ 21 h 106"/>
              <a:gd name="T58" fmla="*/ 21 w 105"/>
              <a:gd name="T59" fmla="*/ 22 h 106"/>
              <a:gd name="T60" fmla="*/ 8 w 105"/>
              <a:gd name="T61" fmla="*/ 53 h 106"/>
              <a:gd name="T62" fmla="*/ 21 w 105"/>
              <a:gd name="T63" fmla="*/ 84 h 106"/>
              <a:gd name="T64" fmla="*/ 52 w 105"/>
              <a:gd name="T65" fmla="*/ 98 h 106"/>
              <a:gd name="T66" fmla="*/ 83 w 105"/>
              <a:gd name="T67" fmla="*/ 85 h 106"/>
              <a:gd name="T68" fmla="*/ 84 w 105"/>
              <a:gd name="T69" fmla="*/ 84 h 106"/>
              <a:gd name="T70" fmla="*/ 97 w 105"/>
              <a:gd name="T71" fmla="*/ 53 h 106"/>
              <a:gd name="T72" fmla="*/ 84 w 105"/>
              <a:gd name="T73" fmla="*/ 22 h 106"/>
              <a:gd name="T74" fmla="*/ 84 w 105"/>
              <a:gd name="T75" fmla="*/ 2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6">
                <a:moveTo>
                  <a:pt x="52" y="0"/>
                </a:moveTo>
                <a:cubicBezTo>
                  <a:pt x="67" y="0"/>
                  <a:pt x="80" y="6"/>
                  <a:pt x="89" y="16"/>
                </a:cubicBezTo>
                <a:cubicBezTo>
                  <a:pt x="90" y="16"/>
                  <a:pt x="90" y="16"/>
                  <a:pt x="90" y="16"/>
                </a:cubicBezTo>
                <a:cubicBezTo>
                  <a:pt x="99" y="26"/>
                  <a:pt x="105" y="39"/>
                  <a:pt x="105" y="53"/>
                </a:cubicBezTo>
                <a:cubicBezTo>
                  <a:pt x="105" y="68"/>
                  <a:pt x="99" y="81"/>
                  <a:pt x="89" y="90"/>
                </a:cubicBezTo>
                <a:cubicBezTo>
                  <a:pt x="89" y="90"/>
                  <a:pt x="89" y="90"/>
                  <a:pt x="89" y="90"/>
                </a:cubicBezTo>
                <a:cubicBezTo>
                  <a:pt x="80" y="100"/>
                  <a:pt x="67" y="106"/>
                  <a:pt x="52" y="106"/>
                </a:cubicBezTo>
                <a:cubicBezTo>
                  <a:pt x="38" y="106"/>
                  <a:pt x="24" y="100"/>
                  <a:pt x="15" y="90"/>
                </a:cubicBezTo>
                <a:cubicBezTo>
                  <a:pt x="5" y="81"/>
                  <a:pt x="0" y="68"/>
                  <a:pt x="0" y="53"/>
                </a:cubicBezTo>
                <a:cubicBezTo>
                  <a:pt x="0" y="39"/>
                  <a:pt x="5" y="25"/>
                  <a:pt x="15" y="16"/>
                </a:cubicBezTo>
                <a:cubicBezTo>
                  <a:pt x="15" y="16"/>
                  <a:pt x="15" y="16"/>
                  <a:pt x="15" y="16"/>
                </a:cubicBezTo>
                <a:cubicBezTo>
                  <a:pt x="15" y="16"/>
                  <a:pt x="15" y="16"/>
                  <a:pt x="15" y="16"/>
                </a:cubicBezTo>
                <a:cubicBezTo>
                  <a:pt x="24" y="6"/>
                  <a:pt x="38" y="0"/>
                  <a:pt x="52" y="0"/>
                </a:cubicBezTo>
                <a:close/>
                <a:moveTo>
                  <a:pt x="75" y="49"/>
                </a:moveTo>
                <a:cubicBezTo>
                  <a:pt x="75" y="49"/>
                  <a:pt x="75" y="49"/>
                  <a:pt x="75" y="49"/>
                </a:cubicBezTo>
                <a:cubicBezTo>
                  <a:pt x="56" y="49"/>
                  <a:pt x="56" y="49"/>
                  <a:pt x="56" y="49"/>
                </a:cubicBezTo>
                <a:cubicBezTo>
                  <a:pt x="56" y="17"/>
                  <a:pt x="56" y="17"/>
                  <a:pt x="56" y="17"/>
                </a:cubicBezTo>
                <a:cubicBezTo>
                  <a:pt x="56" y="15"/>
                  <a:pt x="54" y="13"/>
                  <a:pt x="52" y="13"/>
                </a:cubicBezTo>
                <a:cubicBezTo>
                  <a:pt x="50" y="13"/>
                  <a:pt x="48" y="15"/>
                  <a:pt x="48" y="17"/>
                </a:cubicBezTo>
                <a:cubicBezTo>
                  <a:pt x="48" y="53"/>
                  <a:pt x="48" y="53"/>
                  <a:pt x="48" y="53"/>
                </a:cubicBezTo>
                <a:cubicBezTo>
                  <a:pt x="48" y="53"/>
                  <a:pt x="48" y="53"/>
                  <a:pt x="48" y="53"/>
                </a:cubicBezTo>
                <a:cubicBezTo>
                  <a:pt x="48" y="55"/>
                  <a:pt x="50" y="57"/>
                  <a:pt x="52" y="57"/>
                </a:cubicBezTo>
                <a:cubicBezTo>
                  <a:pt x="75" y="57"/>
                  <a:pt x="75" y="57"/>
                  <a:pt x="75" y="57"/>
                </a:cubicBezTo>
                <a:cubicBezTo>
                  <a:pt x="77" y="57"/>
                  <a:pt x="79" y="55"/>
                  <a:pt x="79" y="53"/>
                </a:cubicBezTo>
                <a:cubicBezTo>
                  <a:pt x="79" y="51"/>
                  <a:pt x="77" y="49"/>
                  <a:pt x="75" y="49"/>
                </a:cubicBezTo>
                <a:close/>
                <a:moveTo>
                  <a:pt x="84" y="22"/>
                </a:moveTo>
                <a:cubicBezTo>
                  <a:pt x="84" y="22"/>
                  <a:pt x="84" y="22"/>
                  <a:pt x="84" y="22"/>
                </a:cubicBezTo>
                <a:cubicBezTo>
                  <a:pt x="76" y="13"/>
                  <a:pt x="64" y="8"/>
                  <a:pt x="52" y="8"/>
                </a:cubicBezTo>
                <a:cubicBezTo>
                  <a:pt x="40" y="8"/>
                  <a:pt x="29" y="13"/>
                  <a:pt x="21" y="21"/>
                </a:cubicBezTo>
                <a:cubicBezTo>
                  <a:pt x="21" y="22"/>
                  <a:pt x="21" y="22"/>
                  <a:pt x="21" y="22"/>
                </a:cubicBezTo>
                <a:cubicBezTo>
                  <a:pt x="13" y="30"/>
                  <a:pt x="8" y="41"/>
                  <a:pt x="8" y="53"/>
                </a:cubicBezTo>
                <a:cubicBezTo>
                  <a:pt x="8" y="65"/>
                  <a:pt x="13" y="76"/>
                  <a:pt x="21" y="84"/>
                </a:cubicBezTo>
                <a:cubicBezTo>
                  <a:pt x="29" y="93"/>
                  <a:pt x="40" y="98"/>
                  <a:pt x="52" y="98"/>
                </a:cubicBezTo>
                <a:cubicBezTo>
                  <a:pt x="64" y="98"/>
                  <a:pt x="75" y="93"/>
                  <a:pt x="83" y="85"/>
                </a:cubicBezTo>
                <a:cubicBezTo>
                  <a:pt x="84" y="84"/>
                  <a:pt x="84" y="84"/>
                  <a:pt x="84" y="84"/>
                </a:cubicBezTo>
                <a:cubicBezTo>
                  <a:pt x="92" y="76"/>
                  <a:pt x="97" y="65"/>
                  <a:pt x="97" y="53"/>
                </a:cubicBezTo>
                <a:cubicBezTo>
                  <a:pt x="97" y="41"/>
                  <a:pt x="92" y="30"/>
                  <a:pt x="84" y="22"/>
                </a:cubicBezTo>
                <a:cubicBezTo>
                  <a:pt x="84" y="22"/>
                  <a:pt x="84" y="22"/>
                  <a:pt x="84" y="22"/>
                </a:cubicBezTo>
                <a:close/>
              </a:path>
            </a:pathLst>
          </a:custGeom>
          <a:solidFill>
            <a:srgbClr val="FFFFFF"/>
          </a:solidFill>
          <a:ln w="6350">
            <a:noFill/>
          </a:ln>
        </p:spPr>
        <p:txBody>
          <a:bodyPr vert="horz" wrap="square" lIns="102383" tIns="51191" rIns="102383" bIns="51191" numCol="1" anchor="t" anchorCtr="0" compatLnSpc="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68" name="Freeform 12"/>
          <p:cNvSpPr/>
          <p:nvPr>
            <p:custDataLst>
              <p:tags r:id="rId8"/>
            </p:custDataLst>
          </p:nvPr>
        </p:nvSpPr>
        <p:spPr bwMode="auto">
          <a:xfrm rot="1800000">
            <a:off x="4563738" y="2798527"/>
            <a:ext cx="1132222" cy="1305168"/>
          </a:xfrm>
          <a:custGeom>
            <a:avLst/>
            <a:gdLst>
              <a:gd name="T0" fmla="*/ 319 w 637"/>
              <a:gd name="T1" fmla="*/ 0 h 734"/>
              <a:gd name="T2" fmla="*/ 0 w 637"/>
              <a:gd name="T3" fmla="*/ 182 h 734"/>
              <a:gd name="T4" fmla="*/ 0 w 637"/>
              <a:gd name="T5" fmla="*/ 551 h 734"/>
              <a:gd name="T6" fmla="*/ 319 w 637"/>
              <a:gd name="T7" fmla="*/ 734 h 734"/>
              <a:gd name="T8" fmla="*/ 637 w 637"/>
              <a:gd name="T9" fmla="*/ 551 h 734"/>
              <a:gd name="T10" fmla="*/ 637 w 637"/>
              <a:gd name="T11" fmla="*/ 182 h 734"/>
              <a:gd name="T12" fmla="*/ 319 w 637"/>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637" h="734">
                <a:moveTo>
                  <a:pt x="319" y="0"/>
                </a:moveTo>
                <a:lnTo>
                  <a:pt x="0" y="182"/>
                </a:lnTo>
                <a:lnTo>
                  <a:pt x="0" y="551"/>
                </a:lnTo>
                <a:lnTo>
                  <a:pt x="319" y="734"/>
                </a:lnTo>
                <a:lnTo>
                  <a:pt x="637" y="551"/>
                </a:lnTo>
                <a:lnTo>
                  <a:pt x="637" y="182"/>
                </a:lnTo>
                <a:lnTo>
                  <a:pt x="319" y="0"/>
                </a:lnTo>
                <a:close/>
              </a:path>
            </a:pathLst>
          </a:custGeom>
          <a:solidFill>
            <a:srgbClr val="009ECA"/>
          </a:solidFill>
          <a:ln w="6350">
            <a:noFill/>
          </a:ln>
        </p:spPr>
        <p:txBody>
          <a:bodyPr lIns="102383" tIns="51191" rIns="102383" bIns="5119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83" name="Freeform 27"/>
          <p:cNvSpPr>
            <a:spLocks noEditPoints="1"/>
          </p:cNvSpPr>
          <p:nvPr>
            <p:custDataLst>
              <p:tags r:id="rId9"/>
            </p:custDataLst>
          </p:nvPr>
        </p:nvSpPr>
        <p:spPr bwMode="auto">
          <a:xfrm>
            <a:off x="4973541" y="3258217"/>
            <a:ext cx="309272" cy="394751"/>
          </a:xfrm>
          <a:custGeom>
            <a:avLst/>
            <a:gdLst>
              <a:gd name="T0" fmla="*/ 59 w 83"/>
              <a:gd name="T1" fmla="*/ 70 h 106"/>
              <a:gd name="T2" fmla="*/ 59 w 83"/>
              <a:gd name="T3" fmla="*/ 70 h 106"/>
              <a:gd name="T4" fmla="*/ 75 w 83"/>
              <a:gd name="T5" fmla="*/ 42 h 106"/>
              <a:gd name="T6" fmla="*/ 41 w 83"/>
              <a:gd name="T7" fmla="*/ 8 h 106"/>
              <a:gd name="T8" fmla="*/ 8 w 83"/>
              <a:gd name="T9" fmla="*/ 42 h 106"/>
              <a:gd name="T10" fmla="*/ 24 w 83"/>
              <a:gd name="T11" fmla="*/ 70 h 106"/>
              <a:gd name="T12" fmla="*/ 24 w 83"/>
              <a:gd name="T13" fmla="*/ 70 h 106"/>
              <a:gd name="T14" fmla="*/ 41 w 83"/>
              <a:gd name="T15" fmla="*/ 75 h 106"/>
              <a:gd name="T16" fmla="*/ 43 w 83"/>
              <a:gd name="T17" fmla="*/ 46 h 106"/>
              <a:gd name="T18" fmla="*/ 40 w 83"/>
              <a:gd name="T19" fmla="*/ 46 h 106"/>
              <a:gd name="T20" fmla="*/ 30 w 83"/>
              <a:gd name="T21" fmla="*/ 42 h 106"/>
              <a:gd name="T22" fmla="*/ 20 w 83"/>
              <a:gd name="T23" fmla="*/ 46 h 106"/>
              <a:gd name="T24" fmla="*/ 17 w 83"/>
              <a:gd name="T25" fmla="*/ 42 h 106"/>
              <a:gd name="T26" fmla="*/ 30 w 83"/>
              <a:gd name="T27" fmla="*/ 37 h 106"/>
              <a:gd name="T28" fmla="*/ 41 w 83"/>
              <a:gd name="T29" fmla="*/ 41 h 106"/>
              <a:gd name="T30" fmla="*/ 52 w 83"/>
              <a:gd name="T31" fmla="*/ 37 h 106"/>
              <a:gd name="T32" fmla="*/ 65 w 83"/>
              <a:gd name="T33" fmla="*/ 42 h 106"/>
              <a:gd name="T34" fmla="*/ 62 w 83"/>
              <a:gd name="T35" fmla="*/ 46 h 106"/>
              <a:gd name="T36" fmla="*/ 52 w 83"/>
              <a:gd name="T37" fmla="*/ 42 h 106"/>
              <a:gd name="T38" fmla="*/ 43 w 83"/>
              <a:gd name="T39" fmla="*/ 46 h 106"/>
              <a:gd name="T40" fmla="*/ 65 w 83"/>
              <a:gd name="T41" fmla="*/ 76 h 106"/>
              <a:gd name="T42" fmla="*/ 61 w 83"/>
              <a:gd name="T43" fmla="*/ 97 h 106"/>
              <a:gd name="T44" fmla="*/ 53 w 83"/>
              <a:gd name="T45" fmla="*/ 97 h 106"/>
              <a:gd name="T46" fmla="*/ 41 w 83"/>
              <a:gd name="T47" fmla="*/ 106 h 106"/>
              <a:gd name="T48" fmla="*/ 29 w 83"/>
              <a:gd name="T49" fmla="*/ 97 h 106"/>
              <a:gd name="T50" fmla="*/ 18 w 83"/>
              <a:gd name="T51" fmla="*/ 93 h 106"/>
              <a:gd name="T52" fmla="*/ 18 w 83"/>
              <a:gd name="T53" fmla="*/ 76 h 106"/>
              <a:gd name="T54" fmla="*/ 0 w 83"/>
              <a:gd name="T55" fmla="*/ 42 h 106"/>
              <a:gd name="T56" fmla="*/ 41 w 83"/>
              <a:gd name="T57" fmla="*/ 0 h 106"/>
              <a:gd name="T58" fmla="*/ 83 w 83"/>
              <a:gd name="T59" fmla="*/ 42 h 106"/>
              <a:gd name="T60" fmla="*/ 65 w 83"/>
              <a:gd name="T61" fmla="*/ 76 h 106"/>
              <a:gd name="T62" fmla="*/ 26 w 83"/>
              <a:gd name="T63" fmla="*/ 80 h 106"/>
              <a:gd name="T64" fmla="*/ 32 w 83"/>
              <a:gd name="T65" fmla="*/ 89 h 106"/>
              <a:gd name="T66" fmla="*/ 37 w 83"/>
              <a:gd name="T67" fmla="*/ 93 h 106"/>
              <a:gd name="T68" fmla="*/ 38 w 83"/>
              <a:gd name="T69" fmla="*/ 96 h 106"/>
              <a:gd name="T70" fmla="*/ 41 w 83"/>
              <a:gd name="T71" fmla="*/ 98 h 106"/>
              <a:gd name="T72" fmla="*/ 45 w 83"/>
              <a:gd name="T73" fmla="*/ 96 h 106"/>
              <a:gd name="T74" fmla="*/ 46 w 83"/>
              <a:gd name="T75" fmla="*/ 93 h 106"/>
              <a:gd name="T76" fmla="*/ 57 w 83"/>
              <a:gd name="T77" fmla="*/ 89 h 106"/>
              <a:gd name="T78" fmla="*/ 41 w 83"/>
              <a:gd name="T79"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106">
                <a:moveTo>
                  <a:pt x="59" y="70"/>
                </a:moveTo>
                <a:cubicBezTo>
                  <a:pt x="59" y="70"/>
                  <a:pt x="59" y="70"/>
                  <a:pt x="59" y="70"/>
                </a:cubicBezTo>
                <a:cubicBezTo>
                  <a:pt x="59" y="70"/>
                  <a:pt x="59" y="70"/>
                  <a:pt x="59" y="70"/>
                </a:cubicBezTo>
                <a:cubicBezTo>
                  <a:pt x="59" y="70"/>
                  <a:pt x="59" y="70"/>
                  <a:pt x="59" y="70"/>
                </a:cubicBezTo>
                <a:cubicBezTo>
                  <a:pt x="61" y="69"/>
                  <a:pt x="63" y="67"/>
                  <a:pt x="65" y="66"/>
                </a:cubicBezTo>
                <a:cubicBezTo>
                  <a:pt x="71" y="59"/>
                  <a:pt x="75" y="51"/>
                  <a:pt x="75" y="42"/>
                </a:cubicBezTo>
                <a:cubicBezTo>
                  <a:pt x="75" y="33"/>
                  <a:pt x="71" y="24"/>
                  <a:pt x="65" y="18"/>
                </a:cubicBezTo>
                <a:cubicBezTo>
                  <a:pt x="59" y="12"/>
                  <a:pt x="50" y="8"/>
                  <a:pt x="41" y="8"/>
                </a:cubicBezTo>
                <a:cubicBezTo>
                  <a:pt x="32" y="8"/>
                  <a:pt x="24" y="12"/>
                  <a:pt x="18" y="18"/>
                </a:cubicBezTo>
                <a:cubicBezTo>
                  <a:pt x="12" y="24"/>
                  <a:pt x="8" y="33"/>
                  <a:pt x="8" y="42"/>
                </a:cubicBezTo>
                <a:cubicBezTo>
                  <a:pt x="8" y="51"/>
                  <a:pt x="12" y="59"/>
                  <a:pt x="18" y="66"/>
                </a:cubicBezTo>
                <a:cubicBezTo>
                  <a:pt x="19" y="67"/>
                  <a:pt x="22" y="69"/>
                  <a:pt x="24" y="70"/>
                </a:cubicBezTo>
                <a:cubicBezTo>
                  <a:pt x="24" y="70"/>
                  <a:pt x="24" y="70"/>
                  <a:pt x="24" y="70"/>
                </a:cubicBezTo>
                <a:cubicBezTo>
                  <a:pt x="24" y="70"/>
                  <a:pt x="24" y="70"/>
                  <a:pt x="24" y="70"/>
                </a:cubicBezTo>
                <a:cubicBezTo>
                  <a:pt x="24" y="70"/>
                  <a:pt x="24" y="70"/>
                  <a:pt x="24" y="70"/>
                </a:cubicBezTo>
                <a:cubicBezTo>
                  <a:pt x="29" y="73"/>
                  <a:pt x="35" y="75"/>
                  <a:pt x="41" y="75"/>
                </a:cubicBezTo>
                <a:cubicBezTo>
                  <a:pt x="48" y="75"/>
                  <a:pt x="53" y="73"/>
                  <a:pt x="59" y="70"/>
                </a:cubicBezTo>
                <a:close/>
                <a:moveTo>
                  <a:pt x="43" y="46"/>
                </a:moveTo>
                <a:cubicBezTo>
                  <a:pt x="43" y="46"/>
                  <a:pt x="43" y="46"/>
                  <a:pt x="43" y="46"/>
                </a:cubicBezTo>
                <a:cubicBezTo>
                  <a:pt x="42" y="47"/>
                  <a:pt x="40" y="47"/>
                  <a:pt x="40" y="46"/>
                </a:cubicBezTo>
                <a:cubicBezTo>
                  <a:pt x="38" y="45"/>
                  <a:pt x="37" y="44"/>
                  <a:pt x="35" y="43"/>
                </a:cubicBezTo>
                <a:cubicBezTo>
                  <a:pt x="34" y="42"/>
                  <a:pt x="32" y="42"/>
                  <a:pt x="30" y="42"/>
                </a:cubicBezTo>
                <a:cubicBezTo>
                  <a:pt x="28" y="42"/>
                  <a:pt x="26" y="42"/>
                  <a:pt x="25" y="43"/>
                </a:cubicBezTo>
                <a:cubicBezTo>
                  <a:pt x="23" y="44"/>
                  <a:pt x="22" y="45"/>
                  <a:pt x="20" y="46"/>
                </a:cubicBezTo>
                <a:cubicBezTo>
                  <a:pt x="19" y="47"/>
                  <a:pt x="18" y="47"/>
                  <a:pt x="17" y="46"/>
                </a:cubicBezTo>
                <a:cubicBezTo>
                  <a:pt x="16" y="45"/>
                  <a:pt x="16" y="43"/>
                  <a:pt x="17" y="42"/>
                </a:cubicBezTo>
                <a:cubicBezTo>
                  <a:pt x="19" y="41"/>
                  <a:pt x="21" y="39"/>
                  <a:pt x="23" y="39"/>
                </a:cubicBezTo>
                <a:cubicBezTo>
                  <a:pt x="25" y="38"/>
                  <a:pt x="28" y="37"/>
                  <a:pt x="30" y="37"/>
                </a:cubicBezTo>
                <a:cubicBezTo>
                  <a:pt x="32" y="37"/>
                  <a:pt x="35" y="38"/>
                  <a:pt x="37" y="39"/>
                </a:cubicBezTo>
                <a:cubicBezTo>
                  <a:pt x="39" y="39"/>
                  <a:pt x="40" y="40"/>
                  <a:pt x="41" y="41"/>
                </a:cubicBezTo>
                <a:cubicBezTo>
                  <a:pt x="43" y="40"/>
                  <a:pt x="44" y="39"/>
                  <a:pt x="45" y="39"/>
                </a:cubicBezTo>
                <a:cubicBezTo>
                  <a:pt x="48" y="38"/>
                  <a:pt x="50" y="37"/>
                  <a:pt x="52" y="37"/>
                </a:cubicBezTo>
                <a:cubicBezTo>
                  <a:pt x="55" y="37"/>
                  <a:pt x="57" y="38"/>
                  <a:pt x="59" y="39"/>
                </a:cubicBezTo>
                <a:cubicBezTo>
                  <a:pt x="62" y="39"/>
                  <a:pt x="64" y="41"/>
                  <a:pt x="65" y="42"/>
                </a:cubicBezTo>
                <a:cubicBezTo>
                  <a:pt x="66" y="43"/>
                  <a:pt x="66" y="45"/>
                  <a:pt x="65" y="46"/>
                </a:cubicBezTo>
                <a:cubicBezTo>
                  <a:pt x="65" y="47"/>
                  <a:pt x="63" y="47"/>
                  <a:pt x="62" y="46"/>
                </a:cubicBezTo>
                <a:cubicBezTo>
                  <a:pt x="61" y="45"/>
                  <a:pt x="59" y="44"/>
                  <a:pt x="58" y="43"/>
                </a:cubicBezTo>
                <a:cubicBezTo>
                  <a:pt x="56" y="42"/>
                  <a:pt x="54" y="42"/>
                  <a:pt x="52" y="42"/>
                </a:cubicBezTo>
                <a:cubicBezTo>
                  <a:pt x="51" y="42"/>
                  <a:pt x="49" y="42"/>
                  <a:pt x="47" y="43"/>
                </a:cubicBezTo>
                <a:cubicBezTo>
                  <a:pt x="46" y="44"/>
                  <a:pt x="44" y="45"/>
                  <a:pt x="43" y="46"/>
                </a:cubicBezTo>
                <a:close/>
                <a:moveTo>
                  <a:pt x="65" y="76"/>
                </a:moveTo>
                <a:cubicBezTo>
                  <a:pt x="65" y="76"/>
                  <a:pt x="65" y="76"/>
                  <a:pt x="65" y="76"/>
                </a:cubicBezTo>
                <a:cubicBezTo>
                  <a:pt x="65" y="93"/>
                  <a:pt x="65" y="93"/>
                  <a:pt x="65" y="93"/>
                </a:cubicBezTo>
                <a:cubicBezTo>
                  <a:pt x="65" y="95"/>
                  <a:pt x="63" y="97"/>
                  <a:pt x="61" y="97"/>
                </a:cubicBezTo>
                <a:cubicBezTo>
                  <a:pt x="61" y="97"/>
                  <a:pt x="61" y="97"/>
                  <a:pt x="61" y="97"/>
                </a:cubicBezTo>
                <a:cubicBezTo>
                  <a:pt x="53" y="97"/>
                  <a:pt x="53" y="97"/>
                  <a:pt x="53" y="97"/>
                </a:cubicBezTo>
                <a:cubicBezTo>
                  <a:pt x="53" y="99"/>
                  <a:pt x="52" y="100"/>
                  <a:pt x="50" y="102"/>
                </a:cubicBezTo>
                <a:cubicBezTo>
                  <a:pt x="48" y="104"/>
                  <a:pt x="45" y="106"/>
                  <a:pt x="41" y="106"/>
                </a:cubicBezTo>
                <a:cubicBezTo>
                  <a:pt x="38" y="106"/>
                  <a:pt x="35" y="104"/>
                  <a:pt x="32" y="102"/>
                </a:cubicBezTo>
                <a:cubicBezTo>
                  <a:pt x="31" y="100"/>
                  <a:pt x="30" y="99"/>
                  <a:pt x="29" y="97"/>
                </a:cubicBezTo>
                <a:cubicBezTo>
                  <a:pt x="22" y="97"/>
                  <a:pt x="22" y="97"/>
                  <a:pt x="22" y="97"/>
                </a:cubicBezTo>
                <a:cubicBezTo>
                  <a:pt x="20" y="97"/>
                  <a:pt x="18" y="95"/>
                  <a:pt x="18" y="93"/>
                </a:cubicBezTo>
                <a:cubicBezTo>
                  <a:pt x="18" y="93"/>
                  <a:pt x="18" y="93"/>
                  <a:pt x="18" y="93"/>
                </a:cubicBezTo>
                <a:cubicBezTo>
                  <a:pt x="18" y="76"/>
                  <a:pt x="18" y="76"/>
                  <a:pt x="18" y="76"/>
                </a:cubicBezTo>
                <a:cubicBezTo>
                  <a:pt x="16" y="75"/>
                  <a:pt x="14" y="73"/>
                  <a:pt x="12" y="71"/>
                </a:cubicBezTo>
                <a:cubicBezTo>
                  <a:pt x="4" y="64"/>
                  <a:pt x="0" y="53"/>
                  <a:pt x="0" y="42"/>
                </a:cubicBezTo>
                <a:cubicBezTo>
                  <a:pt x="0" y="30"/>
                  <a:pt x="4" y="20"/>
                  <a:pt x="12" y="13"/>
                </a:cubicBezTo>
                <a:cubicBezTo>
                  <a:pt x="19" y="5"/>
                  <a:pt x="30" y="0"/>
                  <a:pt x="41" y="0"/>
                </a:cubicBezTo>
                <a:cubicBezTo>
                  <a:pt x="53" y="0"/>
                  <a:pt x="63" y="5"/>
                  <a:pt x="71" y="13"/>
                </a:cubicBezTo>
                <a:cubicBezTo>
                  <a:pt x="78" y="20"/>
                  <a:pt x="83" y="30"/>
                  <a:pt x="83" y="42"/>
                </a:cubicBezTo>
                <a:cubicBezTo>
                  <a:pt x="83" y="53"/>
                  <a:pt x="78" y="64"/>
                  <a:pt x="71" y="71"/>
                </a:cubicBezTo>
                <a:cubicBezTo>
                  <a:pt x="69" y="73"/>
                  <a:pt x="67" y="75"/>
                  <a:pt x="65" y="76"/>
                </a:cubicBezTo>
                <a:close/>
                <a:moveTo>
                  <a:pt x="26" y="80"/>
                </a:moveTo>
                <a:cubicBezTo>
                  <a:pt x="26" y="80"/>
                  <a:pt x="26" y="80"/>
                  <a:pt x="26" y="80"/>
                </a:cubicBezTo>
                <a:cubicBezTo>
                  <a:pt x="26" y="89"/>
                  <a:pt x="26" y="89"/>
                  <a:pt x="26" y="89"/>
                </a:cubicBezTo>
                <a:cubicBezTo>
                  <a:pt x="32" y="89"/>
                  <a:pt x="32" y="89"/>
                  <a:pt x="32" y="89"/>
                </a:cubicBezTo>
                <a:cubicBezTo>
                  <a:pt x="32" y="89"/>
                  <a:pt x="32" y="89"/>
                  <a:pt x="32" y="89"/>
                </a:cubicBezTo>
                <a:cubicBezTo>
                  <a:pt x="35" y="89"/>
                  <a:pt x="37" y="90"/>
                  <a:pt x="37" y="93"/>
                </a:cubicBezTo>
                <a:cubicBezTo>
                  <a:pt x="37" y="93"/>
                  <a:pt x="37" y="93"/>
                  <a:pt x="37" y="93"/>
                </a:cubicBezTo>
                <a:cubicBezTo>
                  <a:pt x="37" y="94"/>
                  <a:pt x="37" y="95"/>
                  <a:pt x="38" y="96"/>
                </a:cubicBezTo>
                <a:cubicBezTo>
                  <a:pt x="38" y="96"/>
                  <a:pt x="38" y="96"/>
                  <a:pt x="38" y="96"/>
                </a:cubicBezTo>
                <a:cubicBezTo>
                  <a:pt x="39" y="97"/>
                  <a:pt x="40" y="98"/>
                  <a:pt x="41" y="98"/>
                </a:cubicBezTo>
                <a:cubicBezTo>
                  <a:pt x="43" y="98"/>
                  <a:pt x="44" y="97"/>
                  <a:pt x="45" y="96"/>
                </a:cubicBezTo>
                <a:cubicBezTo>
                  <a:pt x="45" y="96"/>
                  <a:pt x="45" y="96"/>
                  <a:pt x="45" y="96"/>
                </a:cubicBezTo>
                <a:cubicBezTo>
                  <a:pt x="45" y="95"/>
                  <a:pt x="46" y="94"/>
                  <a:pt x="46" y="93"/>
                </a:cubicBezTo>
                <a:cubicBezTo>
                  <a:pt x="46" y="93"/>
                  <a:pt x="46" y="93"/>
                  <a:pt x="46" y="93"/>
                </a:cubicBezTo>
                <a:cubicBezTo>
                  <a:pt x="46" y="90"/>
                  <a:pt x="48" y="89"/>
                  <a:pt x="50" y="89"/>
                </a:cubicBezTo>
                <a:cubicBezTo>
                  <a:pt x="57" y="89"/>
                  <a:pt x="57" y="89"/>
                  <a:pt x="57" y="89"/>
                </a:cubicBezTo>
                <a:cubicBezTo>
                  <a:pt x="57" y="80"/>
                  <a:pt x="57" y="80"/>
                  <a:pt x="57" y="80"/>
                </a:cubicBezTo>
                <a:cubicBezTo>
                  <a:pt x="52" y="82"/>
                  <a:pt x="47" y="83"/>
                  <a:pt x="41" y="83"/>
                </a:cubicBezTo>
                <a:cubicBezTo>
                  <a:pt x="36" y="83"/>
                  <a:pt x="31" y="82"/>
                  <a:pt x="26" y="80"/>
                </a:cubicBezTo>
                <a:close/>
              </a:path>
            </a:pathLst>
          </a:custGeom>
          <a:solidFill>
            <a:srgbClr val="FFFFFF"/>
          </a:solidFill>
          <a:ln w="6350">
            <a:noFill/>
          </a:ln>
        </p:spPr>
        <p:txBody>
          <a:bodyPr vert="horz" wrap="square" lIns="102383" tIns="51191" rIns="102383" bIns="51191" numCol="1" anchor="t" anchorCtr="0" compatLnSpc="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64" name="Freeform 8"/>
          <p:cNvSpPr/>
          <p:nvPr>
            <p:custDataLst>
              <p:tags r:id="rId10"/>
            </p:custDataLst>
          </p:nvPr>
        </p:nvSpPr>
        <p:spPr bwMode="auto">
          <a:xfrm rot="1800000">
            <a:off x="5223870" y="1655756"/>
            <a:ext cx="1133999" cy="130516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0088D5"/>
          </a:solidFill>
          <a:ln w="6350">
            <a:noFill/>
          </a:ln>
        </p:spPr>
        <p:txBody>
          <a:bodyPr lIns="102383" tIns="51191" rIns="102383" bIns="5119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9485" name="Freeform 29"/>
          <p:cNvSpPr>
            <a:spLocks noEditPoints="1"/>
          </p:cNvSpPr>
          <p:nvPr>
            <p:custDataLst>
              <p:tags r:id="rId11"/>
            </p:custDataLst>
          </p:nvPr>
        </p:nvSpPr>
        <p:spPr bwMode="auto">
          <a:xfrm>
            <a:off x="5643094" y="2125631"/>
            <a:ext cx="321715" cy="380526"/>
          </a:xfrm>
          <a:custGeom>
            <a:avLst/>
            <a:gdLst>
              <a:gd name="T0" fmla="*/ 76 w 86"/>
              <a:gd name="T1" fmla="*/ 1 h 102"/>
              <a:gd name="T2" fmla="*/ 74 w 86"/>
              <a:gd name="T3" fmla="*/ 7 h 102"/>
              <a:gd name="T4" fmla="*/ 86 w 86"/>
              <a:gd name="T5" fmla="*/ 39 h 102"/>
              <a:gd name="T6" fmla="*/ 72 w 86"/>
              <a:gd name="T7" fmla="*/ 72 h 102"/>
              <a:gd name="T8" fmla="*/ 56 w 86"/>
              <a:gd name="T9" fmla="*/ 83 h 102"/>
              <a:gd name="T10" fmla="*/ 42 w 86"/>
              <a:gd name="T11" fmla="*/ 87 h 102"/>
              <a:gd name="T12" fmla="*/ 58 w 86"/>
              <a:gd name="T13" fmla="*/ 94 h 102"/>
              <a:gd name="T14" fmla="*/ 58 w 86"/>
              <a:gd name="T15" fmla="*/ 102 h 102"/>
              <a:gd name="T16" fmla="*/ 38 w 86"/>
              <a:gd name="T17" fmla="*/ 102 h 102"/>
              <a:gd name="T18" fmla="*/ 19 w 86"/>
              <a:gd name="T19" fmla="*/ 102 h 102"/>
              <a:gd name="T20" fmla="*/ 19 w 86"/>
              <a:gd name="T21" fmla="*/ 94 h 102"/>
              <a:gd name="T22" fmla="*/ 34 w 86"/>
              <a:gd name="T23" fmla="*/ 87 h 102"/>
              <a:gd name="T24" fmla="*/ 20 w 86"/>
              <a:gd name="T25" fmla="*/ 82 h 102"/>
              <a:gd name="T26" fmla="*/ 7 w 86"/>
              <a:gd name="T27" fmla="*/ 74 h 102"/>
              <a:gd name="T28" fmla="*/ 1 w 86"/>
              <a:gd name="T29" fmla="*/ 76 h 102"/>
              <a:gd name="T30" fmla="*/ 9 w 86"/>
              <a:gd name="T31" fmla="*/ 64 h 102"/>
              <a:gd name="T32" fmla="*/ 11 w 86"/>
              <a:gd name="T33" fmla="*/ 11 h 102"/>
              <a:gd name="T34" fmla="*/ 38 w 86"/>
              <a:gd name="T35" fmla="*/ 0 h 102"/>
              <a:gd name="T36" fmla="*/ 69 w 86"/>
              <a:gd name="T37" fmla="*/ 5 h 102"/>
              <a:gd name="T38" fmla="*/ 69 w 86"/>
              <a:gd name="T39" fmla="*/ 5 h 102"/>
              <a:gd name="T40" fmla="*/ 73 w 86"/>
              <a:gd name="T41" fmla="*/ 1 h 102"/>
              <a:gd name="T42" fmla="*/ 70 w 86"/>
              <a:gd name="T43" fmla="*/ 10 h 102"/>
              <a:gd name="T44" fmla="*/ 77 w 86"/>
              <a:gd name="T45" fmla="*/ 39 h 102"/>
              <a:gd name="T46" fmla="*/ 65 w 86"/>
              <a:gd name="T47" fmla="*/ 66 h 102"/>
              <a:gd name="T48" fmla="*/ 13 w 86"/>
              <a:gd name="T49" fmla="*/ 67 h 102"/>
              <a:gd name="T50" fmla="*/ 22 w 86"/>
              <a:gd name="T51" fmla="*/ 78 h 102"/>
              <a:gd name="T52" fmla="*/ 55 w 86"/>
              <a:gd name="T53" fmla="*/ 78 h 102"/>
              <a:gd name="T54" fmla="*/ 69 w 86"/>
              <a:gd name="T55" fmla="*/ 69 h 102"/>
              <a:gd name="T56" fmla="*/ 69 w 86"/>
              <a:gd name="T57" fmla="*/ 69 h 102"/>
              <a:gd name="T58" fmla="*/ 81 w 86"/>
              <a:gd name="T59" fmla="*/ 39 h 102"/>
              <a:gd name="T60" fmla="*/ 70 w 86"/>
              <a:gd name="T61" fmla="*/ 10 h 102"/>
              <a:gd name="T62" fmla="*/ 60 w 86"/>
              <a:gd name="T63" fmla="*/ 17 h 102"/>
              <a:gd name="T64" fmla="*/ 17 w 86"/>
              <a:gd name="T65" fmla="*/ 17 h 102"/>
              <a:gd name="T66" fmla="*/ 17 w 86"/>
              <a:gd name="T67" fmla="*/ 60 h 102"/>
              <a:gd name="T68" fmla="*/ 60 w 86"/>
              <a:gd name="T69" fmla="*/ 60 h 102"/>
              <a:gd name="T70" fmla="*/ 69 w 86"/>
              <a:gd name="T71" fmla="*/ 39 h 102"/>
              <a:gd name="T72" fmla="*/ 60 w 86"/>
              <a:gd name="T73" fmla="*/ 1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02">
                <a:moveTo>
                  <a:pt x="73" y="1"/>
                </a:moveTo>
                <a:cubicBezTo>
                  <a:pt x="74" y="0"/>
                  <a:pt x="75" y="0"/>
                  <a:pt x="76" y="1"/>
                </a:cubicBezTo>
                <a:cubicBezTo>
                  <a:pt x="77" y="2"/>
                  <a:pt x="77" y="3"/>
                  <a:pt x="76" y="4"/>
                </a:cubicBezTo>
                <a:cubicBezTo>
                  <a:pt x="74" y="7"/>
                  <a:pt x="74" y="7"/>
                  <a:pt x="74" y="7"/>
                </a:cubicBezTo>
                <a:cubicBezTo>
                  <a:pt x="77" y="11"/>
                  <a:pt x="80" y="15"/>
                  <a:pt x="82" y="20"/>
                </a:cubicBezTo>
                <a:cubicBezTo>
                  <a:pt x="85" y="26"/>
                  <a:pt x="86" y="32"/>
                  <a:pt x="86" y="39"/>
                </a:cubicBezTo>
                <a:cubicBezTo>
                  <a:pt x="86" y="45"/>
                  <a:pt x="85" y="51"/>
                  <a:pt x="82" y="57"/>
                </a:cubicBezTo>
                <a:cubicBezTo>
                  <a:pt x="80" y="63"/>
                  <a:pt x="76" y="68"/>
                  <a:pt x="72" y="72"/>
                </a:cubicBezTo>
                <a:cubicBezTo>
                  <a:pt x="68" y="77"/>
                  <a:pt x="62" y="80"/>
                  <a:pt x="57" y="82"/>
                </a:cubicBezTo>
                <a:cubicBezTo>
                  <a:pt x="56" y="83"/>
                  <a:pt x="56" y="83"/>
                  <a:pt x="56" y="83"/>
                </a:cubicBezTo>
                <a:cubicBezTo>
                  <a:pt x="52" y="84"/>
                  <a:pt x="47" y="85"/>
                  <a:pt x="42" y="86"/>
                </a:cubicBezTo>
                <a:cubicBezTo>
                  <a:pt x="42" y="86"/>
                  <a:pt x="42" y="86"/>
                  <a:pt x="42" y="87"/>
                </a:cubicBezTo>
                <a:cubicBezTo>
                  <a:pt x="42" y="94"/>
                  <a:pt x="42" y="94"/>
                  <a:pt x="42" y="94"/>
                </a:cubicBezTo>
                <a:cubicBezTo>
                  <a:pt x="58" y="94"/>
                  <a:pt x="58" y="94"/>
                  <a:pt x="58" y="94"/>
                </a:cubicBezTo>
                <a:cubicBezTo>
                  <a:pt x="60" y="94"/>
                  <a:pt x="62" y="96"/>
                  <a:pt x="62" y="98"/>
                </a:cubicBezTo>
                <a:cubicBezTo>
                  <a:pt x="62" y="100"/>
                  <a:pt x="60" y="102"/>
                  <a:pt x="58" y="102"/>
                </a:cubicBezTo>
                <a:cubicBezTo>
                  <a:pt x="38" y="102"/>
                  <a:pt x="38" y="102"/>
                  <a:pt x="38" y="102"/>
                </a:cubicBezTo>
                <a:cubicBezTo>
                  <a:pt x="38" y="102"/>
                  <a:pt x="38" y="102"/>
                  <a:pt x="38" y="102"/>
                </a:cubicBezTo>
                <a:cubicBezTo>
                  <a:pt x="38" y="102"/>
                  <a:pt x="38" y="102"/>
                  <a:pt x="38" y="102"/>
                </a:cubicBezTo>
                <a:cubicBezTo>
                  <a:pt x="19" y="102"/>
                  <a:pt x="19" y="102"/>
                  <a:pt x="19" y="102"/>
                </a:cubicBezTo>
                <a:cubicBezTo>
                  <a:pt x="17" y="102"/>
                  <a:pt x="15" y="100"/>
                  <a:pt x="15" y="98"/>
                </a:cubicBezTo>
                <a:cubicBezTo>
                  <a:pt x="15" y="96"/>
                  <a:pt x="17" y="94"/>
                  <a:pt x="19" y="94"/>
                </a:cubicBezTo>
                <a:cubicBezTo>
                  <a:pt x="34" y="94"/>
                  <a:pt x="34" y="94"/>
                  <a:pt x="34" y="94"/>
                </a:cubicBezTo>
                <a:cubicBezTo>
                  <a:pt x="34" y="87"/>
                  <a:pt x="34" y="87"/>
                  <a:pt x="34" y="87"/>
                </a:cubicBezTo>
                <a:cubicBezTo>
                  <a:pt x="34" y="86"/>
                  <a:pt x="34" y="86"/>
                  <a:pt x="34" y="86"/>
                </a:cubicBezTo>
                <a:cubicBezTo>
                  <a:pt x="29" y="85"/>
                  <a:pt x="25" y="84"/>
                  <a:pt x="20" y="82"/>
                </a:cubicBezTo>
                <a:cubicBezTo>
                  <a:pt x="20" y="82"/>
                  <a:pt x="20" y="82"/>
                  <a:pt x="20" y="82"/>
                </a:cubicBezTo>
                <a:cubicBezTo>
                  <a:pt x="15" y="80"/>
                  <a:pt x="11" y="77"/>
                  <a:pt x="7" y="74"/>
                </a:cubicBezTo>
                <a:cubicBezTo>
                  <a:pt x="4" y="76"/>
                  <a:pt x="4" y="76"/>
                  <a:pt x="4" y="76"/>
                </a:cubicBezTo>
                <a:cubicBezTo>
                  <a:pt x="3" y="77"/>
                  <a:pt x="2" y="77"/>
                  <a:pt x="1" y="76"/>
                </a:cubicBezTo>
                <a:cubicBezTo>
                  <a:pt x="0" y="75"/>
                  <a:pt x="0" y="74"/>
                  <a:pt x="1" y="73"/>
                </a:cubicBezTo>
                <a:cubicBezTo>
                  <a:pt x="9" y="64"/>
                  <a:pt x="9" y="64"/>
                  <a:pt x="9" y="64"/>
                </a:cubicBezTo>
                <a:cubicBezTo>
                  <a:pt x="3" y="57"/>
                  <a:pt x="0" y="48"/>
                  <a:pt x="0" y="39"/>
                </a:cubicBezTo>
                <a:cubicBezTo>
                  <a:pt x="0" y="28"/>
                  <a:pt x="4" y="18"/>
                  <a:pt x="11" y="11"/>
                </a:cubicBezTo>
                <a:cubicBezTo>
                  <a:pt x="11" y="11"/>
                  <a:pt x="11" y="11"/>
                  <a:pt x="11" y="11"/>
                </a:cubicBezTo>
                <a:cubicBezTo>
                  <a:pt x="18" y="4"/>
                  <a:pt x="28" y="0"/>
                  <a:pt x="38" y="0"/>
                </a:cubicBezTo>
                <a:cubicBezTo>
                  <a:pt x="48" y="0"/>
                  <a:pt x="57" y="4"/>
                  <a:pt x="64" y="10"/>
                </a:cubicBezTo>
                <a:cubicBezTo>
                  <a:pt x="69" y="5"/>
                  <a:pt x="69" y="5"/>
                  <a:pt x="69" y="5"/>
                </a:cubicBezTo>
                <a:cubicBezTo>
                  <a:pt x="69" y="5"/>
                  <a:pt x="69" y="5"/>
                  <a:pt x="69" y="5"/>
                </a:cubicBezTo>
                <a:cubicBezTo>
                  <a:pt x="69" y="5"/>
                  <a:pt x="69" y="5"/>
                  <a:pt x="69" y="5"/>
                </a:cubicBezTo>
                <a:cubicBezTo>
                  <a:pt x="69" y="5"/>
                  <a:pt x="69" y="5"/>
                  <a:pt x="69" y="5"/>
                </a:cubicBezTo>
                <a:cubicBezTo>
                  <a:pt x="73" y="1"/>
                  <a:pt x="73" y="1"/>
                  <a:pt x="73" y="1"/>
                </a:cubicBezTo>
                <a:close/>
                <a:moveTo>
                  <a:pt x="70" y="10"/>
                </a:moveTo>
                <a:cubicBezTo>
                  <a:pt x="70" y="10"/>
                  <a:pt x="70" y="10"/>
                  <a:pt x="70" y="10"/>
                </a:cubicBezTo>
                <a:cubicBezTo>
                  <a:pt x="67" y="13"/>
                  <a:pt x="67" y="13"/>
                  <a:pt x="67" y="13"/>
                </a:cubicBezTo>
                <a:cubicBezTo>
                  <a:pt x="73" y="20"/>
                  <a:pt x="77" y="29"/>
                  <a:pt x="77" y="39"/>
                </a:cubicBezTo>
                <a:cubicBezTo>
                  <a:pt x="77" y="49"/>
                  <a:pt x="73" y="59"/>
                  <a:pt x="66" y="66"/>
                </a:cubicBezTo>
                <a:cubicBezTo>
                  <a:pt x="65" y="66"/>
                  <a:pt x="65" y="66"/>
                  <a:pt x="65" y="66"/>
                </a:cubicBezTo>
                <a:cubicBezTo>
                  <a:pt x="59" y="73"/>
                  <a:pt x="49" y="77"/>
                  <a:pt x="38" y="77"/>
                </a:cubicBezTo>
                <a:cubicBezTo>
                  <a:pt x="29" y="77"/>
                  <a:pt x="20" y="73"/>
                  <a:pt x="13" y="67"/>
                </a:cubicBezTo>
                <a:cubicBezTo>
                  <a:pt x="10" y="70"/>
                  <a:pt x="10" y="70"/>
                  <a:pt x="10" y="70"/>
                </a:cubicBezTo>
                <a:cubicBezTo>
                  <a:pt x="13" y="74"/>
                  <a:pt x="18" y="76"/>
                  <a:pt x="22" y="78"/>
                </a:cubicBezTo>
                <a:cubicBezTo>
                  <a:pt x="27" y="80"/>
                  <a:pt x="33" y="81"/>
                  <a:pt x="38" y="81"/>
                </a:cubicBezTo>
                <a:cubicBezTo>
                  <a:pt x="44" y="81"/>
                  <a:pt x="50" y="80"/>
                  <a:pt x="55" y="78"/>
                </a:cubicBezTo>
                <a:cubicBezTo>
                  <a:pt x="55" y="78"/>
                  <a:pt x="55" y="78"/>
                  <a:pt x="55" y="78"/>
                </a:cubicBezTo>
                <a:cubicBezTo>
                  <a:pt x="60" y="76"/>
                  <a:pt x="65" y="73"/>
                  <a:pt x="69" y="69"/>
                </a:cubicBezTo>
                <a:cubicBezTo>
                  <a:pt x="69" y="69"/>
                  <a:pt x="69" y="69"/>
                  <a:pt x="69" y="69"/>
                </a:cubicBezTo>
                <a:cubicBezTo>
                  <a:pt x="69" y="69"/>
                  <a:pt x="69" y="69"/>
                  <a:pt x="69" y="69"/>
                </a:cubicBezTo>
                <a:cubicBezTo>
                  <a:pt x="73" y="65"/>
                  <a:pt x="76" y="60"/>
                  <a:pt x="78" y="55"/>
                </a:cubicBezTo>
                <a:cubicBezTo>
                  <a:pt x="80" y="50"/>
                  <a:pt x="81" y="44"/>
                  <a:pt x="81" y="39"/>
                </a:cubicBezTo>
                <a:cubicBezTo>
                  <a:pt x="81" y="33"/>
                  <a:pt x="80" y="27"/>
                  <a:pt x="78" y="22"/>
                </a:cubicBezTo>
                <a:cubicBezTo>
                  <a:pt x="76" y="18"/>
                  <a:pt x="73" y="14"/>
                  <a:pt x="70" y="10"/>
                </a:cubicBezTo>
                <a:close/>
                <a:moveTo>
                  <a:pt x="60" y="17"/>
                </a:moveTo>
                <a:cubicBezTo>
                  <a:pt x="60" y="17"/>
                  <a:pt x="60" y="17"/>
                  <a:pt x="60" y="17"/>
                </a:cubicBezTo>
                <a:cubicBezTo>
                  <a:pt x="54" y="11"/>
                  <a:pt x="47" y="8"/>
                  <a:pt x="38" y="8"/>
                </a:cubicBezTo>
                <a:cubicBezTo>
                  <a:pt x="30" y="8"/>
                  <a:pt x="22" y="11"/>
                  <a:pt x="17" y="17"/>
                </a:cubicBezTo>
                <a:cubicBezTo>
                  <a:pt x="11" y="22"/>
                  <a:pt x="8" y="30"/>
                  <a:pt x="8" y="39"/>
                </a:cubicBezTo>
                <a:cubicBezTo>
                  <a:pt x="8" y="47"/>
                  <a:pt x="11" y="55"/>
                  <a:pt x="17" y="60"/>
                </a:cubicBezTo>
                <a:cubicBezTo>
                  <a:pt x="22" y="66"/>
                  <a:pt x="30" y="69"/>
                  <a:pt x="38" y="69"/>
                </a:cubicBezTo>
                <a:cubicBezTo>
                  <a:pt x="47" y="69"/>
                  <a:pt x="54" y="66"/>
                  <a:pt x="60" y="60"/>
                </a:cubicBezTo>
                <a:cubicBezTo>
                  <a:pt x="60" y="60"/>
                  <a:pt x="60" y="60"/>
                  <a:pt x="60" y="60"/>
                </a:cubicBezTo>
                <a:cubicBezTo>
                  <a:pt x="66" y="55"/>
                  <a:pt x="69" y="47"/>
                  <a:pt x="69" y="39"/>
                </a:cubicBezTo>
                <a:cubicBezTo>
                  <a:pt x="69" y="30"/>
                  <a:pt x="66" y="22"/>
                  <a:pt x="60" y="17"/>
                </a:cubicBezTo>
                <a:cubicBezTo>
                  <a:pt x="60" y="17"/>
                  <a:pt x="60" y="17"/>
                  <a:pt x="60" y="17"/>
                </a:cubicBezTo>
                <a:cubicBezTo>
                  <a:pt x="60" y="17"/>
                  <a:pt x="60" y="17"/>
                  <a:pt x="60" y="17"/>
                </a:cubicBezTo>
                <a:close/>
              </a:path>
            </a:pathLst>
          </a:custGeom>
          <a:solidFill>
            <a:srgbClr val="FFFFFF"/>
          </a:solidFill>
          <a:ln w="6350">
            <a:noFill/>
          </a:ln>
        </p:spPr>
        <p:txBody>
          <a:bodyPr vert="horz" wrap="square" lIns="102383" tIns="51191" rIns="102383" bIns="51191" numCol="1" anchor="t" anchorCtr="0" compatLnSpc="1"/>
          <a:lstStyle/>
          <a:p>
            <a:pPr>
              <a:lnSpc>
                <a:spcPct val="120000"/>
              </a:lnSpc>
            </a:pPr>
            <a:endParaRPr lang="zh-CN" altLang="en-US" sz="1420">
              <a:latin typeface="Arial" panose="020B0604020202020204" pitchFamily="34" charset="0"/>
              <a:ea typeface="微软雅黑" panose="020B0503020204020204" charset="-122"/>
              <a:sym typeface="Arial" panose="020B0604020202020204" pitchFamily="34" charset="0"/>
            </a:endParaRPr>
          </a:p>
        </p:txBody>
      </p:sp>
      <p:sp>
        <p:nvSpPr>
          <p:cNvPr id="18" name="文本框 17"/>
          <p:cNvSpPr txBox="1"/>
          <p:nvPr>
            <p:custDataLst>
              <p:tags r:id="rId12"/>
            </p:custDataLst>
          </p:nvPr>
        </p:nvSpPr>
        <p:spPr>
          <a:xfrm>
            <a:off x="889434" y="2345609"/>
            <a:ext cx="2757655" cy="494873"/>
          </a:xfrm>
          <a:prstGeom prst="rect">
            <a:avLst/>
          </a:prstGeom>
          <a:noFill/>
          <a:ln w="12700" cmpd="sng">
            <a:solidFill>
              <a:schemeClr val="accent5">
                <a:lumMod val="75000"/>
              </a:schemeClr>
            </a:solidFill>
            <a:prstDash val="solid"/>
          </a:ln>
        </p:spPr>
        <p:txBody>
          <a:bodyPr wrap="square" lIns="75583" tIns="39303" rIns="75583" bIns="39303" rtlCol="0" anchor="ctr">
            <a:normAutofit lnSpcReduction="10000"/>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r>
              <a:rPr lang="zh-CN" altLang="en-US" sz="1175">
                <a:sym typeface="Arial" panose="020B0604020202020204" pitchFamily="34" charset="0"/>
              </a:rPr>
              <a:t>不知道发给谁，所有人都发，又怕回不回来</a:t>
            </a:r>
            <a:endParaRPr lang="zh-CN" altLang="en-US" sz="1175">
              <a:sym typeface="Arial" panose="020B0604020202020204" pitchFamily="34" charset="0"/>
            </a:endParaRPr>
          </a:p>
        </p:txBody>
      </p:sp>
      <p:sp>
        <p:nvSpPr>
          <p:cNvPr id="19" name="文本框 18"/>
          <p:cNvSpPr txBox="1"/>
          <p:nvPr>
            <p:custDataLst>
              <p:tags r:id="rId13"/>
            </p:custDataLst>
          </p:nvPr>
        </p:nvSpPr>
        <p:spPr>
          <a:xfrm>
            <a:off x="2915819" y="1694296"/>
            <a:ext cx="731270" cy="640858"/>
          </a:xfrm>
          <a:prstGeom prst="rect">
            <a:avLst/>
          </a:prstGeom>
          <a:noFill/>
        </p:spPr>
        <p:txBody>
          <a:bodyPr wrap="square" rtlCol="0">
            <a:normAutofit lnSpcReduction="20000"/>
          </a:bodyPr>
          <a:lstStyle/>
          <a:p>
            <a:pPr algn="r">
              <a:lnSpc>
                <a:spcPct val="120000"/>
              </a:lnSpc>
            </a:pPr>
            <a:r>
              <a:rPr lang="en-US" altLang="zh-CN" sz="3360" b="1" spc="150" dirty="0">
                <a:solidFill>
                  <a:srgbClr val="1D6DC2"/>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01</a:t>
            </a:r>
            <a:endParaRPr lang="zh-CN" altLang="en-US" sz="3360" b="1" spc="150" dirty="0">
              <a:solidFill>
                <a:srgbClr val="1D6DC2"/>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1" name="文本框 20"/>
          <p:cNvSpPr txBox="1"/>
          <p:nvPr>
            <p:custDataLst>
              <p:tags r:id="rId14"/>
            </p:custDataLst>
          </p:nvPr>
        </p:nvSpPr>
        <p:spPr>
          <a:xfrm>
            <a:off x="6612605" y="1697723"/>
            <a:ext cx="731270" cy="640858"/>
          </a:xfrm>
          <a:prstGeom prst="rect">
            <a:avLst/>
          </a:prstGeom>
          <a:noFill/>
        </p:spPr>
        <p:txBody>
          <a:bodyPr wrap="square" rtlCol="0">
            <a:normAutofit lnSpcReduction="20000"/>
          </a:bodyPr>
          <a:lstStyle/>
          <a:p>
            <a:pPr algn="r">
              <a:lnSpc>
                <a:spcPct val="120000"/>
              </a:lnSpc>
            </a:pPr>
            <a:r>
              <a:rPr lang="en-US" altLang="zh-CN" sz="3360" b="1" spc="150" dirty="0">
                <a:solidFill>
                  <a:srgbClr val="0088D5"/>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02</a:t>
            </a:r>
            <a:endParaRPr lang="zh-CN" altLang="en-US" sz="3360" b="1" spc="150" dirty="0">
              <a:solidFill>
                <a:srgbClr val="0088D5"/>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22" name="文本框 21"/>
          <p:cNvSpPr txBox="1"/>
          <p:nvPr>
            <p:custDataLst>
              <p:tags r:id="rId15"/>
            </p:custDataLst>
          </p:nvPr>
        </p:nvSpPr>
        <p:spPr>
          <a:xfrm>
            <a:off x="6612607" y="2342181"/>
            <a:ext cx="2757655" cy="494873"/>
          </a:xfrm>
          <a:prstGeom prst="rect">
            <a:avLst/>
          </a:prstGeom>
          <a:noFill/>
          <a:ln w="12700" cmpd="sng">
            <a:solidFill>
              <a:schemeClr val="accent5">
                <a:lumMod val="75000"/>
              </a:schemeClr>
            </a:solidFill>
            <a:prstDash val="solid"/>
          </a:ln>
        </p:spPr>
        <p:txBody>
          <a:bodyPr wrap="square" lIns="75583" tIns="39303" rIns="75583" bIns="39303" rtlCol="0" anchor="ctr">
            <a:normAutofit lnSpcReduction="10000"/>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algn="l"/>
            <a:r>
              <a:rPr lang="zh-CN" altLang="en-US" sz="1175">
                <a:sym typeface="Arial" panose="020B0604020202020204" pitchFamily="34" charset="0"/>
              </a:rPr>
              <a:t>第一句话不知道说什么</a:t>
            </a:r>
            <a:br>
              <a:rPr lang="zh-CN" altLang="en-US" sz="1175">
                <a:sym typeface="Arial" panose="020B0604020202020204" pitchFamily="34" charset="0"/>
              </a:rPr>
            </a:br>
            <a:r>
              <a:rPr lang="zh-CN" altLang="en-US" sz="1175">
                <a:sym typeface="Arial" panose="020B0604020202020204" pitchFamily="34" charset="0"/>
              </a:rPr>
              <a:t>发出去没人回，好尴尬</a:t>
            </a:r>
            <a:endParaRPr lang="zh-CN" altLang="en-US" sz="1175">
              <a:sym typeface="Arial" panose="020B0604020202020204" pitchFamily="34" charset="0"/>
            </a:endParaRPr>
          </a:p>
        </p:txBody>
      </p:sp>
      <p:sp>
        <p:nvSpPr>
          <p:cNvPr id="5" name="文本框 4"/>
          <p:cNvSpPr txBox="1"/>
          <p:nvPr>
            <p:custDataLst>
              <p:tags r:id="rId16"/>
            </p:custDataLst>
          </p:nvPr>
        </p:nvSpPr>
        <p:spPr>
          <a:xfrm>
            <a:off x="5803952" y="3480721"/>
            <a:ext cx="2757655" cy="494873"/>
          </a:xfrm>
          <a:prstGeom prst="rect">
            <a:avLst/>
          </a:prstGeom>
          <a:noFill/>
          <a:ln w="12700" cmpd="sng">
            <a:solidFill>
              <a:schemeClr val="accent5">
                <a:lumMod val="75000"/>
              </a:schemeClr>
            </a:solidFill>
            <a:prstDash val="solid"/>
          </a:ln>
        </p:spPr>
        <p:txBody>
          <a:bodyPr wrap="square" lIns="75583" tIns="39303" rIns="75583" bIns="39303" rtlCol="0" anchor="ctr">
            <a:normAutofit lnSpcReduction="10000"/>
          </a:bodyPr>
          <a:lstStyle>
            <a:defPPr>
              <a:defRPr lang="zh-CN"/>
            </a:defPPr>
            <a:lvl1pPr algn="r">
              <a:lnSpc>
                <a:spcPct val="120000"/>
              </a:lnSpc>
              <a:defRPr sz="1400" spc="150">
                <a:solidFill>
                  <a:srgbClr val="000000">
                    <a:lumMod val="65000"/>
                    <a:lumOff val="35000"/>
                  </a:srgbClr>
                </a:solidFill>
                <a:latin typeface="Arial" panose="020B0604020202020204" pitchFamily="34" charset="0"/>
                <a:ea typeface="微软雅黑" panose="020B0503020204020204" charset="-122"/>
              </a:defRPr>
            </a:lvl1pPr>
          </a:lstStyle>
          <a:p>
            <a:pPr algn="l"/>
            <a:r>
              <a:rPr lang="zh-CN" altLang="en-US" sz="1175">
                <a:sym typeface="Arial" panose="020B0604020202020204" pitchFamily="34" charset="0"/>
              </a:rPr>
              <a:t>不知道聊什么，怎么结尾，难道一直聊下去吗？</a:t>
            </a:r>
            <a:endParaRPr lang="en-US" altLang="zh-CN" sz="1175">
              <a:sym typeface="Arial" panose="020B0604020202020204" pitchFamily="34" charset="0"/>
            </a:endParaRPr>
          </a:p>
        </p:txBody>
      </p:sp>
      <p:sp>
        <p:nvSpPr>
          <p:cNvPr id="24" name="文本框 23"/>
          <p:cNvSpPr txBox="1"/>
          <p:nvPr>
            <p:custDataLst>
              <p:tags r:id="rId17"/>
            </p:custDataLst>
          </p:nvPr>
        </p:nvSpPr>
        <p:spPr>
          <a:xfrm>
            <a:off x="3737557" y="3379216"/>
            <a:ext cx="731270" cy="640858"/>
          </a:xfrm>
          <a:prstGeom prst="rect">
            <a:avLst/>
          </a:prstGeom>
          <a:noFill/>
        </p:spPr>
        <p:txBody>
          <a:bodyPr wrap="square" rtlCol="0">
            <a:normAutofit lnSpcReduction="20000"/>
          </a:bodyPr>
          <a:lstStyle/>
          <a:p>
            <a:pPr algn="r">
              <a:lnSpc>
                <a:spcPct val="120000"/>
              </a:lnSpc>
            </a:pPr>
            <a:r>
              <a:rPr lang="en-US" altLang="zh-CN" sz="3360" b="1" spc="150" dirty="0">
                <a:solidFill>
                  <a:srgbClr val="009EC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03</a:t>
            </a:r>
            <a:endParaRPr lang="zh-CN" altLang="en-US" sz="3360" b="1" spc="150" dirty="0">
              <a:solidFill>
                <a:srgbClr val="009EC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sp>
        <p:nvSpPr>
          <p:cNvPr id="23" name="文本框 22"/>
          <p:cNvSpPr txBox="1"/>
          <p:nvPr/>
        </p:nvSpPr>
        <p:spPr>
          <a:xfrm>
            <a:off x="987360" y="339936"/>
            <a:ext cx="3810000" cy="349250"/>
          </a:xfrm>
          <a:prstGeom prst="rect">
            <a:avLst/>
          </a:prstGeom>
          <a:noFill/>
        </p:spPr>
        <p:txBody>
          <a:bodyPr wrap="none" rtlCol="0">
            <a:spAutoFit/>
          </a:bodyPr>
          <a:p>
            <a:pPr algn="ctr"/>
            <a:r>
              <a:rPr lang="zh-CN" altLang="en-US" sz="1680" b="1">
                <a:solidFill>
                  <a:schemeClr val="tx1"/>
                </a:solidFill>
                <a:sym typeface="+mn-ea"/>
              </a:rPr>
              <a:t>解决方案：把私聊当做一场活动来设计</a:t>
            </a:r>
            <a:endParaRPr lang="zh-CN" altLang="en-US" sz="1680" b="1">
              <a:solidFill>
                <a:schemeClr val="tx1"/>
              </a:solidFill>
              <a:sym typeface="+mn-ea"/>
            </a:endParaRPr>
          </a:p>
        </p:txBody>
      </p:sp>
      <p:cxnSp>
        <p:nvCxnSpPr>
          <p:cNvPr id="60" name="直接连接符 59"/>
          <p:cNvCxnSpPr/>
          <p:nvPr>
            <p:custDataLst>
              <p:tags r:id="rId6"/>
            </p:custDataLst>
          </p:nvPr>
        </p:nvCxnSpPr>
        <p:spPr>
          <a:xfrm>
            <a:off x="2363575" y="5649679"/>
            <a:ext cx="4832742"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11" name="文本框 10"/>
          <p:cNvSpPr txBox="1"/>
          <p:nvPr>
            <p:custDataLst>
              <p:tags r:id="rId7"/>
            </p:custDataLst>
          </p:nvPr>
        </p:nvSpPr>
        <p:spPr>
          <a:xfrm>
            <a:off x="3425942" y="4176837"/>
            <a:ext cx="3654344" cy="42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难道一直聊下去吗？</a:t>
            </a:r>
            <a:r>
              <a:rPr lang="en-US" altLang="zh-CN"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a:t>
            </a: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不知道闭环</a:t>
            </a:r>
            <a:endPar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7" name="矩形 16"/>
          <p:cNvSpPr/>
          <p:nvPr>
            <p:custDataLst>
              <p:tags r:id="rId8"/>
            </p:custDataLst>
          </p:nvPr>
        </p:nvSpPr>
        <p:spPr>
          <a:xfrm>
            <a:off x="2361703" y="4272281"/>
            <a:ext cx="898303" cy="898303"/>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lnSpcReduction="10000"/>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9"/>
            </p:custDataLst>
          </p:nvPr>
        </p:nvSpPr>
        <p:spPr>
          <a:xfrm>
            <a:off x="3425942" y="4616598"/>
            <a:ext cx="3654344" cy="93760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设计深聊目的和</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SOP</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，闭环路径</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endPar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cxnSp>
        <p:nvCxnSpPr>
          <p:cNvPr id="71" name="直接连接符 70"/>
          <p:cNvCxnSpPr/>
          <p:nvPr>
            <p:custDataLst>
              <p:tags r:id="rId10"/>
            </p:custDataLst>
          </p:nvPr>
        </p:nvCxnSpPr>
        <p:spPr>
          <a:xfrm>
            <a:off x="2363575" y="3968460"/>
            <a:ext cx="4832742"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9" name="文本框 8"/>
          <p:cNvSpPr txBox="1"/>
          <p:nvPr>
            <p:custDataLst>
              <p:tags r:id="rId11"/>
            </p:custDataLst>
          </p:nvPr>
        </p:nvSpPr>
        <p:spPr>
          <a:xfrm>
            <a:off x="3425319" y="2494371"/>
            <a:ext cx="3654344" cy="42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第一句话不知道发什么</a:t>
            </a:r>
            <a:r>
              <a:rPr lang="en-US" altLang="zh-CN"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a:t>
            </a: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没人回</a:t>
            </a:r>
            <a:endPar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0" name="矩形 9"/>
          <p:cNvSpPr/>
          <p:nvPr>
            <p:custDataLst>
              <p:tags r:id="rId12"/>
            </p:custDataLst>
          </p:nvPr>
        </p:nvSpPr>
        <p:spPr>
          <a:xfrm>
            <a:off x="2361703" y="2591062"/>
            <a:ext cx="898303" cy="898303"/>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lnSpcReduction="10000"/>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0" name="文本框 19"/>
          <p:cNvSpPr txBox="1"/>
          <p:nvPr>
            <p:custDataLst>
              <p:tags r:id="rId13"/>
            </p:custDataLst>
          </p:nvPr>
        </p:nvSpPr>
        <p:spPr>
          <a:xfrm>
            <a:off x="3425319" y="2952222"/>
            <a:ext cx="3654344" cy="93760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好尴尬啊，所以一直拖着</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endPar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cxnSp>
        <p:nvCxnSpPr>
          <p:cNvPr id="57" name="直接连接符 56"/>
          <p:cNvCxnSpPr/>
          <p:nvPr>
            <p:custDataLst>
              <p:tags r:id="rId14"/>
            </p:custDataLst>
          </p:nvPr>
        </p:nvCxnSpPr>
        <p:spPr>
          <a:xfrm>
            <a:off x="2363575" y="2285995"/>
            <a:ext cx="4832742"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63" name="矩形 62"/>
          <p:cNvSpPr/>
          <p:nvPr>
            <p:custDataLst>
              <p:tags r:id="rId15"/>
            </p:custDataLst>
          </p:nvPr>
        </p:nvSpPr>
        <p:spPr>
          <a:xfrm>
            <a:off x="2361703" y="908598"/>
            <a:ext cx="898303" cy="898303"/>
          </a:xfrm>
          <a:prstGeom prst="rect">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lnSpcReduction="10000"/>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16"/>
            </p:custDataLst>
          </p:nvPr>
        </p:nvSpPr>
        <p:spPr>
          <a:xfrm>
            <a:off x="3425942" y="811905"/>
            <a:ext cx="3654344" cy="424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通发怕被删，分层发不知道如何搞</a:t>
            </a:r>
            <a:endPar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6" name="文本框 15"/>
          <p:cNvSpPr txBox="1"/>
          <p:nvPr>
            <p:custDataLst>
              <p:tags r:id="rId17"/>
            </p:custDataLst>
          </p:nvPr>
        </p:nvSpPr>
        <p:spPr>
          <a:xfrm>
            <a:off x="3425942" y="1269758"/>
            <a:ext cx="3654344" cy="937603"/>
          </a:xfrm>
          <a:prstGeom prst="rect">
            <a:avLst/>
          </a:prstGeom>
        </p:spPr>
        <p:txBody>
          <a:bodyPr wrap="square" tIns="0">
            <a:normAutofit lnSpcReduction="10000"/>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基于用户标签进行分层：</a:t>
            </a:r>
            <a:endPar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时间：加粉时间（</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7</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天</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/21</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天</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/30</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天回访计划）</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渠道：不同渠道的粉丝，关注点不同，推不同的私聊</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endPar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5" y="1585"/>
              <a:ext cx="337" cy="709"/>
            </a:xfrm>
            <a:prstGeom prst="rect">
              <a:avLst/>
            </a:prstGeom>
          </p:spPr>
        </p:pic>
        <p:pic>
          <p:nvPicPr>
            <p:cNvPr id="13" name="图片 12"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2" y="1585"/>
              <a:ext cx="337" cy="709"/>
            </a:xfrm>
            <a:prstGeom prst="rect">
              <a:avLst/>
            </a:prstGeom>
          </p:spPr>
        </p:pic>
        <p:pic>
          <p:nvPicPr>
            <p:cNvPr id="14" name="图片 13" descr="resourc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 y="1585"/>
              <a:ext cx="337" cy="709"/>
            </a:xfrm>
            <a:prstGeom prst="rect">
              <a:avLst/>
            </a:prstGeom>
          </p:spPr>
        </p:pic>
      </p:grpSp>
      <p:cxnSp>
        <p:nvCxnSpPr>
          <p:cNvPr id="37" name="Прямая со стрелкой 5"/>
          <p:cNvCxnSpPr/>
          <p:nvPr>
            <p:custDataLst>
              <p:tags r:id="rId6"/>
            </p:custDataLst>
          </p:nvPr>
        </p:nvCxnSpPr>
        <p:spPr bwMode="auto">
          <a:xfrm>
            <a:off x="1995386" y="3226182"/>
            <a:ext cx="1113312" cy="0"/>
          </a:xfrm>
          <a:prstGeom prst="straightConnector1">
            <a:avLst/>
          </a:prstGeom>
          <a:blipFill dpi="0" rotWithShape="0">
            <a:blip r:embed="rId7"/>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sp>
        <p:nvSpPr>
          <p:cNvPr id="38" name="Скругленный прямоугольник 11"/>
          <p:cNvSpPr/>
          <p:nvPr>
            <p:custDataLst>
              <p:tags r:id="rId8"/>
            </p:custDataLst>
          </p:nvPr>
        </p:nvSpPr>
        <p:spPr bwMode="auto">
          <a:xfrm>
            <a:off x="176996" y="3214332"/>
            <a:ext cx="2222476"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9" name="Скругленный прямоугольник 40"/>
          <p:cNvSpPr/>
          <p:nvPr>
            <p:custDataLst>
              <p:tags r:id="rId9"/>
            </p:custDataLst>
          </p:nvPr>
        </p:nvSpPr>
        <p:spPr bwMode="auto">
          <a:xfrm>
            <a:off x="176996" y="2872458"/>
            <a:ext cx="2222476" cy="356094"/>
          </a:xfrm>
          <a:prstGeom prst="roundRect">
            <a:avLst>
              <a:gd name="adj" fmla="val 0"/>
            </a:avLst>
          </a:prstGeom>
          <a:solidFill>
            <a:srgbClr val="2196F3">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0" name="Скругленный прямоугольник 87"/>
          <p:cNvSpPr/>
          <p:nvPr>
            <p:custDataLst>
              <p:tags r:id="rId10"/>
            </p:custDataLst>
          </p:nvPr>
        </p:nvSpPr>
        <p:spPr bwMode="auto">
          <a:xfrm>
            <a:off x="2921468" y="1850984"/>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a:bodyPr>
          <a:p>
            <a:pPr marL="0" marR="0" algn="ctr" defTabSz="914400" rtl="0" eaLnBrk="1" latinLnBrk="0">
              <a:lnSpc>
                <a:spcPct val="120000"/>
              </a:lnSpc>
              <a:buClrTx/>
              <a:buSzTx/>
              <a:buFontTx/>
              <a:buNone/>
            </a:pPr>
            <a:r>
              <a:rPr kumimoji="0" lang="zh-CN" altLang="en-US" sz="1175" b="1" i="0" u="none" strike="noStrike" cap="none" spc="150" normalizeH="0" baseline="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渠道来源</a:t>
            </a:r>
            <a:endParaRPr kumimoji="0" lang="zh-CN" altLang="en-US" sz="1175" b="1" i="0" u="none" strike="noStrike" cap="none" spc="150" normalizeH="0" baseline="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1" name="Скругленный прямоугольник 102"/>
          <p:cNvSpPr/>
          <p:nvPr>
            <p:custDataLst>
              <p:tags r:id="rId11"/>
            </p:custDataLst>
          </p:nvPr>
        </p:nvSpPr>
        <p:spPr bwMode="auto">
          <a:xfrm>
            <a:off x="2921468" y="1506740"/>
            <a:ext cx="1821352" cy="356094"/>
          </a:xfrm>
          <a:prstGeom prst="roundRect">
            <a:avLst>
              <a:gd name="adj" fmla="val 0"/>
            </a:avLst>
          </a:prstGeom>
          <a:solidFill>
            <a:srgbClr val="009587">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2" name="Скругленный прямоугольник 91"/>
          <p:cNvSpPr/>
          <p:nvPr>
            <p:custDataLst>
              <p:tags r:id="rId12"/>
            </p:custDataLst>
          </p:nvPr>
        </p:nvSpPr>
        <p:spPr bwMode="auto">
          <a:xfrm>
            <a:off x="2921468" y="4588938"/>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3" name="Скругленный прямоугольник 93"/>
          <p:cNvSpPr/>
          <p:nvPr>
            <p:custDataLst>
              <p:tags r:id="rId13"/>
            </p:custDataLst>
          </p:nvPr>
        </p:nvSpPr>
        <p:spPr bwMode="auto">
          <a:xfrm>
            <a:off x="2921468" y="4244102"/>
            <a:ext cx="1821352" cy="356094"/>
          </a:xfrm>
          <a:prstGeom prst="roundRect">
            <a:avLst>
              <a:gd name="adj" fmla="val 0"/>
            </a:avLst>
          </a:prstGeom>
          <a:solidFill>
            <a:srgbClr val="2196F3">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44" name="Соединительная линия уступом 17"/>
          <p:cNvCxnSpPr/>
          <p:nvPr>
            <p:custDataLst>
              <p:tags r:id="rId14"/>
            </p:custDataLst>
          </p:nvPr>
        </p:nvCxnSpPr>
        <p:spPr bwMode="auto">
          <a:xfrm rot="10800000" flipV="1">
            <a:off x="2943390" y="1996739"/>
            <a:ext cx="11257" cy="2606418"/>
          </a:xfrm>
          <a:prstGeom prst="bentConnector3">
            <a:avLst>
              <a:gd name="adj1" fmla="val 1800000"/>
            </a:avLst>
          </a:prstGeom>
          <a:blipFill dpi="0" rotWithShape="0">
            <a:blip r:embed="rId15"/>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45" name="Скругленный прямоугольник 110"/>
          <p:cNvSpPr/>
          <p:nvPr>
            <p:custDataLst>
              <p:tags r:id="rId16"/>
            </p:custDataLst>
          </p:nvPr>
        </p:nvSpPr>
        <p:spPr bwMode="auto">
          <a:xfrm>
            <a:off x="5203194" y="1695748"/>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6" name="Скругленный прямоугольник 66"/>
          <p:cNvSpPr/>
          <p:nvPr>
            <p:custDataLst>
              <p:tags r:id="rId17"/>
            </p:custDataLst>
          </p:nvPr>
        </p:nvSpPr>
        <p:spPr bwMode="auto">
          <a:xfrm>
            <a:off x="5203194" y="1147684"/>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7" name="Скругленный прямоугольник 69"/>
          <p:cNvSpPr/>
          <p:nvPr>
            <p:custDataLst>
              <p:tags r:id="rId18"/>
            </p:custDataLst>
          </p:nvPr>
        </p:nvSpPr>
        <p:spPr bwMode="auto">
          <a:xfrm>
            <a:off x="5203194" y="2243813"/>
            <a:ext cx="1821352" cy="359056"/>
          </a:xfrm>
          <a:prstGeom prst="roundRect">
            <a:avLst>
              <a:gd name="adj" fmla="val 0"/>
            </a:avLst>
          </a:prstGeom>
          <a:solidFill>
            <a:srgbClr val="009587"/>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48" name="Прямая со стрелкой 18"/>
          <p:cNvCxnSpPr>
            <a:endCxn id="45" idx="1"/>
          </p:cNvCxnSpPr>
          <p:nvPr>
            <p:custDataLst>
              <p:tags r:id="rId19"/>
            </p:custDataLst>
          </p:nvPr>
        </p:nvCxnSpPr>
        <p:spPr bwMode="auto">
          <a:xfrm>
            <a:off x="4751115" y="1875277"/>
            <a:ext cx="452079" cy="0"/>
          </a:xfrm>
          <a:prstGeom prst="straightConnector1">
            <a:avLst/>
          </a:prstGeom>
          <a:blipFill dpi="0" rotWithShape="0">
            <a:blip r:embed="rId7"/>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cxnSp>
        <p:nvCxnSpPr>
          <p:cNvPr id="49" name="Соединительная линия уступом 95"/>
          <p:cNvCxnSpPr>
            <a:stCxn id="46" idx="1"/>
            <a:endCxn id="47" idx="1"/>
          </p:cNvCxnSpPr>
          <p:nvPr>
            <p:custDataLst>
              <p:tags r:id="rId20"/>
            </p:custDataLst>
          </p:nvPr>
        </p:nvCxnSpPr>
        <p:spPr bwMode="auto">
          <a:xfrm rot="10800000" flipV="1">
            <a:off x="5203190" y="1327150"/>
            <a:ext cx="3175" cy="1096645"/>
          </a:xfrm>
          <a:prstGeom prst="bentConnector3">
            <a:avLst>
              <a:gd name="adj1" fmla="val 7600000"/>
            </a:avLst>
          </a:prstGeom>
          <a:blipFill dpi="0" rotWithShape="0">
            <a:blip r:embed="rId21"/>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50" name="Скругленный прямоугольник 45"/>
          <p:cNvSpPr/>
          <p:nvPr>
            <p:custDataLst>
              <p:tags r:id="rId22"/>
            </p:custDataLst>
          </p:nvPr>
        </p:nvSpPr>
        <p:spPr bwMode="auto">
          <a:xfrm>
            <a:off x="2923838" y="3219664"/>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1" name="Скругленный прямоугольник 47"/>
          <p:cNvSpPr/>
          <p:nvPr>
            <p:custDataLst>
              <p:tags r:id="rId23"/>
            </p:custDataLst>
          </p:nvPr>
        </p:nvSpPr>
        <p:spPr bwMode="auto">
          <a:xfrm>
            <a:off x="2923838" y="2871273"/>
            <a:ext cx="1821352" cy="356094"/>
          </a:xfrm>
          <a:prstGeom prst="roundRect">
            <a:avLst>
              <a:gd name="adj" fmla="val 0"/>
            </a:avLst>
          </a:prstGeom>
          <a:solidFill>
            <a:srgbClr val="8BC34A">
              <a:lumMod val="75000"/>
            </a:srgbClr>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2" name="Скругленный прямоугольник 82"/>
          <p:cNvSpPr/>
          <p:nvPr>
            <p:custDataLst>
              <p:tags r:id="rId24"/>
            </p:custDataLst>
          </p:nvPr>
        </p:nvSpPr>
        <p:spPr bwMode="auto">
          <a:xfrm>
            <a:off x="7401971" y="3051986"/>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3" name="Скругленный прямоугольник 63"/>
          <p:cNvSpPr/>
          <p:nvPr>
            <p:custDataLst>
              <p:tags r:id="rId25"/>
            </p:custDataLst>
          </p:nvPr>
        </p:nvSpPr>
        <p:spPr bwMode="auto">
          <a:xfrm>
            <a:off x="7401971" y="2503922"/>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4" name="Скругленный прямоугольник 61"/>
          <p:cNvSpPr/>
          <p:nvPr>
            <p:custDataLst>
              <p:tags r:id="rId26"/>
            </p:custDataLst>
          </p:nvPr>
        </p:nvSpPr>
        <p:spPr bwMode="auto">
          <a:xfrm>
            <a:off x="7401971" y="3599458"/>
            <a:ext cx="1821352" cy="359056"/>
          </a:xfrm>
          <a:prstGeom prst="roundRect">
            <a:avLst>
              <a:gd name="adj" fmla="val 0"/>
            </a:avLst>
          </a:prstGeom>
          <a:solidFill>
            <a:srgbClr val="8BC34A"/>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55" name="Прямая со стрелкой 84"/>
          <p:cNvCxnSpPr>
            <a:endCxn id="52" idx="1"/>
          </p:cNvCxnSpPr>
          <p:nvPr>
            <p:custDataLst>
              <p:tags r:id="rId27"/>
            </p:custDataLst>
          </p:nvPr>
        </p:nvCxnSpPr>
        <p:spPr bwMode="auto">
          <a:xfrm flipV="1">
            <a:off x="4745190" y="3231515"/>
            <a:ext cx="2656781" cy="0"/>
          </a:xfrm>
          <a:prstGeom prst="straightConnector1">
            <a:avLst/>
          </a:prstGeom>
          <a:blipFill dpi="0" rotWithShape="0">
            <a:blip r:embed="rId7"/>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cxnSp>
        <p:nvCxnSpPr>
          <p:cNvPr id="56" name="Соединительная линия уступом 85"/>
          <p:cNvCxnSpPr>
            <a:stCxn id="53" idx="1"/>
            <a:endCxn id="54" idx="1"/>
          </p:cNvCxnSpPr>
          <p:nvPr>
            <p:custDataLst>
              <p:tags r:id="rId28"/>
            </p:custDataLst>
          </p:nvPr>
        </p:nvCxnSpPr>
        <p:spPr bwMode="auto">
          <a:xfrm rot="10800000" flipV="1">
            <a:off x="7402195" y="2683510"/>
            <a:ext cx="3175" cy="1095375"/>
          </a:xfrm>
          <a:prstGeom prst="bentConnector3">
            <a:avLst>
              <a:gd name="adj1" fmla="val 7600000"/>
            </a:avLst>
          </a:prstGeom>
          <a:blipFill dpi="0" rotWithShape="0">
            <a:blip r:embed="rId21"/>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58" name="Скругленный прямоугольник 105"/>
          <p:cNvSpPr/>
          <p:nvPr>
            <p:custDataLst>
              <p:tags r:id="rId29"/>
            </p:custDataLst>
          </p:nvPr>
        </p:nvSpPr>
        <p:spPr bwMode="auto">
          <a:xfrm>
            <a:off x="5203194" y="4433702"/>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9" name="Скругленный прямоугольник 100"/>
          <p:cNvSpPr/>
          <p:nvPr>
            <p:custDataLst>
              <p:tags r:id="rId30"/>
            </p:custDataLst>
          </p:nvPr>
        </p:nvSpPr>
        <p:spPr bwMode="auto">
          <a:xfrm>
            <a:off x="5203194" y="3885638"/>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1" name="Скругленный прямоугольник 98"/>
          <p:cNvSpPr/>
          <p:nvPr>
            <p:custDataLst>
              <p:tags r:id="rId31"/>
            </p:custDataLst>
          </p:nvPr>
        </p:nvSpPr>
        <p:spPr bwMode="auto">
          <a:xfrm>
            <a:off x="5203194" y="4981767"/>
            <a:ext cx="1821352" cy="359056"/>
          </a:xfrm>
          <a:prstGeom prst="roundRect">
            <a:avLst>
              <a:gd name="adj" fmla="val 0"/>
            </a:avLst>
          </a:prstGeom>
          <a:solidFill>
            <a:srgbClr val="2196F3"/>
          </a:solidFill>
          <a:ln w="12700" cap="flat" cmpd="sng" algn="ctr">
            <a:noFill/>
            <a:prstDash val="solid"/>
            <a:miter lim="400000"/>
            <a:headEnd type="none" w="med" len="med"/>
            <a:tailEnd type="none" w="med" len="med"/>
          </a:ln>
          <a:effectLst/>
        </p:spPr>
        <p:txBody>
          <a:bodyPr vert="horz" wrap="square" lIns="31996" tIns="31996" rIns="31996" bIns="31996" numCol="1" rtlCol="0" anchor="ctr" anchorCtr="0" compatLnSpc="1">
            <a:normAutofit fontScale="92500"/>
          </a:bodyPr>
          <a:p>
            <a:pPr marL="0" marR="0" indent="0" algn="l" defTabSz="825500" rtl="0" eaLnBrk="1" fontAlgn="base" latinLnBrk="0" hangingPunct="0">
              <a:lnSpc>
                <a:spcPct val="120000"/>
              </a:lnSpc>
              <a:spcBef>
                <a:spcPct val="0"/>
              </a:spcBef>
              <a:spcAft>
                <a:spcPct val="0"/>
              </a:spcAft>
              <a:buClrTx/>
              <a:buSzTx/>
              <a:buFontTx/>
              <a:buNone/>
            </a:pPr>
            <a:endParaRPr kumimoji="0" lang="ru-RU" sz="1680" b="0" i="0" u="none" strike="noStrike" cap="none" normalizeH="0" baseline="0">
              <a:ln>
                <a:noFill/>
              </a:ln>
              <a:solidFill>
                <a:srgbClr val="74808C"/>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62" name="Прямая со стрелкой 107"/>
          <p:cNvCxnSpPr>
            <a:endCxn id="58" idx="1"/>
          </p:cNvCxnSpPr>
          <p:nvPr>
            <p:custDataLst>
              <p:tags r:id="rId32"/>
            </p:custDataLst>
          </p:nvPr>
        </p:nvCxnSpPr>
        <p:spPr bwMode="auto">
          <a:xfrm flipV="1">
            <a:off x="4742820" y="4613231"/>
            <a:ext cx="460374" cy="1778"/>
          </a:xfrm>
          <a:prstGeom prst="straightConnector1">
            <a:avLst/>
          </a:prstGeom>
          <a:blipFill dpi="0" rotWithShape="0">
            <a:blip r:embed="rId7"/>
            <a:srcRect/>
            <a:tile tx="0" ty="0" sx="100000" sy="100000" flip="none" algn="tl"/>
          </a:blipFill>
          <a:ln w="25400" cap="flat" cmpd="sng" algn="ctr">
            <a:solidFill>
              <a:srgbClr val="FFFFFF">
                <a:lumMod val="65000"/>
              </a:srgbClr>
            </a:solidFill>
            <a:prstDash val="solid"/>
            <a:miter lim="400000"/>
            <a:headEnd type="none" w="med" len="med"/>
            <a:tailEnd type="triangle"/>
          </a:ln>
          <a:effectLst/>
        </p:spPr>
      </p:cxnSp>
      <p:cxnSp>
        <p:nvCxnSpPr>
          <p:cNvPr id="64" name="Соединительная линия уступом 108"/>
          <p:cNvCxnSpPr>
            <a:stCxn id="59" idx="1"/>
            <a:endCxn id="61" idx="1"/>
          </p:cNvCxnSpPr>
          <p:nvPr>
            <p:custDataLst>
              <p:tags r:id="rId33"/>
            </p:custDataLst>
          </p:nvPr>
        </p:nvCxnSpPr>
        <p:spPr bwMode="auto">
          <a:xfrm rot="10800000" flipV="1">
            <a:off x="5203190" y="4065270"/>
            <a:ext cx="3175" cy="1096010"/>
          </a:xfrm>
          <a:prstGeom prst="bentConnector3">
            <a:avLst>
              <a:gd name="adj1" fmla="val 7600000"/>
            </a:avLst>
          </a:prstGeom>
          <a:blipFill dpi="0" rotWithShape="0">
            <a:blip r:embed="rId21"/>
            <a:srcRect/>
            <a:tile tx="0" ty="0" sx="100000" sy="100000" flip="none" algn="tl"/>
          </a:blipFill>
          <a:ln w="25400" cap="flat" cmpd="sng" algn="ctr">
            <a:solidFill>
              <a:srgbClr val="FFFFFF">
                <a:lumMod val="65000"/>
              </a:srgbClr>
            </a:solidFill>
            <a:prstDash val="solid"/>
            <a:miter lim="400000"/>
            <a:headEnd type="triangle"/>
            <a:tailEnd type="triangle"/>
          </a:ln>
          <a:effectLst/>
        </p:spPr>
      </p:cxnSp>
      <p:sp>
        <p:nvSpPr>
          <p:cNvPr id="65" name="文本框 64"/>
          <p:cNvSpPr txBox="1"/>
          <p:nvPr>
            <p:custDataLst>
              <p:tags r:id="rId34"/>
            </p:custDataLst>
          </p:nvPr>
        </p:nvSpPr>
        <p:spPr>
          <a:xfrm>
            <a:off x="499317" y="2849943"/>
            <a:ext cx="1577242" cy="344836"/>
          </a:xfrm>
          <a:prstGeom prst="rect">
            <a:avLst/>
          </a:prstGeom>
          <a:noFill/>
        </p:spPr>
        <p:txBody>
          <a:bodyPr wrap="square" rtlCol="0" anchor="ctr">
            <a:normAutofit/>
          </a:bodyPr>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6" name="文本框 65"/>
          <p:cNvSpPr txBox="1"/>
          <p:nvPr>
            <p:custDataLst>
              <p:tags r:id="rId35"/>
            </p:custDataLst>
          </p:nvPr>
        </p:nvSpPr>
        <p:spPr>
          <a:xfrm>
            <a:off x="499317" y="3227959"/>
            <a:ext cx="1577242" cy="344836"/>
          </a:xfrm>
          <a:prstGeom prst="rect">
            <a:avLst/>
          </a:prstGeom>
          <a:noFill/>
        </p:spPr>
        <p:txBody>
          <a:bodyPr wrap="square" rtlCol="0" anchor="ctr">
            <a:normAutofit/>
          </a:bodyPr>
          <a:p>
            <a:pPr algn="ctr">
              <a:lnSpc>
                <a:spcPct val="120000"/>
              </a:lnSpc>
            </a:pPr>
            <a:r>
              <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粉丝分层</a:t>
            </a:r>
            <a:endPar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7" name="文本框 66"/>
          <p:cNvSpPr txBox="1"/>
          <p:nvPr>
            <p:custDataLst>
              <p:tags r:id="rId36"/>
            </p:custDataLst>
          </p:nvPr>
        </p:nvSpPr>
        <p:spPr>
          <a:xfrm>
            <a:off x="3053596" y="1515035"/>
            <a:ext cx="1577242" cy="344836"/>
          </a:xfrm>
          <a:prstGeom prst="rect">
            <a:avLst/>
          </a:prstGeom>
          <a:noFill/>
        </p:spPr>
        <p:txBody>
          <a:bodyPr wrap="square" rtlCol="0" anchor="ctr">
            <a:normAutofit/>
          </a:bodyPr>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9" name="文本框 68"/>
          <p:cNvSpPr txBox="1"/>
          <p:nvPr>
            <p:custDataLst>
              <p:tags r:id="rId37"/>
            </p:custDataLst>
          </p:nvPr>
        </p:nvSpPr>
        <p:spPr>
          <a:xfrm>
            <a:off x="3053596" y="2871273"/>
            <a:ext cx="1577242" cy="344836"/>
          </a:xfrm>
          <a:prstGeom prst="rect">
            <a:avLst/>
          </a:prstGeom>
          <a:noFill/>
        </p:spPr>
        <p:txBody>
          <a:bodyPr wrap="square" rtlCol="0" anchor="ctr">
            <a:normAutofit/>
          </a:bodyPr>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0" name="文本框 69"/>
          <p:cNvSpPr txBox="1"/>
          <p:nvPr>
            <p:custDataLst>
              <p:tags r:id="rId38"/>
            </p:custDataLst>
          </p:nvPr>
        </p:nvSpPr>
        <p:spPr>
          <a:xfrm>
            <a:off x="3046485" y="3232700"/>
            <a:ext cx="1577242" cy="344836"/>
          </a:xfrm>
          <a:prstGeom prst="rect">
            <a:avLst/>
          </a:prstGeom>
          <a:noFill/>
        </p:spPr>
        <p:txBody>
          <a:bodyPr wrap="square" rtlCol="0" anchor="ctr">
            <a:normAutofit/>
          </a:bodyPr>
          <a:p>
            <a:pPr algn="ctr">
              <a:lnSpc>
                <a:spcPct val="120000"/>
              </a:lnSpc>
            </a:pPr>
            <a:r>
              <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加粉时间</a:t>
            </a:r>
            <a:endPar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2" name="文本框 71"/>
          <p:cNvSpPr txBox="1"/>
          <p:nvPr>
            <p:custDataLst>
              <p:tags r:id="rId39"/>
            </p:custDataLst>
          </p:nvPr>
        </p:nvSpPr>
        <p:spPr>
          <a:xfrm>
            <a:off x="2999678" y="4251804"/>
            <a:ext cx="1577242" cy="344836"/>
          </a:xfrm>
          <a:prstGeom prst="rect">
            <a:avLst/>
          </a:prstGeom>
          <a:noFill/>
        </p:spPr>
        <p:txBody>
          <a:bodyPr wrap="square" rtlCol="0" anchor="ctr">
            <a:normAutofit/>
          </a:bodyPr>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endPar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3" name="文本框 72"/>
          <p:cNvSpPr txBox="1"/>
          <p:nvPr>
            <p:custDataLst>
              <p:tags r:id="rId40"/>
            </p:custDataLst>
          </p:nvPr>
        </p:nvSpPr>
        <p:spPr>
          <a:xfrm>
            <a:off x="3043523" y="4601973"/>
            <a:ext cx="1577242" cy="344836"/>
          </a:xfrm>
          <a:prstGeom prst="rect">
            <a:avLst/>
          </a:prstGeom>
          <a:noFill/>
        </p:spPr>
        <p:txBody>
          <a:bodyPr wrap="square" rtlCol="0" anchor="ctr">
            <a:normAutofit/>
          </a:bodyPr>
          <a:p>
            <a:pPr algn="ctr">
              <a:lnSpc>
                <a:spcPct val="120000"/>
              </a:lnSpc>
            </a:pPr>
            <a:r>
              <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粉丝特性</a:t>
            </a:r>
            <a:endParaRPr lang="zh-CN" altLang="en-US" sz="1175" b="1"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4" name="文本框 73"/>
          <p:cNvSpPr txBox="1"/>
          <p:nvPr>
            <p:custDataLst>
              <p:tags r:id="rId41"/>
            </p:custDataLst>
          </p:nvPr>
        </p:nvSpPr>
        <p:spPr>
          <a:xfrm>
            <a:off x="5325249" y="1174939"/>
            <a:ext cx="1577242" cy="315804"/>
          </a:xfrm>
          <a:prstGeom prst="rect">
            <a:avLst/>
          </a:prstGeom>
          <a:noFill/>
        </p:spPr>
        <p:txBody>
          <a:bodyPr wrap="square" rtlCol="0" anchor="ctr">
            <a:normAutofit/>
          </a:bodyPr>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包裹卡</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售后回访</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5" name="文本框 74"/>
          <p:cNvSpPr txBox="1"/>
          <p:nvPr>
            <p:custDataLst>
              <p:tags r:id="rId42"/>
            </p:custDataLst>
          </p:nvPr>
        </p:nvSpPr>
        <p:spPr>
          <a:xfrm>
            <a:off x="5325249" y="1723004"/>
            <a:ext cx="1577242" cy="315804"/>
          </a:xfrm>
          <a:prstGeom prst="rect">
            <a:avLst/>
          </a:prstGeom>
          <a:noFill/>
        </p:spPr>
        <p:txBody>
          <a:bodyPr wrap="square" rtlCol="0" anchor="ctr">
            <a:normAutofit/>
          </a:bodyPr>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公众号</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邀约进群</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6" name="文本框 75"/>
          <p:cNvSpPr txBox="1"/>
          <p:nvPr>
            <p:custDataLst>
              <p:tags r:id="rId43"/>
            </p:custDataLst>
          </p:nvPr>
        </p:nvSpPr>
        <p:spPr>
          <a:xfrm>
            <a:off x="5325249" y="2271068"/>
            <a:ext cx="1577242" cy="315804"/>
          </a:xfrm>
          <a:prstGeom prst="rect">
            <a:avLst/>
          </a:prstGeom>
          <a:noFill/>
        </p:spPr>
        <p:txBody>
          <a:bodyPr wrap="square" rtlCol="0" anchor="ctr">
            <a:normAutofit/>
          </a:bodyPr>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裂变</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进群</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开首单</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7" name="文本框 76"/>
          <p:cNvSpPr txBox="1"/>
          <p:nvPr>
            <p:custDataLst>
              <p:tags r:id="rId44"/>
            </p:custDataLst>
          </p:nvPr>
        </p:nvSpPr>
        <p:spPr>
          <a:xfrm>
            <a:off x="5325249" y="3912893"/>
            <a:ext cx="1577242" cy="315804"/>
          </a:xfrm>
          <a:prstGeom prst="rect">
            <a:avLst/>
          </a:prstGeom>
          <a:noFill/>
        </p:spPr>
        <p:txBody>
          <a:bodyPr wrap="square" rtlCol="0" anchor="ctr">
            <a:normAutofit lnSpcReduction="20000"/>
          </a:bodyPr>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已进群</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深聊</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8" name="文本框 77"/>
          <p:cNvSpPr txBox="1"/>
          <p:nvPr>
            <p:custDataLst>
              <p:tags r:id="rId45"/>
            </p:custDataLst>
          </p:nvPr>
        </p:nvSpPr>
        <p:spPr>
          <a:xfrm>
            <a:off x="5325249" y="4455242"/>
            <a:ext cx="1577242" cy="315804"/>
          </a:xfrm>
          <a:prstGeom prst="rect">
            <a:avLst/>
          </a:prstGeom>
          <a:noFill/>
        </p:spPr>
        <p:txBody>
          <a:bodyPr wrap="square" rtlCol="0" anchor="ctr">
            <a:normAutofit lnSpcReduction="20000"/>
          </a:bodyPr>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未进群</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引导进群</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9" name="文本框 78"/>
          <p:cNvSpPr txBox="1"/>
          <p:nvPr>
            <p:custDataLst>
              <p:tags r:id="rId46"/>
            </p:custDataLst>
          </p:nvPr>
        </p:nvSpPr>
        <p:spPr>
          <a:xfrm>
            <a:off x="5325249" y="5009022"/>
            <a:ext cx="1577242" cy="315804"/>
          </a:xfrm>
          <a:prstGeom prst="rect">
            <a:avLst/>
          </a:prstGeom>
          <a:noFill/>
        </p:spPr>
        <p:txBody>
          <a:bodyPr wrap="square" rtlCol="0" anchor="ctr">
            <a:normAutofit fontScale="90000"/>
          </a:bodyPr>
          <a:p>
            <a:pPr algn="ctr">
              <a:lnSpc>
                <a:spcPct val="120000"/>
              </a:lnSpc>
            </a:pP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即将流失</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很久没买</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0" name="文本框 79"/>
          <p:cNvSpPr txBox="1"/>
          <p:nvPr>
            <p:custDataLst>
              <p:tags r:id="rId47"/>
            </p:custDataLst>
          </p:nvPr>
        </p:nvSpPr>
        <p:spPr>
          <a:xfrm>
            <a:off x="7524026" y="2531177"/>
            <a:ext cx="1577242" cy="315804"/>
          </a:xfrm>
          <a:prstGeom prst="rect">
            <a:avLst/>
          </a:prstGeom>
          <a:noFill/>
        </p:spPr>
        <p:txBody>
          <a:bodyPr wrap="square" rtlCol="0" anchor="ctr">
            <a:normAutofit lnSpcReduction="20000"/>
          </a:bodyPr>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7</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天</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开首单</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1" name="文本框 80"/>
          <p:cNvSpPr txBox="1"/>
          <p:nvPr>
            <p:custDataLst>
              <p:tags r:id="rId48"/>
            </p:custDataLst>
          </p:nvPr>
        </p:nvSpPr>
        <p:spPr>
          <a:xfrm>
            <a:off x="7524026" y="3079241"/>
            <a:ext cx="1577242" cy="315804"/>
          </a:xfrm>
          <a:prstGeom prst="rect">
            <a:avLst/>
          </a:prstGeom>
          <a:noFill/>
        </p:spPr>
        <p:txBody>
          <a:bodyPr wrap="square" rtlCol="0" anchor="ctr">
            <a:normAutofit lnSpcReduction="20000"/>
          </a:bodyPr>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21</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天</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-XXX</a:t>
            </a:r>
            <a:endPar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2" name="文本框 81"/>
          <p:cNvSpPr txBox="1"/>
          <p:nvPr>
            <p:custDataLst>
              <p:tags r:id="rId49"/>
            </p:custDataLst>
          </p:nvPr>
        </p:nvSpPr>
        <p:spPr>
          <a:xfrm>
            <a:off x="7524026" y="3626713"/>
            <a:ext cx="1577242" cy="315804"/>
          </a:xfrm>
          <a:prstGeom prst="rect">
            <a:avLst/>
          </a:prstGeom>
          <a:noFill/>
        </p:spPr>
        <p:txBody>
          <a:bodyPr wrap="square" rtlCol="0" anchor="ctr">
            <a:normAutofit lnSpcReduction="20000"/>
          </a:bodyPr>
          <a:p>
            <a:pPr algn="ctr">
              <a:lnSpc>
                <a:spcPct val="120000"/>
              </a:lnSpc>
            </a:pP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30</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天</a:t>
            </a:r>
            <a:r>
              <a:rPr lang="en-US" altLang="zh-CN"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满月礼</a:t>
            </a:r>
            <a:endParaRPr lang="zh-CN" altLang="en-US" sz="1175" spc="150" dirty="0">
              <a:solidFill>
                <a:srgbClr val="FFFFFF"/>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3" name="TextBox 5"/>
          <p:cNvSpPr txBox="1"/>
          <p:nvPr>
            <p:custDataLst>
              <p:tags r:id="rId50"/>
            </p:custDataLst>
          </p:nvPr>
        </p:nvSpPr>
        <p:spPr>
          <a:xfrm>
            <a:off x="383634" y="513700"/>
            <a:ext cx="9492427" cy="439408"/>
          </a:xfrm>
          <a:prstGeom prst="rect">
            <a:avLst/>
          </a:prstGeom>
          <a:noFill/>
        </p:spPr>
        <p:txBody>
          <a:bodyPr wrap="square" bIns="0" rtlCol="0">
            <a:normAutofit lnSpcReduction="10000"/>
          </a:bodyPr>
          <a:p>
            <a:pPr algn="ctr">
              <a:lnSpc>
                <a:spcPct val="120000"/>
              </a:lnSpc>
            </a:pPr>
            <a:r>
              <a:rPr lang="zh-CN" altLang="en-US" sz="2350" b="1" spc="300" dirty="0">
                <a:latin typeface="微软雅黑" panose="020B0503020204020204" charset="-122"/>
                <a:ea typeface="微软雅黑" panose="020B0503020204020204" charset="-122"/>
                <a:cs typeface="微软雅黑" panose="020B0503020204020204" charset="-122"/>
                <a:sym typeface="Arial" panose="020B0604020202020204" pitchFamily="34" charset="0"/>
              </a:rPr>
              <a:t>私聊用户的分层逻辑</a:t>
            </a:r>
            <a:endParaRPr lang="zh-CN" altLang="en-US" sz="2350" b="1" spc="3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85" name="文本框 84"/>
          <p:cNvSpPr txBox="1"/>
          <p:nvPr/>
        </p:nvSpPr>
        <p:spPr>
          <a:xfrm>
            <a:off x="295910" y="5161280"/>
            <a:ext cx="4512310" cy="368300"/>
          </a:xfrm>
          <a:prstGeom prst="rect">
            <a:avLst/>
          </a:prstGeom>
          <a:noFill/>
          <a:ln w="19050">
            <a:solidFill>
              <a:schemeClr val="accent4"/>
            </a:solidFill>
          </a:ln>
        </p:spPr>
        <p:txBody>
          <a:bodyPr wrap="square" rtlCol="0">
            <a:spAutoFit/>
          </a:bodyPr>
          <a:p>
            <a:pPr algn="ctr"/>
            <a:r>
              <a:rPr lang="zh-CN" altLang="en-US"/>
              <a:t>部分可结合</a:t>
            </a:r>
            <a:r>
              <a:rPr lang="en-US" altLang="zh-CN"/>
              <a:t>SOP</a:t>
            </a:r>
            <a:r>
              <a:rPr lang="zh-CN" altLang="en-US"/>
              <a:t>和积分活动设计</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1"/>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7" name="矩形 6"/>
          <p:cNvSpPr/>
          <p:nvPr/>
        </p:nvSpPr>
        <p:spPr>
          <a:xfrm>
            <a:off x="6546850" y="1311275"/>
            <a:ext cx="3325495" cy="395605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16" name="组合 15"/>
          <p:cNvGrpSpPr/>
          <p:nvPr/>
        </p:nvGrpSpPr>
        <p:grpSpPr>
          <a:xfrm>
            <a:off x="8978900" y="803275"/>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首单团购</a:t>
              </a:r>
              <a:endParaRPr lang="zh-CN" altLang="en-US" sz="1400" b="1">
                <a:latin typeface="微软雅黑" panose="020B0503020204020204" charset="-122"/>
                <a:ea typeface="微软雅黑" panose="020B0503020204020204" charset="-122"/>
              </a:endParaRPr>
            </a:p>
          </p:txBody>
        </p:sp>
      </p:grpSp>
      <p:sp>
        <p:nvSpPr>
          <p:cNvPr id="116" name="文本框 115"/>
          <p:cNvSpPr txBox="1"/>
          <p:nvPr/>
        </p:nvSpPr>
        <p:spPr>
          <a:xfrm>
            <a:off x="1320165" y="547370"/>
            <a:ext cx="4882515" cy="392430"/>
          </a:xfrm>
          <a:prstGeom prst="rect">
            <a:avLst/>
          </a:prstGeom>
          <a:noFill/>
        </p:spPr>
        <p:txBody>
          <a:bodyPr wrap="square" rtlCol="0" anchor="t">
            <a:spAutoFit/>
          </a:bodyPr>
          <a:lstStyle/>
          <a:p>
            <a:pPr>
              <a:lnSpc>
                <a:spcPct val="140000"/>
              </a:lnSpc>
            </a:pPr>
            <a:r>
              <a:rPr lang="zh-CN" sz="1400" b="1">
                <a:latin typeface="微软雅黑" panose="020B0503020204020204" charset="-122"/>
                <a:ea typeface="微软雅黑" panose="020B0503020204020204" charset="-122"/>
                <a:cs typeface="微软雅黑" panose="020B0503020204020204" charset="-122"/>
              </a:rPr>
              <a:t>某母婴类</a:t>
            </a:r>
            <a:r>
              <a:rPr lang="zh-CN" altLang="en-US" sz="1400" b="1">
                <a:latin typeface="微软雅黑" panose="020B0503020204020204" charset="-122"/>
                <a:ea typeface="微软雅黑" panose="020B0503020204020204" charset="-122"/>
                <a:cs typeface="微软雅黑" panose="020B0503020204020204" charset="-122"/>
              </a:rPr>
              <a:t>知名品牌</a:t>
            </a:r>
            <a:r>
              <a:rPr lang="zh-CN" sz="1400" b="1">
                <a:latin typeface="微软雅黑" panose="020B0503020204020204" charset="-122"/>
                <a:ea typeface="微软雅黑" panose="020B0503020204020204" charset="-122"/>
                <a:cs typeface="微软雅黑" panose="020B0503020204020204" charset="-122"/>
              </a:rPr>
              <a:t>首单团购</a:t>
            </a:r>
            <a:endParaRPr lang="zh-CN" sz="1400" b="1">
              <a:latin typeface="微软雅黑" panose="020B0503020204020204" charset="-122"/>
              <a:ea typeface="微软雅黑" panose="020B0503020204020204" charset="-122"/>
              <a:cs typeface="微软雅黑" panose="020B0503020204020204" charset="-122"/>
            </a:endParaRPr>
          </a:p>
        </p:txBody>
      </p:sp>
      <p:graphicFrame>
        <p:nvGraphicFramePr>
          <p:cNvPr id="3" name="表格 2"/>
          <p:cNvGraphicFramePr/>
          <p:nvPr>
            <p:custDataLst>
              <p:tags r:id="rId2"/>
            </p:custDataLst>
          </p:nvPr>
        </p:nvGraphicFramePr>
        <p:xfrm>
          <a:off x="1422717" y="1119470"/>
          <a:ext cx="4761865" cy="4201795"/>
        </p:xfrm>
        <a:graphic>
          <a:graphicData uri="http://schemas.openxmlformats.org/drawingml/2006/table">
            <a:tbl>
              <a:tblPr firstRow="1" bandRow="1">
                <a:tableStyleId>{5C22544A-7EE6-4342-B048-85BDC9FD1C3A}</a:tableStyleId>
              </a:tblPr>
              <a:tblGrid>
                <a:gridCol w="678815"/>
                <a:gridCol w="1662430"/>
                <a:gridCol w="1349375"/>
                <a:gridCol w="1071245"/>
              </a:tblGrid>
              <a:tr h="266700">
                <a:tc gridSpan="4">
                  <a:txBody>
                    <a:bodyPr/>
                    <a:lstStyle/>
                    <a:p>
                      <a:pPr indent="0" algn="ctr">
                        <a:buNone/>
                      </a:pPr>
                      <a:r>
                        <a:rPr lang="zh-CN" sz="1200" b="1">
                          <a:solidFill>
                            <a:srgbClr val="000000"/>
                          </a:solidFill>
                          <a:latin typeface="Arial" panose="020B0604020202020204" pitchFamily="34" charset="0"/>
                          <a:ea typeface="宋体" panose="02010600030101010101" pitchFamily="2" charset="-122"/>
                        </a:rPr>
                        <a:t>首单团购活动策划</a:t>
                      </a:r>
                      <a:endParaRPr lang="en-US" altLang="en-US" sz="1200" b="1">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00"/>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4785">
                <a:tc>
                  <a:txBody>
                    <a:bodyPr/>
                    <a:lstStyle/>
                    <a:p>
                      <a:pPr indent="0" algn="ctr">
                        <a:buNone/>
                      </a:pPr>
                      <a:r>
                        <a:rPr lang="zh-CN" sz="800" b="1">
                          <a:solidFill>
                            <a:srgbClr val="000000"/>
                          </a:solidFill>
                          <a:latin typeface="微软雅黑" panose="020B0503020204020204" charset="-122"/>
                          <a:ea typeface="微软雅黑" panose="020B0503020204020204" charset="-122"/>
                        </a:rPr>
                        <a:t>项目</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lstStyle/>
                    <a:p>
                      <a:pPr indent="0" algn="ctr">
                        <a:buNone/>
                      </a:pPr>
                      <a:r>
                        <a:rPr lang="zh-CN" sz="800" b="1">
                          <a:solidFill>
                            <a:srgbClr val="000000"/>
                          </a:solidFill>
                          <a:latin typeface="微软雅黑" panose="020B0503020204020204" charset="-122"/>
                          <a:ea typeface="微软雅黑" panose="020B0503020204020204" charset="-122"/>
                        </a:rPr>
                        <a:t>内容</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5420">
                <a:tc>
                  <a:txBody>
                    <a:bodyPr/>
                    <a:lstStyle/>
                    <a:p>
                      <a:pPr indent="0" algn="ctr">
                        <a:buNone/>
                      </a:pPr>
                      <a:r>
                        <a:rPr lang="zh-CN" sz="800" b="1">
                          <a:solidFill>
                            <a:srgbClr val="000000"/>
                          </a:solidFill>
                          <a:latin typeface="微软雅黑" panose="020B0503020204020204" charset="-122"/>
                          <a:ea typeface="微软雅黑" panose="020B0503020204020204" charset="-122"/>
                        </a:rPr>
                        <a:t>活动名称</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lstStyle/>
                    <a:p>
                      <a:pPr indent="0" algn="ctr">
                        <a:buNone/>
                      </a:pPr>
                      <a:r>
                        <a:rPr lang="zh-CN" sz="800" b="0">
                          <a:solidFill>
                            <a:srgbClr val="000000"/>
                          </a:solidFill>
                          <a:latin typeface="微软雅黑" panose="020B0503020204020204" charset="-122"/>
                          <a:ea typeface="微软雅黑" panose="020B0503020204020204" charset="-122"/>
                        </a:rPr>
                        <a:t>促销产品秒杀</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4150">
                <a:tc>
                  <a:txBody>
                    <a:bodyPr/>
                    <a:lstStyle/>
                    <a:p>
                      <a:pPr indent="0" algn="ctr">
                        <a:buNone/>
                      </a:pPr>
                      <a:r>
                        <a:rPr lang="zh-CN" sz="800" b="1">
                          <a:solidFill>
                            <a:srgbClr val="000000"/>
                          </a:solidFill>
                          <a:latin typeface="微软雅黑" panose="020B0503020204020204" charset="-122"/>
                          <a:ea typeface="微软雅黑" panose="020B0503020204020204" charset="-122"/>
                        </a:rPr>
                        <a:t>活动时间</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lstStyle/>
                    <a:p>
                      <a:pPr indent="0" algn="ctr">
                        <a:buNone/>
                      </a:pPr>
                      <a:r>
                        <a:rPr lang="zh-CN" sz="800" b="0">
                          <a:solidFill>
                            <a:srgbClr val="000000"/>
                          </a:solidFill>
                          <a:latin typeface="微软雅黑" panose="020B0503020204020204" charset="-122"/>
                          <a:ea typeface="微软雅黑" panose="020B0503020204020204" charset="-122"/>
                        </a:rPr>
                        <a:t>每周五</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5420">
                <a:tc>
                  <a:txBody>
                    <a:bodyPr/>
                    <a:lstStyle/>
                    <a:p>
                      <a:pPr indent="0" algn="ctr">
                        <a:buNone/>
                      </a:pPr>
                      <a:r>
                        <a:rPr lang="zh-CN" sz="800" b="1">
                          <a:solidFill>
                            <a:srgbClr val="000000"/>
                          </a:solidFill>
                          <a:latin typeface="微软雅黑" panose="020B0503020204020204" charset="-122"/>
                          <a:ea typeface="微软雅黑" panose="020B0503020204020204" charset="-122"/>
                        </a:rPr>
                        <a:t>活动产品</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某某母婴品牌拉拉裤试用装3包+保湿柔湿巾40抽*6包</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4785">
                <a:tc>
                  <a:txBody>
                    <a:bodyPr/>
                    <a:lstStyle/>
                    <a:p>
                      <a:pPr indent="0" algn="ctr">
                        <a:buNone/>
                      </a:pPr>
                      <a:r>
                        <a:rPr lang="zh-CN" sz="800" b="1">
                          <a:solidFill>
                            <a:srgbClr val="000000"/>
                          </a:solidFill>
                          <a:latin typeface="微软雅黑" panose="020B0503020204020204" charset="-122"/>
                          <a:ea typeface="微软雅黑" panose="020B0503020204020204" charset="-122"/>
                        </a:rPr>
                        <a:t>活动对象</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企微好友/社群、朋友圈</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5420">
                <a:tc>
                  <a:txBody>
                    <a:bodyPr/>
                    <a:lstStyle/>
                    <a:p>
                      <a:pPr indent="0" algn="ctr">
                        <a:buNone/>
                      </a:pPr>
                      <a:r>
                        <a:rPr lang="zh-CN" sz="800" b="1">
                          <a:solidFill>
                            <a:srgbClr val="000000"/>
                          </a:solidFill>
                          <a:latin typeface="微软雅黑" panose="020B0503020204020204" charset="-122"/>
                          <a:ea typeface="微软雅黑" panose="020B0503020204020204" charset="-122"/>
                        </a:rPr>
                        <a:t>活动目的</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lstStyle/>
                    <a:p>
                      <a:pPr indent="0" algn="ctr">
                        <a:buNone/>
                      </a:pPr>
                      <a:r>
                        <a:rPr lang="zh-CN" sz="800" b="0">
                          <a:solidFill>
                            <a:srgbClr val="000000"/>
                          </a:solidFill>
                          <a:latin typeface="微软雅黑" panose="020B0503020204020204" charset="-122"/>
                          <a:ea typeface="微软雅黑" panose="020B0503020204020204" charset="-122"/>
                        </a:rPr>
                        <a:t>以促销活动吸引企微好友入群，完成拉新目标</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69570">
                <a:tc>
                  <a:txBody>
                    <a:bodyPr/>
                    <a:lstStyle/>
                    <a:p>
                      <a:pPr indent="0" algn="ctr">
                        <a:buNone/>
                      </a:pPr>
                      <a:r>
                        <a:rPr lang="zh-CN" sz="800" b="1">
                          <a:solidFill>
                            <a:srgbClr val="000000"/>
                          </a:solidFill>
                          <a:latin typeface="微软雅黑" panose="020B0503020204020204" charset="-122"/>
                          <a:ea typeface="微软雅黑" panose="020B0503020204020204" charset="-122"/>
                        </a:rPr>
                        <a:t>活动规则</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1、点对点私发企微好友，加入社群即可参与</a:t>
                      </a:r>
                      <a:r>
                        <a:rPr lang="en-US" sz="800" b="0">
                          <a:solidFill>
                            <a:srgbClr val="000000"/>
                          </a:solidFill>
                          <a:latin typeface="微软雅黑" panose="020B0503020204020204" charset="-122"/>
                          <a:ea typeface="微软雅黑" panose="020B0503020204020204" charset="-122"/>
                          <a:cs typeface="微软雅黑" panose="020B0503020204020204" charset="-122"/>
                        </a:rPr>
                        <a:t> </a:t>
                      </a:r>
                      <a:endParaRPr lang="en-US" sz="800" b="0">
                        <a:solidFill>
                          <a:srgbClr val="000000"/>
                        </a:solidFill>
                        <a:latin typeface="微软雅黑" panose="020B0503020204020204" charset="-122"/>
                        <a:ea typeface="微软雅黑" panose="020B0503020204020204" charset="-122"/>
                        <a:cs typeface="微软雅黑" panose="020B0503020204020204" charset="-122"/>
                      </a:endParaRPr>
                    </a:p>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2、社群粉丝转发活动图（客服二维码）至朋友圈，所有好友可见吗，截图私聊宝贝管家可以获得200积分</a:t>
                      </a:r>
                      <a:endParaRPr lang="en-US"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5420">
                <a:tc rowSpan="7">
                  <a:txBody>
                    <a:bodyPr/>
                    <a:lstStyle/>
                    <a:p>
                      <a:pPr indent="0" algn="ctr">
                        <a:buNone/>
                      </a:pPr>
                      <a:r>
                        <a:rPr lang="zh-CN" sz="800" b="1">
                          <a:solidFill>
                            <a:srgbClr val="000000"/>
                          </a:solidFill>
                          <a:latin typeface="微软雅黑" panose="020B0503020204020204" charset="-122"/>
                          <a:ea typeface="微软雅黑" panose="020B0503020204020204" charset="-122"/>
                        </a:rPr>
                        <a:t>活动筹备</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海报</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00"/>
                    </a:solid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话术</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00"/>
                    </a:solid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发布对象</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00"/>
                    </a:solidFill>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点对点/朋友圈活动图（社群二维码）</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点对点/朋友圈话术</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企微好友/朋友圈</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54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2">
                  <a:txBody>
                    <a:bodyPr/>
                    <a:lstStyle/>
                    <a:p>
                      <a:pPr indent="0" algn="ctr">
                        <a:buNone/>
                      </a:pPr>
                      <a:r>
                        <a:rPr lang="zh-CN" sz="800" b="0">
                          <a:solidFill>
                            <a:srgbClr val="000000"/>
                          </a:solidFill>
                          <a:latin typeface="微软雅黑" panose="020B0503020204020204" charset="-122"/>
                          <a:ea typeface="微软雅黑" panose="020B0503020204020204" charset="-122"/>
                        </a:rPr>
                        <a:t>朋友圈活动图（宝贝管家二维码）</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社群引导发朋友圈话术</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社群</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粉丝发朋友圈统一话术</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社群粉丝朋友圈的好友</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54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lstStyle/>
                    <a:p>
                      <a:pPr indent="0" algn="ctr">
                        <a:buNone/>
                      </a:pPr>
                      <a:r>
                        <a:rPr lang="zh-CN" sz="800" b="0">
                          <a:solidFill>
                            <a:srgbClr val="000000"/>
                          </a:solidFill>
                          <a:latin typeface="微软雅黑" panose="020B0503020204020204" charset="-122"/>
                          <a:ea typeface="微软雅黑" panose="020B0503020204020204" charset="-122"/>
                        </a:rPr>
                        <a:t>社群活动图（产品抢购二维码）</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预告话术/进群承接话术</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3">
                  <a:txBody>
                    <a:bodyPr/>
                    <a:lstStyle/>
                    <a:p>
                      <a:pPr indent="0" algn="ctr">
                        <a:buNone/>
                      </a:pPr>
                      <a:r>
                        <a:rPr lang="zh-CN" sz="800" b="0">
                          <a:solidFill>
                            <a:srgbClr val="000000"/>
                          </a:solidFill>
                          <a:latin typeface="微软雅黑" panose="020B0503020204020204" charset="-122"/>
                          <a:ea typeface="微软雅黑" panose="020B0503020204020204" charset="-122"/>
                        </a:rPr>
                        <a:t>社群</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活动倒计时话术</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活动正式开始话术</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144780">
                <a:tc rowSpan="6">
                  <a:txBody>
                    <a:bodyPr/>
                    <a:lstStyle/>
                    <a:p>
                      <a:pPr indent="0" algn="ctr">
                        <a:buNone/>
                      </a:pPr>
                      <a:r>
                        <a:rPr lang="zh-CN" sz="800" b="1">
                          <a:solidFill>
                            <a:srgbClr val="000000"/>
                          </a:solidFill>
                          <a:latin typeface="微软雅黑" panose="020B0503020204020204" charset="-122"/>
                          <a:ea typeface="微软雅黑" panose="020B0503020204020204" charset="-122"/>
                        </a:rPr>
                        <a:t>活动流程</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动作</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00"/>
                    </a:solid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执行人</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00"/>
                    </a:solidFill>
                  </a:tcPr>
                </a:tc>
                <a:tc>
                  <a:txBody>
                    <a:bodyPr/>
                    <a:lstStyle/>
                    <a:p>
                      <a:pPr indent="0" algn="ctr">
                        <a:buNone/>
                      </a:pPr>
                      <a:r>
                        <a:rPr lang="zh-CN" sz="800" b="1">
                          <a:solidFill>
                            <a:srgbClr val="000000"/>
                          </a:solidFill>
                          <a:latin typeface="微软雅黑" panose="020B0503020204020204" charset="-122"/>
                          <a:ea typeface="微软雅黑" panose="020B0503020204020204" charset="-122"/>
                        </a:rPr>
                        <a:t>执行（完成）时间</a:t>
                      </a:r>
                      <a:endParaRPr lang="zh-CN" altLang="en-US" sz="800" b="1">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D900"/>
                    </a:solidFill>
                  </a:tcPr>
                </a:tc>
              </a:tr>
              <a:tr h="1854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活动需求</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altLang="zh-CN" sz="800" b="0">
                          <a:solidFill>
                            <a:srgbClr val="000000"/>
                          </a:solidFill>
                          <a:latin typeface="微软雅黑" panose="020B0503020204020204" charset="-122"/>
                          <a:ea typeface="微软雅黑" panose="020B0503020204020204" charset="-122"/>
                        </a:rPr>
                        <a:t>项目负责人</a:t>
                      </a:r>
                      <a:endParaRPr lang="zh-CN" altLang="zh-CN"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1月21日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活动话术/文案制定</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altLang="en-US" sz="800" b="0">
                          <a:solidFill>
                            <a:srgbClr val="000000"/>
                          </a:solidFill>
                          <a:latin typeface="微软雅黑" panose="020B0503020204020204" charset="-122"/>
                          <a:ea typeface="微软雅黑" panose="020B0503020204020204" charset="-122"/>
                        </a:rPr>
                        <a:t>运营</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1月21日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海报制作</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设计</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1月21日</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内部测试</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客服主管</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1月22日早上</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1854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活动消息推送&amp;客户问题解答</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rPr>
                        <a:t>客服</a:t>
                      </a:r>
                      <a:endParaRPr lang="zh-CN" altLang="en-US" sz="800" b="0">
                        <a:solidFill>
                          <a:srgbClr val="000000"/>
                        </a:solidFill>
                        <a:latin typeface="微软雅黑" panose="020B0503020204020204" charset="-122"/>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zh-CN" sz="800" b="0">
                          <a:solidFill>
                            <a:srgbClr val="000000"/>
                          </a:solidFill>
                          <a:latin typeface="微软雅黑" panose="020B0503020204020204" charset="-122"/>
                          <a:ea typeface="微软雅黑" panose="020B0503020204020204" charset="-122"/>
                          <a:cs typeface="微软雅黑" panose="020B0503020204020204" charset="-122"/>
                        </a:rPr>
                        <a:t>1月22日早上</a:t>
                      </a:r>
                      <a:endParaRPr lang="zh-CN" altLang="en-US" sz="800" b="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pic>
        <p:nvPicPr>
          <p:cNvPr id="22" name="图片 21"/>
          <p:cNvPicPr>
            <a:picLocks noChangeAspect="1"/>
          </p:cNvPicPr>
          <p:nvPr/>
        </p:nvPicPr>
        <p:blipFill>
          <a:blip r:embed="rId3"/>
          <a:srcRect l="31" t="474" r="2590" b="932"/>
          <a:stretch>
            <a:fillRect/>
          </a:stretch>
        </p:blipFill>
        <p:spPr>
          <a:xfrm>
            <a:off x="6835140" y="1374140"/>
            <a:ext cx="2005330" cy="3829685"/>
          </a:xfrm>
          <a:prstGeom prst="rect">
            <a:avLst/>
          </a:prstGeom>
          <a:ln>
            <a:solidFill>
              <a:schemeClr val="accent2"/>
            </a:solidFill>
          </a:ln>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87621" y="380965"/>
            <a:ext cx="627384" cy="266163"/>
            <a:chOff x="12515" y="1472"/>
            <a:chExt cx="990" cy="420"/>
          </a:xfrm>
        </p:grpSpPr>
        <p:sp>
          <p:nvSpPr>
            <p:cNvPr id="2" name="对角圆角矩形 1"/>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4" name="矩形 3"/>
          <p:cNvSpPr/>
          <p:nvPr/>
        </p:nvSpPr>
        <p:spPr>
          <a:xfrm>
            <a:off x="118703" y="130646"/>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95"/>
          </a:p>
        </p:txBody>
      </p:sp>
      <p:grpSp>
        <p:nvGrpSpPr>
          <p:cNvPr id="7" name="组合 6"/>
          <p:cNvGrpSpPr/>
          <p:nvPr/>
        </p:nvGrpSpPr>
        <p:grpSpPr>
          <a:xfrm>
            <a:off x="642276" y="389829"/>
            <a:ext cx="286906" cy="235178"/>
            <a:chOff x="4729" y="1585"/>
            <a:chExt cx="842" cy="708"/>
          </a:xfrm>
        </p:grpSpPr>
        <p:pic>
          <p:nvPicPr>
            <p:cNvPr id="12" name="图片 11" descr="resource"/>
            <p:cNvPicPr>
              <a:picLocks noChangeAspect="1"/>
            </p:cNvPicPr>
            <p:nvPr/>
          </p:nvPicPr>
          <p:blipFill>
            <a:blip r:embed="rId2"/>
            <a:stretch>
              <a:fillRect/>
            </a:stretch>
          </p:blipFill>
          <p:spPr>
            <a:xfrm>
              <a:off x="5235" y="1585"/>
              <a:ext cx="337" cy="709"/>
            </a:xfrm>
            <a:prstGeom prst="rect">
              <a:avLst/>
            </a:prstGeom>
          </p:spPr>
        </p:pic>
        <p:pic>
          <p:nvPicPr>
            <p:cNvPr id="13" name="图片 12" descr="resource"/>
            <p:cNvPicPr>
              <a:picLocks noChangeAspect="1"/>
            </p:cNvPicPr>
            <p:nvPr/>
          </p:nvPicPr>
          <p:blipFill>
            <a:blip r:embed="rId3"/>
            <a:stretch>
              <a:fillRect/>
            </a:stretch>
          </p:blipFill>
          <p:spPr>
            <a:xfrm>
              <a:off x="4982" y="1585"/>
              <a:ext cx="337" cy="709"/>
            </a:xfrm>
            <a:prstGeom prst="rect">
              <a:avLst/>
            </a:prstGeom>
          </p:spPr>
        </p:pic>
        <p:pic>
          <p:nvPicPr>
            <p:cNvPr id="14" name="图片 13" descr="resource"/>
            <p:cNvPicPr>
              <a:picLocks noChangeAspect="1"/>
            </p:cNvPicPr>
            <p:nvPr/>
          </p:nvPicPr>
          <p:blipFill>
            <a:blip r:embed="rId2"/>
            <a:stretch>
              <a:fillRect/>
            </a:stretch>
          </p:blipFill>
          <p:spPr>
            <a:xfrm>
              <a:off x="4729" y="1585"/>
              <a:ext cx="337" cy="709"/>
            </a:xfrm>
            <a:prstGeom prst="rect">
              <a:avLst/>
            </a:prstGeom>
          </p:spPr>
        </p:pic>
      </p:grpSp>
      <p:sp>
        <p:nvSpPr>
          <p:cNvPr id="23" name="文本框 22"/>
          <p:cNvSpPr txBox="1"/>
          <p:nvPr/>
        </p:nvSpPr>
        <p:spPr>
          <a:xfrm>
            <a:off x="1381377" y="339936"/>
            <a:ext cx="3021965" cy="349250"/>
          </a:xfrm>
          <a:prstGeom prst="rect">
            <a:avLst/>
          </a:prstGeom>
          <a:noFill/>
        </p:spPr>
        <p:txBody>
          <a:bodyPr wrap="none" rtlCol="0">
            <a:spAutoFit/>
          </a:bodyPr>
          <a:p>
            <a:pPr algn="ctr"/>
            <a:r>
              <a:rPr lang="zh-CN" altLang="en-US" sz="1680" b="1">
                <a:solidFill>
                  <a:schemeClr val="tx1"/>
                </a:solidFill>
                <a:sym typeface="+mn-ea"/>
              </a:rPr>
              <a:t>回复率高的破冰话术</a:t>
            </a:r>
            <a:r>
              <a:rPr lang="en-US" altLang="zh-CN" sz="1680" b="1">
                <a:solidFill>
                  <a:schemeClr val="tx1"/>
                </a:solidFill>
                <a:sym typeface="+mn-ea"/>
              </a:rPr>
              <a:t>-</a:t>
            </a:r>
            <a:r>
              <a:rPr lang="zh-CN" altLang="en-US" sz="1680" b="1">
                <a:solidFill>
                  <a:schemeClr val="tx1"/>
                </a:solidFill>
                <a:sym typeface="+mn-ea"/>
              </a:rPr>
              <a:t>设计原则</a:t>
            </a:r>
            <a:endParaRPr lang="zh-CN" altLang="en-US" sz="1680" b="1">
              <a:solidFill>
                <a:schemeClr val="tx1"/>
              </a:solidFill>
              <a:sym typeface="+mn-ea"/>
            </a:endParaRPr>
          </a:p>
        </p:txBody>
      </p:sp>
      <p:sp>
        <p:nvSpPr>
          <p:cNvPr id="5" name="Freeform 5"/>
          <p:cNvSpPr/>
          <p:nvPr>
            <p:custDataLst>
              <p:tags r:id="rId4"/>
            </p:custDataLst>
          </p:nvPr>
        </p:nvSpPr>
        <p:spPr bwMode="auto">
          <a:xfrm>
            <a:off x="1006642" y="1156183"/>
            <a:ext cx="3702904" cy="1075797"/>
          </a:xfrm>
          <a:custGeom>
            <a:avLst/>
            <a:gdLst>
              <a:gd name="T0" fmla="*/ 1234 w 1514"/>
              <a:gd name="T1" fmla="*/ 0 h 441"/>
              <a:gd name="T2" fmla="*/ 516 w 1514"/>
              <a:gd name="T3" fmla="*/ 0 h 441"/>
              <a:gd name="T4" fmla="*/ 451 w 1514"/>
              <a:gd name="T5" fmla="*/ 0 h 441"/>
              <a:gd name="T6" fmla="*/ 443 w 1514"/>
              <a:gd name="T7" fmla="*/ 0 h 441"/>
              <a:gd name="T8" fmla="*/ 407 w 1514"/>
              <a:gd name="T9" fmla="*/ 36 h 441"/>
              <a:gd name="T10" fmla="*/ 407 w 1514"/>
              <a:gd name="T11" fmla="*/ 67 h 441"/>
              <a:gd name="T12" fmla="*/ 387 w 1514"/>
              <a:gd name="T13" fmla="*/ 67 h 441"/>
              <a:gd name="T14" fmla="*/ 356 w 1514"/>
              <a:gd name="T15" fmla="*/ 67 h 441"/>
              <a:gd name="T16" fmla="*/ 356 w 1514"/>
              <a:gd name="T17" fmla="*/ 67 h 441"/>
              <a:gd name="T18" fmla="*/ 289 w 1514"/>
              <a:gd name="T19" fmla="*/ 0 h 441"/>
              <a:gd name="T20" fmla="*/ 67 w 1514"/>
              <a:gd name="T21" fmla="*/ 0 h 441"/>
              <a:gd name="T22" fmla="*/ 0 w 1514"/>
              <a:gd name="T23" fmla="*/ 67 h 441"/>
              <a:gd name="T24" fmla="*/ 0 w 1514"/>
              <a:gd name="T25" fmla="*/ 244 h 441"/>
              <a:gd name="T26" fmla="*/ 145 w 1514"/>
              <a:gd name="T27" fmla="*/ 389 h 441"/>
              <a:gd name="T28" fmla="*/ 277 w 1514"/>
              <a:gd name="T29" fmla="*/ 389 h 441"/>
              <a:gd name="T30" fmla="*/ 277 w 1514"/>
              <a:gd name="T31" fmla="*/ 389 h 441"/>
              <a:gd name="T32" fmla="*/ 502 w 1514"/>
              <a:gd name="T33" fmla="*/ 389 h 441"/>
              <a:gd name="T34" fmla="*/ 533 w 1514"/>
              <a:gd name="T35" fmla="*/ 389 h 441"/>
              <a:gd name="T36" fmla="*/ 1265 w 1514"/>
              <a:gd name="T37" fmla="*/ 389 h 441"/>
              <a:gd name="T38" fmla="*/ 1374 w 1514"/>
              <a:gd name="T39" fmla="*/ 441 h 441"/>
              <a:gd name="T40" fmla="*/ 1514 w 1514"/>
              <a:gd name="T41" fmla="*/ 301 h 441"/>
              <a:gd name="T42" fmla="*/ 1409 w 1514"/>
              <a:gd name="T43" fmla="*/ 166 h 441"/>
              <a:gd name="T44" fmla="*/ 1363 w 1514"/>
              <a:gd name="T45" fmla="*/ 106 h 441"/>
              <a:gd name="T46" fmla="*/ 1302 w 1514"/>
              <a:gd name="T47" fmla="*/ 69 h 441"/>
              <a:gd name="T48" fmla="*/ 1302 w 1514"/>
              <a:gd name="T49" fmla="*/ 67 h 441"/>
              <a:gd name="T50" fmla="*/ 1234 w 151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4" h="441">
                <a:moveTo>
                  <a:pt x="1234" y="0"/>
                </a:moveTo>
                <a:cubicBezTo>
                  <a:pt x="516" y="0"/>
                  <a:pt x="516" y="0"/>
                  <a:pt x="516" y="0"/>
                </a:cubicBezTo>
                <a:cubicBezTo>
                  <a:pt x="451" y="0"/>
                  <a:pt x="451" y="0"/>
                  <a:pt x="451" y="0"/>
                </a:cubicBezTo>
                <a:cubicBezTo>
                  <a:pt x="443" y="0"/>
                  <a:pt x="443" y="0"/>
                  <a:pt x="443" y="0"/>
                </a:cubicBezTo>
                <a:cubicBezTo>
                  <a:pt x="423" y="0"/>
                  <a:pt x="407" y="16"/>
                  <a:pt x="407" y="36"/>
                </a:cubicBezTo>
                <a:cubicBezTo>
                  <a:pt x="407" y="67"/>
                  <a:pt x="407" y="67"/>
                  <a:pt x="407" y="67"/>
                </a:cubicBezTo>
                <a:cubicBezTo>
                  <a:pt x="387" y="67"/>
                  <a:pt x="387" y="67"/>
                  <a:pt x="387" y="67"/>
                </a:cubicBezTo>
                <a:cubicBezTo>
                  <a:pt x="356" y="67"/>
                  <a:pt x="356" y="67"/>
                  <a:pt x="356" y="67"/>
                </a:cubicBezTo>
                <a:cubicBezTo>
                  <a:pt x="356" y="67"/>
                  <a:pt x="356" y="67"/>
                  <a:pt x="356" y="67"/>
                </a:cubicBezTo>
                <a:cubicBezTo>
                  <a:pt x="356" y="30"/>
                  <a:pt x="326" y="0"/>
                  <a:pt x="289" y="0"/>
                </a:cubicBezTo>
                <a:cubicBezTo>
                  <a:pt x="67" y="0"/>
                  <a:pt x="67" y="0"/>
                  <a:pt x="67" y="0"/>
                </a:cubicBezTo>
                <a:cubicBezTo>
                  <a:pt x="30" y="0"/>
                  <a:pt x="0" y="30"/>
                  <a:pt x="0" y="67"/>
                </a:cubicBezTo>
                <a:cubicBezTo>
                  <a:pt x="0" y="244"/>
                  <a:pt x="0" y="244"/>
                  <a:pt x="0" y="244"/>
                </a:cubicBezTo>
                <a:cubicBezTo>
                  <a:pt x="0" y="324"/>
                  <a:pt x="65" y="389"/>
                  <a:pt x="145" y="389"/>
                </a:cubicBezTo>
                <a:cubicBezTo>
                  <a:pt x="277" y="389"/>
                  <a:pt x="277" y="389"/>
                  <a:pt x="277" y="389"/>
                </a:cubicBezTo>
                <a:cubicBezTo>
                  <a:pt x="277" y="389"/>
                  <a:pt x="277" y="389"/>
                  <a:pt x="277" y="389"/>
                </a:cubicBezTo>
                <a:cubicBezTo>
                  <a:pt x="502" y="389"/>
                  <a:pt x="502" y="389"/>
                  <a:pt x="502" y="389"/>
                </a:cubicBezTo>
                <a:cubicBezTo>
                  <a:pt x="533" y="389"/>
                  <a:pt x="533" y="389"/>
                  <a:pt x="533" y="389"/>
                </a:cubicBezTo>
                <a:cubicBezTo>
                  <a:pt x="1265" y="389"/>
                  <a:pt x="1265" y="389"/>
                  <a:pt x="1265" y="389"/>
                </a:cubicBezTo>
                <a:cubicBezTo>
                  <a:pt x="1291" y="421"/>
                  <a:pt x="1330" y="441"/>
                  <a:pt x="1374" y="441"/>
                </a:cubicBezTo>
                <a:cubicBezTo>
                  <a:pt x="1451" y="441"/>
                  <a:pt x="1514" y="379"/>
                  <a:pt x="1514" y="301"/>
                </a:cubicBezTo>
                <a:cubicBezTo>
                  <a:pt x="1514" y="236"/>
                  <a:pt x="1470" y="181"/>
                  <a:pt x="1409" y="166"/>
                </a:cubicBezTo>
                <a:cubicBezTo>
                  <a:pt x="1363" y="106"/>
                  <a:pt x="1363" y="106"/>
                  <a:pt x="1363" y="106"/>
                </a:cubicBezTo>
                <a:cubicBezTo>
                  <a:pt x="1347" y="87"/>
                  <a:pt x="1326" y="74"/>
                  <a:pt x="1302" y="69"/>
                </a:cubicBezTo>
                <a:cubicBezTo>
                  <a:pt x="1302" y="67"/>
                  <a:pt x="1302" y="67"/>
                  <a:pt x="1302" y="67"/>
                </a:cubicBezTo>
                <a:cubicBezTo>
                  <a:pt x="1302"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 name="Freeform 6"/>
          <p:cNvSpPr/>
          <p:nvPr>
            <p:custDataLst>
              <p:tags r:id="rId5"/>
            </p:custDataLst>
          </p:nvPr>
        </p:nvSpPr>
        <p:spPr bwMode="auto">
          <a:xfrm>
            <a:off x="1955320" y="1109102"/>
            <a:ext cx="266007" cy="322504"/>
          </a:xfrm>
          <a:custGeom>
            <a:avLst/>
            <a:gdLst>
              <a:gd name="T0" fmla="*/ 109 w 109"/>
              <a:gd name="T1" fmla="*/ 0 h 132"/>
              <a:gd name="T2" fmla="*/ 31 w 109"/>
              <a:gd name="T3" fmla="*/ 0 h 132"/>
              <a:gd name="T4" fmla="*/ 0 w 109"/>
              <a:gd name="T5" fmla="*/ 32 h 132"/>
              <a:gd name="T6" fmla="*/ 0 w 109"/>
              <a:gd name="T7" fmla="*/ 132 h 132"/>
              <a:gd name="T8" fmla="*/ 109 w 109"/>
              <a:gd name="T9" fmla="*/ 132 h 132"/>
              <a:gd name="T10" fmla="*/ 109 w 109"/>
              <a:gd name="T11" fmla="*/ 0 h 132"/>
            </a:gdLst>
            <a:ahLst/>
            <a:cxnLst>
              <a:cxn ang="0">
                <a:pos x="T0" y="T1"/>
              </a:cxn>
              <a:cxn ang="0">
                <a:pos x="T2" y="T3"/>
              </a:cxn>
              <a:cxn ang="0">
                <a:pos x="T4" y="T5"/>
              </a:cxn>
              <a:cxn ang="0">
                <a:pos x="T6" y="T7"/>
              </a:cxn>
              <a:cxn ang="0">
                <a:pos x="T8" y="T9"/>
              </a:cxn>
              <a:cxn ang="0">
                <a:pos x="T10" y="T11"/>
              </a:cxn>
            </a:cxnLst>
            <a:rect l="0" t="0" r="r" b="b"/>
            <a:pathLst>
              <a:path w="109" h="132">
                <a:moveTo>
                  <a:pt x="109" y="0"/>
                </a:moveTo>
                <a:cubicBezTo>
                  <a:pt x="31" y="0"/>
                  <a:pt x="31" y="0"/>
                  <a:pt x="31" y="0"/>
                </a:cubicBezTo>
                <a:cubicBezTo>
                  <a:pt x="14" y="0"/>
                  <a:pt x="0" y="14"/>
                  <a:pt x="0" y="32"/>
                </a:cubicBezTo>
                <a:cubicBezTo>
                  <a:pt x="0" y="132"/>
                  <a:pt x="0" y="132"/>
                  <a:pt x="0" y="132"/>
                </a:cubicBezTo>
                <a:cubicBezTo>
                  <a:pt x="109" y="132"/>
                  <a:pt x="109" y="132"/>
                  <a:pt x="109" y="132"/>
                </a:cubicBezTo>
                <a:lnTo>
                  <a:pt x="109" y="0"/>
                </a:lnTo>
                <a:close/>
              </a:path>
            </a:pathLst>
          </a:custGeom>
          <a:solidFill>
            <a:srgbClr val="DC322F">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 name="Freeform 7"/>
          <p:cNvSpPr/>
          <p:nvPr>
            <p:custDataLst>
              <p:tags r:id="rId6"/>
            </p:custDataLst>
          </p:nvPr>
        </p:nvSpPr>
        <p:spPr bwMode="auto">
          <a:xfrm>
            <a:off x="1279712" y="1272707"/>
            <a:ext cx="3216795" cy="786249"/>
          </a:xfrm>
          <a:custGeom>
            <a:avLst/>
            <a:gdLst>
              <a:gd name="T0" fmla="*/ 1300 w 1315"/>
              <a:gd name="T1" fmla="*/ 192 h 322"/>
              <a:gd name="T2" fmla="*/ 1231 w 1315"/>
              <a:gd name="T3" fmla="*/ 281 h 322"/>
              <a:gd name="T4" fmla="*/ 1149 w 1315"/>
              <a:gd name="T5" fmla="*/ 322 h 322"/>
              <a:gd name="T6" fmla="*/ 146 w 1315"/>
              <a:gd name="T7" fmla="*/ 322 h 322"/>
              <a:gd name="T8" fmla="*/ 0 w 1315"/>
              <a:gd name="T9" fmla="*/ 176 h 322"/>
              <a:gd name="T10" fmla="*/ 0 w 1315"/>
              <a:gd name="T11" fmla="*/ 0 h 322"/>
              <a:gd name="T12" fmla="*/ 1150 w 1315"/>
              <a:gd name="T13" fmla="*/ 0 h 322"/>
              <a:gd name="T14" fmla="*/ 1231 w 1315"/>
              <a:gd name="T15" fmla="*/ 39 h 322"/>
              <a:gd name="T16" fmla="*/ 1300 w 1315"/>
              <a:gd name="T17" fmla="*/ 126 h 322"/>
              <a:gd name="T18" fmla="*/ 1300 w 1315"/>
              <a:gd name="T19" fmla="*/ 19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2">
                <a:moveTo>
                  <a:pt x="1300" y="192"/>
                </a:moveTo>
                <a:cubicBezTo>
                  <a:pt x="1231" y="281"/>
                  <a:pt x="1231" y="281"/>
                  <a:pt x="1231" y="281"/>
                </a:cubicBezTo>
                <a:cubicBezTo>
                  <a:pt x="1212" y="307"/>
                  <a:pt x="1181" y="322"/>
                  <a:pt x="1149" y="322"/>
                </a:cubicBezTo>
                <a:cubicBezTo>
                  <a:pt x="146" y="322"/>
                  <a:pt x="146" y="322"/>
                  <a:pt x="146" y="322"/>
                </a:cubicBezTo>
                <a:cubicBezTo>
                  <a:pt x="65" y="322"/>
                  <a:pt x="0" y="257"/>
                  <a:pt x="0" y="176"/>
                </a:cubicBezTo>
                <a:cubicBezTo>
                  <a:pt x="0" y="0"/>
                  <a:pt x="0" y="0"/>
                  <a:pt x="0" y="0"/>
                </a:cubicBezTo>
                <a:cubicBezTo>
                  <a:pt x="1150" y="0"/>
                  <a:pt x="1150" y="0"/>
                  <a:pt x="1150" y="0"/>
                </a:cubicBezTo>
                <a:cubicBezTo>
                  <a:pt x="1182" y="0"/>
                  <a:pt x="1212" y="14"/>
                  <a:pt x="1231" y="39"/>
                </a:cubicBezTo>
                <a:cubicBezTo>
                  <a:pt x="1300" y="126"/>
                  <a:pt x="1300" y="126"/>
                  <a:pt x="1300" y="126"/>
                </a:cubicBezTo>
                <a:cubicBezTo>
                  <a:pt x="1315" y="145"/>
                  <a:pt x="1315" y="172"/>
                  <a:pt x="1300"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0" name="Freeform 8"/>
          <p:cNvSpPr/>
          <p:nvPr>
            <p:custDataLst>
              <p:tags r:id="rId7"/>
            </p:custDataLst>
          </p:nvPr>
        </p:nvSpPr>
        <p:spPr bwMode="auto">
          <a:xfrm>
            <a:off x="957207" y="1109102"/>
            <a:ext cx="1227632" cy="949855"/>
          </a:xfrm>
          <a:custGeom>
            <a:avLst/>
            <a:gdLst>
              <a:gd name="T0" fmla="*/ 357 w 502"/>
              <a:gd name="T1" fmla="*/ 243 h 389"/>
              <a:gd name="T2" fmla="*/ 357 w 502"/>
              <a:gd name="T3" fmla="*/ 67 h 389"/>
              <a:gd name="T4" fmla="*/ 290 w 502"/>
              <a:gd name="T5" fmla="*/ 0 h 389"/>
              <a:gd name="T6" fmla="*/ 68 w 502"/>
              <a:gd name="T7" fmla="*/ 0 h 389"/>
              <a:gd name="T8" fmla="*/ 0 w 502"/>
              <a:gd name="T9" fmla="*/ 67 h 389"/>
              <a:gd name="T10" fmla="*/ 0 w 502"/>
              <a:gd name="T11" fmla="*/ 243 h 389"/>
              <a:gd name="T12" fmla="*/ 146 w 502"/>
              <a:gd name="T13" fmla="*/ 389 h 389"/>
              <a:gd name="T14" fmla="*/ 502 w 502"/>
              <a:gd name="T15" fmla="*/ 389 h 389"/>
              <a:gd name="T16" fmla="*/ 357 w 502"/>
              <a:gd name="T17" fmla="*/ 24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3"/>
                </a:moveTo>
                <a:cubicBezTo>
                  <a:pt x="357" y="67"/>
                  <a:pt x="357" y="67"/>
                  <a:pt x="357" y="67"/>
                </a:cubicBezTo>
                <a:cubicBezTo>
                  <a:pt x="357" y="30"/>
                  <a:pt x="327" y="0"/>
                  <a:pt x="290" y="0"/>
                </a:cubicBezTo>
                <a:cubicBezTo>
                  <a:pt x="68" y="0"/>
                  <a:pt x="68" y="0"/>
                  <a:pt x="68" y="0"/>
                </a:cubicBezTo>
                <a:cubicBezTo>
                  <a:pt x="31" y="0"/>
                  <a:pt x="0" y="30"/>
                  <a:pt x="0" y="67"/>
                </a:cubicBezTo>
                <a:cubicBezTo>
                  <a:pt x="0" y="243"/>
                  <a:pt x="0" y="243"/>
                  <a:pt x="0" y="243"/>
                </a:cubicBezTo>
                <a:cubicBezTo>
                  <a:pt x="0" y="324"/>
                  <a:pt x="66" y="389"/>
                  <a:pt x="146" y="389"/>
                </a:cubicBezTo>
                <a:cubicBezTo>
                  <a:pt x="502" y="389"/>
                  <a:pt x="502" y="389"/>
                  <a:pt x="502" y="389"/>
                </a:cubicBezTo>
                <a:cubicBezTo>
                  <a:pt x="422" y="389"/>
                  <a:pt x="357" y="324"/>
                  <a:pt x="357" y="243"/>
                </a:cubicBezTo>
                <a:close/>
              </a:path>
            </a:pathLst>
          </a:custGeom>
          <a:solidFill>
            <a:srgbClr val="DC3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1" name="Freeform 9"/>
          <p:cNvSpPr/>
          <p:nvPr>
            <p:custDataLst>
              <p:tags r:id="rId8"/>
            </p:custDataLst>
          </p:nvPr>
        </p:nvSpPr>
        <p:spPr bwMode="auto">
          <a:xfrm>
            <a:off x="1830556" y="1272707"/>
            <a:ext cx="433143" cy="786249"/>
          </a:xfrm>
          <a:custGeom>
            <a:avLst/>
            <a:gdLst>
              <a:gd name="T0" fmla="*/ 177 w 177"/>
              <a:gd name="T1" fmla="*/ 322 h 322"/>
              <a:gd name="T2" fmla="*/ 145 w 177"/>
              <a:gd name="T3" fmla="*/ 322 h 322"/>
              <a:gd name="T4" fmla="*/ 0 w 177"/>
              <a:gd name="T5" fmla="*/ 176 h 322"/>
              <a:gd name="T6" fmla="*/ 0 w 177"/>
              <a:gd name="T7" fmla="*/ 0 h 322"/>
              <a:gd name="T8" fmla="*/ 31 w 177"/>
              <a:gd name="T9" fmla="*/ 0 h 322"/>
              <a:gd name="T10" fmla="*/ 31 w 177"/>
              <a:gd name="T11" fmla="*/ 176 h 322"/>
              <a:gd name="T12" fmla="*/ 177 w 177"/>
              <a:gd name="T13" fmla="*/ 322 h 322"/>
            </a:gdLst>
            <a:ahLst/>
            <a:cxnLst>
              <a:cxn ang="0">
                <a:pos x="T0" y="T1"/>
              </a:cxn>
              <a:cxn ang="0">
                <a:pos x="T2" y="T3"/>
              </a:cxn>
              <a:cxn ang="0">
                <a:pos x="T4" y="T5"/>
              </a:cxn>
              <a:cxn ang="0">
                <a:pos x="T6" y="T7"/>
              </a:cxn>
              <a:cxn ang="0">
                <a:pos x="T8" y="T9"/>
              </a:cxn>
              <a:cxn ang="0">
                <a:pos x="T10" y="T11"/>
              </a:cxn>
              <a:cxn ang="0">
                <a:pos x="T12" y="T13"/>
              </a:cxn>
            </a:cxnLst>
            <a:rect l="0" t="0" r="r" b="b"/>
            <a:pathLst>
              <a:path w="177" h="322">
                <a:moveTo>
                  <a:pt x="177" y="322"/>
                </a:moveTo>
                <a:cubicBezTo>
                  <a:pt x="145" y="322"/>
                  <a:pt x="145" y="322"/>
                  <a:pt x="145" y="322"/>
                </a:cubicBezTo>
                <a:cubicBezTo>
                  <a:pt x="65" y="322"/>
                  <a:pt x="0" y="257"/>
                  <a:pt x="0" y="176"/>
                </a:cubicBezTo>
                <a:cubicBezTo>
                  <a:pt x="0" y="0"/>
                  <a:pt x="0" y="0"/>
                  <a:pt x="0" y="0"/>
                </a:cubicBezTo>
                <a:cubicBezTo>
                  <a:pt x="31" y="0"/>
                  <a:pt x="31" y="0"/>
                  <a:pt x="31" y="0"/>
                </a:cubicBezTo>
                <a:cubicBezTo>
                  <a:pt x="31" y="176"/>
                  <a:pt x="31" y="176"/>
                  <a:pt x="31" y="176"/>
                </a:cubicBezTo>
                <a:cubicBezTo>
                  <a:pt x="31" y="257"/>
                  <a:pt x="96" y="322"/>
                  <a:pt x="177" y="322"/>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5" name="Freeform 10"/>
          <p:cNvSpPr/>
          <p:nvPr>
            <p:custDataLst>
              <p:tags r:id="rId9"/>
            </p:custDataLst>
          </p:nvPr>
        </p:nvSpPr>
        <p:spPr bwMode="auto">
          <a:xfrm>
            <a:off x="2062430" y="1109102"/>
            <a:ext cx="2079794" cy="358991"/>
          </a:xfrm>
          <a:custGeom>
            <a:avLst/>
            <a:gdLst>
              <a:gd name="T0" fmla="*/ 59 w 850"/>
              <a:gd name="T1" fmla="*/ 147 h 147"/>
              <a:gd name="T2" fmla="*/ 802 w 850"/>
              <a:gd name="T3" fmla="*/ 147 h 147"/>
              <a:gd name="T4" fmla="*/ 850 w 850"/>
              <a:gd name="T5" fmla="*/ 99 h 147"/>
              <a:gd name="T6" fmla="*/ 850 w 850"/>
              <a:gd name="T7" fmla="*/ 67 h 147"/>
              <a:gd name="T8" fmla="*/ 783 w 850"/>
              <a:gd name="T9" fmla="*/ 0 h 147"/>
              <a:gd name="T10" fmla="*/ 0 w 850"/>
              <a:gd name="T11" fmla="*/ 0 h 147"/>
              <a:gd name="T12" fmla="*/ 22 w 850"/>
              <a:gd name="T13" fmla="*/ 67 h 147"/>
              <a:gd name="T14" fmla="*/ 22 w 850"/>
              <a:gd name="T15" fmla="*/ 111 h 147"/>
              <a:gd name="T16" fmla="*/ 59 w 85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7">
                <a:moveTo>
                  <a:pt x="59" y="147"/>
                </a:moveTo>
                <a:cubicBezTo>
                  <a:pt x="802" y="147"/>
                  <a:pt x="802" y="147"/>
                  <a:pt x="802" y="147"/>
                </a:cubicBezTo>
                <a:cubicBezTo>
                  <a:pt x="829" y="147"/>
                  <a:pt x="850" y="126"/>
                  <a:pt x="850" y="99"/>
                </a:cubicBezTo>
                <a:cubicBezTo>
                  <a:pt x="850" y="67"/>
                  <a:pt x="850" y="67"/>
                  <a:pt x="850" y="67"/>
                </a:cubicBezTo>
                <a:cubicBezTo>
                  <a:pt x="850" y="30"/>
                  <a:pt x="820" y="0"/>
                  <a:pt x="783" y="0"/>
                </a:cubicBezTo>
                <a:cubicBezTo>
                  <a:pt x="0" y="0"/>
                  <a:pt x="0" y="0"/>
                  <a:pt x="0" y="0"/>
                </a:cubicBezTo>
                <a:cubicBezTo>
                  <a:pt x="14" y="19"/>
                  <a:pt x="22" y="42"/>
                  <a:pt x="22" y="67"/>
                </a:cubicBezTo>
                <a:cubicBezTo>
                  <a:pt x="22" y="111"/>
                  <a:pt x="22" y="111"/>
                  <a:pt x="22" y="111"/>
                </a:cubicBezTo>
                <a:cubicBezTo>
                  <a:pt x="22" y="131"/>
                  <a:pt x="39" y="147"/>
                  <a:pt x="59" y="147"/>
                </a:cubicBezTo>
                <a:close/>
              </a:path>
            </a:pathLst>
          </a:custGeom>
          <a:solidFill>
            <a:srgbClr val="DC3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6" name="Oval 11"/>
          <p:cNvSpPr>
            <a:spLocks noChangeArrowheads="1"/>
          </p:cNvSpPr>
          <p:nvPr>
            <p:custDataLst>
              <p:tags r:id="rId10"/>
            </p:custDataLst>
          </p:nvPr>
        </p:nvSpPr>
        <p:spPr bwMode="auto">
          <a:xfrm>
            <a:off x="3978618" y="1502227"/>
            <a:ext cx="683849"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7" name="Freeform 12"/>
          <p:cNvSpPr/>
          <p:nvPr>
            <p:custDataLst>
              <p:tags r:id="rId11"/>
            </p:custDataLst>
          </p:nvPr>
        </p:nvSpPr>
        <p:spPr bwMode="auto">
          <a:xfrm>
            <a:off x="3958609" y="1456323"/>
            <a:ext cx="537898" cy="602634"/>
          </a:xfrm>
          <a:custGeom>
            <a:avLst/>
            <a:gdLst>
              <a:gd name="T0" fmla="*/ 0 w 220"/>
              <a:gd name="T1" fmla="*/ 140 h 247"/>
              <a:gd name="T2" fmla="*/ 50 w 220"/>
              <a:gd name="T3" fmla="*/ 247 h 247"/>
              <a:gd name="T4" fmla="*/ 54 w 220"/>
              <a:gd name="T5" fmla="*/ 247 h 247"/>
              <a:gd name="T6" fmla="*/ 136 w 220"/>
              <a:gd name="T7" fmla="*/ 206 h 247"/>
              <a:gd name="T8" fmla="*/ 205 w 220"/>
              <a:gd name="T9" fmla="*/ 117 h 247"/>
              <a:gd name="T10" fmla="*/ 205 w 220"/>
              <a:gd name="T11" fmla="*/ 51 h 247"/>
              <a:gd name="T12" fmla="*/ 167 w 220"/>
              <a:gd name="T13" fmla="*/ 3 h 247"/>
              <a:gd name="T14" fmla="*/ 141 w 220"/>
              <a:gd name="T15" fmla="*/ 0 h 247"/>
              <a:gd name="T16" fmla="*/ 0 w 220"/>
              <a:gd name="T17" fmla="*/ 14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7">
                <a:moveTo>
                  <a:pt x="0" y="140"/>
                </a:moveTo>
                <a:cubicBezTo>
                  <a:pt x="0" y="183"/>
                  <a:pt x="20" y="221"/>
                  <a:pt x="50" y="247"/>
                </a:cubicBezTo>
                <a:cubicBezTo>
                  <a:pt x="54" y="247"/>
                  <a:pt x="54" y="247"/>
                  <a:pt x="54" y="247"/>
                </a:cubicBezTo>
                <a:cubicBezTo>
                  <a:pt x="86" y="247"/>
                  <a:pt x="117" y="232"/>
                  <a:pt x="136" y="206"/>
                </a:cubicBezTo>
                <a:cubicBezTo>
                  <a:pt x="205" y="117"/>
                  <a:pt x="205" y="117"/>
                  <a:pt x="205" y="117"/>
                </a:cubicBezTo>
                <a:cubicBezTo>
                  <a:pt x="220" y="97"/>
                  <a:pt x="220" y="70"/>
                  <a:pt x="205" y="51"/>
                </a:cubicBezTo>
                <a:cubicBezTo>
                  <a:pt x="167" y="3"/>
                  <a:pt x="167" y="3"/>
                  <a:pt x="167" y="3"/>
                </a:cubicBezTo>
                <a:cubicBezTo>
                  <a:pt x="158" y="1"/>
                  <a:pt x="149" y="0"/>
                  <a:pt x="141" y="0"/>
                </a:cubicBezTo>
                <a:cubicBezTo>
                  <a:pt x="63" y="0"/>
                  <a:pt x="0" y="63"/>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8" name="Oval 13"/>
          <p:cNvSpPr>
            <a:spLocks noChangeArrowheads="1"/>
          </p:cNvSpPr>
          <p:nvPr>
            <p:custDataLst>
              <p:tags r:id="rId12"/>
            </p:custDataLst>
          </p:nvPr>
        </p:nvSpPr>
        <p:spPr bwMode="auto">
          <a:xfrm>
            <a:off x="3978618" y="1502227"/>
            <a:ext cx="683849" cy="683848"/>
          </a:xfrm>
          <a:prstGeom prst="ellipse">
            <a:avLst/>
          </a:prstGeom>
          <a:solidFill>
            <a:srgbClr val="DC3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9" name="Freeform 14"/>
          <p:cNvSpPr>
            <a:spLocks noEditPoints="1"/>
          </p:cNvSpPr>
          <p:nvPr>
            <p:custDataLst>
              <p:tags r:id="rId13"/>
            </p:custDataLst>
          </p:nvPr>
        </p:nvSpPr>
        <p:spPr bwMode="auto">
          <a:xfrm>
            <a:off x="4036291" y="1561078"/>
            <a:ext cx="568501" cy="566146"/>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0" name="Freeform 15"/>
          <p:cNvSpPr>
            <a:spLocks noEditPoints="1"/>
          </p:cNvSpPr>
          <p:nvPr>
            <p:custDataLst>
              <p:tags r:id="rId14"/>
            </p:custDataLst>
          </p:nvPr>
        </p:nvSpPr>
        <p:spPr bwMode="auto">
          <a:xfrm>
            <a:off x="4163410" y="1747047"/>
            <a:ext cx="198917" cy="189501"/>
          </a:xfrm>
          <a:custGeom>
            <a:avLst/>
            <a:gdLst>
              <a:gd name="T0" fmla="*/ 64 w 81"/>
              <a:gd name="T1" fmla="*/ 0 h 78"/>
              <a:gd name="T2" fmla="*/ 17 w 81"/>
              <a:gd name="T3" fmla="*/ 0 h 78"/>
              <a:gd name="T4" fmla="*/ 0 w 81"/>
              <a:gd name="T5" fmla="*/ 18 h 78"/>
              <a:gd name="T6" fmla="*/ 0 w 81"/>
              <a:gd name="T7" fmla="*/ 50 h 78"/>
              <a:gd name="T8" fmla="*/ 6 w 81"/>
              <a:gd name="T9" fmla="*/ 63 h 78"/>
              <a:gd name="T10" fmla="*/ 6 w 81"/>
              <a:gd name="T11" fmla="*/ 65 h 78"/>
              <a:gd name="T12" fmla="*/ 6 w 81"/>
              <a:gd name="T13" fmla="*/ 78 h 78"/>
              <a:gd name="T14" fmla="*/ 17 w 81"/>
              <a:gd name="T15" fmla="*/ 68 h 78"/>
              <a:gd name="T16" fmla="*/ 18 w 81"/>
              <a:gd name="T17" fmla="*/ 68 h 78"/>
              <a:gd name="T18" fmla="*/ 41 w 81"/>
              <a:gd name="T19" fmla="*/ 68 h 78"/>
              <a:gd name="T20" fmla="*/ 41 w 81"/>
              <a:gd name="T21" fmla="*/ 68 h 78"/>
              <a:gd name="T22" fmla="*/ 42 w 81"/>
              <a:gd name="T23" fmla="*/ 68 h 78"/>
              <a:gd name="T24" fmla="*/ 64 w 81"/>
              <a:gd name="T25" fmla="*/ 68 h 78"/>
              <a:gd name="T26" fmla="*/ 81 w 81"/>
              <a:gd name="T27" fmla="*/ 50 h 78"/>
              <a:gd name="T28" fmla="*/ 81 w 81"/>
              <a:gd name="T29" fmla="*/ 18 h 78"/>
              <a:gd name="T30" fmla="*/ 64 w 81"/>
              <a:gd name="T31" fmla="*/ 0 h 78"/>
              <a:gd name="T32" fmla="*/ 20 w 81"/>
              <a:gd name="T33" fmla="*/ 40 h 78"/>
              <a:gd name="T34" fmla="*/ 16 w 81"/>
              <a:gd name="T35" fmla="*/ 35 h 78"/>
              <a:gd name="T36" fmla="*/ 20 w 81"/>
              <a:gd name="T37" fmla="*/ 31 h 78"/>
              <a:gd name="T38" fmla="*/ 25 w 81"/>
              <a:gd name="T39" fmla="*/ 35 h 78"/>
              <a:gd name="T40" fmla="*/ 20 w 81"/>
              <a:gd name="T41" fmla="*/ 40 h 78"/>
              <a:gd name="T42" fmla="*/ 39 w 81"/>
              <a:gd name="T43" fmla="*/ 40 h 78"/>
              <a:gd name="T44" fmla="*/ 34 w 81"/>
              <a:gd name="T45" fmla="*/ 35 h 78"/>
              <a:gd name="T46" fmla="*/ 39 w 81"/>
              <a:gd name="T47" fmla="*/ 31 h 78"/>
              <a:gd name="T48" fmla="*/ 43 w 81"/>
              <a:gd name="T49" fmla="*/ 35 h 78"/>
              <a:gd name="T50" fmla="*/ 39 w 81"/>
              <a:gd name="T51" fmla="*/ 40 h 78"/>
              <a:gd name="T52" fmla="*/ 57 w 81"/>
              <a:gd name="T53" fmla="*/ 40 h 78"/>
              <a:gd name="T54" fmla="*/ 52 w 81"/>
              <a:gd name="T55" fmla="*/ 35 h 78"/>
              <a:gd name="T56" fmla="*/ 57 w 81"/>
              <a:gd name="T57" fmla="*/ 31 h 78"/>
              <a:gd name="T58" fmla="*/ 61 w 81"/>
              <a:gd name="T59" fmla="*/ 35 h 78"/>
              <a:gd name="T60" fmla="*/ 57 w 81"/>
              <a:gd name="T61"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78">
                <a:moveTo>
                  <a:pt x="64" y="0"/>
                </a:moveTo>
                <a:cubicBezTo>
                  <a:pt x="17" y="0"/>
                  <a:pt x="17" y="0"/>
                  <a:pt x="17" y="0"/>
                </a:cubicBezTo>
                <a:cubicBezTo>
                  <a:pt x="8" y="0"/>
                  <a:pt x="0" y="8"/>
                  <a:pt x="0" y="18"/>
                </a:cubicBezTo>
                <a:cubicBezTo>
                  <a:pt x="0" y="50"/>
                  <a:pt x="0" y="50"/>
                  <a:pt x="0" y="50"/>
                </a:cubicBezTo>
                <a:cubicBezTo>
                  <a:pt x="0" y="55"/>
                  <a:pt x="2" y="60"/>
                  <a:pt x="6" y="63"/>
                </a:cubicBezTo>
                <a:cubicBezTo>
                  <a:pt x="6" y="64"/>
                  <a:pt x="6" y="64"/>
                  <a:pt x="6" y="65"/>
                </a:cubicBezTo>
                <a:cubicBezTo>
                  <a:pt x="6" y="78"/>
                  <a:pt x="6" y="78"/>
                  <a:pt x="6" y="78"/>
                </a:cubicBezTo>
                <a:cubicBezTo>
                  <a:pt x="17" y="68"/>
                  <a:pt x="17" y="68"/>
                  <a:pt x="17" y="68"/>
                </a:cubicBezTo>
                <a:cubicBezTo>
                  <a:pt x="18" y="68"/>
                  <a:pt x="18" y="68"/>
                  <a:pt x="18" y="68"/>
                </a:cubicBezTo>
                <a:cubicBezTo>
                  <a:pt x="41" y="68"/>
                  <a:pt x="41" y="68"/>
                  <a:pt x="41" y="68"/>
                </a:cubicBezTo>
                <a:cubicBezTo>
                  <a:pt x="41" y="68"/>
                  <a:pt x="41" y="68"/>
                  <a:pt x="41" y="68"/>
                </a:cubicBezTo>
                <a:cubicBezTo>
                  <a:pt x="42" y="68"/>
                  <a:pt x="42" y="68"/>
                  <a:pt x="42" y="68"/>
                </a:cubicBezTo>
                <a:cubicBezTo>
                  <a:pt x="64" y="68"/>
                  <a:pt x="64" y="68"/>
                  <a:pt x="64" y="68"/>
                </a:cubicBezTo>
                <a:cubicBezTo>
                  <a:pt x="73" y="68"/>
                  <a:pt x="81" y="60"/>
                  <a:pt x="81" y="50"/>
                </a:cubicBezTo>
                <a:cubicBezTo>
                  <a:pt x="81" y="18"/>
                  <a:pt x="81" y="18"/>
                  <a:pt x="81" y="18"/>
                </a:cubicBezTo>
                <a:cubicBezTo>
                  <a:pt x="81" y="8"/>
                  <a:pt x="73" y="0"/>
                  <a:pt x="64" y="0"/>
                </a:cubicBezTo>
                <a:close/>
                <a:moveTo>
                  <a:pt x="20" y="40"/>
                </a:moveTo>
                <a:cubicBezTo>
                  <a:pt x="18" y="40"/>
                  <a:pt x="16" y="38"/>
                  <a:pt x="16" y="35"/>
                </a:cubicBezTo>
                <a:cubicBezTo>
                  <a:pt x="16" y="33"/>
                  <a:pt x="18" y="31"/>
                  <a:pt x="20" y="31"/>
                </a:cubicBezTo>
                <a:cubicBezTo>
                  <a:pt x="23" y="31"/>
                  <a:pt x="25" y="33"/>
                  <a:pt x="25" y="35"/>
                </a:cubicBezTo>
                <a:cubicBezTo>
                  <a:pt x="25" y="38"/>
                  <a:pt x="23" y="40"/>
                  <a:pt x="20" y="40"/>
                </a:cubicBezTo>
                <a:close/>
                <a:moveTo>
                  <a:pt x="39" y="40"/>
                </a:moveTo>
                <a:cubicBezTo>
                  <a:pt x="36" y="40"/>
                  <a:pt x="34" y="38"/>
                  <a:pt x="34" y="35"/>
                </a:cubicBezTo>
                <a:cubicBezTo>
                  <a:pt x="34" y="33"/>
                  <a:pt x="36" y="31"/>
                  <a:pt x="39" y="31"/>
                </a:cubicBezTo>
                <a:cubicBezTo>
                  <a:pt x="41" y="31"/>
                  <a:pt x="43" y="33"/>
                  <a:pt x="43" y="35"/>
                </a:cubicBezTo>
                <a:cubicBezTo>
                  <a:pt x="43" y="38"/>
                  <a:pt x="41" y="40"/>
                  <a:pt x="39" y="40"/>
                </a:cubicBezTo>
                <a:close/>
                <a:moveTo>
                  <a:pt x="57" y="40"/>
                </a:moveTo>
                <a:cubicBezTo>
                  <a:pt x="54" y="40"/>
                  <a:pt x="52" y="38"/>
                  <a:pt x="52" y="35"/>
                </a:cubicBezTo>
                <a:cubicBezTo>
                  <a:pt x="52" y="33"/>
                  <a:pt x="54" y="31"/>
                  <a:pt x="57" y="31"/>
                </a:cubicBezTo>
                <a:cubicBezTo>
                  <a:pt x="59" y="31"/>
                  <a:pt x="61" y="33"/>
                  <a:pt x="61" y="35"/>
                </a:cubicBezTo>
                <a:cubicBezTo>
                  <a:pt x="61" y="38"/>
                  <a:pt x="59" y="40"/>
                  <a:pt x="57"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1" name="Freeform 16"/>
          <p:cNvSpPr/>
          <p:nvPr>
            <p:custDataLst>
              <p:tags r:id="rId15"/>
            </p:custDataLst>
          </p:nvPr>
        </p:nvSpPr>
        <p:spPr bwMode="auto">
          <a:xfrm>
            <a:off x="4269342" y="1790596"/>
            <a:ext cx="197739" cy="188323"/>
          </a:xfrm>
          <a:custGeom>
            <a:avLst/>
            <a:gdLst>
              <a:gd name="T0" fmla="*/ 64 w 81"/>
              <a:gd name="T1" fmla="*/ 0 h 77"/>
              <a:gd name="T2" fmla="*/ 42 w 81"/>
              <a:gd name="T3" fmla="*/ 0 h 77"/>
              <a:gd name="T4" fmla="*/ 42 w 81"/>
              <a:gd name="T5" fmla="*/ 32 h 77"/>
              <a:gd name="T6" fmla="*/ 21 w 81"/>
              <a:gd name="T7" fmla="*/ 53 h 77"/>
              <a:gd name="T8" fmla="*/ 0 w 81"/>
              <a:gd name="T9" fmla="*/ 53 h 77"/>
              <a:gd name="T10" fmla="*/ 1 w 81"/>
              <a:gd name="T11" fmla="*/ 55 h 77"/>
              <a:gd name="T12" fmla="*/ 17 w 81"/>
              <a:gd name="T13" fmla="*/ 67 h 77"/>
              <a:gd name="T14" fmla="*/ 62 w 81"/>
              <a:gd name="T15" fmla="*/ 67 h 77"/>
              <a:gd name="T16" fmla="*/ 64 w 81"/>
              <a:gd name="T17" fmla="*/ 68 h 77"/>
              <a:gd name="T18" fmla="*/ 75 w 81"/>
              <a:gd name="T19" fmla="*/ 77 h 77"/>
              <a:gd name="T20" fmla="*/ 75 w 81"/>
              <a:gd name="T21" fmla="*/ 64 h 77"/>
              <a:gd name="T22" fmla="*/ 75 w 81"/>
              <a:gd name="T23" fmla="*/ 63 h 77"/>
              <a:gd name="T24" fmla="*/ 81 w 81"/>
              <a:gd name="T25" fmla="*/ 50 h 77"/>
              <a:gd name="T26" fmla="*/ 81 w 81"/>
              <a:gd name="T27" fmla="*/ 17 h 77"/>
              <a:gd name="T28" fmla="*/ 64 w 81"/>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7">
                <a:moveTo>
                  <a:pt x="64" y="0"/>
                </a:moveTo>
                <a:cubicBezTo>
                  <a:pt x="42" y="0"/>
                  <a:pt x="42" y="0"/>
                  <a:pt x="42" y="0"/>
                </a:cubicBezTo>
                <a:cubicBezTo>
                  <a:pt x="42" y="32"/>
                  <a:pt x="42" y="32"/>
                  <a:pt x="42" y="32"/>
                </a:cubicBezTo>
                <a:cubicBezTo>
                  <a:pt x="42" y="44"/>
                  <a:pt x="32" y="53"/>
                  <a:pt x="21" y="53"/>
                </a:cubicBezTo>
                <a:cubicBezTo>
                  <a:pt x="0" y="53"/>
                  <a:pt x="0" y="53"/>
                  <a:pt x="0" y="53"/>
                </a:cubicBezTo>
                <a:cubicBezTo>
                  <a:pt x="1" y="55"/>
                  <a:pt x="1" y="55"/>
                  <a:pt x="1" y="55"/>
                </a:cubicBezTo>
                <a:cubicBezTo>
                  <a:pt x="3" y="62"/>
                  <a:pt x="10" y="67"/>
                  <a:pt x="17" y="67"/>
                </a:cubicBezTo>
                <a:cubicBezTo>
                  <a:pt x="62" y="67"/>
                  <a:pt x="62" y="67"/>
                  <a:pt x="62" y="67"/>
                </a:cubicBezTo>
                <a:cubicBezTo>
                  <a:pt x="63" y="67"/>
                  <a:pt x="63" y="67"/>
                  <a:pt x="64" y="68"/>
                </a:cubicBezTo>
                <a:cubicBezTo>
                  <a:pt x="75" y="77"/>
                  <a:pt x="75" y="77"/>
                  <a:pt x="75" y="77"/>
                </a:cubicBezTo>
                <a:cubicBezTo>
                  <a:pt x="75" y="64"/>
                  <a:pt x="75" y="64"/>
                  <a:pt x="75" y="64"/>
                </a:cubicBezTo>
                <a:cubicBezTo>
                  <a:pt x="74" y="64"/>
                  <a:pt x="75" y="63"/>
                  <a:pt x="75" y="63"/>
                </a:cubicBezTo>
                <a:cubicBezTo>
                  <a:pt x="79" y="60"/>
                  <a:pt x="81" y="55"/>
                  <a:pt x="81" y="50"/>
                </a:cubicBezTo>
                <a:cubicBezTo>
                  <a:pt x="81" y="17"/>
                  <a:pt x="81" y="17"/>
                  <a:pt x="81" y="17"/>
                </a:cubicBezTo>
                <a:cubicBezTo>
                  <a:pt x="81" y="8"/>
                  <a:pt x="73" y="0"/>
                  <a:pt x="6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2" name="Freeform 17"/>
          <p:cNvSpPr/>
          <p:nvPr>
            <p:custDataLst>
              <p:tags r:id="rId16"/>
            </p:custDataLst>
          </p:nvPr>
        </p:nvSpPr>
        <p:spPr bwMode="auto">
          <a:xfrm>
            <a:off x="5655871" y="1109102"/>
            <a:ext cx="3702904" cy="1076973"/>
          </a:xfrm>
          <a:custGeom>
            <a:avLst/>
            <a:gdLst>
              <a:gd name="T0" fmla="*/ 1234 w 1514"/>
              <a:gd name="T1" fmla="*/ 0 h 441"/>
              <a:gd name="T2" fmla="*/ 516 w 1514"/>
              <a:gd name="T3" fmla="*/ 0 h 441"/>
              <a:gd name="T4" fmla="*/ 451 w 1514"/>
              <a:gd name="T5" fmla="*/ 0 h 441"/>
              <a:gd name="T6" fmla="*/ 443 w 1514"/>
              <a:gd name="T7" fmla="*/ 0 h 441"/>
              <a:gd name="T8" fmla="*/ 407 w 1514"/>
              <a:gd name="T9" fmla="*/ 36 h 441"/>
              <a:gd name="T10" fmla="*/ 407 w 1514"/>
              <a:gd name="T11" fmla="*/ 66 h 441"/>
              <a:gd name="T12" fmla="*/ 387 w 1514"/>
              <a:gd name="T13" fmla="*/ 66 h 441"/>
              <a:gd name="T14" fmla="*/ 356 w 1514"/>
              <a:gd name="T15" fmla="*/ 66 h 441"/>
              <a:gd name="T16" fmla="*/ 356 w 1514"/>
              <a:gd name="T17" fmla="*/ 66 h 441"/>
              <a:gd name="T18" fmla="*/ 289 w 1514"/>
              <a:gd name="T19" fmla="*/ 0 h 441"/>
              <a:gd name="T20" fmla="*/ 67 w 1514"/>
              <a:gd name="T21" fmla="*/ 0 h 441"/>
              <a:gd name="T22" fmla="*/ 0 w 1514"/>
              <a:gd name="T23" fmla="*/ 67 h 441"/>
              <a:gd name="T24" fmla="*/ 0 w 1514"/>
              <a:gd name="T25" fmla="*/ 243 h 441"/>
              <a:gd name="T26" fmla="*/ 145 w 1514"/>
              <a:gd name="T27" fmla="*/ 389 h 441"/>
              <a:gd name="T28" fmla="*/ 277 w 1514"/>
              <a:gd name="T29" fmla="*/ 389 h 441"/>
              <a:gd name="T30" fmla="*/ 277 w 1514"/>
              <a:gd name="T31" fmla="*/ 389 h 441"/>
              <a:gd name="T32" fmla="*/ 502 w 1514"/>
              <a:gd name="T33" fmla="*/ 389 h 441"/>
              <a:gd name="T34" fmla="*/ 533 w 1514"/>
              <a:gd name="T35" fmla="*/ 389 h 441"/>
              <a:gd name="T36" fmla="*/ 1265 w 1514"/>
              <a:gd name="T37" fmla="*/ 389 h 441"/>
              <a:gd name="T38" fmla="*/ 1374 w 1514"/>
              <a:gd name="T39" fmla="*/ 441 h 441"/>
              <a:gd name="T40" fmla="*/ 1514 w 1514"/>
              <a:gd name="T41" fmla="*/ 301 h 441"/>
              <a:gd name="T42" fmla="*/ 1409 w 1514"/>
              <a:gd name="T43" fmla="*/ 165 h 441"/>
              <a:gd name="T44" fmla="*/ 1363 w 1514"/>
              <a:gd name="T45" fmla="*/ 106 h 441"/>
              <a:gd name="T46" fmla="*/ 1302 w 1514"/>
              <a:gd name="T47" fmla="*/ 69 h 441"/>
              <a:gd name="T48" fmla="*/ 1302 w 1514"/>
              <a:gd name="T49" fmla="*/ 67 h 441"/>
              <a:gd name="T50" fmla="*/ 1234 w 1514"/>
              <a:gd name="T5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4" h="441">
                <a:moveTo>
                  <a:pt x="1234" y="0"/>
                </a:moveTo>
                <a:cubicBezTo>
                  <a:pt x="516" y="0"/>
                  <a:pt x="516" y="0"/>
                  <a:pt x="516" y="0"/>
                </a:cubicBezTo>
                <a:cubicBezTo>
                  <a:pt x="451" y="0"/>
                  <a:pt x="451" y="0"/>
                  <a:pt x="451" y="0"/>
                </a:cubicBezTo>
                <a:cubicBezTo>
                  <a:pt x="443" y="0"/>
                  <a:pt x="443" y="0"/>
                  <a:pt x="443" y="0"/>
                </a:cubicBezTo>
                <a:cubicBezTo>
                  <a:pt x="423" y="0"/>
                  <a:pt x="407" y="16"/>
                  <a:pt x="407" y="36"/>
                </a:cubicBezTo>
                <a:cubicBezTo>
                  <a:pt x="407" y="66"/>
                  <a:pt x="407" y="66"/>
                  <a:pt x="407" y="66"/>
                </a:cubicBezTo>
                <a:cubicBezTo>
                  <a:pt x="387" y="66"/>
                  <a:pt x="387" y="66"/>
                  <a:pt x="387" y="66"/>
                </a:cubicBezTo>
                <a:cubicBezTo>
                  <a:pt x="356" y="66"/>
                  <a:pt x="356" y="66"/>
                  <a:pt x="356" y="66"/>
                </a:cubicBezTo>
                <a:cubicBezTo>
                  <a:pt x="356" y="66"/>
                  <a:pt x="356" y="66"/>
                  <a:pt x="356" y="66"/>
                </a:cubicBezTo>
                <a:cubicBezTo>
                  <a:pt x="356" y="30"/>
                  <a:pt x="326" y="0"/>
                  <a:pt x="289" y="0"/>
                </a:cubicBezTo>
                <a:cubicBezTo>
                  <a:pt x="67" y="0"/>
                  <a:pt x="67" y="0"/>
                  <a:pt x="67" y="0"/>
                </a:cubicBezTo>
                <a:cubicBezTo>
                  <a:pt x="30" y="0"/>
                  <a:pt x="0" y="30"/>
                  <a:pt x="0" y="67"/>
                </a:cubicBezTo>
                <a:cubicBezTo>
                  <a:pt x="0" y="243"/>
                  <a:pt x="0" y="243"/>
                  <a:pt x="0" y="243"/>
                </a:cubicBezTo>
                <a:cubicBezTo>
                  <a:pt x="0" y="324"/>
                  <a:pt x="65" y="389"/>
                  <a:pt x="145" y="389"/>
                </a:cubicBezTo>
                <a:cubicBezTo>
                  <a:pt x="277" y="389"/>
                  <a:pt x="277" y="389"/>
                  <a:pt x="277" y="389"/>
                </a:cubicBezTo>
                <a:cubicBezTo>
                  <a:pt x="277" y="389"/>
                  <a:pt x="277" y="389"/>
                  <a:pt x="277" y="389"/>
                </a:cubicBezTo>
                <a:cubicBezTo>
                  <a:pt x="502" y="389"/>
                  <a:pt x="502" y="389"/>
                  <a:pt x="502" y="389"/>
                </a:cubicBezTo>
                <a:cubicBezTo>
                  <a:pt x="533" y="389"/>
                  <a:pt x="533" y="389"/>
                  <a:pt x="533" y="389"/>
                </a:cubicBezTo>
                <a:cubicBezTo>
                  <a:pt x="1265" y="389"/>
                  <a:pt x="1265" y="389"/>
                  <a:pt x="1265" y="389"/>
                </a:cubicBezTo>
                <a:cubicBezTo>
                  <a:pt x="1291" y="421"/>
                  <a:pt x="1330" y="441"/>
                  <a:pt x="1374" y="441"/>
                </a:cubicBezTo>
                <a:cubicBezTo>
                  <a:pt x="1451" y="441"/>
                  <a:pt x="1514" y="378"/>
                  <a:pt x="1514" y="301"/>
                </a:cubicBezTo>
                <a:cubicBezTo>
                  <a:pt x="1514" y="236"/>
                  <a:pt x="1470" y="181"/>
                  <a:pt x="1409" y="165"/>
                </a:cubicBezTo>
                <a:cubicBezTo>
                  <a:pt x="1363" y="106"/>
                  <a:pt x="1363" y="106"/>
                  <a:pt x="1363" y="106"/>
                </a:cubicBezTo>
                <a:cubicBezTo>
                  <a:pt x="1347" y="87"/>
                  <a:pt x="1326" y="73"/>
                  <a:pt x="1302" y="69"/>
                </a:cubicBezTo>
                <a:cubicBezTo>
                  <a:pt x="1302" y="67"/>
                  <a:pt x="1302" y="67"/>
                  <a:pt x="1302" y="67"/>
                </a:cubicBezTo>
                <a:cubicBezTo>
                  <a:pt x="1302"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4" name="Freeform 18"/>
          <p:cNvSpPr/>
          <p:nvPr>
            <p:custDataLst>
              <p:tags r:id="rId17"/>
            </p:custDataLst>
          </p:nvPr>
        </p:nvSpPr>
        <p:spPr bwMode="auto">
          <a:xfrm>
            <a:off x="6604549" y="1063198"/>
            <a:ext cx="266007" cy="322504"/>
          </a:xfrm>
          <a:custGeom>
            <a:avLst/>
            <a:gdLst>
              <a:gd name="T0" fmla="*/ 109 w 109"/>
              <a:gd name="T1" fmla="*/ 0 h 132"/>
              <a:gd name="T2" fmla="*/ 31 w 109"/>
              <a:gd name="T3" fmla="*/ 0 h 132"/>
              <a:gd name="T4" fmla="*/ 0 w 109"/>
              <a:gd name="T5" fmla="*/ 31 h 132"/>
              <a:gd name="T6" fmla="*/ 0 w 109"/>
              <a:gd name="T7" fmla="*/ 132 h 132"/>
              <a:gd name="T8" fmla="*/ 109 w 109"/>
              <a:gd name="T9" fmla="*/ 132 h 132"/>
              <a:gd name="T10" fmla="*/ 109 w 109"/>
              <a:gd name="T11" fmla="*/ 0 h 132"/>
            </a:gdLst>
            <a:ahLst/>
            <a:cxnLst>
              <a:cxn ang="0">
                <a:pos x="T0" y="T1"/>
              </a:cxn>
              <a:cxn ang="0">
                <a:pos x="T2" y="T3"/>
              </a:cxn>
              <a:cxn ang="0">
                <a:pos x="T4" y="T5"/>
              </a:cxn>
              <a:cxn ang="0">
                <a:pos x="T6" y="T7"/>
              </a:cxn>
              <a:cxn ang="0">
                <a:pos x="T8" y="T9"/>
              </a:cxn>
              <a:cxn ang="0">
                <a:pos x="T10" y="T11"/>
              </a:cxn>
            </a:cxnLst>
            <a:rect l="0" t="0" r="r" b="b"/>
            <a:pathLst>
              <a:path w="109" h="132">
                <a:moveTo>
                  <a:pt x="109" y="0"/>
                </a:moveTo>
                <a:cubicBezTo>
                  <a:pt x="31" y="0"/>
                  <a:pt x="31" y="0"/>
                  <a:pt x="31" y="0"/>
                </a:cubicBezTo>
                <a:cubicBezTo>
                  <a:pt x="14" y="0"/>
                  <a:pt x="0" y="14"/>
                  <a:pt x="0" y="31"/>
                </a:cubicBezTo>
                <a:cubicBezTo>
                  <a:pt x="0" y="132"/>
                  <a:pt x="0" y="132"/>
                  <a:pt x="0" y="132"/>
                </a:cubicBezTo>
                <a:cubicBezTo>
                  <a:pt x="109" y="132"/>
                  <a:pt x="109" y="132"/>
                  <a:pt x="109" y="132"/>
                </a:cubicBezTo>
                <a:lnTo>
                  <a:pt x="109" y="0"/>
                </a:lnTo>
                <a:close/>
              </a:path>
            </a:pathLst>
          </a:custGeom>
          <a:solidFill>
            <a:srgbClr val="79B22A">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5" name="Freeform 19"/>
          <p:cNvSpPr/>
          <p:nvPr>
            <p:custDataLst>
              <p:tags r:id="rId18"/>
            </p:custDataLst>
          </p:nvPr>
        </p:nvSpPr>
        <p:spPr bwMode="auto">
          <a:xfrm>
            <a:off x="5928940" y="1224450"/>
            <a:ext cx="3216795" cy="788603"/>
          </a:xfrm>
          <a:custGeom>
            <a:avLst/>
            <a:gdLst>
              <a:gd name="T0" fmla="*/ 1300 w 1315"/>
              <a:gd name="T1" fmla="*/ 192 h 323"/>
              <a:gd name="T2" fmla="*/ 1231 w 1315"/>
              <a:gd name="T3" fmla="*/ 282 h 323"/>
              <a:gd name="T4" fmla="*/ 1149 w 1315"/>
              <a:gd name="T5" fmla="*/ 323 h 323"/>
              <a:gd name="T6" fmla="*/ 146 w 1315"/>
              <a:gd name="T7" fmla="*/ 323 h 323"/>
              <a:gd name="T8" fmla="*/ 0 w 1315"/>
              <a:gd name="T9" fmla="*/ 177 h 323"/>
              <a:gd name="T10" fmla="*/ 0 w 1315"/>
              <a:gd name="T11" fmla="*/ 0 h 323"/>
              <a:gd name="T12" fmla="*/ 1150 w 1315"/>
              <a:gd name="T13" fmla="*/ 0 h 323"/>
              <a:gd name="T14" fmla="*/ 1231 w 1315"/>
              <a:gd name="T15" fmla="*/ 40 h 323"/>
              <a:gd name="T16" fmla="*/ 1300 w 1315"/>
              <a:gd name="T17" fmla="*/ 127 h 323"/>
              <a:gd name="T18" fmla="*/ 1300 w 1315"/>
              <a:gd name="T19" fmla="*/ 19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3">
                <a:moveTo>
                  <a:pt x="1300" y="192"/>
                </a:moveTo>
                <a:cubicBezTo>
                  <a:pt x="1231" y="282"/>
                  <a:pt x="1231" y="282"/>
                  <a:pt x="1231" y="282"/>
                </a:cubicBezTo>
                <a:cubicBezTo>
                  <a:pt x="1212" y="308"/>
                  <a:pt x="1181" y="323"/>
                  <a:pt x="1149" y="323"/>
                </a:cubicBezTo>
                <a:cubicBezTo>
                  <a:pt x="146" y="323"/>
                  <a:pt x="146" y="323"/>
                  <a:pt x="146" y="323"/>
                </a:cubicBezTo>
                <a:cubicBezTo>
                  <a:pt x="65" y="323"/>
                  <a:pt x="0" y="258"/>
                  <a:pt x="0" y="177"/>
                </a:cubicBezTo>
                <a:cubicBezTo>
                  <a:pt x="0" y="0"/>
                  <a:pt x="0" y="0"/>
                  <a:pt x="0" y="0"/>
                </a:cubicBezTo>
                <a:cubicBezTo>
                  <a:pt x="1150" y="0"/>
                  <a:pt x="1150" y="0"/>
                  <a:pt x="1150" y="0"/>
                </a:cubicBezTo>
                <a:cubicBezTo>
                  <a:pt x="1182" y="0"/>
                  <a:pt x="1212" y="15"/>
                  <a:pt x="1231" y="40"/>
                </a:cubicBezTo>
                <a:cubicBezTo>
                  <a:pt x="1300" y="127"/>
                  <a:pt x="1300" y="127"/>
                  <a:pt x="1300" y="127"/>
                </a:cubicBezTo>
                <a:cubicBezTo>
                  <a:pt x="1315" y="146"/>
                  <a:pt x="1315" y="173"/>
                  <a:pt x="1300"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6" name="Freeform 20"/>
          <p:cNvSpPr/>
          <p:nvPr>
            <p:custDataLst>
              <p:tags r:id="rId19"/>
            </p:custDataLst>
          </p:nvPr>
        </p:nvSpPr>
        <p:spPr bwMode="auto">
          <a:xfrm>
            <a:off x="5606436" y="1063198"/>
            <a:ext cx="1227632" cy="949855"/>
          </a:xfrm>
          <a:custGeom>
            <a:avLst/>
            <a:gdLst>
              <a:gd name="T0" fmla="*/ 357 w 502"/>
              <a:gd name="T1" fmla="*/ 243 h 389"/>
              <a:gd name="T2" fmla="*/ 357 w 502"/>
              <a:gd name="T3" fmla="*/ 67 h 389"/>
              <a:gd name="T4" fmla="*/ 290 w 502"/>
              <a:gd name="T5" fmla="*/ 0 h 389"/>
              <a:gd name="T6" fmla="*/ 68 w 502"/>
              <a:gd name="T7" fmla="*/ 0 h 389"/>
              <a:gd name="T8" fmla="*/ 0 w 502"/>
              <a:gd name="T9" fmla="*/ 67 h 389"/>
              <a:gd name="T10" fmla="*/ 0 w 502"/>
              <a:gd name="T11" fmla="*/ 243 h 389"/>
              <a:gd name="T12" fmla="*/ 146 w 502"/>
              <a:gd name="T13" fmla="*/ 389 h 389"/>
              <a:gd name="T14" fmla="*/ 502 w 502"/>
              <a:gd name="T15" fmla="*/ 389 h 389"/>
              <a:gd name="T16" fmla="*/ 357 w 502"/>
              <a:gd name="T17" fmla="*/ 24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3"/>
                </a:moveTo>
                <a:cubicBezTo>
                  <a:pt x="357" y="67"/>
                  <a:pt x="357" y="67"/>
                  <a:pt x="357" y="67"/>
                </a:cubicBezTo>
                <a:cubicBezTo>
                  <a:pt x="357" y="30"/>
                  <a:pt x="327" y="0"/>
                  <a:pt x="290" y="0"/>
                </a:cubicBezTo>
                <a:cubicBezTo>
                  <a:pt x="68" y="0"/>
                  <a:pt x="68" y="0"/>
                  <a:pt x="68" y="0"/>
                </a:cubicBezTo>
                <a:cubicBezTo>
                  <a:pt x="31" y="0"/>
                  <a:pt x="0" y="30"/>
                  <a:pt x="0" y="67"/>
                </a:cubicBezTo>
                <a:cubicBezTo>
                  <a:pt x="0" y="243"/>
                  <a:pt x="0" y="243"/>
                  <a:pt x="0" y="243"/>
                </a:cubicBezTo>
                <a:cubicBezTo>
                  <a:pt x="0" y="324"/>
                  <a:pt x="66" y="389"/>
                  <a:pt x="146" y="389"/>
                </a:cubicBezTo>
                <a:cubicBezTo>
                  <a:pt x="502" y="389"/>
                  <a:pt x="502" y="389"/>
                  <a:pt x="502" y="389"/>
                </a:cubicBezTo>
                <a:cubicBezTo>
                  <a:pt x="422" y="389"/>
                  <a:pt x="357" y="324"/>
                  <a:pt x="357" y="243"/>
                </a:cubicBezTo>
                <a:close/>
              </a:path>
            </a:pathLst>
          </a:custGeom>
          <a:solidFill>
            <a:srgbClr val="79B22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7" name="Freeform 21"/>
          <p:cNvSpPr/>
          <p:nvPr>
            <p:custDataLst>
              <p:tags r:id="rId20"/>
            </p:custDataLst>
          </p:nvPr>
        </p:nvSpPr>
        <p:spPr bwMode="auto">
          <a:xfrm>
            <a:off x="6479785" y="1224450"/>
            <a:ext cx="433143" cy="788603"/>
          </a:xfrm>
          <a:custGeom>
            <a:avLst/>
            <a:gdLst>
              <a:gd name="T0" fmla="*/ 177 w 177"/>
              <a:gd name="T1" fmla="*/ 323 h 323"/>
              <a:gd name="T2" fmla="*/ 145 w 177"/>
              <a:gd name="T3" fmla="*/ 323 h 323"/>
              <a:gd name="T4" fmla="*/ 0 w 177"/>
              <a:gd name="T5" fmla="*/ 177 h 323"/>
              <a:gd name="T6" fmla="*/ 0 w 177"/>
              <a:gd name="T7" fmla="*/ 0 h 323"/>
              <a:gd name="T8" fmla="*/ 31 w 177"/>
              <a:gd name="T9" fmla="*/ 0 h 323"/>
              <a:gd name="T10" fmla="*/ 31 w 177"/>
              <a:gd name="T11" fmla="*/ 177 h 323"/>
              <a:gd name="T12" fmla="*/ 177 w 177"/>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177" h="323">
                <a:moveTo>
                  <a:pt x="177" y="323"/>
                </a:moveTo>
                <a:cubicBezTo>
                  <a:pt x="145" y="323"/>
                  <a:pt x="145" y="323"/>
                  <a:pt x="145" y="323"/>
                </a:cubicBezTo>
                <a:cubicBezTo>
                  <a:pt x="65" y="323"/>
                  <a:pt x="0" y="258"/>
                  <a:pt x="0" y="177"/>
                </a:cubicBezTo>
                <a:cubicBezTo>
                  <a:pt x="0" y="0"/>
                  <a:pt x="0" y="0"/>
                  <a:pt x="0" y="0"/>
                </a:cubicBezTo>
                <a:cubicBezTo>
                  <a:pt x="31" y="0"/>
                  <a:pt x="31" y="0"/>
                  <a:pt x="31" y="0"/>
                </a:cubicBezTo>
                <a:cubicBezTo>
                  <a:pt x="31" y="177"/>
                  <a:pt x="31" y="177"/>
                  <a:pt x="31" y="177"/>
                </a:cubicBezTo>
                <a:cubicBezTo>
                  <a:pt x="31" y="258"/>
                  <a:pt x="96" y="323"/>
                  <a:pt x="177" y="323"/>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8" name="Freeform 22"/>
          <p:cNvSpPr/>
          <p:nvPr>
            <p:custDataLst>
              <p:tags r:id="rId21"/>
            </p:custDataLst>
          </p:nvPr>
        </p:nvSpPr>
        <p:spPr bwMode="auto">
          <a:xfrm>
            <a:off x="6711658" y="1063198"/>
            <a:ext cx="2079794" cy="358991"/>
          </a:xfrm>
          <a:custGeom>
            <a:avLst/>
            <a:gdLst>
              <a:gd name="T0" fmla="*/ 59 w 850"/>
              <a:gd name="T1" fmla="*/ 147 h 147"/>
              <a:gd name="T2" fmla="*/ 802 w 850"/>
              <a:gd name="T3" fmla="*/ 147 h 147"/>
              <a:gd name="T4" fmla="*/ 850 w 850"/>
              <a:gd name="T5" fmla="*/ 99 h 147"/>
              <a:gd name="T6" fmla="*/ 850 w 850"/>
              <a:gd name="T7" fmla="*/ 67 h 147"/>
              <a:gd name="T8" fmla="*/ 783 w 850"/>
              <a:gd name="T9" fmla="*/ 0 h 147"/>
              <a:gd name="T10" fmla="*/ 0 w 850"/>
              <a:gd name="T11" fmla="*/ 0 h 147"/>
              <a:gd name="T12" fmla="*/ 22 w 850"/>
              <a:gd name="T13" fmla="*/ 67 h 147"/>
              <a:gd name="T14" fmla="*/ 22 w 850"/>
              <a:gd name="T15" fmla="*/ 111 h 147"/>
              <a:gd name="T16" fmla="*/ 59 w 85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7">
                <a:moveTo>
                  <a:pt x="59" y="147"/>
                </a:moveTo>
                <a:cubicBezTo>
                  <a:pt x="802" y="147"/>
                  <a:pt x="802" y="147"/>
                  <a:pt x="802" y="147"/>
                </a:cubicBezTo>
                <a:cubicBezTo>
                  <a:pt x="829" y="147"/>
                  <a:pt x="850" y="125"/>
                  <a:pt x="850" y="99"/>
                </a:cubicBezTo>
                <a:cubicBezTo>
                  <a:pt x="850" y="67"/>
                  <a:pt x="850" y="67"/>
                  <a:pt x="850" y="67"/>
                </a:cubicBezTo>
                <a:cubicBezTo>
                  <a:pt x="850" y="30"/>
                  <a:pt x="820" y="0"/>
                  <a:pt x="783" y="0"/>
                </a:cubicBezTo>
                <a:cubicBezTo>
                  <a:pt x="0" y="0"/>
                  <a:pt x="0" y="0"/>
                  <a:pt x="0" y="0"/>
                </a:cubicBezTo>
                <a:cubicBezTo>
                  <a:pt x="14" y="18"/>
                  <a:pt x="22" y="42"/>
                  <a:pt x="22" y="67"/>
                </a:cubicBezTo>
                <a:cubicBezTo>
                  <a:pt x="22" y="111"/>
                  <a:pt x="22" y="111"/>
                  <a:pt x="22" y="111"/>
                </a:cubicBezTo>
                <a:cubicBezTo>
                  <a:pt x="22" y="131"/>
                  <a:pt x="39" y="147"/>
                  <a:pt x="59" y="147"/>
                </a:cubicBezTo>
                <a:close/>
              </a:path>
            </a:pathLst>
          </a:custGeom>
          <a:solidFill>
            <a:srgbClr val="79B22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29" name="Oval 23"/>
          <p:cNvSpPr>
            <a:spLocks noChangeArrowheads="1"/>
          </p:cNvSpPr>
          <p:nvPr>
            <p:custDataLst>
              <p:tags r:id="rId22"/>
            </p:custDataLst>
          </p:nvPr>
        </p:nvSpPr>
        <p:spPr bwMode="auto">
          <a:xfrm>
            <a:off x="8627847" y="1456323"/>
            <a:ext cx="683849"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30" name="Freeform 24"/>
          <p:cNvSpPr/>
          <p:nvPr>
            <p:custDataLst>
              <p:tags r:id="rId23"/>
            </p:custDataLst>
          </p:nvPr>
        </p:nvSpPr>
        <p:spPr bwMode="auto">
          <a:xfrm>
            <a:off x="8607838" y="1410420"/>
            <a:ext cx="537898" cy="602634"/>
          </a:xfrm>
          <a:custGeom>
            <a:avLst/>
            <a:gdLst>
              <a:gd name="T0" fmla="*/ 0 w 220"/>
              <a:gd name="T1" fmla="*/ 140 h 247"/>
              <a:gd name="T2" fmla="*/ 50 w 220"/>
              <a:gd name="T3" fmla="*/ 247 h 247"/>
              <a:gd name="T4" fmla="*/ 54 w 220"/>
              <a:gd name="T5" fmla="*/ 247 h 247"/>
              <a:gd name="T6" fmla="*/ 136 w 220"/>
              <a:gd name="T7" fmla="*/ 206 h 247"/>
              <a:gd name="T8" fmla="*/ 205 w 220"/>
              <a:gd name="T9" fmla="*/ 116 h 247"/>
              <a:gd name="T10" fmla="*/ 205 w 220"/>
              <a:gd name="T11" fmla="*/ 51 h 247"/>
              <a:gd name="T12" fmla="*/ 167 w 220"/>
              <a:gd name="T13" fmla="*/ 2 h 247"/>
              <a:gd name="T14" fmla="*/ 141 w 220"/>
              <a:gd name="T15" fmla="*/ 0 h 247"/>
              <a:gd name="T16" fmla="*/ 0 w 220"/>
              <a:gd name="T17" fmla="*/ 14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7">
                <a:moveTo>
                  <a:pt x="0" y="140"/>
                </a:moveTo>
                <a:cubicBezTo>
                  <a:pt x="0" y="183"/>
                  <a:pt x="20" y="221"/>
                  <a:pt x="50" y="247"/>
                </a:cubicBezTo>
                <a:cubicBezTo>
                  <a:pt x="54" y="247"/>
                  <a:pt x="54" y="247"/>
                  <a:pt x="54" y="247"/>
                </a:cubicBezTo>
                <a:cubicBezTo>
                  <a:pt x="86" y="247"/>
                  <a:pt x="117" y="232"/>
                  <a:pt x="136" y="206"/>
                </a:cubicBezTo>
                <a:cubicBezTo>
                  <a:pt x="205" y="116"/>
                  <a:pt x="205" y="116"/>
                  <a:pt x="205" y="116"/>
                </a:cubicBezTo>
                <a:cubicBezTo>
                  <a:pt x="220" y="97"/>
                  <a:pt x="220" y="70"/>
                  <a:pt x="205" y="51"/>
                </a:cubicBezTo>
                <a:cubicBezTo>
                  <a:pt x="167" y="2"/>
                  <a:pt x="167" y="2"/>
                  <a:pt x="167" y="2"/>
                </a:cubicBezTo>
                <a:cubicBezTo>
                  <a:pt x="158" y="1"/>
                  <a:pt x="149" y="0"/>
                  <a:pt x="141" y="0"/>
                </a:cubicBezTo>
                <a:cubicBezTo>
                  <a:pt x="63" y="0"/>
                  <a:pt x="0" y="63"/>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31" name="Oval 25"/>
          <p:cNvSpPr>
            <a:spLocks noChangeArrowheads="1"/>
          </p:cNvSpPr>
          <p:nvPr>
            <p:custDataLst>
              <p:tags r:id="rId24"/>
            </p:custDataLst>
          </p:nvPr>
        </p:nvSpPr>
        <p:spPr bwMode="auto">
          <a:xfrm>
            <a:off x="8627847" y="1456323"/>
            <a:ext cx="683849" cy="683848"/>
          </a:xfrm>
          <a:prstGeom prst="ellipse">
            <a:avLst/>
          </a:prstGeom>
          <a:solidFill>
            <a:srgbClr val="79B22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32" name="Freeform 26"/>
          <p:cNvSpPr>
            <a:spLocks noEditPoints="1"/>
          </p:cNvSpPr>
          <p:nvPr>
            <p:custDataLst>
              <p:tags r:id="rId25"/>
            </p:custDataLst>
          </p:nvPr>
        </p:nvSpPr>
        <p:spPr bwMode="auto">
          <a:xfrm>
            <a:off x="8685520" y="1515174"/>
            <a:ext cx="568501" cy="566146"/>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33" name="Freeform 27"/>
          <p:cNvSpPr>
            <a:spLocks noEditPoints="1"/>
          </p:cNvSpPr>
          <p:nvPr>
            <p:custDataLst>
              <p:tags r:id="rId26"/>
            </p:custDataLst>
          </p:nvPr>
        </p:nvSpPr>
        <p:spPr bwMode="auto">
          <a:xfrm>
            <a:off x="8873844" y="1676426"/>
            <a:ext cx="185970" cy="245997"/>
          </a:xfrm>
          <a:custGeom>
            <a:avLst/>
            <a:gdLst>
              <a:gd name="T0" fmla="*/ 74 w 76"/>
              <a:gd name="T1" fmla="*/ 97 h 101"/>
              <a:gd name="T2" fmla="*/ 70 w 76"/>
              <a:gd name="T3" fmla="*/ 97 h 101"/>
              <a:gd name="T4" fmla="*/ 70 w 76"/>
              <a:gd name="T5" fmla="*/ 73 h 101"/>
              <a:gd name="T6" fmla="*/ 58 w 76"/>
              <a:gd name="T7" fmla="*/ 52 h 101"/>
              <a:gd name="T8" fmla="*/ 56 w 76"/>
              <a:gd name="T9" fmla="*/ 51 h 101"/>
              <a:gd name="T10" fmla="*/ 58 w 76"/>
              <a:gd name="T11" fmla="*/ 49 h 101"/>
              <a:gd name="T12" fmla="*/ 70 w 76"/>
              <a:gd name="T13" fmla="*/ 29 h 101"/>
              <a:gd name="T14" fmla="*/ 70 w 76"/>
              <a:gd name="T15" fmla="*/ 4 h 101"/>
              <a:gd name="T16" fmla="*/ 74 w 76"/>
              <a:gd name="T17" fmla="*/ 4 h 101"/>
              <a:gd name="T18" fmla="*/ 76 w 76"/>
              <a:gd name="T19" fmla="*/ 2 h 101"/>
              <a:gd name="T20" fmla="*/ 74 w 76"/>
              <a:gd name="T21" fmla="*/ 0 h 101"/>
              <a:gd name="T22" fmla="*/ 2 w 76"/>
              <a:gd name="T23" fmla="*/ 0 h 101"/>
              <a:gd name="T24" fmla="*/ 0 w 76"/>
              <a:gd name="T25" fmla="*/ 2 h 101"/>
              <a:gd name="T26" fmla="*/ 2 w 76"/>
              <a:gd name="T27" fmla="*/ 4 h 101"/>
              <a:gd name="T28" fmla="*/ 5 w 76"/>
              <a:gd name="T29" fmla="*/ 4 h 101"/>
              <a:gd name="T30" fmla="*/ 5 w 76"/>
              <a:gd name="T31" fmla="*/ 29 h 101"/>
              <a:gd name="T32" fmla="*/ 17 w 76"/>
              <a:gd name="T33" fmla="*/ 49 h 101"/>
              <a:gd name="T34" fmla="*/ 20 w 76"/>
              <a:gd name="T35" fmla="*/ 51 h 101"/>
              <a:gd name="T36" fmla="*/ 17 w 76"/>
              <a:gd name="T37" fmla="*/ 52 h 101"/>
              <a:gd name="T38" fmla="*/ 5 w 76"/>
              <a:gd name="T39" fmla="*/ 73 h 101"/>
              <a:gd name="T40" fmla="*/ 5 w 76"/>
              <a:gd name="T41" fmla="*/ 97 h 101"/>
              <a:gd name="T42" fmla="*/ 2 w 76"/>
              <a:gd name="T43" fmla="*/ 97 h 101"/>
              <a:gd name="T44" fmla="*/ 0 w 76"/>
              <a:gd name="T45" fmla="*/ 99 h 101"/>
              <a:gd name="T46" fmla="*/ 2 w 76"/>
              <a:gd name="T47" fmla="*/ 101 h 101"/>
              <a:gd name="T48" fmla="*/ 74 w 76"/>
              <a:gd name="T49" fmla="*/ 101 h 101"/>
              <a:gd name="T50" fmla="*/ 76 w 76"/>
              <a:gd name="T51" fmla="*/ 99 h 101"/>
              <a:gd name="T52" fmla="*/ 74 w 76"/>
              <a:gd name="T53" fmla="*/ 97 h 101"/>
              <a:gd name="T54" fmla="*/ 18 w 76"/>
              <a:gd name="T55" fmla="*/ 30 h 101"/>
              <a:gd name="T56" fmla="*/ 57 w 76"/>
              <a:gd name="T57" fmla="*/ 30 h 101"/>
              <a:gd name="T58" fmla="*/ 52 w 76"/>
              <a:gd name="T59" fmla="*/ 39 h 101"/>
              <a:gd name="T60" fmla="*/ 38 w 76"/>
              <a:gd name="T61" fmla="*/ 47 h 101"/>
              <a:gd name="T62" fmla="*/ 23 w 76"/>
              <a:gd name="T63" fmla="*/ 39 h 101"/>
              <a:gd name="T64" fmla="*/ 18 w 76"/>
              <a:gd name="T65" fmla="*/ 30 h 101"/>
              <a:gd name="T66" fmla="*/ 58 w 76"/>
              <a:gd name="T67" fmla="*/ 89 h 101"/>
              <a:gd name="T68" fmla="*/ 18 w 76"/>
              <a:gd name="T69" fmla="*/ 89 h 101"/>
              <a:gd name="T70" fmla="*/ 18 w 76"/>
              <a:gd name="T71" fmla="*/ 75 h 101"/>
              <a:gd name="T72" fmla="*/ 58 w 76"/>
              <a:gd name="T73" fmla="*/ 75 h 101"/>
              <a:gd name="T74" fmla="*/ 58 w 76"/>
              <a:gd name="T75" fmla="*/ 8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101">
                <a:moveTo>
                  <a:pt x="74" y="97"/>
                </a:moveTo>
                <a:cubicBezTo>
                  <a:pt x="70" y="97"/>
                  <a:pt x="70" y="97"/>
                  <a:pt x="70" y="97"/>
                </a:cubicBezTo>
                <a:cubicBezTo>
                  <a:pt x="70" y="73"/>
                  <a:pt x="70" y="73"/>
                  <a:pt x="70" y="73"/>
                </a:cubicBezTo>
                <a:cubicBezTo>
                  <a:pt x="70" y="64"/>
                  <a:pt x="65" y="56"/>
                  <a:pt x="58" y="52"/>
                </a:cubicBezTo>
                <a:cubicBezTo>
                  <a:pt x="56" y="51"/>
                  <a:pt x="56" y="51"/>
                  <a:pt x="56" y="51"/>
                </a:cubicBezTo>
                <a:cubicBezTo>
                  <a:pt x="58" y="49"/>
                  <a:pt x="58" y="49"/>
                  <a:pt x="58" y="49"/>
                </a:cubicBezTo>
                <a:cubicBezTo>
                  <a:pt x="65" y="45"/>
                  <a:pt x="70" y="37"/>
                  <a:pt x="70" y="29"/>
                </a:cubicBezTo>
                <a:cubicBezTo>
                  <a:pt x="70" y="4"/>
                  <a:pt x="70" y="4"/>
                  <a:pt x="70" y="4"/>
                </a:cubicBezTo>
                <a:cubicBezTo>
                  <a:pt x="74" y="4"/>
                  <a:pt x="74" y="4"/>
                  <a:pt x="74" y="4"/>
                </a:cubicBezTo>
                <a:cubicBezTo>
                  <a:pt x="75" y="4"/>
                  <a:pt x="76" y="3"/>
                  <a:pt x="76" y="2"/>
                </a:cubicBezTo>
                <a:cubicBezTo>
                  <a:pt x="76" y="1"/>
                  <a:pt x="75" y="0"/>
                  <a:pt x="74" y="0"/>
                </a:cubicBezTo>
                <a:cubicBezTo>
                  <a:pt x="2" y="0"/>
                  <a:pt x="2" y="0"/>
                  <a:pt x="2" y="0"/>
                </a:cubicBezTo>
                <a:cubicBezTo>
                  <a:pt x="1" y="0"/>
                  <a:pt x="0" y="1"/>
                  <a:pt x="0" y="2"/>
                </a:cubicBezTo>
                <a:cubicBezTo>
                  <a:pt x="0" y="3"/>
                  <a:pt x="1" y="4"/>
                  <a:pt x="2" y="4"/>
                </a:cubicBezTo>
                <a:cubicBezTo>
                  <a:pt x="5" y="4"/>
                  <a:pt x="5" y="4"/>
                  <a:pt x="5" y="4"/>
                </a:cubicBezTo>
                <a:cubicBezTo>
                  <a:pt x="5" y="29"/>
                  <a:pt x="5" y="29"/>
                  <a:pt x="5" y="29"/>
                </a:cubicBezTo>
                <a:cubicBezTo>
                  <a:pt x="5" y="37"/>
                  <a:pt x="10" y="45"/>
                  <a:pt x="17" y="49"/>
                </a:cubicBezTo>
                <a:cubicBezTo>
                  <a:pt x="20" y="51"/>
                  <a:pt x="20" y="51"/>
                  <a:pt x="20" y="51"/>
                </a:cubicBezTo>
                <a:cubicBezTo>
                  <a:pt x="17" y="52"/>
                  <a:pt x="17" y="52"/>
                  <a:pt x="17" y="52"/>
                </a:cubicBezTo>
                <a:cubicBezTo>
                  <a:pt x="10" y="56"/>
                  <a:pt x="5" y="64"/>
                  <a:pt x="5" y="73"/>
                </a:cubicBezTo>
                <a:cubicBezTo>
                  <a:pt x="5" y="97"/>
                  <a:pt x="5" y="97"/>
                  <a:pt x="5" y="97"/>
                </a:cubicBezTo>
                <a:cubicBezTo>
                  <a:pt x="2" y="97"/>
                  <a:pt x="2" y="97"/>
                  <a:pt x="2" y="97"/>
                </a:cubicBezTo>
                <a:cubicBezTo>
                  <a:pt x="1" y="97"/>
                  <a:pt x="0" y="98"/>
                  <a:pt x="0" y="99"/>
                </a:cubicBezTo>
                <a:cubicBezTo>
                  <a:pt x="0" y="100"/>
                  <a:pt x="1" y="101"/>
                  <a:pt x="2" y="101"/>
                </a:cubicBezTo>
                <a:cubicBezTo>
                  <a:pt x="74" y="101"/>
                  <a:pt x="74" y="101"/>
                  <a:pt x="74" y="101"/>
                </a:cubicBezTo>
                <a:cubicBezTo>
                  <a:pt x="75" y="101"/>
                  <a:pt x="76" y="100"/>
                  <a:pt x="76" y="99"/>
                </a:cubicBezTo>
                <a:cubicBezTo>
                  <a:pt x="76" y="98"/>
                  <a:pt x="75" y="97"/>
                  <a:pt x="74" y="97"/>
                </a:cubicBezTo>
                <a:close/>
                <a:moveTo>
                  <a:pt x="18" y="30"/>
                </a:moveTo>
                <a:cubicBezTo>
                  <a:pt x="57" y="30"/>
                  <a:pt x="57" y="30"/>
                  <a:pt x="57" y="30"/>
                </a:cubicBezTo>
                <a:cubicBezTo>
                  <a:pt x="57" y="34"/>
                  <a:pt x="55" y="37"/>
                  <a:pt x="52" y="39"/>
                </a:cubicBezTo>
                <a:cubicBezTo>
                  <a:pt x="38" y="47"/>
                  <a:pt x="38" y="47"/>
                  <a:pt x="38" y="47"/>
                </a:cubicBezTo>
                <a:cubicBezTo>
                  <a:pt x="23" y="39"/>
                  <a:pt x="23" y="39"/>
                  <a:pt x="23" y="39"/>
                </a:cubicBezTo>
                <a:cubicBezTo>
                  <a:pt x="20" y="37"/>
                  <a:pt x="18" y="34"/>
                  <a:pt x="18" y="30"/>
                </a:cubicBezTo>
                <a:close/>
                <a:moveTo>
                  <a:pt x="58" y="89"/>
                </a:moveTo>
                <a:cubicBezTo>
                  <a:pt x="18" y="89"/>
                  <a:pt x="18" y="89"/>
                  <a:pt x="18" y="89"/>
                </a:cubicBezTo>
                <a:cubicBezTo>
                  <a:pt x="18" y="75"/>
                  <a:pt x="18" y="75"/>
                  <a:pt x="18" y="75"/>
                </a:cubicBezTo>
                <a:cubicBezTo>
                  <a:pt x="58" y="75"/>
                  <a:pt x="58" y="75"/>
                  <a:pt x="58" y="75"/>
                </a:cubicBezTo>
                <a:lnTo>
                  <a:pt x="58" y="8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34" name="Freeform 28"/>
          <p:cNvSpPr/>
          <p:nvPr>
            <p:custDataLst>
              <p:tags r:id="rId27"/>
            </p:custDataLst>
          </p:nvPr>
        </p:nvSpPr>
        <p:spPr bwMode="auto">
          <a:xfrm>
            <a:off x="5705306" y="3040242"/>
            <a:ext cx="3702904" cy="1079328"/>
          </a:xfrm>
          <a:custGeom>
            <a:avLst/>
            <a:gdLst>
              <a:gd name="T0" fmla="*/ 1234 w 1514"/>
              <a:gd name="T1" fmla="*/ 0 h 442"/>
              <a:gd name="T2" fmla="*/ 516 w 1514"/>
              <a:gd name="T3" fmla="*/ 0 h 442"/>
              <a:gd name="T4" fmla="*/ 451 w 1514"/>
              <a:gd name="T5" fmla="*/ 0 h 442"/>
              <a:gd name="T6" fmla="*/ 443 w 1514"/>
              <a:gd name="T7" fmla="*/ 0 h 442"/>
              <a:gd name="T8" fmla="*/ 407 w 1514"/>
              <a:gd name="T9" fmla="*/ 36 h 442"/>
              <a:gd name="T10" fmla="*/ 407 w 1514"/>
              <a:gd name="T11" fmla="*/ 67 h 442"/>
              <a:gd name="T12" fmla="*/ 387 w 1514"/>
              <a:gd name="T13" fmla="*/ 67 h 442"/>
              <a:gd name="T14" fmla="*/ 356 w 1514"/>
              <a:gd name="T15" fmla="*/ 67 h 442"/>
              <a:gd name="T16" fmla="*/ 356 w 1514"/>
              <a:gd name="T17" fmla="*/ 67 h 442"/>
              <a:gd name="T18" fmla="*/ 289 w 1514"/>
              <a:gd name="T19" fmla="*/ 0 h 442"/>
              <a:gd name="T20" fmla="*/ 67 w 1514"/>
              <a:gd name="T21" fmla="*/ 0 h 442"/>
              <a:gd name="T22" fmla="*/ 0 w 1514"/>
              <a:gd name="T23" fmla="*/ 68 h 442"/>
              <a:gd name="T24" fmla="*/ 0 w 1514"/>
              <a:gd name="T25" fmla="*/ 244 h 442"/>
              <a:gd name="T26" fmla="*/ 145 w 1514"/>
              <a:gd name="T27" fmla="*/ 390 h 442"/>
              <a:gd name="T28" fmla="*/ 277 w 1514"/>
              <a:gd name="T29" fmla="*/ 390 h 442"/>
              <a:gd name="T30" fmla="*/ 277 w 1514"/>
              <a:gd name="T31" fmla="*/ 390 h 442"/>
              <a:gd name="T32" fmla="*/ 502 w 1514"/>
              <a:gd name="T33" fmla="*/ 390 h 442"/>
              <a:gd name="T34" fmla="*/ 533 w 1514"/>
              <a:gd name="T35" fmla="*/ 390 h 442"/>
              <a:gd name="T36" fmla="*/ 1265 w 1514"/>
              <a:gd name="T37" fmla="*/ 390 h 442"/>
              <a:gd name="T38" fmla="*/ 1374 w 1514"/>
              <a:gd name="T39" fmla="*/ 442 h 442"/>
              <a:gd name="T40" fmla="*/ 1514 w 1514"/>
              <a:gd name="T41" fmla="*/ 302 h 442"/>
              <a:gd name="T42" fmla="*/ 1409 w 1514"/>
              <a:gd name="T43" fmla="*/ 166 h 442"/>
              <a:gd name="T44" fmla="*/ 1393 w 1514"/>
              <a:gd name="T45" fmla="*/ 145 h 442"/>
              <a:gd name="T46" fmla="*/ 1363 w 1514"/>
              <a:gd name="T47" fmla="*/ 107 h 442"/>
              <a:gd name="T48" fmla="*/ 1301 w 1514"/>
              <a:gd name="T49" fmla="*/ 69 h 442"/>
              <a:gd name="T50" fmla="*/ 1301 w 1514"/>
              <a:gd name="T51" fmla="*/ 68 h 442"/>
              <a:gd name="T52" fmla="*/ 1234 w 1514"/>
              <a:gd name="T5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4" h="442">
                <a:moveTo>
                  <a:pt x="1234" y="0"/>
                </a:moveTo>
                <a:cubicBezTo>
                  <a:pt x="516" y="0"/>
                  <a:pt x="516" y="0"/>
                  <a:pt x="516" y="0"/>
                </a:cubicBezTo>
                <a:cubicBezTo>
                  <a:pt x="451" y="0"/>
                  <a:pt x="451" y="0"/>
                  <a:pt x="451" y="0"/>
                </a:cubicBezTo>
                <a:cubicBezTo>
                  <a:pt x="443" y="0"/>
                  <a:pt x="443" y="0"/>
                  <a:pt x="443" y="0"/>
                </a:cubicBezTo>
                <a:cubicBezTo>
                  <a:pt x="423" y="0"/>
                  <a:pt x="407" y="17"/>
                  <a:pt x="407" y="36"/>
                </a:cubicBezTo>
                <a:cubicBezTo>
                  <a:pt x="407" y="67"/>
                  <a:pt x="407" y="67"/>
                  <a:pt x="407" y="67"/>
                </a:cubicBezTo>
                <a:cubicBezTo>
                  <a:pt x="387" y="67"/>
                  <a:pt x="387" y="67"/>
                  <a:pt x="387" y="67"/>
                </a:cubicBezTo>
                <a:cubicBezTo>
                  <a:pt x="356" y="67"/>
                  <a:pt x="356" y="67"/>
                  <a:pt x="356" y="67"/>
                </a:cubicBezTo>
                <a:cubicBezTo>
                  <a:pt x="356" y="67"/>
                  <a:pt x="356" y="67"/>
                  <a:pt x="356" y="67"/>
                </a:cubicBezTo>
                <a:cubicBezTo>
                  <a:pt x="356" y="30"/>
                  <a:pt x="326" y="0"/>
                  <a:pt x="289" y="0"/>
                </a:cubicBezTo>
                <a:cubicBezTo>
                  <a:pt x="67" y="0"/>
                  <a:pt x="67" y="0"/>
                  <a:pt x="67" y="0"/>
                </a:cubicBezTo>
                <a:cubicBezTo>
                  <a:pt x="30" y="0"/>
                  <a:pt x="0" y="30"/>
                  <a:pt x="0" y="68"/>
                </a:cubicBezTo>
                <a:cubicBezTo>
                  <a:pt x="0" y="244"/>
                  <a:pt x="0" y="244"/>
                  <a:pt x="0" y="244"/>
                </a:cubicBezTo>
                <a:cubicBezTo>
                  <a:pt x="0" y="324"/>
                  <a:pt x="65" y="390"/>
                  <a:pt x="145" y="390"/>
                </a:cubicBezTo>
                <a:cubicBezTo>
                  <a:pt x="277" y="390"/>
                  <a:pt x="277" y="390"/>
                  <a:pt x="277" y="390"/>
                </a:cubicBezTo>
                <a:cubicBezTo>
                  <a:pt x="277" y="390"/>
                  <a:pt x="277" y="390"/>
                  <a:pt x="277" y="390"/>
                </a:cubicBezTo>
                <a:cubicBezTo>
                  <a:pt x="502" y="390"/>
                  <a:pt x="502" y="390"/>
                  <a:pt x="502" y="390"/>
                </a:cubicBezTo>
                <a:cubicBezTo>
                  <a:pt x="533" y="390"/>
                  <a:pt x="533" y="390"/>
                  <a:pt x="533" y="390"/>
                </a:cubicBezTo>
                <a:cubicBezTo>
                  <a:pt x="1265" y="390"/>
                  <a:pt x="1265" y="390"/>
                  <a:pt x="1265" y="390"/>
                </a:cubicBezTo>
                <a:cubicBezTo>
                  <a:pt x="1291" y="421"/>
                  <a:pt x="1330" y="442"/>
                  <a:pt x="1374" y="442"/>
                </a:cubicBezTo>
                <a:cubicBezTo>
                  <a:pt x="1451" y="442"/>
                  <a:pt x="1514" y="379"/>
                  <a:pt x="1514" y="302"/>
                </a:cubicBezTo>
                <a:cubicBezTo>
                  <a:pt x="1514" y="236"/>
                  <a:pt x="1469" y="181"/>
                  <a:pt x="1409" y="166"/>
                </a:cubicBezTo>
                <a:cubicBezTo>
                  <a:pt x="1393" y="145"/>
                  <a:pt x="1393" y="145"/>
                  <a:pt x="1393" y="145"/>
                </a:cubicBezTo>
                <a:cubicBezTo>
                  <a:pt x="1363" y="107"/>
                  <a:pt x="1363" y="107"/>
                  <a:pt x="1363" y="107"/>
                </a:cubicBezTo>
                <a:cubicBezTo>
                  <a:pt x="1347" y="87"/>
                  <a:pt x="1325" y="74"/>
                  <a:pt x="1301" y="69"/>
                </a:cubicBezTo>
                <a:cubicBezTo>
                  <a:pt x="1301" y="68"/>
                  <a:pt x="1301" y="68"/>
                  <a:pt x="1301" y="68"/>
                </a:cubicBezTo>
                <a:cubicBezTo>
                  <a:pt x="1301"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35" name="Freeform 29"/>
          <p:cNvSpPr/>
          <p:nvPr>
            <p:custDataLst>
              <p:tags r:id="rId28"/>
            </p:custDataLst>
          </p:nvPr>
        </p:nvSpPr>
        <p:spPr bwMode="auto">
          <a:xfrm>
            <a:off x="6653984" y="2994339"/>
            <a:ext cx="267183" cy="324857"/>
          </a:xfrm>
          <a:custGeom>
            <a:avLst/>
            <a:gdLst>
              <a:gd name="T0" fmla="*/ 109 w 109"/>
              <a:gd name="T1" fmla="*/ 0 h 133"/>
              <a:gd name="T2" fmla="*/ 31 w 109"/>
              <a:gd name="T3" fmla="*/ 0 h 133"/>
              <a:gd name="T4" fmla="*/ 0 w 109"/>
              <a:gd name="T5" fmla="*/ 32 h 133"/>
              <a:gd name="T6" fmla="*/ 0 w 109"/>
              <a:gd name="T7" fmla="*/ 133 h 133"/>
              <a:gd name="T8" fmla="*/ 109 w 109"/>
              <a:gd name="T9" fmla="*/ 133 h 133"/>
              <a:gd name="T10" fmla="*/ 109 w 109"/>
              <a:gd name="T11" fmla="*/ 0 h 133"/>
            </a:gdLst>
            <a:ahLst/>
            <a:cxnLst>
              <a:cxn ang="0">
                <a:pos x="T0" y="T1"/>
              </a:cxn>
              <a:cxn ang="0">
                <a:pos x="T2" y="T3"/>
              </a:cxn>
              <a:cxn ang="0">
                <a:pos x="T4" y="T5"/>
              </a:cxn>
              <a:cxn ang="0">
                <a:pos x="T6" y="T7"/>
              </a:cxn>
              <a:cxn ang="0">
                <a:pos x="T8" y="T9"/>
              </a:cxn>
              <a:cxn ang="0">
                <a:pos x="T10" y="T11"/>
              </a:cxn>
            </a:cxnLst>
            <a:rect l="0" t="0" r="r" b="b"/>
            <a:pathLst>
              <a:path w="109" h="133">
                <a:moveTo>
                  <a:pt x="109" y="0"/>
                </a:moveTo>
                <a:cubicBezTo>
                  <a:pt x="31" y="0"/>
                  <a:pt x="31" y="0"/>
                  <a:pt x="31" y="0"/>
                </a:cubicBezTo>
                <a:cubicBezTo>
                  <a:pt x="14" y="0"/>
                  <a:pt x="0" y="14"/>
                  <a:pt x="0" y="32"/>
                </a:cubicBezTo>
                <a:cubicBezTo>
                  <a:pt x="0" y="133"/>
                  <a:pt x="0" y="133"/>
                  <a:pt x="0" y="133"/>
                </a:cubicBezTo>
                <a:cubicBezTo>
                  <a:pt x="109" y="133"/>
                  <a:pt x="109" y="133"/>
                  <a:pt x="109" y="133"/>
                </a:cubicBezTo>
                <a:lnTo>
                  <a:pt x="109" y="0"/>
                </a:lnTo>
                <a:close/>
              </a:path>
            </a:pathLst>
          </a:custGeom>
          <a:solidFill>
            <a:srgbClr val="EE7628">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36" name="Freeform 30"/>
          <p:cNvSpPr/>
          <p:nvPr>
            <p:custDataLst>
              <p:tags r:id="rId29"/>
            </p:custDataLst>
          </p:nvPr>
        </p:nvSpPr>
        <p:spPr bwMode="auto">
          <a:xfrm>
            <a:off x="5979552" y="3157944"/>
            <a:ext cx="3215618" cy="786249"/>
          </a:xfrm>
          <a:custGeom>
            <a:avLst/>
            <a:gdLst>
              <a:gd name="T0" fmla="*/ 1300 w 1315"/>
              <a:gd name="T1" fmla="*/ 192 h 322"/>
              <a:gd name="T2" fmla="*/ 1231 w 1315"/>
              <a:gd name="T3" fmla="*/ 282 h 322"/>
              <a:gd name="T4" fmla="*/ 1149 w 1315"/>
              <a:gd name="T5" fmla="*/ 322 h 322"/>
              <a:gd name="T6" fmla="*/ 146 w 1315"/>
              <a:gd name="T7" fmla="*/ 322 h 322"/>
              <a:gd name="T8" fmla="*/ 0 w 1315"/>
              <a:gd name="T9" fmla="*/ 177 h 322"/>
              <a:gd name="T10" fmla="*/ 0 w 1315"/>
              <a:gd name="T11" fmla="*/ 0 h 322"/>
              <a:gd name="T12" fmla="*/ 1150 w 1315"/>
              <a:gd name="T13" fmla="*/ 0 h 322"/>
              <a:gd name="T14" fmla="*/ 1231 w 1315"/>
              <a:gd name="T15" fmla="*/ 39 h 322"/>
              <a:gd name="T16" fmla="*/ 1300 w 1315"/>
              <a:gd name="T17" fmla="*/ 126 h 322"/>
              <a:gd name="T18" fmla="*/ 1300 w 1315"/>
              <a:gd name="T19" fmla="*/ 19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2">
                <a:moveTo>
                  <a:pt x="1300" y="192"/>
                </a:moveTo>
                <a:cubicBezTo>
                  <a:pt x="1231" y="282"/>
                  <a:pt x="1231" y="282"/>
                  <a:pt x="1231" y="282"/>
                </a:cubicBezTo>
                <a:cubicBezTo>
                  <a:pt x="1212" y="307"/>
                  <a:pt x="1181" y="322"/>
                  <a:pt x="1149" y="322"/>
                </a:cubicBezTo>
                <a:cubicBezTo>
                  <a:pt x="146" y="322"/>
                  <a:pt x="146" y="322"/>
                  <a:pt x="146" y="322"/>
                </a:cubicBezTo>
                <a:cubicBezTo>
                  <a:pt x="65" y="322"/>
                  <a:pt x="0" y="257"/>
                  <a:pt x="0" y="177"/>
                </a:cubicBezTo>
                <a:cubicBezTo>
                  <a:pt x="0" y="0"/>
                  <a:pt x="0" y="0"/>
                  <a:pt x="0" y="0"/>
                </a:cubicBezTo>
                <a:cubicBezTo>
                  <a:pt x="1150" y="0"/>
                  <a:pt x="1150" y="0"/>
                  <a:pt x="1150" y="0"/>
                </a:cubicBezTo>
                <a:cubicBezTo>
                  <a:pt x="1182" y="0"/>
                  <a:pt x="1212" y="14"/>
                  <a:pt x="1231" y="39"/>
                </a:cubicBezTo>
                <a:cubicBezTo>
                  <a:pt x="1300" y="126"/>
                  <a:pt x="1300" y="126"/>
                  <a:pt x="1300" y="126"/>
                </a:cubicBezTo>
                <a:cubicBezTo>
                  <a:pt x="1315" y="146"/>
                  <a:pt x="1315" y="173"/>
                  <a:pt x="1300"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57" name="Freeform 31"/>
          <p:cNvSpPr/>
          <p:nvPr>
            <p:custDataLst>
              <p:tags r:id="rId30"/>
            </p:custDataLst>
          </p:nvPr>
        </p:nvSpPr>
        <p:spPr bwMode="auto">
          <a:xfrm>
            <a:off x="5655871" y="2994339"/>
            <a:ext cx="1228809" cy="949855"/>
          </a:xfrm>
          <a:custGeom>
            <a:avLst/>
            <a:gdLst>
              <a:gd name="T0" fmla="*/ 357 w 502"/>
              <a:gd name="T1" fmla="*/ 244 h 389"/>
              <a:gd name="T2" fmla="*/ 357 w 502"/>
              <a:gd name="T3" fmla="*/ 67 h 389"/>
              <a:gd name="T4" fmla="*/ 289 w 502"/>
              <a:gd name="T5" fmla="*/ 0 h 389"/>
              <a:gd name="T6" fmla="*/ 68 w 502"/>
              <a:gd name="T7" fmla="*/ 0 h 389"/>
              <a:gd name="T8" fmla="*/ 0 w 502"/>
              <a:gd name="T9" fmla="*/ 67 h 389"/>
              <a:gd name="T10" fmla="*/ 0 w 502"/>
              <a:gd name="T11" fmla="*/ 244 h 389"/>
              <a:gd name="T12" fmla="*/ 146 w 502"/>
              <a:gd name="T13" fmla="*/ 389 h 389"/>
              <a:gd name="T14" fmla="*/ 502 w 502"/>
              <a:gd name="T15" fmla="*/ 389 h 389"/>
              <a:gd name="T16" fmla="*/ 357 w 502"/>
              <a:gd name="T17" fmla="*/ 24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4"/>
                </a:moveTo>
                <a:cubicBezTo>
                  <a:pt x="357" y="67"/>
                  <a:pt x="357" y="67"/>
                  <a:pt x="357" y="67"/>
                </a:cubicBezTo>
                <a:cubicBezTo>
                  <a:pt x="357" y="30"/>
                  <a:pt x="327" y="0"/>
                  <a:pt x="289" y="0"/>
                </a:cubicBezTo>
                <a:cubicBezTo>
                  <a:pt x="68" y="0"/>
                  <a:pt x="68" y="0"/>
                  <a:pt x="68" y="0"/>
                </a:cubicBezTo>
                <a:cubicBezTo>
                  <a:pt x="30" y="0"/>
                  <a:pt x="0" y="30"/>
                  <a:pt x="0" y="67"/>
                </a:cubicBezTo>
                <a:cubicBezTo>
                  <a:pt x="0" y="244"/>
                  <a:pt x="0" y="244"/>
                  <a:pt x="0" y="244"/>
                </a:cubicBezTo>
                <a:cubicBezTo>
                  <a:pt x="0" y="324"/>
                  <a:pt x="66" y="389"/>
                  <a:pt x="146" y="389"/>
                </a:cubicBezTo>
                <a:cubicBezTo>
                  <a:pt x="502" y="389"/>
                  <a:pt x="502" y="389"/>
                  <a:pt x="502" y="389"/>
                </a:cubicBezTo>
                <a:cubicBezTo>
                  <a:pt x="422" y="389"/>
                  <a:pt x="357" y="324"/>
                  <a:pt x="357" y="244"/>
                </a:cubicBezTo>
                <a:close/>
              </a:path>
            </a:pathLst>
          </a:custGeom>
          <a:solidFill>
            <a:srgbClr val="EE76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0" name="Freeform 32"/>
          <p:cNvSpPr/>
          <p:nvPr>
            <p:custDataLst>
              <p:tags r:id="rId31"/>
            </p:custDataLst>
          </p:nvPr>
        </p:nvSpPr>
        <p:spPr bwMode="auto">
          <a:xfrm>
            <a:off x="6529220" y="3157944"/>
            <a:ext cx="433143" cy="786249"/>
          </a:xfrm>
          <a:custGeom>
            <a:avLst/>
            <a:gdLst>
              <a:gd name="T0" fmla="*/ 177 w 177"/>
              <a:gd name="T1" fmla="*/ 322 h 322"/>
              <a:gd name="T2" fmla="*/ 145 w 177"/>
              <a:gd name="T3" fmla="*/ 322 h 322"/>
              <a:gd name="T4" fmla="*/ 0 w 177"/>
              <a:gd name="T5" fmla="*/ 177 h 322"/>
              <a:gd name="T6" fmla="*/ 0 w 177"/>
              <a:gd name="T7" fmla="*/ 0 h 322"/>
              <a:gd name="T8" fmla="*/ 31 w 177"/>
              <a:gd name="T9" fmla="*/ 0 h 322"/>
              <a:gd name="T10" fmla="*/ 31 w 177"/>
              <a:gd name="T11" fmla="*/ 177 h 322"/>
              <a:gd name="T12" fmla="*/ 177 w 177"/>
              <a:gd name="T13" fmla="*/ 322 h 322"/>
            </a:gdLst>
            <a:ahLst/>
            <a:cxnLst>
              <a:cxn ang="0">
                <a:pos x="T0" y="T1"/>
              </a:cxn>
              <a:cxn ang="0">
                <a:pos x="T2" y="T3"/>
              </a:cxn>
              <a:cxn ang="0">
                <a:pos x="T4" y="T5"/>
              </a:cxn>
              <a:cxn ang="0">
                <a:pos x="T6" y="T7"/>
              </a:cxn>
              <a:cxn ang="0">
                <a:pos x="T8" y="T9"/>
              </a:cxn>
              <a:cxn ang="0">
                <a:pos x="T10" y="T11"/>
              </a:cxn>
              <a:cxn ang="0">
                <a:pos x="T12" y="T13"/>
              </a:cxn>
            </a:cxnLst>
            <a:rect l="0" t="0" r="r" b="b"/>
            <a:pathLst>
              <a:path w="177" h="322">
                <a:moveTo>
                  <a:pt x="177" y="322"/>
                </a:moveTo>
                <a:cubicBezTo>
                  <a:pt x="145" y="322"/>
                  <a:pt x="145" y="322"/>
                  <a:pt x="145" y="322"/>
                </a:cubicBezTo>
                <a:cubicBezTo>
                  <a:pt x="65" y="322"/>
                  <a:pt x="0" y="257"/>
                  <a:pt x="0" y="177"/>
                </a:cubicBezTo>
                <a:cubicBezTo>
                  <a:pt x="0" y="0"/>
                  <a:pt x="0" y="0"/>
                  <a:pt x="0" y="0"/>
                </a:cubicBezTo>
                <a:cubicBezTo>
                  <a:pt x="31" y="0"/>
                  <a:pt x="31" y="0"/>
                  <a:pt x="31" y="0"/>
                </a:cubicBezTo>
                <a:cubicBezTo>
                  <a:pt x="31" y="177"/>
                  <a:pt x="31" y="177"/>
                  <a:pt x="31" y="177"/>
                </a:cubicBezTo>
                <a:cubicBezTo>
                  <a:pt x="31" y="257"/>
                  <a:pt x="96" y="322"/>
                  <a:pt x="177" y="322"/>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3" name="Freeform 33"/>
          <p:cNvSpPr/>
          <p:nvPr>
            <p:custDataLst>
              <p:tags r:id="rId32"/>
            </p:custDataLst>
          </p:nvPr>
        </p:nvSpPr>
        <p:spPr bwMode="auto">
          <a:xfrm>
            <a:off x="6762270" y="2994339"/>
            <a:ext cx="2078617" cy="361345"/>
          </a:xfrm>
          <a:custGeom>
            <a:avLst/>
            <a:gdLst>
              <a:gd name="T0" fmla="*/ 59 w 850"/>
              <a:gd name="T1" fmla="*/ 148 h 148"/>
              <a:gd name="T2" fmla="*/ 802 w 850"/>
              <a:gd name="T3" fmla="*/ 148 h 148"/>
              <a:gd name="T4" fmla="*/ 850 w 850"/>
              <a:gd name="T5" fmla="*/ 99 h 148"/>
              <a:gd name="T6" fmla="*/ 850 w 850"/>
              <a:gd name="T7" fmla="*/ 67 h 148"/>
              <a:gd name="T8" fmla="*/ 783 w 850"/>
              <a:gd name="T9" fmla="*/ 0 h 148"/>
              <a:gd name="T10" fmla="*/ 0 w 850"/>
              <a:gd name="T11" fmla="*/ 0 h 148"/>
              <a:gd name="T12" fmla="*/ 22 w 850"/>
              <a:gd name="T13" fmla="*/ 67 h 148"/>
              <a:gd name="T14" fmla="*/ 22 w 850"/>
              <a:gd name="T15" fmla="*/ 111 h 148"/>
              <a:gd name="T16" fmla="*/ 59 w 850"/>
              <a:gd name="T17"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8">
                <a:moveTo>
                  <a:pt x="59" y="148"/>
                </a:moveTo>
                <a:cubicBezTo>
                  <a:pt x="802" y="148"/>
                  <a:pt x="802" y="148"/>
                  <a:pt x="802" y="148"/>
                </a:cubicBezTo>
                <a:cubicBezTo>
                  <a:pt x="829" y="148"/>
                  <a:pt x="850" y="126"/>
                  <a:pt x="850" y="99"/>
                </a:cubicBezTo>
                <a:cubicBezTo>
                  <a:pt x="850" y="67"/>
                  <a:pt x="850" y="67"/>
                  <a:pt x="850" y="67"/>
                </a:cubicBezTo>
                <a:cubicBezTo>
                  <a:pt x="850" y="30"/>
                  <a:pt x="820" y="0"/>
                  <a:pt x="783" y="0"/>
                </a:cubicBezTo>
                <a:cubicBezTo>
                  <a:pt x="0" y="0"/>
                  <a:pt x="0" y="0"/>
                  <a:pt x="0" y="0"/>
                </a:cubicBezTo>
                <a:cubicBezTo>
                  <a:pt x="14" y="19"/>
                  <a:pt x="22" y="42"/>
                  <a:pt x="22" y="67"/>
                </a:cubicBezTo>
                <a:cubicBezTo>
                  <a:pt x="22" y="111"/>
                  <a:pt x="22" y="111"/>
                  <a:pt x="22" y="111"/>
                </a:cubicBezTo>
                <a:cubicBezTo>
                  <a:pt x="22" y="131"/>
                  <a:pt x="38" y="148"/>
                  <a:pt x="59" y="148"/>
                </a:cubicBezTo>
                <a:close/>
              </a:path>
            </a:pathLst>
          </a:custGeom>
          <a:solidFill>
            <a:srgbClr val="EE76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68" name="Oval 34"/>
          <p:cNvSpPr>
            <a:spLocks noChangeArrowheads="1"/>
          </p:cNvSpPr>
          <p:nvPr>
            <p:custDataLst>
              <p:tags r:id="rId33"/>
            </p:custDataLst>
          </p:nvPr>
        </p:nvSpPr>
        <p:spPr bwMode="auto">
          <a:xfrm>
            <a:off x="8677282" y="3387464"/>
            <a:ext cx="685026"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71" name="Freeform 35"/>
          <p:cNvSpPr/>
          <p:nvPr>
            <p:custDataLst>
              <p:tags r:id="rId34"/>
            </p:custDataLst>
          </p:nvPr>
        </p:nvSpPr>
        <p:spPr bwMode="auto">
          <a:xfrm>
            <a:off x="8657273" y="3342737"/>
            <a:ext cx="537898" cy="601458"/>
          </a:xfrm>
          <a:custGeom>
            <a:avLst/>
            <a:gdLst>
              <a:gd name="T0" fmla="*/ 0 w 220"/>
              <a:gd name="T1" fmla="*/ 140 h 246"/>
              <a:gd name="T2" fmla="*/ 50 w 220"/>
              <a:gd name="T3" fmla="*/ 246 h 246"/>
              <a:gd name="T4" fmla="*/ 54 w 220"/>
              <a:gd name="T5" fmla="*/ 246 h 246"/>
              <a:gd name="T6" fmla="*/ 136 w 220"/>
              <a:gd name="T7" fmla="*/ 206 h 246"/>
              <a:gd name="T8" fmla="*/ 205 w 220"/>
              <a:gd name="T9" fmla="*/ 116 h 246"/>
              <a:gd name="T10" fmla="*/ 205 w 220"/>
              <a:gd name="T11" fmla="*/ 50 h 246"/>
              <a:gd name="T12" fmla="*/ 167 w 220"/>
              <a:gd name="T13" fmla="*/ 2 h 246"/>
              <a:gd name="T14" fmla="*/ 140 w 220"/>
              <a:gd name="T15" fmla="*/ 0 h 246"/>
              <a:gd name="T16" fmla="*/ 0 w 220"/>
              <a:gd name="T17" fmla="*/ 1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6">
                <a:moveTo>
                  <a:pt x="0" y="140"/>
                </a:moveTo>
                <a:cubicBezTo>
                  <a:pt x="0" y="182"/>
                  <a:pt x="20" y="221"/>
                  <a:pt x="50" y="246"/>
                </a:cubicBezTo>
                <a:cubicBezTo>
                  <a:pt x="54" y="246"/>
                  <a:pt x="54" y="246"/>
                  <a:pt x="54" y="246"/>
                </a:cubicBezTo>
                <a:cubicBezTo>
                  <a:pt x="86" y="246"/>
                  <a:pt x="117" y="231"/>
                  <a:pt x="136" y="206"/>
                </a:cubicBezTo>
                <a:cubicBezTo>
                  <a:pt x="205" y="116"/>
                  <a:pt x="205" y="116"/>
                  <a:pt x="205" y="116"/>
                </a:cubicBezTo>
                <a:cubicBezTo>
                  <a:pt x="220" y="97"/>
                  <a:pt x="220" y="70"/>
                  <a:pt x="205" y="50"/>
                </a:cubicBezTo>
                <a:cubicBezTo>
                  <a:pt x="167" y="2"/>
                  <a:pt x="167" y="2"/>
                  <a:pt x="167" y="2"/>
                </a:cubicBezTo>
                <a:cubicBezTo>
                  <a:pt x="158" y="0"/>
                  <a:pt x="149" y="0"/>
                  <a:pt x="140" y="0"/>
                </a:cubicBezTo>
                <a:cubicBezTo>
                  <a:pt x="63" y="0"/>
                  <a:pt x="0" y="62"/>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4" name="Oval 36"/>
          <p:cNvSpPr>
            <a:spLocks noChangeArrowheads="1"/>
          </p:cNvSpPr>
          <p:nvPr>
            <p:custDataLst>
              <p:tags r:id="rId35"/>
            </p:custDataLst>
          </p:nvPr>
        </p:nvSpPr>
        <p:spPr bwMode="auto">
          <a:xfrm>
            <a:off x="8677282" y="3387464"/>
            <a:ext cx="685026" cy="683848"/>
          </a:xfrm>
          <a:prstGeom prst="ellipse">
            <a:avLst/>
          </a:prstGeom>
          <a:solidFill>
            <a:srgbClr val="EE762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5" name="Freeform 37"/>
          <p:cNvSpPr>
            <a:spLocks noEditPoints="1"/>
          </p:cNvSpPr>
          <p:nvPr>
            <p:custDataLst>
              <p:tags r:id="rId36"/>
            </p:custDataLst>
          </p:nvPr>
        </p:nvSpPr>
        <p:spPr bwMode="auto">
          <a:xfrm>
            <a:off x="8736133" y="3446315"/>
            <a:ext cx="567323" cy="566146"/>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6" name="Freeform 38"/>
          <p:cNvSpPr>
            <a:spLocks noEditPoints="1"/>
          </p:cNvSpPr>
          <p:nvPr>
            <p:custDataLst>
              <p:tags r:id="rId37"/>
            </p:custDataLst>
          </p:nvPr>
        </p:nvSpPr>
        <p:spPr bwMode="auto">
          <a:xfrm>
            <a:off x="8909154" y="3567549"/>
            <a:ext cx="222456" cy="242466"/>
          </a:xfrm>
          <a:custGeom>
            <a:avLst/>
            <a:gdLst>
              <a:gd name="T0" fmla="*/ 76 w 91"/>
              <a:gd name="T1" fmla="*/ 13 h 99"/>
              <a:gd name="T2" fmla="*/ 41 w 91"/>
              <a:gd name="T3" fmla="*/ 2 h 99"/>
              <a:gd name="T4" fmla="*/ 2 w 91"/>
              <a:gd name="T5" fmla="*/ 40 h 99"/>
              <a:gd name="T6" fmla="*/ 16 w 91"/>
              <a:gd name="T7" fmla="*/ 79 h 99"/>
              <a:gd name="T8" fmla="*/ 24 w 91"/>
              <a:gd name="T9" fmla="*/ 94 h 99"/>
              <a:gd name="T10" fmla="*/ 24 w 91"/>
              <a:gd name="T11" fmla="*/ 96 h 99"/>
              <a:gd name="T12" fmla="*/ 28 w 91"/>
              <a:gd name="T13" fmla="*/ 99 h 99"/>
              <a:gd name="T14" fmla="*/ 65 w 91"/>
              <a:gd name="T15" fmla="*/ 99 h 99"/>
              <a:gd name="T16" fmla="*/ 69 w 91"/>
              <a:gd name="T17" fmla="*/ 96 h 99"/>
              <a:gd name="T18" fmla="*/ 69 w 91"/>
              <a:gd name="T19" fmla="*/ 94 h 99"/>
              <a:gd name="T20" fmla="*/ 77 w 91"/>
              <a:gd name="T21" fmla="*/ 79 h 99"/>
              <a:gd name="T22" fmla="*/ 91 w 91"/>
              <a:gd name="T23" fmla="*/ 46 h 99"/>
              <a:gd name="T24" fmla="*/ 76 w 91"/>
              <a:gd name="T25" fmla="*/ 13 h 99"/>
              <a:gd name="T26" fmla="*/ 33 w 91"/>
              <a:gd name="T27" fmla="*/ 25 h 99"/>
              <a:gd name="T28" fmla="*/ 22 w 91"/>
              <a:gd name="T29" fmla="*/ 48 h 99"/>
              <a:gd name="T30" fmla="*/ 18 w 91"/>
              <a:gd name="T31" fmla="*/ 51 h 99"/>
              <a:gd name="T32" fmla="*/ 18 w 91"/>
              <a:gd name="T33" fmla="*/ 51 h 99"/>
              <a:gd name="T34" fmla="*/ 15 w 91"/>
              <a:gd name="T35" fmla="*/ 48 h 99"/>
              <a:gd name="T36" fmla="*/ 29 w 91"/>
              <a:gd name="T37" fmla="*/ 19 h 99"/>
              <a:gd name="T38" fmla="*/ 34 w 91"/>
              <a:gd name="T39" fmla="*/ 20 h 99"/>
              <a:gd name="T40" fmla="*/ 33 w 91"/>
              <a:gd name="T41"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99">
                <a:moveTo>
                  <a:pt x="76" y="13"/>
                </a:moveTo>
                <a:cubicBezTo>
                  <a:pt x="67" y="5"/>
                  <a:pt x="54" y="0"/>
                  <a:pt x="41" y="2"/>
                </a:cubicBezTo>
                <a:cubicBezTo>
                  <a:pt x="21" y="4"/>
                  <a:pt x="5" y="20"/>
                  <a:pt x="2" y="40"/>
                </a:cubicBezTo>
                <a:cubicBezTo>
                  <a:pt x="0" y="55"/>
                  <a:pt x="5" y="69"/>
                  <a:pt x="16" y="79"/>
                </a:cubicBezTo>
                <a:cubicBezTo>
                  <a:pt x="22" y="84"/>
                  <a:pt x="24" y="89"/>
                  <a:pt x="24" y="94"/>
                </a:cubicBezTo>
                <a:cubicBezTo>
                  <a:pt x="24" y="96"/>
                  <a:pt x="24" y="96"/>
                  <a:pt x="24" y="96"/>
                </a:cubicBezTo>
                <a:cubicBezTo>
                  <a:pt x="24" y="98"/>
                  <a:pt x="26" y="99"/>
                  <a:pt x="28" y="99"/>
                </a:cubicBezTo>
                <a:cubicBezTo>
                  <a:pt x="65" y="99"/>
                  <a:pt x="65" y="99"/>
                  <a:pt x="65" y="99"/>
                </a:cubicBezTo>
                <a:cubicBezTo>
                  <a:pt x="67" y="99"/>
                  <a:pt x="69" y="98"/>
                  <a:pt x="69" y="96"/>
                </a:cubicBezTo>
                <a:cubicBezTo>
                  <a:pt x="69" y="94"/>
                  <a:pt x="69" y="94"/>
                  <a:pt x="69" y="94"/>
                </a:cubicBezTo>
                <a:cubicBezTo>
                  <a:pt x="69" y="89"/>
                  <a:pt x="71" y="84"/>
                  <a:pt x="77" y="79"/>
                </a:cubicBezTo>
                <a:cubicBezTo>
                  <a:pt x="86" y="70"/>
                  <a:pt x="91" y="58"/>
                  <a:pt x="91" y="46"/>
                </a:cubicBezTo>
                <a:cubicBezTo>
                  <a:pt x="91" y="33"/>
                  <a:pt x="85" y="21"/>
                  <a:pt x="76" y="13"/>
                </a:cubicBezTo>
                <a:close/>
                <a:moveTo>
                  <a:pt x="33" y="25"/>
                </a:moveTo>
                <a:cubicBezTo>
                  <a:pt x="26" y="30"/>
                  <a:pt x="21" y="39"/>
                  <a:pt x="22" y="48"/>
                </a:cubicBezTo>
                <a:cubicBezTo>
                  <a:pt x="22" y="50"/>
                  <a:pt x="20" y="51"/>
                  <a:pt x="18" y="51"/>
                </a:cubicBezTo>
                <a:cubicBezTo>
                  <a:pt x="18" y="51"/>
                  <a:pt x="18" y="51"/>
                  <a:pt x="18" y="51"/>
                </a:cubicBezTo>
                <a:cubicBezTo>
                  <a:pt x="16" y="51"/>
                  <a:pt x="15" y="50"/>
                  <a:pt x="15" y="48"/>
                </a:cubicBezTo>
                <a:cubicBezTo>
                  <a:pt x="14" y="37"/>
                  <a:pt x="20" y="26"/>
                  <a:pt x="29" y="19"/>
                </a:cubicBezTo>
                <a:cubicBezTo>
                  <a:pt x="31" y="18"/>
                  <a:pt x="33" y="19"/>
                  <a:pt x="34" y="20"/>
                </a:cubicBezTo>
                <a:cubicBezTo>
                  <a:pt x="35" y="22"/>
                  <a:pt x="35" y="24"/>
                  <a:pt x="3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7" name="Freeform 39"/>
          <p:cNvSpPr/>
          <p:nvPr>
            <p:custDataLst>
              <p:tags r:id="rId38"/>
            </p:custDataLst>
          </p:nvPr>
        </p:nvSpPr>
        <p:spPr bwMode="auto">
          <a:xfrm>
            <a:off x="8965650" y="3824138"/>
            <a:ext cx="112994" cy="17656"/>
          </a:xfrm>
          <a:custGeom>
            <a:avLst/>
            <a:gdLst>
              <a:gd name="T0" fmla="*/ 42 w 46"/>
              <a:gd name="T1" fmla="*/ 0 h 7"/>
              <a:gd name="T2" fmla="*/ 3 w 46"/>
              <a:gd name="T3" fmla="*/ 0 h 7"/>
              <a:gd name="T4" fmla="*/ 0 w 46"/>
              <a:gd name="T5" fmla="*/ 4 h 7"/>
              <a:gd name="T6" fmla="*/ 3 w 46"/>
              <a:gd name="T7" fmla="*/ 7 h 7"/>
              <a:gd name="T8" fmla="*/ 42 w 46"/>
              <a:gd name="T9" fmla="*/ 7 h 7"/>
              <a:gd name="T10" fmla="*/ 46 w 46"/>
              <a:gd name="T11" fmla="*/ 4 h 7"/>
              <a:gd name="T12" fmla="*/ 42 w 4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0"/>
                </a:moveTo>
                <a:cubicBezTo>
                  <a:pt x="3" y="0"/>
                  <a:pt x="3" y="0"/>
                  <a:pt x="3" y="0"/>
                </a:cubicBezTo>
                <a:cubicBezTo>
                  <a:pt x="1" y="0"/>
                  <a:pt x="0" y="2"/>
                  <a:pt x="0" y="4"/>
                </a:cubicBezTo>
                <a:cubicBezTo>
                  <a:pt x="0" y="6"/>
                  <a:pt x="1" y="7"/>
                  <a:pt x="3" y="7"/>
                </a:cubicBezTo>
                <a:cubicBezTo>
                  <a:pt x="42" y="7"/>
                  <a:pt x="42" y="7"/>
                  <a:pt x="42" y="7"/>
                </a:cubicBezTo>
                <a:cubicBezTo>
                  <a:pt x="44" y="7"/>
                  <a:pt x="46" y="6"/>
                  <a:pt x="46" y="4"/>
                </a:cubicBezTo>
                <a:cubicBezTo>
                  <a:pt x="46" y="2"/>
                  <a:pt x="44"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8" name="Freeform 40"/>
          <p:cNvSpPr/>
          <p:nvPr>
            <p:custDataLst>
              <p:tags r:id="rId39"/>
            </p:custDataLst>
          </p:nvPr>
        </p:nvSpPr>
        <p:spPr bwMode="auto">
          <a:xfrm>
            <a:off x="8977422" y="3853564"/>
            <a:ext cx="85923" cy="17656"/>
          </a:xfrm>
          <a:custGeom>
            <a:avLst/>
            <a:gdLst>
              <a:gd name="T0" fmla="*/ 31 w 35"/>
              <a:gd name="T1" fmla="*/ 0 h 7"/>
              <a:gd name="T2" fmla="*/ 3 w 35"/>
              <a:gd name="T3" fmla="*/ 0 h 7"/>
              <a:gd name="T4" fmla="*/ 0 w 35"/>
              <a:gd name="T5" fmla="*/ 3 h 7"/>
              <a:gd name="T6" fmla="*/ 3 w 35"/>
              <a:gd name="T7" fmla="*/ 7 h 7"/>
              <a:gd name="T8" fmla="*/ 31 w 35"/>
              <a:gd name="T9" fmla="*/ 7 h 7"/>
              <a:gd name="T10" fmla="*/ 35 w 35"/>
              <a:gd name="T11" fmla="*/ 3 h 7"/>
              <a:gd name="T12" fmla="*/ 31 w 3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35" h="7">
                <a:moveTo>
                  <a:pt x="31" y="0"/>
                </a:moveTo>
                <a:cubicBezTo>
                  <a:pt x="3" y="0"/>
                  <a:pt x="3" y="0"/>
                  <a:pt x="3" y="0"/>
                </a:cubicBezTo>
                <a:cubicBezTo>
                  <a:pt x="1" y="0"/>
                  <a:pt x="0" y="1"/>
                  <a:pt x="0" y="3"/>
                </a:cubicBezTo>
                <a:cubicBezTo>
                  <a:pt x="0" y="5"/>
                  <a:pt x="1" y="7"/>
                  <a:pt x="3" y="7"/>
                </a:cubicBezTo>
                <a:cubicBezTo>
                  <a:pt x="31" y="7"/>
                  <a:pt x="31" y="7"/>
                  <a:pt x="31" y="7"/>
                </a:cubicBezTo>
                <a:cubicBezTo>
                  <a:pt x="33" y="7"/>
                  <a:pt x="35" y="5"/>
                  <a:pt x="35" y="3"/>
                </a:cubicBezTo>
                <a:cubicBezTo>
                  <a:pt x="35" y="1"/>
                  <a:pt x="33" y="0"/>
                  <a:pt x="3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89" name="Freeform 41"/>
          <p:cNvSpPr/>
          <p:nvPr>
            <p:custDataLst>
              <p:tags r:id="rId40"/>
            </p:custDataLst>
          </p:nvPr>
        </p:nvSpPr>
        <p:spPr bwMode="auto">
          <a:xfrm>
            <a:off x="8997432" y="3878281"/>
            <a:ext cx="43550" cy="16478"/>
          </a:xfrm>
          <a:custGeom>
            <a:avLst/>
            <a:gdLst>
              <a:gd name="T0" fmla="*/ 0 w 18"/>
              <a:gd name="T1" fmla="*/ 0 h 7"/>
              <a:gd name="T2" fmla="*/ 7 w 18"/>
              <a:gd name="T3" fmla="*/ 7 h 7"/>
              <a:gd name="T4" fmla="*/ 11 w 18"/>
              <a:gd name="T5" fmla="*/ 7 h 7"/>
              <a:gd name="T6" fmla="*/ 18 w 18"/>
              <a:gd name="T7" fmla="*/ 0 h 7"/>
              <a:gd name="T8" fmla="*/ 0 w 18"/>
              <a:gd name="T9" fmla="*/ 0 h 7"/>
            </a:gdLst>
            <a:ahLst/>
            <a:cxnLst>
              <a:cxn ang="0">
                <a:pos x="T0" y="T1"/>
              </a:cxn>
              <a:cxn ang="0">
                <a:pos x="T2" y="T3"/>
              </a:cxn>
              <a:cxn ang="0">
                <a:pos x="T4" y="T5"/>
              </a:cxn>
              <a:cxn ang="0">
                <a:pos x="T6" y="T7"/>
              </a:cxn>
              <a:cxn ang="0">
                <a:pos x="T8" y="T9"/>
              </a:cxn>
            </a:cxnLst>
            <a:rect l="0" t="0" r="r" b="b"/>
            <a:pathLst>
              <a:path w="18" h="7">
                <a:moveTo>
                  <a:pt x="0" y="0"/>
                </a:moveTo>
                <a:cubicBezTo>
                  <a:pt x="0" y="4"/>
                  <a:pt x="3" y="7"/>
                  <a:pt x="7" y="7"/>
                </a:cubicBezTo>
                <a:cubicBezTo>
                  <a:pt x="11" y="7"/>
                  <a:pt x="11" y="7"/>
                  <a:pt x="11" y="7"/>
                </a:cubicBezTo>
                <a:cubicBezTo>
                  <a:pt x="15" y="7"/>
                  <a:pt x="18" y="4"/>
                  <a:pt x="18"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0" name="Freeform 42"/>
          <p:cNvSpPr/>
          <p:nvPr>
            <p:custDataLst>
              <p:tags r:id="rId41"/>
            </p:custDataLst>
          </p:nvPr>
        </p:nvSpPr>
        <p:spPr bwMode="auto">
          <a:xfrm>
            <a:off x="1056077" y="3087323"/>
            <a:ext cx="3702904" cy="1076973"/>
          </a:xfrm>
          <a:custGeom>
            <a:avLst/>
            <a:gdLst>
              <a:gd name="T0" fmla="*/ 1234 w 1514"/>
              <a:gd name="T1" fmla="*/ 0 h 441"/>
              <a:gd name="T2" fmla="*/ 516 w 1514"/>
              <a:gd name="T3" fmla="*/ 0 h 441"/>
              <a:gd name="T4" fmla="*/ 451 w 1514"/>
              <a:gd name="T5" fmla="*/ 0 h 441"/>
              <a:gd name="T6" fmla="*/ 443 w 1514"/>
              <a:gd name="T7" fmla="*/ 0 h 441"/>
              <a:gd name="T8" fmla="*/ 407 w 1514"/>
              <a:gd name="T9" fmla="*/ 36 h 441"/>
              <a:gd name="T10" fmla="*/ 407 w 1514"/>
              <a:gd name="T11" fmla="*/ 67 h 441"/>
              <a:gd name="T12" fmla="*/ 387 w 1514"/>
              <a:gd name="T13" fmla="*/ 67 h 441"/>
              <a:gd name="T14" fmla="*/ 356 w 1514"/>
              <a:gd name="T15" fmla="*/ 67 h 441"/>
              <a:gd name="T16" fmla="*/ 356 w 1514"/>
              <a:gd name="T17" fmla="*/ 67 h 441"/>
              <a:gd name="T18" fmla="*/ 289 w 1514"/>
              <a:gd name="T19" fmla="*/ 0 h 441"/>
              <a:gd name="T20" fmla="*/ 67 w 1514"/>
              <a:gd name="T21" fmla="*/ 0 h 441"/>
              <a:gd name="T22" fmla="*/ 0 w 1514"/>
              <a:gd name="T23" fmla="*/ 67 h 441"/>
              <a:gd name="T24" fmla="*/ 0 w 1514"/>
              <a:gd name="T25" fmla="*/ 244 h 441"/>
              <a:gd name="T26" fmla="*/ 145 w 1514"/>
              <a:gd name="T27" fmla="*/ 389 h 441"/>
              <a:gd name="T28" fmla="*/ 277 w 1514"/>
              <a:gd name="T29" fmla="*/ 389 h 441"/>
              <a:gd name="T30" fmla="*/ 277 w 1514"/>
              <a:gd name="T31" fmla="*/ 389 h 441"/>
              <a:gd name="T32" fmla="*/ 502 w 1514"/>
              <a:gd name="T33" fmla="*/ 389 h 441"/>
              <a:gd name="T34" fmla="*/ 533 w 1514"/>
              <a:gd name="T35" fmla="*/ 389 h 441"/>
              <a:gd name="T36" fmla="*/ 1265 w 1514"/>
              <a:gd name="T37" fmla="*/ 389 h 441"/>
              <a:gd name="T38" fmla="*/ 1374 w 1514"/>
              <a:gd name="T39" fmla="*/ 441 h 441"/>
              <a:gd name="T40" fmla="*/ 1514 w 1514"/>
              <a:gd name="T41" fmla="*/ 301 h 441"/>
              <a:gd name="T42" fmla="*/ 1409 w 1514"/>
              <a:gd name="T43" fmla="*/ 166 h 441"/>
              <a:gd name="T44" fmla="*/ 1393 w 1514"/>
              <a:gd name="T45" fmla="*/ 145 h 441"/>
              <a:gd name="T46" fmla="*/ 1363 w 1514"/>
              <a:gd name="T47" fmla="*/ 106 h 441"/>
              <a:gd name="T48" fmla="*/ 1301 w 1514"/>
              <a:gd name="T49" fmla="*/ 69 h 441"/>
              <a:gd name="T50" fmla="*/ 1301 w 1514"/>
              <a:gd name="T51" fmla="*/ 67 h 441"/>
              <a:gd name="T52" fmla="*/ 1234 w 1514"/>
              <a:gd name="T5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4" h="441">
                <a:moveTo>
                  <a:pt x="1234" y="0"/>
                </a:moveTo>
                <a:cubicBezTo>
                  <a:pt x="516" y="0"/>
                  <a:pt x="516" y="0"/>
                  <a:pt x="516" y="0"/>
                </a:cubicBezTo>
                <a:cubicBezTo>
                  <a:pt x="451" y="0"/>
                  <a:pt x="451" y="0"/>
                  <a:pt x="451" y="0"/>
                </a:cubicBezTo>
                <a:cubicBezTo>
                  <a:pt x="443" y="0"/>
                  <a:pt x="443" y="0"/>
                  <a:pt x="443" y="0"/>
                </a:cubicBezTo>
                <a:cubicBezTo>
                  <a:pt x="423" y="0"/>
                  <a:pt x="407" y="16"/>
                  <a:pt x="407" y="36"/>
                </a:cubicBezTo>
                <a:cubicBezTo>
                  <a:pt x="407" y="67"/>
                  <a:pt x="407" y="67"/>
                  <a:pt x="407" y="67"/>
                </a:cubicBezTo>
                <a:cubicBezTo>
                  <a:pt x="387" y="67"/>
                  <a:pt x="387" y="67"/>
                  <a:pt x="387" y="67"/>
                </a:cubicBezTo>
                <a:cubicBezTo>
                  <a:pt x="356" y="67"/>
                  <a:pt x="356" y="67"/>
                  <a:pt x="356" y="67"/>
                </a:cubicBezTo>
                <a:cubicBezTo>
                  <a:pt x="356" y="67"/>
                  <a:pt x="356" y="67"/>
                  <a:pt x="356" y="67"/>
                </a:cubicBezTo>
                <a:cubicBezTo>
                  <a:pt x="356" y="30"/>
                  <a:pt x="326" y="0"/>
                  <a:pt x="289" y="0"/>
                </a:cubicBezTo>
                <a:cubicBezTo>
                  <a:pt x="67" y="0"/>
                  <a:pt x="67" y="0"/>
                  <a:pt x="67" y="0"/>
                </a:cubicBezTo>
                <a:cubicBezTo>
                  <a:pt x="30" y="0"/>
                  <a:pt x="0" y="30"/>
                  <a:pt x="0" y="67"/>
                </a:cubicBezTo>
                <a:cubicBezTo>
                  <a:pt x="0" y="244"/>
                  <a:pt x="0" y="244"/>
                  <a:pt x="0" y="244"/>
                </a:cubicBezTo>
                <a:cubicBezTo>
                  <a:pt x="0" y="324"/>
                  <a:pt x="65" y="389"/>
                  <a:pt x="145" y="389"/>
                </a:cubicBezTo>
                <a:cubicBezTo>
                  <a:pt x="277" y="389"/>
                  <a:pt x="277" y="389"/>
                  <a:pt x="277" y="389"/>
                </a:cubicBezTo>
                <a:cubicBezTo>
                  <a:pt x="277" y="389"/>
                  <a:pt x="277" y="389"/>
                  <a:pt x="277" y="389"/>
                </a:cubicBezTo>
                <a:cubicBezTo>
                  <a:pt x="502" y="389"/>
                  <a:pt x="502" y="389"/>
                  <a:pt x="502" y="389"/>
                </a:cubicBezTo>
                <a:cubicBezTo>
                  <a:pt x="533" y="389"/>
                  <a:pt x="533" y="389"/>
                  <a:pt x="533" y="389"/>
                </a:cubicBezTo>
                <a:cubicBezTo>
                  <a:pt x="1265" y="389"/>
                  <a:pt x="1265" y="389"/>
                  <a:pt x="1265" y="389"/>
                </a:cubicBezTo>
                <a:cubicBezTo>
                  <a:pt x="1291" y="421"/>
                  <a:pt x="1330" y="441"/>
                  <a:pt x="1374" y="441"/>
                </a:cubicBezTo>
                <a:cubicBezTo>
                  <a:pt x="1451" y="441"/>
                  <a:pt x="1514" y="379"/>
                  <a:pt x="1514" y="301"/>
                </a:cubicBezTo>
                <a:cubicBezTo>
                  <a:pt x="1514" y="236"/>
                  <a:pt x="1469" y="181"/>
                  <a:pt x="1409" y="166"/>
                </a:cubicBezTo>
                <a:cubicBezTo>
                  <a:pt x="1393" y="145"/>
                  <a:pt x="1393" y="145"/>
                  <a:pt x="1393" y="145"/>
                </a:cubicBezTo>
                <a:cubicBezTo>
                  <a:pt x="1363" y="106"/>
                  <a:pt x="1363" y="106"/>
                  <a:pt x="1363" y="106"/>
                </a:cubicBezTo>
                <a:cubicBezTo>
                  <a:pt x="1347" y="87"/>
                  <a:pt x="1325" y="74"/>
                  <a:pt x="1301" y="69"/>
                </a:cubicBezTo>
                <a:cubicBezTo>
                  <a:pt x="1301" y="67"/>
                  <a:pt x="1301" y="67"/>
                  <a:pt x="1301" y="67"/>
                </a:cubicBezTo>
                <a:cubicBezTo>
                  <a:pt x="1301" y="30"/>
                  <a:pt x="1271" y="0"/>
                  <a:pt x="1234" y="0"/>
                </a:cubicBezTo>
              </a:path>
            </a:pathLst>
          </a:custGeom>
          <a:solidFill>
            <a:srgbClr val="DEE4E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1" name="Freeform 43"/>
          <p:cNvSpPr/>
          <p:nvPr>
            <p:custDataLst>
              <p:tags r:id="rId42"/>
            </p:custDataLst>
          </p:nvPr>
        </p:nvSpPr>
        <p:spPr bwMode="auto">
          <a:xfrm>
            <a:off x="2004755" y="3041419"/>
            <a:ext cx="267183" cy="322504"/>
          </a:xfrm>
          <a:custGeom>
            <a:avLst/>
            <a:gdLst>
              <a:gd name="T0" fmla="*/ 109 w 109"/>
              <a:gd name="T1" fmla="*/ 0 h 132"/>
              <a:gd name="T2" fmla="*/ 31 w 109"/>
              <a:gd name="T3" fmla="*/ 0 h 132"/>
              <a:gd name="T4" fmla="*/ 0 w 109"/>
              <a:gd name="T5" fmla="*/ 32 h 132"/>
              <a:gd name="T6" fmla="*/ 0 w 109"/>
              <a:gd name="T7" fmla="*/ 132 h 132"/>
              <a:gd name="T8" fmla="*/ 109 w 109"/>
              <a:gd name="T9" fmla="*/ 132 h 132"/>
              <a:gd name="T10" fmla="*/ 109 w 109"/>
              <a:gd name="T11" fmla="*/ 0 h 132"/>
            </a:gdLst>
            <a:ahLst/>
            <a:cxnLst>
              <a:cxn ang="0">
                <a:pos x="T0" y="T1"/>
              </a:cxn>
              <a:cxn ang="0">
                <a:pos x="T2" y="T3"/>
              </a:cxn>
              <a:cxn ang="0">
                <a:pos x="T4" y="T5"/>
              </a:cxn>
              <a:cxn ang="0">
                <a:pos x="T6" y="T7"/>
              </a:cxn>
              <a:cxn ang="0">
                <a:pos x="T8" y="T9"/>
              </a:cxn>
              <a:cxn ang="0">
                <a:pos x="T10" y="T11"/>
              </a:cxn>
            </a:cxnLst>
            <a:rect l="0" t="0" r="r" b="b"/>
            <a:pathLst>
              <a:path w="109" h="132">
                <a:moveTo>
                  <a:pt x="109" y="0"/>
                </a:moveTo>
                <a:cubicBezTo>
                  <a:pt x="31" y="0"/>
                  <a:pt x="31" y="0"/>
                  <a:pt x="31" y="0"/>
                </a:cubicBezTo>
                <a:cubicBezTo>
                  <a:pt x="14" y="0"/>
                  <a:pt x="0" y="14"/>
                  <a:pt x="0" y="32"/>
                </a:cubicBezTo>
                <a:cubicBezTo>
                  <a:pt x="0" y="132"/>
                  <a:pt x="0" y="132"/>
                  <a:pt x="0" y="132"/>
                </a:cubicBezTo>
                <a:cubicBezTo>
                  <a:pt x="109" y="132"/>
                  <a:pt x="109" y="132"/>
                  <a:pt x="109" y="132"/>
                </a:cubicBezTo>
                <a:lnTo>
                  <a:pt x="109" y="0"/>
                </a:lnTo>
                <a:close/>
              </a:path>
            </a:pathLst>
          </a:custGeom>
          <a:solidFill>
            <a:srgbClr val="1193B0">
              <a:lumMod val="75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2" name="Freeform 44"/>
          <p:cNvSpPr/>
          <p:nvPr>
            <p:custDataLst>
              <p:tags r:id="rId43"/>
            </p:custDataLst>
          </p:nvPr>
        </p:nvSpPr>
        <p:spPr bwMode="auto">
          <a:xfrm>
            <a:off x="1330323" y="3202671"/>
            <a:ext cx="3215618" cy="788603"/>
          </a:xfrm>
          <a:custGeom>
            <a:avLst/>
            <a:gdLst>
              <a:gd name="T0" fmla="*/ 1300 w 1315"/>
              <a:gd name="T1" fmla="*/ 193 h 323"/>
              <a:gd name="T2" fmla="*/ 1231 w 1315"/>
              <a:gd name="T3" fmla="*/ 282 h 323"/>
              <a:gd name="T4" fmla="*/ 1149 w 1315"/>
              <a:gd name="T5" fmla="*/ 323 h 323"/>
              <a:gd name="T6" fmla="*/ 146 w 1315"/>
              <a:gd name="T7" fmla="*/ 323 h 323"/>
              <a:gd name="T8" fmla="*/ 0 w 1315"/>
              <a:gd name="T9" fmla="*/ 177 h 323"/>
              <a:gd name="T10" fmla="*/ 0 w 1315"/>
              <a:gd name="T11" fmla="*/ 0 h 323"/>
              <a:gd name="T12" fmla="*/ 1150 w 1315"/>
              <a:gd name="T13" fmla="*/ 0 h 323"/>
              <a:gd name="T14" fmla="*/ 1231 w 1315"/>
              <a:gd name="T15" fmla="*/ 40 h 323"/>
              <a:gd name="T16" fmla="*/ 1300 w 1315"/>
              <a:gd name="T17" fmla="*/ 127 h 323"/>
              <a:gd name="T18" fmla="*/ 1300 w 1315"/>
              <a:gd name="T19" fmla="*/ 19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5" h="323">
                <a:moveTo>
                  <a:pt x="1300" y="193"/>
                </a:moveTo>
                <a:cubicBezTo>
                  <a:pt x="1231" y="282"/>
                  <a:pt x="1231" y="282"/>
                  <a:pt x="1231" y="282"/>
                </a:cubicBezTo>
                <a:cubicBezTo>
                  <a:pt x="1212" y="308"/>
                  <a:pt x="1181" y="323"/>
                  <a:pt x="1149" y="323"/>
                </a:cubicBezTo>
                <a:cubicBezTo>
                  <a:pt x="146" y="323"/>
                  <a:pt x="146" y="323"/>
                  <a:pt x="146" y="323"/>
                </a:cubicBezTo>
                <a:cubicBezTo>
                  <a:pt x="65" y="323"/>
                  <a:pt x="0" y="258"/>
                  <a:pt x="0" y="177"/>
                </a:cubicBezTo>
                <a:cubicBezTo>
                  <a:pt x="0" y="0"/>
                  <a:pt x="0" y="0"/>
                  <a:pt x="0" y="0"/>
                </a:cubicBezTo>
                <a:cubicBezTo>
                  <a:pt x="1150" y="0"/>
                  <a:pt x="1150" y="0"/>
                  <a:pt x="1150" y="0"/>
                </a:cubicBezTo>
                <a:cubicBezTo>
                  <a:pt x="1182" y="0"/>
                  <a:pt x="1212" y="15"/>
                  <a:pt x="1231" y="40"/>
                </a:cubicBezTo>
                <a:cubicBezTo>
                  <a:pt x="1300" y="127"/>
                  <a:pt x="1300" y="127"/>
                  <a:pt x="1300" y="127"/>
                </a:cubicBezTo>
                <a:cubicBezTo>
                  <a:pt x="1315" y="146"/>
                  <a:pt x="1315" y="173"/>
                  <a:pt x="1300" y="19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3" name="Freeform 45"/>
          <p:cNvSpPr/>
          <p:nvPr>
            <p:custDataLst>
              <p:tags r:id="rId44"/>
            </p:custDataLst>
          </p:nvPr>
        </p:nvSpPr>
        <p:spPr bwMode="auto">
          <a:xfrm>
            <a:off x="1006642" y="3041419"/>
            <a:ext cx="1228809" cy="949855"/>
          </a:xfrm>
          <a:custGeom>
            <a:avLst/>
            <a:gdLst>
              <a:gd name="T0" fmla="*/ 357 w 502"/>
              <a:gd name="T1" fmla="*/ 243 h 389"/>
              <a:gd name="T2" fmla="*/ 357 w 502"/>
              <a:gd name="T3" fmla="*/ 67 h 389"/>
              <a:gd name="T4" fmla="*/ 289 w 502"/>
              <a:gd name="T5" fmla="*/ 0 h 389"/>
              <a:gd name="T6" fmla="*/ 68 w 502"/>
              <a:gd name="T7" fmla="*/ 0 h 389"/>
              <a:gd name="T8" fmla="*/ 0 w 502"/>
              <a:gd name="T9" fmla="*/ 67 h 389"/>
              <a:gd name="T10" fmla="*/ 0 w 502"/>
              <a:gd name="T11" fmla="*/ 243 h 389"/>
              <a:gd name="T12" fmla="*/ 146 w 502"/>
              <a:gd name="T13" fmla="*/ 389 h 389"/>
              <a:gd name="T14" fmla="*/ 502 w 502"/>
              <a:gd name="T15" fmla="*/ 389 h 389"/>
              <a:gd name="T16" fmla="*/ 357 w 502"/>
              <a:gd name="T17" fmla="*/ 24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89">
                <a:moveTo>
                  <a:pt x="357" y="243"/>
                </a:moveTo>
                <a:cubicBezTo>
                  <a:pt x="357" y="67"/>
                  <a:pt x="357" y="67"/>
                  <a:pt x="357" y="67"/>
                </a:cubicBezTo>
                <a:cubicBezTo>
                  <a:pt x="357" y="30"/>
                  <a:pt x="327" y="0"/>
                  <a:pt x="289" y="0"/>
                </a:cubicBezTo>
                <a:cubicBezTo>
                  <a:pt x="68" y="0"/>
                  <a:pt x="68" y="0"/>
                  <a:pt x="68" y="0"/>
                </a:cubicBezTo>
                <a:cubicBezTo>
                  <a:pt x="30" y="0"/>
                  <a:pt x="0" y="30"/>
                  <a:pt x="0" y="67"/>
                </a:cubicBezTo>
                <a:cubicBezTo>
                  <a:pt x="0" y="243"/>
                  <a:pt x="0" y="243"/>
                  <a:pt x="0" y="243"/>
                </a:cubicBezTo>
                <a:cubicBezTo>
                  <a:pt x="0" y="324"/>
                  <a:pt x="66" y="389"/>
                  <a:pt x="146" y="389"/>
                </a:cubicBezTo>
                <a:cubicBezTo>
                  <a:pt x="502" y="389"/>
                  <a:pt x="502" y="389"/>
                  <a:pt x="502" y="389"/>
                </a:cubicBezTo>
                <a:cubicBezTo>
                  <a:pt x="422" y="389"/>
                  <a:pt x="357" y="324"/>
                  <a:pt x="357" y="243"/>
                </a:cubicBezTo>
                <a:close/>
              </a:path>
            </a:pathLst>
          </a:custGeom>
          <a:solidFill>
            <a:srgbClr val="1193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4" name="Freeform 46"/>
          <p:cNvSpPr/>
          <p:nvPr>
            <p:custDataLst>
              <p:tags r:id="rId45"/>
            </p:custDataLst>
          </p:nvPr>
        </p:nvSpPr>
        <p:spPr bwMode="auto">
          <a:xfrm>
            <a:off x="1879991" y="3202671"/>
            <a:ext cx="433143" cy="788603"/>
          </a:xfrm>
          <a:custGeom>
            <a:avLst/>
            <a:gdLst>
              <a:gd name="T0" fmla="*/ 177 w 177"/>
              <a:gd name="T1" fmla="*/ 323 h 323"/>
              <a:gd name="T2" fmla="*/ 145 w 177"/>
              <a:gd name="T3" fmla="*/ 323 h 323"/>
              <a:gd name="T4" fmla="*/ 0 w 177"/>
              <a:gd name="T5" fmla="*/ 177 h 323"/>
              <a:gd name="T6" fmla="*/ 0 w 177"/>
              <a:gd name="T7" fmla="*/ 0 h 323"/>
              <a:gd name="T8" fmla="*/ 31 w 177"/>
              <a:gd name="T9" fmla="*/ 0 h 323"/>
              <a:gd name="T10" fmla="*/ 31 w 177"/>
              <a:gd name="T11" fmla="*/ 177 h 323"/>
              <a:gd name="T12" fmla="*/ 177 w 177"/>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177" h="323">
                <a:moveTo>
                  <a:pt x="177" y="323"/>
                </a:moveTo>
                <a:cubicBezTo>
                  <a:pt x="145" y="323"/>
                  <a:pt x="145" y="323"/>
                  <a:pt x="145" y="323"/>
                </a:cubicBezTo>
                <a:cubicBezTo>
                  <a:pt x="65" y="323"/>
                  <a:pt x="0" y="258"/>
                  <a:pt x="0" y="177"/>
                </a:cubicBezTo>
                <a:cubicBezTo>
                  <a:pt x="0" y="0"/>
                  <a:pt x="0" y="0"/>
                  <a:pt x="0" y="0"/>
                </a:cubicBezTo>
                <a:cubicBezTo>
                  <a:pt x="31" y="0"/>
                  <a:pt x="31" y="0"/>
                  <a:pt x="31" y="0"/>
                </a:cubicBezTo>
                <a:cubicBezTo>
                  <a:pt x="31" y="177"/>
                  <a:pt x="31" y="177"/>
                  <a:pt x="31" y="177"/>
                </a:cubicBezTo>
                <a:cubicBezTo>
                  <a:pt x="31" y="258"/>
                  <a:pt x="96" y="323"/>
                  <a:pt x="177" y="323"/>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5" name="Freeform 47"/>
          <p:cNvSpPr/>
          <p:nvPr>
            <p:custDataLst>
              <p:tags r:id="rId46"/>
            </p:custDataLst>
          </p:nvPr>
        </p:nvSpPr>
        <p:spPr bwMode="auto">
          <a:xfrm>
            <a:off x="2113041" y="3041419"/>
            <a:ext cx="2078617" cy="358991"/>
          </a:xfrm>
          <a:custGeom>
            <a:avLst/>
            <a:gdLst>
              <a:gd name="T0" fmla="*/ 59 w 850"/>
              <a:gd name="T1" fmla="*/ 147 h 147"/>
              <a:gd name="T2" fmla="*/ 802 w 850"/>
              <a:gd name="T3" fmla="*/ 147 h 147"/>
              <a:gd name="T4" fmla="*/ 850 w 850"/>
              <a:gd name="T5" fmla="*/ 99 h 147"/>
              <a:gd name="T6" fmla="*/ 850 w 850"/>
              <a:gd name="T7" fmla="*/ 67 h 147"/>
              <a:gd name="T8" fmla="*/ 783 w 850"/>
              <a:gd name="T9" fmla="*/ 0 h 147"/>
              <a:gd name="T10" fmla="*/ 0 w 850"/>
              <a:gd name="T11" fmla="*/ 0 h 147"/>
              <a:gd name="T12" fmla="*/ 22 w 850"/>
              <a:gd name="T13" fmla="*/ 67 h 147"/>
              <a:gd name="T14" fmla="*/ 22 w 850"/>
              <a:gd name="T15" fmla="*/ 111 h 147"/>
              <a:gd name="T16" fmla="*/ 59 w 85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0" h="147">
                <a:moveTo>
                  <a:pt x="59" y="147"/>
                </a:moveTo>
                <a:cubicBezTo>
                  <a:pt x="802" y="147"/>
                  <a:pt x="802" y="147"/>
                  <a:pt x="802" y="147"/>
                </a:cubicBezTo>
                <a:cubicBezTo>
                  <a:pt x="829" y="147"/>
                  <a:pt x="850" y="126"/>
                  <a:pt x="850" y="99"/>
                </a:cubicBezTo>
                <a:cubicBezTo>
                  <a:pt x="850" y="67"/>
                  <a:pt x="850" y="67"/>
                  <a:pt x="850" y="67"/>
                </a:cubicBezTo>
                <a:cubicBezTo>
                  <a:pt x="850" y="30"/>
                  <a:pt x="820" y="0"/>
                  <a:pt x="783" y="0"/>
                </a:cubicBezTo>
                <a:cubicBezTo>
                  <a:pt x="0" y="0"/>
                  <a:pt x="0" y="0"/>
                  <a:pt x="0" y="0"/>
                </a:cubicBezTo>
                <a:cubicBezTo>
                  <a:pt x="14" y="19"/>
                  <a:pt x="22" y="42"/>
                  <a:pt x="22" y="67"/>
                </a:cubicBezTo>
                <a:cubicBezTo>
                  <a:pt x="22" y="111"/>
                  <a:pt x="22" y="111"/>
                  <a:pt x="22" y="111"/>
                </a:cubicBezTo>
                <a:cubicBezTo>
                  <a:pt x="22" y="131"/>
                  <a:pt x="38" y="147"/>
                  <a:pt x="59" y="147"/>
                </a:cubicBezTo>
                <a:close/>
              </a:path>
            </a:pathLst>
          </a:custGeom>
          <a:solidFill>
            <a:srgbClr val="1193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6" name="Oval 48"/>
          <p:cNvSpPr>
            <a:spLocks noChangeArrowheads="1"/>
          </p:cNvSpPr>
          <p:nvPr>
            <p:custDataLst>
              <p:tags r:id="rId47"/>
            </p:custDataLst>
          </p:nvPr>
        </p:nvSpPr>
        <p:spPr bwMode="auto">
          <a:xfrm>
            <a:off x="4028053" y="3434544"/>
            <a:ext cx="685026" cy="683848"/>
          </a:xfrm>
          <a:prstGeom prst="ellipse">
            <a:avLst/>
          </a:prstGeom>
          <a:solidFill>
            <a:srgbClr val="D9600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7" name="Freeform 49"/>
          <p:cNvSpPr/>
          <p:nvPr>
            <p:custDataLst>
              <p:tags r:id="rId48"/>
            </p:custDataLst>
          </p:nvPr>
        </p:nvSpPr>
        <p:spPr bwMode="auto">
          <a:xfrm>
            <a:off x="4008044" y="3387463"/>
            <a:ext cx="537898" cy="603811"/>
          </a:xfrm>
          <a:custGeom>
            <a:avLst/>
            <a:gdLst>
              <a:gd name="T0" fmla="*/ 0 w 220"/>
              <a:gd name="T1" fmla="*/ 140 h 247"/>
              <a:gd name="T2" fmla="*/ 50 w 220"/>
              <a:gd name="T3" fmla="*/ 247 h 247"/>
              <a:gd name="T4" fmla="*/ 54 w 220"/>
              <a:gd name="T5" fmla="*/ 247 h 247"/>
              <a:gd name="T6" fmla="*/ 136 w 220"/>
              <a:gd name="T7" fmla="*/ 206 h 247"/>
              <a:gd name="T8" fmla="*/ 205 w 220"/>
              <a:gd name="T9" fmla="*/ 117 h 247"/>
              <a:gd name="T10" fmla="*/ 205 w 220"/>
              <a:gd name="T11" fmla="*/ 51 h 247"/>
              <a:gd name="T12" fmla="*/ 167 w 220"/>
              <a:gd name="T13" fmla="*/ 3 h 247"/>
              <a:gd name="T14" fmla="*/ 140 w 220"/>
              <a:gd name="T15" fmla="*/ 0 h 247"/>
              <a:gd name="T16" fmla="*/ 0 w 220"/>
              <a:gd name="T17" fmla="*/ 14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47">
                <a:moveTo>
                  <a:pt x="0" y="140"/>
                </a:moveTo>
                <a:cubicBezTo>
                  <a:pt x="0" y="183"/>
                  <a:pt x="20" y="221"/>
                  <a:pt x="50" y="247"/>
                </a:cubicBezTo>
                <a:cubicBezTo>
                  <a:pt x="54" y="247"/>
                  <a:pt x="54" y="247"/>
                  <a:pt x="54" y="247"/>
                </a:cubicBezTo>
                <a:cubicBezTo>
                  <a:pt x="86" y="247"/>
                  <a:pt x="117" y="232"/>
                  <a:pt x="136" y="206"/>
                </a:cubicBezTo>
                <a:cubicBezTo>
                  <a:pt x="205" y="117"/>
                  <a:pt x="205" y="117"/>
                  <a:pt x="205" y="117"/>
                </a:cubicBezTo>
                <a:cubicBezTo>
                  <a:pt x="220" y="97"/>
                  <a:pt x="220" y="70"/>
                  <a:pt x="205" y="51"/>
                </a:cubicBezTo>
                <a:cubicBezTo>
                  <a:pt x="167" y="3"/>
                  <a:pt x="167" y="3"/>
                  <a:pt x="167" y="3"/>
                </a:cubicBezTo>
                <a:cubicBezTo>
                  <a:pt x="158" y="1"/>
                  <a:pt x="149" y="0"/>
                  <a:pt x="140" y="0"/>
                </a:cubicBezTo>
                <a:cubicBezTo>
                  <a:pt x="63" y="0"/>
                  <a:pt x="0" y="63"/>
                  <a:pt x="0" y="140"/>
                </a:cubicBezTo>
                <a:close/>
              </a:path>
            </a:pathLst>
          </a:custGeom>
          <a:solidFill>
            <a:srgbClr val="F0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8" name="Oval 50"/>
          <p:cNvSpPr>
            <a:spLocks noChangeArrowheads="1"/>
          </p:cNvSpPr>
          <p:nvPr>
            <p:custDataLst>
              <p:tags r:id="rId49"/>
            </p:custDataLst>
          </p:nvPr>
        </p:nvSpPr>
        <p:spPr bwMode="auto">
          <a:xfrm>
            <a:off x="4028053" y="3434544"/>
            <a:ext cx="685026" cy="683848"/>
          </a:xfrm>
          <a:prstGeom prst="ellipse">
            <a:avLst/>
          </a:prstGeom>
          <a:solidFill>
            <a:srgbClr val="1193B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99" name="Freeform 51"/>
          <p:cNvSpPr>
            <a:spLocks noEditPoints="1"/>
          </p:cNvSpPr>
          <p:nvPr>
            <p:custDataLst>
              <p:tags r:id="rId50"/>
            </p:custDataLst>
          </p:nvPr>
        </p:nvSpPr>
        <p:spPr bwMode="auto">
          <a:xfrm>
            <a:off x="4086904" y="3492218"/>
            <a:ext cx="567323" cy="567323"/>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16 w 232"/>
              <a:gd name="T11" fmla="*/ 217 h 232"/>
              <a:gd name="T12" fmla="*/ 15 w 232"/>
              <a:gd name="T13" fmla="*/ 116 h 232"/>
              <a:gd name="T14" fmla="*/ 116 w 232"/>
              <a:gd name="T15" fmla="*/ 15 h 232"/>
              <a:gd name="T16" fmla="*/ 217 w 232"/>
              <a:gd name="T17" fmla="*/ 116 h 232"/>
              <a:gd name="T18" fmla="*/ 116 w 232"/>
              <a:gd name="T19" fmla="*/ 21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16" y="217"/>
                </a:moveTo>
                <a:cubicBezTo>
                  <a:pt x="60" y="217"/>
                  <a:pt x="15" y="172"/>
                  <a:pt x="15" y="116"/>
                </a:cubicBezTo>
                <a:cubicBezTo>
                  <a:pt x="15" y="60"/>
                  <a:pt x="60" y="15"/>
                  <a:pt x="116" y="15"/>
                </a:cubicBezTo>
                <a:cubicBezTo>
                  <a:pt x="172" y="15"/>
                  <a:pt x="217" y="60"/>
                  <a:pt x="217" y="116"/>
                </a:cubicBezTo>
                <a:cubicBezTo>
                  <a:pt x="217" y="172"/>
                  <a:pt x="172" y="217"/>
                  <a:pt x="116" y="2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00" name="Freeform 52"/>
          <p:cNvSpPr/>
          <p:nvPr>
            <p:custDataLst>
              <p:tags r:id="rId51"/>
            </p:custDataLst>
          </p:nvPr>
        </p:nvSpPr>
        <p:spPr bwMode="auto">
          <a:xfrm>
            <a:off x="4307006" y="3636991"/>
            <a:ext cx="136535" cy="45904"/>
          </a:xfrm>
          <a:custGeom>
            <a:avLst/>
            <a:gdLst>
              <a:gd name="T0" fmla="*/ 9 w 56"/>
              <a:gd name="T1" fmla="*/ 19 h 19"/>
              <a:gd name="T2" fmla="*/ 9 w 56"/>
              <a:gd name="T3" fmla="*/ 11 h 19"/>
              <a:gd name="T4" fmla="*/ 12 w 56"/>
              <a:gd name="T5" fmla="*/ 8 h 19"/>
              <a:gd name="T6" fmla="*/ 44 w 56"/>
              <a:gd name="T7" fmla="*/ 8 h 19"/>
              <a:gd name="T8" fmla="*/ 47 w 56"/>
              <a:gd name="T9" fmla="*/ 11 h 19"/>
              <a:gd name="T10" fmla="*/ 47 w 56"/>
              <a:gd name="T11" fmla="*/ 19 h 19"/>
              <a:gd name="T12" fmla="*/ 56 w 56"/>
              <a:gd name="T13" fmla="*/ 19 h 19"/>
              <a:gd name="T14" fmla="*/ 56 w 56"/>
              <a:gd name="T15" fmla="*/ 11 h 19"/>
              <a:gd name="T16" fmla="*/ 44 w 56"/>
              <a:gd name="T17" fmla="*/ 0 h 19"/>
              <a:gd name="T18" fmla="*/ 12 w 56"/>
              <a:gd name="T19" fmla="*/ 0 h 19"/>
              <a:gd name="T20" fmla="*/ 0 w 56"/>
              <a:gd name="T21" fmla="*/ 11 h 19"/>
              <a:gd name="T22" fmla="*/ 0 w 56"/>
              <a:gd name="T23" fmla="*/ 19 h 19"/>
              <a:gd name="T24" fmla="*/ 9 w 56"/>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19">
                <a:moveTo>
                  <a:pt x="9" y="19"/>
                </a:moveTo>
                <a:cubicBezTo>
                  <a:pt x="9" y="11"/>
                  <a:pt x="9" y="11"/>
                  <a:pt x="9" y="11"/>
                </a:cubicBezTo>
                <a:cubicBezTo>
                  <a:pt x="9" y="10"/>
                  <a:pt x="10" y="8"/>
                  <a:pt x="12" y="8"/>
                </a:cubicBezTo>
                <a:cubicBezTo>
                  <a:pt x="44" y="8"/>
                  <a:pt x="44" y="8"/>
                  <a:pt x="44" y="8"/>
                </a:cubicBezTo>
                <a:cubicBezTo>
                  <a:pt x="46" y="8"/>
                  <a:pt x="47" y="10"/>
                  <a:pt x="47" y="11"/>
                </a:cubicBezTo>
                <a:cubicBezTo>
                  <a:pt x="47" y="19"/>
                  <a:pt x="47" y="19"/>
                  <a:pt x="47" y="19"/>
                </a:cubicBezTo>
                <a:cubicBezTo>
                  <a:pt x="56" y="19"/>
                  <a:pt x="56" y="19"/>
                  <a:pt x="56" y="19"/>
                </a:cubicBezTo>
                <a:cubicBezTo>
                  <a:pt x="56" y="11"/>
                  <a:pt x="56" y="11"/>
                  <a:pt x="56" y="11"/>
                </a:cubicBezTo>
                <a:cubicBezTo>
                  <a:pt x="56" y="5"/>
                  <a:pt x="50" y="0"/>
                  <a:pt x="44" y="0"/>
                </a:cubicBezTo>
                <a:cubicBezTo>
                  <a:pt x="12" y="0"/>
                  <a:pt x="12" y="0"/>
                  <a:pt x="12" y="0"/>
                </a:cubicBezTo>
                <a:cubicBezTo>
                  <a:pt x="5" y="0"/>
                  <a:pt x="0" y="5"/>
                  <a:pt x="0" y="11"/>
                </a:cubicBezTo>
                <a:cubicBezTo>
                  <a:pt x="0" y="19"/>
                  <a:pt x="0" y="19"/>
                  <a:pt x="0" y="19"/>
                </a:cubicBezTo>
                <a:lnTo>
                  <a:pt x="9"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01" name="Freeform 53"/>
          <p:cNvSpPr/>
          <p:nvPr>
            <p:custDataLst>
              <p:tags r:id="rId52"/>
            </p:custDataLst>
          </p:nvPr>
        </p:nvSpPr>
        <p:spPr bwMode="auto">
          <a:xfrm>
            <a:off x="4223437" y="3773527"/>
            <a:ext cx="303671" cy="112994"/>
          </a:xfrm>
          <a:custGeom>
            <a:avLst/>
            <a:gdLst>
              <a:gd name="T0" fmla="*/ 258 w 258"/>
              <a:gd name="T1" fmla="*/ 0 h 96"/>
              <a:gd name="T2" fmla="*/ 258 w 258"/>
              <a:gd name="T3" fmla="*/ 96 h 96"/>
              <a:gd name="T4" fmla="*/ 0 w 258"/>
              <a:gd name="T5" fmla="*/ 96 h 96"/>
              <a:gd name="T6" fmla="*/ 0 w 258"/>
              <a:gd name="T7" fmla="*/ 0 h 96"/>
              <a:gd name="T8" fmla="*/ 96 w 258"/>
              <a:gd name="T9" fmla="*/ 0 h 96"/>
              <a:gd name="T10" fmla="*/ 96 w 258"/>
              <a:gd name="T11" fmla="*/ 19 h 96"/>
              <a:gd name="T12" fmla="*/ 129 w 258"/>
              <a:gd name="T13" fmla="*/ 31 h 96"/>
              <a:gd name="T14" fmla="*/ 162 w 258"/>
              <a:gd name="T15" fmla="*/ 19 h 96"/>
              <a:gd name="T16" fmla="*/ 162 w 258"/>
              <a:gd name="T17" fmla="*/ 0 h 96"/>
              <a:gd name="T18" fmla="*/ 258 w 258"/>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96">
                <a:moveTo>
                  <a:pt x="258" y="0"/>
                </a:moveTo>
                <a:lnTo>
                  <a:pt x="258" y="96"/>
                </a:lnTo>
                <a:lnTo>
                  <a:pt x="0" y="96"/>
                </a:lnTo>
                <a:lnTo>
                  <a:pt x="0" y="0"/>
                </a:lnTo>
                <a:lnTo>
                  <a:pt x="96" y="0"/>
                </a:lnTo>
                <a:lnTo>
                  <a:pt x="96" y="19"/>
                </a:lnTo>
                <a:lnTo>
                  <a:pt x="129" y="31"/>
                </a:lnTo>
                <a:lnTo>
                  <a:pt x="162" y="19"/>
                </a:lnTo>
                <a:lnTo>
                  <a:pt x="162" y="0"/>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02" name="Freeform 54"/>
          <p:cNvSpPr/>
          <p:nvPr>
            <p:custDataLst>
              <p:tags r:id="rId53"/>
            </p:custDataLst>
          </p:nvPr>
        </p:nvSpPr>
        <p:spPr bwMode="auto">
          <a:xfrm>
            <a:off x="4223437" y="3695843"/>
            <a:ext cx="303671" cy="61205"/>
          </a:xfrm>
          <a:custGeom>
            <a:avLst/>
            <a:gdLst>
              <a:gd name="T0" fmla="*/ 258 w 258"/>
              <a:gd name="T1" fmla="*/ 0 h 52"/>
              <a:gd name="T2" fmla="*/ 258 w 258"/>
              <a:gd name="T3" fmla="*/ 52 h 52"/>
              <a:gd name="T4" fmla="*/ 162 w 258"/>
              <a:gd name="T5" fmla="*/ 52 h 52"/>
              <a:gd name="T6" fmla="*/ 96 w 258"/>
              <a:gd name="T7" fmla="*/ 52 h 52"/>
              <a:gd name="T8" fmla="*/ 0 w 258"/>
              <a:gd name="T9" fmla="*/ 52 h 52"/>
              <a:gd name="T10" fmla="*/ 0 w 258"/>
              <a:gd name="T11" fmla="*/ 0 h 52"/>
              <a:gd name="T12" fmla="*/ 258 w 258"/>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258" h="52">
                <a:moveTo>
                  <a:pt x="258" y="0"/>
                </a:moveTo>
                <a:lnTo>
                  <a:pt x="258" y="52"/>
                </a:lnTo>
                <a:lnTo>
                  <a:pt x="162" y="52"/>
                </a:lnTo>
                <a:lnTo>
                  <a:pt x="96" y="52"/>
                </a:lnTo>
                <a:lnTo>
                  <a:pt x="0" y="52"/>
                </a:lnTo>
                <a:lnTo>
                  <a:pt x="0" y="0"/>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endParaRPr lang="zh-CN" altLang="en-US" sz="1350"/>
          </a:p>
        </p:txBody>
      </p:sp>
      <p:sp>
        <p:nvSpPr>
          <p:cNvPr id="103" name="文本框 102"/>
          <p:cNvSpPr txBox="1"/>
          <p:nvPr>
            <p:custDataLst>
              <p:tags r:id="rId54"/>
            </p:custDataLst>
          </p:nvPr>
        </p:nvSpPr>
        <p:spPr>
          <a:xfrm>
            <a:off x="1915795" y="1512570"/>
            <a:ext cx="2009775" cy="570865"/>
          </a:xfrm>
          <a:prstGeom prst="rect">
            <a:avLst/>
          </a:prstGeom>
          <a:noFill/>
        </p:spPr>
        <p:txBody>
          <a:bodyPr wrap="square" rtlCol="0">
            <a:spAutoFit/>
          </a:bodyPr>
          <a:p>
            <a:pPr>
              <a:lnSpc>
                <a:spcPct val="130000"/>
              </a:lnSpc>
            </a:pPr>
            <a:r>
              <a:rPr lang="zh-CN" altLang="en-US" sz="1200" smtClean="0">
                <a:solidFill>
                  <a:srgbClr val="595959"/>
                </a:solidFill>
              </a:rPr>
              <a:t>招呼不要用</a:t>
            </a:r>
            <a:r>
              <a:rPr lang="en-US" altLang="zh-CN" sz="1200" smtClean="0">
                <a:solidFill>
                  <a:srgbClr val="595959"/>
                </a:solidFill>
              </a:rPr>
              <a:t>“</a:t>
            </a:r>
            <a:r>
              <a:rPr lang="zh-CN" altLang="en-US" sz="1200" smtClean="0">
                <a:solidFill>
                  <a:srgbClr val="595959"/>
                </a:solidFill>
              </a:rPr>
              <a:t>亲</a:t>
            </a:r>
            <a:r>
              <a:rPr lang="en-US" altLang="zh-CN" sz="1200" smtClean="0">
                <a:solidFill>
                  <a:srgbClr val="595959"/>
                </a:solidFill>
              </a:rPr>
              <a:t>”“</a:t>
            </a:r>
            <a:r>
              <a:rPr lang="zh-CN" altLang="en-US" sz="1200" smtClean="0">
                <a:solidFill>
                  <a:srgbClr val="595959"/>
                </a:solidFill>
              </a:rPr>
              <a:t>宝</a:t>
            </a:r>
            <a:r>
              <a:rPr lang="en-US" altLang="zh-CN" sz="1200" smtClean="0">
                <a:solidFill>
                  <a:srgbClr val="595959"/>
                </a:solidFill>
              </a:rPr>
              <a:t>”</a:t>
            </a:r>
            <a:r>
              <a:rPr lang="zh-CN" altLang="en-US" sz="1200" smtClean="0">
                <a:solidFill>
                  <a:srgbClr val="595959"/>
                </a:solidFill>
              </a:rPr>
              <a:t>，越口语化越好</a:t>
            </a:r>
            <a:endParaRPr lang="zh-CN" altLang="en-US" sz="1200" smtClean="0">
              <a:solidFill>
                <a:srgbClr val="595959"/>
              </a:solidFill>
            </a:endParaRPr>
          </a:p>
        </p:txBody>
      </p:sp>
      <p:sp>
        <p:nvSpPr>
          <p:cNvPr id="104" name="矩形 103"/>
          <p:cNvSpPr/>
          <p:nvPr>
            <p:custDataLst>
              <p:tags r:id="rId55"/>
            </p:custDataLst>
          </p:nvPr>
        </p:nvSpPr>
        <p:spPr>
          <a:xfrm>
            <a:off x="2162207" y="1135227"/>
            <a:ext cx="997307" cy="275590"/>
          </a:xfrm>
          <a:prstGeom prst="rect">
            <a:avLst/>
          </a:prstGeom>
        </p:spPr>
        <p:txBody>
          <a:bodyPr wrap="square">
            <a:spAutoFit/>
          </a:bodyPr>
          <a:p>
            <a:r>
              <a:rPr lang="zh-CN" altLang="en-US" sz="1200" b="1" smtClean="0">
                <a:solidFill>
                  <a:sysClr val="window" lastClr="FFFFFF"/>
                </a:solidFill>
                <a:latin typeface="微软雅黑" panose="020B0503020204020204" charset="-122"/>
                <a:ea typeface="微软雅黑" panose="020B0503020204020204" charset="-122"/>
                <a:cs typeface="+mn-ea"/>
              </a:rPr>
              <a:t>你我开头</a:t>
            </a:r>
            <a:endParaRPr lang="zh-CN" altLang="en-US" sz="1200" b="1" smtClean="0">
              <a:solidFill>
                <a:sysClr val="window" lastClr="FFFFFF"/>
              </a:solidFill>
              <a:latin typeface="微软雅黑" panose="020B0503020204020204" charset="-122"/>
              <a:ea typeface="微软雅黑" panose="020B0503020204020204" charset="-122"/>
              <a:cs typeface="+mn-ea"/>
            </a:endParaRPr>
          </a:p>
        </p:txBody>
      </p:sp>
      <p:sp>
        <p:nvSpPr>
          <p:cNvPr id="105" name="文本框 104"/>
          <p:cNvSpPr txBox="1"/>
          <p:nvPr>
            <p:custDataLst>
              <p:tags r:id="rId56"/>
            </p:custDataLst>
          </p:nvPr>
        </p:nvSpPr>
        <p:spPr>
          <a:xfrm>
            <a:off x="6596380" y="1466850"/>
            <a:ext cx="2009775" cy="570865"/>
          </a:xfrm>
          <a:prstGeom prst="rect">
            <a:avLst/>
          </a:prstGeom>
          <a:noFill/>
        </p:spPr>
        <p:txBody>
          <a:bodyPr wrap="square" rtlCol="0">
            <a:spAutoFit/>
          </a:bodyPr>
          <a:p>
            <a:pPr>
              <a:lnSpc>
                <a:spcPct val="130000"/>
              </a:lnSpc>
            </a:pPr>
            <a:r>
              <a:rPr lang="zh-CN" altLang="en-US" sz="1200" smtClean="0">
                <a:solidFill>
                  <a:srgbClr val="595959"/>
                </a:solidFill>
              </a:rPr>
              <a:t>第一句话简短，以表情符号结尾，</a:t>
            </a:r>
            <a:endParaRPr lang="zh-CN" altLang="en-US" sz="1200" smtClean="0">
              <a:solidFill>
                <a:srgbClr val="595959"/>
              </a:solidFill>
            </a:endParaRPr>
          </a:p>
        </p:txBody>
      </p:sp>
      <p:sp>
        <p:nvSpPr>
          <p:cNvPr id="106" name="矩形 105"/>
          <p:cNvSpPr/>
          <p:nvPr>
            <p:custDataLst>
              <p:tags r:id="rId57"/>
            </p:custDataLst>
          </p:nvPr>
        </p:nvSpPr>
        <p:spPr>
          <a:xfrm>
            <a:off x="6842768" y="1089324"/>
            <a:ext cx="997307" cy="275590"/>
          </a:xfrm>
          <a:prstGeom prst="rect">
            <a:avLst/>
          </a:prstGeom>
        </p:spPr>
        <p:txBody>
          <a:bodyPr wrap="square">
            <a:spAutoFit/>
          </a:bodyPr>
          <a:p>
            <a:r>
              <a:rPr lang="zh-CN" altLang="en-US" sz="1200" b="1" smtClean="0">
                <a:solidFill>
                  <a:sysClr val="window" lastClr="FFFFFF"/>
                </a:solidFill>
                <a:latin typeface="微软雅黑" panose="020B0503020204020204" charset="-122"/>
                <a:ea typeface="微软雅黑" panose="020B0503020204020204" charset="-122"/>
                <a:cs typeface="+mn-ea"/>
              </a:rPr>
              <a:t>表情多</a:t>
            </a:r>
            <a:endParaRPr lang="zh-CN" altLang="en-US" sz="1200" b="1" smtClean="0">
              <a:solidFill>
                <a:sysClr val="window" lastClr="FFFFFF"/>
              </a:solidFill>
              <a:latin typeface="微软雅黑" panose="020B0503020204020204" charset="-122"/>
              <a:ea typeface="微软雅黑" panose="020B0503020204020204" charset="-122"/>
              <a:cs typeface="+mn-ea"/>
            </a:endParaRPr>
          </a:p>
        </p:txBody>
      </p:sp>
      <p:sp>
        <p:nvSpPr>
          <p:cNvPr id="107" name="文本框 106"/>
          <p:cNvSpPr txBox="1"/>
          <p:nvPr>
            <p:custDataLst>
              <p:tags r:id="rId58"/>
            </p:custDataLst>
          </p:nvPr>
        </p:nvSpPr>
        <p:spPr>
          <a:xfrm>
            <a:off x="2038350" y="3441065"/>
            <a:ext cx="2009775" cy="570865"/>
          </a:xfrm>
          <a:prstGeom prst="rect">
            <a:avLst/>
          </a:prstGeom>
          <a:noFill/>
        </p:spPr>
        <p:txBody>
          <a:bodyPr wrap="square" rtlCol="0">
            <a:spAutoFit/>
          </a:bodyPr>
          <a:p>
            <a:pPr>
              <a:lnSpc>
                <a:spcPct val="130000"/>
              </a:lnSpc>
            </a:pPr>
            <a:r>
              <a:rPr lang="zh-CN" altLang="en-US" sz="1200" smtClean="0">
                <a:solidFill>
                  <a:srgbClr val="595959"/>
                </a:solidFill>
              </a:rPr>
              <a:t>以对方回复为第一目标，而不是其他</a:t>
            </a:r>
            <a:endParaRPr lang="zh-CN" altLang="en-US" sz="1200" smtClean="0">
              <a:solidFill>
                <a:srgbClr val="595959"/>
              </a:solidFill>
            </a:endParaRPr>
          </a:p>
        </p:txBody>
      </p:sp>
      <p:sp>
        <p:nvSpPr>
          <p:cNvPr id="108" name="矩形 107"/>
          <p:cNvSpPr/>
          <p:nvPr>
            <p:custDataLst>
              <p:tags r:id="rId59"/>
            </p:custDataLst>
          </p:nvPr>
        </p:nvSpPr>
        <p:spPr>
          <a:xfrm>
            <a:off x="2284813" y="3063768"/>
            <a:ext cx="997307" cy="275590"/>
          </a:xfrm>
          <a:prstGeom prst="rect">
            <a:avLst/>
          </a:prstGeom>
        </p:spPr>
        <p:txBody>
          <a:bodyPr wrap="square">
            <a:spAutoFit/>
          </a:bodyPr>
          <a:p>
            <a:r>
              <a:rPr lang="zh-CN" altLang="en-US" sz="1200" b="1" smtClean="0">
                <a:solidFill>
                  <a:sysClr val="window" lastClr="FFFFFF"/>
                </a:solidFill>
                <a:latin typeface="微软雅黑" panose="020B0503020204020204" charset="-122"/>
                <a:ea typeface="微软雅黑" panose="020B0503020204020204" charset="-122"/>
                <a:cs typeface="+mn-ea"/>
              </a:rPr>
              <a:t>重在回复</a:t>
            </a:r>
            <a:endParaRPr lang="zh-CN" altLang="en-US" sz="1200" b="1" smtClean="0">
              <a:solidFill>
                <a:sysClr val="window" lastClr="FFFFFF"/>
              </a:solidFill>
              <a:latin typeface="微软雅黑" panose="020B0503020204020204" charset="-122"/>
              <a:ea typeface="微软雅黑" panose="020B0503020204020204" charset="-122"/>
              <a:cs typeface="+mn-ea"/>
            </a:endParaRPr>
          </a:p>
        </p:txBody>
      </p:sp>
      <p:sp>
        <p:nvSpPr>
          <p:cNvPr id="109" name="文本框 108"/>
          <p:cNvSpPr txBox="1"/>
          <p:nvPr>
            <p:custDataLst>
              <p:tags r:id="rId60"/>
            </p:custDataLst>
          </p:nvPr>
        </p:nvSpPr>
        <p:spPr>
          <a:xfrm>
            <a:off x="6605270" y="3390265"/>
            <a:ext cx="2009775" cy="330835"/>
          </a:xfrm>
          <a:prstGeom prst="rect">
            <a:avLst/>
          </a:prstGeom>
          <a:noFill/>
        </p:spPr>
        <p:txBody>
          <a:bodyPr wrap="square" rtlCol="0">
            <a:spAutoFit/>
          </a:bodyPr>
          <a:p>
            <a:pPr>
              <a:lnSpc>
                <a:spcPct val="130000"/>
              </a:lnSpc>
            </a:pPr>
            <a:r>
              <a:rPr lang="zh-CN" altLang="en-US" sz="1200" smtClean="0">
                <a:solidFill>
                  <a:srgbClr val="595959"/>
                </a:solidFill>
              </a:rPr>
              <a:t>以引发好奇为主。</a:t>
            </a:r>
            <a:endParaRPr lang="zh-CN" altLang="en-US" sz="1200" smtClean="0">
              <a:solidFill>
                <a:srgbClr val="595959"/>
              </a:solidFill>
            </a:endParaRPr>
          </a:p>
        </p:txBody>
      </p:sp>
      <p:sp>
        <p:nvSpPr>
          <p:cNvPr id="110" name="矩形 109"/>
          <p:cNvSpPr/>
          <p:nvPr>
            <p:custDataLst>
              <p:tags r:id="rId61"/>
            </p:custDataLst>
          </p:nvPr>
        </p:nvSpPr>
        <p:spPr>
          <a:xfrm>
            <a:off x="6852027" y="3052756"/>
            <a:ext cx="1883537" cy="275590"/>
          </a:xfrm>
          <a:prstGeom prst="rect">
            <a:avLst/>
          </a:prstGeom>
        </p:spPr>
        <p:txBody>
          <a:bodyPr wrap="square">
            <a:spAutoFit/>
          </a:bodyPr>
          <a:p>
            <a:r>
              <a:rPr lang="zh-CN" altLang="en-US" sz="1200" b="1" smtClean="0">
                <a:solidFill>
                  <a:sysClr val="window" lastClr="FFFFFF"/>
                </a:solidFill>
                <a:latin typeface="微软雅黑" panose="020B0503020204020204" charset="-122"/>
                <a:ea typeface="微软雅黑" panose="020B0503020204020204" charset="-122"/>
                <a:cs typeface="+mn-ea"/>
              </a:rPr>
              <a:t>提问</a:t>
            </a:r>
            <a:r>
              <a:rPr lang="en-US" altLang="zh-CN" sz="1200" b="1" smtClean="0">
                <a:solidFill>
                  <a:sysClr val="window" lastClr="FFFFFF"/>
                </a:solidFill>
                <a:latin typeface="微软雅黑" panose="020B0503020204020204" charset="-122"/>
                <a:ea typeface="微软雅黑" panose="020B0503020204020204" charset="-122"/>
                <a:cs typeface="+mn-ea"/>
              </a:rPr>
              <a:t>/</a:t>
            </a:r>
            <a:r>
              <a:rPr lang="zh-CN" altLang="en-US" sz="1200" b="1" smtClean="0">
                <a:solidFill>
                  <a:sysClr val="window" lastClr="FFFFFF"/>
                </a:solidFill>
                <a:latin typeface="微软雅黑" panose="020B0503020204020204" charset="-122"/>
                <a:ea typeface="微软雅黑" panose="020B0503020204020204" charset="-122"/>
                <a:cs typeface="+mn-ea"/>
              </a:rPr>
              <a:t>悬疑</a:t>
            </a:r>
            <a:r>
              <a:rPr lang="en-US" altLang="zh-CN" sz="1200" b="1" smtClean="0">
                <a:solidFill>
                  <a:sysClr val="window" lastClr="FFFFFF"/>
                </a:solidFill>
                <a:latin typeface="微软雅黑" panose="020B0503020204020204" charset="-122"/>
                <a:ea typeface="微软雅黑" panose="020B0503020204020204" charset="-122"/>
                <a:cs typeface="+mn-ea"/>
              </a:rPr>
              <a:t>/</a:t>
            </a:r>
            <a:r>
              <a:rPr lang="zh-CN" altLang="en-US" sz="1200" b="1" smtClean="0">
                <a:solidFill>
                  <a:sysClr val="window" lastClr="FFFFFF"/>
                </a:solidFill>
                <a:latin typeface="微软雅黑" panose="020B0503020204020204" charset="-122"/>
                <a:ea typeface="微软雅黑" panose="020B0503020204020204" charset="-122"/>
                <a:cs typeface="+mn-ea"/>
              </a:rPr>
              <a:t>夸夸</a:t>
            </a:r>
            <a:endParaRPr lang="zh-CN" altLang="en-US" sz="1200" b="1" smtClean="0">
              <a:solidFill>
                <a:sysClr val="window" lastClr="FFFFFF"/>
              </a:solidFill>
              <a:latin typeface="微软雅黑" panose="020B0503020204020204" charset="-122"/>
              <a:ea typeface="微软雅黑" panose="020B0503020204020204" charset="-122"/>
              <a:cs typeface="+mn-ea"/>
            </a:endParaRPr>
          </a:p>
        </p:txBody>
      </p:sp>
      <p:sp>
        <p:nvSpPr>
          <p:cNvPr id="111" name="文本框 110"/>
          <p:cNvSpPr txBox="1"/>
          <p:nvPr>
            <p:custDataLst>
              <p:tags r:id="rId62"/>
            </p:custDataLst>
          </p:nvPr>
        </p:nvSpPr>
        <p:spPr>
          <a:xfrm>
            <a:off x="948675" y="1231110"/>
            <a:ext cx="882178" cy="553085"/>
          </a:xfrm>
          <a:prstGeom prst="rect">
            <a:avLst/>
          </a:prstGeom>
          <a:noFill/>
        </p:spPr>
        <p:txBody>
          <a:bodyPr wrap="square" rtlCol="0">
            <a:spAutoFit/>
          </a:bodyPr>
          <a:p>
            <a:pPr algn="ctr"/>
            <a:r>
              <a:rPr lang="en-US" altLang="zh-CN" sz="3000" b="1" dirty="0">
                <a:solidFill>
                  <a:sysClr val="window" lastClr="FFFFFF"/>
                </a:solidFill>
              </a:rPr>
              <a:t>01</a:t>
            </a:r>
            <a:endParaRPr lang="zh-CN" altLang="en-US" sz="3000" b="1" dirty="0">
              <a:solidFill>
                <a:sysClr val="window" lastClr="FFFFFF"/>
              </a:solidFill>
            </a:endParaRPr>
          </a:p>
        </p:txBody>
      </p:sp>
      <p:sp>
        <p:nvSpPr>
          <p:cNvPr id="112" name="文本框 111"/>
          <p:cNvSpPr txBox="1"/>
          <p:nvPr>
            <p:custDataLst>
              <p:tags r:id="rId63"/>
            </p:custDataLst>
          </p:nvPr>
        </p:nvSpPr>
        <p:spPr>
          <a:xfrm>
            <a:off x="5615784" y="1185254"/>
            <a:ext cx="882178" cy="553085"/>
          </a:xfrm>
          <a:prstGeom prst="rect">
            <a:avLst/>
          </a:prstGeom>
          <a:noFill/>
        </p:spPr>
        <p:txBody>
          <a:bodyPr wrap="square" rtlCol="0">
            <a:spAutoFit/>
          </a:bodyPr>
          <a:p>
            <a:pPr algn="ctr"/>
            <a:r>
              <a:rPr lang="en-US" altLang="zh-CN" sz="3000" b="1" dirty="0">
                <a:solidFill>
                  <a:sysClr val="window" lastClr="FFFFFF"/>
                </a:solidFill>
              </a:rPr>
              <a:t>02</a:t>
            </a:r>
            <a:endParaRPr lang="zh-CN" altLang="en-US" sz="3000" b="1" dirty="0">
              <a:solidFill>
                <a:sysClr val="window" lastClr="FFFFFF"/>
              </a:solidFill>
            </a:endParaRPr>
          </a:p>
        </p:txBody>
      </p:sp>
      <p:sp>
        <p:nvSpPr>
          <p:cNvPr id="113" name="文本框 112"/>
          <p:cNvSpPr txBox="1"/>
          <p:nvPr>
            <p:custDataLst>
              <p:tags r:id="rId64"/>
            </p:custDataLst>
          </p:nvPr>
        </p:nvSpPr>
        <p:spPr>
          <a:xfrm>
            <a:off x="1014293" y="3141839"/>
            <a:ext cx="882178" cy="553085"/>
          </a:xfrm>
          <a:prstGeom prst="rect">
            <a:avLst/>
          </a:prstGeom>
          <a:noFill/>
        </p:spPr>
        <p:txBody>
          <a:bodyPr wrap="square" rtlCol="0">
            <a:spAutoFit/>
          </a:bodyPr>
          <a:p>
            <a:pPr algn="ctr"/>
            <a:r>
              <a:rPr lang="en-US" altLang="zh-CN" sz="3000" b="1" dirty="0">
                <a:solidFill>
                  <a:sysClr val="window" lastClr="FFFFFF"/>
                </a:solidFill>
              </a:rPr>
              <a:t>03</a:t>
            </a:r>
            <a:endParaRPr lang="zh-CN" altLang="en-US" sz="3000" b="1" dirty="0">
              <a:solidFill>
                <a:sysClr val="window" lastClr="FFFFFF"/>
              </a:solidFill>
            </a:endParaRPr>
          </a:p>
        </p:txBody>
      </p:sp>
      <p:sp>
        <p:nvSpPr>
          <p:cNvPr id="114" name="文本框 113"/>
          <p:cNvSpPr txBox="1"/>
          <p:nvPr>
            <p:custDataLst>
              <p:tags r:id="rId65"/>
            </p:custDataLst>
          </p:nvPr>
        </p:nvSpPr>
        <p:spPr>
          <a:xfrm>
            <a:off x="5665130" y="3111484"/>
            <a:ext cx="882178" cy="553085"/>
          </a:xfrm>
          <a:prstGeom prst="rect">
            <a:avLst/>
          </a:prstGeom>
          <a:noFill/>
        </p:spPr>
        <p:txBody>
          <a:bodyPr wrap="square" rtlCol="0">
            <a:spAutoFit/>
          </a:bodyPr>
          <a:p>
            <a:pPr algn="ctr"/>
            <a:r>
              <a:rPr lang="en-US" altLang="zh-CN" sz="3000" b="1" dirty="0">
                <a:solidFill>
                  <a:sysClr val="window" lastClr="FFFFFF"/>
                </a:solidFill>
              </a:rPr>
              <a:t>04</a:t>
            </a:r>
            <a:endParaRPr lang="zh-CN" altLang="en-US" sz="3000" b="1" dirty="0">
              <a:solidFill>
                <a:sysClr val="window" lastClr="FFFFFF"/>
              </a:solidFill>
            </a:endParaRPr>
          </a:p>
        </p:txBody>
      </p:sp>
      <p:sp>
        <p:nvSpPr>
          <p:cNvPr id="116" name="文本框 115"/>
          <p:cNvSpPr txBox="1"/>
          <p:nvPr/>
        </p:nvSpPr>
        <p:spPr>
          <a:xfrm>
            <a:off x="1490980" y="4366895"/>
            <a:ext cx="6767195" cy="368300"/>
          </a:xfrm>
          <a:prstGeom prst="rect">
            <a:avLst/>
          </a:prstGeom>
          <a:noFill/>
        </p:spPr>
        <p:txBody>
          <a:bodyPr wrap="square" rtlCol="0">
            <a:spAutoFit/>
          </a:bodyPr>
          <a:p>
            <a:r>
              <a:rPr lang="zh-CN" altLang="en-US"/>
              <a:t>核心原则：看起来像是熟人发的，不是广告。</a:t>
            </a:r>
            <a:endParaRPr lang="zh-CN"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728980" y="1131570"/>
          <a:ext cx="5092700" cy="3973830"/>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nvSpPr>
        <p:spPr>
          <a:xfrm>
            <a:off x="6154420" y="1369695"/>
            <a:ext cx="3500120" cy="3053715"/>
          </a:xfrm>
          <a:prstGeom prst="rect">
            <a:avLst/>
          </a:prstGeom>
          <a:noFill/>
        </p:spPr>
        <p:txBody>
          <a:bodyPr wrap="square" anchor="t" anchorCtr="0">
            <a:spAutoFit/>
          </a:bodyPr>
          <a:p>
            <a:pPr marL="285750" indent="-285750" fontAlgn="base">
              <a:lnSpc>
                <a:spcPct val="125000"/>
              </a:lnSpc>
              <a:spcBef>
                <a:spcPct val="0"/>
              </a:spcBef>
              <a:spcAft>
                <a:spcPct val="0"/>
              </a:spcAft>
              <a:buFont typeface="Wingdings" panose="05000000000000000000" charset="0"/>
              <a:buChar char="p"/>
            </a:pPr>
            <a:r>
              <a:rPr lang="en-US" altLang="zh-CN"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11</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月延续了点对点的渠道触达，并做了优化调整。</a:t>
            </a: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Wingdings" panose="05000000000000000000" charset="0"/>
              <a:buChar char="p"/>
            </a:pP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采用了</a:t>
            </a:r>
            <a:r>
              <a:rPr lang="zh-CN" altLang="en-US"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按标签分类</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触达，如燕麦奶标签推团购燕麦奶活动，牛奶黑巧标签推三条牛奶黑巧会员价活动，明星粉标签推明信片活动，</a:t>
            </a:r>
            <a:r>
              <a:rPr lang="en-US" altLang="zh-CN"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11</a:t>
            </a:r>
            <a:r>
              <a:rPr lang="zh-CN" altLang="en-US"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月点对点的销售额较</a:t>
            </a:r>
            <a:r>
              <a:rPr lang="en-US" altLang="zh-CN"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10</a:t>
            </a:r>
            <a:r>
              <a:rPr lang="zh-CN" altLang="en-US"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月有</a:t>
            </a:r>
            <a:r>
              <a:rPr lang="en-US" altLang="zh-CN"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34.6%</a:t>
            </a:r>
            <a:r>
              <a:rPr lang="zh-CN" altLang="en-US"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的提升。</a:t>
            </a: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Wingdings" panose="05000000000000000000" charset="0"/>
              <a:buChar char="p"/>
            </a:pP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朋友圈也采用了按标签的精准触达，其中明星粉另一个主要触达方式是朋友圈，</a:t>
            </a:r>
            <a:r>
              <a:rPr 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11</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月朋友圈增长的部分大多来源于明星粉群体的销售转化。</a:t>
            </a: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5" name="矩形 4"/>
          <p:cNvSpPr/>
          <p:nvPr/>
        </p:nvSpPr>
        <p:spPr>
          <a:xfrm>
            <a:off x="103505" y="11239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19493" y="397828"/>
            <a:ext cx="3992880" cy="398780"/>
          </a:xfrm>
          <a:prstGeom prst="rect">
            <a:avLst/>
          </a:prstGeom>
          <a:noFill/>
        </p:spPr>
        <p:txBody>
          <a:bodyPr wrap="none" rtlCol="0">
            <a:spAutoFit/>
          </a:bodyPr>
          <a:p>
            <a:pPr algn="ctr"/>
            <a:r>
              <a:rPr lang="zh-CN" sz="2000" b="1">
                <a:solidFill>
                  <a:schemeClr val="tx1"/>
                </a:solidFill>
                <a:sym typeface="+mn-ea"/>
              </a:rPr>
              <a:t>把私聊当成活动：点对点触达对比</a:t>
            </a:r>
            <a:endParaRPr lang="zh-CN" sz="2000" b="1">
              <a:solidFill>
                <a:schemeClr val="tx1"/>
              </a:solidFill>
              <a:sym typeface="+mn-ea"/>
            </a:endParaRPr>
          </a:p>
        </p:txBody>
      </p:sp>
      <p:grpSp>
        <p:nvGrpSpPr>
          <p:cNvPr id="10" name="组合 9"/>
          <p:cNvGrpSpPr/>
          <p:nvPr/>
        </p:nvGrpSpPr>
        <p:grpSpPr>
          <a:xfrm>
            <a:off x="485775" y="389890"/>
            <a:ext cx="341630" cy="280035"/>
            <a:chOff x="4729" y="1585"/>
            <a:chExt cx="842" cy="708"/>
          </a:xfrm>
        </p:grpSpPr>
        <p:pic>
          <p:nvPicPr>
            <p:cNvPr id="7" name="图片 6" descr="resource"/>
            <p:cNvPicPr>
              <a:picLocks noChangeAspect="1"/>
            </p:cNvPicPr>
            <p:nvPr/>
          </p:nvPicPr>
          <p:blipFill>
            <a:blip r:embed="rId2"/>
            <a:stretch>
              <a:fillRect/>
            </a:stretch>
          </p:blipFill>
          <p:spPr>
            <a:xfrm>
              <a:off x="5235" y="1585"/>
              <a:ext cx="337" cy="709"/>
            </a:xfrm>
            <a:prstGeom prst="rect">
              <a:avLst/>
            </a:prstGeom>
          </p:spPr>
        </p:pic>
        <p:pic>
          <p:nvPicPr>
            <p:cNvPr id="12" name="图片 11" descr="resource"/>
            <p:cNvPicPr>
              <a:picLocks noChangeAspect="1"/>
            </p:cNvPicPr>
            <p:nvPr/>
          </p:nvPicPr>
          <p:blipFill>
            <a:blip r:embed="rId3"/>
            <a:stretch>
              <a:fillRect/>
            </a:stretch>
          </p:blipFill>
          <p:spPr>
            <a:xfrm>
              <a:off x="4982" y="1585"/>
              <a:ext cx="337" cy="709"/>
            </a:xfrm>
            <a:prstGeom prst="rect">
              <a:avLst/>
            </a:prstGeom>
          </p:spPr>
        </p:pic>
        <p:pic>
          <p:nvPicPr>
            <p:cNvPr id="15" name="图片 14" descr="resource"/>
            <p:cNvPicPr>
              <a:picLocks noChangeAspect="1"/>
            </p:cNvPicPr>
            <p:nvPr/>
          </p:nvPicPr>
          <p:blipFill>
            <a:blip r:embed="rId2"/>
            <a:stretch>
              <a:fillRect/>
            </a:stretch>
          </p:blipFill>
          <p:spPr>
            <a:xfrm>
              <a:off x="4729" y="1585"/>
              <a:ext cx="337" cy="709"/>
            </a:xfrm>
            <a:prstGeom prst="rect">
              <a:avLst/>
            </a:prstGeom>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525260" y="1294130"/>
            <a:ext cx="3021330" cy="3476625"/>
          </a:xfrm>
          <a:prstGeom prst="rect">
            <a:avLst/>
          </a:prstGeom>
          <a:noFill/>
        </p:spPr>
        <p:txBody>
          <a:bodyPr wrap="square">
            <a:spAutoFit/>
          </a:bodyPr>
          <a:lstStyle/>
          <a:p>
            <a:pPr marL="285750" indent="-285750" fontAlgn="base">
              <a:lnSpc>
                <a:spcPct val="125000"/>
              </a:lnSpc>
              <a:spcBef>
                <a:spcPct val="0"/>
              </a:spcBef>
              <a:spcAft>
                <a:spcPct val="0"/>
              </a:spcAft>
              <a:buFont typeface="Wingdings" panose="05000000000000000000" charset="0"/>
              <a:buChar char="p"/>
            </a:pPr>
            <a:r>
              <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活动形式：</a:t>
            </a:r>
            <a:endPar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Arial" panose="020B0604020202020204" pitchFamily="34" charset="0"/>
              <a:buChar char="•"/>
            </a:pPr>
            <a:r>
              <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除了沿用</a:t>
            </a:r>
            <a:r>
              <a:rPr lang="en-US" altLang="zh-CN"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10</a:t>
            </a:r>
            <a:r>
              <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月的团购活动外，新增加了牛奶黑巧会员价活动，优惠满减、赠品等优惠组合活动，会员日活动</a:t>
            </a:r>
            <a:endPar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Arial" panose="020B0604020202020204" pitchFamily="34" charset="0"/>
              <a:buChar char="•"/>
            </a:pPr>
            <a:endPar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Wingdings" panose="05000000000000000000" charset="0"/>
              <a:buChar char="p"/>
            </a:pPr>
            <a:r>
              <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海报宣传：</a:t>
            </a:r>
            <a:endPar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Arial" panose="020B0604020202020204" pitchFamily="34" charset="0"/>
              <a:buChar char="•"/>
            </a:pPr>
            <a:r>
              <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根据不同的渠道和用户标签，活动海报也会把不同利益点突出展示</a:t>
            </a:r>
            <a:endPar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Arial" panose="020B0604020202020204" pitchFamily="34" charset="0"/>
              <a:buChar char="•"/>
            </a:pPr>
            <a:endParaRPr lang="zh-CN" altLang="en-US" sz="16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sp>
        <p:nvSpPr>
          <p:cNvPr id="8" name="文本框 7"/>
          <p:cNvSpPr txBox="1"/>
          <p:nvPr/>
        </p:nvSpPr>
        <p:spPr>
          <a:xfrm>
            <a:off x="1007110" y="4555490"/>
            <a:ext cx="1456055" cy="337185"/>
          </a:xfrm>
          <a:prstGeom prst="rect">
            <a:avLst/>
          </a:prstGeom>
          <a:noFill/>
        </p:spPr>
        <p:txBody>
          <a:bodyPr wrap="square" rtlCol="0">
            <a:spAutoFit/>
          </a:bodyPr>
          <a:p>
            <a:pPr algn="ctr"/>
            <a:r>
              <a:rPr lang="zh-CN" altLang="en-US" sz="1600">
                <a:solidFill>
                  <a:schemeClr val="bg2">
                    <a:lumMod val="25000"/>
                  </a:schemeClr>
                </a:solidFill>
                <a:latin typeface="微软雅黑" panose="020B0503020204020204" charset="-122"/>
                <a:ea typeface="微软雅黑" panose="020B0503020204020204" charset="-122"/>
              </a:rPr>
              <a:t>团购海报</a:t>
            </a:r>
            <a:endParaRPr lang="zh-CN" altLang="en-US" sz="1600">
              <a:solidFill>
                <a:schemeClr val="bg2">
                  <a:lumMod val="25000"/>
                </a:schemeClr>
              </a:solidFill>
              <a:latin typeface="微软雅黑" panose="020B0503020204020204" charset="-122"/>
              <a:ea typeface="微软雅黑" panose="020B0503020204020204" charset="-122"/>
            </a:endParaRPr>
          </a:p>
        </p:txBody>
      </p:sp>
      <p:sp>
        <p:nvSpPr>
          <p:cNvPr id="9" name="文本框 8"/>
          <p:cNvSpPr txBox="1"/>
          <p:nvPr/>
        </p:nvSpPr>
        <p:spPr>
          <a:xfrm>
            <a:off x="2895600" y="4555490"/>
            <a:ext cx="1402080" cy="337185"/>
          </a:xfrm>
          <a:prstGeom prst="rect">
            <a:avLst/>
          </a:prstGeom>
          <a:noFill/>
        </p:spPr>
        <p:txBody>
          <a:bodyPr wrap="none" rtlCol="0">
            <a:spAutoFit/>
          </a:bodyPr>
          <a:p>
            <a:r>
              <a:rPr lang="zh-CN" altLang="en-US" sz="1600">
                <a:solidFill>
                  <a:schemeClr val="bg2">
                    <a:lumMod val="25000"/>
                  </a:schemeClr>
                </a:solidFill>
                <a:latin typeface="微软雅黑" panose="020B0503020204020204" charset="-122"/>
                <a:ea typeface="微软雅黑" panose="020B0503020204020204" charset="-122"/>
              </a:rPr>
              <a:t>牛奶黑巧海报</a:t>
            </a:r>
            <a:endParaRPr lang="zh-CN" altLang="en-US" sz="1600">
              <a:solidFill>
                <a:schemeClr val="bg2">
                  <a:lumMod val="25000"/>
                </a:schemeClr>
              </a:solidFill>
              <a:latin typeface="微软雅黑" panose="020B0503020204020204" charset="-122"/>
              <a:ea typeface="微软雅黑" panose="020B0503020204020204" charset="-122"/>
            </a:endParaRPr>
          </a:p>
        </p:txBody>
      </p:sp>
      <p:pic>
        <p:nvPicPr>
          <p:cNvPr id="10" name="图片 9"/>
          <p:cNvPicPr>
            <a:picLocks noChangeAspect="1"/>
          </p:cNvPicPr>
          <p:nvPr>
            <p:custDataLst>
              <p:tags r:id="rId1"/>
            </p:custDataLst>
          </p:nvPr>
        </p:nvPicPr>
        <p:blipFill>
          <a:blip r:embed="rId2"/>
          <a:srcRect b="2482"/>
          <a:stretch>
            <a:fillRect/>
          </a:stretch>
        </p:blipFill>
        <p:spPr>
          <a:xfrm>
            <a:off x="835025" y="1294130"/>
            <a:ext cx="1800225" cy="3093085"/>
          </a:xfrm>
          <a:prstGeom prst="rect">
            <a:avLst/>
          </a:prstGeom>
        </p:spPr>
      </p:pic>
      <p:pic>
        <p:nvPicPr>
          <p:cNvPr id="11" name="图片 10"/>
          <p:cNvPicPr>
            <a:picLocks noChangeAspect="1"/>
          </p:cNvPicPr>
          <p:nvPr>
            <p:custDataLst>
              <p:tags r:id="rId3"/>
            </p:custDataLst>
          </p:nvPr>
        </p:nvPicPr>
        <p:blipFill>
          <a:blip r:embed="rId4"/>
          <a:stretch>
            <a:fillRect/>
          </a:stretch>
        </p:blipFill>
        <p:spPr>
          <a:xfrm>
            <a:off x="2696210" y="1294130"/>
            <a:ext cx="1800000" cy="3080000"/>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4557395" y="1294130"/>
            <a:ext cx="1630680" cy="3080385"/>
          </a:xfrm>
          <a:prstGeom prst="rect">
            <a:avLst/>
          </a:prstGeom>
        </p:spPr>
      </p:pic>
      <p:sp>
        <p:nvSpPr>
          <p:cNvPr id="3" name="文本框 2"/>
          <p:cNvSpPr txBox="1"/>
          <p:nvPr/>
        </p:nvSpPr>
        <p:spPr>
          <a:xfrm>
            <a:off x="4671695" y="4555490"/>
            <a:ext cx="1198880" cy="337185"/>
          </a:xfrm>
          <a:prstGeom prst="rect">
            <a:avLst/>
          </a:prstGeom>
          <a:noFill/>
        </p:spPr>
        <p:txBody>
          <a:bodyPr wrap="none" rtlCol="0">
            <a:spAutoFit/>
          </a:bodyPr>
          <a:p>
            <a:r>
              <a:rPr lang="zh-CN" altLang="en-US" sz="1600">
                <a:solidFill>
                  <a:schemeClr val="bg2">
                    <a:lumMod val="25000"/>
                  </a:schemeClr>
                </a:solidFill>
                <a:latin typeface="微软雅黑" panose="020B0503020204020204" charset="-122"/>
                <a:ea typeface="微软雅黑" panose="020B0503020204020204" charset="-122"/>
              </a:rPr>
              <a:t>明星粉海报</a:t>
            </a:r>
            <a:endParaRPr lang="zh-CN" altLang="en-US" sz="1600">
              <a:solidFill>
                <a:schemeClr val="bg2">
                  <a:lumMod val="25000"/>
                </a:schemeClr>
              </a:solidFill>
              <a:latin typeface="微软雅黑" panose="020B0503020204020204" charset="-122"/>
              <a:ea typeface="微软雅黑" panose="020B0503020204020204" charset="-122"/>
            </a:endParaRPr>
          </a:p>
        </p:txBody>
      </p:sp>
      <p:sp>
        <p:nvSpPr>
          <p:cNvPr id="5" name="矩形 4"/>
          <p:cNvSpPr/>
          <p:nvPr/>
        </p:nvSpPr>
        <p:spPr>
          <a:xfrm>
            <a:off x="103505" y="11239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46493" y="397828"/>
            <a:ext cx="3738880" cy="398780"/>
          </a:xfrm>
          <a:prstGeom prst="rect">
            <a:avLst/>
          </a:prstGeom>
          <a:noFill/>
        </p:spPr>
        <p:txBody>
          <a:bodyPr wrap="none" rtlCol="0">
            <a:spAutoFit/>
          </a:bodyPr>
          <a:p>
            <a:pPr algn="ctr"/>
            <a:r>
              <a:rPr lang="zh-CN" altLang="en-US" sz="2000" b="1">
                <a:solidFill>
                  <a:schemeClr val="tx1"/>
                </a:solidFill>
                <a:sym typeface="+mn-ea"/>
              </a:rPr>
              <a:t>某巧克力品牌</a:t>
            </a:r>
            <a:r>
              <a:rPr lang="zh-CN" sz="2000" b="1">
                <a:solidFill>
                  <a:schemeClr val="tx1"/>
                </a:solidFill>
                <a:sym typeface="+mn-ea"/>
              </a:rPr>
              <a:t>的点对点触达对比</a:t>
            </a:r>
            <a:endParaRPr lang="zh-CN" sz="2000" b="1">
              <a:solidFill>
                <a:schemeClr val="tx1"/>
              </a:solidFill>
              <a:sym typeface="+mn-ea"/>
            </a:endParaRPr>
          </a:p>
        </p:txBody>
      </p:sp>
      <p:grpSp>
        <p:nvGrpSpPr>
          <p:cNvPr id="6" name="组合 5"/>
          <p:cNvGrpSpPr/>
          <p:nvPr/>
        </p:nvGrpSpPr>
        <p:grpSpPr>
          <a:xfrm>
            <a:off x="485775" y="389890"/>
            <a:ext cx="341630" cy="280035"/>
            <a:chOff x="4729" y="1585"/>
            <a:chExt cx="842" cy="708"/>
          </a:xfrm>
        </p:grpSpPr>
        <p:pic>
          <p:nvPicPr>
            <p:cNvPr id="12" name="图片 11" descr="resource"/>
            <p:cNvPicPr>
              <a:picLocks noChangeAspect="1"/>
            </p:cNvPicPr>
            <p:nvPr/>
          </p:nvPicPr>
          <p:blipFill>
            <a:blip r:embed="rId7"/>
            <a:stretch>
              <a:fillRect/>
            </a:stretch>
          </p:blipFill>
          <p:spPr>
            <a:xfrm>
              <a:off x="5235" y="1585"/>
              <a:ext cx="337" cy="709"/>
            </a:xfrm>
            <a:prstGeom prst="rect">
              <a:avLst/>
            </a:prstGeom>
          </p:spPr>
        </p:pic>
        <p:pic>
          <p:nvPicPr>
            <p:cNvPr id="13" name="图片 12" descr="resource"/>
            <p:cNvPicPr>
              <a:picLocks noChangeAspect="1"/>
            </p:cNvPicPr>
            <p:nvPr/>
          </p:nvPicPr>
          <p:blipFill>
            <a:blip r:embed="rId8"/>
            <a:stretch>
              <a:fillRect/>
            </a:stretch>
          </p:blipFill>
          <p:spPr>
            <a:xfrm>
              <a:off x="4982" y="1585"/>
              <a:ext cx="337" cy="709"/>
            </a:xfrm>
            <a:prstGeom prst="rect">
              <a:avLst/>
            </a:prstGeom>
          </p:spPr>
        </p:pic>
        <p:pic>
          <p:nvPicPr>
            <p:cNvPr id="15" name="图片 14" descr="resource"/>
            <p:cNvPicPr>
              <a:picLocks noChangeAspect="1"/>
            </p:cNvPicPr>
            <p:nvPr/>
          </p:nvPicPr>
          <p:blipFill>
            <a:blip r:embed="rId7"/>
            <a:stretch>
              <a:fillRect/>
            </a:stretch>
          </p:blipFill>
          <p:spPr>
            <a:xfrm>
              <a:off x="4729" y="1585"/>
              <a:ext cx="337" cy="709"/>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8"/>
          <p:cNvSpPr txBox="1"/>
          <p:nvPr/>
        </p:nvSpPr>
        <p:spPr>
          <a:xfrm>
            <a:off x="2437130" y="377825"/>
            <a:ext cx="5386070" cy="583565"/>
          </a:xfrm>
          <a:prstGeom prst="rect">
            <a:avLst/>
          </a:prstGeom>
          <a:noFill/>
        </p:spPr>
        <p:txBody>
          <a:bodyPr wrap="square" rtlCol="0">
            <a:spAutoFit/>
          </a:bodyPr>
          <a:lstStyle/>
          <a:p>
            <a:pPr algn="ctr">
              <a:buClrTx/>
              <a:buSzTx/>
              <a:buFontTx/>
            </a:pPr>
            <a:r>
              <a:rPr lang="en-US" altLang="zh-CN" sz="3200" b="1" dirty="0">
                <a:solidFill>
                  <a:schemeClr val="bg1"/>
                </a:solidFill>
                <a:latin typeface="微软雅黑" panose="020B0503020204020204" charset="-122"/>
                <a:ea typeface="微软雅黑" panose="020B0503020204020204" charset="-122"/>
                <a:sym typeface="+mn-ea"/>
              </a:rPr>
              <a:t>11</a:t>
            </a:r>
            <a:r>
              <a:rPr lang="zh-CN" altLang="en-US" sz="3200" b="1" dirty="0">
                <a:solidFill>
                  <a:schemeClr val="bg1"/>
                </a:solidFill>
                <a:latin typeface="微软雅黑" panose="020B0503020204020204" charset="-122"/>
                <a:ea typeface="微软雅黑" panose="020B0503020204020204" charset="-122"/>
                <a:sym typeface="+mn-ea"/>
              </a:rPr>
              <a:t>月会员日优化</a:t>
            </a:r>
            <a:r>
              <a:rPr lang="zh-CN" altLang="en-US" sz="3200" b="1" dirty="0">
                <a:solidFill>
                  <a:schemeClr val="bg1"/>
                </a:solidFill>
                <a:latin typeface="微软雅黑" panose="020B0503020204020204" charset="-122"/>
                <a:ea typeface="微软雅黑" panose="020B0503020204020204" charset="-122"/>
                <a:sym typeface="+mn-ea"/>
              </a:rPr>
              <a:t>调整</a:t>
            </a:r>
            <a:endParaRPr lang="zh-CN" altLang="en-US" sz="3200" b="1" dirty="0">
              <a:solidFill>
                <a:schemeClr val="bg1"/>
              </a:soli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1"/>
          <a:stretch>
            <a:fillRect/>
          </a:stretch>
        </p:blipFill>
        <p:spPr>
          <a:xfrm>
            <a:off x="1002665" y="1233170"/>
            <a:ext cx="1542415" cy="2094230"/>
          </a:xfrm>
          <a:prstGeom prst="rect">
            <a:avLst/>
          </a:prstGeom>
        </p:spPr>
      </p:pic>
      <p:pic>
        <p:nvPicPr>
          <p:cNvPr id="4" name="图片 3"/>
          <p:cNvPicPr>
            <a:picLocks noChangeAspect="1"/>
          </p:cNvPicPr>
          <p:nvPr/>
        </p:nvPicPr>
        <p:blipFill>
          <a:blip r:embed="rId2"/>
          <a:stretch>
            <a:fillRect/>
          </a:stretch>
        </p:blipFill>
        <p:spPr>
          <a:xfrm>
            <a:off x="2545080" y="1233170"/>
            <a:ext cx="1621155" cy="2093595"/>
          </a:xfrm>
          <a:prstGeom prst="rect">
            <a:avLst/>
          </a:prstGeom>
        </p:spPr>
      </p:pic>
      <p:pic>
        <p:nvPicPr>
          <p:cNvPr id="5" name="图片 4"/>
          <p:cNvPicPr>
            <a:picLocks noChangeAspect="1"/>
          </p:cNvPicPr>
          <p:nvPr/>
        </p:nvPicPr>
        <p:blipFill>
          <a:blip r:embed="rId3"/>
          <a:srcRect r="31059"/>
          <a:stretch>
            <a:fillRect/>
          </a:stretch>
        </p:blipFill>
        <p:spPr>
          <a:xfrm>
            <a:off x="4166235" y="1233170"/>
            <a:ext cx="1686560" cy="2093595"/>
          </a:xfrm>
          <a:prstGeom prst="rect">
            <a:avLst/>
          </a:prstGeom>
        </p:spPr>
      </p:pic>
      <p:sp>
        <p:nvSpPr>
          <p:cNvPr id="3" name="文本框 2"/>
          <p:cNvSpPr txBox="1"/>
          <p:nvPr/>
        </p:nvSpPr>
        <p:spPr>
          <a:xfrm>
            <a:off x="1002665" y="3417570"/>
            <a:ext cx="4850130" cy="1976120"/>
          </a:xfrm>
          <a:prstGeom prst="rect">
            <a:avLst/>
          </a:prstGeom>
          <a:noFill/>
        </p:spPr>
        <p:txBody>
          <a:bodyPr wrap="square" rtlCol="0" anchor="t">
            <a:spAutoFit/>
          </a:bodyPr>
          <a:p>
            <a:pPr marL="285750" indent="-285750" fontAlgn="base">
              <a:lnSpc>
                <a:spcPct val="125000"/>
              </a:lnSpc>
              <a:spcBef>
                <a:spcPct val="0"/>
              </a:spcBef>
              <a:spcAft>
                <a:spcPct val="0"/>
              </a:spcAft>
              <a:buFont typeface="Wingdings" panose="05000000000000000000" charset="0"/>
              <a:buChar char="p"/>
            </a:pP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触达方式：</a:t>
            </a: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Arial" panose="020B0604020202020204" pitchFamily="34" charset="0"/>
              <a:buChar char="•"/>
            </a:pP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优化点对点的触达方式，根据不同的用户标签发送不同的营销点的海报与话术，提高用户参与率</a:t>
            </a: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Arial" panose="020B0604020202020204" pitchFamily="34" charset="0"/>
              <a:buChar char="•"/>
            </a:pP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Wingdings" panose="05000000000000000000" charset="0"/>
              <a:buChar char="p"/>
            </a:pP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优惠领取：</a:t>
            </a: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a:p>
            <a:pPr marL="285750" indent="-285750" fontAlgn="base">
              <a:lnSpc>
                <a:spcPct val="125000"/>
              </a:lnSpc>
              <a:spcBef>
                <a:spcPct val="0"/>
              </a:spcBef>
              <a:spcAft>
                <a:spcPct val="0"/>
              </a:spcAft>
              <a:buFont typeface="Arial" panose="020B0604020202020204" pitchFamily="34" charset="0"/>
              <a:buChar char="•"/>
            </a:pP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社群、点对点及朋友圈的文案中加入了链接，可跳转到</a:t>
            </a:r>
            <a:r>
              <a:rPr lang="en-US" altLang="zh-CN"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H5</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页面，点击可领券</a:t>
            </a:r>
            <a:r>
              <a:rPr lang="zh-CN" altLang="en-US" sz="1400" b="1"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优惠礼包</a:t>
            </a:r>
            <a:r>
              <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rPr>
              <a:t>，提高了领券效率</a:t>
            </a:r>
            <a:endParaRPr lang="zh-CN" altLang="en-US" sz="140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Calibri" panose="020F0502020204030204" charset="0"/>
            </a:endParaRPr>
          </a:p>
        </p:txBody>
      </p:sp>
      <p:pic>
        <p:nvPicPr>
          <p:cNvPr id="8" name="图片 7"/>
          <p:cNvPicPr>
            <a:picLocks noChangeAspect="1"/>
          </p:cNvPicPr>
          <p:nvPr/>
        </p:nvPicPr>
        <p:blipFill>
          <a:blip r:embed="rId4"/>
          <a:stretch>
            <a:fillRect/>
          </a:stretch>
        </p:blipFill>
        <p:spPr>
          <a:xfrm>
            <a:off x="8166100" y="1233170"/>
            <a:ext cx="1047750" cy="3685540"/>
          </a:xfrm>
          <a:prstGeom prst="rect">
            <a:avLst/>
          </a:prstGeom>
        </p:spPr>
      </p:pic>
      <p:pic>
        <p:nvPicPr>
          <p:cNvPr id="10" name="图片 9"/>
          <p:cNvPicPr>
            <a:picLocks noChangeAspect="1"/>
          </p:cNvPicPr>
          <p:nvPr/>
        </p:nvPicPr>
        <p:blipFill>
          <a:blip r:embed="rId5"/>
          <a:stretch>
            <a:fillRect/>
          </a:stretch>
        </p:blipFill>
        <p:spPr>
          <a:xfrm>
            <a:off x="6440805" y="1233805"/>
            <a:ext cx="1527810" cy="3684905"/>
          </a:xfrm>
          <a:prstGeom prst="rect">
            <a:avLst/>
          </a:prstGeom>
        </p:spPr>
      </p:pic>
      <p:sp>
        <p:nvSpPr>
          <p:cNvPr id="6" name="矩形 5"/>
          <p:cNvSpPr/>
          <p:nvPr/>
        </p:nvSpPr>
        <p:spPr>
          <a:xfrm>
            <a:off x="103505" y="11239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098233" y="330518"/>
            <a:ext cx="3738880" cy="398780"/>
          </a:xfrm>
          <a:prstGeom prst="rect">
            <a:avLst/>
          </a:prstGeom>
          <a:noFill/>
        </p:spPr>
        <p:txBody>
          <a:bodyPr wrap="none" rtlCol="0">
            <a:spAutoFit/>
          </a:bodyPr>
          <a:p>
            <a:pPr algn="ctr"/>
            <a:r>
              <a:rPr lang="zh-CN" altLang="en-US" sz="2000" b="1">
                <a:solidFill>
                  <a:schemeClr val="tx1"/>
                </a:solidFill>
                <a:sym typeface="+mn-ea"/>
              </a:rPr>
              <a:t>某巧克力品牌</a:t>
            </a:r>
            <a:r>
              <a:rPr lang="zh-CN" sz="2000" b="1">
                <a:solidFill>
                  <a:schemeClr val="tx1"/>
                </a:solidFill>
                <a:sym typeface="+mn-ea"/>
              </a:rPr>
              <a:t>的点对点分类触达</a:t>
            </a:r>
            <a:endParaRPr lang="zh-CN" sz="2000" b="1">
              <a:solidFill>
                <a:schemeClr val="tx1"/>
              </a:solidFill>
              <a:sym typeface="+mn-ea"/>
            </a:endParaRPr>
          </a:p>
        </p:txBody>
      </p:sp>
      <p:grpSp>
        <p:nvGrpSpPr>
          <p:cNvPr id="9" name="组合 8"/>
          <p:cNvGrpSpPr/>
          <p:nvPr/>
        </p:nvGrpSpPr>
        <p:grpSpPr>
          <a:xfrm>
            <a:off x="485775" y="389890"/>
            <a:ext cx="341630" cy="280035"/>
            <a:chOff x="4729" y="1585"/>
            <a:chExt cx="842" cy="708"/>
          </a:xfrm>
        </p:grpSpPr>
        <p:pic>
          <p:nvPicPr>
            <p:cNvPr id="12" name="图片 11" descr="resource"/>
            <p:cNvPicPr>
              <a:picLocks noChangeAspect="1"/>
            </p:cNvPicPr>
            <p:nvPr/>
          </p:nvPicPr>
          <p:blipFill>
            <a:blip r:embed="rId6"/>
            <a:stretch>
              <a:fillRect/>
            </a:stretch>
          </p:blipFill>
          <p:spPr>
            <a:xfrm>
              <a:off x="5235" y="1585"/>
              <a:ext cx="337" cy="709"/>
            </a:xfrm>
            <a:prstGeom prst="rect">
              <a:avLst/>
            </a:prstGeom>
          </p:spPr>
        </p:pic>
        <p:pic>
          <p:nvPicPr>
            <p:cNvPr id="13" name="图片 12" descr="resource"/>
            <p:cNvPicPr>
              <a:picLocks noChangeAspect="1"/>
            </p:cNvPicPr>
            <p:nvPr/>
          </p:nvPicPr>
          <p:blipFill>
            <a:blip r:embed="rId7"/>
            <a:stretch>
              <a:fillRect/>
            </a:stretch>
          </p:blipFill>
          <p:spPr>
            <a:xfrm>
              <a:off x="4982" y="1585"/>
              <a:ext cx="337" cy="709"/>
            </a:xfrm>
            <a:prstGeom prst="rect">
              <a:avLst/>
            </a:prstGeom>
          </p:spPr>
        </p:pic>
        <p:pic>
          <p:nvPicPr>
            <p:cNvPr id="15" name="图片 14" descr="resource"/>
            <p:cNvPicPr>
              <a:picLocks noChangeAspect="1"/>
            </p:cNvPicPr>
            <p:nvPr/>
          </p:nvPicPr>
          <p:blipFill>
            <a:blip r:embed="rId6"/>
            <a:stretch>
              <a:fillRect/>
            </a:stretch>
          </p:blipFill>
          <p:spPr>
            <a:xfrm>
              <a:off x="4729" y="1585"/>
              <a:ext cx="337" cy="709"/>
            </a:xfrm>
            <a:prstGeom prst="rect">
              <a:avLst/>
            </a:prstGeom>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63003" y="438150"/>
            <a:ext cx="4932680"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创造一个让用户私聊的由头：朋友圈占座领优惠券</a:t>
            </a:r>
            <a:endPar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7" name="直接连接符 6"/>
          <p:cNvCxnSpPr/>
          <p:nvPr/>
        </p:nvCxnSpPr>
        <p:spPr>
          <a:xfrm>
            <a:off x="702444" y="2686175"/>
            <a:ext cx="2159403"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98805" y="1748790"/>
            <a:ext cx="6580505" cy="730885"/>
          </a:xfrm>
          <a:prstGeom prst="rect">
            <a:avLst/>
          </a:prstGeom>
          <a:noFill/>
        </p:spPr>
        <p:txBody>
          <a:bodyPr wrap="square" rtlCol="0">
            <a:spAutoFit/>
          </a:bodyPr>
          <a:lstStyle/>
          <a:p>
            <a:pPr algn="l">
              <a:lnSpc>
                <a:spcPct val="130000"/>
              </a:lnSpc>
              <a:buClrTx/>
              <a:buSzTx/>
              <a:buFontTx/>
            </a:pP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优惠券+私聊转化</a:t>
            </a:r>
            <a:endParaRPr lang="zh-CN" altLang="en-US" sz="3200" b="1" dirty="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98805" y="2698750"/>
            <a:ext cx="4714240" cy="2030095"/>
          </a:xfrm>
          <a:prstGeom prst="rect">
            <a:avLst/>
          </a:prstGeom>
          <a:noFill/>
        </p:spPr>
        <p:txBody>
          <a:bodyPr wrap="square" rtlCol="0" anchor="t">
            <a:spAutoFit/>
          </a:bodyPr>
          <a:lstStyle/>
          <a:p>
            <a:pPr algn="l">
              <a:lnSpc>
                <a:spcPct val="150000"/>
              </a:lnSpc>
              <a:buClrTx/>
              <a:buSzTx/>
              <a:buFont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形式：单品优惠券、满减优惠券、无门槛优惠券</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每月针对社群内活跃客户或营销活动发送优惠券，</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引导转化购买。</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操作流程设计：</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通过私聊领优惠券方式，合情合理引导群内人添加好友。</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50000"/>
              </a:lnSpc>
              <a:buClrTx/>
              <a:buSzTx/>
              <a:buFontTx/>
              <a:buNone/>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充分利用群价值，为接下来一对一私聊转化做积累，方便以后发起活动及针对性会员运营。</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0" name="图片 19"/>
          <p:cNvPicPr>
            <a:picLocks noChangeAspect="1"/>
          </p:cNvPicPr>
          <p:nvPr/>
        </p:nvPicPr>
        <p:blipFill>
          <a:blip r:embed="rId3"/>
          <a:stretch>
            <a:fillRect/>
          </a:stretch>
        </p:blipFill>
        <p:spPr>
          <a:xfrm>
            <a:off x="8402955" y="4445635"/>
            <a:ext cx="106680" cy="191770"/>
          </a:xfrm>
          <a:prstGeom prst="rect">
            <a:avLst/>
          </a:prstGeom>
        </p:spPr>
      </p:pic>
      <p:pic>
        <p:nvPicPr>
          <p:cNvPr id="21" name="图片 20"/>
          <p:cNvPicPr>
            <a:picLocks noChangeAspect="1"/>
          </p:cNvPicPr>
          <p:nvPr/>
        </p:nvPicPr>
        <p:blipFill>
          <a:blip r:embed="rId4"/>
          <a:stretch>
            <a:fillRect/>
          </a:stretch>
        </p:blipFill>
        <p:spPr>
          <a:xfrm>
            <a:off x="5453380" y="1012825"/>
            <a:ext cx="2247900" cy="3943350"/>
          </a:xfrm>
          <a:prstGeom prst="rect">
            <a:avLst/>
          </a:prstGeom>
        </p:spPr>
      </p:pic>
      <p:pic>
        <p:nvPicPr>
          <p:cNvPr id="22" name="图片 21"/>
          <p:cNvPicPr>
            <a:picLocks noChangeAspect="1"/>
          </p:cNvPicPr>
          <p:nvPr/>
        </p:nvPicPr>
        <p:blipFill>
          <a:blip r:embed="rId5"/>
          <a:stretch>
            <a:fillRect/>
          </a:stretch>
        </p:blipFill>
        <p:spPr>
          <a:xfrm>
            <a:off x="7775575" y="951865"/>
            <a:ext cx="1848485" cy="4064635"/>
          </a:xfrm>
          <a:prstGeom prst="rect">
            <a:avLst/>
          </a:prstGeom>
        </p:spPr>
      </p:pic>
      <p:grpSp>
        <p:nvGrpSpPr>
          <p:cNvPr id="6" name="组合 5"/>
          <p:cNvGrpSpPr/>
          <p:nvPr/>
        </p:nvGrpSpPr>
        <p:grpSpPr>
          <a:xfrm>
            <a:off x="9368790" y="120650"/>
            <a:ext cx="659130" cy="598170"/>
            <a:chOff x="14118" y="124"/>
            <a:chExt cx="1038" cy="942"/>
          </a:xfrm>
        </p:grpSpPr>
        <p:sp>
          <p:nvSpPr>
            <p:cNvPr id="13" name="对角圆角矩形 1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63943" y="464185"/>
            <a:ext cx="2557780"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私聊场景：深聊挖需成交</a:t>
            </a:r>
            <a:endPar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24" name="直接连接符 23"/>
          <p:cNvCxnSpPr/>
          <p:nvPr/>
        </p:nvCxnSpPr>
        <p:spPr>
          <a:xfrm>
            <a:off x="752475" y="2106930"/>
            <a:ext cx="4780915"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40080" y="1442085"/>
            <a:ext cx="6580505" cy="583565"/>
          </a:xfrm>
          <a:prstGeom prst="rect">
            <a:avLst/>
          </a:prstGeom>
          <a:noFill/>
        </p:spPr>
        <p:txBody>
          <a:bodyPr wrap="square" rtlCol="0">
            <a:spAutoFit/>
          </a:bodyPr>
          <a:lstStyle/>
          <a:p>
            <a:pPr algn="l">
              <a:lnSpc>
                <a:spcPct val="100000"/>
              </a:lnSpc>
              <a:buClrTx/>
              <a:buSzTx/>
              <a:buFontTx/>
            </a:pPr>
            <a:r>
              <a:rPr lang="zh-CN" altLang="en-US" sz="3200" b="1" dirty="0">
                <a:solidFill>
                  <a:srgbClr val="FFC000"/>
                </a:solidFill>
                <a:latin typeface="微软雅黑" panose="020B0503020204020204" charset="-122"/>
                <a:ea typeface="微软雅黑" panose="020B0503020204020204" charset="-122"/>
                <a:cs typeface="微软雅黑" panose="020B0503020204020204" charset="-122"/>
              </a:rPr>
              <a:t>深聊挖需成交</a:t>
            </a:r>
            <a:endParaRPr lang="zh-CN" altLang="en-US" sz="3200" b="1" dirty="0">
              <a:solidFill>
                <a:srgbClr val="FFC000"/>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40080" y="2298700"/>
            <a:ext cx="5073015" cy="1476375"/>
          </a:xfrm>
          <a:prstGeom prst="rect">
            <a:avLst/>
          </a:prstGeom>
          <a:noFill/>
        </p:spPr>
        <p:txBody>
          <a:bodyPr wrap="square" rtlCol="0">
            <a:spAutoFit/>
          </a:bodyPr>
          <a:lstStyle/>
          <a:p>
            <a:pPr>
              <a:lnSpc>
                <a:spcPct val="15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深聊：</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来</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回，</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个回合以上，挖掘手机号</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个与销售强相关的标签</a:t>
            </a:r>
            <a:endPar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rPr>
              <a:t>操作流程设计：</a:t>
            </a: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、先设计好的【钩子】，引发客户回复；</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、客户回复后，根据客户的话题，进行眼神，进行卖货。</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、提问</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点评</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建议</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推荐产品，让客户主动加单。</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6" name="图片 5"/>
          <p:cNvPicPr>
            <a:picLocks noChangeAspect="1"/>
          </p:cNvPicPr>
          <p:nvPr/>
        </p:nvPicPr>
        <p:blipFill>
          <a:blip r:embed="rId4"/>
          <a:stretch>
            <a:fillRect/>
          </a:stretch>
        </p:blipFill>
        <p:spPr>
          <a:xfrm>
            <a:off x="5713095" y="887730"/>
            <a:ext cx="4028440" cy="3253740"/>
          </a:xfrm>
          <a:prstGeom prst="rect">
            <a:avLst/>
          </a:prstGeom>
        </p:spPr>
      </p:pic>
      <p:sp>
        <p:nvSpPr>
          <p:cNvPr id="7" name="文本框 6"/>
          <p:cNvSpPr txBox="1"/>
          <p:nvPr/>
        </p:nvSpPr>
        <p:spPr>
          <a:xfrm>
            <a:off x="5725795" y="4282440"/>
            <a:ext cx="4025265" cy="368300"/>
          </a:xfrm>
          <a:prstGeom prst="rect">
            <a:avLst/>
          </a:prstGeom>
          <a:noFill/>
        </p:spPr>
        <p:txBody>
          <a:bodyPr wrap="square" rtlCol="0">
            <a:spAutoFit/>
          </a:bodyPr>
          <a:lstStyle/>
          <a:p>
            <a:pPr algn="ctr"/>
            <a:r>
              <a:rPr lang="zh-CN" altLang="en-US"/>
              <a:t>某个销售员一天的深聊记录表</a:t>
            </a:r>
            <a:r>
              <a:rPr lang="en-US" altLang="zh-CN"/>
              <a:t>~</a:t>
            </a:r>
            <a:endParaRPr lang="en-US" altLang="zh-CN"/>
          </a:p>
        </p:txBody>
      </p:sp>
      <p:sp>
        <p:nvSpPr>
          <p:cNvPr id="8" name="矩形 7"/>
          <p:cNvSpPr/>
          <p:nvPr/>
        </p:nvSpPr>
        <p:spPr>
          <a:xfrm>
            <a:off x="637540" y="2173605"/>
            <a:ext cx="4779010" cy="1736725"/>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95743" y="464185"/>
            <a:ext cx="1694180" cy="306705"/>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深聊挖需的流程</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grpSp>
        <p:nvGrpSpPr>
          <p:cNvPr id="32" name="组合 31"/>
          <p:cNvGrpSpPr/>
          <p:nvPr>
            <p:custDataLst>
              <p:tags r:id="rId3"/>
            </p:custDataLst>
          </p:nvPr>
        </p:nvGrpSpPr>
        <p:grpSpPr>
          <a:xfrm>
            <a:off x="68960" y="1475812"/>
            <a:ext cx="1940143" cy="3251311"/>
            <a:chOff x="404276" y="1908093"/>
            <a:chExt cx="1692000" cy="2835470"/>
          </a:xfrm>
        </p:grpSpPr>
        <p:sp>
          <p:nvSpPr>
            <p:cNvPr id="8" name="五边形 7"/>
            <p:cNvSpPr/>
            <p:nvPr>
              <p:custDataLst>
                <p:tags r:id="rId4"/>
              </p:custDataLst>
            </p:nvPr>
          </p:nvSpPr>
          <p:spPr>
            <a:xfrm>
              <a:off x="404276" y="1908093"/>
              <a:ext cx="1692000" cy="609170"/>
            </a:xfrm>
            <a:prstGeom prst="homePlate">
              <a:avLst/>
            </a:prstGeom>
            <a:solidFill>
              <a:srgbClr val="FA85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破冰</a:t>
              </a:r>
              <a:endPar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4" name="矩形 13"/>
            <p:cNvSpPr/>
            <p:nvPr>
              <p:custDataLst>
                <p:tags r:id="rId5"/>
              </p:custDataLst>
            </p:nvPr>
          </p:nvSpPr>
          <p:spPr>
            <a:xfrm>
              <a:off x="512276" y="2723987"/>
              <a:ext cx="1476000" cy="2019576"/>
            </a:xfrm>
            <a:prstGeom prst="rect">
              <a:avLst/>
            </a:prstGeom>
            <a:ln w="28575">
              <a:solidFill>
                <a:schemeClr val="accent1">
                  <a:lumMod val="40000"/>
                  <a:lumOff val="60000"/>
                </a:schemeClr>
              </a:solidFill>
            </a:ln>
          </p:spPr>
          <p:txBody>
            <a:bodyPr wrap="square">
              <a:normAutofit/>
            </a:bodyPr>
            <a:lstStyle/>
            <a:p>
              <a:pPr>
                <a:lnSpc>
                  <a:spcPct val="120000"/>
                </a:lnSpc>
              </a:pPr>
              <a:r>
                <a:rPr lang="zh-CN" altLang="en-US" sz="1510" dirty="0">
                  <a:solidFill>
                    <a:srgbClr val="39302A"/>
                  </a:solidFill>
                  <a:sym typeface="Arial" panose="020B0604020202020204" pitchFamily="34" charset="0"/>
                </a:rPr>
                <a:t>个性化话术</a:t>
              </a:r>
              <a:br>
                <a:rPr lang="zh-CN" altLang="en-US" sz="1510" dirty="0">
                  <a:solidFill>
                    <a:srgbClr val="39302A"/>
                  </a:solidFill>
                  <a:sym typeface="Arial" panose="020B0604020202020204" pitchFamily="34" charset="0"/>
                </a:rPr>
              </a:br>
              <a:endParaRPr lang="zh-CN" altLang="en-US"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表情多</a:t>
              </a:r>
              <a:r>
                <a:rPr lang="en-US" altLang="zh-CN" sz="1510" dirty="0">
                  <a:solidFill>
                    <a:srgbClr val="39302A"/>
                  </a:solidFill>
                  <a:sym typeface="Arial" panose="020B0604020202020204" pitchFamily="34" charset="0"/>
                </a:rPr>
                <a:t>+</a:t>
              </a:r>
              <a:r>
                <a:rPr lang="zh-CN" altLang="en-US" sz="1510" dirty="0">
                  <a:solidFill>
                    <a:srgbClr val="39302A"/>
                  </a:solidFill>
                  <a:sym typeface="Arial" panose="020B0604020202020204" pitchFamily="34" charset="0"/>
                </a:rPr>
                <a:t>语气词</a:t>
              </a:r>
              <a:r>
                <a:rPr lang="en-US" altLang="zh-CN" sz="1510" dirty="0">
                  <a:solidFill>
                    <a:srgbClr val="39302A"/>
                  </a:solidFill>
                  <a:sym typeface="Arial" panose="020B0604020202020204" pitchFamily="34" charset="0"/>
                </a:rPr>
                <a:t>=</a:t>
              </a:r>
              <a:r>
                <a:rPr lang="zh-CN" altLang="en-US" sz="1510" dirty="0">
                  <a:solidFill>
                    <a:srgbClr val="39302A"/>
                  </a:solidFill>
                  <a:sym typeface="Arial" panose="020B0604020202020204" pitchFamily="34" charset="0"/>
                </a:rPr>
                <a:t>像真人</a:t>
              </a:r>
              <a:br>
                <a:rPr lang="zh-CN" altLang="en-US" sz="1510" dirty="0">
                  <a:solidFill>
                    <a:srgbClr val="39302A"/>
                  </a:solidFill>
                  <a:sym typeface="Arial" panose="020B0604020202020204" pitchFamily="34" charset="0"/>
                </a:rPr>
              </a:br>
              <a:endParaRPr lang="zh-CN" altLang="en-US"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重在在于让客户回复</a:t>
              </a:r>
              <a:endParaRPr lang="zh-CN" altLang="en-US" sz="1510" dirty="0">
                <a:solidFill>
                  <a:srgbClr val="39302A"/>
                </a:solidFill>
                <a:sym typeface="Arial" panose="020B0604020202020204" pitchFamily="34" charset="0"/>
              </a:endParaRPr>
            </a:p>
          </p:txBody>
        </p:sp>
      </p:grpSp>
      <p:grpSp>
        <p:nvGrpSpPr>
          <p:cNvPr id="33" name="组合 32"/>
          <p:cNvGrpSpPr/>
          <p:nvPr>
            <p:custDataLst>
              <p:tags r:id="rId6"/>
            </p:custDataLst>
          </p:nvPr>
        </p:nvGrpSpPr>
        <p:grpSpPr>
          <a:xfrm>
            <a:off x="2037196" y="1475812"/>
            <a:ext cx="1940143" cy="3251311"/>
            <a:chOff x="2120776" y="1908093"/>
            <a:chExt cx="1692000" cy="2835470"/>
          </a:xfrm>
        </p:grpSpPr>
        <p:sp>
          <p:nvSpPr>
            <p:cNvPr id="9" name="任意多边形 8"/>
            <p:cNvSpPr/>
            <p:nvPr>
              <p:custDataLst>
                <p:tags r:id="rId7"/>
              </p:custDataLst>
            </p:nvPr>
          </p:nvSpPr>
          <p:spPr>
            <a:xfrm>
              <a:off x="2120776" y="1908093"/>
              <a:ext cx="1692000" cy="609170"/>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CE8D3E"/>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客户回答</a:t>
              </a:r>
              <a:endPar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28" name="矩形 27"/>
            <p:cNvSpPr/>
            <p:nvPr>
              <p:custDataLst>
                <p:tags r:id="rId8"/>
              </p:custDataLst>
            </p:nvPr>
          </p:nvSpPr>
          <p:spPr>
            <a:xfrm>
              <a:off x="2228776" y="2723987"/>
              <a:ext cx="1476000" cy="2019576"/>
            </a:xfrm>
            <a:prstGeom prst="rect">
              <a:avLst/>
            </a:prstGeom>
            <a:ln w="28575">
              <a:solidFill>
                <a:schemeClr val="accent1">
                  <a:lumMod val="60000"/>
                  <a:lumOff val="40000"/>
                </a:schemeClr>
              </a:solidFill>
            </a:ln>
          </p:spPr>
          <p:txBody>
            <a:bodyPr wrap="square">
              <a:normAutofit/>
            </a:bodyPr>
            <a:lstStyle/>
            <a:p>
              <a:pPr>
                <a:lnSpc>
                  <a:spcPct val="120000"/>
                </a:lnSpc>
              </a:pPr>
              <a:r>
                <a:rPr lang="zh-CN" altLang="en-US" sz="1510" dirty="0">
                  <a:solidFill>
                    <a:srgbClr val="39302A"/>
                  </a:solidFill>
                  <a:sym typeface="Arial" panose="020B0604020202020204" pitchFamily="34" charset="0"/>
                </a:rPr>
                <a:t>表达理解，尊重，认同，夸奖</a:t>
              </a:r>
              <a:r>
                <a:rPr lang="en-US" altLang="zh-CN" sz="1510" dirty="0">
                  <a:solidFill>
                    <a:srgbClr val="39302A"/>
                  </a:solidFill>
                  <a:sym typeface="Arial" panose="020B0604020202020204" pitchFamily="34" charset="0"/>
                </a:rPr>
                <a:t>...</a:t>
              </a:r>
              <a:endParaRPr lang="en-US" altLang="zh-CN" sz="1510" dirty="0">
                <a:solidFill>
                  <a:srgbClr val="39302A"/>
                </a:solidFill>
                <a:sym typeface="Arial" panose="020B0604020202020204" pitchFamily="34" charset="0"/>
              </a:endParaRPr>
            </a:p>
            <a:p>
              <a:pPr>
                <a:lnSpc>
                  <a:spcPct val="120000"/>
                </a:lnSpc>
              </a:pPr>
              <a:endParaRPr lang="en-US" altLang="zh-CN"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建立友好平等的沟通氛围</a:t>
              </a:r>
              <a:br>
                <a:rPr lang="zh-CN" altLang="en-US" sz="1510" dirty="0">
                  <a:solidFill>
                    <a:srgbClr val="39302A"/>
                  </a:solidFill>
                  <a:sym typeface="Arial" panose="020B0604020202020204" pitchFamily="34" charset="0"/>
                </a:rPr>
              </a:br>
              <a:br>
                <a:rPr lang="zh-CN" altLang="en-US" sz="1510" dirty="0">
                  <a:solidFill>
                    <a:srgbClr val="39302A"/>
                  </a:solidFill>
                  <a:sym typeface="Arial" panose="020B0604020202020204" pitchFamily="34" charset="0"/>
                </a:rPr>
              </a:br>
              <a:endParaRPr lang="zh-CN" altLang="en-US" sz="1510" dirty="0">
                <a:solidFill>
                  <a:srgbClr val="39302A"/>
                </a:solidFill>
                <a:sym typeface="Arial" panose="020B0604020202020204" pitchFamily="34" charset="0"/>
              </a:endParaRPr>
            </a:p>
          </p:txBody>
        </p:sp>
      </p:grpSp>
      <p:grpSp>
        <p:nvGrpSpPr>
          <p:cNvPr id="34" name="组合 33"/>
          <p:cNvGrpSpPr/>
          <p:nvPr>
            <p:custDataLst>
              <p:tags r:id="rId9"/>
            </p:custDataLst>
          </p:nvPr>
        </p:nvGrpSpPr>
        <p:grpSpPr>
          <a:xfrm>
            <a:off x="4005432" y="1466827"/>
            <a:ext cx="1940143" cy="3260298"/>
            <a:chOff x="3837276" y="1900256"/>
            <a:chExt cx="1692000" cy="2843308"/>
          </a:xfrm>
        </p:grpSpPr>
        <p:sp>
          <p:nvSpPr>
            <p:cNvPr id="10" name="任意多边形 9"/>
            <p:cNvSpPr/>
            <p:nvPr>
              <p:custDataLst>
                <p:tags r:id="rId10"/>
              </p:custDataLst>
            </p:nvPr>
          </p:nvSpPr>
          <p:spPr>
            <a:xfrm>
              <a:off x="3837276" y="1900256"/>
              <a:ext cx="1692000" cy="609170"/>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E74D51"/>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多次提问</a:t>
              </a:r>
              <a:endPar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29" name="矩形 28"/>
            <p:cNvSpPr/>
            <p:nvPr>
              <p:custDataLst>
                <p:tags r:id="rId11"/>
              </p:custDataLst>
            </p:nvPr>
          </p:nvSpPr>
          <p:spPr>
            <a:xfrm>
              <a:off x="3945276" y="2723988"/>
              <a:ext cx="1476000" cy="2019576"/>
            </a:xfrm>
            <a:prstGeom prst="rect">
              <a:avLst/>
            </a:prstGeom>
            <a:ln w="28575">
              <a:solidFill>
                <a:schemeClr val="accent1">
                  <a:lumMod val="75000"/>
                </a:schemeClr>
              </a:solidFill>
            </a:ln>
          </p:spPr>
          <p:txBody>
            <a:bodyPr wrap="square">
              <a:normAutofit/>
            </a:bodyPr>
            <a:lstStyle/>
            <a:p>
              <a:pPr>
                <a:lnSpc>
                  <a:spcPct val="120000"/>
                </a:lnSpc>
              </a:pPr>
              <a:r>
                <a:rPr lang="zh-CN" altLang="en-US" sz="1510" dirty="0">
                  <a:solidFill>
                    <a:srgbClr val="39302A"/>
                  </a:solidFill>
                  <a:sym typeface="Arial" panose="020B0604020202020204" pitchFamily="34" charset="0"/>
                </a:rPr>
                <a:t>每一句话以提问结尾</a:t>
              </a:r>
              <a:endParaRPr lang="zh-CN" altLang="en-US" sz="1510" dirty="0">
                <a:solidFill>
                  <a:srgbClr val="39302A"/>
                </a:solidFill>
                <a:sym typeface="Arial" panose="020B0604020202020204" pitchFamily="34" charset="0"/>
              </a:endParaRPr>
            </a:p>
            <a:p>
              <a:pPr>
                <a:lnSpc>
                  <a:spcPct val="120000"/>
                </a:lnSpc>
              </a:pPr>
              <a:endParaRPr lang="zh-CN" altLang="en-US"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开放</a:t>
              </a:r>
              <a:r>
                <a:rPr lang="en-US" altLang="zh-CN" sz="1510" dirty="0">
                  <a:solidFill>
                    <a:srgbClr val="39302A"/>
                  </a:solidFill>
                  <a:sym typeface="Arial" panose="020B0604020202020204" pitchFamily="34" charset="0"/>
                </a:rPr>
                <a:t>/</a:t>
              </a:r>
              <a:r>
                <a:rPr lang="zh-CN" altLang="en-US" sz="1510" dirty="0">
                  <a:solidFill>
                    <a:srgbClr val="39302A"/>
                  </a:solidFill>
                  <a:sym typeface="Arial" panose="020B0604020202020204" pitchFamily="34" charset="0"/>
                </a:rPr>
                <a:t>封闭</a:t>
              </a:r>
              <a:r>
                <a:rPr lang="en-US" altLang="zh-CN" sz="1510" dirty="0">
                  <a:solidFill>
                    <a:srgbClr val="39302A"/>
                  </a:solidFill>
                  <a:sym typeface="Arial" panose="020B0604020202020204" pitchFamily="34" charset="0"/>
                </a:rPr>
                <a:t>/</a:t>
              </a:r>
              <a:r>
                <a:rPr lang="zh-CN" altLang="en-US" sz="1510" dirty="0">
                  <a:solidFill>
                    <a:srgbClr val="39302A"/>
                  </a:solidFill>
                  <a:sym typeface="Arial" panose="020B0604020202020204" pitchFamily="34" charset="0"/>
                </a:rPr>
                <a:t>半封闭交错出现</a:t>
              </a:r>
              <a:endParaRPr lang="zh-CN" altLang="en-US" sz="1510" dirty="0">
                <a:solidFill>
                  <a:srgbClr val="39302A"/>
                </a:solidFill>
                <a:sym typeface="Arial" panose="020B0604020202020204" pitchFamily="34" charset="0"/>
              </a:endParaRPr>
            </a:p>
            <a:p>
              <a:pPr>
                <a:lnSpc>
                  <a:spcPct val="120000"/>
                </a:lnSpc>
              </a:pPr>
              <a:endParaRPr lang="zh-CN" altLang="en-US"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提问围绕核心买点</a:t>
              </a:r>
              <a:endParaRPr lang="zh-CN" altLang="en-US" sz="1510" dirty="0">
                <a:solidFill>
                  <a:srgbClr val="39302A"/>
                </a:solidFill>
                <a:sym typeface="Arial" panose="020B0604020202020204" pitchFamily="34" charset="0"/>
              </a:endParaRPr>
            </a:p>
          </p:txBody>
        </p:sp>
      </p:grpSp>
      <p:grpSp>
        <p:nvGrpSpPr>
          <p:cNvPr id="11" name="组合 10"/>
          <p:cNvGrpSpPr/>
          <p:nvPr>
            <p:custDataLst>
              <p:tags r:id="rId12"/>
            </p:custDataLst>
          </p:nvPr>
        </p:nvGrpSpPr>
        <p:grpSpPr>
          <a:xfrm>
            <a:off x="5973668" y="1475812"/>
            <a:ext cx="1940143" cy="3251311"/>
            <a:chOff x="5553776" y="1908093"/>
            <a:chExt cx="1692000" cy="2835470"/>
          </a:xfrm>
        </p:grpSpPr>
        <p:sp>
          <p:nvSpPr>
            <p:cNvPr id="12" name="任意多边形 11"/>
            <p:cNvSpPr/>
            <p:nvPr>
              <p:custDataLst>
                <p:tags r:id="rId13"/>
              </p:custDataLst>
            </p:nvPr>
          </p:nvSpPr>
          <p:spPr>
            <a:xfrm>
              <a:off x="5553776" y="1908093"/>
              <a:ext cx="1692000" cy="609170"/>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FABD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给建议</a:t>
              </a:r>
              <a:r>
                <a:rPr lang="en-US" altLang="zh-CN"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a:t>
              </a:r>
              <a:r>
                <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方案</a:t>
              </a:r>
              <a:endPar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30" name="矩形 29"/>
            <p:cNvSpPr/>
            <p:nvPr>
              <p:custDataLst>
                <p:tags r:id="rId14"/>
              </p:custDataLst>
            </p:nvPr>
          </p:nvSpPr>
          <p:spPr>
            <a:xfrm>
              <a:off x="5661776" y="2723987"/>
              <a:ext cx="1476000" cy="2019576"/>
            </a:xfrm>
            <a:prstGeom prst="rect">
              <a:avLst/>
            </a:prstGeom>
            <a:ln w="28575">
              <a:solidFill>
                <a:schemeClr val="accent1">
                  <a:lumMod val="50000"/>
                </a:schemeClr>
              </a:solidFill>
            </a:ln>
          </p:spPr>
          <p:txBody>
            <a:bodyPr wrap="square">
              <a:normAutofit/>
            </a:bodyPr>
            <a:lstStyle/>
            <a:p>
              <a:pPr>
                <a:lnSpc>
                  <a:spcPct val="120000"/>
                </a:lnSpc>
              </a:pPr>
              <a:r>
                <a:rPr lang="zh-CN" altLang="en-US" sz="1510" dirty="0">
                  <a:solidFill>
                    <a:srgbClr val="39302A"/>
                  </a:solidFill>
                  <a:sym typeface="Arial" panose="020B0604020202020204" pitchFamily="34" charset="0"/>
                </a:rPr>
                <a:t>轻，特别注重语气，不要搞成说教</a:t>
              </a:r>
              <a:endParaRPr lang="zh-CN" altLang="en-US" sz="1510" dirty="0">
                <a:solidFill>
                  <a:srgbClr val="39302A"/>
                </a:solidFill>
                <a:sym typeface="Arial" panose="020B0604020202020204" pitchFamily="34" charset="0"/>
              </a:endParaRPr>
            </a:p>
            <a:p>
              <a:pPr>
                <a:lnSpc>
                  <a:spcPct val="120000"/>
                </a:lnSpc>
              </a:pPr>
              <a:endParaRPr lang="zh-CN" altLang="en-US"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相对客观，捎带私货</a:t>
              </a:r>
              <a:endParaRPr lang="zh-CN" altLang="en-US" sz="1510" dirty="0">
                <a:solidFill>
                  <a:srgbClr val="39302A"/>
                </a:solidFill>
                <a:sym typeface="Arial" panose="020B0604020202020204" pitchFamily="34" charset="0"/>
              </a:endParaRPr>
            </a:p>
          </p:txBody>
        </p:sp>
      </p:grpSp>
      <p:grpSp>
        <p:nvGrpSpPr>
          <p:cNvPr id="36" name="组合 35"/>
          <p:cNvGrpSpPr/>
          <p:nvPr>
            <p:custDataLst>
              <p:tags r:id="rId15"/>
            </p:custDataLst>
          </p:nvPr>
        </p:nvGrpSpPr>
        <p:grpSpPr>
          <a:xfrm>
            <a:off x="7941904" y="1466827"/>
            <a:ext cx="1940143" cy="3260298"/>
            <a:chOff x="7270276" y="1900256"/>
            <a:chExt cx="1692000" cy="2843308"/>
          </a:xfrm>
        </p:grpSpPr>
        <p:sp>
          <p:nvSpPr>
            <p:cNvPr id="13" name="任意多边形 12"/>
            <p:cNvSpPr/>
            <p:nvPr>
              <p:custDataLst>
                <p:tags r:id="rId16"/>
              </p:custDataLst>
            </p:nvPr>
          </p:nvSpPr>
          <p:spPr>
            <a:xfrm>
              <a:off x="7270276" y="1900256"/>
              <a:ext cx="1692000" cy="609170"/>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9C6A6A"/>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引导销售</a:t>
              </a:r>
              <a:endParaRPr lang="zh-CN" altLang="en-US" sz="1510" b="1"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31" name="矩形 30"/>
            <p:cNvSpPr/>
            <p:nvPr>
              <p:custDataLst>
                <p:tags r:id="rId17"/>
              </p:custDataLst>
            </p:nvPr>
          </p:nvSpPr>
          <p:spPr>
            <a:xfrm>
              <a:off x="7378276" y="2723988"/>
              <a:ext cx="1476000" cy="2019576"/>
            </a:xfrm>
            <a:prstGeom prst="rect">
              <a:avLst/>
            </a:prstGeom>
            <a:ln w="28575">
              <a:solidFill>
                <a:srgbClr val="0264AC"/>
              </a:solidFill>
            </a:ln>
          </p:spPr>
          <p:txBody>
            <a:bodyPr wrap="square">
              <a:normAutofit/>
            </a:bodyPr>
            <a:lstStyle/>
            <a:p>
              <a:pPr>
                <a:lnSpc>
                  <a:spcPct val="120000"/>
                </a:lnSpc>
              </a:pPr>
              <a:r>
                <a:rPr lang="zh-CN" altLang="en-US" sz="1510" dirty="0">
                  <a:solidFill>
                    <a:srgbClr val="39302A"/>
                  </a:solidFill>
                  <a:sym typeface="Arial" panose="020B0604020202020204" pitchFamily="34" charset="0"/>
                </a:rPr>
                <a:t>适时配合营销活动</a:t>
              </a:r>
              <a:endParaRPr lang="zh-CN" altLang="en-US" sz="1510" dirty="0">
                <a:solidFill>
                  <a:srgbClr val="39302A"/>
                </a:solidFill>
                <a:sym typeface="Arial" panose="020B0604020202020204" pitchFamily="34" charset="0"/>
              </a:endParaRPr>
            </a:p>
            <a:p>
              <a:pPr>
                <a:lnSpc>
                  <a:spcPct val="120000"/>
                </a:lnSpc>
              </a:pPr>
              <a:endParaRPr lang="zh-CN" altLang="en-US"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站在客户立场，帮客户找便宜</a:t>
              </a:r>
              <a:endParaRPr lang="zh-CN" altLang="en-US" sz="1510" dirty="0">
                <a:solidFill>
                  <a:srgbClr val="39302A"/>
                </a:solidFill>
                <a:sym typeface="Arial" panose="020B0604020202020204" pitchFamily="34" charset="0"/>
              </a:endParaRPr>
            </a:p>
            <a:p>
              <a:pPr>
                <a:lnSpc>
                  <a:spcPct val="120000"/>
                </a:lnSpc>
              </a:pPr>
              <a:endParaRPr lang="zh-CN" altLang="en-US" sz="1510" dirty="0">
                <a:solidFill>
                  <a:srgbClr val="39302A"/>
                </a:solidFill>
                <a:sym typeface="Arial" panose="020B0604020202020204" pitchFamily="34" charset="0"/>
              </a:endParaRPr>
            </a:p>
            <a:p>
              <a:pPr>
                <a:lnSpc>
                  <a:spcPct val="120000"/>
                </a:lnSpc>
              </a:pPr>
              <a:r>
                <a:rPr lang="zh-CN" altLang="en-US" sz="1510" dirty="0">
                  <a:solidFill>
                    <a:srgbClr val="39302A"/>
                  </a:solidFill>
                  <a:sym typeface="Arial" panose="020B0604020202020204" pitchFamily="34" charset="0"/>
                </a:rPr>
                <a:t>心态要放平</a:t>
              </a:r>
              <a:endParaRPr lang="zh-CN" altLang="en-US" sz="1510" dirty="0">
                <a:solidFill>
                  <a:srgbClr val="39302A"/>
                </a:solidFill>
                <a:sym typeface="Arial" panose="020B0604020202020204" pitchFamily="34" charset="0"/>
              </a:endParaRPr>
            </a:p>
            <a:p>
              <a:pPr>
                <a:lnSpc>
                  <a:spcPct val="120000"/>
                </a:lnSpc>
              </a:pPr>
              <a:endParaRPr lang="zh-CN" altLang="en-US" sz="1510" dirty="0">
                <a:solidFill>
                  <a:srgbClr val="39302A"/>
                </a:solidFill>
                <a:sym typeface="Arial" panose="020B0604020202020204" pitchFamily="34" charset="0"/>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79843" y="464185"/>
            <a:ext cx="2125980" cy="306705"/>
          </a:xfrm>
          <a:prstGeom prst="rect">
            <a:avLst/>
          </a:prstGeom>
          <a:noFill/>
        </p:spPr>
        <p:txBody>
          <a:bodyPr wrap="none" rtlCol="0">
            <a:spAutoFit/>
          </a:bodyPr>
          <a:lstStyle/>
          <a:p>
            <a:pPr algn="ct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一个超长的深聊案例</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 name="文本框 6"/>
          <p:cNvSpPr txBox="1"/>
          <p:nvPr/>
        </p:nvSpPr>
        <p:spPr>
          <a:xfrm>
            <a:off x="1773555" y="2790190"/>
            <a:ext cx="6477000" cy="645160"/>
          </a:xfrm>
          <a:prstGeom prst="rect">
            <a:avLst/>
          </a:prstGeom>
          <a:noFill/>
        </p:spPr>
        <p:txBody>
          <a:bodyPr wrap="square" rtlCol="0">
            <a:spAutoFit/>
          </a:bodyPr>
          <a:lstStyle/>
          <a:p>
            <a:r>
              <a:rPr lang="zh-CN" altLang="en-US"/>
              <a:t>https://shimo.im/docs/j6kRxkWcPXDdYhtP/ 《碧翠园优秀私聊案例-02》，可复制链接后用石墨文档 App 或小程序打开</a:t>
            </a:r>
            <a:endParaRPr lang="zh-CN" altLang="en-US"/>
          </a:p>
        </p:txBody>
      </p:sp>
      <p:pic>
        <p:nvPicPr>
          <p:cNvPr id="8" name="图片 7" descr="32313538333733313b32313538333831323bc5acc1a6b7dcb6b7b5c4c5aec9fa"/>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8575" y="1516380"/>
            <a:ext cx="914400" cy="914400"/>
          </a:xfrm>
          <a:prstGeom prst="rect">
            <a:avLst/>
          </a:prstGeom>
        </p:spPr>
      </p:pic>
      <p:sp>
        <p:nvSpPr>
          <p:cNvPr id="9" name="文本框 8"/>
          <p:cNvSpPr txBox="1"/>
          <p:nvPr/>
        </p:nvSpPr>
        <p:spPr>
          <a:xfrm>
            <a:off x="2394585" y="1774190"/>
            <a:ext cx="4977130" cy="368300"/>
          </a:xfrm>
          <a:prstGeom prst="rect">
            <a:avLst/>
          </a:prstGeom>
          <a:noFill/>
        </p:spPr>
        <p:txBody>
          <a:bodyPr wrap="square" rtlCol="0">
            <a:spAutoFit/>
          </a:bodyPr>
          <a:lstStyle/>
          <a:p>
            <a:r>
              <a:rPr lang="zh-CN" altLang="en-US">
                <a:hlinkClick r:id="rId6" action="ppaction://hlinkfile"/>
              </a:rPr>
              <a:t>好长，但真实，趋近完美的深聊案例！</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96620" y="368618"/>
            <a:ext cx="4121785" cy="398780"/>
          </a:xfrm>
          <a:prstGeom prst="rect">
            <a:avLst/>
          </a:prstGeom>
          <a:noFill/>
        </p:spPr>
        <p:txBody>
          <a:bodyPr wrap="none" rtlCol="0">
            <a:spAutoFit/>
          </a:bodyPr>
          <a:lstStyle/>
          <a:p>
            <a:pPr algn="ctr"/>
            <a:r>
              <a:rPr lang="zh-CN" altLang="en-US" sz="2000" b="1">
                <a:solidFill>
                  <a:schemeClr val="tx1"/>
                </a:solidFill>
                <a:sym typeface="+mn-ea"/>
              </a:rPr>
              <a:t>还有</a:t>
            </a:r>
            <a:r>
              <a:rPr lang="en-US" altLang="zh-CN" sz="2000" b="1">
                <a:solidFill>
                  <a:schemeClr val="tx1"/>
                </a:solidFill>
                <a:sym typeface="+mn-ea"/>
              </a:rPr>
              <a:t>2</a:t>
            </a:r>
            <a:r>
              <a:rPr lang="zh-CN" altLang="en-US" sz="2000" b="1">
                <a:solidFill>
                  <a:schemeClr val="tx1"/>
                </a:solidFill>
                <a:sym typeface="+mn-ea"/>
              </a:rPr>
              <a:t>个彩蛋，不知道是否来得及讲</a:t>
            </a:r>
            <a:endParaRPr lang="zh-CN" altLang="en-US" sz="2000" b="1">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Freeform 6"/>
          <p:cNvSpPr/>
          <p:nvPr>
            <p:custDataLst>
              <p:tags r:id="rId4"/>
            </p:custDataLst>
          </p:nvPr>
        </p:nvSpPr>
        <p:spPr bwMode="auto">
          <a:xfrm>
            <a:off x="4737236" y="1705029"/>
            <a:ext cx="1967781" cy="2535065"/>
          </a:xfrm>
          <a:custGeom>
            <a:avLst/>
            <a:gdLst>
              <a:gd name="T0" fmla="*/ 0 w 890"/>
              <a:gd name="T1" fmla="*/ 445 h 1149"/>
              <a:gd name="T2" fmla="*/ 445 w 890"/>
              <a:gd name="T3" fmla="*/ 0 h 1149"/>
              <a:gd name="T4" fmla="*/ 890 w 890"/>
              <a:gd name="T5" fmla="*/ 445 h 1149"/>
              <a:gd name="T6" fmla="*/ 445 w 890"/>
              <a:gd name="T7" fmla="*/ 890 h 1149"/>
              <a:gd name="T8" fmla="*/ 443 w 890"/>
              <a:gd name="T9" fmla="*/ 890 h 1149"/>
              <a:gd name="T10" fmla="*/ 443 w 890"/>
              <a:gd name="T11" fmla="*/ 890 h 1149"/>
              <a:gd name="T12" fmla="*/ 0 w 890"/>
              <a:gd name="T13" fmla="*/ 1149 h 1149"/>
              <a:gd name="T14" fmla="*/ 0 w 890"/>
              <a:gd name="T15" fmla="*/ 445 h 1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0" h="1149">
                <a:moveTo>
                  <a:pt x="0" y="445"/>
                </a:moveTo>
                <a:cubicBezTo>
                  <a:pt x="0" y="199"/>
                  <a:pt x="199" y="0"/>
                  <a:pt x="445" y="0"/>
                </a:cubicBezTo>
                <a:cubicBezTo>
                  <a:pt x="691" y="0"/>
                  <a:pt x="890" y="199"/>
                  <a:pt x="890" y="445"/>
                </a:cubicBezTo>
                <a:cubicBezTo>
                  <a:pt x="890" y="691"/>
                  <a:pt x="691" y="890"/>
                  <a:pt x="445" y="890"/>
                </a:cubicBezTo>
                <a:cubicBezTo>
                  <a:pt x="444" y="890"/>
                  <a:pt x="444" y="890"/>
                  <a:pt x="443" y="890"/>
                </a:cubicBezTo>
                <a:cubicBezTo>
                  <a:pt x="443" y="890"/>
                  <a:pt x="443" y="890"/>
                  <a:pt x="443" y="890"/>
                </a:cubicBezTo>
                <a:cubicBezTo>
                  <a:pt x="253" y="891"/>
                  <a:pt x="88" y="995"/>
                  <a:pt x="0" y="1149"/>
                </a:cubicBezTo>
                <a:cubicBezTo>
                  <a:pt x="0" y="445"/>
                  <a:pt x="0" y="445"/>
                  <a:pt x="0" y="445"/>
                </a:cubicBezTo>
              </a:path>
            </a:pathLst>
          </a:custGeom>
          <a:solidFill>
            <a:srgbClr val="333333"/>
          </a:solidFill>
          <a:ln>
            <a:noFill/>
          </a:ln>
        </p:spPr>
        <p:txBody>
          <a:bodyPr vert="horz" wrap="square" lIns="76792" tIns="38396" rIns="76792" bIns="38396" numCol="1" anchor="t" anchorCtr="0" compatLnSpc="1"/>
          <a:lstStyle/>
          <a:p>
            <a:pPr algn="ctr"/>
            <a:endParaRPr lang="zh-CN" altLang="en-US" sz="1510"/>
          </a:p>
        </p:txBody>
      </p:sp>
      <p:sp>
        <p:nvSpPr>
          <p:cNvPr id="19" name="Oval 9"/>
          <p:cNvSpPr>
            <a:spLocks noChangeArrowheads="1"/>
          </p:cNvSpPr>
          <p:nvPr>
            <p:custDataLst>
              <p:tags r:id="rId5"/>
            </p:custDataLst>
          </p:nvPr>
        </p:nvSpPr>
        <p:spPr bwMode="auto">
          <a:xfrm>
            <a:off x="4864122" y="1833967"/>
            <a:ext cx="1711928" cy="170737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gn="ctr"/>
            <a:endParaRPr lang="zh-CN" altLang="en-US" sz="1510"/>
          </a:p>
        </p:txBody>
      </p:sp>
      <p:sp>
        <p:nvSpPr>
          <p:cNvPr id="30" name="Oval 24"/>
          <p:cNvSpPr>
            <a:spLocks noChangeArrowheads="1"/>
          </p:cNvSpPr>
          <p:nvPr>
            <p:custDataLst>
              <p:tags r:id="rId6"/>
            </p:custDataLst>
          </p:nvPr>
        </p:nvSpPr>
        <p:spPr bwMode="auto">
          <a:xfrm>
            <a:off x="4864122" y="1833967"/>
            <a:ext cx="1711928" cy="1707374"/>
          </a:xfrm>
          <a:prstGeom prst="ellipse">
            <a:avLst/>
          </a:prstGeom>
          <a:solidFill>
            <a:srgbClr val="D9CC62"/>
          </a:solidFill>
          <a:ln>
            <a:noFill/>
          </a:ln>
        </p:spPr>
        <p:txBody>
          <a:bodyPr vert="horz" wrap="square" lIns="76792" tIns="38396" rIns="76792" bIns="38396" numCol="1" anchor="t" anchorCtr="0" compatLnSpc="1"/>
          <a:lstStyle/>
          <a:p>
            <a:pPr algn="ctr"/>
            <a:endParaRPr lang="zh-CN" altLang="en-US" sz="1510"/>
          </a:p>
        </p:txBody>
      </p:sp>
      <p:sp>
        <p:nvSpPr>
          <p:cNvPr id="31" name="Freeform 25"/>
          <p:cNvSpPr/>
          <p:nvPr>
            <p:custDataLst>
              <p:tags r:id="rId7"/>
            </p:custDataLst>
          </p:nvPr>
        </p:nvSpPr>
        <p:spPr bwMode="auto">
          <a:xfrm>
            <a:off x="5721126" y="1833967"/>
            <a:ext cx="854925" cy="1707374"/>
          </a:xfrm>
          <a:custGeom>
            <a:avLst/>
            <a:gdLst>
              <a:gd name="T0" fmla="*/ 0 w 387"/>
              <a:gd name="T1" fmla="*/ 0 h 774"/>
              <a:gd name="T2" fmla="*/ 0 w 387"/>
              <a:gd name="T3" fmla="*/ 774 h 774"/>
              <a:gd name="T4" fmla="*/ 387 w 387"/>
              <a:gd name="T5" fmla="*/ 387 h 774"/>
              <a:gd name="T6" fmla="*/ 0 w 387"/>
              <a:gd name="T7" fmla="*/ 0 h 774"/>
            </a:gdLst>
            <a:ahLst/>
            <a:cxnLst>
              <a:cxn ang="0">
                <a:pos x="T0" y="T1"/>
              </a:cxn>
              <a:cxn ang="0">
                <a:pos x="T2" y="T3"/>
              </a:cxn>
              <a:cxn ang="0">
                <a:pos x="T4" y="T5"/>
              </a:cxn>
              <a:cxn ang="0">
                <a:pos x="T6" y="T7"/>
              </a:cxn>
            </a:cxnLst>
            <a:rect l="0" t="0" r="r" b="b"/>
            <a:pathLst>
              <a:path w="387" h="774">
                <a:moveTo>
                  <a:pt x="0" y="0"/>
                </a:moveTo>
                <a:cubicBezTo>
                  <a:pt x="0" y="774"/>
                  <a:pt x="0" y="774"/>
                  <a:pt x="0" y="774"/>
                </a:cubicBezTo>
                <a:cubicBezTo>
                  <a:pt x="214" y="774"/>
                  <a:pt x="387" y="601"/>
                  <a:pt x="387" y="387"/>
                </a:cubicBezTo>
                <a:cubicBezTo>
                  <a:pt x="387" y="173"/>
                  <a:pt x="214" y="0"/>
                  <a:pt x="0" y="0"/>
                </a:cubicBezTo>
                <a:close/>
              </a:path>
            </a:pathLst>
          </a:custGeom>
          <a:solidFill>
            <a:srgbClr val="D9CC62">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gn="ctr"/>
            <a:endParaRPr lang="zh-CN" altLang="en-US" sz="1510"/>
          </a:p>
        </p:txBody>
      </p:sp>
      <p:sp>
        <p:nvSpPr>
          <p:cNvPr id="11" name="稻壳儿小白白(http://dwz.cn/Wu2UP)"/>
          <p:cNvSpPr>
            <a:spLocks noEditPoints="1"/>
          </p:cNvSpPr>
          <p:nvPr>
            <p:custDataLst>
              <p:tags r:id="rId8"/>
            </p:custDataLst>
          </p:nvPr>
        </p:nvSpPr>
        <p:spPr bwMode="auto">
          <a:xfrm>
            <a:off x="5472890" y="2093920"/>
            <a:ext cx="432191" cy="393646"/>
          </a:xfrm>
          <a:custGeom>
            <a:avLst/>
            <a:gdLst>
              <a:gd name="T0" fmla="*/ 212670739 w 929"/>
              <a:gd name="T1" fmla="*/ 55974249 h 850"/>
              <a:gd name="T2" fmla="*/ 198524888 w 929"/>
              <a:gd name="T3" fmla="*/ 42704703 h 850"/>
              <a:gd name="T4" fmla="*/ 124870562 w 929"/>
              <a:gd name="T5" fmla="*/ 118463174 h 850"/>
              <a:gd name="T6" fmla="*/ 118042092 w 929"/>
              <a:gd name="T7" fmla="*/ 121599924 h 850"/>
              <a:gd name="T8" fmla="*/ 118042092 w 929"/>
              <a:gd name="T9" fmla="*/ 121599924 h 850"/>
              <a:gd name="T10" fmla="*/ 110969167 w 929"/>
              <a:gd name="T11" fmla="*/ 118463174 h 850"/>
              <a:gd name="T12" fmla="*/ 72435010 w 929"/>
              <a:gd name="T13" fmla="*/ 79136396 h 850"/>
              <a:gd name="T14" fmla="*/ 17803800 w 929"/>
              <a:gd name="T15" fmla="*/ 136075837 h 850"/>
              <a:gd name="T16" fmla="*/ 10730875 w 929"/>
              <a:gd name="T17" fmla="*/ 139212588 h 850"/>
              <a:gd name="T18" fmla="*/ 4145874 w 929"/>
              <a:gd name="T19" fmla="*/ 136558678 h 850"/>
              <a:gd name="T20" fmla="*/ 3658444 w 929"/>
              <a:gd name="T21" fmla="*/ 122806291 h 850"/>
              <a:gd name="T22" fmla="*/ 65362085 w 929"/>
              <a:gd name="T23" fmla="*/ 58628649 h 850"/>
              <a:gd name="T24" fmla="*/ 72435010 w 929"/>
              <a:gd name="T25" fmla="*/ 55733074 h 850"/>
              <a:gd name="T26" fmla="*/ 72435010 w 929"/>
              <a:gd name="T27" fmla="*/ 55733074 h 850"/>
              <a:gd name="T28" fmla="*/ 79507441 w 929"/>
              <a:gd name="T29" fmla="*/ 58628649 h 850"/>
              <a:gd name="T30" fmla="*/ 118042092 w 929"/>
              <a:gd name="T31" fmla="*/ 97955426 h 850"/>
              <a:gd name="T32" fmla="*/ 184623494 w 929"/>
              <a:gd name="T33" fmla="*/ 29434667 h 850"/>
              <a:gd name="T34" fmla="*/ 170477644 w 929"/>
              <a:gd name="T35" fmla="*/ 16165121 h 850"/>
              <a:gd name="T36" fmla="*/ 226572133 w 929"/>
              <a:gd name="T37" fmla="*/ 0 h 850"/>
              <a:gd name="T38" fmla="*/ 212670739 w 929"/>
              <a:gd name="T39" fmla="*/ 55974249 h 850"/>
              <a:gd name="T40" fmla="*/ 10730875 w 929"/>
              <a:gd name="T41" fmla="*/ 151999783 h 850"/>
              <a:gd name="T42" fmla="*/ 4389836 w 929"/>
              <a:gd name="T43" fmla="*/ 151034591 h 850"/>
              <a:gd name="T44" fmla="*/ 4389836 w 929"/>
              <a:gd name="T45" fmla="*/ 205078947 h 850"/>
              <a:gd name="T46" fmla="*/ 33656397 w 929"/>
              <a:gd name="T47" fmla="*/ 205078947 h 850"/>
              <a:gd name="T48" fmla="*/ 33656397 w 929"/>
              <a:gd name="T49" fmla="*/ 138488571 h 850"/>
              <a:gd name="T50" fmla="*/ 27315358 w 929"/>
              <a:gd name="T51" fmla="*/ 145002756 h 850"/>
              <a:gd name="T52" fmla="*/ 10730875 w 929"/>
              <a:gd name="T53" fmla="*/ 151999783 h 850"/>
              <a:gd name="T54" fmla="*/ 39997436 w 929"/>
              <a:gd name="T55" fmla="*/ 205078947 h 850"/>
              <a:gd name="T56" fmla="*/ 69264491 w 929"/>
              <a:gd name="T57" fmla="*/ 205078947 h 850"/>
              <a:gd name="T58" fmla="*/ 69264491 w 929"/>
              <a:gd name="T59" fmla="*/ 101333352 h 850"/>
              <a:gd name="T60" fmla="*/ 39997436 w 929"/>
              <a:gd name="T61" fmla="*/ 131733211 h 850"/>
              <a:gd name="T62" fmla="*/ 39997436 w 929"/>
              <a:gd name="T63" fmla="*/ 205078947 h 850"/>
              <a:gd name="T64" fmla="*/ 101701571 w 929"/>
              <a:gd name="T65" fmla="*/ 127390093 h 850"/>
              <a:gd name="T66" fmla="*/ 75848998 w 929"/>
              <a:gd name="T67" fmla="*/ 100850511 h 850"/>
              <a:gd name="T68" fmla="*/ 75848998 w 929"/>
              <a:gd name="T69" fmla="*/ 205078947 h 850"/>
              <a:gd name="T70" fmla="*/ 104872091 w 929"/>
              <a:gd name="T71" fmla="*/ 205078947 h 850"/>
              <a:gd name="T72" fmla="*/ 104872091 w 929"/>
              <a:gd name="T73" fmla="*/ 130285668 h 850"/>
              <a:gd name="T74" fmla="*/ 101701571 w 929"/>
              <a:gd name="T75" fmla="*/ 127390093 h 850"/>
              <a:gd name="T76" fmla="*/ 118042092 w 929"/>
              <a:gd name="T77" fmla="*/ 134387120 h 850"/>
              <a:gd name="T78" fmla="*/ 111457092 w 929"/>
              <a:gd name="T79" fmla="*/ 133421928 h 850"/>
              <a:gd name="T80" fmla="*/ 111457092 w 929"/>
              <a:gd name="T81" fmla="*/ 205078947 h 850"/>
              <a:gd name="T82" fmla="*/ 140723653 w 929"/>
              <a:gd name="T83" fmla="*/ 205078947 h 850"/>
              <a:gd name="T84" fmla="*/ 140723653 w 929"/>
              <a:gd name="T85" fmla="*/ 120875908 h 850"/>
              <a:gd name="T86" fmla="*/ 134382614 w 929"/>
              <a:gd name="T87" fmla="*/ 127390093 h 850"/>
              <a:gd name="T88" fmla="*/ 118042092 w 929"/>
              <a:gd name="T89" fmla="*/ 134387120 h 850"/>
              <a:gd name="T90" fmla="*/ 147064691 w 929"/>
              <a:gd name="T91" fmla="*/ 114120547 h 850"/>
              <a:gd name="T92" fmla="*/ 147064691 w 929"/>
              <a:gd name="T93" fmla="*/ 205078947 h 850"/>
              <a:gd name="T94" fmla="*/ 176331252 w 929"/>
              <a:gd name="T95" fmla="*/ 205078947 h 850"/>
              <a:gd name="T96" fmla="*/ 176331252 w 929"/>
              <a:gd name="T97" fmla="*/ 84203039 h 850"/>
              <a:gd name="T98" fmla="*/ 147064691 w 929"/>
              <a:gd name="T99" fmla="*/ 114120547 h 850"/>
              <a:gd name="T100" fmla="*/ 199012813 w 929"/>
              <a:gd name="T101" fmla="*/ 60799717 h 850"/>
              <a:gd name="T102" fmla="*/ 182916253 w 929"/>
              <a:gd name="T103" fmla="*/ 77447679 h 850"/>
              <a:gd name="T104" fmla="*/ 182916253 w 929"/>
              <a:gd name="T105" fmla="*/ 205078947 h 850"/>
              <a:gd name="T106" fmla="*/ 212182814 w 929"/>
              <a:gd name="T107" fmla="*/ 205078947 h 850"/>
              <a:gd name="T108" fmla="*/ 212182814 w 929"/>
              <a:gd name="T109" fmla="*/ 73345737 h 850"/>
              <a:gd name="T110" fmla="*/ 199012813 w 929"/>
              <a:gd name="T111" fmla="*/ 60799717 h 850"/>
              <a:gd name="T112" fmla="*/ 199012813 w 929"/>
              <a:gd name="T113" fmla="*/ 60799717 h 850"/>
              <a:gd name="T114" fmla="*/ 199012813 w 929"/>
              <a:gd name="T115" fmla="*/ 60799717 h 8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29" h="850">
                <a:moveTo>
                  <a:pt x="872" y="232"/>
                </a:moveTo>
                <a:cubicBezTo>
                  <a:pt x="814" y="177"/>
                  <a:pt x="814" y="177"/>
                  <a:pt x="814" y="177"/>
                </a:cubicBezTo>
                <a:cubicBezTo>
                  <a:pt x="512" y="491"/>
                  <a:pt x="512" y="491"/>
                  <a:pt x="512" y="491"/>
                </a:cubicBezTo>
                <a:cubicBezTo>
                  <a:pt x="505" y="499"/>
                  <a:pt x="494" y="504"/>
                  <a:pt x="484" y="504"/>
                </a:cubicBezTo>
                <a:cubicBezTo>
                  <a:pt x="484" y="504"/>
                  <a:pt x="484" y="504"/>
                  <a:pt x="484" y="504"/>
                </a:cubicBezTo>
                <a:cubicBezTo>
                  <a:pt x="473" y="504"/>
                  <a:pt x="462" y="499"/>
                  <a:pt x="455" y="491"/>
                </a:cubicBezTo>
                <a:cubicBezTo>
                  <a:pt x="297" y="328"/>
                  <a:pt x="297" y="328"/>
                  <a:pt x="297" y="328"/>
                </a:cubicBezTo>
                <a:cubicBezTo>
                  <a:pt x="73" y="564"/>
                  <a:pt x="73" y="564"/>
                  <a:pt x="73" y="564"/>
                </a:cubicBezTo>
                <a:cubicBezTo>
                  <a:pt x="65" y="573"/>
                  <a:pt x="55" y="577"/>
                  <a:pt x="44" y="577"/>
                </a:cubicBezTo>
                <a:cubicBezTo>
                  <a:pt x="34" y="577"/>
                  <a:pt x="25" y="573"/>
                  <a:pt x="17" y="566"/>
                </a:cubicBezTo>
                <a:cubicBezTo>
                  <a:pt x="1" y="551"/>
                  <a:pt x="0" y="525"/>
                  <a:pt x="15" y="509"/>
                </a:cubicBezTo>
                <a:cubicBezTo>
                  <a:pt x="268" y="243"/>
                  <a:pt x="268" y="243"/>
                  <a:pt x="268" y="243"/>
                </a:cubicBezTo>
                <a:cubicBezTo>
                  <a:pt x="276" y="235"/>
                  <a:pt x="286" y="231"/>
                  <a:pt x="297" y="231"/>
                </a:cubicBezTo>
                <a:cubicBezTo>
                  <a:pt x="297" y="231"/>
                  <a:pt x="297" y="231"/>
                  <a:pt x="297" y="231"/>
                </a:cubicBezTo>
                <a:cubicBezTo>
                  <a:pt x="308" y="231"/>
                  <a:pt x="318" y="235"/>
                  <a:pt x="326" y="243"/>
                </a:cubicBezTo>
                <a:cubicBezTo>
                  <a:pt x="484" y="406"/>
                  <a:pt x="484" y="406"/>
                  <a:pt x="484" y="406"/>
                </a:cubicBezTo>
                <a:cubicBezTo>
                  <a:pt x="757" y="122"/>
                  <a:pt x="757" y="122"/>
                  <a:pt x="757" y="122"/>
                </a:cubicBezTo>
                <a:cubicBezTo>
                  <a:pt x="699" y="67"/>
                  <a:pt x="699" y="67"/>
                  <a:pt x="699" y="67"/>
                </a:cubicBezTo>
                <a:cubicBezTo>
                  <a:pt x="929" y="0"/>
                  <a:pt x="929" y="0"/>
                  <a:pt x="929" y="0"/>
                </a:cubicBezTo>
                <a:lnTo>
                  <a:pt x="872" y="232"/>
                </a:lnTo>
                <a:close/>
                <a:moveTo>
                  <a:pt x="44" y="630"/>
                </a:moveTo>
                <a:cubicBezTo>
                  <a:pt x="35" y="630"/>
                  <a:pt x="26" y="629"/>
                  <a:pt x="18" y="626"/>
                </a:cubicBezTo>
                <a:cubicBezTo>
                  <a:pt x="18" y="850"/>
                  <a:pt x="18" y="850"/>
                  <a:pt x="18" y="850"/>
                </a:cubicBezTo>
                <a:cubicBezTo>
                  <a:pt x="138" y="850"/>
                  <a:pt x="138" y="850"/>
                  <a:pt x="138" y="850"/>
                </a:cubicBezTo>
                <a:cubicBezTo>
                  <a:pt x="138" y="574"/>
                  <a:pt x="138" y="574"/>
                  <a:pt x="138" y="574"/>
                </a:cubicBezTo>
                <a:cubicBezTo>
                  <a:pt x="112" y="601"/>
                  <a:pt x="112" y="601"/>
                  <a:pt x="112" y="601"/>
                </a:cubicBezTo>
                <a:cubicBezTo>
                  <a:pt x="94" y="619"/>
                  <a:pt x="70" y="630"/>
                  <a:pt x="44" y="630"/>
                </a:cubicBezTo>
                <a:close/>
                <a:moveTo>
                  <a:pt x="164" y="850"/>
                </a:moveTo>
                <a:cubicBezTo>
                  <a:pt x="284" y="850"/>
                  <a:pt x="284" y="850"/>
                  <a:pt x="284" y="850"/>
                </a:cubicBezTo>
                <a:cubicBezTo>
                  <a:pt x="284" y="420"/>
                  <a:pt x="284" y="420"/>
                  <a:pt x="284" y="420"/>
                </a:cubicBezTo>
                <a:cubicBezTo>
                  <a:pt x="164" y="546"/>
                  <a:pt x="164" y="546"/>
                  <a:pt x="164" y="546"/>
                </a:cubicBezTo>
                <a:lnTo>
                  <a:pt x="164" y="850"/>
                </a:lnTo>
                <a:close/>
                <a:moveTo>
                  <a:pt x="417" y="528"/>
                </a:moveTo>
                <a:cubicBezTo>
                  <a:pt x="311" y="418"/>
                  <a:pt x="311" y="418"/>
                  <a:pt x="311" y="418"/>
                </a:cubicBezTo>
                <a:cubicBezTo>
                  <a:pt x="311" y="850"/>
                  <a:pt x="311" y="850"/>
                  <a:pt x="311" y="850"/>
                </a:cubicBezTo>
                <a:cubicBezTo>
                  <a:pt x="430" y="850"/>
                  <a:pt x="430" y="850"/>
                  <a:pt x="430" y="850"/>
                </a:cubicBezTo>
                <a:cubicBezTo>
                  <a:pt x="430" y="540"/>
                  <a:pt x="430" y="540"/>
                  <a:pt x="430" y="540"/>
                </a:cubicBezTo>
                <a:cubicBezTo>
                  <a:pt x="425" y="537"/>
                  <a:pt x="421" y="533"/>
                  <a:pt x="417" y="528"/>
                </a:cubicBezTo>
                <a:close/>
                <a:moveTo>
                  <a:pt x="484" y="557"/>
                </a:moveTo>
                <a:cubicBezTo>
                  <a:pt x="474" y="557"/>
                  <a:pt x="466" y="555"/>
                  <a:pt x="457" y="553"/>
                </a:cubicBezTo>
                <a:cubicBezTo>
                  <a:pt x="457" y="850"/>
                  <a:pt x="457" y="850"/>
                  <a:pt x="457" y="850"/>
                </a:cubicBezTo>
                <a:cubicBezTo>
                  <a:pt x="577" y="850"/>
                  <a:pt x="577" y="850"/>
                  <a:pt x="577" y="850"/>
                </a:cubicBezTo>
                <a:cubicBezTo>
                  <a:pt x="577" y="501"/>
                  <a:pt x="577" y="501"/>
                  <a:pt x="577" y="501"/>
                </a:cubicBezTo>
                <a:cubicBezTo>
                  <a:pt x="551" y="528"/>
                  <a:pt x="551" y="528"/>
                  <a:pt x="551" y="528"/>
                </a:cubicBezTo>
                <a:cubicBezTo>
                  <a:pt x="533" y="546"/>
                  <a:pt x="509" y="557"/>
                  <a:pt x="484" y="557"/>
                </a:cubicBezTo>
                <a:close/>
                <a:moveTo>
                  <a:pt x="603" y="473"/>
                </a:moveTo>
                <a:cubicBezTo>
                  <a:pt x="603" y="850"/>
                  <a:pt x="603" y="850"/>
                  <a:pt x="603" y="850"/>
                </a:cubicBezTo>
                <a:cubicBezTo>
                  <a:pt x="723" y="850"/>
                  <a:pt x="723" y="850"/>
                  <a:pt x="723" y="850"/>
                </a:cubicBezTo>
                <a:cubicBezTo>
                  <a:pt x="723" y="349"/>
                  <a:pt x="723" y="349"/>
                  <a:pt x="723" y="349"/>
                </a:cubicBezTo>
                <a:lnTo>
                  <a:pt x="603" y="473"/>
                </a:lnTo>
                <a:close/>
                <a:moveTo>
                  <a:pt x="816" y="252"/>
                </a:moveTo>
                <a:cubicBezTo>
                  <a:pt x="750" y="321"/>
                  <a:pt x="750" y="321"/>
                  <a:pt x="750" y="321"/>
                </a:cubicBezTo>
                <a:cubicBezTo>
                  <a:pt x="750" y="850"/>
                  <a:pt x="750" y="850"/>
                  <a:pt x="750" y="850"/>
                </a:cubicBezTo>
                <a:cubicBezTo>
                  <a:pt x="870" y="850"/>
                  <a:pt x="870" y="850"/>
                  <a:pt x="870" y="850"/>
                </a:cubicBezTo>
                <a:cubicBezTo>
                  <a:pt x="870" y="304"/>
                  <a:pt x="870" y="304"/>
                  <a:pt x="870" y="304"/>
                </a:cubicBezTo>
                <a:lnTo>
                  <a:pt x="816" y="252"/>
                </a:lnTo>
                <a:close/>
                <a:moveTo>
                  <a:pt x="816" y="252"/>
                </a:moveTo>
                <a:cubicBezTo>
                  <a:pt x="816" y="252"/>
                  <a:pt x="816" y="252"/>
                  <a:pt x="816" y="25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1pPr>
            <a:lvl2pPr marL="4572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2pPr>
            <a:lvl3pPr marL="9144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3pPr>
            <a:lvl4pPr marL="13716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4pPr>
            <a:lvl5pPr marL="18288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9pPr>
          </a:lstStyle>
          <a:p>
            <a:pPr algn="ctr"/>
            <a:endParaRPr lang="zh-CN" altLang="en-US" sz="1510">
              <a:latin typeface="Calibri" panose="020F0502020204030204" charset="0"/>
              <a:ea typeface="等线" panose="02010600030101010101" charset="-122"/>
            </a:endParaRPr>
          </a:p>
        </p:txBody>
      </p:sp>
      <p:sp>
        <p:nvSpPr>
          <p:cNvPr id="14" name="文本框 13"/>
          <p:cNvSpPr txBox="1"/>
          <p:nvPr>
            <p:custDataLst>
              <p:tags r:id="rId9"/>
            </p:custDataLst>
          </p:nvPr>
        </p:nvSpPr>
        <p:spPr>
          <a:xfrm>
            <a:off x="5045993" y="2587170"/>
            <a:ext cx="1375032" cy="684716"/>
          </a:xfrm>
          <a:prstGeom prst="rect">
            <a:avLst/>
          </a:prstGeom>
          <a:noFill/>
        </p:spPr>
        <p:txBody>
          <a:bodyPr wrap="square" rtlCol="0">
            <a:normAutofit/>
          </a:bodyPr>
          <a:lstStyle/>
          <a:p>
            <a:pPr algn="ctr">
              <a:lnSpc>
                <a:spcPct val="120000"/>
              </a:lnSpc>
            </a:pPr>
            <a:r>
              <a:rPr lang="zh-CN" altLang="en-US" sz="1600" b="1" spc="150" dirty="0">
                <a:solidFill>
                  <a:srgbClr val="FF0000"/>
                </a:solidFill>
                <a:latin typeface="Arial" panose="020B0604020202020204" pitchFamily="34" charset="0"/>
                <a:ea typeface="微软雅黑" panose="020B0503020204020204" charset="-122"/>
              </a:rPr>
              <a:t>怎么培养好社群销售</a:t>
            </a:r>
            <a:endParaRPr lang="zh-CN" altLang="en-US" sz="1600" b="1" spc="150" dirty="0">
              <a:solidFill>
                <a:srgbClr val="FF0000"/>
              </a:solidFill>
              <a:latin typeface="Arial" panose="020B0604020202020204" pitchFamily="34" charset="0"/>
              <a:ea typeface="微软雅黑" panose="020B0503020204020204" charset="-122"/>
            </a:endParaRPr>
          </a:p>
        </p:txBody>
      </p:sp>
      <p:sp>
        <p:nvSpPr>
          <p:cNvPr id="24" name="椭圆 23"/>
          <p:cNvSpPr/>
          <p:nvPr>
            <p:custDataLst>
              <p:tags r:id="rId10"/>
            </p:custDataLst>
          </p:nvPr>
        </p:nvSpPr>
        <p:spPr>
          <a:xfrm>
            <a:off x="2853248" y="4175532"/>
            <a:ext cx="3517967" cy="129123"/>
          </a:xfrm>
          <a:prstGeom prst="ellipse">
            <a:avLst/>
          </a:prstGeom>
          <a:solidFill>
            <a:sysClr val="window" lastClr="FFFFFF">
              <a:lumMod val="95000"/>
            </a:sysClr>
          </a:solidFill>
          <a:ln>
            <a:noFill/>
          </a:ln>
        </p:spPr>
        <p:style>
          <a:lnRef idx="2">
            <a:srgbClr val="F1C135">
              <a:shade val="50000"/>
            </a:srgbClr>
          </a:lnRef>
          <a:fillRef idx="1">
            <a:srgbClr val="F1C135"/>
          </a:fillRef>
          <a:effectRef idx="0">
            <a:srgbClr val="F1C135"/>
          </a:effectRef>
          <a:fontRef idx="minor">
            <a:sysClr val="window" lastClr="FFFFFF"/>
          </a:fontRef>
        </p:style>
        <p:txBody>
          <a:bodyPr rtlCol="0" anchor="ctr"/>
          <a:lstStyle/>
          <a:p>
            <a:pPr algn="ctr"/>
            <a:endParaRPr lang="zh-CN" altLang="en-US" sz="1510"/>
          </a:p>
        </p:txBody>
      </p:sp>
      <p:sp>
        <p:nvSpPr>
          <p:cNvPr id="25" name="Freeform 11"/>
          <p:cNvSpPr/>
          <p:nvPr>
            <p:custDataLst>
              <p:tags r:id="rId11"/>
            </p:custDataLst>
          </p:nvPr>
        </p:nvSpPr>
        <p:spPr bwMode="auto">
          <a:xfrm>
            <a:off x="2644451" y="1007903"/>
            <a:ext cx="1967781" cy="2533005"/>
          </a:xfrm>
          <a:custGeom>
            <a:avLst/>
            <a:gdLst>
              <a:gd name="T0" fmla="*/ 890 w 890"/>
              <a:gd name="T1" fmla="*/ 445 h 1148"/>
              <a:gd name="T2" fmla="*/ 445 w 890"/>
              <a:gd name="T3" fmla="*/ 0 h 1148"/>
              <a:gd name="T4" fmla="*/ 0 w 890"/>
              <a:gd name="T5" fmla="*/ 445 h 1148"/>
              <a:gd name="T6" fmla="*/ 445 w 890"/>
              <a:gd name="T7" fmla="*/ 890 h 1148"/>
              <a:gd name="T8" fmla="*/ 447 w 890"/>
              <a:gd name="T9" fmla="*/ 890 h 1148"/>
              <a:gd name="T10" fmla="*/ 447 w 890"/>
              <a:gd name="T11" fmla="*/ 890 h 1148"/>
              <a:gd name="T12" fmla="*/ 890 w 890"/>
              <a:gd name="T13" fmla="*/ 1148 h 1148"/>
              <a:gd name="T14" fmla="*/ 890 w 890"/>
              <a:gd name="T15" fmla="*/ 445 h 1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0" h="1148">
                <a:moveTo>
                  <a:pt x="890" y="445"/>
                </a:moveTo>
                <a:cubicBezTo>
                  <a:pt x="890" y="199"/>
                  <a:pt x="691" y="0"/>
                  <a:pt x="445" y="0"/>
                </a:cubicBezTo>
                <a:cubicBezTo>
                  <a:pt x="199" y="0"/>
                  <a:pt x="0" y="199"/>
                  <a:pt x="0" y="445"/>
                </a:cubicBezTo>
                <a:cubicBezTo>
                  <a:pt x="0" y="691"/>
                  <a:pt x="199" y="890"/>
                  <a:pt x="445" y="890"/>
                </a:cubicBezTo>
                <a:cubicBezTo>
                  <a:pt x="446" y="890"/>
                  <a:pt x="446" y="890"/>
                  <a:pt x="447" y="890"/>
                </a:cubicBezTo>
                <a:cubicBezTo>
                  <a:pt x="447" y="890"/>
                  <a:pt x="447" y="890"/>
                  <a:pt x="447" y="890"/>
                </a:cubicBezTo>
                <a:cubicBezTo>
                  <a:pt x="637" y="891"/>
                  <a:pt x="802" y="995"/>
                  <a:pt x="890" y="1148"/>
                </a:cubicBezTo>
                <a:cubicBezTo>
                  <a:pt x="890" y="445"/>
                  <a:pt x="890" y="445"/>
                  <a:pt x="890" y="445"/>
                </a:cubicBezTo>
              </a:path>
            </a:pathLst>
          </a:custGeom>
          <a:solidFill>
            <a:srgbClr val="333333"/>
          </a:solidFill>
          <a:ln>
            <a:noFill/>
          </a:ln>
        </p:spPr>
        <p:txBody>
          <a:bodyPr vert="horz" wrap="square" lIns="76792" tIns="38396" rIns="76792" bIns="38396" numCol="1" anchor="t" anchorCtr="0" compatLnSpc="1"/>
          <a:lstStyle/>
          <a:p>
            <a:pPr algn="ctr"/>
            <a:endParaRPr lang="zh-CN" altLang="en-US" sz="1510"/>
          </a:p>
        </p:txBody>
      </p:sp>
      <p:sp>
        <p:nvSpPr>
          <p:cNvPr id="26" name="Oval 16"/>
          <p:cNvSpPr>
            <a:spLocks noChangeArrowheads="1"/>
          </p:cNvSpPr>
          <p:nvPr>
            <p:custDataLst>
              <p:tags r:id="rId12"/>
            </p:custDataLst>
          </p:nvPr>
        </p:nvSpPr>
        <p:spPr bwMode="auto">
          <a:xfrm>
            <a:off x="2773416" y="1136842"/>
            <a:ext cx="1711928" cy="17073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gn="ctr"/>
            <a:endParaRPr lang="zh-CN" altLang="en-US" sz="1510"/>
          </a:p>
        </p:txBody>
      </p:sp>
      <p:sp>
        <p:nvSpPr>
          <p:cNvPr id="27" name="Oval 20"/>
          <p:cNvSpPr>
            <a:spLocks noChangeArrowheads="1"/>
          </p:cNvSpPr>
          <p:nvPr>
            <p:custDataLst>
              <p:tags r:id="rId13"/>
            </p:custDataLst>
          </p:nvPr>
        </p:nvSpPr>
        <p:spPr bwMode="auto">
          <a:xfrm>
            <a:off x="2773416" y="1136842"/>
            <a:ext cx="1711928" cy="1707387"/>
          </a:xfrm>
          <a:prstGeom prst="ellipse">
            <a:avLst/>
          </a:prstGeom>
          <a:solidFill>
            <a:srgbClr val="F1C135"/>
          </a:solidFill>
          <a:ln>
            <a:noFill/>
          </a:ln>
        </p:spPr>
        <p:txBody>
          <a:bodyPr vert="horz" wrap="square" lIns="76792" tIns="38396" rIns="76792" bIns="38396" numCol="1" anchor="t" anchorCtr="0" compatLnSpc="1"/>
          <a:lstStyle/>
          <a:p>
            <a:pPr algn="ctr"/>
            <a:endParaRPr lang="zh-CN" altLang="en-US" sz="1510"/>
          </a:p>
        </p:txBody>
      </p:sp>
      <p:sp>
        <p:nvSpPr>
          <p:cNvPr id="28" name="Freeform 21"/>
          <p:cNvSpPr/>
          <p:nvPr>
            <p:custDataLst>
              <p:tags r:id="rId14"/>
            </p:custDataLst>
          </p:nvPr>
        </p:nvSpPr>
        <p:spPr bwMode="auto">
          <a:xfrm>
            <a:off x="3628340" y="1136842"/>
            <a:ext cx="857003" cy="1707387"/>
          </a:xfrm>
          <a:custGeom>
            <a:avLst/>
            <a:gdLst>
              <a:gd name="T0" fmla="*/ 0 w 387"/>
              <a:gd name="T1" fmla="*/ 0 h 774"/>
              <a:gd name="T2" fmla="*/ 0 w 387"/>
              <a:gd name="T3" fmla="*/ 774 h 774"/>
              <a:gd name="T4" fmla="*/ 387 w 387"/>
              <a:gd name="T5" fmla="*/ 387 h 774"/>
              <a:gd name="T6" fmla="*/ 0 w 387"/>
              <a:gd name="T7" fmla="*/ 0 h 774"/>
            </a:gdLst>
            <a:ahLst/>
            <a:cxnLst>
              <a:cxn ang="0">
                <a:pos x="T0" y="T1"/>
              </a:cxn>
              <a:cxn ang="0">
                <a:pos x="T2" y="T3"/>
              </a:cxn>
              <a:cxn ang="0">
                <a:pos x="T4" y="T5"/>
              </a:cxn>
              <a:cxn ang="0">
                <a:pos x="T6" y="T7"/>
              </a:cxn>
            </a:cxnLst>
            <a:rect l="0" t="0" r="r" b="b"/>
            <a:pathLst>
              <a:path w="387" h="774">
                <a:moveTo>
                  <a:pt x="0" y="0"/>
                </a:moveTo>
                <a:cubicBezTo>
                  <a:pt x="0" y="774"/>
                  <a:pt x="0" y="774"/>
                  <a:pt x="0" y="774"/>
                </a:cubicBezTo>
                <a:cubicBezTo>
                  <a:pt x="214" y="774"/>
                  <a:pt x="387" y="601"/>
                  <a:pt x="387" y="387"/>
                </a:cubicBezTo>
                <a:cubicBezTo>
                  <a:pt x="387" y="173"/>
                  <a:pt x="214" y="0"/>
                  <a:pt x="0" y="0"/>
                </a:cubicBezTo>
                <a:close/>
              </a:path>
            </a:pathLst>
          </a:custGeom>
          <a:solidFill>
            <a:srgbClr val="F1C135">
              <a:lumMod val="75000"/>
            </a:srgbClr>
          </a:solidFill>
          <a:ln>
            <a:noFill/>
          </a:ln>
        </p:spPr>
        <p:txBody>
          <a:bodyPr vert="horz" wrap="square" lIns="76792" tIns="38396" rIns="76792" bIns="38396" numCol="1" anchor="t" anchorCtr="0" compatLnSpc="1"/>
          <a:lstStyle/>
          <a:p>
            <a:pPr algn="ctr"/>
            <a:endParaRPr lang="zh-CN" altLang="en-US" sz="1510" dirty="0"/>
          </a:p>
        </p:txBody>
      </p:sp>
      <p:sp>
        <p:nvSpPr>
          <p:cNvPr id="29" name="稻壳儿小白白(http://dwz.cn/Wu2UP)"/>
          <p:cNvSpPr>
            <a:spLocks noEditPoints="1"/>
          </p:cNvSpPr>
          <p:nvPr>
            <p:custDataLst>
              <p:tags r:id="rId15"/>
            </p:custDataLst>
          </p:nvPr>
        </p:nvSpPr>
        <p:spPr bwMode="auto">
          <a:xfrm>
            <a:off x="3349434" y="1390749"/>
            <a:ext cx="492010" cy="387661"/>
          </a:xfrm>
          <a:custGeom>
            <a:avLst/>
            <a:gdLst>
              <a:gd name="T0" fmla="*/ 199176324 w 1152"/>
              <a:gd name="T1" fmla="*/ 106625253 h 908"/>
              <a:gd name="T2" fmla="*/ 235352406 w 1152"/>
              <a:gd name="T3" fmla="*/ 180852853 h 908"/>
              <a:gd name="T4" fmla="*/ 231858251 w 1152"/>
              <a:gd name="T5" fmla="*/ 186183935 h 908"/>
              <a:gd name="T6" fmla="*/ 4933164 w 1152"/>
              <a:gd name="T7" fmla="*/ 186183935 h 908"/>
              <a:gd name="T8" fmla="*/ 1439009 w 1152"/>
              <a:gd name="T9" fmla="*/ 180852853 h 908"/>
              <a:gd name="T10" fmla="*/ 37615092 w 1152"/>
              <a:gd name="T11" fmla="*/ 106625253 h 908"/>
              <a:gd name="T12" fmla="*/ 41109699 w 1152"/>
              <a:gd name="T13" fmla="*/ 104574871 h 908"/>
              <a:gd name="T14" fmla="*/ 72147239 w 1152"/>
              <a:gd name="T15" fmla="*/ 104574871 h 908"/>
              <a:gd name="T16" fmla="*/ 75025258 w 1152"/>
              <a:gd name="T17" fmla="*/ 105805191 h 908"/>
              <a:gd name="T18" fmla="*/ 81396978 w 1152"/>
              <a:gd name="T19" fmla="*/ 112981525 h 908"/>
              <a:gd name="T20" fmla="*/ 87563320 w 1152"/>
              <a:gd name="T21" fmla="*/ 119748054 h 908"/>
              <a:gd name="T22" fmla="*/ 50564817 w 1152"/>
              <a:gd name="T23" fmla="*/ 119748054 h 908"/>
              <a:gd name="T24" fmla="*/ 47276041 w 1152"/>
              <a:gd name="T25" fmla="*/ 121798888 h 908"/>
              <a:gd name="T26" fmla="*/ 23226810 w 1152"/>
              <a:gd name="T27" fmla="*/ 171010299 h 908"/>
              <a:gd name="T28" fmla="*/ 213564605 w 1152"/>
              <a:gd name="T29" fmla="*/ 171010299 h 908"/>
              <a:gd name="T30" fmla="*/ 189515374 w 1152"/>
              <a:gd name="T31" fmla="*/ 121798888 h 908"/>
              <a:gd name="T32" fmla="*/ 186226598 w 1152"/>
              <a:gd name="T33" fmla="*/ 119748054 h 908"/>
              <a:gd name="T34" fmla="*/ 149228096 w 1152"/>
              <a:gd name="T35" fmla="*/ 119748054 h 908"/>
              <a:gd name="T36" fmla="*/ 155394437 w 1152"/>
              <a:gd name="T37" fmla="*/ 112981525 h 908"/>
              <a:gd name="T38" fmla="*/ 161766157 w 1152"/>
              <a:gd name="T39" fmla="*/ 105805191 h 908"/>
              <a:gd name="T40" fmla="*/ 164644176 w 1152"/>
              <a:gd name="T41" fmla="*/ 104574871 h 908"/>
              <a:gd name="T42" fmla="*/ 195681716 w 1152"/>
              <a:gd name="T43" fmla="*/ 104574871 h 908"/>
              <a:gd name="T44" fmla="*/ 199176324 w 1152"/>
              <a:gd name="T45" fmla="*/ 106625253 h 908"/>
              <a:gd name="T46" fmla="*/ 171632485 w 1152"/>
              <a:gd name="T47" fmla="*/ 55978393 h 908"/>
              <a:gd name="T48" fmla="*/ 121890089 w 1152"/>
              <a:gd name="T49" fmla="*/ 142918538 h 908"/>
              <a:gd name="T50" fmla="*/ 114901327 w 1152"/>
              <a:gd name="T51" fmla="*/ 142918538 h 908"/>
              <a:gd name="T52" fmla="*/ 65980898 w 1152"/>
              <a:gd name="T53" fmla="*/ 67050814 h 908"/>
              <a:gd name="T54" fmla="*/ 113256939 w 1152"/>
              <a:gd name="T55" fmla="*/ 3075572 h 908"/>
              <a:gd name="T56" fmla="*/ 171632485 w 1152"/>
              <a:gd name="T57" fmla="*/ 55978393 h 908"/>
              <a:gd name="T58" fmla="*/ 146555908 w 1152"/>
              <a:gd name="T59" fmla="*/ 55978393 h 908"/>
              <a:gd name="T60" fmla="*/ 118395934 w 1152"/>
              <a:gd name="T61" fmla="*/ 27886632 h 908"/>
              <a:gd name="T62" fmla="*/ 90235507 w 1152"/>
              <a:gd name="T63" fmla="*/ 55978393 h 908"/>
              <a:gd name="T64" fmla="*/ 118395934 w 1152"/>
              <a:gd name="T65" fmla="*/ 84069702 h 908"/>
              <a:gd name="T66" fmla="*/ 146555908 w 1152"/>
              <a:gd name="T67" fmla="*/ 55978393 h 908"/>
              <a:gd name="T68" fmla="*/ 146555908 w 1152"/>
              <a:gd name="T69" fmla="*/ 55978393 h 908"/>
              <a:gd name="T70" fmla="*/ 146555908 w 1152"/>
              <a:gd name="T71" fmla="*/ 55978393 h 9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52" h="908">
                <a:moveTo>
                  <a:pt x="969" y="520"/>
                </a:moveTo>
                <a:cubicBezTo>
                  <a:pt x="1145" y="882"/>
                  <a:pt x="1145" y="882"/>
                  <a:pt x="1145" y="882"/>
                </a:cubicBezTo>
                <a:cubicBezTo>
                  <a:pt x="1152" y="896"/>
                  <a:pt x="1145" y="908"/>
                  <a:pt x="1128" y="908"/>
                </a:cubicBezTo>
                <a:cubicBezTo>
                  <a:pt x="24" y="908"/>
                  <a:pt x="24" y="908"/>
                  <a:pt x="24" y="908"/>
                </a:cubicBezTo>
                <a:cubicBezTo>
                  <a:pt x="7" y="908"/>
                  <a:pt x="0" y="896"/>
                  <a:pt x="7" y="882"/>
                </a:cubicBezTo>
                <a:cubicBezTo>
                  <a:pt x="183" y="520"/>
                  <a:pt x="183" y="520"/>
                  <a:pt x="183" y="520"/>
                </a:cubicBezTo>
                <a:cubicBezTo>
                  <a:pt x="186" y="514"/>
                  <a:pt x="193" y="510"/>
                  <a:pt x="200" y="510"/>
                </a:cubicBezTo>
                <a:cubicBezTo>
                  <a:pt x="351" y="510"/>
                  <a:pt x="351" y="510"/>
                  <a:pt x="351" y="510"/>
                </a:cubicBezTo>
                <a:cubicBezTo>
                  <a:pt x="355" y="510"/>
                  <a:pt x="362" y="512"/>
                  <a:pt x="365" y="516"/>
                </a:cubicBezTo>
                <a:cubicBezTo>
                  <a:pt x="375" y="528"/>
                  <a:pt x="385" y="539"/>
                  <a:pt x="396" y="551"/>
                </a:cubicBezTo>
                <a:cubicBezTo>
                  <a:pt x="406" y="562"/>
                  <a:pt x="416" y="573"/>
                  <a:pt x="426" y="584"/>
                </a:cubicBezTo>
                <a:cubicBezTo>
                  <a:pt x="246" y="584"/>
                  <a:pt x="246" y="584"/>
                  <a:pt x="246" y="584"/>
                </a:cubicBezTo>
                <a:cubicBezTo>
                  <a:pt x="240" y="584"/>
                  <a:pt x="232" y="589"/>
                  <a:pt x="230" y="594"/>
                </a:cubicBezTo>
                <a:cubicBezTo>
                  <a:pt x="113" y="834"/>
                  <a:pt x="113" y="834"/>
                  <a:pt x="113" y="834"/>
                </a:cubicBezTo>
                <a:cubicBezTo>
                  <a:pt x="1039" y="834"/>
                  <a:pt x="1039" y="834"/>
                  <a:pt x="1039" y="834"/>
                </a:cubicBezTo>
                <a:cubicBezTo>
                  <a:pt x="922" y="594"/>
                  <a:pt x="922" y="594"/>
                  <a:pt x="922" y="594"/>
                </a:cubicBezTo>
                <a:cubicBezTo>
                  <a:pt x="920" y="589"/>
                  <a:pt x="912" y="584"/>
                  <a:pt x="906" y="584"/>
                </a:cubicBezTo>
                <a:cubicBezTo>
                  <a:pt x="726" y="584"/>
                  <a:pt x="726" y="584"/>
                  <a:pt x="726" y="584"/>
                </a:cubicBezTo>
                <a:cubicBezTo>
                  <a:pt x="736" y="573"/>
                  <a:pt x="746" y="562"/>
                  <a:pt x="756" y="551"/>
                </a:cubicBezTo>
                <a:cubicBezTo>
                  <a:pt x="766" y="539"/>
                  <a:pt x="777" y="528"/>
                  <a:pt x="787" y="516"/>
                </a:cubicBezTo>
                <a:cubicBezTo>
                  <a:pt x="790" y="512"/>
                  <a:pt x="796" y="510"/>
                  <a:pt x="801" y="510"/>
                </a:cubicBezTo>
                <a:cubicBezTo>
                  <a:pt x="952" y="510"/>
                  <a:pt x="952" y="510"/>
                  <a:pt x="952" y="510"/>
                </a:cubicBezTo>
                <a:cubicBezTo>
                  <a:pt x="959" y="510"/>
                  <a:pt x="966" y="514"/>
                  <a:pt x="969" y="520"/>
                </a:cubicBezTo>
                <a:close/>
                <a:moveTo>
                  <a:pt x="835" y="273"/>
                </a:moveTo>
                <a:cubicBezTo>
                  <a:pt x="835" y="470"/>
                  <a:pt x="670" y="508"/>
                  <a:pt x="593" y="697"/>
                </a:cubicBezTo>
                <a:cubicBezTo>
                  <a:pt x="587" y="713"/>
                  <a:pt x="565" y="713"/>
                  <a:pt x="559" y="697"/>
                </a:cubicBezTo>
                <a:cubicBezTo>
                  <a:pt x="489" y="526"/>
                  <a:pt x="348" y="479"/>
                  <a:pt x="321" y="327"/>
                </a:cubicBezTo>
                <a:cubicBezTo>
                  <a:pt x="295" y="176"/>
                  <a:pt x="399" y="29"/>
                  <a:pt x="551" y="15"/>
                </a:cubicBezTo>
                <a:cubicBezTo>
                  <a:pt x="705" y="0"/>
                  <a:pt x="835" y="121"/>
                  <a:pt x="835" y="273"/>
                </a:cubicBezTo>
                <a:close/>
                <a:moveTo>
                  <a:pt x="713" y="273"/>
                </a:moveTo>
                <a:cubicBezTo>
                  <a:pt x="713" y="197"/>
                  <a:pt x="651" y="136"/>
                  <a:pt x="576" y="136"/>
                </a:cubicBezTo>
                <a:cubicBezTo>
                  <a:pt x="500" y="136"/>
                  <a:pt x="439" y="197"/>
                  <a:pt x="439" y="273"/>
                </a:cubicBezTo>
                <a:cubicBezTo>
                  <a:pt x="439" y="348"/>
                  <a:pt x="500" y="410"/>
                  <a:pt x="576" y="410"/>
                </a:cubicBezTo>
                <a:cubicBezTo>
                  <a:pt x="651" y="410"/>
                  <a:pt x="713" y="348"/>
                  <a:pt x="713" y="273"/>
                </a:cubicBezTo>
                <a:close/>
                <a:moveTo>
                  <a:pt x="713" y="273"/>
                </a:moveTo>
                <a:cubicBezTo>
                  <a:pt x="713" y="273"/>
                  <a:pt x="713" y="273"/>
                  <a:pt x="713" y="27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1pPr>
            <a:lvl2pPr marL="4572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2pPr>
            <a:lvl3pPr marL="9144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3pPr>
            <a:lvl4pPr marL="13716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4pPr>
            <a:lvl5pPr marL="1828800" algn="l" rtl="0" eaLnBrk="0" fontAlgn="base" hangingPunct="0">
              <a:spcBef>
                <a:spcPct val="0"/>
              </a:spcBef>
              <a:spcAft>
                <a:spcPct val="0"/>
              </a:spcAft>
              <a:defRPr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kern="1200">
                <a:solidFill>
                  <a:sysClr val="windowText" lastClr="000000"/>
                </a:solidFill>
                <a:latin typeface="Arial" panose="020B0604020202020204" pitchFamily="34" charset="0"/>
                <a:ea typeface="微软雅黑" panose="020B0503020204020204" charset="-122"/>
                <a:cs typeface="+mn-ea"/>
              </a:defRPr>
            </a:lvl9pPr>
          </a:lstStyle>
          <a:p>
            <a:pPr algn="ctr"/>
            <a:endParaRPr lang="zh-CN" altLang="en-US" sz="1510">
              <a:latin typeface="Calibri" panose="020F0502020204030204" charset="0"/>
              <a:ea typeface="等线" panose="02010600030101010101" charset="-122"/>
            </a:endParaRPr>
          </a:p>
        </p:txBody>
      </p:sp>
      <p:sp>
        <p:nvSpPr>
          <p:cNvPr id="32" name="文本框 31"/>
          <p:cNvSpPr txBox="1"/>
          <p:nvPr>
            <p:custDataLst>
              <p:tags r:id="rId16"/>
            </p:custDataLst>
          </p:nvPr>
        </p:nvSpPr>
        <p:spPr>
          <a:xfrm>
            <a:off x="2963655" y="1903002"/>
            <a:ext cx="1375032" cy="684716"/>
          </a:xfrm>
          <a:prstGeom prst="rect">
            <a:avLst/>
          </a:prstGeom>
          <a:noFill/>
        </p:spPr>
        <p:txBody>
          <a:bodyPr wrap="square" rtlCol="0">
            <a:normAutofit/>
          </a:bodyPr>
          <a:lstStyle/>
          <a:p>
            <a:pPr algn="ctr">
              <a:lnSpc>
                <a:spcPct val="120000"/>
              </a:lnSpc>
            </a:pPr>
            <a:r>
              <a:rPr lang="zh-CN" altLang="en-US" sz="2000" b="1" spc="150" dirty="0">
                <a:solidFill>
                  <a:srgbClr val="FF0000"/>
                </a:solidFill>
                <a:latin typeface="Arial" panose="020B0604020202020204" pitchFamily="34" charset="0"/>
                <a:ea typeface="微软雅黑" panose="020B0503020204020204" charset="-122"/>
              </a:rPr>
              <a:t>如何选品</a:t>
            </a:r>
            <a:endParaRPr lang="zh-CN" altLang="en-US" sz="2000" b="1" spc="150" dirty="0">
              <a:solidFill>
                <a:srgbClr val="FF0000"/>
              </a:solidFill>
              <a:latin typeface="Arial" panose="020B0604020202020204" pitchFamily="34" charset="0"/>
              <a:ea typeface="微软雅黑" panose="020B0503020204020204" charset="-122"/>
            </a:endParaRPr>
          </a:p>
        </p:txBody>
      </p:sp>
      <p:sp>
        <p:nvSpPr>
          <p:cNvPr id="33" name="文本框 32"/>
          <p:cNvSpPr txBox="1"/>
          <p:nvPr>
            <p:custDataLst>
              <p:tags r:id="rId17"/>
            </p:custDataLst>
          </p:nvPr>
        </p:nvSpPr>
        <p:spPr>
          <a:xfrm>
            <a:off x="2644031" y="4607483"/>
            <a:ext cx="4153737" cy="740149"/>
          </a:xfrm>
          <a:prstGeom prst="rect">
            <a:avLst/>
          </a:prstGeom>
          <a:noFill/>
        </p:spPr>
        <p:txBody>
          <a:bodyPr wrap="square" rtlCol="0">
            <a:normAutofit/>
          </a:bodyPr>
          <a:lstStyle/>
          <a:p>
            <a:pPr algn="ctr">
              <a:lnSpc>
                <a:spcPct val="120000"/>
              </a:lnSpc>
            </a:pPr>
            <a:r>
              <a:rPr lang="zh-CN" altLang="en-US" sz="2015" b="1" spc="300" dirty="0">
                <a:solidFill>
                  <a:srgbClr val="333333"/>
                </a:solidFill>
                <a:latin typeface="Arial" panose="020B0604020202020204" pitchFamily="34" charset="0"/>
                <a:ea typeface="微软雅黑" panose="020B0503020204020204" charset="-122"/>
                <a:cs typeface="+mn-ea"/>
              </a:rPr>
              <a:t>我希望我们能讲完</a:t>
            </a:r>
            <a:r>
              <a:rPr lang="en-US" altLang="zh-CN" sz="2015" b="1" spc="300" dirty="0">
                <a:solidFill>
                  <a:srgbClr val="333333"/>
                </a:solidFill>
                <a:latin typeface="Arial" panose="020B0604020202020204" pitchFamily="34" charset="0"/>
                <a:ea typeface="微软雅黑" panose="020B0503020204020204" charset="-122"/>
                <a:cs typeface="+mn-ea"/>
              </a:rPr>
              <a:t>....</a:t>
            </a:r>
            <a:endParaRPr lang="en-US" altLang="zh-CN" sz="2015" b="1" spc="300" dirty="0">
              <a:solidFill>
                <a:srgbClr val="333333"/>
              </a:solidFill>
              <a:latin typeface="Arial" panose="020B0604020202020204" pitchFamily="34" charset="0"/>
              <a:ea typeface="微软雅黑" panose="020B050302020402020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如何选品</a:t>
            </a:r>
            <a:endParaRPr lang="zh-CN" altLang="en-US" sz="2800" b="1" dirty="0">
              <a:sym typeface="+mn-ea"/>
            </a:endParaRPr>
          </a:p>
        </p:txBody>
      </p:sp>
      <p:sp>
        <p:nvSpPr>
          <p:cNvPr id="8" name="文本框 7"/>
          <p:cNvSpPr txBox="1"/>
          <p:nvPr/>
        </p:nvSpPr>
        <p:spPr>
          <a:xfrm>
            <a:off x="850584" y="351473"/>
            <a:ext cx="1706880" cy="398780"/>
          </a:xfrm>
          <a:prstGeom prst="rect">
            <a:avLst/>
          </a:prstGeom>
          <a:noFill/>
        </p:spPr>
        <p:txBody>
          <a:bodyPr wrap="none" rtlCol="0">
            <a:spAutoFit/>
          </a:bodyPr>
          <a:lstStyle/>
          <a:p>
            <a:pPr algn="ctr"/>
            <a:r>
              <a:rPr lang="zh-CN" altLang="en-US" sz="2000" b="1" dirty="0">
                <a:solidFill>
                  <a:schemeClr val="tx1"/>
                </a:solidFill>
                <a:sym typeface="+mn-ea"/>
              </a:rPr>
              <a:t>私域营销变现</a:t>
            </a:r>
            <a:endParaRPr lang="zh-CN" altLang="en-US" sz="2000" b="1" dirty="0">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703" y="123040"/>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95"/>
              <a:t>[图片][图片]</a:t>
            </a:r>
            <a:endParaRPr lang="zh-CN" altLang="en-US" sz="1795"/>
          </a:p>
        </p:txBody>
      </p:sp>
      <p:grpSp>
        <p:nvGrpSpPr>
          <p:cNvPr id="6" name="组合 5"/>
          <p:cNvGrpSpPr/>
          <p:nvPr/>
        </p:nvGrpSpPr>
        <p:grpSpPr>
          <a:xfrm>
            <a:off x="8987621" y="380965"/>
            <a:ext cx="627384" cy="266163"/>
            <a:chOff x="12515" y="1472"/>
            <a:chExt cx="990" cy="420"/>
          </a:xfrm>
        </p:grpSpPr>
        <p:sp>
          <p:nvSpPr>
            <p:cNvPr id="7" name="对角圆角矩形 6"/>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8" name="图片 7" descr="黑色ROI"/>
            <p:cNvPicPr>
              <a:picLocks noChangeAspect="1"/>
            </p:cNvPicPr>
            <p:nvPr/>
          </p:nvPicPr>
          <p:blipFill>
            <a:blip r:embed="rId1"/>
            <a:stretch>
              <a:fillRect/>
            </a:stretch>
          </p:blipFill>
          <p:spPr>
            <a:xfrm>
              <a:off x="12670" y="1476"/>
              <a:ext cx="680" cy="411"/>
            </a:xfrm>
            <a:prstGeom prst="rect">
              <a:avLst/>
            </a:prstGeom>
          </p:spPr>
        </p:pic>
      </p:grpSp>
      <p:graphicFrame>
        <p:nvGraphicFramePr>
          <p:cNvPr id="3" name="表格 2"/>
          <p:cNvGraphicFramePr/>
          <p:nvPr>
            <p:custDataLst>
              <p:tags r:id="rId2"/>
            </p:custDataLst>
          </p:nvPr>
        </p:nvGraphicFramePr>
        <p:xfrm>
          <a:off x="4183380" y="1941830"/>
          <a:ext cx="5544185" cy="2691765"/>
        </p:xfrm>
        <a:graphic>
          <a:graphicData uri="http://schemas.openxmlformats.org/drawingml/2006/table">
            <a:tbl>
              <a:tblPr firstRow="1" bandRow="1">
                <a:tableStyleId>{0E3FDE45-AF77-4B5C-9715-49D594BDF05E}</a:tableStyleId>
              </a:tblPr>
              <a:tblGrid>
                <a:gridCol w="4912995"/>
                <a:gridCol w="631190"/>
              </a:tblGrid>
              <a:tr h="789940">
                <a:tc gridSpan="2">
                  <a:txBody>
                    <a:bodyPr/>
                    <a:lstStyle/>
                    <a:p>
                      <a:pPr indent="0" algn="l">
                        <a:buNone/>
                      </a:pPr>
                      <a:r>
                        <a:rPr lang="zh-CN" sz="1600"/>
                        <a:t>【新人礼】累积</a:t>
                      </a:r>
                      <a:r>
                        <a:rPr lang="en-US" altLang="zh-CN" sz="1600"/>
                        <a:t>21646.7</a:t>
                      </a:r>
                      <a:r>
                        <a:rPr lang="zh-CN" altLang="en-US" sz="1600"/>
                        <a:t>，净增粉丝10677，</a:t>
                      </a:r>
                      <a:r>
                        <a:rPr lang="zh-CN" sz="1600">
                          <a:sym typeface="+mn-ea"/>
                        </a:rPr>
                        <a:t>累积支付</a:t>
                      </a:r>
                      <a:r>
                        <a:rPr lang="en-US" altLang="zh-CN" sz="1600">
                          <a:sym typeface="+mn-ea"/>
                        </a:rPr>
                        <a:t>1488</a:t>
                      </a:r>
                      <a:r>
                        <a:rPr lang="zh-CN" altLang="en-US" sz="1600">
                          <a:sym typeface="+mn-ea"/>
                        </a:rPr>
                        <a:t>人，下单率</a:t>
                      </a:r>
                      <a:r>
                        <a:rPr lang="en-US" altLang="zh-CN" sz="1600">
                          <a:sym typeface="+mn-ea"/>
                        </a:rPr>
                        <a:t>13.94%</a:t>
                      </a:r>
                      <a:r>
                        <a:rPr lang="zh-CN" altLang="en-US" sz="1600">
                          <a:sym typeface="+mn-ea"/>
                        </a:rPr>
                        <a:t>，客单价</a:t>
                      </a:r>
                      <a:r>
                        <a:rPr lang="en-US" altLang="zh-CN" sz="1600">
                          <a:sym typeface="+mn-ea"/>
                        </a:rPr>
                        <a:t>14.5</a:t>
                      </a:r>
                      <a:r>
                        <a:rPr lang="zh-CN" altLang="en-US" sz="1600">
                          <a:sym typeface="+mn-ea"/>
                        </a:rPr>
                        <a:t>，人均消费</a:t>
                      </a:r>
                      <a:r>
                        <a:rPr lang="en-US" altLang="zh-CN" sz="1600">
                          <a:sym typeface="+mn-ea"/>
                        </a:rPr>
                        <a:t>2.03,</a:t>
                      </a:r>
                      <a:r>
                        <a:rPr lang="zh-CN" altLang="en-US" sz="1600">
                          <a:sym typeface="+mn-ea"/>
                        </a:rPr>
                        <a:t>。</a:t>
                      </a:r>
                      <a:endParaRPr lang="zh-CN" altLang="en-US" sz="1600"/>
                    </a:p>
                    <a:p>
                      <a:pPr indent="0" algn="l">
                        <a:buNone/>
                      </a:pPr>
                      <a:r>
                        <a:rPr lang="zh-CN" sz="1600"/>
                        <a:t>（其中单下总金额</a:t>
                      </a:r>
                      <a:r>
                        <a:rPr lang="en-US" altLang="zh-CN" sz="1600"/>
                        <a:t>11018.7</a:t>
                      </a:r>
                      <a:r>
                        <a:rPr lang="zh-CN" altLang="en-US" sz="1600"/>
                        <a:t>，</a:t>
                      </a:r>
                      <a:r>
                        <a:rPr lang="zh-CN" sz="1600"/>
                        <a:t>捆绑销售金额</a:t>
                      </a:r>
                      <a:r>
                        <a:rPr lang="en-US" sz="1600"/>
                        <a:t>10598.8</a:t>
                      </a:r>
                      <a:r>
                        <a:rPr lang="zh-CN" altLang="en-US" sz="1600"/>
                        <a:t>）</a:t>
                      </a:r>
                      <a:endParaRPr lang="zh-CN" altLang="en-US" sz="1600"/>
                    </a:p>
                  </a:txBody>
                  <a:tcPr marL="12700" marR="12700" marT="12700" anchor="ctr">
                    <a:lnL w="12700">
                      <a:solidFill>
                        <a:schemeClr val="accent4"/>
                      </a:solidFill>
                      <a:prstDash val="solid"/>
                    </a:lnL>
                    <a:lnR w="12700">
                      <a:solidFill>
                        <a:schemeClr val="accent4"/>
                      </a:solidFill>
                      <a:prstDash val="solid"/>
                    </a:lnR>
                    <a:lnT w="12700" cmpd="sng">
                      <a:solidFill>
                        <a:schemeClr val="accent4"/>
                      </a:solidFill>
                      <a:prstDash val="solid"/>
                    </a:lnT>
                  </a:tcPr>
                </a:tc>
                <a:tc hMerge="1">
                  <a:tcPr marL="12700" marR="12700" marT="12700" anchor="ctr">
                    <a:lnR w="12700">
                      <a:solidFill>
                        <a:schemeClr val="accent4"/>
                      </a:solidFill>
                      <a:prstDash val="solid"/>
                    </a:lnR>
                    <a:lnT w="12700" cmpd="sng">
                      <a:solidFill>
                        <a:schemeClr val="accent4"/>
                      </a:solidFill>
                      <a:prstDash val="solid"/>
                    </a:lnT>
                  </a:tcPr>
                </a:tc>
              </a:tr>
              <a:tr h="331470">
                <a:tc gridSpan="2">
                  <a:txBody>
                    <a:bodyPr/>
                    <a:lstStyle/>
                    <a:p>
                      <a:pPr indent="0" algn="ctr">
                        <a:buNone/>
                      </a:pPr>
                      <a:r>
                        <a:rPr lang="zh-CN" sz="1000"/>
                        <a:t>【新人礼】捆绑产品top3</a:t>
                      </a:r>
                      <a:endParaRPr lang="zh-CN" altLang="en-US" sz="1000"/>
                    </a:p>
                  </a:txBody>
                  <a:tcPr marL="12700" marR="12700" marT="12700" anchor="ctr">
                    <a:lnL w="12700">
                      <a:solidFill>
                        <a:schemeClr val="accent4"/>
                      </a:solidFill>
                      <a:prstDash val="solid"/>
                    </a:lnL>
                    <a:lnR w="12700">
                      <a:solidFill>
                        <a:schemeClr val="accent4"/>
                      </a:solidFill>
                      <a:prstDash val="solid"/>
                    </a:lnR>
                  </a:tcPr>
                </a:tc>
                <a:tc hMerge="1">
                  <a:tcPr>
                    <a:lnR w="12700">
                      <a:solidFill>
                        <a:schemeClr val="accent4"/>
                      </a:solidFill>
                      <a:prstDash val="solid"/>
                    </a:lnR>
                  </a:tcPr>
                </a:tc>
              </a:tr>
              <a:tr h="331470">
                <a:tc>
                  <a:txBody>
                    <a:bodyPr/>
                    <a:lstStyle/>
                    <a:p>
                      <a:pPr indent="0" algn="ctr">
                        <a:buNone/>
                      </a:pPr>
                      <a:r>
                        <a:rPr lang="zh-CN" sz="1000"/>
                        <a:t>商品名称</a:t>
                      </a:r>
                      <a:endParaRPr lang="zh-CN" altLang="en-US" sz="1000"/>
                    </a:p>
                  </a:txBody>
                  <a:tcPr marL="12700" marR="12700" marT="12700" anchor="ctr">
                    <a:lnL w="12700">
                      <a:solidFill>
                        <a:schemeClr val="accent4"/>
                      </a:solidFill>
                      <a:prstDash val="solid"/>
                    </a:lnL>
                  </a:tcPr>
                </a:tc>
                <a:tc>
                  <a:txBody>
                    <a:bodyPr/>
                    <a:lstStyle/>
                    <a:p>
                      <a:pPr indent="0" algn="ctr">
                        <a:buNone/>
                      </a:pPr>
                      <a:r>
                        <a:rPr lang="zh-CN" sz="1000"/>
                        <a:t>金额</a:t>
                      </a:r>
                      <a:endParaRPr lang="zh-CN" altLang="en-US" sz="1000"/>
                    </a:p>
                  </a:txBody>
                  <a:tcPr marL="12700" marR="12700" marT="12700" anchor="ctr">
                    <a:lnR w="12700">
                      <a:solidFill>
                        <a:schemeClr val="accent4"/>
                      </a:solidFill>
                      <a:prstDash val="solid"/>
                    </a:lnR>
                  </a:tcPr>
                </a:tc>
              </a:tr>
              <a:tr h="332105">
                <a:tc>
                  <a:txBody>
                    <a:bodyPr/>
                    <a:lstStyle/>
                    <a:p>
                      <a:pPr indent="0">
                        <a:buNone/>
                      </a:pPr>
                      <a:r>
                        <a:rPr lang="zh-CN" sz="1000"/>
                        <a:t>【美白养护套装】亮齿白牙膏210g+维C养护牙膏120g</a:t>
                      </a:r>
                      <a:endParaRPr lang="zh-CN" altLang="en-US" sz="1000"/>
                    </a:p>
                  </a:txBody>
                  <a:tcPr marL="12700" marR="12700" marT="12700" anchor="ctr">
                    <a:lnL w="12700">
                      <a:solidFill>
                        <a:schemeClr val="accent4"/>
                      </a:solidFill>
                      <a:prstDash val="solid"/>
                    </a:lnL>
                  </a:tcPr>
                </a:tc>
                <a:tc>
                  <a:txBody>
                    <a:bodyPr/>
                    <a:lstStyle/>
                    <a:p>
                      <a:pPr indent="0" algn="ctr">
                        <a:buNone/>
                      </a:pPr>
                      <a:r>
                        <a:rPr lang="en-US" sz="1000"/>
                        <a:t>2248.7</a:t>
                      </a:r>
                      <a:endParaRPr lang="en-US" altLang="en-US" sz="1000"/>
                    </a:p>
                  </a:txBody>
                  <a:tcPr marL="12700" marR="12700" marT="12700" anchor="ctr">
                    <a:lnR w="12700">
                      <a:solidFill>
                        <a:schemeClr val="accent4"/>
                      </a:solidFill>
                      <a:prstDash val="solid"/>
                    </a:lnR>
                  </a:tcPr>
                </a:tc>
              </a:tr>
              <a:tr h="330835">
                <a:tc>
                  <a:txBody>
                    <a:bodyPr/>
                    <a:lstStyle/>
                    <a:p>
                      <a:pPr indent="0">
                        <a:buNone/>
                      </a:pPr>
                      <a:r>
                        <a:rPr lang="zh-CN" sz="1000"/>
                        <a:t>亮齿白牙膏 清新洁白祛口气 210g</a:t>
                      </a:r>
                      <a:endParaRPr lang="zh-CN" altLang="en-US" sz="1000"/>
                    </a:p>
                  </a:txBody>
                  <a:tcPr marL="12700" marR="12700" marT="12700" anchor="ctr">
                    <a:lnL w="12700">
                      <a:solidFill>
                        <a:schemeClr val="accent4"/>
                      </a:solidFill>
                      <a:prstDash val="solid"/>
                    </a:lnL>
                  </a:tcPr>
                </a:tc>
                <a:tc>
                  <a:txBody>
                    <a:bodyPr/>
                    <a:lstStyle/>
                    <a:p>
                      <a:pPr indent="0" algn="ctr">
                        <a:buNone/>
                      </a:pPr>
                      <a:r>
                        <a:rPr lang="en-US" sz="1000"/>
                        <a:t>714</a:t>
                      </a:r>
                      <a:endParaRPr lang="en-US" altLang="en-US" sz="1000"/>
                    </a:p>
                  </a:txBody>
                  <a:tcPr marL="12700" marR="12700" marT="12700" anchor="ctr">
                    <a:lnR w="12700">
                      <a:solidFill>
                        <a:schemeClr val="accent4"/>
                      </a:solidFill>
                      <a:prstDash val="solid"/>
                    </a:lnR>
                  </a:tcPr>
                </a:tc>
              </a:tr>
              <a:tr h="332105">
                <a:tc>
                  <a:txBody>
                    <a:bodyPr/>
                    <a:lstStyle/>
                    <a:p>
                      <a:pPr indent="0">
                        <a:buNone/>
                      </a:pPr>
                      <a:r>
                        <a:rPr lang="zh-CN" sz="1000"/>
                        <a:t>美白酵素牙膏 120g </a:t>
                      </a:r>
                      <a:endParaRPr lang="zh-CN" altLang="en-US" sz="1000"/>
                    </a:p>
                  </a:txBody>
                  <a:tcPr marL="12700" marR="12700" marT="12700" anchor="ctr">
                    <a:lnL w="12700">
                      <a:solidFill>
                        <a:schemeClr val="accent4"/>
                      </a:solidFill>
                      <a:prstDash val="solid"/>
                    </a:lnL>
                    <a:lnB w="12700" cmpd="sng">
                      <a:solidFill>
                        <a:schemeClr val="accent4"/>
                      </a:solidFill>
                      <a:prstDash val="solid"/>
                    </a:lnB>
                  </a:tcPr>
                </a:tc>
                <a:tc>
                  <a:txBody>
                    <a:bodyPr/>
                    <a:lstStyle/>
                    <a:p>
                      <a:pPr indent="0" algn="ctr">
                        <a:buNone/>
                      </a:pPr>
                      <a:r>
                        <a:rPr lang="en-US" sz="1000"/>
                        <a:t>506.8</a:t>
                      </a:r>
                      <a:endParaRPr lang="en-US" altLang="en-US" sz="1000"/>
                    </a:p>
                  </a:txBody>
                  <a:tcPr marL="12700" marR="12700" marT="12700" anchor="ctr">
                    <a:lnR w="12700">
                      <a:solidFill>
                        <a:schemeClr val="accent4"/>
                      </a:solidFill>
                      <a:prstDash val="solid"/>
                    </a:lnR>
                    <a:lnB w="12700" cmpd="sng">
                      <a:solidFill>
                        <a:schemeClr val="accent4"/>
                      </a:solidFill>
                      <a:prstDash val="solid"/>
                    </a:lnB>
                  </a:tcPr>
                </a:tc>
              </a:tr>
            </a:tbl>
          </a:graphicData>
        </a:graphic>
      </p:graphicFrame>
      <p:pic>
        <p:nvPicPr>
          <p:cNvPr id="12" name="图片 11"/>
          <p:cNvPicPr/>
          <p:nvPr/>
        </p:nvPicPr>
        <p:blipFill>
          <a:blip r:embed="rId3"/>
          <a:stretch>
            <a:fillRect/>
          </a:stretch>
        </p:blipFill>
        <p:spPr>
          <a:xfrm>
            <a:off x="2418080" y="1311910"/>
            <a:ext cx="1588770" cy="3507740"/>
          </a:xfrm>
          <a:prstGeom prst="rect">
            <a:avLst/>
          </a:prstGeom>
          <a:noFill/>
          <a:ln w="9525">
            <a:noFill/>
          </a:ln>
        </p:spPr>
      </p:pic>
      <p:pic>
        <p:nvPicPr>
          <p:cNvPr id="9" name="图片 8" descr="拉群新海报"/>
          <p:cNvPicPr>
            <a:picLocks noChangeAspect="1"/>
          </p:cNvPicPr>
          <p:nvPr/>
        </p:nvPicPr>
        <p:blipFill>
          <a:blip r:embed="rId4"/>
          <a:stretch>
            <a:fillRect/>
          </a:stretch>
        </p:blipFill>
        <p:spPr>
          <a:xfrm>
            <a:off x="347980" y="1591945"/>
            <a:ext cx="1893570" cy="2948305"/>
          </a:xfrm>
          <a:prstGeom prst="rect">
            <a:avLst/>
          </a:prstGeom>
        </p:spPr>
      </p:pic>
      <p:grpSp>
        <p:nvGrpSpPr>
          <p:cNvPr id="87" name="组合 86"/>
          <p:cNvGrpSpPr/>
          <p:nvPr/>
        </p:nvGrpSpPr>
        <p:grpSpPr>
          <a:xfrm>
            <a:off x="384175" y="220980"/>
            <a:ext cx="1013460" cy="1090930"/>
            <a:chOff x="3413" y="3864"/>
            <a:chExt cx="1596" cy="1718"/>
          </a:xfrm>
        </p:grpSpPr>
        <p:pic>
          <p:nvPicPr>
            <p:cNvPr id="90" name="图片 89" descr="六角形"/>
            <p:cNvPicPr>
              <a:picLocks noChangeAspect="1"/>
            </p:cNvPicPr>
            <p:nvPr/>
          </p:nvPicPr>
          <p:blipFill>
            <a:blip r:embed="rId5"/>
            <a:stretch>
              <a:fillRect/>
            </a:stretch>
          </p:blipFill>
          <p:spPr>
            <a:xfrm>
              <a:off x="3413" y="3864"/>
              <a:ext cx="1596" cy="1718"/>
            </a:xfrm>
            <a:prstGeom prst="rect">
              <a:avLst/>
            </a:prstGeom>
          </p:spPr>
        </p:pic>
        <p:sp>
          <p:nvSpPr>
            <p:cNvPr id="91" name="文本框 90"/>
            <p:cNvSpPr txBox="1"/>
            <p:nvPr/>
          </p:nvSpPr>
          <p:spPr>
            <a:xfrm>
              <a:off x="3719" y="4253"/>
              <a:ext cx="1104" cy="1016"/>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rPr>
                <a:t>用户变现</a:t>
              </a:r>
              <a:endParaRPr lang="zh-CN" altLang="en-US" b="1">
                <a:latin typeface="微软雅黑" panose="020B0503020204020204" charset="-122"/>
                <a:ea typeface="微软雅黑" panose="020B0503020204020204" charset="-122"/>
              </a:endParaRPr>
            </a:p>
          </p:txBody>
        </p:sp>
      </p:grpSp>
      <p:sp>
        <p:nvSpPr>
          <p:cNvPr id="10" name="文本框 9"/>
          <p:cNvSpPr txBox="1"/>
          <p:nvPr/>
        </p:nvSpPr>
        <p:spPr>
          <a:xfrm>
            <a:off x="1397635" y="570230"/>
            <a:ext cx="5480685" cy="392430"/>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rPr>
              <a:t>某口腔护理</a:t>
            </a:r>
            <a:r>
              <a:rPr lang="en-US" altLang="zh-CN" sz="1400" b="1">
                <a:latin typeface="微软雅黑" panose="020B0503020204020204" charset="-122"/>
                <a:ea typeface="微软雅黑" panose="020B0503020204020204" charset="-122"/>
                <a:cs typeface="微软雅黑" panose="020B0503020204020204" charset="-122"/>
              </a:rPr>
              <a:t>TOP</a:t>
            </a:r>
            <a:r>
              <a:rPr lang="zh-CN" altLang="en-US" sz="1400" b="1">
                <a:latin typeface="微软雅黑" panose="020B0503020204020204" charset="-122"/>
                <a:ea typeface="微软雅黑" panose="020B0503020204020204" charset="-122"/>
                <a:cs typeface="微软雅黑" panose="020B0503020204020204" charset="-122"/>
              </a:rPr>
              <a:t>品牌首单捆绑销售</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4444365" y="1042670"/>
            <a:ext cx="4196715" cy="645160"/>
          </a:xfrm>
          <a:prstGeom prst="rect">
            <a:avLst/>
          </a:prstGeom>
          <a:noFill/>
        </p:spPr>
        <p:txBody>
          <a:bodyPr wrap="square" rtlCol="0">
            <a:spAutoFit/>
          </a:bodyPr>
          <a:lstStyle/>
          <a:p>
            <a:r>
              <a:rPr lang="zh-CN" altLang="en-US"/>
              <a:t>首单方式：单下</a:t>
            </a:r>
            <a:r>
              <a:rPr lang="en-US" altLang="zh-CN"/>
              <a:t>9.9</a:t>
            </a:r>
            <a:r>
              <a:rPr lang="zh-CN" altLang="en-US"/>
              <a:t>或随其他订单免费送</a:t>
            </a:r>
            <a:br>
              <a:rPr lang="zh-CN" altLang="en-US"/>
            </a:br>
            <a:r>
              <a:rPr lang="zh-CN" altLang="en-US"/>
              <a:t>核心逻辑：</a:t>
            </a:r>
            <a:r>
              <a:rPr lang="zh-CN" altLang="en-US" b="1">
                <a:solidFill>
                  <a:srgbClr val="FF0000"/>
                </a:solidFill>
              </a:rPr>
              <a:t>新人专享，限时限身份！</a:t>
            </a:r>
            <a:endParaRPr lang="zh-CN" altLang="en-US" b="1">
              <a:solidFill>
                <a:srgbClr val="FF0000"/>
              </a:solidFill>
            </a:endParaRPr>
          </a:p>
        </p:txBody>
      </p:sp>
      <p:sp>
        <p:nvSpPr>
          <p:cNvPr id="16" name="矩形 15"/>
          <p:cNvSpPr/>
          <p:nvPr/>
        </p:nvSpPr>
        <p:spPr>
          <a:xfrm>
            <a:off x="384175" y="1911350"/>
            <a:ext cx="490855" cy="251460"/>
          </a:xfrm>
          <a:prstGeom prst="rect">
            <a:avLst/>
          </a:prstGeom>
          <a:gradFill flip="none" rotWithShape="1">
            <a:gsLst>
              <a:gs pos="8000">
                <a:srgbClr val="E7E4E6">
                  <a:alpha val="100000"/>
                </a:srgbClr>
              </a:gs>
              <a:gs pos="43000">
                <a:schemeClr val="bg1">
                  <a:lumMod val="85000"/>
                </a:schemeClr>
              </a:gs>
              <a:gs pos="100000">
                <a:srgbClr val="D4CFC9"/>
              </a:gs>
              <a:gs pos="0">
                <a:srgbClr val="F5EFF3"/>
              </a:gs>
            </a:gsLst>
            <a:lin ang="0" scaled="0"/>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2" name="矩形 21"/>
          <p:cNvSpPr/>
          <p:nvPr/>
        </p:nvSpPr>
        <p:spPr>
          <a:xfrm>
            <a:off x="415925" y="1619250"/>
            <a:ext cx="427355" cy="228600"/>
          </a:xfrm>
          <a:prstGeom prst="rect">
            <a:avLst/>
          </a:prstGeom>
          <a:gradFill flip="none" rotWithShape="1">
            <a:gsLst>
              <a:gs pos="8000">
                <a:srgbClr val="E7E4E6">
                  <a:alpha val="100000"/>
                </a:srgbClr>
              </a:gs>
              <a:gs pos="43000">
                <a:schemeClr val="bg1">
                  <a:lumMod val="85000"/>
                </a:schemeClr>
              </a:gs>
              <a:gs pos="100000">
                <a:srgbClr val="D4CFC9"/>
              </a:gs>
              <a:gs pos="0">
                <a:srgbClr val="F5EFF3"/>
              </a:gs>
            </a:gsLst>
            <a:lin ang="0" scaled="0"/>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3" name="矩形 22"/>
          <p:cNvSpPr/>
          <p:nvPr/>
        </p:nvSpPr>
        <p:spPr>
          <a:xfrm>
            <a:off x="578485" y="2961005"/>
            <a:ext cx="427355" cy="147955"/>
          </a:xfrm>
          <a:prstGeom prst="rect">
            <a:avLst/>
          </a:prstGeom>
          <a:gradFill flip="none" rotWithShape="1">
            <a:gsLst>
              <a:gs pos="8000">
                <a:srgbClr val="E7E4E6">
                  <a:alpha val="100000"/>
                </a:srgbClr>
              </a:gs>
              <a:gs pos="43000">
                <a:schemeClr val="bg1">
                  <a:lumMod val="85000"/>
                </a:schemeClr>
              </a:gs>
              <a:gs pos="100000">
                <a:srgbClr val="D4CFC9"/>
              </a:gs>
              <a:gs pos="0">
                <a:srgbClr val="F5EFF3"/>
              </a:gs>
            </a:gsLst>
            <a:lin ang="0" scaled="0"/>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4" name="矩形 23"/>
          <p:cNvSpPr/>
          <p:nvPr/>
        </p:nvSpPr>
        <p:spPr>
          <a:xfrm>
            <a:off x="1699895" y="2961005"/>
            <a:ext cx="266700" cy="99060"/>
          </a:xfrm>
          <a:prstGeom prst="rect">
            <a:avLst/>
          </a:prstGeom>
          <a:gradFill flip="none" rotWithShape="1">
            <a:gsLst>
              <a:gs pos="8000">
                <a:srgbClr val="E7E4E6">
                  <a:alpha val="100000"/>
                </a:srgbClr>
              </a:gs>
              <a:gs pos="43000">
                <a:schemeClr val="bg1">
                  <a:lumMod val="85000"/>
                </a:schemeClr>
              </a:gs>
              <a:gs pos="100000">
                <a:srgbClr val="D4CFC9"/>
              </a:gs>
              <a:gs pos="0">
                <a:srgbClr val="F5EFF3"/>
              </a:gs>
            </a:gsLst>
            <a:lin ang="0" scaled="0"/>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5" name="矩形 24"/>
          <p:cNvSpPr/>
          <p:nvPr/>
        </p:nvSpPr>
        <p:spPr>
          <a:xfrm rot="5400000">
            <a:off x="922020" y="3493770"/>
            <a:ext cx="266700" cy="99060"/>
          </a:xfrm>
          <a:prstGeom prst="rect">
            <a:avLst/>
          </a:prstGeom>
          <a:gradFill flip="none" rotWithShape="1">
            <a:gsLst>
              <a:gs pos="8000">
                <a:srgbClr val="E7E4E6">
                  <a:alpha val="100000"/>
                </a:srgbClr>
              </a:gs>
              <a:gs pos="43000">
                <a:schemeClr val="bg1">
                  <a:lumMod val="85000"/>
                </a:schemeClr>
              </a:gs>
              <a:gs pos="100000">
                <a:srgbClr val="D4CFC9"/>
              </a:gs>
              <a:gs pos="0">
                <a:srgbClr val="F5EFF3"/>
              </a:gs>
            </a:gsLst>
            <a:lin ang="0" scaled="0"/>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6" name="矩形 25"/>
          <p:cNvSpPr/>
          <p:nvPr/>
        </p:nvSpPr>
        <p:spPr>
          <a:xfrm rot="5400000">
            <a:off x="1137285" y="4109085"/>
            <a:ext cx="314325" cy="337185"/>
          </a:xfrm>
          <a:prstGeom prst="rect">
            <a:avLst/>
          </a:prstGeom>
          <a:gradFill flip="none" rotWithShape="1">
            <a:gsLst>
              <a:gs pos="8000">
                <a:srgbClr val="E7E4E6">
                  <a:alpha val="100000"/>
                </a:srgbClr>
              </a:gs>
              <a:gs pos="43000">
                <a:schemeClr val="bg1">
                  <a:lumMod val="85000"/>
                </a:schemeClr>
              </a:gs>
              <a:gs pos="100000">
                <a:srgbClr val="D4CFC9"/>
              </a:gs>
              <a:gs pos="0">
                <a:srgbClr val="F5EFF3"/>
              </a:gs>
            </a:gsLst>
            <a:lin ang="0" scaled="0"/>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89649" y="351473"/>
            <a:ext cx="1267460" cy="398780"/>
          </a:xfrm>
          <a:prstGeom prst="rect">
            <a:avLst/>
          </a:prstGeom>
          <a:noFill/>
        </p:spPr>
        <p:txBody>
          <a:bodyPr wrap="none" rtlCol="0">
            <a:spAutoFit/>
          </a:bodyPr>
          <a:lstStyle/>
          <a:p>
            <a:pPr algn="ctr"/>
            <a:r>
              <a:rPr lang="zh-CN" altLang="en-US" sz="2000" b="1" dirty="0">
                <a:solidFill>
                  <a:schemeClr val="tx1"/>
                </a:solidFill>
                <a:sym typeface="+mn-ea"/>
              </a:rPr>
              <a:t>来互动下</a:t>
            </a:r>
            <a:r>
              <a:rPr lang="en-US" altLang="zh-CN" sz="2000" b="1" dirty="0">
                <a:solidFill>
                  <a:schemeClr val="tx1"/>
                </a:solidFill>
                <a:sym typeface="+mn-ea"/>
              </a:rPr>
              <a:t>:</a:t>
            </a:r>
            <a:endParaRPr lang="en-US" altLang="zh-CN" sz="2000" b="1" dirty="0">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3" name="图片 2"/>
          <p:cNvPicPr>
            <a:picLocks noChangeAspect="1"/>
          </p:cNvPicPr>
          <p:nvPr/>
        </p:nvPicPr>
        <p:blipFill>
          <a:blip r:embed="rId4"/>
          <a:stretch>
            <a:fillRect/>
          </a:stretch>
        </p:blipFill>
        <p:spPr>
          <a:xfrm>
            <a:off x="398145" y="937260"/>
            <a:ext cx="9464040" cy="453326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783908" y="167005"/>
            <a:ext cx="7040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选品</a:t>
            </a:r>
            <a:r>
              <a:rPr lang="en-US" altLang="zh-CN" sz="1600" b="1" dirty="0">
                <a:latin typeface="微软雅黑" panose="020B0503020204020204" charset="-122"/>
                <a:ea typeface="微软雅黑" panose="020B0503020204020204" charset="-122"/>
                <a:sym typeface="+mn-ea"/>
              </a:rPr>
              <a:t>-</a:t>
            </a:r>
            <a:r>
              <a:rPr lang="zh-CN" sz="1600" b="1" dirty="0">
                <a:latin typeface="微软雅黑" panose="020B0503020204020204" charset="-122"/>
                <a:ea typeface="微软雅黑" panose="020B0503020204020204" charset="-122"/>
                <a:sym typeface="+mn-ea"/>
              </a:rPr>
              <a:t>私域的路径漏斗模型：</a:t>
            </a:r>
            <a:r>
              <a:rPr lang="en-US" altLang="zh-CN" sz="1600" b="1" dirty="0">
                <a:latin typeface="微软雅黑" panose="020B0503020204020204" charset="-122"/>
                <a:ea typeface="微软雅黑" panose="020B0503020204020204" charset="-122"/>
                <a:sym typeface="+mn-ea"/>
              </a:rPr>
              <a:t>UV</a:t>
            </a:r>
            <a:r>
              <a:rPr lang="zh-CN" altLang="en-US" sz="1600" b="1" dirty="0">
                <a:latin typeface="微软雅黑" panose="020B0503020204020204" charset="-122"/>
                <a:ea typeface="微软雅黑" panose="020B0503020204020204" charset="-122"/>
                <a:sym typeface="+mn-ea"/>
              </a:rPr>
              <a:t>价值最大化</a:t>
            </a:r>
            <a:endParaRPr lang="zh-CN" altLang="en-US"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373380" y="16700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722" name="Straight Arrow Connector 36"/>
          <p:cNvSpPr/>
          <p:nvPr>
            <p:custDataLst>
              <p:tags r:id="rId5"/>
            </p:custDataLst>
          </p:nvPr>
        </p:nvSpPr>
        <p:spPr>
          <a:xfrm flipH="1">
            <a:off x="2675149" y="1839824"/>
            <a:ext cx="338634" cy="0"/>
          </a:xfrm>
          <a:prstGeom prst="line">
            <a:avLst/>
          </a:prstGeom>
          <a:ln w="25400">
            <a:solidFill>
              <a:srgbClr val="2196F3"/>
            </a:solidFill>
            <a:miter/>
            <a:tailEnd type="oval"/>
          </a:ln>
        </p:spPr>
        <p:txBody>
          <a:bodyPr tIns="38396" bIns="38396">
            <a:normAutofit fontScale="25000" lnSpcReduction="20000"/>
          </a:bodyPr>
          <a:lstStyle/>
          <a:p>
            <a:pPr defTabSz="457200">
              <a:lnSpc>
                <a:spcPct val="140000"/>
              </a:lnSpc>
            </a:pPr>
            <a:endParaRPr sz="755">
              <a:solidFill>
                <a:srgbClr val="222222"/>
              </a:solidFill>
              <a:latin typeface="微软雅黑" panose="020B0503020204020204" charset="-122"/>
              <a:ea typeface="微软雅黑" panose="020B0503020204020204" charset="-122"/>
            </a:endParaRPr>
          </a:p>
        </p:txBody>
      </p:sp>
      <p:sp>
        <p:nvSpPr>
          <p:cNvPr id="716" name="Freeform 18"/>
          <p:cNvSpPr/>
          <p:nvPr>
            <p:custDataLst>
              <p:tags r:id="rId6"/>
            </p:custDataLst>
          </p:nvPr>
        </p:nvSpPr>
        <p:spPr>
          <a:xfrm>
            <a:off x="3013250" y="1652109"/>
            <a:ext cx="4232662" cy="466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1" y="0"/>
                </a:lnTo>
                <a:lnTo>
                  <a:pt x="158" y="431"/>
                </a:lnTo>
                <a:lnTo>
                  <a:pt x="306" y="923"/>
                </a:lnTo>
                <a:lnTo>
                  <a:pt x="505" y="1415"/>
                </a:lnTo>
                <a:lnTo>
                  <a:pt x="750" y="1908"/>
                </a:lnTo>
                <a:lnTo>
                  <a:pt x="1030" y="2338"/>
                </a:lnTo>
                <a:lnTo>
                  <a:pt x="1356" y="2769"/>
                </a:lnTo>
                <a:lnTo>
                  <a:pt x="1718" y="3200"/>
                </a:lnTo>
                <a:lnTo>
                  <a:pt x="2121" y="3631"/>
                </a:lnTo>
                <a:lnTo>
                  <a:pt x="2565" y="3938"/>
                </a:lnTo>
                <a:lnTo>
                  <a:pt x="3034" y="4308"/>
                </a:lnTo>
                <a:lnTo>
                  <a:pt x="3544" y="4677"/>
                </a:lnTo>
                <a:lnTo>
                  <a:pt x="4084" y="4985"/>
                </a:lnTo>
                <a:lnTo>
                  <a:pt x="4645" y="5292"/>
                </a:lnTo>
                <a:lnTo>
                  <a:pt x="5242" y="5538"/>
                </a:lnTo>
                <a:lnTo>
                  <a:pt x="5864" y="5785"/>
                </a:lnTo>
                <a:lnTo>
                  <a:pt x="6507" y="5908"/>
                </a:lnTo>
                <a:lnTo>
                  <a:pt x="7180" y="6154"/>
                </a:lnTo>
                <a:lnTo>
                  <a:pt x="7873" y="6338"/>
                </a:lnTo>
                <a:lnTo>
                  <a:pt x="8582" y="6400"/>
                </a:lnTo>
                <a:lnTo>
                  <a:pt x="9301" y="6462"/>
                </a:lnTo>
                <a:lnTo>
                  <a:pt x="10040" y="6523"/>
                </a:lnTo>
                <a:lnTo>
                  <a:pt x="11555" y="6523"/>
                </a:lnTo>
                <a:lnTo>
                  <a:pt x="12299" y="6462"/>
                </a:lnTo>
                <a:lnTo>
                  <a:pt x="13023" y="6400"/>
                </a:lnTo>
                <a:lnTo>
                  <a:pt x="13732" y="6338"/>
                </a:lnTo>
                <a:lnTo>
                  <a:pt x="14420" y="6154"/>
                </a:lnTo>
                <a:lnTo>
                  <a:pt x="15088" y="5908"/>
                </a:lnTo>
                <a:lnTo>
                  <a:pt x="15731" y="5785"/>
                </a:lnTo>
                <a:lnTo>
                  <a:pt x="16353" y="5538"/>
                </a:lnTo>
                <a:lnTo>
                  <a:pt x="16950" y="5292"/>
                </a:lnTo>
                <a:lnTo>
                  <a:pt x="17516" y="4985"/>
                </a:lnTo>
                <a:lnTo>
                  <a:pt x="18056" y="4677"/>
                </a:lnTo>
                <a:lnTo>
                  <a:pt x="18561" y="4308"/>
                </a:lnTo>
                <a:lnTo>
                  <a:pt x="19035" y="3938"/>
                </a:lnTo>
                <a:lnTo>
                  <a:pt x="19474" y="3631"/>
                </a:lnTo>
                <a:lnTo>
                  <a:pt x="19882" y="3200"/>
                </a:lnTo>
                <a:lnTo>
                  <a:pt x="20249" y="2769"/>
                </a:lnTo>
                <a:lnTo>
                  <a:pt x="20570" y="2338"/>
                </a:lnTo>
                <a:lnTo>
                  <a:pt x="20856" y="1908"/>
                </a:lnTo>
                <a:lnTo>
                  <a:pt x="21095" y="1415"/>
                </a:lnTo>
                <a:lnTo>
                  <a:pt x="21289" y="923"/>
                </a:lnTo>
                <a:lnTo>
                  <a:pt x="21442" y="431"/>
                </a:lnTo>
                <a:lnTo>
                  <a:pt x="21539" y="0"/>
                </a:lnTo>
                <a:lnTo>
                  <a:pt x="21600" y="0"/>
                </a:lnTo>
                <a:lnTo>
                  <a:pt x="21600" y="14215"/>
                </a:lnTo>
                <a:lnTo>
                  <a:pt x="21569" y="14769"/>
                </a:lnTo>
                <a:lnTo>
                  <a:pt x="21498" y="15262"/>
                </a:lnTo>
                <a:lnTo>
                  <a:pt x="21381" y="15692"/>
                </a:lnTo>
                <a:lnTo>
                  <a:pt x="21212" y="16185"/>
                </a:lnTo>
                <a:lnTo>
                  <a:pt x="21003" y="16677"/>
                </a:lnTo>
                <a:lnTo>
                  <a:pt x="20754" y="17169"/>
                </a:lnTo>
                <a:lnTo>
                  <a:pt x="20458" y="17538"/>
                </a:lnTo>
                <a:lnTo>
                  <a:pt x="20121" y="17908"/>
                </a:lnTo>
                <a:lnTo>
                  <a:pt x="19754" y="18338"/>
                </a:lnTo>
                <a:lnTo>
                  <a:pt x="19351" y="18708"/>
                </a:lnTo>
                <a:lnTo>
                  <a:pt x="18913" y="19138"/>
                </a:lnTo>
                <a:lnTo>
                  <a:pt x="18439" y="19446"/>
                </a:lnTo>
                <a:lnTo>
                  <a:pt x="17934" y="19754"/>
                </a:lnTo>
                <a:lnTo>
                  <a:pt x="17398" y="20062"/>
                </a:lnTo>
                <a:lnTo>
                  <a:pt x="16837" y="20308"/>
                </a:lnTo>
                <a:lnTo>
                  <a:pt x="16251" y="20615"/>
                </a:lnTo>
                <a:lnTo>
                  <a:pt x="15639" y="20800"/>
                </a:lnTo>
                <a:lnTo>
                  <a:pt x="15002" y="21046"/>
                </a:lnTo>
                <a:lnTo>
                  <a:pt x="14349" y="21169"/>
                </a:lnTo>
                <a:lnTo>
                  <a:pt x="13671" y="21354"/>
                </a:lnTo>
                <a:lnTo>
                  <a:pt x="12977" y="21415"/>
                </a:lnTo>
                <a:lnTo>
                  <a:pt x="12263" y="21477"/>
                </a:lnTo>
                <a:lnTo>
                  <a:pt x="11534" y="21600"/>
                </a:lnTo>
                <a:lnTo>
                  <a:pt x="10061" y="21600"/>
                </a:lnTo>
                <a:lnTo>
                  <a:pt x="9331" y="21477"/>
                </a:lnTo>
                <a:lnTo>
                  <a:pt x="8628" y="21415"/>
                </a:lnTo>
                <a:lnTo>
                  <a:pt x="7929" y="21354"/>
                </a:lnTo>
                <a:lnTo>
                  <a:pt x="7251" y="21169"/>
                </a:lnTo>
                <a:lnTo>
                  <a:pt x="6593" y="21046"/>
                </a:lnTo>
                <a:lnTo>
                  <a:pt x="5956" y="20800"/>
                </a:lnTo>
                <a:lnTo>
                  <a:pt x="5349" y="20615"/>
                </a:lnTo>
                <a:lnTo>
                  <a:pt x="4758" y="20308"/>
                </a:lnTo>
                <a:lnTo>
                  <a:pt x="4202" y="20062"/>
                </a:lnTo>
                <a:lnTo>
                  <a:pt x="3666" y="19754"/>
                </a:lnTo>
                <a:lnTo>
                  <a:pt x="3167" y="19446"/>
                </a:lnTo>
                <a:lnTo>
                  <a:pt x="2687" y="19138"/>
                </a:lnTo>
                <a:lnTo>
                  <a:pt x="2249" y="18708"/>
                </a:lnTo>
                <a:lnTo>
                  <a:pt x="1841" y="18338"/>
                </a:lnTo>
                <a:lnTo>
                  <a:pt x="1474" y="17908"/>
                </a:lnTo>
                <a:lnTo>
                  <a:pt x="1142" y="17538"/>
                </a:lnTo>
                <a:lnTo>
                  <a:pt x="846" y="17169"/>
                </a:lnTo>
                <a:lnTo>
                  <a:pt x="597" y="16677"/>
                </a:lnTo>
                <a:lnTo>
                  <a:pt x="388" y="16185"/>
                </a:lnTo>
                <a:lnTo>
                  <a:pt x="214" y="15692"/>
                </a:lnTo>
                <a:lnTo>
                  <a:pt x="97" y="15262"/>
                </a:lnTo>
                <a:lnTo>
                  <a:pt x="25" y="14769"/>
                </a:lnTo>
                <a:lnTo>
                  <a:pt x="0" y="14215"/>
                </a:lnTo>
                <a:lnTo>
                  <a:pt x="0" y="0"/>
                </a:lnTo>
                <a:close/>
              </a:path>
            </a:pathLst>
          </a:custGeom>
          <a:solidFill>
            <a:srgbClr val="2196F3"/>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17" name="Freeform 19"/>
          <p:cNvSpPr/>
          <p:nvPr>
            <p:custDataLst>
              <p:tags r:id="rId7"/>
            </p:custDataLst>
          </p:nvPr>
        </p:nvSpPr>
        <p:spPr>
          <a:xfrm>
            <a:off x="3013250" y="1491058"/>
            <a:ext cx="4232662" cy="317303"/>
          </a:xfrm>
          <a:custGeom>
            <a:avLst/>
            <a:gdLst/>
            <a:ahLst/>
            <a:cxnLst>
              <a:cxn ang="0">
                <a:pos x="wd2" y="hd2"/>
              </a:cxn>
              <a:cxn ang="5400000">
                <a:pos x="wd2" y="hd2"/>
              </a:cxn>
              <a:cxn ang="10800000">
                <a:pos x="wd2" y="hd2"/>
              </a:cxn>
              <a:cxn ang="16200000">
                <a:pos x="wd2" y="hd2"/>
              </a:cxn>
            </a:cxnLst>
            <a:rect l="0" t="0" r="r" b="b"/>
            <a:pathLst>
              <a:path w="21600" h="21600" extrusionOk="0">
                <a:moveTo>
                  <a:pt x="10795" y="0"/>
                </a:moveTo>
                <a:lnTo>
                  <a:pt x="10800" y="0"/>
                </a:lnTo>
                <a:lnTo>
                  <a:pt x="11534" y="181"/>
                </a:lnTo>
                <a:lnTo>
                  <a:pt x="12263" y="181"/>
                </a:lnTo>
                <a:lnTo>
                  <a:pt x="12977" y="271"/>
                </a:lnTo>
                <a:lnTo>
                  <a:pt x="13671" y="542"/>
                </a:lnTo>
                <a:lnTo>
                  <a:pt x="14349" y="723"/>
                </a:lnTo>
                <a:lnTo>
                  <a:pt x="15002" y="994"/>
                </a:lnTo>
                <a:lnTo>
                  <a:pt x="15639" y="1175"/>
                </a:lnTo>
                <a:lnTo>
                  <a:pt x="16251" y="1536"/>
                </a:lnTo>
                <a:lnTo>
                  <a:pt x="16837" y="1898"/>
                </a:lnTo>
                <a:lnTo>
                  <a:pt x="17398" y="2350"/>
                </a:lnTo>
                <a:lnTo>
                  <a:pt x="17934" y="2802"/>
                </a:lnTo>
                <a:lnTo>
                  <a:pt x="18439" y="3254"/>
                </a:lnTo>
                <a:lnTo>
                  <a:pt x="18913" y="3796"/>
                </a:lnTo>
                <a:lnTo>
                  <a:pt x="19351" y="4338"/>
                </a:lnTo>
                <a:lnTo>
                  <a:pt x="19754" y="4790"/>
                </a:lnTo>
                <a:lnTo>
                  <a:pt x="20121" y="5423"/>
                </a:lnTo>
                <a:lnTo>
                  <a:pt x="20458" y="6055"/>
                </a:lnTo>
                <a:lnTo>
                  <a:pt x="20754" y="6688"/>
                </a:lnTo>
                <a:lnTo>
                  <a:pt x="21003" y="7321"/>
                </a:lnTo>
                <a:lnTo>
                  <a:pt x="21212" y="8044"/>
                </a:lnTo>
                <a:lnTo>
                  <a:pt x="21381" y="8767"/>
                </a:lnTo>
                <a:lnTo>
                  <a:pt x="21498" y="9490"/>
                </a:lnTo>
                <a:lnTo>
                  <a:pt x="21569" y="10122"/>
                </a:lnTo>
                <a:lnTo>
                  <a:pt x="21600" y="10845"/>
                </a:lnTo>
                <a:lnTo>
                  <a:pt x="21600" y="11207"/>
                </a:lnTo>
                <a:lnTo>
                  <a:pt x="21585" y="11387"/>
                </a:lnTo>
                <a:lnTo>
                  <a:pt x="21564" y="11659"/>
                </a:lnTo>
                <a:lnTo>
                  <a:pt x="21539" y="12020"/>
                </a:lnTo>
                <a:lnTo>
                  <a:pt x="21442" y="12653"/>
                </a:lnTo>
                <a:lnTo>
                  <a:pt x="21289" y="13376"/>
                </a:lnTo>
                <a:lnTo>
                  <a:pt x="21095" y="14099"/>
                </a:lnTo>
                <a:lnTo>
                  <a:pt x="20856" y="14822"/>
                </a:lnTo>
                <a:lnTo>
                  <a:pt x="20570" y="15454"/>
                </a:lnTo>
                <a:lnTo>
                  <a:pt x="20249" y="16087"/>
                </a:lnTo>
                <a:lnTo>
                  <a:pt x="19882" y="16720"/>
                </a:lnTo>
                <a:lnTo>
                  <a:pt x="19474" y="17352"/>
                </a:lnTo>
                <a:lnTo>
                  <a:pt x="19035" y="17804"/>
                </a:lnTo>
                <a:lnTo>
                  <a:pt x="18561" y="18346"/>
                </a:lnTo>
                <a:lnTo>
                  <a:pt x="18056" y="18889"/>
                </a:lnTo>
                <a:lnTo>
                  <a:pt x="17516" y="19341"/>
                </a:lnTo>
                <a:lnTo>
                  <a:pt x="16950" y="19792"/>
                </a:lnTo>
                <a:lnTo>
                  <a:pt x="16353" y="20154"/>
                </a:lnTo>
                <a:lnTo>
                  <a:pt x="15731" y="20515"/>
                </a:lnTo>
                <a:lnTo>
                  <a:pt x="15088" y="20696"/>
                </a:lnTo>
                <a:lnTo>
                  <a:pt x="14420" y="21058"/>
                </a:lnTo>
                <a:lnTo>
                  <a:pt x="13732" y="21329"/>
                </a:lnTo>
                <a:lnTo>
                  <a:pt x="13023" y="21419"/>
                </a:lnTo>
                <a:lnTo>
                  <a:pt x="12299" y="21510"/>
                </a:lnTo>
                <a:lnTo>
                  <a:pt x="11555" y="21600"/>
                </a:lnTo>
                <a:lnTo>
                  <a:pt x="10040" y="21600"/>
                </a:lnTo>
                <a:lnTo>
                  <a:pt x="9301" y="21510"/>
                </a:lnTo>
                <a:lnTo>
                  <a:pt x="8582" y="21419"/>
                </a:lnTo>
                <a:lnTo>
                  <a:pt x="7873" y="21329"/>
                </a:lnTo>
                <a:lnTo>
                  <a:pt x="7180" y="21058"/>
                </a:lnTo>
                <a:lnTo>
                  <a:pt x="6507" y="20696"/>
                </a:lnTo>
                <a:lnTo>
                  <a:pt x="5864" y="20515"/>
                </a:lnTo>
                <a:lnTo>
                  <a:pt x="5242" y="20154"/>
                </a:lnTo>
                <a:lnTo>
                  <a:pt x="4645" y="19792"/>
                </a:lnTo>
                <a:lnTo>
                  <a:pt x="4084" y="19341"/>
                </a:lnTo>
                <a:lnTo>
                  <a:pt x="3544" y="18889"/>
                </a:lnTo>
                <a:lnTo>
                  <a:pt x="3034" y="18346"/>
                </a:lnTo>
                <a:lnTo>
                  <a:pt x="2565" y="17804"/>
                </a:lnTo>
                <a:lnTo>
                  <a:pt x="2121" y="17352"/>
                </a:lnTo>
                <a:lnTo>
                  <a:pt x="1718" y="16720"/>
                </a:lnTo>
                <a:lnTo>
                  <a:pt x="1356" y="16087"/>
                </a:lnTo>
                <a:lnTo>
                  <a:pt x="1030" y="15454"/>
                </a:lnTo>
                <a:lnTo>
                  <a:pt x="750" y="14822"/>
                </a:lnTo>
                <a:lnTo>
                  <a:pt x="505" y="14099"/>
                </a:lnTo>
                <a:lnTo>
                  <a:pt x="306" y="13376"/>
                </a:lnTo>
                <a:lnTo>
                  <a:pt x="158" y="12653"/>
                </a:lnTo>
                <a:lnTo>
                  <a:pt x="61" y="12020"/>
                </a:lnTo>
                <a:lnTo>
                  <a:pt x="31" y="11659"/>
                </a:lnTo>
                <a:lnTo>
                  <a:pt x="5" y="11207"/>
                </a:lnTo>
                <a:lnTo>
                  <a:pt x="0" y="10845"/>
                </a:lnTo>
                <a:lnTo>
                  <a:pt x="25" y="10122"/>
                </a:lnTo>
                <a:lnTo>
                  <a:pt x="97" y="9490"/>
                </a:lnTo>
                <a:lnTo>
                  <a:pt x="214" y="8767"/>
                </a:lnTo>
                <a:lnTo>
                  <a:pt x="388" y="8044"/>
                </a:lnTo>
                <a:lnTo>
                  <a:pt x="597" y="7321"/>
                </a:lnTo>
                <a:lnTo>
                  <a:pt x="846" y="6688"/>
                </a:lnTo>
                <a:lnTo>
                  <a:pt x="1142" y="6055"/>
                </a:lnTo>
                <a:lnTo>
                  <a:pt x="1474" y="5423"/>
                </a:lnTo>
                <a:lnTo>
                  <a:pt x="1841" y="4790"/>
                </a:lnTo>
                <a:lnTo>
                  <a:pt x="2249" y="4338"/>
                </a:lnTo>
                <a:lnTo>
                  <a:pt x="2687" y="3796"/>
                </a:lnTo>
                <a:lnTo>
                  <a:pt x="3167" y="3254"/>
                </a:lnTo>
                <a:lnTo>
                  <a:pt x="3666" y="2802"/>
                </a:lnTo>
                <a:lnTo>
                  <a:pt x="4202" y="2350"/>
                </a:lnTo>
                <a:lnTo>
                  <a:pt x="4758" y="1898"/>
                </a:lnTo>
                <a:lnTo>
                  <a:pt x="5349" y="1536"/>
                </a:lnTo>
                <a:lnTo>
                  <a:pt x="5956" y="1175"/>
                </a:lnTo>
                <a:lnTo>
                  <a:pt x="6593" y="994"/>
                </a:lnTo>
                <a:lnTo>
                  <a:pt x="7251" y="723"/>
                </a:lnTo>
                <a:lnTo>
                  <a:pt x="7929" y="542"/>
                </a:lnTo>
                <a:lnTo>
                  <a:pt x="8628" y="271"/>
                </a:lnTo>
                <a:lnTo>
                  <a:pt x="9331" y="181"/>
                </a:lnTo>
                <a:lnTo>
                  <a:pt x="10061" y="181"/>
                </a:lnTo>
                <a:lnTo>
                  <a:pt x="10795" y="0"/>
                </a:lnTo>
                <a:close/>
              </a:path>
            </a:pathLst>
          </a:custGeom>
          <a:solidFill>
            <a:srgbClr val="2196F3">
              <a:lumMod val="75000"/>
            </a:srgbClr>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20" name="TextBox 33"/>
          <p:cNvSpPr txBox="1"/>
          <p:nvPr>
            <p:custDataLst>
              <p:tags r:id="rId8"/>
            </p:custDataLst>
          </p:nvPr>
        </p:nvSpPr>
        <p:spPr>
          <a:xfrm>
            <a:off x="4423782" y="1742767"/>
            <a:ext cx="1330006" cy="450090"/>
          </a:xfrm>
          <a:prstGeom prst="rect">
            <a:avLst/>
          </a:prstGeom>
          <a:ln w="25400">
            <a:miter lim="400000"/>
          </a:ln>
        </p:spPr>
        <p:txBody>
          <a:bodyPr tIns="38396" bIns="38396" anchor="ctr">
            <a:normAutofit/>
          </a:bodyPr>
          <a:lstStyle>
            <a:lvl1pPr algn="ctr">
              <a:defRPr sz="2800" b="1">
                <a:solidFill>
                  <a:srgbClr val="FFFFFF"/>
                </a:solidFill>
              </a:defRPr>
            </a:lvl1pPr>
          </a:lstStyle>
          <a:p>
            <a:pPr defTabSz="457200">
              <a:lnSpc>
                <a:spcPct val="120000"/>
              </a:lnSpc>
            </a:pPr>
            <a:r>
              <a:rPr lang="zh-CN" altLang="en-US" sz="1510" spc="300" dirty="0">
                <a:latin typeface="微软雅黑" panose="020B0503020204020204" charset="-122"/>
                <a:ea typeface="微软雅黑" panose="020B0503020204020204" charset="-122"/>
              </a:rPr>
              <a:t>曝光量</a:t>
            </a:r>
            <a:endParaRPr lang="zh-CN" sz="1510" spc="300" dirty="0">
              <a:latin typeface="微软雅黑" panose="020B0503020204020204" charset="-122"/>
              <a:ea typeface="微软雅黑" panose="020B0503020204020204" charset="-122"/>
            </a:endParaRPr>
          </a:p>
        </p:txBody>
      </p:sp>
      <p:sp>
        <p:nvSpPr>
          <p:cNvPr id="54" name="下箭头 53"/>
          <p:cNvSpPr/>
          <p:nvPr>
            <p:custDataLst>
              <p:tags r:id="rId9"/>
            </p:custDataLst>
          </p:nvPr>
        </p:nvSpPr>
        <p:spPr>
          <a:xfrm>
            <a:off x="3391347" y="1401466"/>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55" name="下箭头 54"/>
          <p:cNvSpPr/>
          <p:nvPr>
            <p:custDataLst>
              <p:tags r:id="rId10"/>
            </p:custDataLst>
          </p:nvPr>
        </p:nvSpPr>
        <p:spPr>
          <a:xfrm>
            <a:off x="3763045" y="1416931"/>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56" name="下箭头 55"/>
          <p:cNvSpPr/>
          <p:nvPr>
            <p:custDataLst>
              <p:tags r:id="rId11"/>
            </p:custDataLst>
          </p:nvPr>
        </p:nvSpPr>
        <p:spPr>
          <a:xfrm>
            <a:off x="4134209" y="1444129"/>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57" name="下箭头 56"/>
          <p:cNvSpPr/>
          <p:nvPr>
            <p:custDataLst>
              <p:tags r:id="rId12"/>
            </p:custDataLst>
          </p:nvPr>
        </p:nvSpPr>
        <p:spPr>
          <a:xfrm>
            <a:off x="4505374" y="1451061"/>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58" name="下箭头 57"/>
          <p:cNvSpPr/>
          <p:nvPr>
            <p:custDataLst>
              <p:tags r:id="rId13"/>
            </p:custDataLst>
          </p:nvPr>
        </p:nvSpPr>
        <p:spPr>
          <a:xfrm>
            <a:off x="4876538" y="1459594"/>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59" name="下箭头 58"/>
          <p:cNvSpPr/>
          <p:nvPr>
            <p:custDataLst>
              <p:tags r:id="rId14"/>
            </p:custDataLst>
          </p:nvPr>
        </p:nvSpPr>
        <p:spPr>
          <a:xfrm>
            <a:off x="5248236" y="1468126"/>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60" name="下箭头 59"/>
          <p:cNvSpPr/>
          <p:nvPr>
            <p:custDataLst>
              <p:tags r:id="rId15"/>
            </p:custDataLst>
          </p:nvPr>
        </p:nvSpPr>
        <p:spPr>
          <a:xfrm>
            <a:off x="5619401" y="1452128"/>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61" name="下箭头 60"/>
          <p:cNvSpPr/>
          <p:nvPr>
            <p:custDataLst>
              <p:tags r:id="rId16"/>
            </p:custDataLst>
          </p:nvPr>
        </p:nvSpPr>
        <p:spPr>
          <a:xfrm>
            <a:off x="5990565" y="1432930"/>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62" name="下箭头 61"/>
          <p:cNvSpPr/>
          <p:nvPr>
            <p:custDataLst>
              <p:tags r:id="rId17"/>
            </p:custDataLst>
          </p:nvPr>
        </p:nvSpPr>
        <p:spPr>
          <a:xfrm>
            <a:off x="6361730" y="1417465"/>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63" name="下箭头 62"/>
          <p:cNvSpPr/>
          <p:nvPr>
            <p:custDataLst>
              <p:tags r:id="rId18"/>
            </p:custDataLst>
          </p:nvPr>
        </p:nvSpPr>
        <p:spPr>
          <a:xfrm>
            <a:off x="6732894" y="1383335"/>
            <a:ext cx="134920" cy="334901"/>
          </a:xfrm>
          <a:prstGeom prst="downArrow">
            <a:avLst>
              <a:gd name="adj1" fmla="val 50000"/>
              <a:gd name="adj2" fmla="val 68661"/>
            </a:avLst>
          </a:prstGeom>
          <a:solidFill>
            <a:srgbClr val="FFFFFF"/>
          </a:solidFill>
          <a:ln>
            <a:solidFill>
              <a:srgbClr val="2196F3"/>
            </a:solidFill>
          </a:ln>
        </p:spPr>
        <p:txBody>
          <a:bodyPr wrap="square" rtlCol="0" anchor="ctr">
            <a:normAutofit/>
          </a:bodyPr>
          <a:lstStyle/>
          <a:p>
            <a:pPr algn="r" defTabSz="457200">
              <a:lnSpc>
                <a:spcPct val="120000"/>
              </a:lnSpc>
            </a:pPr>
            <a:endParaRPr kumimoji="1" lang="zh-CN" altLang="en-US" sz="1175" dirty="0">
              <a:solidFill>
                <a:srgbClr val="222222">
                  <a:lumMod val="75000"/>
                  <a:lumOff val="25000"/>
                </a:srgbClr>
              </a:solidFill>
              <a:latin typeface="微软雅黑" panose="020B0503020204020204" charset="-122"/>
              <a:ea typeface="微软雅黑" panose="020B0503020204020204" charset="-122"/>
            </a:endParaRPr>
          </a:p>
        </p:txBody>
      </p:sp>
      <p:sp>
        <p:nvSpPr>
          <p:cNvPr id="67" name="矩形 66"/>
          <p:cNvSpPr/>
          <p:nvPr>
            <p:custDataLst>
              <p:tags r:id="rId19"/>
            </p:custDataLst>
          </p:nvPr>
        </p:nvSpPr>
        <p:spPr>
          <a:xfrm>
            <a:off x="524421" y="1468126"/>
            <a:ext cx="2155527" cy="760461"/>
          </a:xfrm>
          <a:prstGeom prst="rect">
            <a:avLst/>
          </a:prstGeom>
        </p:spPr>
        <p:txBody>
          <a:bodyPr wrap="square" anchor="ctr">
            <a:normAutofit/>
          </a:bodyPr>
          <a:lstStyle/>
          <a:p>
            <a:pPr algn="r" defTabSz="457200">
              <a:lnSpc>
                <a:spcPct val="120000"/>
              </a:lnSpc>
            </a:pPr>
            <a:r>
              <a:rPr lang="zh-CN" sz="1010" spc="150" dirty="0">
                <a:solidFill>
                  <a:srgbClr val="222222">
                    <a:lumMod val="75000"/>
                    <a:lumOff val="25000"/>
                  </a:srgbClr>
                </a:solidFill>
                <a:latin typeface="微软雅黑" panose="020B0503020204020204" charset="-122"/>
                <a:ea typeface="微软雅黑" panose="020B0503020204020204" charset="-122"/>
              </a:rPr>
              <a:t>曝光量决定了有多少人能看到</a:t>
            </a:r>
            <a:endParaRPr lang="zh-CN" sz="1010" spc="150" dirty="0">
              <a:solidFill>
                <a:srgbClr val="222222">
                  <a:lumMod val="75000"/>
                  <a:lumOff val="25000"/>
                </a:srgbClr>
              </a:solidFill>
              <a:latin typeface="微软雅黑" panose="020B0503020204020204" charset="-122"/>
              <a:ea typeface="微软雅黑" panose="020B0503020204020204" charset="-122"/>
            </a:endParaRPr>
          </a:p>
        </p:txBody>
      </p:sp>
      <p:sp>
        <p:nvSpPr>
          <p:cNvPr id="732" name="Straight Arrow Connector 174"/>
          <p:cNvSpPr/>
          <p:nvPr>
            <p:custDataLst>
              <p:tags r:id="rId20"/>
            </p:custDataLst>
          </p:nvPr>
        </p:nvSpPr>
        <p:spPr>
          <a:xfrm>
            <a:off x="6983537" y="2719207"/>
            <a:ext cx="338634" cy="0"/>
          </a:xfrm>
          <a:prstGeom prst="line">
            <a:avLst/>
          </a:prstGeom>
          <a:ln w="25400">
            <a:solidFill>
              <a:srgbClr val="2196F3"/>
            </a:solidFill>
            <a:miter/>
            <a:tailEnd type="oval"/>
          </a:ln>
        </p:spPr>
        <p:txBody>
          <a:bodyPr tIns="38396" bIns="38396">
            <a:normAutofit fontScale="25000" lnSpcReduction="20000"/>
          </a:bodyPr>
          <a:lstStyle/>
          <a:p>
            <a:pPr defTabSz="457200">
              <a:lnSpc>
                <a:spcPct val="140000"/>
              </a:lnSpc>
            </a:pPr>
            <a:endParaRPr sz="755">
              <a:solidFill>
                <a:srgbClr val="222222"/>
              </a:solidFill>
              <a:latin typeface="微软雅黑" panose="020B0503020204020204" charset="-122"/>
              <a:ea typeface="微软雅黑" panose="020B0503020204020204" charset="-122"/>
            </a:endParaRPr>
          </a:p>
        </p:txBody>
      </p:sp>
      <p:sp>
        <p:nvSpPr>
          <p:cNvPr id="713" name="Freeform 16"/>
          <p:cNvSpPr/>
          <p:nvPr>
            <p:custDataLst>
              <p:tags r:id="rId21"/>
            </p:custDataLst>
          </p:nvPr>
        </p:nvSpPr>
        <p:spPr>
          <a:xfrm>
            <a:off x="3255360" y="2541091"/>
            <a:ext cx="3748975" cy="471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 y="0"/>
                </a:lnTo>
                <a:lnTo>
                  <a:pt x="166" y="548"/>
                </a:lnTo>
                <a:lnTo>
                  <a:pt x="337" y="1095"/>
                </a:lnTo>
                <a:lnTo>
                  <a:pt x="564" y="1582"/>
                </a:lnTo>
                <a:lnTo>
                  <a:pt x="852" y="2130"/>
                </a:lnTo>
                <a:lnTo>
                  <a:pt x="1184" y="2616"/>
                </a:lnTo>
                <a:lnTo>
                  <a:pt x="1570" y="3103"/>
                </a:lnTo>
                <a:lnTo>
                  <a:pt x="1993" y="3468"/>
                </a:lnTo>
                <a:lnTo>
                  <a:pt x="2465" y="3955"/>
                </a:lnTo>
                <a:lnTo>
                  <a:pt x="2987" y="4320"/>
                </a:lnTo>
                <a:lnTo>
                  <a:pt x="3539" y="4746"/>
                </a:lnTo>
                <a:lnTo>
                  <a:pt x="4140" y="5050"/>
                </a:lnTo>
                <a:lnTo>
                  <a:pt x="4759" y="5354"/>
                </a:lnTo>
                <a:lnTo>
                  <a:pt x="5421" y="5598"/>
                </a:lnTo>
                <a:lnTo>
                  <a:pt x="6114" y="5902"/>
                </a:lnTo>
                <a:lnTo>
                  <a:pt x="6844" y="6024"/>
                </a:lnTo>
                <a:lnTo>
                  <a:pt x="7593" y="6267"/>
                </a:lnTo>
                <a:lnTo>
                  <a:pt x="8365" y="6389"/>
                </a:lnTo>
                <a:lnTo>
                  <a:pt x="9150" y="6510"/>
                </a:lnTo>
                <a:lnTo>
                  <a:pt x="9972" y="6571"/>
                </a:lnTo>
                <a:lnTo>
                  <a:pt x="11628" y="6571"/>
                </a:lnTo>
                <a:lnTo>
                  <a:pt x="12437" y="6510"/>
                </a:lnTo>
                <a:lnTo>
                  <a:pt x="13235" y="6389"/>
                </a:lnTo>
                <a:lnTo>
                  <a:pt x="14007" y="6267"/>
                </a:lnTo>
                <a:lnTo>
                  <a:pt x="14756" y="6024"/>
                </a:lnTo>
                <a:lnTo>
                  <a:pt x="15473" y="5902"/>
                </a:lnTo>
                <a:lnTo>
                  <a:pt x="16166" y="5598"/>
                </a:lnTo>
                <a:lnTo>
                  <a:pt x="16829" y="5354"/>
                </a:lnTo>
                <a:lnTo>
                  <a:pt x="17460" y="5050"/>
                </a:lnTo>
                <a:lnTo>
                  <a:pt x="18061" y="4746"/>
                </a:lnTo>
                <a:lnTo>
                  <a:pt x="18613" y="4320"/>
                </a:lnTo>
                <a:lnTo>
                  <a:pt x="19135" y="3955"/>
                </a:lnTo>
                <a:lnTo>
                  <a:pt x="19607" y="3468"/>
                </a:lnTo>
                <a:lnTo>
                  <a:pt x="20030" y="3103"/>
                </a:lnTo>
                <a:lnTo>
                  <a:pt x="20416" y="2616"/>
                </a:lnTo>
                <a:lnTo>
                  <a:pt x="20748" y="2130"/>
                </a:lnTo>
                <a:lnTo>
                  <a:pt x="21036" y="1582"/>
                </a:lnTo>
                <a:lnTo>
                  <a:pt x="21263" y="1095"/>
                </a:lnTo>
                <a:lnTo>
                  <a:pt x="21428" y="548"/>
                </a:lnTo>
                <a:lnTo>
                  <a:pt x="21545" y="0"/>
                </a:lnTo>
                <a:lnTo>
                  <a:pt x="21600" y="0"/>
                </a:lnTo>
                <a:lnTo>
                  <a:pt x="21600" y="14238"/>
                </a:lnTo>
                <a:lnTo>
                  <a:pt x="21569" y="14785"/>
                </a:lnTo>
                <a:lnTo>
                  <a:pt x="21483" y="15333"/>
                </a:lnTo>
                <a:lnTo>
                  <a:pt x="21342" y="15881"/>
                </a:lnTo>
                <a:lnTo>
                  <a:pt x="21146" y="16367"/>
                </a:lnTo>
                <a:lnTo>
                  <a:pt x="20901" y="16915"/>
                </a:lnTo>
                <a:lnTo>
                  <a:pt x="20600" y="17402"/>
                </a:lnTo>
                <a:lnTo>
                  <a:pt x="20251" y="17828"/>
                </a:lnTo>
                <a:lnTo>
                  <a:pt x="19858" y="18254"/>
                </a:lnTo>
                <a:lnTo>
                  <a:pt x="19423" y="18740"/>
                </a:lnTo>
                <a:lnTo>
                  <a:pt x="18951" y="19105"/>
                </a:lnTo>
                <a:lnTo>
                  <a:pt x="18442" y="19470"/>
                </a:lnTo>
                <a:lnTo>
                  <a:pt x="17890" y="19835"/>
                </a:lnTo>
                <a:lnTo>
                  <a:pt x="17307" y="20140"/>
                </a:lnTo>
                <a:lnTo>
                  <a:pt x="16681" y="20444"/>
                </a:lnTo>
                <a:lnTo>
                  <a:pt x="16037" y="20687"/>
                </a:lnTo>
                <a:lnTo>
                  <a:pt x="15357" y="20931"/>
                </a:lnTo>
                <a:lnTo>
                  <a:pt x="14645" y="21113"/>
                </a:lnTo>
                <a:lnTo>
                  <a:pt x="13922" y="21296"/>
                </a:lnTo>
                <a:lnTo>
                  <a:pt x="13167" y="21478"/>
                </a:lnTo>
                <a:lnTo>
                  <a:pt x="12395" y="21539"/>
                </a:lnTo>
                <a:lnTo>
                  <a:pt x="11603" y="21600"/>
                </a:lnTo>
                <a:lnTo>
                  <a:pt x="9997" y="21600"/>
                </a:lnTo>
                <a:lnTo>
                  <a:pt x="9199" y="21539"/>
                </a:lnTo>
                <a:lnTo>
                  <a:pt x="8427" y="21478"/>
                </a:lnTo>
                <a:lnTo>
                  <a:pt x="7678" y="21296"/>
                </a:lnTo>
                <a:lnTo>
                  <a:pt x="6955" y="21113"/>
                </a:lnTo>
                <a:lnTo>
                  <a:pt x="6243" y="20931"/>
                </a:lnTo>
                <a:lnTo>
                  <a:pt x="5563" y="20687"/>
                </a:lnTo>
                <a:lnTo>
                  <a:pt x="4919" y="20444"/>
                </a:lnTo>
                <a:lnTo>
                  <a:pt x="4299" y="20140"/>
                </a:lnTo>
                <a:lnTo>
                  <a:pt x="3710" y="19835"/>
                </a:lnTo>
                <a:lnTo>
                  <a:pt x="3158" y="19470"/>
                </a:lnTo>
                <a:lnTo>
                  <a:pt x="2649" y="19105"/>
                </a:lnTo>
                <a:lnTo>
                  <a:pt x="2165" y="18740"/>
                </a:lnTo>
                <a:lnTo>
                  <a:pt x="1736" y="18254"/>
                </a:lnTo>
                <a:lnTo>
                  <a:pt x="1349" y="17828"/>
                </a:lnTo>
                <a:lnTo>
                  <a:pt x="1000" y="17402"/>
                </a:lnTo>
                <a:lnTo>
                  <a:pt x="699" y="16915"/>
                </a:lnTo>
                <a:lnTo>
                  <a:pt x="454" y="16367"/>
                </a:lnTo>
                <a:lnTo>
                  <a:pt x="258" y="15881"/>
                </a:lnTo>
                <a:lnTo>
                  <a:pt x="110" y="15333"/>
                </a:lnTo>
                <a:lnTo>
                  <a:pt x="25" y="14785"/>
                </a:lnTo>
                <a:lnTo>
                  <a:pt x="0" y="14238"/>
                </a:lnTo>
                <a:lnTo>
                  <a:pt x="0" y="0"/>
                </a:lnTo>
                <a:close/>
              </a:path>
            </a:pathLst>
          </a:custGeom>
          <a:solidFill>
            <a:srgbClr val="2196F3"/>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14" name="Freeform 17"/>
          <p:cNvSpPr/>
          <p:nvPr>
            <p:custDataLst>
              <p:tags r:id="rId22"/>
            </p:custDataLst>
          </p:nvPr>
        </p:nvSpPr>
        <p:spPr>
          <a:xfrm>
            <a:off x="3255360" y="2378973"/>
            <a:ext cx="3748975" cy="319969"/>
          </a:xfrm>
          <a:custGeom>
            <a:avLst/>
            <a:gdLst/>
            <a:ahLst/>
            <a:cxnLst>
              <a:cxn ang="0">
                <a:pos x="wd2" y="hd2"/>
              </a:cxn>
              <a:cxn ang="5400000">
                <a:pos x="wd2" y="hd2"/>
              </a:cxn>
              <a:cxn ang="10800000">
                <a:pos x="wd2" y="hd2"/>
              </a:cxn>
              <a:cxn ang="16200000">
                <a:pos x="wd2" y="hd2"/>
              </a:cxn>
            </a:cxnLst>
            <a:rect l="0" t="0" r="r" b="b"/>
            <a:pathLst>
              <a:path w="21600" h="21600" extrusionOk="0">
                <a:moveTo>
                  <a:pt x="10794" y="0"/>
                </a:moveTo>
                <a:lnTo>
                  <a:pt x="11603" y="0"/>
                </a:lnTo>
                <a:lnTo>
                  <a:pt x="12395" y="90"/>
                </a:lnTo>
                <a:lnTo>
                  <a:pt x="13167" y="179"/>
                </a:lnTo>
                <a:lnTo>
                  <a:pt x="13922" y="448"/>
                </a:lnTo>
                <a:lnTo>
                  <a:pt x="14645" y="717"/>
                </a:lnTo>
                <a:lnTo>
                  <a:pt x="15357" y="986"/>
                </a:lnTo>
                <a:lnTo>
                  <a:pt x="16037" y="1344"/>
                </a:lnTo>
                <a:lnTo>
                  <a:pt x="16681" y="1703"/>
                </a:lnTo>
                <a:lnTo>
                  <a:pt x="17307" y="2151"/>
                </a:lnTo>
                <a:lnTo>
                  <a:pt x="17890" y="2599"/>
                </a:lnTo>
                <a:lnTo>
                  <a:pt x="18442" y="3227"/>
                </a:lnTo>
                <a:lnTo>
                  <a:pt x="18951" y="3675"/>
                </a:lnTo>
                <a:lnTo>
                  <a:pt x="19423" y="4392"/>
                </a:lnTo>
                <a:lnTo>
                  <a:pt x="19858" y="4929"/>
                </a:lnTo>
                <a:lnTo>
                  <a:pt x="20251" y="5646"/>
                </a:lnTo>
                <a:lnTo>
                  <a:pt x="20600" y="6184"/>
                </a:lnTo>
                <a:lnTo>
                  <a:pt x="20901" y="6991"/>
                </a:lnTo>
                <a:lnTo>
                  <a:pt x="21146" y="7708"/>
                </a:lnTo>
                <a:lnTo>
                  <a:pt x="21342" y="8425"/>
                </a:lnTo>
                <a:lnTo>
                  <a:pt x="21483" y="9232"/>
                </a:lnTo>
                <a:lnTo>
                  <a:pt x="21569" y="10038"/>
                </a:lnTo>
                <a:lnTo>
                  <a:pt x="21600" y="10845"/>
                </a:lnTo>
                <a:lnTo>
                  <a:pt x="21594" y="11114"/>
                </a:lnTo>
                <a:lnTo>
                  <a:pt x="21575" y="11651"/>
                </a:lnTo>
                <a:lnTo>
                  <a:pt x="21545" y="11920"/>
                </a:lnTo>
                <a:lnTo>
                  <a:pt x="21428" y="12727"/>
                </a:lnTo>
                <a:lnTo>
                  <a:pt x="21263" y="13534"/>
                </a:lnTo>
                <a:lnTo>
                  <a:pt x="21036" y="14251"/>
                </a:lnTo>
                <a:lnTo>
                  <a:pt x="20748" y="15057"/>
                </a:lnTo>
                <a:lnTo>
                  <a:pt x="20416" y="15774"/>
                </a:lnTo>
                <a:lnTo>
                  <a:pt x="20030" y="16491"/>
                </a:lnTo>
                <a:lnTo>
                  <a:pt x="19607" y="17029"/>
                </a:lnTo>
                <a:lnTo>
                  <a:pt x="19135" y="17746"/>
                </a:lnTo>
                <a:lnTo>
                  <a:pt x="18613" y="18284"/>
                </a:lnTo>
                <a:lnTo>
                  <a:pt x="18061" y="18911"/>
                </a:lnTo>
                <a:lnTo>
                  <a:pt x="17460" y="19359"/>
                </a:lnTo>
                <a:lnTo>
                  <a:pt x="16829" y="19807"/>
                </a:lnTo>
                <a:lnTo>
                  <a:pt x="16166" y="20166"/>
                </a:lnTo>
                <a:lnTo>
                  <a:pt x="15473" y="20614"/>
                </a:lnTo>
                <a:lnTo>
                  <a:pt x="14756" y="20793"/>
                </a:lnTo>
                <a:lnTo>
                  <a:pt x="14007" y="21152"/>
                </a:lnTo>
                <a:lnTo>
                  <a:pt x="13235" y="21331"/>
                </a:lnTo>
                <a:lnTo>
                  <a:pt x="12437" y="21510"/>
                </a:lnTo>
                <a:lnTo>
                  <a:pt x="11628" y="21600"/>
                </a:lnTo>
                <a:lnTo>
                  <a:pt x="9972" y="21600"/>
                </a:lnTo>
                <a:lnTo>
                  <a:pt x="9150" y="21510"/>
                </a:lnTo>
                <a:lnTo>
                  <a:pt x="8365" y="21331"/>
                </a:lnTo>
                <a:lnTo>
                  <a:pt x="7593" y="21152"/>
                </a:lnTo>
                <a:lnTo>
                  <a:pt x="6844" y="20793"/>
                </a:lnTo>
                <a:lnTo>
                  <a:pt x="6114" y="20614"/>
                </a:lnTo>
                <a:lnTo>
                  <a:pt x="5421" y="20166"/>
                </a:lnTo>
                <a:lnTo>
                  <a:pt x="4759" y="19807"/>
                </a:lnTo>
                <a:lnTo>
                  <a:pt x="4140" y="19359"/>
                </a:lnTo>
                <a:lnTo>
                  <a:pt x="3539" y="18911"/>
                </a:lnTo>
                <a:lnTo>
                  <a:pt x="2987" y="18284"/>
                </a:lnTo>
                <a:lnTo>
                  <a:pt x="2465" y="17746"/>
                </a:lnTo>
                <a:lnTo>
                  <a:pt x="1993" y="17029"/>
                </a:lnTo>
                <a:lnTo>
                  <a:pt x="1570" y="16491"/>
                </a:lnTo>
                <a:lnTo>
                  <a:pt x="1184" y="15774"/>
                </a:lnTo>
                <a:lnTo>
                  <a:pt x="852" y="15057"/>
                </a:lnTo>
                <a:lnTo>
                  <a:pt x="564" y="14251"/>
                </a:lnTo>
                <a:lnTo>
                  <a:pt x="337" y="13534"/>
                </a:lnTo>
                <a:lnTo>
                  <a:pt x="166" y="12727"/>
                </a:lnTo>
                <a:lnTo>
                  <a:pt x="55" y="11920"/>
                </a:lnTo>
                <a:lnTo>
                  <a:pt x="25" y="11651"/>
                </a:lnTo>
                <a:lnTo>
                  <a:pt x="0" y="11114"/>
                </a:lnTo>
                <a:lnTo>
                  <a:pt x="0" y="10845"/>
                </a:lnTo>
                <a:lnTo>
                  <a:pt x="25" y="10038"/>
                </a:lnTo>
                <a:lnTo>
                  <a:pt x="110" y="9232"/>
                </a:lnTo>
                <a:lnTo>
                  <a:pt x="258" y="8425"/>
                </a:lnTo>
                <a:lnTo>
                  <a:pt x="454" y="7708"/>
                </a:lnTo>
                <a:lnTo>
                  <a:pt x="699" y="6991"/>
                </a:lnTo>
                <a:lnTo>
                  <a:pt x="1000" y="6184"/>
                </a:lnTo>
                <a:lnTo>
                  <a:pt x="1349" y="5646"/>
                </a:lnTo>
                <a:lnTo>
                  <a:pt x="1736" y="4929"/>
                </a:lnTo>
                <a:lnTo>
                  <a:pt x="2165" y="4392"/>
                </a:lnTo>
                <a:lnTo>
                  <a:pt x="2649" y="3675"/>
                </a:lnTo>
                <a:lnTo>
                  <a:pt x="3158" y="3227"/>
                </a:lnTo>
                <a:lnTo>
                  <a:pt x="3710" y="2599"/>
                </a:lnTo>
                <a:lnTo>
                  <a:pt x="4299" y="2151"/>
                </a:lnTo>
                <a:lnTo>
                  <a:pt x="4919" y="1703"/>
                </a:lnTo>
                <a:lnTo>
                  <a:pt x="5563" y="1344"/>
                </a:lnTo>
                <a:lnTo>
                  <a:pt x="6243" y="986"/>
                </a:lnTo>
                <a:lnTo>
                  <a:pt x="6955" y="717"/>
                </a:lnTo>
                <a:lnTo>
                  <a:pt x="7678" y="448"/>
                </a:lnTo>
                <a:lnTo>
                  <a:pt x="8427" y="179"/>
                </a:lnTo>
                <a:lnTo>
                  <a:pt x="9199" y="90"/>
                </a:lnTo>
                <a:lnTo>
                  <a:pt x="9997" y="0"/>
                </a:lnTo>
                <a:lnTo>
                  <a:pt x="10794" y="0"/>
                </a:lnTo>
                <a:close/>
              </a:path>
            </a:pathLst>
          </a:custGeom>
          <a:solidFill>
            <a:srgbClr val="2196F3">
              <a:lumMod val="75000"/>
            </a:srgbClr>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23" name="TextBox 29"/>
          <p:cNvSpPr txBox="1"/>
          <p:nvPr>
            <p:custDataLst>
              <p:tags r:id="rId23"/>
            </p:custDataLst>
          </p:nvPr>
        </p:nvSpPr>
        <p:spPr>
          <a:xfrm>
            <a:off x="4423782" y="2620550"/>
            <a:ext cx="1330006" cy="450090"/>
          </a:xfrm>
          <a:prstGeom prst="rect">
            <a:avLst/>
          </a:prstGeom>
          <a:ln w="25400">
            <a:miter lim="400000"/>
          </a:ln>
        </p:spPr>
        <p:txBody>
          <a:bodyPr tIns="38396" bIns="38396" anchor="ctr">
            <a:normAutofit/>
          </a:bodyPr>
          <a:lstStyle>
            <a:lvl1pPr algn="ctr">
              <a:defRPr sz="2800" b="1">
                <a:solidFill>
                  <a:srgbClr val="FFFFFF"/>
                </a:solidFill>
              </a:defRPr>
            </a:lvl1pPr>
          </a:lstStyle>
          <a:p>
            <a:pPr defTabSz="457200">
              <a:lnSpc>
                <a:spcPct val="120000"/>
              </a:lnSpc>
            </a:pPr>
            <a:r>
              <a:rPr lang="zh-CN" altLang="en-US" sz="1510" spc="300" dirty="0">
                <a:latin typeface="微软雅黑" panose="020B0503020204020204" charset="-122"/>
                <a:ea typeface="微软雅黑" panose="020B0503020204020204" charset="-122"/>
              </a:rPr>
              <a:t>点击率</a:t>
            </a:r>
            <a:endParaRPr lang="zh-CN" altLang="en-US" sz="1510" spc="300" dirty="0">
              <a:latin typeface="微软雅黑" panose="020B0503020204020204" charset="-122"/>
              <a:ea typeface="微软雅黑" panose="020B0503020204020204" charset="-122"/>
            </a:endParaRPr>
          </a:p>
        </p:txBody>
      </p:sp>
      <p:sp>
        <p:nvSpPr>
          <p:cNvPr id="68" name="矩形 67"/>
          <p:cNvSpPr/>
          <p:nvPr>
            <p:custDataLst>
              <p:tags r:id="rId24"/>
            </p:custDataLst>
          </p:nvPr>
        </p:nvSpPr>
        <p:spPr>
          <a:xfrm>
            <a:off x="7325371" y="2353375"/>
            <a:ext cx="2155527" cy="760461"/>
          </a:xfrm>
          <a:prstGeom prst="rect">
            <a:avLst/>
          </a:prstGeom>
        </p:spPr>
        <p:txBody>
          <a:bodyPr wrap="square" anchor="ctr">
            <a:normAutofit/>
          </a:bodyPr>
          <a:lstStyle/>
          <a:p>
            <a:pPr defTabSz="457200">
              <a:lnSpc>
                <a:spcPct val="120000"/>
              </a:lnSpc>
            </a:pPr>
            <a:r>
              <a:rPr lang="zh-CN" altLang="en-US" sz="1010" spc="150" dirty="0">
                <a:solidFill>
                  <a:srgbClr val="222222">
                    <a:lumMod val="75000"/>
                    <a:lumOff val="25000"/>
                  </a:srgbClr>
                </a:solidFill>
                <a:latin typeface="微软雅黑" panose="020B0503020204020204" charset="-122"/>
                <a:ea typeface="微软雅黑" panose="020B0503020204020204" charset="-122"/>
              </a:rPr>
              <a:t>点击率决定了有多少人会点击进入类目</a:t>
            </a:r>
            <a:r>
              <a:rPr lang="en-US" altLang="zh-CN" sz="1010" spc="150" dirty="0">
                <a:solidFill>
                  <a:srgbClr val="222222">
                    <a:lumMod val="75000"/>
                    <a:lumOff val="25000"/>
                  </a:srgbClr>
                </a:solidFill>
                <a:latin typeface="微软雅黑" panose="020B0503020204020204" charset="-122"/>
                <a:ea typeface="微软雅黑" panose="020B0503020204020204" charset="-122"/>
              </a:rPr>
              <a:t>/</a:t>
            </a:r>
            <a:r>
              <a:rPr lang="zh-CN" altLang="en-US" sz="1010" spc="150" dirty="0">
                <a:solidFill>
                  <a:srgbClr val="222222">
                    <a:lumMod val="75000"/>
                    <a:lumOff val="25000"/>
                  </a:srgbClr>
                </a:solidFill>
                <a:latin typeface="微软雅黑" panose="020B0503020204020204" charset="-122"/>
                <a:ea typeface="微软雅黑" panose="020B0503020204020204" charset="-122"/>
              </a:rPr>
              <a:t>单品页</a:t>
            </a:r>
            <a:endParaRPr lang="zh-CN" altLang="en-US" sz="1010" spc="150" dirty="0">
              <a:solidFill>
                <a:srgbClr val="222222">
                  <a:lumMod val="75000"/>
                  <a:lumOff val="25000"/>
                </a:srgbClr>
              </a:solidFill>
              <a:latin typeface="微软雅黑" panose="020B0503020204020204" charset="-122"/>
              <a:ea typeface="微软雅黑" panose="020B0503020204020204" charset="-122"/>
            </a:endParaRPr>
          </a:p>
        </p:txBody>
      </p:sp>
      <p:sp>
        <p:nvSpPr>
          <p:cNvPr id="729" name="Straight Arrow Connector 171"/>
          <p:cNvSpPr/>
          <p:nvPr>
            <p:custDataLst>
              <p:tags r:id="rId25"/>
            </p:custDataLst>
          </p:nvPr>
        </p:nvSpPr>
        <p:spPr>
          <a:xfrm flipH="1">
            <a:off x="3159369" y="3601789"/>
            <a:ext cx="484220" cy="0"/>
          </a:xfrm>
          <a:prstGeom prst="line">
            <a:avLst/>
          </a:prstGeom>
          <a:ln w="25400">
            <a:solidFill>
              <a:srgbClr val="2196F3"/>
            </a:solidFill>
            <a:miter/>
            <a:tailEnd type="oval"/>
          </a:ln>
        </p:spPr>
        <p:txBody>
          <a:bodyPr tIns="38396" bIns="38396">
            <a:normAutofit fontScale="25000" lnSpcReduction="20000"/>
          </a:bodyPr>
          <a:lstStyle/>
          <a:p>
            <a:pPr defTabSz="457200">
              <a:lnSpc>
                <a:spcPct val="140000"/>
              </a:lnSpc>
            </a:pPr>
            <a:endParaRPr sz="755">
              <a:solidFill>
                <a:srgbClr val="222222"/>
              </a:solidFill>
              <a:latin typeface="微软雅黑" panose="020B0503020204020204" charset="-122"/>
              <a:ea typeface="微软雅黑" panose="020B0503020204020204" charset="-122"/>
            </a:endParaRPr>
          </a:p>
        </p:txBody>
      </p:sp>
      <p:sp>
        <p:nvSpPr>
          <p:cNvPr id="710" name="Freeform 14"/>
          <p:cNvSpPr/>
          <p:nvPr>
            <p:custDataLst>
              <p:tags r:id="rId26"/>
            </p:custDataLst>
          </p:nvPr>
        </p:nvSpPr>
        <p:spPr>
          <a:xfrm>
            <a:off x="3497470" y="3422073"/>
            <a:ext cx="3265288" cy="4650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9" y="0"/>
                </a:lnTo>
                <a:lnTo>
                  <a:pt x="185" y="555"/>
                </a:lnTo>
                <a:lnTo>
                  <a:pt x="362" y="1173"/>
                </a:lnTo>
                <a:lnTo>
                  <a:pt x="614" y="1666"/>
                </a:lnTo>
                <a:lnTo>
                  <a:pt x="917" y="2222"/>
                </a:lnTo>
                <a:lnTo>
                  <a:pt x="1286" y="2654"/>
                </a:lnTo>
                <a:lnTo>
                  <a:pt x="1700" y="3209"/>
                </a:lnTo>
                <a:lnTo>
                  <a:pt x="2166" y="3641"/>
                </a:lnTo>
                <a:lnTo>
                  <a:pt x="2683" y="4135"/>
                </a:lnTo>
                <a:lnTo>
                  <a:pt x="3245" y="4505"/>
                </a:lnTo>
                <a:lnTo>
                  <a:pt x="3851" y="4875"/>
                </a:lnTo>
                <a:lnTo>
                  <a:pt x="4494" y="5184"/>
                </a:lnTo>
                <a:lnTo>
                  <a:pt x="5182" y="5554"/>
                </a:lnTo>
                <a:lnTo>
                  <a:pt x="5906" y="5739"/>
                </a:lnTo>
                <a:lnTo>
                  <a:pt x="6653" y="5986"/>
                </a:lnTo>
                <a:lnTo>
                  <a:pt x="7437" y="6233"/>
                </a:lnTo>
                <a:lnTo>
                  <a:pt x="8242" y="6418"/>
                </a:lnTo>
                <a:lnTo>
                  <a:pt x="9070" y="6480"/>
                </a:lnTo>
                <a:lnTo>
                  <a:pt x="9920" y="6542"/>
                </a:lnTo>
                <a:lnTo>
                  <a:pt x="11672" y="6542"/>
                </a:lnTo>
                <a:lnTo>
                  <a:pt x="12530" y="6480"/>
                </a:lnTo>
                <a:lnTo>
                  <a:pt x="13365" y="6418"/>
                </a:lnTo>
                <a:lnTo>
                  <a:pt x="14171" y="6233"/>
                </a:lnTo>
                <a:lnTo>
                  <a:pt x="14947" y="5986"/>
                </a:lnTo>
                <a:lnTo>
                  <a:pt x="15701" y="5739"/>
                </a:lnTo>
                <a:lnTo>
                  <a:pt x="16425" y="5554"/>
                </a:lnTo>
                <a:lnTo>
                  <a:pt x="17106" y="5184"/>
                </a:lnTo>
                <a:lnTo>
                  <a:pt x="17756" y="4875"/>
                </a:lnTo>
                <a:lnTo>
                  <a:pt x="18355" y="4505"/>
                </a:lnTo>
                <a:lnTo>
                  <a:pt x="18909" y="4135"/>
                </a:lnTo>
                <a:lnTo>
                  <a:pt x="19434" y="3641"/>
                </a:lnTo>
                <a:lnTo>
                  <a:pt x="19900" y="3209"/>
                </a:lnTo>
                <a:lnTo>
                  <a:pt x="20321" y="2654"/>
                </a:lnTo>
                <a:lnTo>
                  <a:pt x="20676" y="2222"/>
                </a:lnTo>
                <a:lnTo>
                  <a:pt x="20986" y="1666"/>
                </a:lnTo>
                <a:lnTo>
                  <a:pt x="21230" y="1173"/>
                </a:lnTo>
                <a:lnTo>
                  <a:pt x="21423" y="555"/>
                </a:lnTo>
                <a:lnTo>
                  <a:pt x="21541" y="0"/>
                </a:lnTo>
                <a:lnTo>
                  <a:pt x="21600" y="0"/>
                </a:lnTo>
                <a:lnTo>
                  <a:pt x="21600" y="14318"/>
                </a:lnTo>
                <a:lnTo>
                  <a:pt x="21563" y="14873"/>
                </a:lnTo>
                <a:lnTo>
                  <a:pt x="21460" y="15552"/>
                </a:lnTo>
                <a:lnTo>
                  <a:pt x="21290" y="16107"/>
                </a:lnTo>
                <a:lnTo>
                  <a:pt x="21053" y="16663"/>
                </a:lnTo>
                <a:lnTo>
                  <a:pt x="20757" y="17218"/>
                </a:lnTo>
                <a:lnTo>
                  <a:pt x="20395" y="17650"/>
                </a:lnTo>
                <a:lnTo>
                  <a:pt x="19989" y="18206"/>
                </a:lnTo>
                <a:lnTo>
                  <a:pt x="19523" y="18638"/>
                </a:lnTo>
                <a:lnTo>
                  <a:pt x="18998" y="19070"/>
                </a:lnTo>
                <a:lnTo>
                  <a:pt x="18436" y="19502"/>
                </a:lnTo>
                <a:lnTo>
                  <a:pt x="17830" y="19872"/>
                </a:lnTo>
                <a:lnTo>
                  <a:pt x="17179" y="20304"/>
                </a:lnTo>
                <a:lnTo>
                  <a:pt x="16492" y="20613"/>
                </a:lnTo>
                <a:lnTo>
                  <a:pt x="15768" y="20859"/>
                </a:lnTo>
                <a:lnTo>
                  <a:pt x="15006" y="21045"/>
                </a:lnTo>
                <a:lnTo>
                  <a:pt x="14215" y="21291"/>
                </a:lnTo>
                <a:lnTo>
                  <a:pt x="13395" y="21477"/>
                </a:lnTo>
                <a:lnTo>
                  <a:pt x="12552" y="21538"/>
                </a:lnTo>
                <a:lnTo>
                  <a:pt x="11687" y="21600"/>
                </a:lnTo>
                <a:lnTo>
                  <a:pt x="9913" y="21600"/>
                </a:lnTo>
                <a:lnTo>
                  <a:pt x="9048" y="21538"/>
                </a:lnTo>
                <a:lnTo>
                  <a:pt x="8205" y="21477"/>
                </a:lnTo>
                <a:lnTo>
                  <a:pt x="7385" y="21291"/>
                </a:lnTo>
                <a:lnTo>
                  <a:pt x="6594" y="21045"/>
                </a:lnTo>
                <a:lnTo>
                  <a:pt x="5840" y="20859"/>
                </a:lnTo>
                <a:lnTo>
                  <a:pt x="5115" y="20613"/>
                </a:lnTo>
                <a:lnTo>
                  <a:pt x="4421" y="20304"/>
                </a:lnTo>
                <a:lnTo>
                  <a:pt x="3777" y="19872"/>
                </a:lnTo>
                <a:lnTo>
                  <a:pt x="3164" y="19502"/>
                </a:lnTo>
                <a:lnTo>
                  <a:pt x="2595" y="19070"/>
                </a:lnTo>
                <a:lnTo>
                  <a:pt x="2085" y="18638"/>
                </a:lnTo>
                <a:lnTo>
                  <a:pt x="1619" y="18206"/>
                </a:lnTo>
                <a:lnTo>
                  <a:pt x="1212" y="17650"/>
                </a:lnTo>
                <a:lnTo>
                  <a:pt x="850" y="17218"/>
                </a:lnTo>
                <a:lnTo>
                  <a:pt x="554" y="16663"/>
                </a:lnTo>
                <a:lnTo>
                  <a:pt x="318" y="16107"/>
                </a:lnTo>
                <a:lnTo>
                  <a:pt x="148" y="15552"/>
                </a:lnTo>
                <a:lnTo>
                  <a:pt x="30" y="14873"/>
                </a:lnTo>
                <a:lnTo>
                  <a:pt x="0" y="14318"/>
                </a:lnTo>
                <a:lnTo>
                  <a:pt x="0" y="0"/>
                </a:lnTo>
                <a:close/>
              </a:path>
            </a:pathLst>
          </a:custGeom>
          <a:solidFill>
            <a:srgbClr val="2196F3"/>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11" name="Freeform 15"/>
          <p:cNvSpPr/>
          <p:nvPr>
            <p:custDataLst>
              <p:tags r:id="rId27"/>
            </p:custDataLst>
          </p:nvPr>
        </p:nvSpPr>
        <p:spPr>
          <a:xfrm>
            <a:off x="3497470" y="3273821"/>
            <a:ext cx="3265288" cy="31463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1687" y="0"/>
                </a:lnTo>
                <a:lnTo>
                  <a:pt x="12552" y="91"/>
                </a:lnTo>
                <a:lnTo>
                  <a:pt x="13395" y="182"/>
                </a:lnTo>
                <a:lnTo>
                  <a:pt x="14215" y="456"/>
                </a:lnTo>
                <a:lnTo>
                  <a:pt x="15006" y="820"/>
                </a:lnTo>
                <a:lnTo>
                  <a:pt x="15768" y="1094"/>
                </a:lnTo>
                <a:lnTo>
                  <a:pt x="16492" y="1641"/>
                </a:lnTo>
                <a:lnTo>
                  <a:pt x="17179" y="2096"/>
                </a:lnTo>
                <a:lnTo>
                  <a:pt x="17830" y="2552"/>
                </a:lnTo>
                <a:lnTo>
                  <a:pt x="18436" y="3099"/>
                </a:lnTo>
                <a:lnTo>
                  <a:pt x="18998" y="3737"/>
                </a:lnTo>
                <a:lnTo>
                  <a:pt x="19523" y="4375"/>
                </a:lnTo>
                <a:lnTo>
                  <a:pt x="19989" y="5104"/>
                </a:lnTo>
                <a:lnTo>
                  <a:pt x="20395" y="5833"/>
                </a:lnTo>
                <a:lnTo>
                  <a:pt x="20757" y="6562"/>
                </a:lnTo>
                <a:lnTo>
                  <a:pt x="21053" y="7382"/>
                </a:lnTo>
                <a:lnTo>
                  <a:pt x="21290" y="8203"/>
                </a:lnTo>
                <a:lnTo>
                  <a:pt x="21460" y="9023"/>
                </a:lnTo>
                <a:lnTo>
                  <a:pt x="21563" y="9934"/>
                </a:lnTo>
                <a:lnTo>
                  <a:pt x="21600" y="10846"/>
                </a:lnTo>
                <a:lnTo>
                  <a:pt x="21593" y="11210"/>
                </a:lnTo>
                <a:lnTo>
                  <a:pt x="21570" y="11575"/>
                </a:lnTo>
                <a:lnTo>
                  <a:pt x="21541" y="11939"/>
                </a:lnTo>
                <a:lnTo>
                  <a:pt x="21423" y="12759"/>
                </a:lnTo>
                <a:lnTo>
                  <a:pt x="21230" y="13671"/>
                </a:lnTo>
                <a:lnTo>
                  <a:pt x="20986" y="14400"/>
                </a:lnTo>
                <a:lnTo>
                  <a:pt x="20676" y="15220"/>
                </a:lnTo>
                <a:lnTo>
                  <a:pt x="20321" y="15858"/>
                </a:lnTo>
                <a:lnTo>
                  <a:pt x="19900" y="16678"/>
                </a:lnTo>
                <a:lnTo>
                  <a:pt x="19434" y="17316"/>
                </a:lnTo>
                <a:lnTo>
                  <a:pt x="18909" y="18046"/>
                </a:lnTo>
                <a:lnTo>
                  <a:pt x="18355" y="18592"/>
                </a:lnTo>
                <a:lnTo>
                  <a:pt x="17756" y="19139"/>
                </a:lnTo>
                <a:lnTo>
                  <a:pt x="17106" y="19595"/>
                </a:lnTo>
                <a:lnTo>
                  <a:pt x="16425" y="20142"/>
                </a:lnTo>
                <a:lnTo>
                  <a:pt x="15701" y="20415"/>
                </a:lnTo>
                <a:lnTo>
                  <a:pt x="14947" y="20780"/>
                </a:lnTo>
                <a:lnTo>
                  <a:pt x="14171" y="21144"/>
                </a:lnTo>
                <a:lnTo>
                  <a:pt x="13365" y="21418"/>
                </a:lnTo>
                <a:lnTo>
                  <a:pt x="12530" y="21509"/>
                </a:lnTo>
                <a:lnTo>
                  <a:pt x="11672" y="21600"/>
                </a:lnTo>
                <a:lnTo>
                  <a:pt x="9920" y="21600"/>
                </a:lnTo>
                <a:lnTo>
                  <a:pt x="9070" y="21509"/>
                </a:lnTo>
                <a:lnTo>
                  <a:pt x="8242" y="21418"/>
                </a:lnTo>
                <a:lnTo>
                  <a:pt x="7437" y="21144"/>
                </a:lnTo>
                <a:lnTo>
                  <a:pt x="6653" y="20780"/>
                </a:lnTo>
                <a:lnTo>
                  <a:pt x="5906" y="20415"/>
                </a:lnTo>
                <a:lnTo>
                  <a:pt x="5182" y="20142"/>
                </a:lnTo>
                <a:lnTo>
                  <a:pt x="4494" y="19595"/>
                </a:lnTo>
                <a:lnTo>
                  <a:pt x="3851" y="19139"/>
                </a:lnTo>
                <a:lnTo>
                  <a:pt x="3245" y="18592"/>
                </a:lnTo>
                <a:lnTo>
                  <a:pt x="2683" y="18046"/>
                </a:lnTo>
                <a:lnTo>
                  <a:pt x="2166" y="17316"/>
                </a:lnTo>
                <a:lnTo>
                  <a:pt x="1700" y="16678"/>
                </a:lnTo>
                <a:lnTo>
                  <a:pt x="1286" y="15858"/>
                </a:lnTo>
                <a:lnTo>
                  <a:pt x="917" y="15220"/>
                </a:lnTo>
                <a:lnTo>
                  <a:pt x="614" y="14400"/>
                </a:lnTo>
                <a:lnTo>
                  <a:pt x="362" y="13671"/>
                </a:lnTo>
                <a:lnTo>
                  <a:pt x="185" y="12759"/>
                </a:lnTo>
                <a:lnTo>
                  <a:pt x="59" y="11939"/>
                </a:lnTo>
                <a:lnTo>
                  <a:pt x="22" y="11575"/>
                </a:lnTo>
                <a:lnTo>
                  <a:pt x="0" y="11210"/>
                </a:lnTo>
                <a:lnTo>
                  <a:pt x="0" y="10846"/>
                </a:lnTo>
                <a:lnTo>
                  <a:pt x="30" y="9934"/>
                </a:lnTo>
                <a:lnTo>
                  <a:pt x="148" y="9023"/>
                </a:lnTo>
                <a:lnTo>
                  <a:pt x="318" y="8203"/>
                </a:lnTo>
                <a:lnTo>
                  <a:pt x="554" y="7382"/>
                </a:lnTo>
                <a:lnTo>
                  <a:pt x="850" y="6562"/>
                </a:lnTo>
                <a:lnTo>
                  <a:pt x="1212" y="5833"/>
                </a:lnTo>
                <a:lnTo>
                  <a:pt x="1619" y="5104"/>
                </a:lnTo>
                <a:lnTo>
                  <a:pt x="2085" y="4375"/>
                </a:lnTo>
                <a:lnTo>
                  <a:pt x="2595" y="3737"/>
                </a:lnTo>
                <a:lnTo>
                  <a:pt x="3164" y="3099"/>
                </a:lnTo>
                <a:lnTo>
                  <a:pt x="3777" y="2552"/>
                </a:lnTo>
                <a:lnTo>
                  <a:pt x="4421" y="2096"/>
                </a:lnTo>
                <a:lnTo>
                  <a:pt x="5115" y="1641"/>
                </a:lnTo>
                <a:lnTo>
                  <a:pt x="5840" y="1094"/>
                </a:lnTo>
                <a:lnTo>
                  <a:pt x="6594" y="820"/>
                </a:lnTo>
                <a:lnTo>
                  <a:pt x="7385" y="456"/>
                </a:lnTo>
                <a:lnTo>
                  <a:pt x="8205" y="182"/>
                </a:lnTo>
                <a:lnTo>
                  <a:pt x="9048" y="91"/>
                </a:lnTo>
                <a:lnTo>
                  <a:pt x="9913" y="0"/>
                </a:lnTo>
                <a:lnTo>
                  <a:pt x="10800" y="0"/>
                </a:lnTo>
                <a:close/>
              </a:path>
            </a:pathLst>
          </a:custGeom>
          <a:solidFill>
            <a:srgbClr val="2196F3">
              <a:lumMod val="75000"/>
            </a:srgbClr>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24" name="TextBox 30"/>
          <p:cNvSpPr txBox="1"/>
          <p:nvPr>
            <p:custDataLst>
              <p:tags r:id="rId28"/>
            </p:custDataLst>
          </p:nvPr>
        </p:nvSpPr>
        <p:spPr>
          <a:xfrm>
            <a:off x="4464844" y="3488734"/>
            <a:ext cx="1330006" cy="450090"/>
          </a:xfrm>
          <a:prstGeom prst="rect">
            <a:avLst/>
          </a:prstGeom>
          <a:ln w="25400">
            <a:miter lim="400000"/>
          </a:ln>
        </p:spPr>
        <p:txBody>
          <a:bodyPr tIns="38396" bIns="38396" anchor="ctr">
            <a:normAutofit/>
          </a:bodyPr>
          <a:lstStyle>
            <a:lvl1pPr algn="ctr">
              <a:defRPr sz="2800" b="1">
                <a:solidFill>
                  <a:srgbClr val="FFFFFF"/>
                </a:solidFill>
              </a:defRPr>
            </a:lvl1pPr>
          </a:lstStyle>
          <a:p>
            <a:pPr defTabSz="457200">
              <a:lnSpc>
                <a:spcPct val="120000"/>
              </a:lnSpc>
            </a:pPr>
            <a:r>
              <a:rPr lang="zh-CN" altLang="en-US" sz="1510" spc="300" dirty="0">
                <a:latin typeface="微软雅黑" panose="020B0503020204020204" charset="-122"/>
                <a:ea typeface="微软雅黑" panose="020B0503020204020204" charset="-122"/>
              </a:rPr>
              <a:t>加购率</a:t>
            </a:r>
            <a:endParaRPr lang="zh-CN" altLang="en-US" sz="1510" spc="300" dirty="0">
              <a:latin typeface="微软雅黑" panose="020B0503020204020204" charset="-122"/>
              <a:ea typeface="微软雅黑" panose="020B0503020204020204" charset="-122"/>
            </a:endParaRPr>
          </a:p>
        </p:txBody>
      </p:sp>
      <p:sp>
        <p:nvSpPr>
          <p:cNvPr id="69" name="矩形 68"/>
          <p:cNvSpPr/>
          <p:nvPr>
            <p:custDataLst>
              <p:tags r:id="rId29"/>
            </p:custDataLst>
          </p:nvPr>
        </p:nvSpPr>
        <p:spPr>
          <a:xfrm>
            <a:off x="1005441" y="3238624"/>
            <a:ext cx="2155527" cy="760461"/>
          </a:xfrm>
          <a:prstGeom prst="rect">
            <a:avLst/>
          </a:prstGeom>
        </p:spPr>
        <p:txBody>
          <a:bodyPr wrap="square" anchor="ctr">
            <a:normAutofit/>
          </a:bodyPr>
          <a:lstStyle/>
          <a:p>
            <a:pPr algn="r" defTabSz="457200">
              <a:lnSpc>
                <a:spcPct val="120000"/>
              </a:lnSpc>
            </a:pPr>
            <a:r>
              <a:rPr lang="zh-CN" altLang="en-US" sz="1010" spc="150" dirty="0">
                <a:solidFill>
                  <a:srgbClr val="222222">
                    <a:lumMod val="75000"/>
                    <a:lumOff val="25000"/>
                  </a:srgbClr>
                </a:solidFill>
                <a:latin typeface="微软雅黑" panose="020B0503020204020204" charset="-122"/>
                <a:ea typeface="微软雅黑" panose="020B0503020204020204" charset="-122"/>
              </a:rPr>
              <a:t>加购率决定有多少人对商品进一步产生购买的想法和兴趣</a:t>
            </a:r>
            <a:endParaRPr lang="zh-CN" altLang="en-US" sz="1010" spc="150" dirty="0">
              <a:solidFill>
                <a:srgbClr val="222222">
                  <a:lumMod val="75000"/>
                  <a:lumOff val="25000"/>
                </a:srgbClr>
              </a:solidFill>
              <a:latin typeface="微软雅黑" panose="020B0503020204020204" charset="-122"/>
              <a:ea typeface="微软雅黑" panose="020B0503020204020204" charset="-122"/>
            </a:endParaRPr>
          </a:p>
        </p:txBody>
      </p:sp>
      <p:sp>
        <p:nvSpPr>
          <p:cNvPr id="734" name="Straight Arrow Connector 176"/>
          <p:cNvSpPr/>
          <p:nvPr>
            <p:custDataLst>
              <p:tags r:id="rId30"/>
            </p:custDataLst>
          </p:nvPr>
        </p:nvSpPr>
        <p:spPr>
          <a:xfrm>
            <a:off x="6462520" y="4493971"/>
            <a:ext cx="338634" cy="0"/>
          </a:xfrm>
          <a:prstGeom prst="line">
            <a:avLst/>
          </a:prstGeom>
          <a:ln w="25400">
            <a:solidFill>
              <a:srgbClr val="2196F3"/>
            </a:solidFill>
            <a:miter/>
            <a:tailEnd type="oval"/>
          </a:ln>
        </p:spPr>
        <p:txBody>
          <a:bodyPr tIns="38396" bIns="38396">
            <a:normAutofit fontScale="25000" lnSpcReduction="20000"/>
          </a:bodyPr>
          <a:lstStyle/>
          <a:p>
            <a:pPr defTabSz="457200">
              <a:lnSpc>
                <a:spcPct val="140000"/>
              </a:lnSpc>
            </a:pPr>
            <a:endParaRPr sz="755">
              <a:solidFill>
                <a:srgbClr val="222222"/>
              </a:solidFill>
              <a:latin typeface="微软雅黑" panose="020B0503020204020204" charset="-122"/>
              <a:ea typeface="微软雅黑" panose="020B0503020204020204" charset="-122"/>
            </a:endParaRPr>
          </a:p>
        </p:txBody>
      </p:sp>
      <p:sp>
        <p:nvSpPr>
          <p:cNvPr id="707" name="Freeform 12"/>
          <p:cNvSpPr/>
          <p:nvPr>
            <p:custDataLst>
              <p:tags r:id="rId31"/>
            </p:custDataLst>
          </p:nvPr>
        </p:nvSpPr>
        <p:spPr>
          <a:xfrm>
            <a:off x="3739047" y="4335586"/>
            <a:ext cx="2781601" cy="4516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 y="0"/>
                </a:lnTo>
                <a:lnTo>
                  <a:pt x="198" y="635"/>
                </a:lnTo>
                <a:lnTo>
                  <a:pt x="415" y="1207"/>
                </a:lnTo>
                <a:lnTo>
                  <a:pt x="721" y="1842"/>
                </a:lnTo>
                <a:lnTo>
                  <a:pt x="1090" y="2414"/>
                </a:lnTo>
                <a:lnTo>
                  <a:pt x="1514" y="2922"/>
                </a:lnTo>
                <a:lnTo>
                  <a:pt x="2028" y="3494"/>
                </a:lnTo>
                <a:lnTo>
                  <a:pt x="2595" y="4002"/>
                </a:lnTo>
                <a:lnTo>
                  <a:pt x="3208" y="4384"/>
                </a:lnTo>
                <a:lnTo>
                  <a:pt x="3893" y="4892"/>
                </a:lnTo>
                <a:lnTo>
                  <a:pt x="4623" y="5209"/>
                </a:lnTo>
                <a:lnTo>
                  <a:pt x="5389" y="5527"/>
                </a:lnTo>
                <a:lnTo>
                  <a:pt x="6209" y="5845"/>
                </a:lnTo>
                <a:lnTo>
                  <a:pt x="7065" y="6099"/>
                </a:lnTo>
                <a:lnTo>
                  <a:pt x="7957" y="6289"/>
                </a:lnTo>
                <a:lnTo>
                  <a:pt x="8876" y="6416"/>
                </a:lnTo>
                <a:lnTo>
                  <a:pt x="9822" y="6480"/>
                </a:lnTo>
                <a:lnTo>
                  <a:pt x="11778" y="6480"/>
                </a:lnTo>
                <a:lnTo>
                  <a:pt x="12733" y="6416"/>
                </a:lnTo>
                <a:lnTo>
                  <a:pt x="13661" y="6289"/>
                </a:lnTo>
                <a:lnTo>
                  <a:pt x="14535" y="6099"/>
                </a:lnTo>
                <a:lnTo>
                  <a:pt x="15391" y="5845"/>
                </a:lnTo>
                <a:lnTo>
                  <a:pt x="16220" y="5527"/>
                </a:lnTo>
                <a:lnTo>
                  <a:pt x="16995" y="5209"/>
                </a:lnTo>
                <a:lnTo>
                  <a:pt x="17716" y="4892"/>
                </a:lnTo>
                <a:lnTo>
                  <a:pt x="18392" y="4384"/>
                </a:lnTo>
                <a:lnTo>
                  <a:pt x="19023" y="4002"/>
                </a:lnTo>
                <a:lnTo>
                  <a:pt x="19581" y="3494"/>
                </a:lnTo>
                <a:lnTo>
                  <a:pt x="20086" y="2922"/>
                </a:lnTo>
                <a:lnTo>
                  <a:pt x="20528" y="2414"/>
                </a:lnTo>
                <a:lnTo>
                  <a:pt x="20897" y="1842"/>
                </a:lnTo>
                <a:lnTo>
                  <a:pt x="21185" y="1207"/>
                </a:lnTo>
                <a:lnTo>
                  <a:pt x="21411" y="635"/>
                </a:lnTo>
                <a:lnTo>
                  <a:pt x="21546" y="0"/>
                </a:lnTo>
                <a:lnTo>
                  <a:pt x="21600" y="0"/>
                </a:lnTo>
                <a:lnTo>
                  <a:pt x="21600" y="14294"/>
                </a:lnTo>
                <a:lnTo>
                  <a:pt x="21555" y="14929"/>
                </a:lnTo>
                <a:lnTo>
                  <a:pt x="21429" y="15565"/>
                </a:lnTo>
                <a:lnTo>
                  <a:pt x="21222" y="16200"/>
                </a:lnTo>
                <a:lnTo>
                  <a:pt x="20933" y="16772"/>
                </a:lnTo>
                <a:lnTo>
                  <a:pt x="20564" y="17344"/>
                </a:lnTo>
                <a:lnTo>
                  <a:pt x="20131" y="17915"/>
                </a:lnTo>
                <a:lnTo>
                  <a:pt x="19636" y="18487"/>
                </a:lnTo>
                <a:lnTo>
                  <a:pt x="19068" y="18995"/>
                </a:lnTo>
                <a:lnTo>
                  <a:pt x="18446" y="19504"/>
                </a:lnTo>
                <a:lnTo>
                  <a:pt x="17761" y="19885"/>
                </a:lnTo>
                <a:lnTo>
                  <a:pt x="17031" y="20202"/>
                </a:lnTo>
                <a:lnTo>
                  <a:pt x="16256" y="20647"/>
                </a:lnTo>
                <a:lnTo>
                  <a:pt x="15427" y="20901"/>
                </a:lnTo>
                <a:lnTo>
                  <a:pt x="14571" y="21092"/>
                </a:lnTo>
                <a:lnTo>
                  <a:pt x="13679" y="21346"/>
                </a:lnTo>
                <a:lnTo>
                  <a:pt x="12742" y="21473"/>
                </a:lnTo>
                <a:lnTo>
                  <a:pt x="11778" y="21600"/>
                </a:lnTo>
                <a:lnTo>
                  <a:pt x="9822" y="21600"/>
                </a:lnTo>
                <a:lnTo>
                  <a:pt x="8858" y="21473"/>
                </a:lnTo>
                <a:lnTo>
                  <a:pt x="7939" y="21346"/>
                </a:lnTo>
                <a:lnTo>
                  <a:pt x="7029" y="21092"/>
                </a:lnTo>
                <a:lnTo>
                  <a:pt x="6173" y="20901"/>
                </a:lnTo>
                <a:lnTo>
                  <a:pt x="5353" y="20647"/>
                </a:lnTo>
                <a:lnTo>
                  <a:pt x="4578" y="20202"/>
                </a:lnTo>
                <a:lnTo>
                  <a:pt x="3848" y="19885"/>
                </a:lnTo>
                <a:lnTo>
                  <a:pt x="3163" y="19504"/>
                </a:lnTo>
                <a:lnTo>
                  <a:pt x="2541" y="18995"/>
                </a:lnTo>
                <a:lnTo>
                  <a:pt x="1982" y="18487"/>
                </a:lnTo>
                <a:lnTo>
                  <a:pt x="1469" y="17915"/>
                </a:lnTo>
                <a:lnTo>
                  <a:pt x="1045" y="17344"/>
                </a:lnTo>
                <a:lnTo>
                  <a:pt x="676" y="16772"/>
                </a:lnTo>
                <a:lnTo>
                  <a:pt x="387" y="16200"/>
                </a:lnTo>
                <a:lnTo>
                  <a:pt x="171" y="15565"/>
                </a:lnTo>
                <a:lnTo>
                  <a:pt x="45" y="14929"/>
                </a:lnTo>
                <a:lnTo>
                  <a:pt x="0" y="14294"/>
                </a:lnTo>
                <a:lnTo>
                  <a:pt x="0" y="0"/>
                </a:lnTo>
                <a:close/>
              </a:path>
            </a:pathLst>
          </a:custGeom>
          <a:solidFill>
            <a:srgbClr val="2196F3"/>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08" name="Freeform 13"/>
          <p:cNvSpPr/>
          <p:nvPr>
            <p:custDataLst>
              <p:tags r:id="rId32"/>
            </p:custDataLst>
          </p:nvPr>
        </p:nvSpPr>
        <p:spPr>
          <a:xfrm>
            <a:off x="3739047" y="4178268"/>
            <a:ext cx="2781601" cy="306637"/>
          </a:xfrm>
          <a:custGeom>
            <a:avLst/>
            <a:gdLst/>
            <a:ahLst/>
            <a:cxnLst>
              <a:cxn ang="0">
                <a:pos x="wd2" y="hd2"/>
              </a:cxn>
              <a:cxn ang="5400000">
                <a:pos x="wd2" y="hd2"/>
              </a:cxn>
              <a:cxn ang="10800000">
                <a:pos x="wd2" y="hd2"/>
              </a:cxn>
              <a:cxn ang="16200000">
                <a:pos x="wd2" y="hd2"/>
              </a:cxn>
            </a:cxnLst>
            <a:rect l="0" t="0" r="r" b="b"/>
            <a:pathLst>
              <a:path w="21600" h="21600" extrusionOk="0">
                <a:moveTo>
                  <a:pt x="10805" y="0"/>
                </a:moveTo>
                <a:lnTo>
                  <a:pt x="11778" y="94"/>
                </a:lnTo>
                <a:lnTo>
                  <a:pt x="12742" y="281"/>
                </a:lnTo>
                <a:lnTo>
                  <a:pt x="13679" y="374"/>
                </a:lnTo>
                <a:lnTo>
                  <a:pt x="14571" y="748"/>
                </a:lnTo>
                <a:lnTo>
                  <a:pt x="15427" y="1122"/>
                </a:lnTo>
                <a:lnTo>
                  <a:pt x="16256" y="1590"/>
                </a:lnTo>
                <a:lnTo>
                  <a:pt x="17031" y="2057"/>
                </a:lnTo>
                <a:lnTo>
                  <a:pt x="17761" y="2525"/>
                </a:lnTo>
                <a:lnTo>
                  <a:pt x="18446" y="3273"/>
                </a:lnTo>
                <a:lnTo>
                  <a:pt x="19068" y="3834"/>
                </a:lnTo>
                <a:lnTo>
                  <a:pt x="19636" y="4582"/>
                </a:lnTo>
                <a:lnTo>
                  <a:pt x="20131" y="5423"/>
                </a:lnTo>
                <a:lnTo>
                  <a:pt x="20564" y="6265"/>
                </a:lnTo>
                <a:lnTo>
                  <a:pt x="20933" y="7106"/>
                </a:lnTo>
                <a:lnTo>
                  <a:pt x="21222" y="7948"/>
                </a:lnTo>
                <a:lnTo>
                  <a:pt x="21429" y="8883"/>
                </a:lnTo>
                <a:lnTo>
                  <a:pt x="21555" y="9912"/>
                </a:lnTo>
                <a:lnTo>
                  <a:pt x="21600" y="10847"/>
                </a:lnTo>
                <a:lnTo>
                  <a:pt x="21600" y="11221"/>
                </a:lnTo>
                <a:lnTo>
                  <a:pt x="21582" y="11688"/>
                </a:lnTo>
                <a:lnTo>
                  <a:pt x="21546" y="12062"/>
                </a:lnTo>
                <a:lnTo>
                  <a:pt x="21411" y="12997"/>
                </a:lnTo>
                <a:lnTo>
                  <a:pt x="21185" y="13839"/>
                </a:lnTo>
                <a:lnTo>
                  <a:pt x="20897" y="14774"/>
                </a:lnTo>
                <a:lnTo>
                  <a:pt x="20528" y="15616"/>
                </a:lnTo>
                <a:lnTo>
                  <a:pt x="20086" y="16364"/>
                </a:lnTo>
                <a:lnTo>
                  <a:pt x="19581" y="17205"/>
                </a:lnTo>
                <a:lnTo>
                  <a:pt x="19023" y="17953"/>
                </a:lnTo>
                <a:lnTo>
                  <a:pt x="18392" y="18514"/>
                </a:lnTo>
                <a:lnTo>
                  <a:pt x="17716" y="19262"/>
                </a:lnTo>
                <a:lnTo>
                  <a:pt x="16995" y="19730"/>
                </a:lnTo>
                <a:lnTo>
                  <a:pt x="16220" y="20197"/>
                </a:lnTo>
                <a:lnTo>
                  <a:pt x="15391" y="20665"/>
                </a:lnTo>
                <a:lnTo>
                  <a:pt x="14535" y="21039"/>
                </a:lnTo>
                <a:lnTo>
                  <a:pt x="13661" y="21319"/>
                </a:lnTo>
                <a:lnTo>
                  <a:pt x="12733" y="21506"/>
                </a:lnTo>
                <a:lnTo>
                  <a:pt x="11778" y="21600"/>
                </a:lnTo>
                <a:lnTo>
                  <a:pt x="9822" y="21600"/>
                </a:lnTo>
                <a:lnTo>
                  <a:pt x="8876" y="21506"/>
                </a:lnTo>
                <a:lnTo>
                  <a:pt x="7957" y="21319"/>
                </a:lnTo>
                <a:lnTo>
                  <a:pt x="7065" y="21039"/>
                </a:lnTo>
                <a:lnTo>
                  <a:pt x="6209" y="20665"/>
                </a:lnTo>
                <a:lnTo>
                  <a:pt x="5389" y="20197"/>
                </a:lnTo>
                <a:lnTo>
                  <a:pt x="4623" y="19730"/>
                </a:lnTo>
                <a:lnTo>
                  <a:pt x="3893" y="19262"/>
                </a:lnTo>
                <a:lnTo>
                  <a:pt x="3208" y="18514"/>
                </a:lnTo>
                <a:lnTo>
                  <a:pt x="2595" y="17953"/>
                </a:lnTo>
                <a:lnTo>
                  <a:pt x="2028" y="17205"/>
                </a:lnTo>
                <a:lnTo>
                  <a:pt x="1514" y="16364"/>
                </a:lnTo>
                <a:lnTo>
                  <a:pt x="1090" y="15616"/>
                </a:lnTo>
                <a:lnTo>
                  <a:pt x="721" y="14774"/>
                </a:lnTo>
                <a:lnTo>
                  <a:pt x="415" y="13839"/>
                </a:lnTo>
                <a:lnTo>
                  <a:pt x="198" y="12997"/>
                </a:lnTo>
                <a:lnTo>
                  <a:pt x="63" y="12062"/>
                </a:lnTo>
                <a:lnTo>
                  <a:pt x="27" y="11688"/>
                </a:lnTo>
                <a:lnTo>
                  <a:pt x="9" y="11221"/>
                </a:lnTo>
                <a:lnTo>
                  <a:pt x="0" y="10847"/>
                </a:lnTo>
                <a:lnTo>
                  <a:pt x="45" y="9912"/>
                </a:lnTo>
                <a:lnTo>
                  <a:pt x="171" y="8883"/>
                </a:lnTo>
                <a:lnTo>
                  <a:pt x="387" y="7948"/>
                </a:lnTo>
                <a:lnTo>
                  <a:pt x="676" y="7106"/>
                </a:lnTo>
                <a:lnTo>
                  <a:pt x="1045" y="6265"/>
                </a:lnTo>
                <a:lnTo>
                  <a:pt x="1469" y="5423"/>
                </a:lnTo>
                <a:lnTo>
                  <a:pt x="1982" y="4582"/>
                </a:lnTo>
                <a:lnTo>
                  <a:pt x="2541" y="3834"/>
                </a:lnTo>
                <a:lnTo>
                  <a:pt x="3163" y="3273"/>
                </a:lnTo>
                <a:lnTo>
                  <a:pt x="3848" y="2525"/>
                </a:lnTo>
                <a:lnTo>
                  <a:pt x="4578" y="2057"/>
                </a:lnTo>
                <a:lnTo>
                  <a:pt x="5353" y="1590"/>
                </a:lnTo>
                <a:lnTo>
                  <a:pt x="6173" y="1122"/>
                </a:lnTo>
                <a:lnTo>
                  <a:pt x="7029" y="748"/>
                </a:lnTo>
                <a:lnTo>
                  <a:pt x="7939" y="374"/>
                </a:lnTo>
                <a:lnTo>
                  <a:pt x="8858" y="281"/>
                </a:lnTo>
                <a:lnTo>
                  <a:pt x="9822" y="94"/>
                </a:lnTo>
                <a:lnTo>
                  <a:pt x="10805" y="0"/>
                </a:lnTo>
                <a:close/>
              </a:path>
            </a:pathLst>
          </a:custGeom>
          <a:solidFill>
            <a:srgbClr val="2196F3">
              <a:lumMod val="75000"/>
            </a:srgbClr>
          </a:solidFill>
          <a:ln w="12700" cap="flat">
            <a:noFill/>
            <a:miter lim="400000"/>
          </a:ln>
          <a:effectLst/>
        </p:spPr>
        <p:txBody>
          <a:bodyPr wrap="square" lIns="38396" tIns="38396" rIns="38396" bIns="38396" numCol="1" anchor="t">
            <a:normAutofit/>
          </a:bodyPr>
          <a:lstStyle/>
          <a:p>
            <a:pPr defTabSz="457200">
              <a:lnSpc>
                <a:spcPct val="120000"/>
              </a:lnSpc>
            </a:pPr>
            <a:endParaRPr sz="1175">
              <a:solidFill>
                <a:srgbClr val="222222"/>
              </a:solidFill>
              <a:latin typeface="微软雅黑" panose="020B0503020204020204" charset="-122"/>
              <a:ea typeface="微软雅黑" panose="020B0503020204020204" charset="-122"/>
            </a:endParaRPr>
          </a:p>
        </p:txBody>
      </p:sp>
      <p:sp>
        <p:nvSpPr>
          <p:cNvPr id="725" name="TextBox 31"/>
          <p:cNvSpPr txBox="1"/>
          <p:nvPr>
            <p:custDataLst>
              <p:tags r:id="rId33"/>
            </p:custDataLst>
          </p:nvPr>
        </p:nvSpPr>
        <p:spPr>
          <a:xfrm>
            <a:off x="4464844" y="4394247"/>
            <a:ext cx="1330006" cy="450090"/>
          </a:xfrm>
          <a:prstGeom prst="rect">
            <a:avLst/>
          </a:prstGeom>
          <a:ln w="25400">
            <a:miter lim="400000"/>
          </a:ln>
        </p:spPr>
        <p:txBody>
          <a:bodyPr tIns="38396" bIns="38396" anchor="ctr">
            <a:normAutofit/>
          </a:bodyPr>
          <a:lstStyle>
            <a:lvl1pPr algn="ctr">
              <a:defRPr sz="2800" b="1">
                <a:solidFill>
                  <a:srgbClr val="FFFFFF"/>
                </a:solidFill>
              </a:defRPr>
            </a:lvl1pPr>
          </a:lstStyle>
          <a:p>
            <a:pPr defTabSz="457200">
              <a:lnSpc>
                <a:spcPct val="120000"/>
              </a:lnSpc>
            </a:pPr>
            <a:r>
              <a:rPr lang="zh-CN" altLang="en-US" sz="1510" spc="300" dirty="0">
                <a:latin typeface="微软雅黑" panose="020B0503020204020204" charset="-122"/>
                <a:ea typeface="微软雅黑" panose="020B0503020204020204" charset="-122"/>
              </a:rPr>
              <a:t>转化率</a:t>
            </a:r>
            <a:endParaRPr lang="zh-CN" altLang="en-US" sz="1510" spc="300" dirty="0">
              <a:latin typeface="微软雅黑" panose="020B0503020204020204" charset="-122"/>
              <a:ea typeface="微软雅黑" panose="020B0503020204020204" charset="-122"/>
            </a:endParaRPr>
          </a:p>
        </p:txBody>
      </p:sp>
      <p:sp>
        <p:nvSpPr>
          <p:cNvPr id="72" name="矩形 71"/>
          <p:cNvSpPr/>
          <p:nvPr>
            <p:custDataLst>
              <p:tags r:id="rId34"/>
            </p:custDataLst>
          </p:nvPr>
        </p:nvSpPr>
        <p:spPr>
          <a:xfrm>
            <a:off x="6815020" y="4123873"/>
            <a:ext cx="2155527" cy="760461"/>
          </a:xfrm>
          <a:prstGeom prst="rect">
            <a:avLst/>
          </a:prstGeom>
        </p:spPr>
        <p:txBody>
          <a:bodyPr wrap="square" anchor="ctr">
            <a:normAutofit/>
          </a:bodyPr>
          <a:lstStyle/>
          <a:p>
            <a:pPr defTabSz="457200">
              <a:lnSpc>
                <a:spcPct val="120000"/>
              </a:lnSpc>
            </a:pPr>
            <a:r>
              <a:rPr lang="zh-CN" altLang="en-US" sz="1010" spc="150" dirty="0">
                <a:solidFill>
                  <a:srgbClr val="222222">
                    <a:lumMod val="75000"/>
                    <a:lumOff val="25000"/>
                  </a:srgbClr>
                </a:solidFill>
                <a:latin typeface="微软雅黑" panose="020B0503020204020204" charset="-122"/>
                <a:ea typeface="微软雅黑" panose="020B0503020204020204" charset="-122"/>
              </a:rPr>
              <a:t>转化率最终决定多少人会买</a:t>
            </a:r>
            <a:endParaRPr lang="zh-CN" altLang="en-US" sz="1010" spc="150" dirty="0">
              <a:solidFill>
                <a:srgbClr val="222222">
                  <a:lumMod val="75000"/>
                  <a:lumOff val="25000"/>
                </a:srgbClr>
              </a:solidFill>
              <a:latin typeface="微软雅黑" panose="020B0503020204020204" charset="-122"/>
              <a:ea typeface="微软雅黑" panose="020B0503020204020204" charset="-122"/>
            </a:endParaRPr>
          </a:p>
        </p:txBody>
      </p:sp>
      <p:grpSp>
        <p:nvGrpSpPr>
          <p:cNvPr id="13" name="组合 12"/>
          <p:cNvGrpSpPr/>
          <p:nvPr>
            <p:custDataLst>
              <p:tags r:id="rId35"/>
            </p:custDataLst>
          </p:nvPr>
        </p:nvGrpSpPr>
        <p:grpSpPr>
          <a:xfrm>
            <a:off x="4573101" y="4851227"/>
            <a:ext cx="1114027" cy="373384"/>
            <a:chOff x="5432831" y="5561149"/>
            <a:chExt cx="1326339" cy="444809"/>
          </a:xfrm>
        </p:grpSpPr>
        <p:sp>
          <p:nvSpPr>
            <p:cNvPr id="4" name="下箭头 3"/>
            <p:cNvSpPr/>
            <p:nvPr>
              <p:custDataLst>
                <p:tags r:id="rId36"/>
              </p:custDataLst>
            </p:nvPr>
          </p:nvSpPr>
          <p:spPr>
            <a:xfrm>
              <a:off x="5432831" y="5561149"/>
              <a:ext cx="160774" cy="444809"/>
            </a:xfrm>
            <a:prstGeom prst="downArrow">
              <a:avLst>
                <a:gd name="adj1" fmla="val 50000"/>
                <a:gd name="adj2" fmla="val 68661"/>
              </a:avLst>
            </a:prstGeom>
            <a:solidFill>
              <a:srgbClr val="FFFFFF"/>
            </a:solidFill>
            <a:ln>
              <a:solidFill>
                <a:srgbClr val="2196F3"/>
              </a:solidFill>
            </a:ln>
          </p:spPr>
          <p:txBody>
            <a:bodyPr wrap="square" rtlCol="0" anchor="ctr">
              <a:spAutoFit/>
            </a:bodyPr>
            <a:lstStyle/>
            <a:p>
              <a:pPr algn="r" defTabSz="457200">
                <a:lnSpc>
                  <a:spcPct val="130000"/>
                </a:lnSpc>
              </a:pPr>
              <a:endParaRPr kumimoji="1" lang="zh-CN" altLang="en-US" sz="1175" dirty="0">
                <a:solidFill>
                  <a:srgbClr val="222222">
                    <a:lumMod val="75000"/>
                    <a:lumOff val="25000"/>
                  </a:srgbClr>
                </a:solidFill>
                <a:latin typeface="微软雅黑" panose="020B0503020204020204" charset="-122"/>
              </a:endParaRPr>
            </a:p>
          </p:txBody>
        </p:sp>
        <p:sp>
          <p:nvSpPr>
            <p:cNvPr id="5" name="下箭头 4"/>
            <p:cNvSpPr/>
            <p:nvPr>
              <p:custDataLst>
                <p:tags r:id="rId37"/>
              </p:custDataLst>
            </p:nvPr>
          </p:nvSpPr>
          <p:spPr>
            <a:xfrm>
              <a:off x="5821353" y="5561149"/>
              <a:ext cx="160774" cy="444809"/>
            </a:xfrm>
            <a:prstGeom prst="downArrow">
              <a:avLst>
                <a:gd name="adj1" fmla="val 50000"/>
                <a:gd name="adj2" fmla="val 68661"/>
              </a:avLst>
            </a:prstGeom>
            <a:solidFill>
              <a:srgbClr val="FFFFFF"/>
            </a:solidFill>
            <a:ln>
              <a:solidFill>
                <a:srgbClr val="2196F3"/>
              </a:solidFill>
            </a:ln>
          </p:spPr>
          <p:txBody>
            <a:bodyPr wrap="square" rtlCol="0" anchor="ctr">
              <a:spAutoFit/>
            </a:bodyPr>
            <a:lstStyle/>
            <a:p>
              <a:pPr algn="r" defTabSz="457200">
                <a:lnSpc>
                  <a:spcPct val="130000"/>
                </a:lnSpc>
              </a:pPr>
              <a:endParaRPr kumimoji="1" lang="zh-CN" altLang="en-US" sz="1175" dirty="0">
                <a:solidFill>
                  <a:srgbClr val="222222">
                    <a:lumMod val="75000"/>
                    <a:lumOff val="25000"/>
                  </a:srgbClr>
                </a:solidFill>
                <a:latin typeface="微软雅黑" panose="020B0503020204020204" charset="-122"/>
              </a:endParaRPr>
            </a:p>
          </p:txBody>
        </p:sp>
        <p:sp>
          <p:nvSpPr>
            <p:cNvPr id="7" name="下箭头 6"/>
            <p:cNvSpPr/>
            <p:nvPr>
              <p:custDataLst>
                <p:tags r:id="rId38"/>
              </p:custDataLst>
            </p:nvPr>
          </p:nvSpPr>
          <p:spPr>
            <a:xfrm>
              <a:off x="6209875" y="5561149"/>
              <a:ext cx="160774" cy="444809"/>
            </a:xfrm>
            <a:prstGeom prst="downArrow">
              <a:avLst>
                <a:gd name="adj1" fmla="val 50000"/>
                <a:gd name="adj2" fmla="val 68661"/>
              </a:avLst>
            </a:prstGeom>
            <a:solidFill>
              <a:srgbClr val="FFFFFF"/>
            </a:solidFill>
            <a:ln>
              <a:solidFill>
                <a:srgbClr val="2196F3"/>
              </a:solidFill>
            </a:ln>
          </p:spPr>
          <p:txBody>
            <a:bodyPr wrap="square" rtlCol="0" anchor="ctr">
              <a:spAutoFit/>
            </a:bodyPr>
            <a:lstStyle/>
            <a:p>
              <a:pPr algn="r" defTabSz="457200">
                <a:lnSpc>
                  <a:spcPct val="130000"/>
                </a:lnSpc>
              </a:pPr>
              <a:endParaRPr kumimoji="1" lang="zh-CN" altLang="en-US" sz="1175" dirty="0">
                <a:solidFill>
                  <a:srgbClr val="222222">
                    <a:lumMod val="75000"/>
                    <a:lumOff val="25000"/>
                  </a:srgbClr>
                </a:solidFill>
                <a:latin typeface="微软雅黑" panose="020B0503020204020204" charset="-122"/>
              </a:endParaRPr>
            </a:p>
          </p:txBody>
        </p:sp>
        <p:sp>
          <p:nvSpPr>
            <p:cNvPr id="77" name="下箭头 76"/>
            <p:cNvSpPr/>
            <p:nvPr>
              <p:custDataLst>
                <p:tags r:id="rId39"/>
              </p:custDataLst>
            </p:nvPr>
          </p:nvSpPr>
          <p:spPr>
            <a:xfrm>
              <a:off x="6598396" y="5561149"/>
              <a:ext cx="160774" cy="444809"/>
            </a:xfrm>
            <a:prstGeom prst="downArrow">
              <a:avLst>
                <a:gd name="adj1" fmla="val 50000"/>
                <a:gd name="adj2" fmla="val 68661"/>
              </a:avLst>
            </a:prstGeom>
            <a:solidFill>
              <a:srgbClr val="FFFFFF"/>
            </a:solidFill>
            <a:ln>
              <a:solidFill>
                <a:srgbClr val="2196F3"/>
              </a:solidFill>
            </a:ln>
          </p:spPr>
          <p:txBody>
            <a:bodyPr wrap="square" rtlCol="0" anchor="ctr">
              <a:spAutoFit/>
            </a:bodyPr>
            <a:lstStyle/>
            <a:p>
              <a:pPr algn="r" defTabSz="457200">
                <a:lnSpc>
                  <a:spcPct val="130000"/>
                </a:lnSpc>
              </a:pPr>
              <a:endParaRPr kumimoji="1" lang="zh-CN" altLang="en-US" sz="1175" dirty="0">
                <a:solidFill>
                  <a:srgbClr val="222222">
                    <a:lumMod val="75000"/>
                    <a:lumOff val="25000"/>
                  </a:srgbClr>
                </a:solidFill>
                <a:latin typeface="微软雅黑" panose="020B0503020204020204" charset="-122"/>
              </a:endParaRPr>
            </a:p>
          </p:txBody>
        </p:sp>
      </p:grpSp>
      <p:sp>
        <p:nvSpPr>
          <p:cNvPr id="8" name="文本框 7"/>
          <p:cNvSpPr txBox="1"/>
          <p:nvPr/>
        </p:nvSpPr>
        <p:spPr>
          <a:xfrm>
            <a:off x="3643630" y="5224780"/>
            <a:ext cx="3064510" cy="368300"/>
          </a:xfrm>
          <a:prstGeom prst="rect">
            <a:avLst/>
          </a:prstGeom>
          <a:noFill/>
        </p:spPr>
        <p:txBody>
          <a:bodyPr wrap="square" rtlCol="0">
            <a:spAutoFit/>
          </a:bodyPr>
          <a:lstStyle/>
          <a:p>
            <a:r>
              <a:rPr lang="en-US" altLang="zh-CN" b="1">
                <a:solidFill>
                  <a:srgbClr val="FF0000"/>
                </a:solidFill>
              </a:rPr>
              <a:t>UV</a:t>
            </a:r>
            <a:r>
              <a:rPr lang="zh-CN" altLang="en-US" b="1">
                <a:solidFill>
                  <a:srgbClr val="FF0000"/>
                </a:solidFill>
              </a:rPr>
              <a:t>价值</a:t>
            </a:r>
            <a:r>
              <a:rPr lang="en-US" altLang="zh-CN" b="1">
                <a:solidFill>
                  <a:srgbClr val="FF0000"/>
                </a:solidFill>
              </a:rPr>
              <a:t>=</a:t>
            </a:r>
            <a:r>
              <a:rPr lang="zh-CN" altLang="en-US" b="1">
                <a:solidFill>
                  <a:srgbClr val="FF0000"/>
                </a:solidFill>
              </a:rPr>
              <a:t>成交金额</a:t>
            </a:r>
            <a:r>
              <a:rPr lang="en-US" altLang="zh-CN" b="1">
                <a:solidFill>
                  <a:srgbClr val="FF0000"/>
                </a:solidFill>
              </a:rPr>
              <a:t>/</a:t>
            </a:r>
            <a:r>
              <a:rPr lang="zh-CN" altLang="en-US" b="1">
                <a:solidFill>
                  <a:srgbClr val="FF0000"/>
                </a:solidFill>
              </a:rPr>
              <a:t>访问人数</a:t>
            </a:r>
            <a:r>
              <a:rPr lang="en-US" altLang="zh-CN" b="1">
                <a:solidFill>
                  <a:srgbClr val="FF0000"/>
                </a:solidFill>
              </a:rPr>
              <a:t> </a:t>
            </a:r>
            <a:endParaRPr lang="en-US" altLang="zh-CN"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1094423" y="382270"/>
            <a:ext cx="7294880" cy="337185"/>
          </a:xfrm>
          <a:prstGeom prst="rect">
            <a:avLst/>
          </a:prstGeom>
          <a:noFill/>
          <a:ln w="12700">
            <a:solidFill>
              <a:srgbClr val="FEA900"/>
            </a:solidFill>
          </a:ln>
        </p:spPr>
        <p:txBody>
          <a:bodyPr wrap="square" rtlCol="0">
            <a:spAutoFit/>
          </a:bodyPr>
          <a:lstStyle/>
          <a:p>
            <a:pPr>
              <a:buClrTx/>
              <a:buSzTx/>
              <a:buFontTx/>
            </a:pPr>
            <a:r>
              <a:rPr lang="zh-CN" altLang="en-US" sz="1600" b="1" dirty="0">
                <a:latin typeface="微软雅黑" panose="020B0503020204020204" charset="-122"/>
                <a:ea typeface="微软雅黑" panose="020B0503020204020204" charset="-122"/>
                <a:sym typeface="+mn-ea"/>
              </a:rPr>
              <a:t>选品</a:t>
            </a:r>
            <a:r>
              <a:rPr lang="en-US" altLang="zh-CN" sz="1600" b="1" dirty="0">
                <a:latin typeface="微软雅黑" panose="020B0503020204020204" charset="-122"/>
                <a:ea typeface="微软雅黑" panose="020B0503020204020204" charset="-122"/>
                <a:sym typeface="+mn-ea"/>
              </a:rPr>
              <a:t>-</a:t>
            </a:r>
            <a:r>
              <a:rPr lang="zh-CN" altLang="en-US" sz="1600" b="1" dirty="0">
                <a:latin typeface="微软雅黑" panose="020B0503020204020204" charset="-122"/>
                <a:ea typeface="微软雅黑" panose="020B0503020204020204" charset="-122"/>
                <a:sym typeface="+mn-ea"/>
              </a:rPr>
              <a:t>目前的成交产品结构特点</a:t>
            </a:r>
            <a:r>
              <a:rPr lang="en-US" altLang="zh-CN" sz="1600" b="1" dirty="0">
                <a:latin typeface="微软雅黑" panose="020B0503020204020204" charset="-122"/>
                <a:ea typeface="微软雅黑" panose="020B0503020204020204" charset="-122"/>
                <a:sym typeface="+mn-ea"/>
              </a:rPr>
              <a:t>---4</a:t>
            </a:r>
            <a:r>
              <a:rPr lang="zh-CN" altLang="en-US" sz="1600" b="1" dirty="0">
                <a:latin typeface="微软雅黑" panose="020B0503020204020204" charset="-122"/>
                <a:ea typeface="微软雅黑" panose="020B0503020204020204" charset="-122"/>
                <a:sym typeface="+mn-ea"/>
              </a:rPr>
              <a:t>个维度的热卖单品</a:t>
            </a:r>
            <a:endParaRPr lang="zh-CN" altLang="en-US"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nvPicPr>
          <p:blipFill>
            <a:blip r:embed="rId3"/>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graphicFrame>
        <p:nvGraphicFramePr>
          <p:cNvPr id="7" name="表格 6"/>
          <p:cNvGraphicFramePr/>
          <p:nvPr>
            <p:custDataLst>
              <p:tags r:id="rId4"/>
            </p:custDataLst>
          </p:nvPr>
        </p:nvGraphicFramePr>
        <p:xfrm>
          <a:off x="725170" y="971550"/>
          <a:ext cx="8809038" cy="3525520"/>
        </p:xfrm>
        <a:graphic>
          <a:graphicData uri="http://schemas.openxmlformats.org/drawingml/2006/table">
            <a:tbl>
              <a:tblPr firstRow="1" bandRow="1">
                <a:tableStyleId>{5C22544A-7EE6-4342-B048-85BDC9FD1C3A}</a:tableStyleId>
              </a:tblPr>
              <a:tblGrid>
                <a:gridCol w="733425"/>
                <a:gridCol w="735013"/>
                <a:gridCol w="733425"/>
                <a:gridCol w="735012"/>
                <a:gridCol w="733425"/>
                <a:gridCol w="733425"/>
                <a:gridCol w="735013"/>
                <a:gridCol w="733425"/>
                <a:gridCol w="735012"/>
                <a:gridCol w="733425"/>
                <a:gridCol w="733425"/>
                <a:gridCol w="735013"/>
              </a:tblGrid>
              <a:tr h="203200">
                <a:tc>
                  <a:txBody>
                    <a:bodyPr/>
                    <a:lstStyle/>
                    <a:p>
                      <a:pPr indent="0" algn="ctr">
                        <a:buNone/>
                      </a:pPr>
                      <a:r>
                        <a:rPr lang="zh-CN" sz="1000" b="1">
                          <a:solidFill>
                            <a:srgbClr val="000000"/>
                          </a:solidFill>
                          <a:latin typeface="Arial" panose="020B0604020202020204" pitchFamily="34" charset="0"/>
                          <a:ea typeface="微软雅黑" panose="020B0503020204020204" charset="-122"/>
                        </a:rPr>
                        <a:t>一级类目</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访问人数</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成交人数</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成交金额</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加购人数</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曝光数</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类目成交率</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类目UV价值</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类目加购率</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类目点击率</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类目成交占比</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a:solidFill>
                            <a:srgbClr val="000000"/>
                          </a:solidFill>
                          <a:latin typeface="Arial" panose="020B0604020202020204" pitchFamily="34" charset="0"/>
                          <a:ea typeface="微软雅黑" panose="020B0503020204020204" charset="-122"/>
                        </a:rPr>
                        <a:t>类目访问人数占比</a:t>
                      </a:r>
                      <a:endParaRPr lang="en-US" altLang="en-US" sz="1000" b="1">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百货</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33346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3057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119426.68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2926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1177903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9.17%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3.58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8.77%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2.83%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13.68%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5.73%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厨房用具</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1274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1459.79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101177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0.78%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1.15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1.57%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0.17%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0.22%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服饰鞋包</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423218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12298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536560.72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35956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14895648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2.91%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1.27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8.50%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2.84%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61.45%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72.68%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家电数码</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1116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3821.02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79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19675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4.30%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3.42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7.08%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5.67%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0.44%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0.19%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家纺家饰</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20439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691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60797.19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1273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631172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3.38%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2.97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6.23%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3.24%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6.96%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3.51%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美妆</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11993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517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24756.38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829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514688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4.31%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2.06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6.91%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2.33%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2.84%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母婴用品</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35182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1054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39275.66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3927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1276697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1.12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11.16%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2.76%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4.50%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6.04%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配饰</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9791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4389.27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282196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0.45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4.09%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3.47%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0.50%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1.68%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其他</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13477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645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15741.7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1016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512920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4.79%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1.17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7.54%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2.63%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1.80%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2.31%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食品</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5375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221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16342.74</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239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141100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4.11%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3.04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4.45%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3.81%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1.87%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0.92%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文教用品</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626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181.25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32466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1.76%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0.29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1.92%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1.93%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0.02%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0.11%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虚拟商品</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0.01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5.88%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0.00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39.53%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0.00%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运动户外</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10370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173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17155.29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365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239612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1.67%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1.65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3.52%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4.33%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1.96%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1.78%</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类目不清晰</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16099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797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33269.83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1259</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315380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4.95%</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2.07 </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7.82%</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5.10%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3.81%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2.76%</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3200">
                <a:tc>
                  <a:txBody>
                    <a:bodyPr/>
                    <a:lstStyle/>
                    <a:p>
                      <a:pPr indent="0" algn="ctr">
                        <a:buNone/>
                      </a:pPr>
                      <a:r>
                        <a:rPr lang="zh-CN" sz="1000" b="0">
                          <a:solidFill>
                            <a:srgbClr val="000000"/>
                          </a:solidFill>
                          <a:latin typeface="Arial" panose="020B0604020202020204" pitchFamily="34" charset="0"/>
                          <a:ea typeface="微软雅黑" panose="020B0503020204020204" charset="-122"/>
                        </a:rPr>
                        <a:t>总计</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582323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19723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873177.53</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48301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20140677</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1">
                          <a:solidFill>
                            <a:srgbClr val="FF0000"/>
                          </a:solidFill>
                          <a:latin typeface="微软雅黑" panose="020B0503020204020204" charset="-122"/>
                        </a:rPr>
                        <a:t>3.39%</a:t>
                      </a:r>
                      <a:endParaRPr lang="en-US" altLang="en-US" sz="1000" b="1">
                        <a:solidFill>
                          <a:srgbClr val="FF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1">
                          <a:solidFill>
                            <a:srgbClr val="FF0000"/>
                          </a:solidFill>
                          <a:latin typeface="微软雅黑" panose="020B0503020204020204" charset="-122"/>
                        </a:rPr>
                        <a:t>1.50 </a:t>
                      </a:r>
                      <a:endParaRPr lang="en-US" altLang="en-US" sz="1000" b="1">
                        <a:solidFill>
                          <a:srgbClr val="FF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1">
                          <a:solidFill>
                            <a:srgbClr val="FF0000"/>
                          </a:solidFill>
                          <a:latin typeface="微软雅黑" panose="020B0503020204020204" charset="-122"/>
                        </a:rPr>
                        <a:t>8.29%</a:t>
                      </a:r>
                      <a:endParaRPr lang="en-US" altLang="en-US" sz="1000" b="1">
                        <a:solidFill>
                          <a:srgbClr val="FF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1">
                          <a:solidFill>
                            <a:srgbClr val="FF0000"/>
                          </a:solidFill>
                          <a:latin typeface="微软雅黑" panose="020B0503020204020204" charset="-122"/>
                        </a:rPr>
                        <a:t>2.89%</a:t>
                      </a:r>
                      <a:endParaRPr lang="en-US" altLang="en-US" sz="1000" b="1">
                        <a:solidFill>
                          <a:srgbClr val="FF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100.00%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charset="-122"/>
                        </a:rPr>
                        <a:t>100.00%</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701040" y="4629150"/>
            <a:ext cx="8832215" cy="521970"/>
          </a:xfrm>
          <a:prstGeom prst="rect">
            <a:avLst/>
          </a:prstGeom>
          <a:noFill/>
          <a:ln w="12700">
            <a:solidFill>
              <a:srgbClr val="C00000"/>
            </a:solidFill>
          </a:ln>
        </p:spPr>
        <p:txBody>
          <a:bodyPr wrap="square" rtlCol="0">
            <a:spAutoFit/>
          </a:bodyPr>
          <a:lstStyle/>
          <a:p>
            <a:r>
              <a:rPr lang="zh-CN" altLang="en-US" sz="1400"/>
              <a:t>备注：</a:t>
            </a:r>
            <a:endParaRPr lang="zh-CN" altLang="en-US" sz="1400"/>
          </a:p>
          <a:p>
            <a:r>
              <a:rPr lang="zh-CN" altLang="en-US" sz="1400"/>
              <a:t>红色视作平均线。</a:t>
            </a:r>
            <a:endParaRPr lang="zh-CN" altLang="en-US" sz="14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1094423" y="382270"/>
            <a:ext cx="7294880" cy="337185"/>
          </a:xfrm>
          <a:prstGeom prst="rect">
            <a:avLst/>
          </a:prstGeom>
          <a:noFill/>
          <a:ln w="12700">
            <a:solidFill>
              <a:srgbClr val="FEA900"/>
            </a:solidFill>
          </a:ln>
        </p:spPr>
        <p:txBody>
          <a:bodyPr wrap="square" rtlCol="0">
            <a:spAutoFit/>
          </a:bodyPr>
          <a:lstStyle/>
          <a:p>
            <a:pPr>
              <a:buClrTx/>
              <a:buSzTx/>
              <a:buFontTx/>
            </a:pPr>
            <a:r>
              <a:rPr lang="zh-CN" altLang="en-US" sz="1600" b="1" dirty="0">
                <a:latin typeface="微软雅黑" panose="020B0503020204020204" charset="-122"/>
                <a:ea typeface="微软雅黑" panose="020B0503020204020204" charset="-122"/>
                <a:sym typeface="+mn-ea"/>
              </a:rPr>
              <a:t>选品</a:t>
            </a:r>
            <a:r>
              <a:rPr lang="en-US" altLang="zh-CN" sz="1600" b="1" dirty="0">
                <a:latin typeface="微软雅黑" panose="020B0503020204020204" charset="-122"/>
                <a:ea typeface="微软雅黑" panose="020B0503020204020204" charset="-122"/>
                <a:sym typeface="+mn-ea"/>
              </a:rPr>
              <a:t>-</a:t>
            </a:r>
            <a:r>
              <a:rPr lang="zh-CN" altLang="en-US" sz="1600" b="1" dirty="0">
                <a:latin typeface="微软雅黑" panose="020B0503020204020204" charset="-122"/>
                <a:ea typeface="微软雅黑" panose="020B0503020204020204" charset="-122"/>
                <a:sym typeface="+mn-ea"/>
              </a:rPr>
              <a:t>重要名词解释及公式</a:t>
            </a:r>
            <a:endParaRPr lang="zh-CN" altLang="en-US"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nvPicPr>
          <p:blipFill>
            <a:blip r:embed="rId3"/>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cxnSp>
        <p:nvCxnSpPr>
          <p:cNvPr id="72" name="直接连接符 71"/>
          <p:cNvCxnSpPr/>
          <p:nvPr>
            <p:custDataLst>
              <p:tags r:id="rId4"/>
            </p:custDataLst>
          </p:nvPr>
        </p:nvCxnSpPr>
        <p:spPr>
          <a:xfrm>
            <a:off x="5273053" y="3849107"/>
            <a:ext cx="4131325"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8" name="文本框 7"/>
          <p:cNvSpPr txBox="1"/>
          <p:nvPr>
            <p:custDataLst>
              <p:tags r:id="rId5"/>
            </p:custDataLst>
          </p:nvPr>
        </p:nvSpPr>
        <p:spPr>
          <a:xfrm>
            <a:off x="6181164" y="2603841"/>
            <a:ext cx="3124205" cy="3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点击率</a:t>
            </a:r>
            <a:endPar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9" name="文本框 8"/>
          <p:cNvSpPr txBox="1"/>
          <p:nvPr>
            <p:custDataLst>
              <p:tags r:id="rId6"/>
            </p:custDataLst>
          </p:nvPr>
        </p:nvSpPr>
        <p:spPr>
          <a:xfrm>
            <a:off x="6181163" y="2979535"/>
            <a:ext cx="3124206" cy="80127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点击率</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访问人数</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曝光次数</a:t>
            </a:r>
            <a:endPar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a:p>
            <a:pPr>
              <a:lnSpc>
                <a:spcPct val="120000"/>
              </a:lnSpc>
            </a:pP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该数值代表消费者对商品的兴趣度，点击率越高越有兴趣。</a:t>
            </a:r>
            <a:endPar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custDataLst>
              <p:tags r:id="rId7"/>
            </p:custDataLst>
          </p:nvPr>
        </p:nvSpPr>
        <p:spPr>
          <a:xfrm>
            <a:off x="5271720" y="2671590"/>
            <a:ext cx="767927" cy="767927"/>
          </a:xfrm>
          <a:prstGeom prst="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defPPr>
              <a:defRPr lang="zh-CN"/>
            </a:defPPr>
            <a:lvl1pPr algn="ctr">
              <a:defRPr sz="4800">
                <a:solidFill>
                  <a:prstClr val="white"/>
                </a:solidFill>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cxnSp>
        <p:nvCxnSpPr>
          <p:cNvPr id="60" name="直接连接符 59"/>
          <p:cNvCxnSpPr/>
          <p:nvPr>
            <p:custDataLst>
              <p:tags r:id="rId8"/>
            </p:custDataLst>
          </p:nvPr>
        </p:nvCxnSpPr>
        <p:spPr>
          <a:xfrm>
            <a:off x="776641" y="3849107"/>
            <a:ext cx="4131325"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36" name="矩形 35"/>
          <p:cNvSpPr/>
          <p:nvPr>
            <p:custDataLst>
              <p:tags r:id="rId9"/>
            </p:custDataLst>
          </p:nvPr>
        </p:nvSpPr>
        <p:spPr>
          <a:xfrm>
            <a:off x="775307" y="2671590"/>
            <a:ext cx="767927" cy="767927"/>
          </a:xfrm>
          <a:prstGeom prst="rect">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10"/>
            </p:custDataLst>
          </p:nvPr>
        </p:nvSpPr>
        <p:spPr>
          <a:xfrm>
            <a:off x="1684752" y="2377781"/>
            <a:ext cx="3124205" cy="3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加购率</a:t>
            </a:r>
            <a:endPar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2" name="文本框 11"/>
          <p:cNvSpPr txBox="1"/>
          <p:nvPr>
            <p:custDataLst>
              <p:tags r:id="rId11"/>
            </p:custDataLst>
          </p:nvPr>
        </p:nvSpPr>
        <p:spPr>
          <a:xfrm>
            <a:off x="1684655" y="2719705"/>
            <a:ext cx="3124200" cy="1061085"/>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加购率</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加购人数</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访问人数。加购率越高代表商品很受期待。加购率高，成交率高，合理，代表还有部分意向未转化，继续推。加购率高成交率低，说明消费者还有成交顾虑（价格、包邮、产品描述、场景不到位）</a:t>
            </a:r>
            <a:endPar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cxnSp>
        <p:nvCxnSpPr>
          <p:cNvPr id="71" name="直接连接符 70"/>
          <p:cNvCxnSpPr/>
          <p:nvPr>
            <p:custDataLst>
              <p:tags r:id="rId12"/>
            </p:custDataLst>
          </p:nvPr>
        </p:nvCxnSpPr>
        <p:spPr>
          <a:xfrm>
            <a:off x="5273053" y="2310533"/>
            <a:ext cx="4131325"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32" name="矩形 31"/>
          <p:cNvSpPr/>
          <p:nvPr>
            <p:custDataLst>
              <p:tags r:id="rId13"/>
            </p:custDataLst>
          </p:nvPr>
        </p:nvSpPr>
        <p:spPr>
          <a:xfrm>
            <a:off x="5271720" y="1133018"/>
            <a:ext cx="767927" cy="767927"/>
          </a:xfrm>
          <a:prstGeom prst="rect">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3" name="文本框 12"/>
          <p:cNvSpPr txBox="1"/>
          <p:nvPr>
            <p:custDataLst>
              <p:tags r:id="rId14"/>
            </p:custDataLst>
          </p:nvPr>
        </p:nvSpPr>
        <p:spPr>
          <a:xfrm>
            <a:off x="6181163" y="1442154"/>
            <a:ext cx="3124206" cy="80127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UV</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价值</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成交金额</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访问人数</a:t>
            </a:r>
            <a:endPar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a:p>
            <a:pPr>
              <a:lnSpc>
                <a:spcPct val="120000"/>
              </a:lnSpc>
            </a:pP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该数据代表每个访问人数可以产生的销售金额。每个流量的价值，该数值越高，代表产品越值得推广。</a:t>
            </a:r>
            <a:endPar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custDataLst>
              <p:tags r:id="rId15"/>
            </p:custDataLst>
          </p:nvPr>
        </p:nvSpPr>
        <p:spPr>
          <a:xfrm>
            <a:off x="6181164" y="1066460"/>
            <a:ext cx="3124205" cy="3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en-US" altLang="zh-CN"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UV</a:t>
            </a:r>
            <a:r>
              <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价值</a:t>
            </a:r>
            <a:endPar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57" name="直接连接符 56"/>
          <p:cNvCxnSpPr/>
          <p:nvPr>
            <p:custDataLst>
              <p:tags r:id="rId16"/>
            </p:custDataLst>
          </p:nvPr>
        </p:nvCxnSpPr>
        <p:spPr>
          <a:xfrm>
            <a:off x="776641" y="2310533"/>
            <a:ext cx="4131325"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63" name="矩形 62"/>
          <p:cNvSpPr/>
          <p:nvPr>
            <p:custDataLst>
              <p:tags r:id="rId17"/>
            </p:custDataLst>
          </p:nvPr>
        </p:nvSpPr>
        <p:spPr>
          <a:xfrm>
            <a:off x="775307" y="1133018"/>
            <a:ext cx="767927" cy="767927"/>
          </a:xfrm>
          <a:prstGeom prst="rect">
            <a:avLst/>
          </a:pr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18"/>
            </p:custDataLst>
          </p:nvPr>
        </p:nvSpPr>
        <p:spPr>
          <a:xfrm>
            <a:off x="1684752" y="1106465"/>
            <a:ext cx="3124205" cy="3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成交率</a:t>
            </a:r>
            <a:endParaRPr lang="zh-CN" altLang="en-US" sz="1510" b="1" spc="30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6" name="文本框 15"/>
          <p:cNvSpPr txBox="1"/>
          <p:nvPr>
            <p:custDataLst>
              <p:tags r:id="rId19"/>
            </p:custDataLst>
          </p:nvPr>
        </p:nvSpPr>
        <p:spPr>
          <a:xfrm>
            <a:off x="1684751" y="1442154"/>
            <a:ext cx="3124206" cy="80127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成交率</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成交人数</a:t>
            </a:r>
            <a:r>
              <a:rPr lang="en-US" altLang="zh-CN"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访问人数</a:t>
            </a:r>
            <a:endPar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a:p>
            <a:pPr>
              <a:lnSpc>
                <a:spcPct val="120000"/>
              </a:lnSpc>
            </a:pPr>
            <a:r>
              <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成交率越高，代表该商品越受欢迎。</a:t>
            </a:r>
            <a:endParaRPr lang="zh-CN" altLang="en-US" sz="1010" spc="15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cxnSp>
        <p:nvCxnSpPr>
          <p:cNvPr id="3" name="直接连接符 2"/>
          <p:cNvCxnSpPr/>
          <p:nvPr>
            <p:custDataLst>
              <p:tags r:id="rId20"/>
            </p:custDataLst>
          </p:nvPr>
        </p:nvCxnSpPr>
        <p:spPr>
          <a:xfrm>
            <a:off x="5273053" y="5387680"/>
            <a:ext cx="4131325"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24" name="文本框 23"/>
          <p:cNvSpPr txBox="1"/>
          <p:nvPr>
            <p:custDataLst>
              <p:tags r:id="rId21"/>
            </p:custDataLst>
          </p:nvPr>
        </p:nvSpPr>
        <p:spPr>
          <a:xfrm>
            <a:off x="6181164" y="4142414"/>
            <a:ext cx="3124205" cy="3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类目访问占比</a:t>
            </a:r>
            <a:endPar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文本框 24"/>
          <p:cNvSpPr txBox="1"/>
          <p:nvPr>
            <p:custDataLst>
              <p:tags r:id="rId22"/>
            </p:custDataLst>
          </p:nvPr>
        </p:nvSpPr>
        <p:spPr>
          <a:xfrm>
            <a:off x="6181163" y="4518109"/>
            <a:ext cx="3124206" cy="80127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类目访问占比</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类目访问人数</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总访问人数</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该数据代表类目人群在商城中的重要性。占比越高说明当前很多人对该类目感兴趣。</a:t>
            </a:r>
            <a:endPar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23"/>
            </p:custDataLst>
          </p:nvPr>
        </p:nvSpPr>
        <p:spPr>
          <a:xfrm>
            <a:off x="5271720" y="4210164"/>
            <a:ext cx="767927" cy="767927"/>
          </a:xfrm>
          <a:prstGeom prst="rect">
            <a:avLst/>
          </a:pr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defPPr>
              <a:defRPr lang="zh-CN"/>
            </a:defPPr>
            <a:lvl1pPr algn="ctr">
              <a:defRPr sz="4800">
                <a:solidFill>
                  <a:prstClr val="white"/>
                </a:solidFill>
              </a:defRPr>
            </a:lvl1pPr>
            <a:lvl2pPr>
              <a:defRPr>
                <a:solidFill>
                  <a:sysClr val="window" lastClr="FFFFFF"/>
                </a:solidFill>
              </a:defRPr>
            </a:lvl2pPr>
            <a:lvl3pPr>
              <a:defRPr>
                <a:solidFill>
                  <a:sysClr val="window" lastClr="FFFFFF"/>
                </a:solidFill>
              </a:defRPr>
            </a:lvl3pPr>
            <a:lvl4pPr>
              <a:defRPr>
                <a:solidFill>
                  <a:sysClr val="window" lastClr="FFFFFF"/>
                </a:solidFill>
              </a:defRPr>
            </a:lvl4pPr>
            <a:lvl5pPr>
              <a:defRPr>
                <a:solidFill>
                  <a:sysClr val="window" lastClr="FFFFFF"/>
                </a:solidFill>
              </a:defRPr>
            </a:lvl5pPr>
            <a:lvl6pPr>
              <a:defRPr>
                <a:solidFill>
                  <a:sysClr val="window" lastClr="FFFFFF"/>
                </a:solidFill>
              </a:defRPr>
            </a:lvl6pPr>
            <a:lvl7pPr>
              <a:defRPr>
                <a:solidFill>
                  <a:sysClr val="window" lastClr="FFFFFF"/>
                </a:solidFill>
              </a:defRPr>
            </a:lvl7pPr>
            <a:lvl8pPr>
              <a:defRPr>
                <a:solidFill>
                  <a:sysClr val="window" lastClr="FFFFFF"/>
                </a:solidFill>
              </a:defRPr>
            </a:lvl8pPr>
            <a:lvl9pPr>
              <a:defRPr>
                <a:solidFill>
                  <a:sysClr val="window" lastClr="FFFFFF"/>
                </a:solidFill>
              </a:defRPr>
            </a:lvl9pPr>
          </a:lstStyle>
          <a:p>
            <a:pP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6</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cxnSp>
        <p:nvCxnSpPr>
          <p:cNvPr id="4" name="直接连接符 3"/>
          <p:cNvCxnSpPr/>
          <p:nvPr>
            <p:custDataLst>
              <p:tags r:id="rId24"/>
            </p:custDataLst>
          </p:nvPr>
        </p:nvCxnSpPr>
        <p:spPr>
          <a:xfrm>
            <a:off x="776641" y="5387680"/>
            <a:ext cx="4131325" cy="0"/>
          </a:xfrm>
          <a:prstGeom prst="line">
            <a:avLst/>
          </a:prstGeom>
          <a:ln w="12700">
            <a:solidFill>
              <a:srgbClr val="1F74AD"/>
            </a:solidFill>
          </a:ln>
        </p:spPr>
        <p:style>
          <a:lnRef idx="1">
            <a:srgbClr val="1F74AD"/>
          </a:lnRef>
          <a:fillRef idx="0">
            <a:srgbClr val="1F74AD"/>
          </a:fillRef>
          <a:effectRef idx="0">
            <a:srgbClr val="1F74AD"/>
          </a:effectRef>
          <a:fontRef idx="minor">
            <a:srgbClr val="000000"/>
          </a:fontRef>
        </p:style>
      </p:cxnSp>
      <p:sp>
        <p:nvSpPr>
          <p:cNvPr id="5" name="矩形 4"/>
          <p:cNvSpPr/>
          <p:nvPr>
            <p:custDataLst>
              <p:tags r:id="rId25"/>
            </p:custDataLst>
          </p:nvPr>
        </p:nvSpPr>
        <p:spPr>
          <a:xfrm>
            <a:off x="775307" y="4210164"/>
            <a:ext cx="767927" cy="767927"/>
          </a:xfrm>
          <a:prstGeom prst="rect">
            <a:avLst/>
          </a:pr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en-US" altLang="zh-CN" sz="4030" dirty="0">
                <a:solidFill>
                  <a:sysClr val="window" lastClr="FFFFFF"/>
                </a:solidFill>
                <a:latin typeface="Arial" panose="020B0604020202020204" pitchFamily="34" charset="0"/>
                <a:ea typeface="微软雅黑" panose="020B0503020204020204" charset="-122"/>
                <a:sym typeface="Arial" panose="020B0604020202020204" pitchFamily="34" charset="0"/>
              </a:rPr>
              <a:t>5</a:t>
            </a:r>
            <a:endParaRPr lang="zh-CN" altLang="en-US" sz="403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26"/>
            </p:custDataLst>
          </p:nvPr>
        </p:nvSpPr>
        <p:spPr>
          <a:xfrm>
            <a:off x="1684752" y="4142414"/>
            <a:ext cx="3124205" cy="3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nchorCtr="0">
            <a:normAutofit/>
          </a:bodyPr>
          <a:lstStyle>
            <a:defPPr>
              <a:defRPr lang="zh-CN"/>
            </a:defPPr>
            <a:lvl1pPr fontAlgn="base">
              <a:spcBef>
                <a:spcPct val="0"/>
              </a:spcBef>
              <a:spcAft>
                <a:spcPct val="0"/>
              </a:spcAft>
              <a:defRPr sz="2000">
                <a:solidFill>
                  <a:srgbClr val="E7E6E6">
                    <a:lumMod val="25000"/>
                  </a:srgbClr>
                </a:solidFill>
                <a:latin typeface="Arial" panose="020B0604020202020204" pitchFamily="34" charset="0"/>
                <a:ea typeface="微软雅黑" panose="020B0503020204020204" charset="-122"/>
              </a:defRPr>
            </a:lvl1pPr>
            <a:lvl2pPr marL="742950" indent="-285750">
              <a:defRPr>
                <a:latin typeface="Calibri" panose="020F0502020204030204" charset="0"/>
                <a:ea typeface="微软雅黑" panose="020B0503020204020204" charset="-122"/>
              </a:defRPr>
            </a:lvl2pPr>
            <a:lvl3pPr marL="1143000" indent="-228600">
              <a:defRPr>
                <a:latin typeface="Calibri" panose="020F0502020204030204" charset="0"/>
                <a:ea typeface="微软雅黑" panose="020B0503020204020204" charset="-122"/>
              </a:defRPr>
            </a:lvl3pPr>
            <a:lvl4pPr marL="1600200" indent="-228600">
              <a:defRPr>
                <a:latin typeface="Calibri" panose="020F0502020204030204" charset="0"/>
                <a:ea typeface="微软雅黑" panose="020B0503020204020204" charset="-122"/>
              </a:defRPr>
            </a:lvl4pPr>
            <a:lvl5pPr marL="2057400" indent="-228600">
              <a:defRPr>
                <a:latin typeface="Calibri" panose="020F0502020204030204" charset="0"/>
                <a:ea typeface="微软雅黑" panose="020B0503020204020204" charset="-122"/>
              </a:defRPr>
            </a:lvl5pPr>
            <a:lvl6pPr marL="2514600" indent="-228600" fontAlgn="base">
              <a:spcBef>
                <a:spcPct val="0"/>
              </a:spcBef>
              <a:spcAft>
                <a:spcPct val="0"/>
              </a:spcAft>
              <a:defRPr>
                <a:latin typeface="Calibri" panose="020F0502020204030204" charset="0"/>
                <a:ea typeface="微软雅黑" panose="020B0503020204020204" charset="-122"/>
              </a:defRPr>
            </a:lvl6pPr>
            <a:lvl7pPr marL="2971800" indent="-228600" fontAlgn="base">
              <a:spcBef>
                <a:spcPct val="0"/>
              </a:spcBef>
              <a:spcAft>
                <a:spcPct val="0"/>
              </a:spcAft>
              <a:defRPr>
                <a:latin typeface="Calibri" panose="020F0502020204030204" charset="0"/>
                <a:ea typeface="微软雅黑" panose="020B0503020204020204" charset="-122"/>
              </a:defRPr>
            </a:lvl7pPr>
            <a:lvl8pPr marL="3429000" indent="-228600" fontAlgn="base">
              <a:spcBef>
                <a:spcPct val="0"/>
              </a:spcBef>
              <a:spcAft>
                <a:spcPct val="0"/>
              </a:spcAft>
              <a:defRPr>
                <a:latin typeface="Calibri" panose="020F0502020204030204" charset="0"/>
                <a:ea typeface="微软雅黑" panose="020B0503020204020204" charset="-122"/>
              </a:defRPr>
            </a:lvl8pPr>
            <a:lvl9pPr marL="3886200" indent="-228600" fontAlgn="base">
              <a:spcBef>
                <a:spcPct val="0"/>
              </a:spcBef>
              <a:spcAft>
                <a:spcPct val="0"/>
              </a:spcAft>
              <a:defRPr>
                <a:latin typeface="Calibri" panose="020F0502020204030204" charset="0"/>
                <a:ea typeface="微软雅黑" panose="020B0503020204020204" charset="-122"/>
              </a:defRPr>
            </a:lvl9pPr>
          </a:lstStyle>
          <a:p>
            <a:pPr>
              <a:lnSpc>
                <a:spcPct val="120000"/>
              </a:lnSpc>
            </a:pPr>
            <a:r>
              <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rPr>
              <a:t>类目成交占比</a:t>
            </a:r>
            <a:endParaRPr lang="zh-CN" altLang="en-US" sz="1510" b="1" spc="300" dirty="0">
              <a:solidFill>
                <a:srgbClr val="000000">
                  <a:lumMod val="75000"/>
                  <a:lumOff val="25000"/>
                </a:srgb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8" name="文本框 27"/>
          <p:cNvSpPr txBox="1"/>
          <p:nvPr>
            <p:custDataLst>
              <p:tags r:id="rId27"/>
            </p:custDataLst>
          </p:nvPr>
        </p:nvSpPr>
        <p:spPr>
          <a:xfrm>
            <a:off x="1684751" y="4518109"/>
            <a:ext cx="3124206" cy="801273"/>
          </a:xfrm>
          <a:prstGeom prst="rect">
            <a:avLst/>
          </a:prstGeom>
        </p:spPr>
        <p:txBody>
          <a:bodyPr wrap="square" tIns="0">
            <a:normAutofit/>
          </a:bodyPr>
          <a:lstStyle>
            <a:defPPr>
              <a:defRPr lang="zh-CN"/>
            </a:defPPr>
            <a:lvl1pPr>
              <a:defRPr>
                <a:solidFill>
                  <a:srgbClr val="E7E6E6">
                    <a:lumMod val="25000"/>
                  </a:srgbClr>
                </a:solidFill>
              </a:defRPr>
            </a:lvl1pPr>
          </a:lstStyle>
          <a:p>
            <a:pPr>
              <a:lnSpc>
                <a:spcPct val="120000"/>
              </a:lnSpc>
            </a:pP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类目成交占比</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类目成交金额</a:t>
            </a:r>
            <a:r>
              <a:rPr lang="en-US" altLang="zh-CN"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a:t>
            </a: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总成交金额</a:t>
            </a:r>
            <a:b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br>
            <a:r>
              <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rPr>
              <a:t>该数据代表类目在商城中的重要性。占比越高说明当前该类目很重要</a:t>
            </a:r>
            <a:endParaRPr lang="zh-CN" altLang="en-US" sz="1010" spc="150" dirty="0">
              <a:solidFill>
                <a:sysClr val="window" lastClr="FFFFFF">
                  <a:lumMod val="50000"/>
                </a:sysClr>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1094423" y="417830"/>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latin typeface="微软雅黑" panose="020B0503020204020204" charset="-122"/>
                <a:ea typeface="微软雅黑" panose="020B0503020204020204" charset="-122"/>
                <a:sym typeface="+mn-ea"/>
              </a:rPr>
              <a:t>选品</a:t>
            </a:r>
            <a:r>
              <a:rPr lang="en-US" altLang="zh-CN" sz="1600" b="1" dirty="0">
                <a:latin typeface="微软雅黑" panose="020B0503020204020204" charset="-122"/>
                <a:ea typeface="微软雅黑" panose="020B0503020204020204" charset="-122"/>
                <a:sym typeface="+mn-ea"/>
              </a:rPr>
              <a:t>-</a:t>
            </a:r>
            <a:r>
              <a:rPr lang="zh-CN" altLang="en-US" sz="1600" b="1" dirty="0">
                <a:latin typeface="微软雅黑" panose="020B0503020204020204" charset="-122"/>
                <a:ea typeface="微软雅黑" panose="020B0503020204020204" charset="-122"/>
                <a:sym typeface="+mn-ea"/>
              </a:rPr>
              <a:t>某品牌的选款逻辑</a:t>
            </a:r>
            <a:endParaRPr lang="zh-CN" altLang="en-US"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p:txBody>
      </p:sp>
      <p:sp>
        <p:nvSpPr>
          <p:cNvPr id="2" name="任意多边形 1"/>
          <p:cNvSpPr/>
          <p:nvPr>
            <p:custDataLst>
              <p:tags r:id="rId5"/>
            </p:custDataLst>
          </p:nvPr>
        </p:nvSpPr>
        <p:spPr>
          <a:xfrm>
            <a:off x="752846" y="2083409"/>
            <a:ext cx="1476357" cy="234947"/>
          </a:xfrm>
          <a:custGeom>
            <a:avLst/>
            <a:gdLst>
              <a:gd name="connsiteX0" fmla="*/ 991347 w 1107282"/>
              <a:gd name="connsiteY0" fmla="*/ 0 h 176212"/>
              <a:gd name="connsiteX1" fmla="*/ 1107282 w 1107282"/>
              <a:gd name="connsiteY1" fmla="*/ 88106 h 176212"/>
              <a:gd name="connsiteX2" fmla="*/ 991347 w 1107282"/>
              <a:gd name="connsiteY2" fmla="*/ 176212 h 176212"/>
              <a:gd name="connsiteX3" fmla="*/ 991347 w 1107282"/>
              <a:gd name="connsiteY3" fmla="*/ 110876 h 176212"/>
              <a:gd name="connsiteX4" fmla="*/ 118617 w 1107282"/>
              <a:gd name="connsiteY4" fmla="*/ 110876 h 176212"/>
              <a:gd name="connsiteX5" fmla="*/ 109538 w 1107282"/>
              <a:gd name="connsiteY5" fmla="*/ 138113 h 176212"/>
              <a:gd name="connsiteX6" fmla="*/ 0 w 1107282"/>
              <a:gd name="connsiteY6" fmla="*/ 138113 h 176212"/>
              <a:gd name="connsiteX7" fmla="*/ 23813 w 1107282"/>
              <a:gd name="connsiteY7" fmla="*/ 95250 h 176212"/>
              <a:gd name="connsiteX8" fmla="*/ 4763 w 1107282"/>
              <a:gd name="connsiteY8" fmla="*/ 38100 h 176212"/>
              <a:gd name="connsiteX9" fmla="*/ 100013 w 1107282"/>
              <a:gd name="connsiteY9" fmla="*/ 38100 h 176212"/>
              <a:gd name="connsiteX10" fmla="*/ 114280 w 1107282"/>
              <a:gd name="connsiteY10" fmla="*/ 65336 h 176212"/>
              <a:gd name="connsiteX11" fmla="*/ 991347 w 1107282"/>
              <a:gd name="connsiteY11" fmla="*/ 65336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7282" h="176212">
                <a:moveTo>
                  <a:pt x="991347" y="0"/>
                </a:moveTo>
                <a:lnTo>
                  <a:pt x="1107282" y="88106"/>
                </a:lnTo>
                <a:lnTo>
                  <a:pt x="991347" y="176212"/>
                </a:lnTo>
                <a:lnTo>
                  <a:pt x="991347" y="110876"/>
                </a:lnTo>
                <a:lnTo>
                  <a:pt x="118617" y="110876"/>
                </a:lnTo>
                <a:lnTo>
                  <a:pt x="109538" y="138113"/>
                </a:lnTo>
                <a:lnTo>
                  <a:pt x="0" y="138113"/>
                </a:lnTo>
                <a:lnTo>
                  <a:pt x="23813" y="95250"/>
                </a:lnTo>
                <a:lnTo>
                  <a:pt x="4763" y="38100"/>
                </a:lnTo>
                <a:lnTo>
                  <a:pt x="100013" y="38100"/>
                </a:lnTo>
                <a:lnTo>
                  <a:pt x="114280" y="65336"/>
                </a:lnTo>
                <a:lnTo>
                  <a:pt x="991347" y="653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ym typeface="Arial" panose="020B0604020202020204" pitchFamily="34" charset="0"/>
            </a:endParaRPr>
          </a:p>
        </p:txBody>
      </p:sp>
      <p:sp>
        <p:nvSpPr>
          <p:cNvPr id="3" name="文本框 2"/>
          <p:cNvSpPr txBox="1"/>
          <p:nvPr>
            <p:custDataLst>
              <p:tags r:id="rId6"/>
            </p:custDataLst>
          </p:nvPr>
        </p:nvSpPr>
        <p:spPr>
          <a:xfrm>
            <a:off x="5392156" y="1493078"/>
            <a:ext cx="1476357" cy="610968"/>
          </a:xfrm>
          <a:prstGeom prst="rect">
            <a:avLst/>
          </a:prstGeom>
          <a:noFill/>
        </p:spPr>
        <p:txBody>
          <a:bodyPr wrap="square" lIns="0" tIns="0" rIns="0" bIns="0" rtlCol="0" anchor="ctr" anchorCtr="0">
            <a:normAutofit/>
          </a:bodyPr>
          <a:lstStyle/>
          <a:p>
            <a:pPr marL="0" indent="0" algn="ctr">
              <a:lnSpc>
                <a:spcPct val="100000"/>
              </a:lnSpc>
              <a:spcBef>
                <a:spcPts val="0"/>
              </a:spcBef>
              <a:spcAft>
                <a:spcPts val="0"/>
              </a:spcAft>
              <a:buSzPct val="100000"/>
            </a:pPr>
            <a:r>
              <a:rPr lang="zh-CN" altLang="en-US" sz="1510">
                <a:sym typeface="Arial" panose="020B0604020202020204" pitchFamily="34" charset="0"/>
              </a:rPr>
              <a:t>先通发再个性化</a:t>
            </a:r>
            <a:endParaRPr lang="zh-CN" altLang="en-US" sz="1510">
              <a:sym typeface="Arial" panose="020B0604020202020204" pitchFamily="34" charset="0"/>
            </a:endParaRPr>
          </a:p>
        </p:txBody>
      </p:sp>
      <p:sp>
        <p:nvSpPr>
          <p:cNvPr id="5" name="文本框 4"/>
          <p:cNvSpPr txBox="1"/>
          <p:nvPr>
            <p:custDataLst>
              <p:tags r:id="rId7"/>
            </p:custDataLst>
          </p:nvPr>
        </p:nvSpPr>
        <p:spPr>
          <a:xfrm>
            <a:off x="5195097" y="2460914"/>
            <a:ext cx="1988585" cy="2216025"/>
          </a:xfrm>
          <a:prstGeom prst="rect">
            <a:avLst/>
          </a:prstGeom>
          <a:noFill/>
        </p:spPr>
        <p:txBody>
          <a:bodyPr wrap="square" lIns="0" tIns="0" rIns="0" bIns="0" rtlCol="0" anchor="t" anchorCtr="0">
            <a:normAutofit/>
          </a:bodyPr>
          <a:lstStyle/>
          <a:p>
            <a:pPr marL="0" indent="0" algn="ctr">
              <a:lnSpc>
                <a:spcPct val="140000"/>
              </a:lnSpc>
              <a:spcBef>
                <a:spcPts val="0"/>
              </a:spcBef>
              <a:spcAft>
                <a:spcPts val="0"/>
              </a:spcAft>
              <a:buSzPct val="100000"/>
            </a:pPr>
            <a:r>
              <a:rPr lang="zh-CN" altLang="en-US" sz="1510">
                <a:sym typeface="+mn-ea"/>
              </a:rPr>
              <a:t>通发占比</a:t>
            </a:r>
            <a:r>
              <a:rPr lang="en-US" altLang="zh-CN" sz="1510">
                <a:sym typeface="+mn-ea"/>
              </a:rPr>
              <a:t>70-80%</a:t>
            </a:r>
            <a:r>
              <a:rPr lang="zh-CN" altLang="en-US" sz="1510">
                <a:sym typeface="+mn-ea"/>
              </a:rPr>
              <a:t>，</a:t>
            </a:r>
            <a:endParaRPr lang="zh-CN" altLang="en-US" sz="1510">
              <a:sym typeface="+mn-ea"/>
            </a:endParaRPr>
          </a:p>
          <a:p>
            <a:pPr algn="ctr">
              <a:lnSpc>
                <a:spcPct val="140000"/>
              </a:lnSpc>
            </a:pPr>
            <a:r>
              <a:rPr lang="zh-CN" altLang="en-US" sz="1510">
                <a:sym typeface="+mn-ea"/>
              </a:rPr>
              <a:t>个性化占比</a:t>
            </a:r>
            <a:r>
              <a:rPr lang="en-US" altLang="zh-CN" sz="1510">
                <a:sym typeface="+mn-ea"/>
              </a:rPr>
              <a:t>20-30%</a:t>
            </a:r>
            <a:endParaRPr lang="en-US" altLang="zh-CN" sz="1510"/>
          </a:p>
          <a:p>
            <a:pPr algn="ctr">
              <a:lnSpc>
                <a:spcPct val="140000"/>
              </a:lnSpc>
            </a:pPr>
            <a:endParaRPr lang="en-US" altLang="zh-CN" sz="1510"/>
          </a:p>
        </p:txBody>
      </p:sp>
      <p:sp>
        <p:nvSpPr>
          <p:cNvPr id="7" name="任意多边形 6"/>
          <p:cNvSpPr/>
          <p:nvPr>
            <p:custDataLst>
              <p:tags r:id="rId8"/>
            </p:custDataLst>
          </p:nvPr>
        </p:nvSpPr>
        <p:spPr>
          <a:xfrm>
            <a:off x="3072684" y="2077154"/>
            <a:ext cx="1476357" cy="234947"/>
          </a:xfrm>
          <a:custGeom>
            <a:avLst/>
            <a:gdLst>
              <a:gd name="connsiteX0" fmla="*/ 991347 w 1107282"/>
              <a:gd name="connsiteY0" fmla="*/ 0 h 176212"/>
              <a:gd name="connsiteX1" fmla="*/ 1107282 w 1107282"/>
              <a:gd name="connsiteY1" fmla="*/ 88106 h 176212"/>
              <a:gd name="connsiteX2" fmla="*/ 991347 w 1107282"/>
              <a:gd name="connsiteY2" fmla="*/ 176212 h 176212"/>
              <a:gd name="connsiteX3" fmla="*/ 991347 w 1107282"/>
              <a:gd name="connsiteY3" fmla="*/ 110876 h 176212"/>
              <a:gd name="connsiteX4" fmla="*/ 118617 w 1107282"/>
              <a:gd name="connsiteY4" fmla="*/ 110876 h 176212"/>
              <a:gd name="connsiteX5" fmla="*/ 109538 w 1107282"/>
              <a:gd name="connsiteY5" fmla="*/ 138113 h 176212"/>
              <a:gd name="connsiteX6" fmla="*/ 0 w 1107282"/>
              <a:gd name="connsiteY6" fmla="*/ 138113 h 176212"/>
              <a:gd name="connsiteX7" fmla="*/ 23813 w 1107282"/>
              <a:gd name="connsiteY7" fmla="*/ 95250 h 176212"/>
              <a:gd name="connsiteX8" fmla="*/ 4763 w 1107282"/>
              <a:gd name="connsiteY8" fmla="*/ 38100 h 176212"/>
              <a:gd name="connsiteX9" fmla="*/ 100013 w 1107282"/>
              <a:gd name="connsiteY9" fmla="*/ 38100 h 176212"/>
              <a:gd name="connsiteX10" fmla="*/ 114280 w 1107282"/>
              <a:gd name="connsiteY10" fmla="*/ 65336 h 176212"/>
              <a:gd name="connsiteX11" fmla="*/ 991347 w 1107282"/>
              <a:gd name="connsiteY11" fmla="*/ 65336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7282" h="176212">
                <a:moveTo>
                  <a:pt x="991347" y="0"/>
                </a:moveTo>
                <a:lnTo>
                  <a:pt x="1107282" y="88106"/>
                </a:lnTo>
                <a:lnTo>
                  <a:pt x="991347" y="176212"/>
                </a:lnTo>
                <a:lnTo>
                  <a:pt x="991347" y="110876"/>
                </a:lnTo>
                <a:lnTo>
                  <a:pt x="118617" y="110876"/>
                </a:lnTo>
                <a:lnTo>
                  <a:pt x="109538" y="138113"/>
                </a:lnTo>
                <a:lnTo>
                  <a:pt x="0" y="138113"/>
                </a:lnTo>
                <a:lnTo>
                  <a:pt x="23813" y="95250"/>
                </a:lnTo>
                <a:lnTo>
                  <a:pt x="4763" y="38100"/>
                </a:lnTo>
                <a:lnTo>
                  <a:pt x="100013" y="38100"/>
                </a:lnTo>
                <a:lnTo>
                  <a:pt x="114280" y="65336"/>
                </a:lnTo>
                <a:lnTo>
                  <a:pt x="991347" y="653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ym typeface="Arial" panose="020B0604020202020204" pitchFamily="34" charset="0"/>
            </a:endParaRPr>
          </a:p>
        </p:txBody>
      </p:sp>
      <p:sp>
        <p:nvSpPr>
          <p:cNvPr id="8" name="文本框 7"/>
          <p:cNvSpPr txBox="1"/>
          <p:nvPr>
            <p:custDataLst>
              <p:tags r:id="rId9"/>
            </p:custDataLst>
          </p:nvPr>
        </p:nvSpPr>
        <p:spPr>
          <a:xfrm>
            <a:off x="3072684" y="1466183"/>
            <a:ext cx="1476357" cy="610968"/>
          </a:xfrm>
          <a:prstGeom prst="rect">
            <a:avLst/>
          </a:prstGeom>
          <a:noFill/>
        </p:spPr>
        <p:txBody>
          <a:bodyPr wrap="square" lIns="0" tIns="0" rIns="0" bIns="0" rtlCol="0" anchor="ctr" anchorCtr="0">
            <a:normAutofit/>
          </a:bodyPr>
          <a:lstStyle/>
          <a:p>
            <a:pPr marL="0" indent="0" algn="ctr">
              <a:lnSpc>
                <a:spcPct val="100000"/>
              </a:lnSpc>
              <a:spcBef>
                <a:spcPts val="0"/>
              </a:spcBef>
              <a:spcAft>
                <a:spcPts val="0"/>
              </a:spcAft>
              <a:buSzPct val="100000"/>
            </a:pPr>
            <a:r>
              <a:rPr lang="zh-CN" altLang="en-US" sz="1510">
                <a:sym typeface="+mn-ea"/>
              </a:rPr>
              <a:t>先定类目，再定品类，再选单品</a:t>
            </a:r>
            <a:endParaRPr lang="zh-CN" altLang="en-US" sz="1510">
              <a:sym typeface="+mn-ea"/>
            </a:endParaRPr>
          </a:p>
        </p:txBody>
      </p:sp>
      <p:sp>
        <p:nvSpPr>
          <p:cNvPr id="9" name="文本框 8"/>
          <p:cNvSpPr txBox="1"/>
          <p:nvPr>
            <p:custDataLst>
              <p:tags r:id="rId10"/>
            </p:custDataLst>
          </p:nvPr>
        </p:nvSpPr>
        <p:spPr>
          <a:xfrm>
            <a:off x="2816571" y="2513844"/>
            <a:ext cx="1988585" cy="2216025"/>
          </a:xfrm>
          <a:prstGeom prst="rect">
            <a:avLst/>
          </a:prstGeom>
          <a:noFill/>
        </p:spPr>
        <p:txBody>
          <a:bodyPr wrap="square" lIns="0" tIns="0" rIns="0" bIns="0" rtlCol="0" anchor="t" anchorCtr="0">
            <a:normAutofit/>
          </a:bodyPr>
          <a:lstStyle/>
          <a:p>
            <a:pPr marL="0" indent="0" algn="ctr">
              <a:lnSpc>
                <a:spcPct val="140000"/>
              </a:lnSpc>
              <a:spcBef>
                <a:spcPts val="0"/>
              </a:spcBef>
              <a:spcAft>
                <a:spcPts val="0"/>
              </a:spcAft>
              <a:buSzPct val="100000"/>
            </a:pPr>
            <a:r>
              <a:rPr lang="zh-CN" altLang="en-US" sz="1510">
                <a:sym typeface="+mn-ea"/>
              </a:rPr>
              <a:t>看类目占比，看类目下的品类占比、再选单品</a:t>
            </a:r>
            <a:endParaRPr lang="zh-CN" altLang="en-US" sz="1510" dirty="0">
              <a:solidFill>
                <a:sysClr val="windowText" lastClr="000000">
                  <a:lumMod val="50000"/>
                  <a:lumOff val="50000"/>
                </a:sysClr>
              </a:solidFill>
              <a:sym typeface="Arial" panose="020B0604020202020204" pitchFamily="34" charset="0"/>
            </a:endParaRPr>
          </a:p>
          <a:p>
            <a:pPr algn="ctr">
              <a:lnSpc>
                <a:spcPct val="140000"/>
              </a:lnSpc>
            </a:pPr>
            <a:endParaRPr lang="zh-CN" altLang="en-US" sz="1510" dirty="0">
              <a:solidFill>
                <a:sysClr val="windowText" lastClr="000000">
                  <a:lumMod val="50000"/>
                  <a:lumOff val="50000"/>
                </a:sysClr>
              </a:solidFill>
              <a:sym typeface="Arial" panose="020B0604020202020204" pitchFamily="34" charset="0"/>
            </a:endParaRPr>
          </a:p>
        </p:txBody>
      </p:sp>
      <p:sp>
        <p:nvSpPr>
          <p:cNvPr id="11" name="任意多边形 10"/>
          <p:cNvSpPr/>
          <p:nvPr>
            <p:custDataLst>
              <p:tags r:id="rId11"/>
            </p:custDataLst>
          </p:nvPr>
        </p:nvSpPr>
        <p:spPr>
          <a:xfrm>
            <a:off x="5392521" y="2034821"/>
            <a:ext cx="1476357" cy="234947"/>
          </a:xfrm>
          <a:custGeom>
            <a:avLst/>
            <a:gdLst>
              <a:gd name="connsiteX0" fmla="*/ 991347 w 1107282"/>
              <a:gd name="connsiteY0" fmla="*/ 0 h 176212"/>
              <a:gd name="connsiteX1" fmla="*/ 1107282 w 1107282"/>
              <a:gd name="connsiteY1" fmla="*/ 88106 h 176212"/>
              <a:gd name="connsiteX2" fmla="*/ 991347 w 1107282"/>
              <a:gd name="connsiteY2" fmla="*/ 176212 h 176212"/>
              <a:gd name="connsiteX3" fmla="*/ 991347 w 1107282"/>
              <a:gd name="connsiteY3" fmla="*/ 110876 h 176212"/>
              <a:gd name="connsiteX4" fmla="*/ 118617 w 1107282"/>
              <a:gd name="connsiteY4" fmla="*/ 110876 h 176212"/>
              <a:gd name="connsiteX5" fmla="*/ 109538 w 1107282"/>
              <a:gd name="connsiteY5" fmla="*/ 138113 h 176212"/>
              <a:gd name="connsiteX6" fmla="*/ 0 w 1107282"/>
              <a:gd name="connsiteY6" fmla="*/ 138113 h 176212"/>
              <a:gd name="connsiteX7" fmla="*/ 23813 w 1107282"/>
              <a:gd name="connsiteY7" fmla="*/ 95250 h 176212"/>
              <a:gd name="connsiteX8" fmla="*/ 4763 w 1107282"/>
              <a:gd name="connsiteY8" fmla="*/ 38100 h 176212"/>
              <a:gd name="connsiteX9" fmla="*/ 100013 w 1107282"/>
              <a:gd name="connsiteY9" fmla="*/ 38100 h 176212"/>
              <a:gd name="connsiteX10" fmla="*/ 114280 w 1107282"/>
              <a:gd name="connsiteY10" fmla="*/ 65336 h 176212"/>
              <a:gd name="connsiteX11" fmla="*/ 991347 w 1107282"/>
              <a:gd name="connsiteY11" fmla="*/ 65336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7282" h="176212">
                <a:moveTo>
                  <a:pt x="991347" y="0"/>
                </a:moveTo>
                <a:lnTo>
                  <a:pt x="1107282" y="88106"/>
                </a:lnTo>
                <a:lnTo>
                  <a:pt x="991347" y="176212"/>
                </a:lnTo>
                <a:lnTo>
                  <a:pt x="991347" y="110876"/>
                </a:lnTo>
                <a:lnTo>
                  <a:pt x="118617" y="110876"/>
                </a:lnTo>
                <a:lnTo>
                  <a:pt x="109538" y="138113"/>
                </a:lnTo>
                <a:lnTo>
                  <a:pt x="0" y="138113"/>
                </a:lnTo>
                <a:lnTo>
                  <a:pt x="23813" y="95250"/>
                </a:lnTo>
                <a:lnTo>
                  <a:pt x="4763" y="38100"/>
                </a:lnTo>
                <a:lnTo>
                  <a:pt x="100013" y="38100"/>
                </a:lnTo>
                <a:lnTo>
                  <a:pt x="114280" y="65336"/>
                </a:lnTo>
                <a:lnTo>
                  <a:pt x="991347" y="653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ym typeface="Arial" panose="020B0604020202020204" pitchFamily="34" charset="0"/>
            </a:endParaRPr>
          </a:p>
        </p:txBody>
      </p:sp>
      <p:sp>
        <p:nvSpPr>
          <p:cNvPr id="12" name="文本框 11"/>
          <p:cNvSpPr txBox="1"/>
          <p:nvPr>
            <p:custDataLst>
              <p:tags r:id="rId12"/>
            </p:custDataLst>
          </p:nvPr>
        </p:nvSpPr>
        <p:spPr>
          <a:xfrm>
            <a:off x="7712176" y="1472745"/>
            <a:ext cx="1476357" cy="610968"/>
          </a:xfrm>
          <a:prstGeom prst="rect">
            <a:avLst/>
          </a:prstGeom>
          <a:noFill/>
        </p:spPr>
        <p:txBody>
          <a:bodyPr wrap="square" lIns="0" tIns="0" rIns="0" bIns="0" rtlCol="0" anchor="ctr" anchorCtr="0">
            <a:normAutofit/>
          </a:bodyPr>
          <a:lstStyle/>
          <a:p>
            <a:pPr marL="0" indent="0" algn="ctr">
              <a:lnSpc>
                <a:spcPct val="100000"/>
              </a:lnSpc>
              <a:spcBef>
                <a:spcPts val="0"/>
              </a:spcBef>
              <a:spcAft>
                <a:spcPts val="0"/>
              </a:spcAft>
              <a:buSzPct val="100000"/>
            </a:pPr>
            <a:r>
              <a:rPr lang="zh-CN" altLang="en-US" sz="1510">
                <a:sym typeface="+mn-ea"/>
              </a:rPr>
              <a:t>单品选择逻辑</a:t>
            </a:r>
            <a:endParaRPr lang="zh-CN" altLang="en-US" sz="1510">
              <a:sym typeface="+mn-ea"/>
            </a:endParaRPr>
          </a:p>
        </p:txBody>
      </p:sp>
      <p:sp>
        <p:nvSpPr>
          <p:cNvPr id="13" name="文本框 12"/>
          <p:cNvSpPr txBox="1"/>
          <p:nvPr>
            <p:custDataLst>
              <p:tags r:id="rId13"/>
            </p:custDataLst>
          </p:nvPr>
        </p:nvSpPr>
        <p:spPr>
          <a:xfrm>
            <a:off x="7456062" y="2514267"/>
            <a:ext cx="1988585" cy="2216025"/>
          </a:xfrm>
          <a:prstGeom prst="rect">
            <a:avLst/>
          </a:prstGeom>
          <a:noFill/>
        </p:spPr>
        <p:txBody>
          <a:bodyPr wrap="square" lIns="0" tIns="0" rIns="0" bIns="0" rtlCol="0" anchor="t" anchorCtr="0">
            <a:normAutofit/>
          </a:bodyPr>
          <a:lstStyle/>
          <a:p>
            <a:pPr marL="0" indent="0" algn="ctr">
              <a:lnSpc>
                <a:spcPct val="140000"/>
              </a:lnSpc>
              <a:spcBef>
                <a:spcPts val="0"/>
              </a:spcBef>
              <a:spcAft>
                <a:spcPts val="0"/>
              </a:spcAft>
              <a:buSzPct val="100000"/>
            </a:pPr>
            <a:r>
              <a:rPr lang="en-US" altLang="zh-CN" sz="1510" dirty="0">
                <a:solidFill>
                  <a:schemeClr val="tx1"/>
                </a:solidFill>
                <a:sym typeface="Arial" panose="020B0604020202020204" pitchFamily="34" charset="0"/>
              </a:rPr>
              <a:t>UV</a:t>
            </a:r>
            <a:r>
              <a:rPr lang="zh-CN" altLang="en-US" sz="1510" dirty="0">
                <a:solidFill>
                  <a:schemeClr val="tx1"/>
                </a:solidFill>
                <a:sym typeface="Arial" panose="020B0604020202020204" pitchFamily="34" charset="0"/>
              </a:rPr>
              <a:t>价值＞转化率＞加购率＞点击率</a:t>
            </a:r>
            <a:endParaRPr lang="zh-CN" altLang="en-US" sz="1510" dirty="0">
              <a:solidFill>
                <a:schemeClr val="tx1"/>
              </a:solidFill>
              <a:sym typeface="Arial" panose="020B0604020202020204" pitchFamily="34" charset="0"/>
            </a:endParaRPr>
          </a:p>
        </p:txBody>
      </p:sp>
      <p:sp>
        <p:nvSpPr>
          <p:cNvPr id="14" name="任意多边形 13"/>
          <p:cNvSpPr/>
          <p:nvPr>
            <p:custDataLst>
              <p:tags r:id="rId14"/>
            </p:custDataLst>
          </p:nvPr>
        </p:nvSpPr>
        <p:spPr>
          <a:xfrm>
            <a:off x="7712358" y="2048644"/>
            <a:ext cx="1476357" cy="234947"/>
          </a:xfrm>
          <a:custGeom>
            <a:avLst/>
            <a:gdLst>
              <a:gd name="connsiteX0" fmla="*/ 991347 w 1107282"/>
              <a:gd name="connsiteY0" fmla="*/ 0 h 176212"/>
              <a:gd name="connsiteX1" fmla="*/ 1107282 w 1107282"/>
              <a:gd name="connsiteY1" fmla="*/ 88106 h 176212"/>
              <a:gd name="connsiteX2" fmla="*/ 991347 w 1107282"/>
              <a:gd name="connsiteY2" fmla="*/ 176212 h 176212"/>
              <a:gd name="connsiteX3" fmla="*/ 991347 w 1107282"/>
              <a:gd name="connsiteY3" fmla="*/ 110876 h 176212"/>
              <a:gd name="connsiteX4" fmla="*/ 118617 w 1107282"/>
              <a:gd name="connsiteY4" fmla="*/ 110876 h 176212"/>
              <a:gd name="connsiteX5" fmla="*/ 109538 w 1107282"/>
              <a:gd name="connsiteY5" fmla="*/ 138113 h 176212"/>
              <a:gd name="connsiteX6" fmla="*/ 0 w 1107282"/>
              <a:gd name="connsiteY6" fmla="*/ 138113 h 176212"/>
              <a:gd name="connsiteX7" fmla="*/ 23813 w 1107282"/>
              <a:gd name="connsiteY7" fmla="*/ 95250 h 176212"/>
              <a:gd name="connsiteX8" fmla="*/ 4763 w 1107282"/>
              <a:gd name="connsiteY8" fmla="*/ 38100 h 176212"/>
              <a:gd name="connsiteX9" fmla="*/ 100013 w 1107282"/>
              <a:gd name="connsiteY9" fmla="*/ 38100 h 176212"/>
              <a:gd name="connsiteX10" fmla="*/ 114280 w 1107282"/>
              <a:gd name="connsiteY10" fmla="*/ 65336 h 176212"/>
              <a:gd name="connsiteX11" fmla="*/ 991347 w 1107282"/>
              <a:gd name="connsiteY11" fmla="*/ 65336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7282" h="176212">
                <a:moveTo>
                  <a:pt x="991347" y="0"/>
                </a:moveTo>
                <a:lnTo>
                  <a:pt x="1107282" y="88106"/>
                </a:lnTo>
                <a:lnTo>
                  <a:pt x="991347" y="176212"/>
                </a:lnTo>
                <a:lnTo>
                  <a:pt x="991347" y="110876"/>
                </a:lnTo>
                <a:lnTo>
                  <a:pt x="118617" y="110876"/>
                </a:lnTo>
                <a:lnTo>
                  <a:pt x="109538" y="138113"/>
                </a:lnTo>
                <a:lnTo>
                  <a:pt x="0" y="138113"/>
                </a:lnTo>
                <a:lnTo>
                  <a:pt x="23813" y="95250"/>
                </a:lnTo>
                <a:lnTo>
                  <a:pt x="4763" y="38100"/>
                </a:lnTo>
                <a:lnTo>
                  <a:pt x="100013" y="38100"/>
                </a:lnTo>
                <a:lnTo>
                  <a:pt x="114280" y="65336"/>
                </a:lnTo>
                <a:lnTo>
                  <a:pt x="991347" y="6533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ym typeface="Arial" panose="020B0604020202020204" pitchFamily="34" charset="0"/>
            </a:endParaRPr>
          </a:p>
        </p:txBody>
      </p:sp>
      <p:sp>
        <p:nvSpPr>
          <p:cNvPr id="26" name="文本框 25"/>
          <p:cNvSpPr txBox="1"/>
          <p:nvPr>
            <p:custDataLst>
              <p:tags r:id="rId15"/>
            </p:custDataLst>
          </p:nvPr>
        </p:nvSpPr>
        <p:spPr>
          <a:xfrm>
            <a:off x="753393" y="1492812"/>
            <a:ext cx="1476357" cy="610968"/>
          </a:xfrm>
          <a:prstGeom prst="rect">
            <a:avLst/>
          </a:prstGeom>
          <a:noFill/>
        </p:spPr>
        <p:txBody>
          <a:bodyPr wrap="square" lIns="0" tIns="0" rIns="0" bIns="0" rtlCol="0" anchor="ctr" anchorCtr="0">
            <a:normAutofit/>
          </a:bodyPr>
          <a:lstStyle/>
          <a:p>
            <a:pPr algn="ctr"/>
            <a:r>
              <a:rPr lang="zh-CN" altLang="en-US" sz="1510">
                <a:latin typeface="+mj-lt"/>
                <a:ea typeface="+mj-ea"/>
                <a:cs typeface="+mj-cs"/>
                <a:sym typeface="Arial" panose="020B0604020202020204" pitchFamily="34" charset="0"/>
              </a:rPr>
              <a:t>先全场，再类目</a:t>
            </a:r>
            <a:endParaRPr lang="zh-CN" altLang="en-US" sz="1510">
              <a:latin typeface="+mj-lt"/>
              <a:ea typeface="+mj-ea"/>
              <a:cs typeface="+mj-cs"/>
              <a:sym typeface="Arial" panose="020B0604020202020204" pitchFamily="34" charset="0"/>
            </a:endParaRPr>
          </a:p>
        </p:txBody>
      </p:sp>
      <p:sp>
        <p:nvSpPr>
          <p:cNvPr id="31" name="文本框 30"/>
          <p:cNvSpPr txBox="1"/>
          <p:nvPr>
            <p:custDataLst>
              <p:tags r:id="rId16"/>
            </p:custDataLst>
          </p:nvPr>
        </p:nvSpPr>
        <p:spPr>
          <a:xfrm>
            <a:off x="600149" y="2513883"/>
            <a:ext cx="1988585" cy="2216025"/>
          </a:xfrm>
          <a:prstGeom prst="rect">
            <a:avLst/>
          </a:prstGeom>
          <a:noFill/>
        </p:spPr>
        <p:txBody>
          <a:bodyPr wrap="square" lIns="0" tIns="0" rIns="0" bIns="0" rtlCol="0" anchor="t" anchorCtr="0">
            <a:normAutofit/>
          </a:bodyPr>
          <a:lstStyle/>
          <a:p>
            <a:pPr algn="ctr">
              <a:lnSpc>
                <a:spcPct val="140000"/>
              </a:lnSpc>
            </a:pPr>
            <a:r>
              <a:rPr lang="zh-CN" altLang="en-US" sz="1510">
                <a:sym typeface="Arial" panose="020B0604020202020204" pitchFamily="34" charset="0"/>
              </a:rPr>
              <a:t>先考虑全场促销</a:t>
            </a:r>
            <a:endParaRPr lang="zh-CN" altLang="en-US" sz="1510">
              <a:sym typeface="Arial" panose="020B0604020202020204" pitchFamily="34" charset="0"/>
            </a:endParaRPr>
          </a:p>
          <a:p>
            <a:pPr algn="ctr">
              <a:lnSpc>
                <a:spcPct val="140000"/>
              </a:lnSpc>
            </a:pPr>
            <a:r>
              <a:rPr lang="zh-CN" altLang="en-US" sz="1510">
                <a:sym typeface="Arial" panose="020B0604020202020204" pitchFamily="34" charset="0"/>
              </a:rPr>
              <a:t>再考虑类目</a:t>
            </a:r>
            <a:endParaRPr lang="zh-CN" altLang="en-US" sz="1510" dirty="0">
              <a:solidFill>
                <a:schemeClr val="tx1">
                  <a:lumMod val="50000"/>
                  <a:lumOff val="50000"/>
                </a:schemeClr>
              </a:solidFill>
              <a:sym typeface="Arial" panose="020B0604020202020204" pitchFamily="34" charset="0"/>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1163320" y="428625"/>
            <a:ext cx="351663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solidFill>
                  <a:schemeClr val="tx1"/>
                </a:solidFill>
                <a:latin typeface="微软雅黑" panose="020B0503020204020204" charset="-122"/>
                <a:ea typeface="微软雅黑" panose="020B0503020204020204" charset="-122"/>
                <a:sym typeface="+mn-ea"/>
              </a:rPr>
              <a:t>选品</a:t>
            </a:r>
            <a:r>
              <a:rPr lang="en-US" altLang="zh-CN" sz="1600" b="1" dirty="0">
                <a:solidFill>
                  <a:schemeClr val="tx1"/>
                </a:solidFill>
                <a:latin typeface="微软雅黑" panose="020B0503020204020204" charset="-122"/>
                <a:ea typeface="微软雅黑" panose="020B0503020204020204" charset="-122"/>
                <a:sym typeface="+mn-ea"/>
              </a:rPr>
              <a:t>-</a:t>
            </a:r>
            <a:r>
              <a:rPr lang="zh-CN" altLang="en-US" sz="1600" b="1" dirty="0">
                <a:solidFill>
                  <a:schemeClr val="tx1"/>
                </a:solidFill>
                <a:latin typeface="微软雅黑" panose="020B0503020204020204" charset="-122"/>
                <a:ea typeface="微软雅黑" panose="020B0503020204020204" charset="-122"/>
                <a:sym typeface="+mn-ea"/>
              </a:rPr>
              <a:t>多个数据下的选品逻辑</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p:txBody>
      </p:sp>
      <p:sp>
        <p:nvSpPr>
          <p:cNvPr id="31" name="矩形 30"/>
          <p:cNvSpPr/>
          <p:nvPr>
            <p:custDataLst>
              <p:tags r:id="rId5"/>
            </p:custDataLst>
          </p:nvPr>
        </p:nvSpPr>
        <p:spPr>
          <a:xfrm>
            <a:off x="2702381" y="3796919"/>
            <a:ext cx="2143360" cy="1740636"/>
          </a:xfrm>
          <a:prstGeom prst="rect">
            <a:avLst/>
          </a:prstGeom>
          <a:solidFill>
            <a:schemeClr val="lt1">
              <a:lumMod val="95000"/>
              <a:alpha val="50000"/>
            </a:schemeClr>
          </a:solidFill>
          <a:ln>
            <a:solidFill>
              <a:schemeClr val="lt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32" name="文本框 31"/>
          <p:cNvSpPr txBox="1"/>
          <p:nvPr>
            <p:custDataLst>
              <p:tags r:id="rId6"/>
            </p:custDataLst>
          </p:nvPr>
        </p:nvSpPr>
        <p:spPr>
          <a:xfrm>
            <a:off x="2757392" y="4014369"/>
            <a:ext cx="2033337" cy="1523705"/>
          </a:xfrm>
          <a:prstGeom prst="rect">
            <a:avLst/>
          </a:prstGeom>
          <a:noFill/>
        </p:spPr>
        <p:txBody>
          <a:bodyPr wrap="square" rtlCol="0" anchor="t" anchorCtr="0">
            <a:noAutofit/>
          </a:bodyPr>
          <a:lstStyle/>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200" spc="150">
                <a:solidFill>
                  <a:schemeClr val="dk1">
                    <a:lumMod val="85000"/>
                    <a:lumOff val="15000"/>
                  </a:schemeClr>
                </a:solidFill>
                <a:latin typeface="Arial" panose="020B0604020202020204" pitchFamily="34" charset="0"/>
                <a:ea typeface="微软雅黑" panose="020B0503020204020204" charset="-122"/>
              </a:rPr>
              <a:t>降权推广款（少推/不推）：</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r>
              <a:rPr lang="zh-CN" altLang="en-US" sz="1200" spc="150">
                <a:solidFill>
                  <a:schemeClr val="dk1">
                    <a:lumMod val="85000"/>
                    <a:lumOff val="15000"/>
                  </a:schemeClr>
                </a:solidFill>
                <a:latin typeface="Arial" panose="020B0604020202020204" pitchFamily="34" charset="0"/>
                <a:ea typeface="微软雅黑" panose="020B0503020204020204" charset="-122"/>
              </a:rPr>
              <a:t>曝光人数多、访问人数多，加购低，在数据之外考量之外：</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p:txBody>
      </p:sp>
      <p:sp>
        <p:nvSpPr>
          <p:cNvPr id="33" name="圆角矩形 32"/>
          <p:cNvSpPr/>
          <p:nvPr>
            <p:custDataLst>
              <p:tags r:id="rId7"/>
            </p:custDataLst>
          </p:nvPr>
        </p:nvSpPr>
        <p:spPr>
          <a:xfrm>
            <a:off x="3303871" y="3586736"/>
            <a:ext cx="940380" cy="42763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7500" lnSpcReduction="10000"/>
          </a:bodyPr>
          <a:lstStyle/>
          <a:p>
            <a:pPr algn="ctr"/>
            <a:r>
              <a:rPr lang="en-US" altLang="zh-CN" sz="1680" b="1" dirty="0">
                <a:solidFill>
                  <a:schemeClr val="dk1"/>
                </a:solidFill>
              </a:rPr>
              <a:t>04</a:t>
            </a:r>
            <a:endParaRPr lang="en-US" altLang="zh-CN" sz="1680" b="1" dirty="0">
              <a:solidFill>
                <a:schemeClr val="dk1"/>
              </a:solidFill>
            </a:endParaRPr>
          </a:p>
        </p:txBody>
      </p:sp>
      <p:sp>
        <p:nvSpPr>
          <p:cNvPr id="38" name="L 形 37"/>
          <p:cNvSpPr/>
          <p:nvPr>
            <p:custDataLst>
              <p:tags r:id="rId8"/>
            </p:custDataLst>
          </p:nvPr>
        </p:nvSpPr>
        <p:spPr>
          <a:xfrm rot="5400000">
            <a:off x="2676432" y="3770971"/>
            <a:ext cx="195653" cy="195653"/>
          </a:xfrm>
          <a:prstGeom prst="corner">
            <a:avLst>
              <a:gd name="adj1" fmla="val 28116"/>
              <a:gd name="adj2" fmla="val 273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39" name="L 形 38"/>
          <p:cNvSpPr/>
          <p:nvPr>
            <p:custDataLst>
              <p:tags r:id="rId9"/>
            </p:custDataLst>
          </p:nvPr>
        </p:nvSpPr>
        <p:spPr>
          <a:xfrm rot="16200000" flipH="1">
            <a:off x="4679669" y="3770971"/>
            <a:ext cx="195653" cy="195653"/>
          </a:xfrm>
          <a:prstGeom prst="corner">
            <a:avLst>
              <a:gd name="adj1" fmla="val 28116"/>
              <a:gd name="adj2" fmla="val 273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41" name="L 形 40"/>
          <p:cNvSpPr/>
          <p:nvPr>
            <p:custDataLst>
              <p:tags r:id="rId10"/>
            </p:custDataLst>
          </p:nvPr>
        </p:nvSpPr>
        <p:spPr>
          <a:xfrm rot="5400000" flipH="1">
            <a:off x="2676432" y="5368889"/>
            <a:ext cx="195653" cy="195653"/>
          </a:xfrm>
          <a:prstGeom prst="corner">
            <a:avLst>
              <a:gd name="adj1" fmla="val 28116"/>
              <a:gd name="adj2" fmla="val 273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48" name="L 形 47"/>
          <p:cNvSpPr/>
          <p:nvPr>
            <p:custDataLst>
              <p:tags r:id="rId11"/>
            </p:custDataLst>
          </p:nvPr>
        </p:nvSpPr>
        <p:spPr>
          <a:xfrm rot="16200000">
            <a:off x="4679669" y="5368889"/>
            <a:ext cx="195653" cy="195653"/>
          </a:xfrm>
          <a:prstGeom prst="corner">
            <a:avLst>
              <a:gd name="adj1" fmla="val 28116"/>
              <a:gd name="adj2" fmla="val 273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51" name="矩形 50"/>
          <p:cNvSpPr/>
          <p:nvPr>
            <p:custDataLst>
              <p:tags r:id="rId12"/>
            </p:custDataLst>
          </p:nvPr>
        </p:nvSpPr>
        <p:spPr>
          <a:xfrm>
            <a:off x="5359524" y="3796919"/>
            <a:ext cx="2143360" cy="1740636"/>
          </a:xfrm>
          <a:prstGeom prst="rect">
            <a:avLst/>
          </a:prstGeom>
          <a:solidFill>
            <a:schemeClr val="lt1">
              <a:lumMod val="95000"/>
              <a:alpha val="50000"/>
            </a:schemeClr>
          </a:solidFill>
          <a:ln>
            <a:solidFill>
              <a:schemeClr val="lt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52" name="文本框 51"/>
          <p:cNvSpPr txBox="1"/>
          <p:nvPr>
            <p:custDataLst>
              <p:tags r:id="rId13"/>
            </p:custDataLst>
          </p:nvPr>
        </p:nvSpPr>
        <p:spPr>
          <a:xfrm>
            <a:off x="5414535" y="4014369"/>
            <a:ext cx="2033337" cy="1523705"/>
          </a:xfrm>
          <a:prstGeom prst="rect">
            <a:avLst/>
          </a:prstGeom>
          <a:noFill/>
        </p:spPr>
        <p:txBody>
          <a:bodyPr wrap="square" rtlCol="0" anchor="t" anchorCtr="0">
            <a:normAutofit/>
          </a:bodyPr>
          <a:lstStyle/>
          <a:p>
            <a:pPr marL="0" lvl="0" indent="0" algn="l">
              <a:lnSpc>
                <a:spcPct val="130000"/>
              </a:lnSpc>
              <a:spcBef>
                <a:spcPts val="0"/>
              </a:spcBef>
              <a:spcAft>
                <a:spcPts val="0"/>
              </a:spcAft>
              <a:buSzPct val="100000"/>
            </a:pPr>
            <a:r>
              <a:rPr lang="zh-CN" altLang="en-US" sz="1200" spc="150">
                <a:solidFill>
                  <a:schemeClr val="dk1">
                    <a:lumMod val="85000"/>
                    <a:lumOff val="15000"/>
                  </a:schemeClr>
                </a:solidFill>
                <a:latin typeface="Arial" panose="020B0604020202020204" pitchFamily="34" charset="0"/>
                <a:ea typeface="微软雅黑" panose="020B0503020204020204" charset="-122"/>
              </a:rPr>
              <a:t>活动推广款：</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a:p>
            <a:pPr marL="0" lvl="0" indent="0" algn="l">
              <a:lnSpc>
                <a:spcPct val="130000"/>
              </a:lnSpc>
              <a:spcBef>
                <a:spcPts val="0"/>
              </a:spcBef>
              <a:spcAft>
                <a:spcPts val="0"/>
              </a:spcAft>
              <a:buSzPct val="100000"/>
            </a:pPr>
            <a:r>
              <a:rPr lang="zh-CN" altLang="en-US" sz="1200" spc="150">
                <a:solidFill>
                  <a:schemeClr val="dk1">
                    <a:lumMod val="85000"/>
                    <a:lumOff val="15000"/>
                  </a:schemeClr>
                </a:solidFill>
                <a:latin typeface="Arial" panose="020B0604020202020204" pitchFamily="34" charset="0"/>
                <a:ea typeface="微软雅黑" panose="020B0503020204020204" charset="-122"/>
              </a:rPr>
              <a:t>转化低，加购高，访问人数高，适时活动降价促销</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p:txBody>
      </p:sp>
      <p:sp>
        <p:nvSpPr>
          <p:cNvPr id="53" name="圆角矩形 52"/>
          <p:cNvSpPr/>
          <p:nvPr>
            <p:custDataLst>
              <p:tags r:id="rId14"/>
            </p:custDataLst>
          </p:nvPr>
        </p:nvSpPr>
        <p:spPr>
          <a:xfrm>
            <a:off x="5961014" y="3586736"/>
            <a:ext cx="940380" cy="42763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7500" lnSpcReduction="10000"/>
          </a:bodyPr>
          <a:lstStyle/>
          <a:p>
            <a:pPr algn="ctr"/>
            <a:r>
              <a:rPr lang="en-US" altLang="zh-CN" sz="1680" b="1" dirty="0">
                <a:solidFill>
                  <a:schemeClr val="lt1"/>
                </a:solidFill>
              </a:rPr>
              <a:t>03</a:t>
            </a:r>
            <a:endParaRPr lang="en-US" altLang="zh-CN" sz="1680" b="1" dirty="0">
              <a:solidFill>
                <a:schemeClr val="lt1"/>
              </a:solidFill>
            </a:endParaRPr>
          </a:p>
        </p:txBody>
      </p:sp>
      <p:sp>
        <p:nvSpPr>
          <p:cNvPr id="54" name="L 形 53"/>
          <p:cNvSpPr/>
          <p:nvPr>
            <p:custDataLst>
              <p:tags r:id="rId15"/>
            </p:custDataLst>
          </p:nvPr>
        </p:nvSpPr>
        <p:spPr>
          <a:xfrm rot="5400000">
            <a:off x="5333575" y="3770971"/>
            <a:ext cx="195653" cy="195653"/>
          </a:xfrm>
          <a:prstGeom prst="corner">
            <a:avLst>
              <a:gd name="adj1" fmla="val 28116"/>
              <a:gd name="adj2" fmla="val 273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55" name="L 形 54"/>
          <p:cNvSpPr/>
          <p:nvPr>
            <p:custDataLst>
              <p:tags r:id="rId16"/>
            </p:custDataLst>
          </p:nvPr>
        </p:nvSpPr>
        <p:spPr>
          <a:xfrm rot="16200000" flipH="1">
            <a:off x="7336811" y="3770971"/>
            <a:ext cx="195653" cy="195653"/>
          </a:xfrm>
          <a:prstGeom prst="corner">
            <a:avLst>
              <a:gd name="adj1" fmla="val 28116"/>
              <a:gd name="adj2" fmla="val 273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61" name="L 形 60"/>
          <p:cNvSpPr/>
          <p:nvPr>
            <p:custDataLst>
              <p:tags r:id="rId17"/>
            </p:custDataLst>
          </p:nvPr>
        </p:nvSpPr>
        <p:spPr>
          <a:xfrm rot="5400000" flipH="1">
            <a:off x="5333575" y="5368889"/>
            <a:ext cx="195653" cy="195653"/>
          </a:xfrm>
          <a:prstGeom prst="corner">
            <a:avLst>
              <a:gd name="adj1" fmla="val 28116"/>
              <a:gd name="adj2" fmla="val 273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62" name="L 形 61"/>
          <p:cNvSpPr/>
          <p:nvPr>
            <p:custDataLst>
              <p:tags r:id="rId18"/>
            </p:custDataLst>
          </p:nvPr>
        </p:nvSpPr>
        <p:spPr>
          <a:xfrm rot="16200000">
            <a:off x="7336811" y="5368889"/>
            <a:ext cx="195653" cy="195653"/>
          </a:xfrm>
          <a:prstGeom prst="corner">
            <a:avLst>
              <a:gd name="adj1" fmla="val 28116"/>
              <a:gd name="adj2" fmla="val 273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72" name="矩形 71"/>
          <p:cNvSpPr/>
          <p:nvPr>
            <p:custDataLst>
              <p:tags r:id="rId19"/>
            </p:custDataLst>
          </p:nvPr>
        </p:nvSpPr>
        <p:spPr>
          <a:xfrm>
            <a:off x="2702381" y="921809"/>
            <a:ext cx="2143360" cy="1740636"/>
          </a:xfrm>
          <a:prstGeom prst="rect">
            <a:avLst/>
          </a:prstGeom>
          <a:solidFill>
            <a:schemeClr val="lt1">
              <a:lumMod val="95000"/>
              <a:alpha val="50000"/>
            </a:schemeClr>
          </a:solidFill>
          <a:ln>
            <a:solidFill>
              <a:schemeClr val="lt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73" name="文本框 72"/>
          <p:cNvSpPr txBox="1"/>
          <p:nvPr>
            <p:custDataLst>
              <p:tags r:id="rId20"/>
            </p:custDataLst>
          </p:nvPr>
        </p:nvSpPr>
        <p:spPr>
          <a:xfrm>
            <a:off x="2757392" y="960211"/>
            <a:ext cx="2033337" cy="1476997"/>
          </a:xfrm>
          <a:prstGeom prst="rect">
            <a:avLst/>
          </a:prstGeom>
          <a:noFill/>
        </p:spPr>
        <p:txBody>
          <a:bodyPr wrap="square" rtlCol="0" anchor="ctr" anchorCtr="0">
            <a:normAutofit/>
          </a:bodyPr>
          <a:lstStyle/>
          <a:p>
            <a:pPr marL="0" lvl="0" indent="0" algn="l">
              <a:lnSpc>
                <a:spcPct val="130000"/>
              </a:lnSpc>
              <a:spcBef>
                <a:spcPts val="0"/>
              </a:spcBef>
              <a:spcAft>
                <a:spcPts val="0"/>
              </a:spcAft>
              <a:buSzPct val="100000"/>
            </a:pPr>
            <a:r>
              <a:rPr lang="zh-CN" altLang="en-US" sz="1200" spc="150">
                <a:solidFill>
                  <a:schemeClr val="dk1">
                    <a:lumMod val="85000"/>
                    <a:lumOff val="15000"/>
                  </a:schemeClr>
                </a:solidFill>
                <a:latin typeface="Arial" panose="020B0604020202020204" pitchFamily="34" charset="0"/>
                <a:ea typeface="微软雅黑" panose="020B0503020204020204" charset="-122"/>
              </a:rPr>
              <a:t>主推C位款：</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a:p>
            <a:pPr marL="0" lvl="0" indent="0" algn="l">
              <a:lnSpc>
                <a:spcPct val="130000"/>
              </a:lnSpc>
              <a:spcBef>
                <a:spcPts val="0"/>
              </a:spcBef>
              <a:spcAft>
                <a:spcPts val="0"/>
              </a:spcAft>
              <a:buSzPct val="100000"/>
            </a:pPr>
            <a:r>
              <a:rPr lang="zh-CN" altLang="en-US" sz="1200" spc="150">
                <a:solidFill>
                  <a:schemeClr val="dk1">
                    <a:lumMod val="85000"/>
                    <a:lumOff val="15000"/>
                  </a:schemeClr>
                </a:solidFill>
                <a:latin typeface="Arial" panose="020B0604020202020204" pitchFamily="34" charset="0"/>
                <a:ea typeface="微软雅黑" panose="020B0503020204020204" charset="-122"/>
              </a:rPr>
              <a:t>UV价值高，转化高、点击率高</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p:txBody>
      </p:sp>
      <p:sp>
        <p:nvSpPr>
          <p:cNvPr id="74" name="圆角矩形 73"/>
          <p:cNvSpPr/>
          <p:nvPr>
            <p:custDataLst>
              <p:tags r:id="rId21"/>
            </p:custDataLst>
          </p:nvPr>
        </p:nvSpPr>
        <p:spPr>
          <a:xfrm>
            <a:off x="3303871" y="2455374"/>
            <a:ext cx="940380" cy="42763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7500" lnSpcReduction="10000"/>
          </a:bodyPr>
          <a:lstStyle/>
          <a:p>
            <a:pPr algn="ctr"/>
            <a:r>
              <a:rPr lang="en-US" altLang="zh-CN" sz="1680" b="1">
                <a:solidFill>
                  <a:schemeClr val="lt1"/>
                </a:solidFill>
              </a:rPr>
              <a:t>01</a:t>
            </a:r>
            <a:endParaRPr lang="en-US" altLang="zh-CN" sz="1680" b="1">
              <a:solidFill>
                <a:schemeClr val="lt1"/>
              </a:solidFill>
            </a:endParaRPr>
          </a:p>
        </p:txBody>
      </p:sp>
      <p:sp>
        <p:nvSpPr>
          <p:cNvPr id="4" name="L 形 3"/>
          <p:cNvSpPr/>
          <p:nvPr>
            <p:custDataLst>
              <p:tags r:id="rId22"/>
            </p:custDataLst>
          </p:nvPr>
        </p:nvSpPr>
        <p:spPr>
          <a:xfrm rot="5400000">
            <a:off x="2676432" y="895860"/>
            <a:ext cx="195653" cy="195653"/>
          </a:xfrm>
          <a:prstGeom prst="corner">
            <a:avLst>
              <a:gd name="adj1" fmla="val 28116"/>
              <a:gd name="adj2" fmla="val 27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5" name="L 形 4"/>
          <p:cNvSpPr/>
          <p:nvPr>
            <p:custDataLst>
              <p:tags r:id="rId23"/>
            </p:custDataLst>
          </p:nvPr>
        </p:nvSpPr>
        <p:spPr>
          <a:xfrm rot="16200000" flipH="1">
            <a:off x="4679669" y="895860"/>
            <a:ext cx="195653" cy="195653"/>
          </a:xfrm>
          <a:prstGeom prst="corner">
            <a:avLst>
              <a:gd name="adj1" fmla="val 28116"/>
              <a:gd name="adj2" fmla="val 27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77" name="L 形 76"/>
          <p:cNvSpPr/>
          <p:nvPr>
            <p:custDataLst>
              <p:tags r:id="rId24"/>
            </p:custDataLst>
          </p:nvPr>
        </p:nvSpPr>
        <p:spPr>
          <a:xfrm rot="5400000" flipH="1">
            <a:off x="2676432" y="2493778"/>
            <a:ext cx="195653" cy="195653"/>
          </a:xfrm>
          <a:prstGeom prst="corner">
            <a:avLst>
              <a:gd name="adj1" fmla="val 28116"/>
              <a:gd name="adj2" fmla="val 27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78" name="L 形 77"/>
          <p:cNvSpPr/>
          <p:nvPr>
            <p:custDataLst>
              <p:tags r:id="rId25"/>
            </p:custDataLst>
          </p:nvPr>
        </p:nvSpPr>
        <p:spPr>
          <a:xfrm rot="16200000">
            <a:off x="4679669" y="2493778"/>
            <a:ext cx="195653" cy="195653"/>
          </a:xfrm>
          <a:prstGeom prst="corner">
            <a:avLst>
              <a:gd name="adj1" fmla="val 28116"/>
              <a:gd name="adj2" fmla="val 27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7" name="矩形 6"/>
          <p:cNvSpPr/>
          <p:nvPr>
            <p:custDataLst>
              <p:tags r:id="rId26"/>
            </p:custDataLst>
          </p:nvPr>
        </p:nvSpPr>
        <p:spPr>
          <a:xfrm>
            <a:off x="5359524" y="921809"/>
            <a:ext cx="2143360" cy="1740636"/>
          </a:xfrm>
          <a:prstGeom prst="rect">
            <a:avLst/>
          </a:prstGeom>
          <a:solidFill>
            <a:schemeClr val="lt1">
              <a:lumMod val="95000"/>
              <a:alpha val="50000"/>
            </a:schemeClr>
          </a:solidFill>
          <a:ln>
            <a:solidFill>
              <a:schemeClr val="lt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8" name="文本框 7"/>
          <p:cNvSpPr txBox="1"/>
          <p:nvPr>
            <p:custDataLst>
              <p:tags r:id="rId27"/>
            </p:custDataLst>
          </p:nvPr>
        </p:nvSpPr>
        <p:spPr>
          <a:xfrm>
            <a:off x="5414535" y="960211"/>
            <a:ext cx="2033337" cy="1476997"/>
          </a:xfrm>
          <a:prstGeom prst="rect">
            <a:avLst/>
          </a:prstGeom>
          <a:noFill/>
        </p:spPr>
        <p:txBody>
          <a:bodyPr wrap="square" rtlCol="0" anchor="ctr" anchorCtr="0">
            <a:normAutofit/>
          </a:bodyPr>
          <a:lstStyle/>
          <a:p>
            <a:pPr marL="0" lvl="0" indent="0" algn="l">
              <a:lnSpc>
                <a:spcPct val="130000"/>
              </a:lnSpc>
              <a:spcBef>
                <a:spcPts val="0"/>
              </a:spcBef>
              <a:spcAft>
                <a:spcPts val="0"/>
              </a:spcAft>
              <a:buSzPct val="100000"/>
            </a:pPr>
            <a:r>
              <a:rPr lang="zh-CN" altLang="en-US" sz="1200" spc="150">
                <a:solidFill>
                  <a:schemeClr val="dk1">
                    <a:lumMod val="85000"/>
                    <a:lumOff val="15000"/>
                  </a:schemeClr>
                </a:solidFill>
                <a:latin typeface="Arial" panose="020B0604020202020204" pitchFamily="34" charset="0"/>
                <a:ea typeface="微软雅黑" panose="020B0503020204020204" charset="-122"/>
              </a:rPr>
              <a:t>加大推广款：</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a:p>
            <a:pPr marL="0" lvl="0" indent="0" algn="l">
              <a:lnSpc>
                <a:spcPct val="130000"/>
              </a:lnSpc>
              <a:spcBef>
                <a:spcPts val="0"/>
              </a:spcBef>
              <a:spcAft>
                <a:spcPts val="0"/>
              </a:spcAft>
              <a:buSzPct val="100000"/>
            </a:pPr>
            <a:r>
              <a:rPr lang="zh-CN" altLang="en-US" sz="1200" spc="150">
                <a:solidFill>
                  <a:schemeClr val="dk1">
                    <a:lumMod val="85000"/>
                    <a:lumOff val="15000"/>
                  </a:schemeClr>
                </a:solidFill>
                <a:latin typeface="Arial" panose="020B0604020202020204" pitchFamily="34" charset="0"/>
                <a:ea typeface="微软雅黑" panose="020B0503020204020204" charset="-122"/>
              </a:rPr>
              <a:t>UV价值高、转化高、但访问人数少</a:t>
            </a:r>
            <a:endParaRPr lang="zh-CN" altLang="en-US" sz="1200" spc="150">
              <a:solidFill>
                <a:schemeClr val="dk1">
                  <a:lumMod val="85000"/>
                  <a:lumOff val="15000"/>
                </a:schemeClr>
              </a:solidFill>
              <a:latin typeface="Arial" panose="020B0604020202020204" pitchFamily="34" charset="0"/>
              <a:ea typeface="微软雅黑" panose="020B0503020204020204" charset="-122"/>
            </a:endParaRPr>
          </a:p>
        </p:txBody>
      </p:sp>
      <p:sp>
        <p:nvSpPr>
          <p:cNvPr id="11" name="圆角矩形 10"/>
          <p:cNvSpPr/>
          <p:nvPr>
            <p:custDataLst>
              <p:tags r:id="rId28"/>
            </p:custDataLst>
          </p:nvPr>
        </p:nvSpPr>
        <p:spPr>
          <a:xfrm>
            <a:off x="5961014" y="2455374"/>
            <a:ext cx="940380" cy="42763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7500" lnSpcReduction="10000"/>
          </a:bodyPr>
          <a:lstStyle/>
          <a:p>
            <a:pPr algn="ctr"/>
            <a:r>
              <a:rPr lang="en-US" altLang="zh-CN" sz="1680" b="1">
                <a:solidFill>
                  <a:schemeClr val="lt1"/>
                </a:solidFill>
              </a:rPr>
              <a:t>02</a:t>
            </a:r>
            <a:endParaRPr lang="en-US" altLang="zh-CN" sz="1680" b="1">
              <a:solidFill>
                <a:schemeClr val="lt1"/>
              </a:solidFill>
            </a:endParaRPr>
          </a:p>
        </p:txBody>
      </p:sp>
      <p:sp>
        <p:nvSpPr>
          <p:cNvPr id="83" name="L 形 82"/>
          <p:cNvSpPr/>
          <p:nvPr>
            <p:custDataLst>
              <p:tags r:id="rId29"/>
            </p:custDataLst>
          </p:nvPr>
        </p:nvSpPr>
        <p:spPr>
          <a:xfrm rot="5400000">
            <a:off x="5333575" y="895860"/>
            <a:ext cx="195653" cy="195653"/>
          </a:xfrm>
          <a:prstGeom prst="corner">
            <a:avLst>
              <a:gd name="adj1" fmla="val 28116"/>
              <a:gd name="adj2" fmla="val 273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84" name="L 形 83"/>
          <p:cNvSpPr/>
          <p:nvPr>
            <p:custDataLst>
              <p:tags r:id="rId30"/>
            </p:custDataLst>
          </p:nvPr>
        </p:nvSpPr>
        <p:spPr>
          <a:xfrm rot="16200000" flipH="1">
            <a:off x="7336811" y="895860"/>
            <a:ext cx="195653" cy="195653"/>
          </a:xfrm>
          <a:prstGeom prst="corner">
            <a:avLst>
              <a:gd name="adj1" fmla="val 28116"/>
              <a:gd name="adj2" fmla="val 273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85" name="L 形 84"/>
          <p:cNvSpPr/>
          <p:nvPr>
            <p:custDataLst>
              <p:tags r:id="rId31"/>
            </p:custDataLst>
          </p:nvPr>
        </p:nvSpPr>
        <p:spPr>
          <a:xfrm rot="5400000" flipH="1">
            <a:off x="5333575" y="2493778"/>
            <a:ext cx="195653" cy="195653"/>
          </a:xfrm>
          <a:prstGeom prst="corner">
            <a:avLst>
              <a:gd name="adj1" fmla="val 28116"/>
              <a:gd name="adj2" fmla="val 273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87" name="L 形 86"/>
          <p:cNvSpPr/>
          <p:nvPr>
            <p:custDataLst>
              <p:tags r:id="rId32"/>
            </p:custDataLst>
          </p:nvPr>
        </p:nvSpPr>
        <p:spPr>
          <a:xfrm rot="16200000">
            <a:off x="7336811" y="2493778"/>
            <a:ext cx="195653" cy="195653"/>
          </a:xfrm>
          <a:prstGeom prst="corner">
            <a:avLst>
              <a:gd name="adj1" fmla="val 28116"/>
              <a:gd name="adj2" fmla="val 273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cxnSp>
        <p:nvCxnSpPr>
          <p:cNvPr id="97" name="肘形连接符 96"/>
          <p:cNvCxnSpPr>
            <a:stCxn id="74" idx="2"/>
            <a:endCxn id="11" idx="2"/>
          </p:cNvCxnSpPr>
          <p:nvPr>
            <p:custDataLst>
              <p:tags r:id="rId33"/>
            </p:custDataLst>
          </p:nvPr>
        </p:nvCxnSpPr>
        <p:spPr>
          <a:xfrm rot="5400000" flipV="1">
            <a:off x="5102632" y="1554437"/>
            <a:ext cx="2594" cy="2657143"/>
          </a:xfrm>
          <a:prstGeom prst="bentConnector3">
            <a:avLst>
              <a:gd name="adj1" fmla="val 7550000"/>
            </a:avLst>
          </a:prstGeom>
          <a:ln>
            <a:solidFill>
              <a:schemeClr val="dk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7" name="等腰三角形 116"/>
          <p:cNvSpPr/>
          <p:nvPr>
            <p:custDataLst>
              <p:tags r:id="rId34"/>
            </p:custDataLst>
          </p:nvPr>
        </p:nvSpPr>
        <p:spPr>
          <a:xfrm rot="5400000">
            <a:off x="3772504" y="3034030"/>
            <a:ext cx="82516" cy="82516"/>
          </a:xfrm>
          <a:prstGeom prst="triangle">
            <a:avLst/>
          </a:prstGeom>
          <a:solidFill>
            <a:schemeClr val="dk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118" name="等腰三角形 117"/>
          <p:cNvSpPr/>
          <p:nvPr>
            <p:custDataLst>
              <p:tags r:id="rId35"/>
            </p:custDataLst>
          </p:nvPr>
        </p:nvSpPr>
        <p:spPr>
          <a:xfrm rot="10800000">
            <a:off x="6391631" y="3074896"/>
            <a:ext cx="82516" cy="82516"/>
          </a:xfrm>
          <a:prstGeom prst="triangle">
            <a:avLst/>
          </a:prstGeom>
          <a:solidFill>
            <a:schemeClr val="dk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120" name="等腰三角形 119"/>
          <p:cNvSpPr/>
          <p:nvPr>
            <p:custDataLst>
              <p:tags r:id="rId36"/>
            </p:custDataLst>
          </p:nvPr>
        </p:nvSpPr>
        <p:spPr>
          <a:xfrm rot="16200000">
            <a:off x="6352579" y="3372917"/>
            <a:ext cx="82516" cy="82516"/>
          </a:xfrm>
          <a:prstGeom prst="triangle">
            <a:avLst/>
          </a:prstGeom>
          <a:solidFill>
            <a:schemeClr val="dk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sp>
        <p:nvSpPr>
          <p:cNvPr id="121" name="等腰三角形 120"/>
          <p:cNvSpPr/>
          <p:nvPr>
            <p:custDataLst>
              <p:tags r:id="rId37"/>
            </p:custDataLst>
          </p:nvPr>
        </p:nvSpPr>
        <p:spPr>
          <a:xfrm rot="10800000">
            <a:off x="3734489" y="3396663"/>
            <a:ext cx="82516" cy="82516"/>
          </a:xfrm>
          <a:prstGeom prst="triangle">
            <a:avLst/>
          </a:prstGeom>
          <a:solidFill>
            <a:schemeClr val="dk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10">
              <a:solidFill>
                <a:schemeClr val="lt1"/>
              </a:solidFill>
            </a:endParaRPr>
          </a:p>
        </p:txBody>
      </p:sp>
      <p:cxnSp>
        <p:nvCxnSpPr>
          <p:cNvPr id="63" name="肘形连接符 96"/>
          <p:cNvCxnSpPr>
            <a:stCxn id="33" idx="0"/>
            <a:endCxn id="120" idx="0"/>
          </p:cNvCxnSpPr>
          <p:nvPr>
            <p:custDataLst>
              <p:tags r:id="rId38"/>
            </p:custDataLst>
          </p:nvPr>
        </p:nvCxnSpPr>
        <p:spPr>
          <a:xfrm rot="16200000">
            <a:off x="4977448" y="2211388"/>
            <a:ext cx="172085" cy="2578100"/>
          </a:xfrm>
          <a:prstGeom prst="bentConnector2">
            <a:avLst/>
          </a:prstGeom>
          <a:ln>
            <a:solidFill>
              <a:schemeClr val="dk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1" idx="2"/>
            <a:endCxn id="53" idx="0"/>
          </p:cNvCxnSpPr>
          <p:nvPr>
            <p:custDataLst>
              <p:tags r:id="rId39"/>
            </p:custDataLst>
          </p:nvPr>
        </p:nvCxnSpPr>
        <p:spPr>
          <a:xfrm>
            <a:off x="6431203" y="2883007"/>
            <a:ext cx="0" cy="703227"/>
          </a:xfrm>
          <a:prstGeom prst="line">
            <a:avLst/>
          </a:prstGeom>
          <a:ln>
            <a:solidFill>
              <a:schemeClr val="dk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40"/>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1163320" y="428625"/>
            <a:ext cx="396113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solidFill>
                  <a:schemeClr val="tx1"/>
                </a:solidFill>
                <a:latin typeface="微软雅黑" panose="020B0503020204020204" charset="-122"/>
                <a:ea typeface="微软雅黑" panose="020B0503020204020204" charset="-122"/>
                <a:sym typeface="+mn-ea"/>
              </a:rPr>
              <a:t>选品</a:t>
            </a:r>
            <a:r>
              <a:rPr lang="en-US" altLang="zh-CN" sz="1600" b="1" dirty="0">
                <a:solidFill>
                  <a:schemeClr val="tx1"/>
                </a:solidFill>
                <a:latin typeface="微软雅黑" panose="020B0503020204020204" charset="-122"/>
                <a:ea typeface="微软雅黑" panose="020B0503020204020204" charset="-122"/>
                <a:sym typeface="+mn-ea"/>
              </a:rPr>
              <a:t>-</a:t>
            </a:r>
            <a:r>
              <a:rPr lang="zh-CN" altLang="en-US" sz="1600" b="1" dirty="0">
                <a:solidFill>
                  <a:schemeClr val="tx1"/>
                </a:solidFill>
                <a:latin typeface="微软雅黑" panose="020B0503020204020204" charset="-122"/>
                <a:ea typeface="微软雅黑" panose="020B0503020204020204" charset="-122"/>
                <a:sym typeface="+mn-ea"/>
              </a:rPr>
              <a:t>总结某服装品牌选品最终逻辑</a:t>
            </a:r>
            <a:endParaRPr lang="zh-CN" altLang="en-US" sz="1600" b="1" dirty="0">
              <a:solidFill>
                <a:schemeClr val="tx1"/>
              </a:solidFill>
              <a:latin typeface="微软雅黑" panose="020B0503020204020204" charset="-122"/>
              <a:ea typeface="微软雅黑" panose="020B0503020204020204" charset="-122"/>
              <a:sym typeface="+mn-ea"/>
            </a:endParaRP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nvPicPr>
          <p:blipFill>
            <a:blip r:embed="rId3"/>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p:txBody>
      </p:sp>
      <p:sp>
        <p:nvSpPr>
          <p:cNvPr id="3" name="圆角矩形 2"/>
          <p:cNvSpPr/>
          <p:nvPr>
            <p:custDataLst>
              <p:tags r:id="rId4"/>
            </p:custDataLst>
          </p:nvPr>
        </p:nvSpPr>
        <p:spPr>
          <a:xfrm rot="2702816">
            <a:off x="453189" y="1546092"/>
            <a:ext cx="1255636" cy="1255636"/>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6" name="任意多边形 25"/>
          <p:cNvSpPr/>
          <p:nvPr>
            <p:custDataLst>
              <p:tags r:id="rId5"/>
            </p:custDataLst>
          </p:nvPr>
        </p:nvSpPr>
        <p:spPr>
          <a:xfrm rot="2702816">
            <a:off x="524018" y="1616399"/>
            <a:ext cx="1114500" cy="1114500"/>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6"/>
            </p:custDataLst>
          </p:nvPr>
        </p:nvSpPr>
        <p:spPr>
          <a:xfrm>
            <a:off x="1302085" y="1986164"/>
            <a:ext cx="429135" cy="374972"/>
          </a:xfrm>
          <a:prstGeom prst="rect">
            <a:avLst/>
          </a:prstGeom>
          <a:noFill/>
        </p:spPr>
        <p:txBody>
          <a:bodyPr wrap="square" lIns="75583" tIns="39303" rIns="75583" bIns="39303">
            <a:normAutofit fontScale="82500" lnSpcReduction="20000"/>
          </a:bodyPr>
          <a:lstStyle/>
          <a:p>
            <a:pPr>
              <a:lnSpc>
                <a:spcPct val="130000"/>
              </a:lnSpc>
            </a:pPr>
            <a:r>
              <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8" name="文本框 17"/>
          <p:cNvSpPr txBox="1"/>
          <p:nvPr>
            <p:custDataLst>
              <p:tags r:id="rId7"/>
            </p:custDataLst>
          </p:nvPr>
        </p:nvSpPr>
        <p:spPr bwMode="auto">
          <a:xfrm>
            <a:off x="308794" y="3085041"/>
            <a:ext cx="1566822" cy="402574"/>
          </a:xfrm>
          <a:prstGeom prst="rect">
            <a:avLst/>
          </a:prstGeom>
          <a:noFill/>
          <a:ln w="9525">
            <a:noFill/>
            <a:miter lim="800000"/>
          </a:ln>
        </p:spPr>
        <p:txBody>
          <a:bodyPr wrap="square" lIns="75583" tIns="39303" rIns="75583" bIns="0" anchor="ctr" anchorCtr="1">
            <a:normAutofit fontScale="87500"/>
            <a:scene3d>
              <a:camera prst="orthographicFront"/>
              <a:lightRig rig="threePt" dir="t"/>
            </a:scene3d>
            <a:sp3d>
              <a:bevelT w="0" h="0"/>
            </a:sp3d>
          </a:bodyPr>
          <a:lstStyle/>
          <a:p>
            <a:pPr marL="0" lvl="1" algn="ctr">
              <a:lnSpc>
                <a:spcPct val="120000"/>
              </a:lnSpc>
            </a:pPr>
            <a:r>
              <a:rPr lang="zh-CN" altLang="en-US" sz="151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下载</a:t>
            </a:r>
            <a:r>
              <a:rPr lang="en-US" altLang="zh-CN" sz="151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7</a:t>
            </a:r>
            <a:r>
              <a:rPr lang="zh-CN" altLang="en-US" sz="151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天销售表</a:t>
            </a:r>
            <a:endParaRPr lang="zh-CN" altLang="en-US" sz="1510" b="1" spc="300">
              <a:solidFill>
                <a:srgbClr val="1F74AD"/>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文本框 18"/>
          <p:cNvSpPr txBox="1"/>
          <p:nvPr>
            <p:custDataLst>
              <p:tags r:id="rId8"/>
            </p:custDataLst>
          </p:nvPr>
        </p:nvSpPr>
        <p:spPr bwMode="auto">
          <a:xfrm>
            <a:off x="308794" y="3499147"/>
            <a:ext cx="1566822" cy="63276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锐鲨后台</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数据</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商品数据</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-7</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天</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4" name="圆角矩形 3"/>
          <p:cNvSpPr/>
          <p:nvPr>
            <p:custDataLst>
              <p:tags r:id="rId9"/>
            </p:custDataLst>
          </p:nvPr>
        </p:nvSpPr>
        <p:spPr>
          <a:xfrm rot="2702816">
            <a:off x="2074685" y="1546092"/>
            <a:ext cx="1255636" cy="1255636"/>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8" name="任意多边形 27"/>
          <p:cNvSpPr/>
          <p:nvPr>
            <p:custDataLst>
              <p:tags r:id="rId10"/>
            </p:custDataLst>
          </p:nvPr>
        </p:nvSpPr>
        <p:spPr>
          <a:xfrm rot="2702816">
            <a:off x="2144782" y="1616296"/>
            <a:ext cx="1114500" cy="1114500"/>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9" name="文本框 28"/>
          <p:cNvSpPr txBox="1"/>
          <p:nvPr>
            <p:custDataLst>
              <p:tags r:id="rId11"/>
            </p:custDataLst>
          </p:nvPr>
        </p:nvSpPr>
        <p:spPr>
          <a:xfrm>
            <a:off x="2922849" y="1986059"/>
            <a:ext cx="429135" cy="374972"/>
          </a:xfrm>
          <a:prstGeom prst="rect">
            <a:avLst/>
          </a:prstGeom>
          <a:noFill/>
        </p:spPr>
        <p:txBody>
          <a:bodyPr wrap="square" lIns="75583" tIns="39303" rIns="75583" bIns="39303">
            <a:normAutofit fontScale="82500" lnSpcReduction="20000"/>
          </a:bodyPr>
          <a:lstStyle/>
          <a:p>
            <a:pPr>
              <a:lnSpc>
                <a:spcPct val="130000"/>
              </a:lnSpc>
            </a:pPr>
            <a:r>
              <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12"/>
            </p:custDataLst>
          </p:nvPr>
        </p:nvSpPr>
        <p:spPr bwMode="auto">
          <a:xfrm>
            <a:off x="1930028" y="3085041"/>
            <a:ext cx="1566822" cy="402574"/>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lstStyle/>
          <a:p>
            <a:pPr marL="0" lvl="1" algn="ctr">
              <a:lnSpc>
                <a:spcPct val="120000"/>
              </a:lnSpc>
            </a:pPr>
            <a:r>
              <a:rPr lang="zh-CN" altLang="en-US" sz="1510" b="1" spc="300">
                <a:solidFill>
                  <a:srgbClr val="3498DB"/>
                </a:solidFill>
                <a:latin typeface="Arial" panose="020B0604020202020204" pitchFamily="34" charset="0"/>
                <a:ea typeface="微软雅黑" panose="020B0503020204020204" charset="-122"/>
                <a:cs typeface="+mn-ea"/>
                <a:sym typeface="Arial" panose="020B0604020202020204" pitchFamily="34" charset="0"/>
              </a:rPr>
              <a:t>下载商品列表</a:t>
            </a:r>
            <a:endParaRPr lang="zh-CN" altLang="en-US" sz="1510" b="1" spc="300">
              <a:solidFill>
                <a:srgbClr val="3498DB"/>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7" name="文本框 16"/>
          <p:cNvSpPr txBox="1"/>
          <p:nvPr>
            <p:custDataLst>
              <p:tags r:id="rId13"/>
            </p:custDataLst>
          </p:nvPr>
        </p:nvSpPr>
        <p:spPr bwMode="auto">
          <a:xfrm>
            <a:off x="1930028" y="3499147"/>
            <a:ext cx="1566822" cy="63276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商品</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商品列表</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上架时间</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5" name="圆角矩形 4"/>
          <p:cNvSpPr/>
          <p:nvPr>
            <p:custDataLst>
              <p:tags r:id="rId14"/>
            </p:custDataLst>
          </p:nvPr>
        </p:nvSpPr>
        <p:spPr>
          <a:xfrm rot="2702816">
            <a:off x="3695918" y="1546092"/>
            <a:ext cx="1255636" cy="1255636"/>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0" name="任意多边形 29"/>
          <p:cNvSpPr/>
          <p:nvPr>
            <p:custDataLst>
              <p:tags r:id="rId15"/>
            </p:custDataLst>
          </p:nvPr>
        </p:nvSpPr>
        <p:spPr>
          <a:xfrm rot="2702816">
            <a:off x="3765705" y="1616399"/>
            <a:ext cx="1114500" cy="1114500"/>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16"/>
            </p:custDataLst>
          </p:nvPr>
        </p:nvSpPr>
        <p:spPr>
          <a:xfrm>
            <a:off x="4544293" y="1986164"/>
            <a:ext cx="429135" cy="374972"/>
          </a:xfrm>
          <a:prstGeom prst="rect">
            <a:avLst/>
          </a:prstGeom>
          <a:noFill/>
        </p:spPr>
        <p:txBody>
          <a:bodyPr wrap="square" lIns="75583" tIns="39303" rIns="75583" bIns="39303">
            <a:normAutofit fontScale="82500" lnSpcReduction="20000"/>
          </a:bodyPr>
          <a:lstStyle/>
          <a:p>
            <a:pPr>
              <a:lnSpc>
                <a:spcPct val="130000"/>
              </a:lnSpc>
            </a:pPr>
            <a:r>
              <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custDataLst>
              <p:tags r:id="rId17"/>
            </p:custDataLst>
          </p:nvPr>
        </p:nvSpPr>
        <p:spPr bwMode="auto">
          <a:xfrm>
            <a:off x="3551262" y="3085041"/>
            <a:ext cx="1566822" cy="402574"/>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lstStyle/>
          <a:p>
            <a:pPr marL="0" lvl="1" algn="ctr">
              <a:lnSpc>
                <a:spcPct val="120000"/>
              </a:lnSpc>
            </a:pPr>
            <a:r>
              <a:rPr lang="zh-CN" altLang="en-US" sz="1510" b="1" spc="300">
                <a:solidFill>
                  <a:srgbClr val="1AA3AA"/>
                </a:solidFill>
                <a:latin typeface="Arial" panose="020B0604020202020204" pitchFamily="34" charset="0"/>
                <a:ea typeface="微软雅黑" panose="020B0503020204020204" charset="-122"/>
                <a:cs typeface="+mn-ea"/>
                <a:sym typeface="Arial" panose="020B0604020202020204" pitchFamily="34" charset="0"/>
              </a:rPr>
              <a:t>两表合一</a:t>
            </a:r>
            <a:endParaRPr lang="zh-CN" altLang="en-US" sz="1510" b="1" spc="300">
              <a:solidFill>
                <a:srgbClr val="1AA3A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 name="文本框 14"/>
          <p:cNvSpPr txBox="1"/>
          <p:nvPr>
            <p:custDataLst>
              <p:tags r:id="rId18"/>
            </p:custDataLst>
          </p:nvPr>
        </p:nvSpPr>
        <p:spPr bwMode="auto">
          <a:xfrm>
            <a:off x="3551262" y="3499147"/>
            <a:ext cx="1566822" cy="63276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使销售表加上库存数据、</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4</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个类目分层</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7" name="圆角矩形 6"/>
          <p:cNvSpPr/>
          <p:nvPr>
            <p:custDataLst>
              <p:tags r:id="rId19"/>
            </p:custDataLst>
          </p:nvPr>
        </p:nvSpPr>
        <p:spPr>
          <a:xfrm rot="2702816">
            <a:off x="5316891" y="1546092"/>
            <a:ext cx="1255636" cy="1255636"/>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2" name="任意多边形 31"/>
          <p:cNvSpPr/>
          <p:nvPr>
            <p:custDataLst>
              <p:tags r:id="rId20"/>
            </p:custDataLst>
          </p:nvPr>
        </p:nvSpPr>
        <p:spPr>
          <a:xfrm rot="2702816">
            <a:off x="5387719" y="1616399"/>
            <a:ext cx="1114500" cy="1114500"/>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custDataLst>
              <p:tags r:id="rId21"/>
            </p:custDataLst>
          </p:nvPr>
        </p:nvSpPr>
        <p:spPr>
          <a:xfrm>
            <a:off x="6165787" y="1986164"/>
            <a:ext cx="429135" cy="374972"/>
          </a:xfrm>
          <a:prstGeom prst="rect">
            <a:avLst/>
          </a:prstGeom>
          <a:noFill/>
        </p:spPr>
        <p:txBody>
          <a:bodyPr wrap="square" lIns="75583" tIns="39303" rIns="75583" bIns="39303">
            <a:normAutofit fontScale="82500" lnSpcReduction="20000"/>
          </a:bodyPr>
          <a:lstStyle/>
          <a:p>
            <a:pPr>
              <a:lnSpc>
                <a:spcPct val="130000"/>
              </a:lnSpc>
            </a:pPr>
            <a:r>
              <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04</a:t>
            </a:r>
            <a:endPar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22"/>
            </p:custDataLst>
          </p:nvPr>
        </p:nvSpPr>
        <p:spPr bwMode="auto">
          <a:xfrm>
            <a:off x="5172496" y="3085041"/>
            <a:ext cx="1566822" cy="402574"/>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lstStyle/>
          <a:p>
            <a:pPr marL="0" lvl="1" algn="ctr">
              <a:lnSpc>
                <a:spcPct val="120000"/>
              </a:lnSpc>
            </a:pPr>
            <a:r>
              <a:rPr lang="zh-CN" altLang="en-US" sz="1510" b="1" spc="300">
                <a:solidFill>
                  <a:srgbClr val="69A35B"/>
                </a:solidFill>
                <a:latin typeface="Arial" panose="020B0604020202020204" pitchFamily="34" charset="0"/>
                <a:ea typeface="微软雅黑" panose="020B0503020204020204" charset="-122"/>
                <a:cs typeface="+mn-ea"/>
                <a:sym typeface="Arial" panose="020B0604020202020204" pitchFamily="34" charset="0"/>
              </a:rPr>
              <a:t>数据分析</a:t>
            </a:r>
            <a:endParaRPr lang="zh-CN" altLang="en-US" sz="1510" b="1" spc="300">
              <a:solidFill>
                <a:srgbClr val="69A35B"/>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文本框 12"/>
          <p:cNvSpPr txBox="1"/>
          <p:nvPr>
            <p:custDataLst>
              <p:tags r:id="rId23"/>
            </p:custDataLst>
          </p:nvPr>
        </p:nvSpPr>
        <p:spPr bwMode="auto">
          <a:xfrm>
            <a:off x="5172496" y="3499147"/>
            <a:ext cx="1566822" cy="63276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设置公式，算出</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UV</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价值、加购率、点击率数据</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25" name="圆角矩形 24"/>
          <p:cNvSpPr/>
          <p:nvPr>
            <p:custDataLst>
              <p:tags r:id="rId24"/>
            </p:custDataLst>
          </p:nvPr>
        </p:nvSpPr>
        <p:spPr>
          <a:xfrm rot="2702816">
            <a:off x="6938386" y="1546092"/>
            <a:ext cx="1255636" cy="1255636"/>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4" name="任意多边形 33"/>
          <p:cNvSpPr/>
          <p:nvPr>
            <p:custDataLst>
              <p:tags r:id="rId25"/>
            </p:custDataLst>
          </p:nvPr>
        </p:nvSpPr>
        <p:spPr>
          <a:xfrm rot="2702816">
            <a:off x="7008173" y="1616399"/>
            <a:ext cx="1114500" cy="1114500"/>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5" name="文本框 34"/>
          <p:cNvSpPr txBox="1"/>
          <p:nvPr>
            <p:custDataLst>
              <p:tags r:id="rId26"/>
            </p:custDataLst>
          </p:nvPr>
        </p:nvSpPr>
        <p:spPr>
          <a:xfrm>
            <a:off x="7786761" y="1986164"/>
            <a:ext cx="429135" cy="374972"/>
          </a:xfrm>
          <a:prstGeom prst="rect">
            <a:avLst/>
          </a:prstGeom>
          <a:noFill/>
        </p:spPr>
        <p:txBody>
          <a:bodyPr wrap="square" lIns="75583" tIns="39303" rIns="75583" bIns="39303">
            <a:normAutofit fontScale="82500" lnSpcReduction="20000"/>
          </a:bodyPr>
          <a:lstStyle/>
          <a:p>
            <a:pPr>
              <a:lnSpc>
                <a:spcPct val="130000"/>
              </a:lnSpc>
            </a:pPr>
            <a:r>
              <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05</a:t>
            </a:r>
            <a:endPar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27"/>
            </p:custDataLst>
          </p:nvPr>
        </p:nvSpPr>
        <p:spPr bwMode="auto">
          <a:xfrm>
            <a:off x="6793730" y="3085041"/>
            <a:ext cx="1566822" cy="402574"/>
          </a:xfrm>
          <a:prstGeom prst="rect">
            <a:avLst/>
          </a:prstGeom>
          <a:noFill/>
          <a:ln w="9525">
            <a:noFill/>
            <a:miter lim="800000"/>
          </a:ln>
        </p:spPr>
        <p:txBody>
          <a:bodyPr wrap="square" lIns="75583" tIns="39303" rIns="75583" bIns="0" anchor="ctr" anchorCtr="1">
            <a:normAutofit fontScale="87500" lnSpcReduction="20000"/>
            <a:scene3d>
              <a:camera prst="orthographicFront"/>
              <a:lightRig rig="threePt" dir="t"/>
            </a:scene3d>
            <a:sp3d>
              <a:bevelT w="0" h="0"/>
            </a:sp3d>
          </a:bodyPr>
          <a:lstStyle/>
          <a:p>
            <a:pPr marL="0" lvl="1" algn="ctr">
              <a:lnSpc>
                <a:spcPct val="120000"/>
              </a:lnSpc>
            </a:pPr>
            <a:r>
              <a:rPr lang="zh-CN" altLang="en-US" sz="1510" b="1" spc="300">
                <a:solidFill>
                  <a:srgbClr val="9BBB59"/>
                </a:solidFill>
                <a:latin typeface="Arial" panose="020B0604020202020204" pitchFamily="34" charset="0"/>
                <a:ea typeface="微软雅黑" panose="020B0503020204020204" charset="-122"/>
                <a:cs typeface="+mn-ea"/>
                <a:sym typeface="Arial" panose="020B0604020202020204" pitchFamily="34" charset="0"/>
              </a:rPr>
              <a:t>数据透类目情况</a:t>
            </a:r>
            <a:endParaRPr lang="zh-CN" altLang="en-US" sz="1510" b="1" spc="300">
              <a:solidFill>
                <a:srgbClr val="9BBB59"/>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1" name="文本框 10"/>
          <p:cNvSpPr txBox="1"/>
          <p:nvPr>
            <p:custDataLst>
              <p:tags r:id="rId28"/>
            </p:custDataLst>
          </p:nvPr>
        </p:nvSpPr>
        <p:spPr bwMode="auto">
          <a:xfrm>
            <a:off x="6793730" y="3498627"/>
            <a:ext cx="1566822" cy="63276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发现类目情况，形成类目表</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39" name="文本框 38"/>
          <p:cNvSpPr txBox="1"/>
          <p:nvPr>
            <p:custDataLst>
              <p:tags r:id="rId29"/>
            </p:custDataLst>
          </p:nvPr>
        </p:nvSpPr>
        <p:spPr bwMode="auto">
          <a:xfrm>
            <a:off x="8414963" y="3085041"/>
            <a:ext cx="1566822" cy="402574"/>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lstStyle/>
          <a:p>
            <a:pPr marL="0" lvl="1" algn="ctr">
              <a:lnSpc>
                <a:spcPct val="120000"/>
              </a:lnSpc>
            </a:pPr>
            <a:r>
              <a:rPr lang="zh-CN" altLang="en-US" sz="1510" b="1" spc="300">
                <a:solidFill>
                  <a:srgbClr val="FFC000"/>
                </a:solidFill>
                <a:latin typeface="Arial" panose="020B0604020202020204" pitchFamily="34" charset="0"/>
                <a:ea typeface="微软雅黑" panose="020B0503020204020204" charset="-122"/>
                <a:cs typeface="+mn-ea"/>
                <a:sym typeface="Arial" panose="020B0604020202020204" pitchFamily="34" charset="0"/>
              </a:rPr>
              <a:t>选单品</a:t>
            </a:r>
            <a:endParaRPr lang="zh-CN" altLang="en-US" sz="1510" b="1" spc="300">
              <a:solidFill>
                <a:srgbClr val="FFC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0" name="文本框 39"/>
          <p:cNvSpPr txBox="1"/>
          <p:nvPr>
            <p:custDataLst>
              <p:tags r:id="rId30"/>
            </p:custDataLst>
          </p:nvPr>
        </p:nvSpPr>
        <p:spPr bwMode="auto">
          <a:xfrm>
            <a:off x="8414963" y="3499147"/>
            <a:ext cx="1566822" cy="63276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按逻辑原则</a:t>
            </a:r>
            <a:b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b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再选单品</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37" name="任意多边形 33"/>
          <p:cNvSpPr/>
          <p:nvPr>
            <p:custDataLst>
              <p:tags r:id="rId31"/>
            </p:custDataLst>
          </p:nvPr>
        </p:nvSpPr>
        <p:spPr>
          <a:xfrm rot="2702816">
            <a:off x="8629927" y="1616399"/>
            <a:ext cx="1114500" cy="1114500"/>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8" name="文本框 37"/>
          <p:cNvSpPr txBox="1"/>
          <p:nvPr>
            <p:custDataLst>
              <p:tags r:id="rId32"/>
            </p:custDataLst>
          </p:nvPr>
        </p:nvSpPr>
        <p:spPr>
          <a:xfrm>
            <a:off x="9407994" y="1986164"/>
            <a:ext cx="429135" cy="374972"/>
          </a:xfrm>
          <a:prstGeom prst="rect">
            <a:avLst/>
          </a:prstGeom>
          <a:noFill/>
        </p:spPr>
        <p:txBody>
          <a:bodyPr wrap="square" lIns="75583" tIns="39303" rIns="75583" bIns="39303">
            <a:normAutofit fontScale="82500" lnSpcReduction="20000"/>
          </a:bodyPr>
          <a:lstStyle/>
          <a:p>
            <a:pPr>
              <a:lnSpc>
                <a:spcPct val="130000"/>
              </a:lnSpc>
            </a:pPr>
            <a:r>
              <a:rPr lang="en-US" sz="2015" b="1" spc="150">
                <a:solidFill>
                  <a:sysClr val="window" lastClr="FFFFFF"/>
                </a:solidFill>
                <a:latin typeface="Arial" panose="020B0604020202020204" pitchFamily="34" charset="0"/>
                <a:ea typeface="微软雅黑" panose="020B0503020204020204" charset="-122"/>
                <a:sym typeface="Arial" panose="020B0604020202020204" pitchFamily="34" charset="0"/>
              </a:rPr>
              <a:t>06</a:t>
            </a:r>
            <a:endParaRPr 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1" name="圆角矩形 24"/>
          <p:cNvSpPr/>
          <p:nvPr>
            <p:custDataLst>
              <p:tags r:id="rId33"/>
            </p:custDataLst>
          </p:nvPr>
        </p:nvSpPr>
        <p:spPr>
          <a:xfrm rot="2702816">
            <a:off x="8559620" y="1546092"/>
            <a:ext cx="1255636" cy="1255636"/>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588010" y="4540885"/>
            <a:ext cx="9106535" cy="368300"/>
          </a:xfrm>
          <a:prstGeom prst="rect">
            <a:avLst/>
          </a:prstGeom>
          <a:noFill/>
        </p:spPr>
        <p:txBody>
          <a:bodyPr wrap="square" rtlCol="0">
            <a:spAutoFit/>
          </a:bodyPr>
          <a:lstStyle/>
          <a:p>
            <a:r>
              <a:rPr lang="zh-CN" altLang="en-US"/>
              <a:t>需要的表格能力：</a:t>
            </a:r>
            <a:r>
              <a:rPr lang="en-US" altLang="zh-CN"/>
              <a:t>VLOOKUP</a:t>
            </a:r>
            <a:r>
              <a:rPr lang="zh-CN" altLang="en-US"/>
              <a:t>、数据透视、除法公式、</a:t>
            </a:r>
            <a:endParaRPr lang="en-US" altLang="zh-CN"/>
          </a:p>
        </p:txBody>
      </p:sp>
    </p:spTree>
    <p:custDataLst>
      <p:tags r:id="rId34"/>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如何打造服务好，能卖货的社群销售</a:t>
            </a:r>
            <a:endParaRPr lang="zh-CN" altLang="en-US" sz="2800" b="1" dirty="0">
              <a:sym typeface="+mn-ea"/>
            </a:endParaRPr>
          </a:p>
        </p:txBody>
      </p:sp>
      <p:sp>
        <p:nvSpPr>
          <p:cNvPr id="8" name="文本框 7"/>
          <p:cNvSpPr txBox="1"/>
          <p:nvPr/>
        </p:nvSpPr>
        <p:spPr>
          <a:xfrm>
            <a:off x="761604" y="351473"/>
            <a:ext cx="1723549" cy="400110"/>
          </a:xfrm>
          <a:prstGeom prst="rect">
            <a:avLst/>
          </a:prstGeom>
          <a:noFill/>
        </p:spPr>
        <p:txBody>
          <a:bodyPr wrap="none" rtlCol="0">
            <a:spAutoFit/>
          </a:bodyPr>
          <a:lstStyle/>
          <a:p>
            <a:pPr algn="ctr"/>
            <a:r>
              <a:rPr lang="zh-CN" altLang="en-US" sz="2000" b="1" dirty="0">
                <a:solidFill>
                  <a:schemeClr val="tx1"/>
                </a:solidFill>
                <a:sym typeface="+mn-ea"/>
              </a:rPr>
              <a:t>社群营销变现</a:t>
            </a:r>
            <a:endParaRPr lang="zh-CN" altLang="en-US" sz="2000" b="1" dirty="0">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1094423" y="417830"/>
            <a:ext cx="7040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遇到过这些问题的请举手</a:t>
            </a:r>
            <a:endParaRPr lang="zh-CN"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p:txBody>
      </p:sp>
      <p:sp>
        <p:nvSpPr>
          <p:cNvPr id="57" name="文本框 56"/>
          <p:cNvSpPr txBox="1"/>
          <p:nvPr>
            <p:custDataLst>
              <p:tags r:id="rId5"/>
            </p:custDataLst>
          </p:nvPr>
        </p:nvSpPr>
        <p:spPr>
          <a:xfrm>
            <a:off x="1010039" y="2024350"/>
            <a:ext cx="1944394" cy="69723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只会“客问我答”，以提供服务和解决售后为主，不会主动销售</a:t>
            </a:r>
            <a:endParaRPr lang="zh-CN" altLang="en-US" sz="1010">
              <a:latin typeface="Arial" panose="020B0604020202020204" pitchFamily="34" charset="0"/>
              <a:ea typeface="微软雅黑" panose="020B0503020204020204" charset="-122"/>
              <a:sym typeface="Arial" panose="020B0604020202020204" pitchFamily="34" charset="0"/>
            </a:endParaRPr>
          </a:p>
        </p:txBody>
      </p:sp>
      <p:sp>
        <p:nvSpPr>
          <p:cNvPr id="58" name="文本框 57"/>
          <p:cNvSpPr txBox="1"/>
          <p:nvPr>
            <p:custDataLst>
              <p:tags r:id="rId6"/>
            </p:custDataLst>
          </p:nvPr>
        </p:nvSpPr>
        <p:spPr>
          <a:xfrm>
            <a:off x="1010039" y="1725524"/>
            <a:ext cx="1027841"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平台客服</a:t>
            </a:r>
            <a:endPar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0" name="Freeform 16"/>
          <p:cNvSpPr>
            <a:spLocks noEditPoints="1"/>
          </p:cNvSpPr>
          <p:nvPr>
            <p:custDataLst>
              <p:tags r:id="rId7"/>
            </p:custDataLst>
          </p:nvPr>
        </p:nvSpPr>
        <p:spPr bwMode="auto">
          <a:xfrm>
            <a:off x="684880" y="1835641"/>
            <a:ext cx="308382" cy="442775"/>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00B0F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61" name="Freeform 17"/>
          <p:cNvSpPr/>
          <p:nvPr>
            <p:custDataLst>
              <p:tags r:id="rId8"/>
            </p:custDataLst>
          </p:nvPr>
        </p:nvSpPr>
        <p:spPr bwMode="auto">
          <a:xfrm>
            <a:off x="746084" y="1904422"/>
            <a:ext cx="91797" cy="9027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solidFill>
            <a:srgbClr val="00B0F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8" name="Freeform 22"/>
          <p:cNvSpPr/>
          <p:nvPr>
            <p:custDataLst>
              <p:tags r:id="rId9"/>
            </p:custDataLst>
          </p:nvPr>
        </p:nvSpPr>
        <p:spPr bwMode="auto">
          <a:xfrm>
            <a:off x="3217686" y="1983741"/>
            <a:ext cx="93784" cy="132709"/>
          </a:xfrm>
          <a:custGeom>
            <a:avLst/>
            <a:gdLst>
              <a:gd name="T0" fmla="*/ 13 w 29"/>
              <a:gd name="T1" fmla="*/ 41 h 41"/>
              <a:gd name="T2" fmla="*/ 12 w 29"/>
              <a:gd name="T3" fmla="*/ 41 h 41"/>
              <a:gd name="T4" fmla="*/ 0 w 29"/>
              <a:gd name="T5" fmla="*/ 22 h 41"/>
              <a:gd name="T6" fmla="*/ 21 w 29"/>
              <a:gd name="T7" fmla="*/ 0 h 41"/>
              <a:gd name="T8" fmla="*/ 28 w 29"/>
              <a:gd name="T9" fmla="*/ 1 h 41"/>
              <a:gd name="T10" fmla="*/ 29 w 29"/>
              <a:gd name="T11" fmla="*/ 3 h 41"/>
              <a:gd name="T12" fmla="*/ 26 w 29"/>
              <a:gd name="T13" fmla="*/ 5 h 41"/>
              <a:gd name="T14" fmla="*/ 21 w 29"/>
              <a:gd name="T15" fmla="*/ 4 h 41"/>
              <a:gd name="T16" fmla="*/ 4 w 29"/>
              <a:gd name="T17" fmla="*/ 22 h 41"/>
              <a:gd name="T18" fmla="*/ 14 w 29"/>
              <a:gd name="T19" fmla="*/ 37 h 41"/>
              <a:gd name="T20" fmla="*/ 14 w 29"/>
              <a:gd name="T21" fmla="*/ 40 h 41"/>
              <a:gd name="T22" fmla="*/ 13 w 29"/>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1">
                <a:moveTo>
                  <a:pt x="13" y="41"/>
                </a:moveTo>
                <a:cubicBezTo>
                  <a:pt x="12" y="41"/>
                  <a:pt x="12" y="41"/>
                  <a:pt x="12" y="41"/>
                </a:cubicBezTo>
                <a:cubicBezTo>
                  <a:pt x="4" y="37"/>
                  <a:pt x="0" y="30"/>
                  <a:pt x="0" y="22"/>
                </a:cubicBezTo>
                <a:cubicBezTo>
                  <a:pt x="0" y="10"/>
                  <a:pt x="10" y="0"/>
                  <a:pt x="21" y="0"/>
                </a:cubicBezTo>
                <a:cubicBezTo>
                  <a:pt x="23" y="0"/>
                  <a:pt x="25" y="0"/>
                  <a:pt x="28" y="1"/>
                </a:cubicBezTo>
                <a:cubicBezTo>
                  <a:pt x="29" y="1"/>
                  <a:pt x="29" y="2"/>
                  <a:pt x="29" y="3"/>
                </a:cubicBezTo>
                <a:cubicBezTo>
                  <a:pt x="29" y="4"/>
                  <a:pt x="27" y="5"/>
                  <a:pt x="26" y="5"/>
                </a:cubicBezTo>
                <a:cubicBezTo>
                  <a:pt x="25" y="4"/>
                  <a:pt x="23" y="4"/>
                  <a:pt x="21" y="4"/>
                </a:cubicBezTo>
                <a:cubicBezTo>
                  <a:pt x="12" y="4"/>
                  <a:pt x="4" y="12"/>
                  <a:pt x="4" y="22"/>
                </a:cubicBezTo>
                <a:cubicBezTo>
                  <a:pt x="4" y="28"/>
                  <a:pt x="8" y="34"/>
                  <a:pt x="14" y="37"/>
                </a:cubicBezTo>
                <a:cubicBezTo>
                  <a:pt x="14" y="38"/>
                  <a:pt x="15" y="39"/>
                  <a:pt x="14" y="40"/>
                </a:cubicBezTo>
                <a:cubicBezTo>
                  <a:pt x="14" y="41"/>
                  <a:pt x="13" y="41"/>
                  <a:pt x="13" y="41"/>
                </a:cubicBezTo>
                <a:close/>
              </a:path>
            </a:pathLst>
          </a:custGeom>
          <a:solidFill>
            <a:srgbClr val="FFC00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9" name="Freeform 23"/>
          <p:cNvSpPr>
            <a:spLocks noEditPoints="1"/>
          </p:cNvSpPr>
          <p:nvPr>
            <p:custDataLst>
              <p:tags r:id="rId10"/>
            </p:custDataLst>
          </p:nvPr>
        </p:nvSpPr>
        <p:spPr bwMode="auto">
          <a:xfrm>
            <a:off x="3145869" y="1916252"/>
            <a:ext cx="333768" cy="306120"/>
          </a:xfrm>
          <a:custGeom>
            <a:avLst/>
            <a:gdLst>
              <a:gd name="T0" fmla="*/ 85 w 121"/>
              <a:gd name="T1" fmla="*/ 0 h 111"/>
              <a:gd name="T2" fmla="*/ 61 w 121"/>
              <a:gd name="T3" fmla="*/ 11 h 111"/>
              <a:gd name="T4" fmla="*/ 37 w 121"/>
              <a:gd name="T5" fmla="*/ 0 h 111"/>
              <a:gd name="T6" fmla="*/ 0 w 121"/>
              <a:gd name="T7" fmla="*/ 37 h 111"/>
              <a:gd name="T8" fmla="*/ 10 w 121"/>
              <a:gd name="T9" fmla="*/ 62 h 111"/>
              <a:gd name="T10" fmla="*/ 58 w 121"/>
              <a:gd name="T11" fmla="*/ 109 h 111"/>
              <a:gd name="T12" fmla="*/ 61 w 121"/>
              <a:gd name="T13" fmla="*/ 111 h 111"/>
              <a:gd name="T14" fmla="*/ 63 w 121"/>
              <a:gd name="T15" fmla="*/ 109 h 111"/>
              <a:gd name="T16" fmla="*/ 112 w 121"/>
              <a:gd name="T17" fmla="*/ 62 h 111"/>
              <a:gd name="T18" fmla="*/ 121 w 121"/>
              <a:gd name="T19" fmla="*/ 37 h 111"/>
              <a:gd name="T20" fmla="*/ 85 w 121"/>
              <a:gd name="T21" fmla="*/ 0 h 111"/>
              <a:gd name="T22" fmla="*/ 106 w 121"/>
              <a:gd name="T23" fmla="*/ 57 h 111"/>
              <a:gd name="T24" fmla="*/ 61 w 121"/>
              <a:gd name="T25" fmla="*/ 101 h 111"/>
              <a:gd name="T26" fmla="*/ 16 w 121"/>
              <a:gd name="T27" fmla="*/ 57 h 111"/>
              <a:gd name="T28" fmla="*/ 8 w 121"/>
              <a:gd name="T29" fmla="*/ 37 h 111"/>
              <a:gd name="T30" fmla="*/ 37 w 121"/>
              <a:gd name="T31" fmla="*/ 8 h 111"/>
              <a:gd name="T32" fmla="*/ 58 w 121"/>
              <a:gd name="T33" fmla="*/ 19 h 111"/>
              <a:gd name="T34" fmla="*/ 61 w 121"/>
              <a:gd name="T35" fmla="*/ 21 h 111"/>
              <a:gd name="T36" fmla="*/ 64 w 121"/>
              <a:gd name="T37" fmla="*/ 19 h 111"/>
              <a:gd name="T38" fmla="*/ 85 w 121"/>
              <a:gd name="T39" fmla="*/ 8 h 111"/>
              <a:gd name="T40" fmla="*/ 113 w 121"/>
              <a:gd name="T41" fmla="*/ 37 h 111"/>
              <a:gd name="T42" fmla="*/ 106 w 121"/>
              <a:gd name="T43" fmla="*/ 5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11">
                <a:moveTo>
                  <a:pt x="85" y="0"/>
                </a:moveTo>
                <a:cubicBezTo>
                  <a:pt x="75" y="0"/>
                  <a:pt x="67" y="5"/>
                  <a:pt x="61" y="11"/>
                </a:cubicBezTo>
                <a:cubicBezTo>
                  <a:pt x="55" y="5"/>
                  <a:pt x="47" y="0"/>
                  <a:pt x="37" y="0"/>
                </a:cubicBezTo>
                <a:cubicBezTo>
                  <a:pt x="17" y="0"/>
                  <a:pt x="0" y="16"/>
                  <a:pt x="0" y="37"/>
                </a:cubicBezTo>
                <a:cubicBezTo>
                  <a:pt x="0" y="46"/>
                  <a:pt x="4" y="55"/>
                  <a:pt x="10" y="62"/>
                </a:cubicBezTo>
                <a:cubicBezTo>
                  <a:pt x="58" y="109"/>
                  <a:pt x="58" y="109"/>
                  <a:pt x="58" y="109"/>
                </a:cubicBezTo>
                <a:cubicBezTo>
                  <a:pt x="59" y="110"/>
                  <a:pt x="60" y="111"/>
                  <a:pt x="61" y="111"/>
                </a:cubicBezTo>
                <a:cubicBezTo>
                  <a:pt x="62" y="111"/>
                  <a:pt x="63" y="110"/>
                  <a:pt x="63" y="109"/>
                </a:cubicBezTo>
                <a:cubicBezTo>
                  <a:pt x="112" y="62"/>
                  <a:pt x="112" y="62"/>
                  <a:pt x="112" y="62"/>
                </a:cubicBezTo>
                <a:cubicBezTo>
                  <a:pt x="118" y="55"/>
                  <a:pt x="121" y="46"/>
                  <a:pt x="121" y="37"/>
                </a:cubicBezTo>
                <a:cubicBezTo>
                  <a:pt x="121" y="16"/>
                  <a:pt x="105" y="0"/>
                  <a:pt x="85" y="0"/>
                </a:cubicBezTo>
                <a:close/>
                <a:moveTo>
                  <a:pt x="106" y="57"/>
                </a:moveTo>
                <a:cubicBezTo>
                  <a:pt x="61" y="101"/>
                  <a:pt x="61" y="101"/>
                  <a:pt x="61" y="101"/>
                </a:cubicBezTo>
                <a:cubicBezTo>
                  <a:pt x="16" y="57"/>
                  <a:pt x="16" y="57"/>
                  <a:pt x="16" y="57"/>
                </a:cubicBezTo>
                <a:cubicBezTo>
                  <a:pt x="11" y="51"/>
                  <a:pt x="8" y="44"/>
                  <a:pt x="8" y="37"/>
                </a:cubicBezTo>
                <a:cubicBezTo>
                  <a:pt x="8" y="21"/>
                  <a:pt x="21" y="8"/>
                  <a:pt x="37" y="8"/>
                </a:cubicBezTo>
                <a:cubicBezTo>
                  <a:pt x="46" y="8"/>
                  <a:pt x="54" y="15"/>
                  <a:pt x="58" y="19"/>
                </a:cubicBezTo>
                <a:cubicBezTo>
                  <a:pt x="59" y="20"/>
                  <a:pt x="60" y="21"/>
                  <a:pt x="61" y="21"/>
                </a:cubicBezTo>
                <a:cubicBezTo>
                  <a:pt x="62" y="21"/>
                  <a:pt x="63" y="20"/>
                  <a:pt x="64" y="19"/>
                </a:cubicBezTo>
                <a:cubicBezTo>
                  <a:pt x="68" y="15"/>
                  <a:pt x="76" y="8"/>
                  <a:pt x="85" y="8"/>
                </a:cubicBezTo>
                <a:cubicBezTo>
                  <a:pt x="101" y="8"/>
                  <a:pt x="113" y="21"/>
                  <a:pt x="113" y="37"/>
                </a:cubicBezTo>
                <a:cubicBezTo>
                  <a:pt x="113" y="44"/>
                  <a:pt x="111" y="51"/>
                  <a:pt x="106" y="57"/>
                </a:cubicBezTo>
                <a:close/>
              </a:path>
            </a:pathLst>
          </a:custGeom>
          <a:solidFill>
            <a:srgbClr val="FFC00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11"/>
            </p:custDataLst>
          </p:nvPr>
        </p:nvSpPr>
        <p:spPr>
          <a:xfrm>
            <a:off x="3532289" y="2016278"/>
            <a:ext cx="1943677" cy="29337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只会接新粉</a:t>
            </a:r>
            <a:r>
              <a:rPr lang="en-US" altLang="zh-CN" sz="1010">
                <a:latin typeface="Arial" panose="020B0604020202020204" pitchFamily="34" charset="0"/>
                <a:ea typeface="微软雅黑" panose="020B0503020204020204" charset="-122"/>
                <a:sym typeface="Arial" panose="020B0604020202020204" pitchFamily="34" charset="0"/>
              </a:rPr>
              <a:t>+</a:t>
            </a:r>
            <a:r>
              <a:rPr lang="zh-CN" altLang="en-US" sz="1010">
                <a:latin typeface="Arial" panose="020B0604020202020204" pitchFamily="34" charset="0"/>
                <a:ea typeface="微软雅黑" panose="020B0503020204020204" charset="-122"/>
                <a:sym typeface="Arial" panose="020B0604020202020204" pitchFamily="34" charset="0"/>
              </a:rPr>
              <a:t>搞售后</a:t>
            </a:r>
            <a:endParaRPr lang="zh-CN" altLang="en-US" sz="1010">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12"/>
            </p:custDataLst>
          </p:nvPr>
        </p:nvSpPr>
        <p:spPr>
          <a:xfrm>
            <a:off x="3532146" y="1709335"/>
            <a:ext cx="1730223"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技能单一</a:t>
            </a:r>
            <a:endPar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2" name="Freeform 9"/>
          <p:cNvSpPr>
            <a:spLocks noEditPoints="1"/>
          </p:cNvSpPr>
          <p:nvPr>
            <p:custDataLst>
              <p:tags r:id="rId13"/>
            </p:custDataLst>
          </p:nvPr>
        </p:nvSpPr>
        <p:spPr bwMode="auto">
          <a:xfrm>
            <a:off x="643941" y="2938388"/>
            <a:ext cx="382418" cy="382067"/>
          </a:xfrm>
          <a:custGeom>
            <a:avLst/>
            <a:gdLst>
              <a:gd name="T0" fmla="*/ 111 w 112"/>
              <a:gd name="T1" fmla="*/ 45 h 112"/>
              <a:gd name="T2" fmla="*/ 109 w 112"/>
              <a:gd name="T3" fmla="*/ 38 h 112"/>
              <a:gd name="T4" fmla="*/ 104 w 112"/>
              <a:gd name="T5" fmla="*/ 35 h 112"/>
              <a:gd name="T6" fmla="*/ 104 w 112"/>
              <a:gd name="T7" fmla="*/ 35 h 112"/>
              <a:gd name="T8" fmla="*/ 56 w 112"/>
              <a:gd name="T9" fmla="*/ 4 h 112"/>
              <a:gd name="T10" fmla="*/ 50 w 112"/>
              <a:gd name="T11" fmla="*/ 4 h 112"/>
              <a:gd name="T12" fmla="*/ 50 w 112"/>
              <a:gd name="T13" fmla="*/ 3 h 112"/>
              <a:gd name="T14" fmla="*/ 45 w 112"/>
              <a:gd name="T15" fmla="*/ 1 h 112"/>
              <a:gd name="T16" fmla="*/ 38 w 112"/>
              <a:gd name="T17" fmla="*/ 3 h 112"/>
              <a:gd name="T18" fmla="*/ 35 w 112"/>
              <a:gd name="T19" fmla="*/ 8 h 112"/>
              <a:gd name="T20" fmla="*/ 35 w 112"/>
              <a:gd name="T21" fmla="*/ 8 h 112"/>
              <a:gd name="T22" fmla="*/ 4 w 112"/>
              <a:gd name="T23" fmla="*/ 56 h 112"/>
              <a:gd name="T24" fmla="*/ 4 w 112"/>
              <a:gd name="T25" fmla="*/ 62 h 112"/>
              <a:gd name="T26" fmla="*/ 3 w 112"/>
              <a:gd name="T27" fmla="*/ 62 h 112"/>
              <a:gd name="T28" fmla="*/ 1 w 112"/>
              <a:gd name="T29" fmla="*/ 67 h 112"/>
              <a:gd name="T30" fmla="*/ 3 w 112"/>
              <a:gd name="T31" fmla="*/ 74 h 112"/>
              <a:gd name="T32" fmla="*/ 8 w 112"/>
              <a:gd name="T33" fmla="*/ 77 h 112"/>
              <a:gd name="T34" fmla="*/ 8 w 112"/>
              <a:gd name="T35" fmla="*/ 77 h 112"/>
              <a:gd name="T36" fmla="*/ 56 w 112"/>
              <a:gd name="T37" fmla="*/ 108 h 112"/>
              <a:gd name="T38" fmla="*/ 62 w 112"/>
              <a:gd name="T39" fmla="*/ 108 h 112"/>
              <a:gd name="T40" fmla="*/ 62 w 112"/>
              <a:gd name="T41" fmla="*/ 109 h 112"/>
              <a:gd name="T42" fmla="*/ 67 w 112"/>
              <a:gd name="T43" fmla="*/ 111 h 112"/>
              <a:gd name="T44" fmla="*/ 74 w 112"/>
              <a:gd name="T45" fmla="*/ 109 h 112"/>
              <a:gd name="T46" fmla="*/ 77 w 112"/>
              <a:gd name="T47" fmla="*/ 104 h 112"/>
              <a:gd name="T48" fmla="*/ 77 w 112"/>
              <a:gd name="T49" fmla="*/ 104 h 112"/>
              <a:gd name="T50" fmla="*/ 108 w 112"/>
              <a:gd name="T51" fmla="*/ 56 h 112"/>
              <a:gd name="T52" fmla="*/ 108 w 112"/>
              <a:gd name="T53" fmla="*/ 50 h 112"/>
              <a:gd name="T54" fmla="*/ 109 w 112"/>
              <a:gd name="T55" fmla="*/ 50 h 112"/>
              <a:gd name="T56" fmla="*/ 111 w 112"/>
              <a:gd name="T57" fmla="*/ 45 h 112"/>
              <a:gd name="T58" fmla="*/ 56 w 112"/>
              <a:gd name="T59" fmla="*/ 12 h 112"/>
              <a:gd name="T60" fmla="*/ 96 w 112"/>
              <a:gd name="T61" fmla="*/ 37 h 112"/>
              <a:gd name="T62" fmla="*/ 76 w 112"/>
              <a:gd name="T63" fmla="*/ 42 h 112"/>
              <a:gd name="T64" fmla="*/ 58 w 112"/>
              <a:gd name="T65" fmla="*/ 32 h 112"/>
              <a:gd name="T66" fmla="*/ 53 w 112"/>
              <a:gd name="T67" fmla="*/ 12 h 112"/>
              <a:gd name="T68" fmla="*/ 56 w 112"/>
              <a:gd name="T69" fmla="*/ 12 h 112"/>
              <a:gd name="T70" fmla="*/ 72 w 112"/>
              <a:gd name="T71" fmla="*/ 56 h 112"/>
              <a:gd name="T72" fmla="*/ 56 w 112"/>
              <a:gd name="T73" fmla="*/ 72 h 112"/>
              <a:gd name="T74" fmla="*/ 40 w 112"/>
              <a:gd name="T75" fmla="*/ 56 h 112"/>
              <a:gd name="T76" fmla="*/ 52 w 112"/>
              <a:gd name="T77" fmla="*/ 40 h 112"/>
              <a:gd name="T78" fmla="*/ 53 w 112"/>
              <a:gd name="T79" fmla="*/ 40 h 112"/>
              <a:gd name="T80" fmla="*/ 56 w 112"/>
              <a:gd name="T81" fmla="*/ 40 h 112"/>
              <a:gd name="T82" fmla="*/ 72 w 112"/>
              <a:gd name="T83" fmla="*/ 53 h 112"/>
              <a:gd name="T84" fmla="*/ 72 w 112"/>
              <a:gd name="T85" fmla="*/ 53 h 112"/>
              <a:gd name="T86" fmla="*/ 72 w 112"/>
              <a:gd name="T87" fmla="*/ 56 h 112"/>
              <a:gd name="T88" fmla="*/ 12 w 112"/>
              <a:gd name="T89" fmla="*/ 56 h 112"/>
              <a:gd name="T90" fmla="*/ 37 w 112"/>
              <a:gd name="T91" fmla="*/ 16 h 112"/>
              <a:gd name="T92" fmla="*/ 42 w 112"/>
              <a:gd name="T93" fmla="*/ 36 h 112"/>
              <a:gd name="T94" fmla="*/ 32 w 112"/>
              <a:gd name="T95" fmla="*/ 54 h 112"/>
              <a:gd name="T96" fmla="*/ 12 w 112"/>
              <a:gd name="T97" fmla="*/ 60 h 112"/>
              <a:gd name="T98" fmla="*/ 12 w 112"/>
              <a:gd name="T99" fmla="*/ 56 h 112"/>
              <a:gd name="T100" fmla="*/ 56 w 112"/>
              <a:gd name="T101" fmla="*/ 100 h 112"/>
              <a:gd name="T102" fmla="*/ 16 w 112"/>
              <a:gd name="T103" fmla="*/ 75 h 112"/>
              <a:gd name="T104" fmla="*/ 36 w 112"/>
              <a:gd name="T105" fmla="*/ 70 h 112"/>
              <a:gd name="T106" fmla="*/ 54 w 112"/>
              <a:gd name="T107" fmla="*/ 80 h 112"/>
              <a:gd name="T108" fmla="*/ 60 w 112"/>
              <a:gd name="T109" fmla="*/ 100 h 112"/>
              <a:gd name="T110" fmla="*/ 56 w 112"/>
              <a:gd name="T111" fmla="*/ 100 h 112"/>
              <a:gd name="T112" fmla="*/ 100 w 112"/>
              <a:gd name="T113" fmla="*/ 56 h 112"/>
              <a:gd name="T114" fmla="*/ 75 w 112"/>
              <a:gd name="T115" fmla="*/ 96 h 112"/>
              <a:gd name="T116" fmla="*/ 70 w 112"/>
              <a:gd name="T117" fmla="*/ 76 h 112"/>
              <a:gd name="T118" fmla="*/ 80 w 112"/>
              <a:gd name="T119" fmla="*/ 58 h 112"/>
              <a:gd name="T120" fmla="*/ 100 w 112"/>
              <a:gd name="T121" fmla="*/ 53 h 112"/>
              <a:gd name="T122" fmla="*/ 100 w 112"/>
              <a:gd name="T123"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111" y="45"/>
                </a:moveTo>
                <a:cubicBezTo>
                  <a:pt x="109" y="38"/>
                  <a:pt x="109" y="38"/>
                  <a:pt x="109" y="38"/>
                </a:cubicBezTo>
                <a:cubicBezTo>
                  <a:pt x="109" y="36"/>
                  <a:pt x="106" y="34"/>
                  <a:pt x="104" y="35"/>
                </a:cubicBezTo>
                <a:cubicBezTo>
                  <a:pt x="104" y="35"/>
                  <a:pt x="104" y="35"/>
                  <a:pt x="104" y="35"/>
                </a:cubicBezTo>
                <a:cubicBezTo>
                  <a:pt x="95" y="17"/>
                  <a:pt x="77" y="4"/>
                  <a:pt x="56" y="4"/>
                </a:cubicBezTo>
                <a:cubicBezTo>
                  <a:pt x="54" y="4"/>
                  <a:pt x="52" y="4"/>
                  <a:pt x="50" y="4"/>
                </a:cubicBezTo>
                <a:cubicBezTo>
                  <a:pt x="50" y="3"/>
                  <a:pt x="50" y="3"/>
                  <a:pt x="50" y="3"/>
                </a:cubicBezTo>
                <a:cubicBezTo>
                  <a:pt x="50" y="1"/>
                  <a:pt x="48" y="0"/>
                  <a:pt x="45" y="1"/>
                </a:cubicBezTo>
                <a:cubicBezTo>
                  <a:pt x="38" y="3"/>
                  <a:pt x="38" y="3"/>
                  <a:pt x="38" y="3"/>
                </a:cubicBezTo>
                <a:cubicBezTo>
                  <a:pt x="36" y="3"/>
                  <a:pt x="34" y="6"/>
                  <a:pt x="35" y="8"/>
                </a:cubicBezTo>
                <a:cubicBezTo>
                  <a:pt x="35" y="8"/>
                  <a:pt x="35" y="8"/>
                  <a:pt x="35" y="8"/>
                </a:cubicBezTo>
                <a:cubicBezTo>
                  <a:pt x="17" y="17"/>
                  <a:pt x="4" y="35"/>
                  <a:pt x="4" y="56"/>
                </a:cubicBezTo>
                <a:cubicBezTo>
                  <a:pt x="4" y="58"/>
                  <a:pt x="4" y="60"/>
                  <a:pt x="4" y="62"/>
                </a:cubicBezTo>
                <a:cubicBezTo>
                  <a:pt x="3" y="62"/>
                  <a:pt x="3" y="62"/>
                  <a:pt x="3" y="62"/>
                </a:cubicBezTo>
                <a:cubicBezTo>
                  <a:pt x="1" y="62"/>
                  <a:pt x="0" y="65"/>
                  <a:pt x="1" y="67"/>
                </a:cubicBezTo>
                <a:cubicBezTo>
                  <a:pt x="3" y="74"/>
                  <a:pt x="3" y="74"/>
                  <a:pt x="3" y="74"/>
                </a:cubicBezTo>
                <a:cubicBezTo>
                  <a:pt x="3" y="76"/>
                  <a:pt x="6" y="78"/>
                  <a:pt x="8" y="77"/>
                </a:cubicBezTo>
                <a:cubicBezTo>
                  <a:pt x="8" y="77"/>
                  <a:pt x="8" y="77"/>
                  <a:pt x="8" y="77"/>
                </a:cubicBezTo>
                <a:cubicBezTo>
                  <a:pt x="17" y="95"/>
                  <a:pt x="35" y="108"/>
                  <a:pt x="56" y="108"/>
                </a:cubicBezTo>
                <a:cubicBezTo>
                  <a:pt x="58" y="108"/>
                  <a:pt x="60" y="108"/>
                  <a:pt x="62" y="108"/>
                </a:cubicBezTo>
                <a:cubicBezTo>
                  <a:pt x="62" y="109"/>
                  <a:pt x="62" y="109"/>
                  <a:pt x="62" y="109"/>
                </a:cubicBezTo>
                <a:cubicBezTo>
                  <a:pt x="62" y="111"/>
                  <a:pt x="65" y="112"/>
                  <a:pt x="67" y="111"/>
                </a:cubicBezTo>
                <a:cubicBezTo>
                  <a:pt x="74" y="109"/>
                  <a:pt x="74" y="109"/>
                  <a:pt x="74" y="109"/>
                </a:cubicBezTo>
                <a:cubicBezTo>
                  <a:pt x="77" y="109"/>
                  <a:pt x="78" y="106"/>
                  <a:pt x="77" y="104"/>
                </a:cubicBezTo>
                <a:cubicBezTo>
                  <a:pt x="77" y="104"/>
                  <a:pt x="77" y="104"/>
                  <a:pt x="77" y="104"/>
                </a:cubicBezTo>
                <a:cubicBezTo>
                  <a:pt x="95" y="95"/>
                  <a:pt x="108" y="77"/>
                  <a:pt x="108" y="56"/>
                </a:cubicBezTo>
                <a:cubicBezTo>
                  <a:pt x="108" y="54"/>
                  <a:pt x="108" y="52"/>
                  <a:pt x="108" y="50"/>
                </a:cubicBezTo>
                <a:cubicBezTo>
                  <a:pt x="109" y="50"/>
                  <a:pt x="109" y="50"/>
                  <a:pt x="109" y="50"/>
                </a:cubicBezTo>
                <a:cubicBezTo>
                  <a:pt x="111" y="50"/>
                  <a:pt x="112" y="48"/>
                  <a:pt x="111" y="45"/>
                </a:cubicBezTo>
                <a:close/>
                <a:moveTo>
                  <a:pt x="56" y="12"/>
                </a:moveTo>
                <a:cubicBezTo>
                  <a:pt x="74" y="12"/>
                  <a:pt x="89" y="22"/>
                  <a:pt x="96" y="37"/>
                </a:cubicBezTo>
                <a:cubicBezTo>
                  <a:pt x="76" y="42"/>
                  <a:pt x="76" y="42"/>
                  <a:pt x="76" y="42"/>
                </a:cubicBezTo>
                <a:cubicBezTo>
                  <a:pt x="72" y="37"/>
                  <a:pt x="65" y="33"/>
                  <a:pt x="58" y="32"/>
                </a:cubicBezTo>
                <a:cubicBezTo>
                  <a:pt x="53" y="12"/>
                  <a:pt x="53" y="12"/>
                  <a:pt x="53" y="12"/>
                </a:cubicBezTo>
                <a:cubicBezTo>
                  <a:pt x="54" y="12"/>
                  <a:pt x="55" y="12"/>
                  <a:pt x="56" y="12"/>
                </a:cubicBezTo>
                <a:close/>
                <a:moveTo>
                  <a:pt x="72" y="56"/>
                </a:moveTo>
                <a:cubicBezTo>
                  <a:pt x="72" y="65"/>
                  <a:pt x="65" y="72"/>
                  <a:pt x="56" y="72"/>
                </a:cubicBezTo>
                <a:cubicBezTo>
                  <a:pt x="47" y="72"/>
                  <a:pt x="40" y="65"/>
                  <a:pt x="40" y="56"/>
                </a:cubicBezTo>
                <a:cubicBezTo>
                  <a:pt x="40" y="48"/>
                  <a:pt x="45" y="42"/>
                  <a:pt x="52" y="40"/>
                </a:cubicBezTo>
                <a:cubicBezTo>
                  <a:pt x="53" y="40"/>
                  <a:pt x="53" y="40"/>
                  <a:pt x="53" y="40"/>
                </a:cubicBezTo>
                <a:cubicBezTo>
                  <a:pt x="54" y="40"/>
                  <a:pt x="55" y="40"/>
                  <a:pt x="56" y="40"/>
                </a:cubicBezTo>
                <a:cubicBezTo>
                  <a:pt x="64" y="40"/>
                  <a:pt x="70" y="45"/>
                  <a:pt x="72" y="53"/>
                </a:cubicBezTo>
                <a:cubicBezTo>
                  <a:pt x="72" y="53"/>
                  <a:pt x="72" y="53"/>
                  <a:pt x="72" y="53"/>
                </a:cubicBezTo>
                <a:cubicBezTo>
                  <a:pt x="72" y="54"/>
                  <a:pt x="72" y="55"/>
                  <a:pt x="72" y="56"/>
                </a:cubicBezTo>
                <a:close/>
                <a:moveTo>
                  <a:pt x="12" y="56"/>
                </a:moveTo>
                <a:cubicBezTo>
                  <a:pt x="12" y="38"/>
                  <a:pt x="22" y="23"/>
                  <a:pt x="37" y="16"/>
                </a:cubicBezTo>
                <a:cubicBezTo>
                  <a:pt x="42" y="36"/>
                  <a:pt x="42" y="36"/>
                  <a:pt x="42" y="36"/>
                </a:cubicBezTo>
                <a:cubicBezTo>
                  <a:pt x="37" y="40"/>
                  <a:pt x="33" y="47"/>
                  <a:pt x="32" y="54"/>
                </a:cubicBezTo>
                <a:cubicBezTo>
                  <a:pt x="12" y="60"/>
                  <a:pt x="12" y="60"/>
                  <a:pt x="12" y="60"/>
                </a:cubicBezTo>
                <a:cubicBezTo>
                  <a:pt x="12" y="58"/>
                  <a:pt x="12" y="57"/>
                  <a:pt x="12" y="56"/>
                </a:cubicBezTo>
                <a:close/>
                <a:moveTo>
                  <a:pt x="56" y="100"/>
                </a:moveTo>
                <a:cubicBezTo>
                  <a:pt x="38" y="100"/>
                  <a:pt x="23" y="90"/>
                  <a:pt x="16" y="75"/>
                </a:cubicBezTo>
                <a:cubicBezTo>
                  <a:pt x="36" y="70"/>
                  <a:pt x="36" y="70"/>
                  <a:pt x="36" y="70"/>
                </a:cubicBezTo>
                <a:cubicBezTo>
                  <a:pt x="40" y="75"/>
                  <a:pt x="47" y="79"/>
                  <a:pt x="54" y="80"/>
                </a:cubicBezTo>
                <a:cubicBezTo>
                  <a:pt x="60" y="100"/>
                  <a:pt x="60" y="100"/>
                  <a:pt x="60" y="100"/>
                </a:cubicBezTo>
                <a:cubicBezTo>
                  <a:pt x="58" y="100"/>
                  <a:pt x="57" y="100"/>
                  <a:pt x="56" y="100"/>
                </a:cubicBezTo>
                <a:close/>
                <a:moveTo>
                  <a:pt x="100" y="56"/>
                </a:moveTo>
                <a:cubicBezTo>
                  <a:pt x="100" y="74"/>
                  <a:pt x="90" y="89"/>
                  <a:pt x="75" y="96"/>
                </a:cubicBezTo>
                <a:cubicBezTo>
                  <a:pt x="70" y="76"/>
                  <a:pt x="70" y="76"/>
                  <a:pt x="70" y="76"/>
                </a:cubicBezTo>
                <a:cubicBezTo>
                  <a:pt x="75" y="72"/>
                  <a:pt x="79" y="65"/>
                  <a:pt x="80" y="58"/>
                </a:cubicBezTo>
                <a:cubicBezTo>
                  <a:pt x="100" y="53"/>
                  <a:pt x="100" y="53"/>
                  <a:pt x="100" y="53"/>
                </a:cubicBezTo>
                <a:cubicBezTo>
                  <a:pt x="100" y="54"/>
                  <a:pt x="100" y="55"/>
                  <a:pt x="100" y="56"/>
                </a:cubicBezTo>
                <a:close/>
              </a:path>
            </a:pathLst>
          </a:custGeom>
          <a:solidFill>
            <a:srgbClr val="C00000">
              <a:lumMod val="50000"/>
              <a:lumOff val="50000"/>
            </a:srgbClr>
          </a:solidFill>
          <a:ln>
            <a:noFill/>
          </a:ln>
        </p:spPr>
        <p:txBody>
          <a:bodyPr vert="horz" wrap="square" lIns="72569" tIns="36284" rIns="72569" bIns="3628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63" name="文本框 62"/>
          <p:cNvSpPr txBox="1"/>
          <p:nvPr>
            <p:custDataLst>
              <p:tags r:id="rId14"/>
            </p:custDataLst>
          </p:nvPr>
        </p:nvSpPr>
        <p:spPr>
          <a:xfrm>
            <a:off x="1021108" y="3079242"/>
            <a:ext cx="1944280" cy="69723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社群销售非常注重个人情商和销售技巧，但这些培训过往也非常缺乏。</a:t>
            </a:r>
            <a:endParaRPr lang="zh-CN" altLang="en-US" sz="1010">
              <a:latin typeface="Arial" panose="020B0604020202020204" pitchFamily="34" charset="0"/>
              <a:ea typeface="微软雅黑" panose="020B0503020204020204" charset="-122"/>
              <a:sym typeface="Arial" panose="020B0604020202020204" pitchFamily="34" charset="0"/>
            </a:endParaRPr>
          </a:p>
        </p:txBody>
      </p:sp>
      <p:sp>
        <p:nvSpPr>
          <p:cNvPr id="64" name="文本框 63"/>
          <p:cNvSpPr txBox="1"/>
          <p:nvPr>
            <p:custDataLst>
              <p:tags r:id="rId15"/>
            </p:custDataLst>
          </p:nvPr>
        </p:nvSpPr>
        <p:spPr>
          <a:xfrm>
            <a:off x="1036368" y="2772186"/>
            <a:ext cx="1963666"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情商要求高但难培养</a:t>
            </a:r>
            <a:endPar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7" name="文本框 16"/>
          <p:cNvSpPr txBox="1"/>
          <p:nvPr>
            <p:custDataLst>
              <p:tags r:id="rId16"/>
            </p:custDataLst>
          </p:nvPr>
        </p:nvSpPr>
        <p:spPr>
          <a:xfrm>
            <a:off x="3550186" y="3090197"/>
            <a:ext cx="1942501" cy="49530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社群销售没有标准，成长晋升路径不清晰，容易流失</a:t>
            </a:r>
            <a:endParaRPr lang="zh-CN" altLang="en-US" sz="1010">
              <a:latin typeface="Arial" panose="020B0604020202020204" pitchFamily="34" charset="0"/>
              <a:ea typeface="微软雅黑" panose="020B0503020204020204" charset="-122"/>
              <a:sym typeface="Arial" panose="020B0604020202020204" pitchFamily="34" charset="0"/>
            </a:endParaRPr>
          </a:p>
        </p:txBody>
      </p:sp>
      <p:sp>
        <p:nvSpPr>
          <p:cNvPr id="83" name="文本框 82"/>
          <p:cNvSpPr txBox="1"/>
          <p:nvPr>
            <p:custDataLst>
              <p:tags r:id="rId17"/>
            </p:custDataLst>
          </p:nvPr>
        </p:nvSpPr>
        <p:spPr>
          <a:xfrm>
            <a:off x="3550186" y="2783131"/>
            <a:ext cx="1026840"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容易流失</a:t>
            </a:r>
            <a:endPar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3" name="Shape 3968"/>
          <p:cNvSpPr/>
          <p:nvPr>
            <p:custDataLst>
              <p:tags r:id="rId18"/>
            </p:custDataLst>
          </p:nvPr>
        </p:nvSpPr>
        <p:spPr>
          <a:xfrm>
            <a:off x="3185078" y="2946358"/>
            <a:ext cx="323420" cy="323468"/>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7" y="20616"/>
                  <a:pt x="982" y="16203"/>
                  <a:pt x="982" y="10777"/>
                </a:cubicBezTo>
                <a:cubicBezTo>
                  <a:pt x="982" y="6434"/>
                  <a:pt x="3745" y="2741"/>
                  <a:pt x="7690" y="1441"/>
                </a:cubicBezTo>
                <a:cubicBezTo>
                  <a:pt x="6837" y="3102"/>
                  <a:pt x="6382" y="4957"/>
                  <a:pt x="6382" y="6841"/>
                </a:cubicBezTo>
                <a:cubicBezTo>
                  <a:pt x="6382" y="13004"/>
                  <a:pt x="11117" y="18079"/>
                  <a:pt x="17134" y="18604"/>
                </a:cubicBezTo>
                <a:cubicBezTo>
                  <a:pt x="15361" y="19863"/>
                  <a:pt x="13065" y="20616"/>
                  <a:pt x="10800" y="20616"/>
                </a:cubicBezTo>
                <a:moveTo>
                  <a:pt x="7364" y="6841"/>
                </a:moveTo>
                <a:cubicBezTo>
                  <a:pt x="7364" y="4248"/>
                  <a:pt x="8275" y="1870"/>
                  <a:pt x="9794" y="5"/>
                </a:cubicBezTo>
                <a:cubicBezTo>
                  <a:pt x="4302" y="515"/>
                  <a:pt x="0" y="5140"/>
                  <a:pt x="0" y="10777"/>
                </a:cubicBezTo>
                <a:cubicBezTo>
                  <a:pt x="0" y="16755"/>
                  <a:pt x="4835" y="21600"/>
                  <a:pt x="10800" y="21600"/>
                </a:cubicBezTo>
                <a:cubicBezTo>
                  <a:pt x="14176" y="21600"/>
                  <a:pt x="17656" y="20046"/>
                  <a:pt x="19636" y="17613"/>
                </a:cubicBezTo>
                <a:cubicBezTo>
                  <a:pt x="19305" y="17645"/>
                  <a:pt x="18503" y="17665"/>
                  <a:pt x="18164" y="17665"/>
                </a:cubicBezTo>
                <a:cubicBezTo>
                  <a:pt x="12199" y="17665"/>
                  <a:pt x="7364" y="12819"/>
                  <a:pt x="7364" y="6841"/>
                </a:cubicBezTo>
                <a:moveTo>
                  <a:pt x="17673" y="10309"/>
                </a:moveTo>
                <a:lnTo>
                  <a:pt x="17137" y="11738"/>
                </a:lnTo>
                <a:lnTo>
                  <a:pt x="15709" y="11738"/>
                </a:lnTo>
                <a:lnTo>
                  <a:pt x="16869" y="12629"/>
                </a:lnTo>
                <a:lnTo>
                  <a:pt x="16333" y="14236"/>
                </a:lnTo>
                <a:lnTo>
                  <a:pt x="17673" y="13255"/>
                </a:lnTo>
                <a:lnTo>
                  <a:pt x="19011" y="14236"/>
                </a:lnTo>
                <a:lnTo>
                  <a:pt x="18476" y="12629"/>
                </a:lnTo>
                <a:lnTo>
                  <a:pt x="19636" y="11738"/>
                </a:lnTo>
                <a:lnTo>
                  <a:pt x="18208" y="11738"/>
                </a:lnTo>
                <a:cubicBezTo>
                  <a:pt x="18208" y="11738"/>
                  <a:pt x="17673" y="10309"/>
                  <a:pt x="17673" y="10309"/>
                </a:cubicBezTo>
                <a:close/>
                <a:moveTo>
                  <a:pt x="11425" y="9327"/>
                </a:moveTo>
                <a:lnTo>
                  <a:pt x="12764" y="8345"/>
                </a:lnTo>
                <a:lnTo>
                  <a:pt x="14102" y="9327"/>
                </a:lnTo>
                <a:lnTo>
                  <a:pt x="13567" y="7721"/>
                </a:lnTo>
                <a:lnTo>
                  <a:pt x="14727" y="6829"/>
                </a:lnTo>
                <a:lnTo>
                  <a:pt x="13299" y="6829"/>
                </a:lnTo>
                <a:lnTo>
                  <a:pt x="12764" y="5400"/>
                </a:lnTo>
                <a:lnTo>
                  <a:pt x="12228" y="6829"/>
                </a:lnTo>
                <a:lnTo>
                  <a:pt x="10800" y="6829"/>
                </a:lnTo>
                <a:lnTo>
                  <a:pt x="11960" y="7721"/>
                </a:lnTo>
                <a:cubicBezTo>
                  <a:pt x="11960" y="7721"/>
                  <a:pt x="11425" y="9327"/>
                  <a:pt x="11425" y="9327"/>
                </a:cubicBezTo>
                <a:close/>
              </a:path>
            </a:pathLst>
          </a:custGeom>
          <a:solidFill>
            <a:srgbClr val="FF0000"/>
          </a:solidFill>
          <a:ln w="12700">
            <a:miter lim="400000"/>
          </a:ln>
        </p:spPr>
        <p:txBody>
          <a:bodyPr lIns="31996" tIns="31996" rIns="31996" bIns="31996" anchor="ctr"/>
          <a:lstStyle>
            <a:defPPr>
              <a:defRPr lang="en-US"/>
            </a:defPPr>
            <a:lvl1pPr marL="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2pPr>
            <a:lvl3pPr marL="914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3pPr>
            <a:lvl4pPr marL="1371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4pPr>
            <a:lvl5pPr marL="18288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5pPr>
            <a:lvl6pPr marL="22860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6pPr>
            <a:lvl7pPr marL="2743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7pPr>
            <a:lvl8pPr marL="3200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8pPr>
            <a:lvl9pPr marL="3657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9pPr>
          </a:lstStyle>
          <a:p>
            <a:endParaRPr sz="1510" dirty="0">
              <a:latin typeface="Arial" panose="020B0604020202020204" pitchFamily="34" charset="0"/>
              <a:ea typeface="微软雅黑" panose="020B0503020204020204" charset="-122"/>
              <a:sym typeface="Arial" panose="020B0604020202020204" pitchFamily="34" charset="0"/>
            </a:endParaRPr>
          </a:p>
        </p:txBody>
      </p:sp>
      <p:sp>
        <p:nvSpPr>
          <p:cNvPr id="124" name="Freeform 17"/>
          <p:cNvSpPr/>
          <p:nvPr>
            <p:custDataLst>
              <p:tags r:id="rId19"/>
            </p:custDataLst>
          </p:nvPr>
        </p:nvSpPr>
        <p:spPr bwMode="auto">
          <a:xfrm>
            <a:off x="6398453" y="1622138"/>
            <a:ext cx="3357652" cy="2752442"/>
          </a:xfrm>
          <a:custGeom>
            <a:avLst/>
            <a:gdLst>
              <a:gd name="T0" fmla="*/ 1735 w 1847"/>
              <a:gd name="T1" fmla="*/ 757 h 1514"/>
              <a:gd name="T2" fmla="*/ 721 w 1847"/>
              <a:gd name="T3" fmla="*/ 1514 h 1514"/>
              <a:gd name="T4" fmla="*/ 112 w 1847"/>
              <a:gd name="T5" fmla="*/ 757 h 1514"/>
              <a:gd name="T6" fmla="*/ 1127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9" y="0"/>
                  <a:pt x="1127" y="0"/>
                </a:cubicBezTo>
                <a:cubicBezTo>
                  <a:pt x="1575" y="0"/>
                  <a:pt x="1847" y="339"/>
                  <a:pt x="1735" y="757"/>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5" name="Freeform 18"/>
          <p:cNvSpPr/>
          <p:nvPr>
            <p:custDataLst>
              <p:tags r:id="rId20"/>
            </p:custDataLst>
          </p:nvPr>
        </p:nvSpPr>
        <p:spPr bwMode="auto">
          <a:xfrm>
            <a:off x="6363885" y="1579132"/>
            <a:ext cx="3357652" cy="2752442"/>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878787">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6" name="Freeform 19"/>
          <p:cNvSpPr/>
          <p:nvPr>
            <p:custDataLst>
              <p:tags r:id="rId21"/>
            </p:custDataLst>
          </p:nvPr>
        </p:nvSpPr>
        <p:spPr bwMode="auto">
          <a:xfrm>
            <a:off x="6320099" y="1524606"/>
            <a:ext cx="3357652" cy="2752442"/>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7" name="Freeform 20"/>
          <p:cNvSpPr/>
          <p:nvPr>
            <p:custDataLst>
              <p:tags r:id="rId22"/>
            </p:custDataLst>
          </p:nvPr>
        </p:nvSpPr>
        <p:spPr bwMode="auto">
          <a:xfrm>
            <a:off x="6638119" y="1785719"/>
            <a:ext cx="2721611" cy="2230982"/>
          </a:xfrm>
          <a:custGeom>
            <a:avLst/>
            <a:gdLst>
              <a:gd name="T0" fmla="*/ 1406 w 1497"/>
              <a:gd name="T1" fmla="*/ 613 h 1227"/>
              <a:gd name="T2" fmla="*/ 584 w 1497"/>
              <a:gd name="T3" fmla="*/ 1227 h 1227"/>
              <a:gd name="T4" fmla="*/ 91 w 1497"/>
              <a:gd name="T5" fmla="*/ 613 h 1227"/>
              <a:gd name="T6" fmla="*/ 913 w 1497"/>
              <a:gd name="T7" fmla="*/ 0 h 1227"/>
              <a:gd name="T8" fmla="*/ 1406 w 1497"/>
              <a:gd name="T9" fmla="*/ 613 h 1227"/>
            </a:gdLst>
            <a:ahLst/>
            <a:cxnLst>
              <a:cxn ang="0">
                <a:pos x="T0" y="T1"/>
              </a:cxn>
              <a:cxn ang="0">
                <a:pos x="T2" y="T3"/>
              </a:cxn>
              <a:cxn ang="0">
                <a:pos x="T4" y="T5"/>
              </a:cxn>
              <a:cxn ang="0">
                <a:pos x="T6" y="T7"/>
              </a:cxn>
              <a:cxn ang="0">
                <a:pos x="T8" y="T9"/>
              </a:cxn>
            </a:cxnLst>
            <a:rect l="0" t="0" r="r" b="b"/>
            <a:pathLst>
              <a:path w="1497" h="1227">
                <a:moveTo>
                  <a:pt x="1406" y="613"/>
                </a:moveTo>
                <a:cubicBezTo>
                  <a:pt x="1315" y="952"/>
                  <a:pt x="947" y="1227"/>
                  <a:pt x="584" y="1227"/>
                </a:cubicBezTo>
                <a:cubicBezTo>
                  <a:pt x="221" y="1227"/>
                  <a:pt x="0" y="952"/>
                  <a:pt x="91" y="613"/>
                </a:cubicBezTo>
                <a:cubicBezTo>
                  <a:pt x="182" y="274"/>
                  <a:pt x="550" y="0"/>
                  <a:pt x="913" y="0"/>
                </a:cubicBezTo>
                <a:cubicBezTo>
                  <a:pt x="1276" y="0"/>
                  <a:pt x="1497" y="274"/>
                  <a:pt x="1406" y="613"/>
                </a:cubicBezTo>
                <a:close/>
              </a:path>
            </a:pathLst>
          </a:custGeom>
          <a:solidFill>
            <a:srgbClr val="FFFFFF">
              <a:lumMod val="9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8" name="Freeform 21"/>
          <p:cNvSpPr/>
          <p:nvPr>
            <p:custDataLst>
              <p:tags r:id="rId23"/>
            </p:custDataLst>
          </p:nvPr>
        </p:nvSpPr>
        <p:spPr bwMode="auto">
          <a:xfrm>
            <a:off x="6816335" y="1931635"/>
            <a:ext cx="2365183" cy="1937614"/>
          </a:xfrm>
          <a:custGeom>
            <a:avLst/>
            <a:gdLst>
              <a:gd name="T0" fmla="*/ 1222 w 1301"/>
              <a:gd name="T1" fmla="*/ 533 h 1066"/>
              <a:gd name="T2" fmla="*/ 508 w 1301"/>
              <a:gd name="T3" fmla="*/ 1066 h 1066"/>
              <a:gd name="T4" fmla="*/ 79 w 1301"/>
              <a:gd name="T5" fmla="*/ 533 h 1066"/>
              <a:gd name="T6" fmla="*/ 793 w 1301"/>
              <a:gd name="T7" fmla="*/ 0 h 1066"/>
              <a:gd name="T8" fmla="*/ 1222 w 1301"/>
              <a:gd name="T9" fmla="*/ 533 h 1066"/>
            </a:gdLst>
            <a:ahLst/>
            <a:cxnLst>
              <a:cxn ang="0">
                <a:pos x="T0" y="T1"/>
              </a:cxn>
              <a:cxn ang="0">
                <a:pos x="T2" y="T3"/>
              </a:cxn>
              <a:cxn ang="0">
                <a:pos x="T4" y="T5"/>
              </a:cxn>
              <a:cxn ang="0">
                <a:pos x="T6" y="T7"/>
              </a:cxn>
              <a:cxn ang="0">
                <a:pos x="T8" y="T9"/>
              </a:cxn>
            </a:cxnLst>
            <a:rect l="0" t="0" r="r" b="b"/>
            <a:pathLst>
              <a:path w="1301" h="1066">
                <a:moveTo>
                  <a:pt x="1222" y="533"/>
                </a:moveTo>
                <a:cubicBezTo>
                  <a:pt x="1143" y="828"/>
                  <a:pt x="823" y="1066"/>
                  <a:pt x="508" y="1066"/>
                </a:cubicBezTo>
                <a:cubicBezTo>
                  <a:pt x="192" y="1066"/>
                  <a:pt x="0" y="828"/>
                  <a:pt x="79" y="533"/>
                </a:cubicBezTo>
                <a:cubicBezTo>
                  <a:pt x="158" y="239"/>
                  <a:pt x="478" y="0"/>
                  <a:pt x="793" y="0"/>
                </a:cubicBezTo>
                <a:cubicBezTo>
                  <a:pt x="1109" y="0"/>
                  <a:pt x="1301" y="239"/>
                  <a:pt x="1222" y="533"/>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9" name="Freeform 22"/>
          <p:cNvSpPr/>
          <p:nvPr>
            <p:custDataLst>
              <p:tags r:id="rId24"/>
            </p:custDataLst>
          </p:nvPr>
        </p:nvSpPr>
        <p:spPr bwMode="auto">
          <a:xfrm>
            <a:off x="7061379" y="2129774"/>
            <a:ext cx="1874325" cy="1541337"/>
          </a:xfrm>
          <a:custGeom>
            <a:avLst/>
            <a:gdLst>
              <a:gd name="T0" fmla="*/ 968 w 1031"/>
              <a:gd name="T1" fmla="*/ 424 h 848"/>
              <a:gd name="T2" fmla="*/ 402 w 1031"/>
              <a:gd name="T3" fmla="*/ 848 h 848"/>
              <a:gd name="T4" fmla="*/ 63 w 1031"/>
              <a:gd name="T5" fmla="*/ 424 h 848"/>
              <a:gd name="T6" fmla="*/ 629 w 1031"/>
              <a:gd name="T7" fmla="*/ 0 h 848"/>
              <a:gd name="T8" fmla="*/ 968 w 1031"/>
              <a:gd name="T9" fmla="*/ 424 h 848"/>
            </a:gdLst>
            <a:ahLst/>
            <a:cxnLst>
              <a:cxn ang="0">
                <a:pos x="T0" y="T1"/>
              </a:cxn>
              <a:cxn ang="0">
                <a:pos x="T2" y="T3"/>
              </a:cxn>
              <a:cxn ang="0">
                <a:pos x="T4" y="T5"/>
              </a:cxn>
              <a:cxn ang="0">
                <a:pos x="T6" y="T7"/>
              </a:cxn>
              <a:cxn ang="0">
                <a:pos x="T8" y="T9"/>
              </a:cxn>
            </a:cxnLst>
            <a:rect l="0" t="0" r="r" b="b"/>
            <a:pathLst>
              <a:path w="1031" h="848">
                <a:moveTo>
                  <a:pt x="968" y="424"/>
                </a:moveTo>
                <a:cubicBezTo>
                  <a:pt x="905" y="658"/>
                  <a:pt x="652" y="848"/>
                  <a:pt x="402" y="848"/>
                </a:cubicBezTo>
                <a:cubicBezTo>
                  <a:pt x="152" y="848"/>
                  <a:pt x="0" y="658"/>
                  <a:pt x="63" y="424"/>
                </a:cubicBezTo>
                <a:cubicBezTo>
                  <a:pt x="126" y="190"/>
                  <a:pt x="379" y="0"/>
                  <a:pt x="629" y="0"/>
                </a:cubicBezTo>
                <a:cubicBezTo>
                  <a:pt x="879" y="0"/>
                  <a:pt x="1031" y="190"/>
                  <a:pt x="968" y="424"/>
                </a:cubicBezTo>
                <a:close/>
              </a:path>
            </a:pathLst>
          </a:custGeom>
          <a:solidFill>
            <a:srgbClr val="FFFFFF">
              <a:lumMod val="9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30" name="Freeform 23"/>
          <p:cNvSpPr/>
          <p:nvPr>
            <p:custDataLst>
              <p:tags r:id="rId25"/>
            </p:custDataLst>
          </p:nvPr>
        </p:nvSpPr>
        <p:spPr bwMode="auto">
          <a:xfrm>
            <a:off x="7263406" y="2291818"/>
            <a:ext cx="1471038" cy="1218018"/>
          </a:xfrm>
          <a:custGeom>
            <a:avLst/>
            <a:gdLst>
              <a:gd name="T0" fmla="*/ 759 w 809"/>
              <a:gd name="T1" fmla="*/ 335 h 670"/>
              <a:gd name="T2" fmla="*/ 315 w 809"/>
              <a:gd name="T3" fmla="*/ 670 h 670"/>
              <a:gd name="T4" fmla="*/ 50 w 809"/>
              <a:gd name="T5" fmla="*/ 335 h 670"/>
              <a:gd name="T6" fmla="*/ 494 w 809"/>
              <a:gd name="T7" fmla="*/ 0 h 670"/>
              <a:gd name="T8" fmla="*/ 759 w 809"/>
              <a:gd name="T9" fmla="*/ 335 h 670"/>
            </a:gdLst>
            <a:ahLst/>
            <a:cxnLst>
              <a:cxn ang="0">
                <a:pos x="T0" y="T1"/>
              </a:cxn>
              <a:cxn ang="0">
                <a:pos x="T2" y="T3"/>
              </a:cxn>
              <a:cxn ang="0">
                <a:pos x="T4" y="T5"/>
              </a:cxn>
              <a:cxn ang="0">
                <a:pos x="T6" y="T7"/>
              </a:cxn>
              <a:cxn ang="0">
                <a:pos x="T8" y="T9"/>
              </a:cxn>
            </a:cxnLst>
            <a:rect l="0" t="0" r="r" b="b"/>
            <a:pathLst>
              <a:path w="809" h="670">
                <a:moveTo>
                  <a:pt x="759" y="335"/>
                </a:moveTo>
                <a:cubicBezTo>
                  <a:pt x="710" y="520"/>
                  <a:pt x="511" y="670"/>
                  <a:pt x="315" y="670"/>
                </a:cubicBezTo>
                <a:cubicBezTo>
                  <a:pt x="119" y="670"/>
                  <a:pt x="0" y="520"/>
                  <a:pt x="50" y="335"/>
                </a:cubicBezTo>
                <a:cubicBezTo>
                  <a:pt x="99" y="150"/>
                  <a:pt x="298" y="0"/>
                  <a:pt x="494" y="0"/>
                </a:cubicBezTo>
                <a:cubicBezTo>
                  <a:pt x="690" y="0"/>
                  <a:pt x="809" y="150"/>
                  <a:pt x="759" y="335"/>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31" name="Freeform 24"/>
          <p:cNvSpPr/>
          <p:nvPr>
            <p:custDataLst>
              <p:tags r:id="rId26"/>
            </p:custDataLst>
          </p:nvPr>
        </p:nvSpPr>
        <p:spPr bwMode="auto">
          <a:xfrm>
            <a:off x="7461594" y="2450022"/>
            <a:ext cx="1074664" cy="901609"/>
          </a:xfrm>
          <a:custGeom>
            <a:avLst/>
            <a:gdLst>
              <a:gd name="T0" fmla="*/ 555 w 591"/>
              <a:gd name="T1" fmla="*/ 248 h 496"/>
              <a:gd name="T2" fmla="*/ 229 w 591"/>
              <a:gd name="T3" fmla="*/ 496 h 496"/>
              <a:gd name="T4" fmla="*/ 36 w 591"/>
              <a:gd name="T5" fmla="*/ 248 h 496"/>
              <a:gd name="T6" fmla="*/ 362 w 591"/>
              <a:gd name="T7" fmla="*/ 0 h 496"/>
              <a:gd name="T8" fmla="*/ 555 w 591"/>
              <a:gd name="T9" fmla="*/ 248 h 496"/>
            </a:gdLst>
            <a:ahLst/>
            <a:cxnLst>
              <a:cxn ang="0">
                <a:pos x="T0" y="T1"/>
              </a:cxn>
              <a:cxn ang="0">
                <a:pos x="T2" y="T3"/>
              </a:cxn>
              <a:cxn ang="0">
                <a:pos x="T4" y="T5"/>
              </a:cxn>
              <a:cxn ang="0">
                <a:pos x="T6" y="T7"/>
              </a:cxn>
              <a:cxn ang="0">
                <a:pos x="T8" y="T9"/>
              </a:cxn>
            </a:cxnLst>
            <a:rect l="0" t="0" r="r" b="b"/>
            <a:pathLst>
              <a:path w="591" h="496">
                <a:moveTo>
                  <a:pt x="555" y="248"/>
                </a:moveTo>
                <a:cubicBezTo>
                  <a:pt x="518" y="385"/>
                  <a:pt x="372" y="496"/>
                  <a:pt x="229" y="496"/>
                </a:cubicBezTo>
                <a:cubicBezTo>
                  <a:pt x="86" y="496"/>
                  <a:pt x="0" y="385"/>
                  <a:pt x="36" y="248"/>
                </a:cubicBezTo>
                <a:cubicBezTo>
                  <a:pt x="73" y="111"/>
                  <a:pt x="219" y="0"/>
                  <a:pt x="362" y="0"/>
                </a:cubicBezTo>
                <a:cubicBezTo>
                  <a:pt x="505" y="0"/>
                  <a:pt x="591" y="111"/>
                  <a:pt x="555" y="248"/>
                </a:cubicBezTo>
                <a:close/>
              </a:path>
            </a:pathLst>
          </a:custGeom>
          <a:solidFill>
            <a:srgbClr val="FFFFFF">
              <a:lumMod val="9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32" name="Freeform 25"/>
          <p:cNvSpPr/>
          <p:nvPr>
            <p:custDataLst>
              <p:tags r:id="rId27"/>
            </p:custDataLst>
          </p:nvPr>
        </p:nvSpPr>
        <p:spPr bwMode="auto">
          <a:xfrm>
            <a:off x="7741206" y="2689631"/>
            <a:ext cx="516976" cy="423925"/>
          </a:xfrm>
          <a:custGeom>
            <a:avLst/>
            <a:gdLst>
              <a:gd name="T0" fmla="*/ 266 w 284"/>
              <a:gd name="T1" fmla="*/ 116 h 233"/>
              <a:gd name="T2" fmla="*/ 110 w 284"/>
              <a:gd name="T3" fmla="*/ 233 h 233"/>
              <a:gd name="T4" fmla="*/ 17 w 284"/>
              <a:gd name="T5" fmla="*/ 116 h 233"/>
              <a:gd name="T6" fmla="*/ 173 w 284"/>
              <a:gd name="T7" fmla="*/ 0 h 233"/>
              <a:gd name="T8" fmla="*/ 266 w 284"/>
              <a:gd name="T9" fmla="*/ 116 h 233"/>
            </a:gdLst>
            <a:ahLst/>
            <a:cxnLst>
              <a:cxn ang="0">
                <a:pos x="T0" y="T1"/>
              </a:cxn>
              <a:cxn ang="0">
                <a:pos x="T2" y="T3"/>
              </a:cxn>
              <a:cxn ang="0">
                <a:pos x="T4" y="T5"/>
              </a:cxn>
              <a:cxn ang="0">
                <a:pos x="T6" y="T7"/>
              </a:cxn>
              <a:cxn ang="0">
                <a:pos x="T8" y="T9"/>
              </a:cxn>
            </a:cxnLst>
            <a:rect l="0" t="0" r="r" b="b"/>
            <a:pathLst>
              <a:path w="284" h="233">
                <a:moveTo>
                  <a:pt x="266" y="116"/>
                </a:moveTo>
                <a:cubicBezTo>
                  <a:pt x="249" y="180"/>
                  <a:pt x="179" y="233"/>
                  <a:pt x="110" y="233"/>
                </a:cubicBezTo>
                <a:cubicBezTo>
                  <a:pt x="41" y="233"/>
                  <a:pt x="0" y="180"/>
                  <a:pt x="17" y="116"/>
                </a:cubicBezTo>
                <a:cubicBezTo>
                  <a:pt x="34" y="52"/>
                  <a:pt x="104" y="0"/>
                  <a:pt x="173" y="0"/>
                </a:cubicBezTo>
                <a:cubicBezTo>
                  <a:pt x="242" y="0"/>
                  <a:pt x="284" y="52"/>
                  <a:pt x="266" y="116"/>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6" name="Freeform 21"/>
          <p:cNvSpPr/>
          <p:nvPr>
            <p:custDataLst>
              <p:tags r:id="rId28"/>
            </p:custDataLst>
          </p:nvPr>
        </p:nvSpPr>
        <p:spPr bwMode="auto">
          <a:xfrm>
            <a:off x="8220567" y="2108768"/>
            <a:ext cx="109758" cy="113693"/>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7" name="Freeform 22"/>
          <p:cNvSpPr/>
          <p:nvPr>
            <p:custDataLst>
              <p:tags r:id="rId29"/>
            </p:custDataLst>
          </p:nvPr>
        </p:nvSpPr>
        <p:spPr bwMode="auto">
          <a:xfrm>
            <a:off x="7970965" y="1839027"/>
            <a:ext cx="274673" cy="317113"/>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8" name="Freeform 23"/>
          <p:cNvSpPr/>
          <p:nvPr>
            <p:custDataLst>
              <p:tags r:id="rId30"/>
            </p:custDataLst>
          </p:nvPr>
        </p:nvSpPr>
        <p:spPr bwMode="auto">
          <a:xfrm>
            <a:off x="7965394" y="1834012"/>
            <a:ext cx="76887" cy="12261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9" name="Freeform 24"/>
          <p:cNvSpPr/>
          <p:nvPr>
            <p:custDataLst>
              <p:tags r:id="rId31"/>
            </p:custDataLst>
          </p:nvPr>
        </p:nvSpPr>
        <p:spPr bwMode="auto">
          <a:xfrm>
            <a:off x="7250574" y="1356947"/>
            <a:ext cx="264645" cy="227386"/>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FFFFFF">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0" name="Freeform 25"/>
          <p:cNvSpPr/>
          <p:nvPr>
            <p:custDataLst>
              <p:tags r:id="rId32"/>
            </p:custDataLst>
          </p:nvPr>
        </p:nvSpPr>
        <p:spPr bwMode="auto">
          <a:xfrm>
            <a:off x="7446133" y="1147954"/>
            <a:ext cx="98058" cy="256366"/>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FFFFFF">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1" name="Freeform 26"/>
          <p:cNvSpPr/>
          <p:nvPr>
            <p:custDataLst>
              <p:tags r:id="rId33"/>
            </p:custDataLst>
          </p:nvPr>
        </p:nvSpPr>
        <p:spPr bwMode="auto">
          <a:xfrm>
            <a:off x="7325789" y="1385928"/>
            <a:ext cx="281917" cy="342192"/>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2" name="Freeform 27"/>
          <p:cNvSpPr/>
          <p:nvPr>
            <p:custDataLst>
              <p:tags r:id="rId34"/>
            </p:custDataLst>
          </p:nvPr>
        </p:nvSpPr>
        <p:spPr bwMode="auto">
          <a:xfrm>
            <a:off x="7470090" y="1118973"/>
            <a:ext cx="267989" cy="37396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3" name="Freeform 28"/>
          <p:cNvSpPr/>
          <p:nvPr>
            <p:custDataLst>
              <p:tags r:id="rId35"/>
            </p:custDataLst>
          </p:nvPr>
        </p:nvSpPr>
        <p:spPr bwMode="auto">
          <a:xfrm>
            <a:off x="7513547" y="1404319"/>
            <a:ext cx="504775" cy="51830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FFFFFF">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8" name="Freeform 21"/>
          <p:cNvSpPr/>
          <p:nvPr>
            <p:custDataLst>
              <p:tags r:id="rId36"/>
            </p:custDataLst>
          </p:nvPr>
        </p:nvSpPr>
        <p:spPr bwMode="auto">
          <a:xfrm>
            <a:off x="7863241" y="2795724"/>
            <a:ext cx="130026" cy="134616"/>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9" name="Freeform 22"/>
          <p:cNvSpPr/>
          <p:nvPr>
            <p:custDataLst>
              <p:tags r:id="rId37"/>
            </p:custDataLst>
          </p:nvPr>
        </p:nvSpPr>
        <p:spPr bwMode="auto">
          <a:xfrm>
            <a:off x="7567547" y="2476341"/>
            <a:ext cx="325396" cy="375474"/>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0" name="Freeform 23"/>
          <p:cNvSpPr/>
          <p:nvPr>
            <p:custDataLst>
              <p:tags r:id="rId38"/>
            </p:custDataLst>
          </p:nvPr>
        </p:nvSpPr>
        <p:spPr bwMode="auto">
          <a:xfrm>
            <a:off x="7560946" y="2470402"/>
            <a:ext cx="91084" cy="145175"/>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1" name="Freeform 24"/>
          <p:cNvSpPr/>
          <p:nvPr>
            <p:custDataLst>
              <p:tags r:id="rId39"/>
            </p:custDataLst>
          </p:nvPr>
        </p:nvSpPr>
        <p:spPr bwMode="auto">
          <a:xfrm>
            <a:off x="6714127" y="1905542"/>
            <a:ext cx="313514" cy="269232"/>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FFC000">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2" name="Freeform 25"/>
          <p:cNvSpPr/>
          <p:nvPr>
            <p:custDataLst>
              <p:tags r:id="rId40"/>
            </p:custDataLst>
          </p:nvPr>
        </p:nvSpPr>
        <p:spPr bwMode="auto">
          <a:xfrm>
            <a:off x="6945798" y="1658085"/>
            <a:ext cx="116166" cy="303546"/>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FFC000">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3" name="Freeform 26"/>
          <p:cNvSpPr/>
          <p:nvPr>
            <p:custDataLst>
              <p:tags r:id="rId41"/>
            </p:custDataLst>
          </p:nvPr>
        </p:nvSpPr>
        <p:spPr bwMode="auto">
          <a:xfrm>
            <a:off x="6803231" y="1939856"/>
            <a:ext cx="333976" cy="405168"/>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FFC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4" name="Freeform 27"/>
          <p:cNvSpPr/>
          <p:nvPr>
            <p:custDataLst>
              <p:tags r:id="rId42"/>
            </p:custDataLst>
          </p:nvPr>
        </p:nvSpPr>
        <p:spPr bwMode="auto">
          <a:xfrm>
            <a:off x="6974179" y="1623772"/>
            <a:ext cx="317475" cy="442781"/>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FFC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5" name="Freeform 28"/>
          <p:cNvSpPr/>
          <p:nvPr>
            <p:custDataLst>
              <p:tags r:id="rId43"/>
            </p:custDataLst>
          </p:nvPr>
        </p:nvSpPr>
        <p:spPr bwMode="auto">
          <a:xfrm>
            <a:off x="7025661" y="1961631"/>
            <a:ext cx="597988" cy="613692"/>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FFC000">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0" name="Freeform 21"/>
          <p:cNvSpPr/>
          <p:nvPr>
            <p:custDataLst>
              <p:tags r:id="rId44"/>
            </p:custDataLst>
          </p:nvPr>
        </p:nvSpPr>
        <p:spPr bwMode="auto">
          <a:xfrm>
            <a:off x="7495616" y="3054161"/>
            <a:ext cx="160589" cy="166293"/>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1" name="Freeform 22"/>
          <p:cNvSpPr/>
          <p:nvPr>
            <p:custDataLst>
              <p:tags r:id="rId45"/>
            </p:custDataLst>
          </p:nvPr>
        </p:nvSpPr>
        <p:spPr bwMode="auto">
          <a:xfrm>
            <a:off x="7130421" y="2659625"/>
            <a:ext cx="401880" cy="463825"/>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2" name="Freeform 23"/>
          <p:cNvSpPr/>
          <p:nvPr>
            <p:custDataLst>
              <p:tags r:id="rId46"/>
            </p:custDataLst>
          </p:nvPr>
        </p:nvSpPr>
        <p:spPr bwMode="auto">
          <a:xfrm>
            <a:off x="7122268" y="2652289"/>
            <a:ext cx="112494" cy="179335"/>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3" name="Freeform 24"/>
          <p:cNvSpPr/>
          <p:nvPr>
            <p:custDataLst>
              <p:tags r:id="rId47"/>
            </p:custDataLst>
          </p:nvPr>
        </p:nvSpPr>
        <p:spPr bwMode="auto">
          <a:xfrm>
            <a:off x="6076403" y="1954513"/>
            <a:ext cx="387207" cy="332584"/>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00B0F0">
              <a:lumMod val="6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4" name="Freeform 25"/>
          <p:cNvSpPr/>
          <p:nvPr>
            <p:custDataLst>
              <p:tags r:id="rId48"/>
            </p:custDataLst>
          </p:nvPr>
        </p:nvSpPr>
        <p:spPr bwMode="auto">
          <a:xfrm>
            <a:off x="6362529" y="1648828"/>
            <a:ext cx="143471" cy="374974"/>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00B0F0">
              <a:lumMod val="6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5" name="Freeform 26"/>
          <p:cNvSpPr/>
          <p:nvPr>
            <p:custDataLst>
              <p:tags r:id="rId49"/>
            </p:custDataLst>
          </p:nvPr>
        </p:nvSpPr>
        <p:spPr bwMode="auto">
          <a:xfrm>
            <a:off x="6186452" y="1986504"/>
            <a:ext cx="412477" cy="500507"/>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00B0F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6" name="Freeform 27"/>
          <p:cNvSpPr/>
          <p:nvPr>
            <p:custDataLst>
              <p:tags r:id="rId50"/>
            </p:custDataLst>
          </p:nvPr>
        </p:nvSpPr>
        <p:spPr bwMode="auto">
          <a:xfrm>
            <a:off x="6392381" y="1611640"/>
            <a:ext cx="392097" cy="546971"/>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00B0F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7" name="Freeform 28"/>
          <p:cNvSpPr/>
          <p:nvPr>
            <p:custDataLst>
              <p:tags r:id="rId51"/>
            </p:custDataLst>
          </p:nvPr>
        </p:nvSpPr>
        <p:spPr bwMode="auto">
          <a:xfrm>
            <a:off x="6461164" y="2023801"/>
            <a:ext cx="738545" cy="758098"/>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00B0F0">
              <a:lumMod val="6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7" name="Freeform 21"/>
          <p:cNvSpPr/>
          <p:nvPr>
            <p:custDataLst>
              <p:tags r:id="rId52"/>
            </p:custDataLst>
          </p:nvPr>
        </p:nvSpPr>
        <p:spPr bwMode="auto">
          <a:xfrm>
            <a:off x="7589985" y="3528025"/>
            <a:ext cx="228685" cy="236788"/>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8" name="Freeform 22"/>
          <p:cNvSpPr/>
          <p:nvPr>
            <p:custDataLst>
              <p:tags r:id="rId53"/>
            </p:custDataLst>
          </p:nvPr>
        </p:nvSpPr>
        <p:spPr bwMode="auto">
          <a:xfrm>
            <a:off x="7069930" y="2966230"/>
            <a:ext cx="572294" cy="660455"/>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9" name="Freeform 23"/>
          <p:cNvSpPr/>
          <p:nvPr>
            <p:custDataLst>
              <p:tags r:id="rId54"/>
            </p:custDataLst>
          </p:nvPr>
        </p:nvSpPr>
        <p:spPr bwMode="auto">
          <a:xfrm>
            <a:off x="7058322" y="2955785"/>
            <a:ext cx="160195" cy="255361"/>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2" name="Freeform 24"/>
          <p:cNvSpPr/>
          <p:nvPr>
            <p:custDataLst>
              <p:tags r:id="rId55"/>
            </p:custDataLst>
          </p:nvPr>
        </p:nvSpPr>
        <p:spPr bwMode="auto">
          <a:xfrm>
            <a:off x="5568967" y="1962197"/>
            <a:ext cx="551399" cy="473579"/>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FF0000">
              <a:lumMod val="8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3" name="Freeform 25"/>
          <p:cNvSpPr/>
          <p:nvPr>
            <p:custDataLst>
              <p:tags r:id="rId56"/>
            </p:custDataLst>
          </p:nvPr>
        </p:nvSpPr>
        <p:spPr bwMode="auto">
          <a:xfrm>
            <a:off x="5976421" y="1526923"/>
            <a:ext cx="204307" cy="533936"/>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FF0000">
              <a:lumMod val="8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4" name="Freeform 26"/>
          <p:cNvSpPr/>
          <p:nvPr>
            <p:custDataLst>
              <p:tags r:id="rId57"/>
            </p:custDataLst>
          </p:nvPr>
        </p:nvSpPr>
        <p:spPr bwMode="auto">
          <a:xfrm>
            <a:off x="5725681" y="2007750"/>
            <a:ext cx="587384" cy="712689"/>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FF0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5" name="Freeform 27"/>
          <p:cNvSpPr/>
          <p:nvPr>
            <p:custDataLst>
              <p:tags r:id="rId58"/>
            </p:custDataLst>
          </p:nvPr>
        </p:nvSpPr>
        <p:spPr bwMode="auto">
          <a:xfrm>
            <a:off x="6018933" y="1473968"/>
            <a:ext cx="558363" cy="778851"/>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FF0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6" name="Freeform 28"/>
          <p:cNvSpPr/>
          <p:nvPr>
            <p:custDataLst>
              <p:tags r:id="rId59"/>
            </p:custDataLst>
          </p:nvPr>
        </p:nvSpPr>
        <p:spPr bwMode="auto">
          <a:xfrm>
            <a:off x="6116882" y="2060859"/>
            <a:ext cx="1051719" cy="1079480"/>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FF0000">
              <a:lumMod val="8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2" name="Freeform 21"/>
          <p:cNvSpPr/>
          <p:nvPr>
            <p:custDataLst>
              <p:tags r:id="rId60"/>
            </p:custDataLst>
          </p:nvPr>
        </p:nvSpPr>
        <p:spPr bwMode="auto">
          <a:xfrm>
            <a:off x="8391445" y="2666041"/>
            <a:ext cx="134047" cy="138758"/>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3" name="Freeform 22"/>
          <p:cNvSpPr/>
          <p:nvPr>
            <p:custDataLst>
              <p:tags r:id="rId61"/>
            </p:custDataLst>
          </p:nvPr>
        </p:nvSpPr>
        <p:spPr bwMode="auto">
          <a:xfrm>
            <a:off x="8086607" y="2336829"/>
            <a:ext cx="335459" cy="38702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4" name="Freeform 23"/>
          <p:cNvSpPr/>
          <p:nvPr>
            <p:custDataLst>
              <p:tags r:id="rId62"/>
            </p:custDataLst>
          </p:nvPr>
        </p:nvSpPr>
        <p:spPr bwMode="auto">
          <a:xfrm>
            <a:off x="8079803" y="2330708"/>
            <a:ext cx="93900" cy="149641"/>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7" name="Freeform 24"/>
          <p:cNvSpPr/>
          <p:nvPr>
            <p:custDataLst>
              <p:tags r:id="rId63"/>
            </p:custDataLst>
          </p:nvPr>
        </p:nvSpPr>
        <p:spPr bwMode="auto">
          <a:xfrm>
            <a:off x="7206793" y="1748466"/>
            <a:ext cx="323212" cy="27751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70AD47">
              <a:lumMod val="9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8" name="Freeform 25"/>
          <p:cNvSpPr/>
          <p:nvPr>
            <p:custDataLst>
              <p:tags r:id="rId64"/>
            </p:custDataLst>
          </p:nvPr>
        </p:nvSpPr>
        <p:spPr bwMode="auto">
          <a:xfrm>
            <a:off x="7445629" y="1493395"/>
            <a:ext cx="119758" cy="312887"/>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70AD47">
              <a:lumMod val="9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9" name="Freeform 26"/>
          <p:cNvSpPr/>
          <p:nvPr>
            <p:custDataLst>
              <p:tags r:id="rId65"/>
            </p:custDataLst>
          </p:nvPr>
        </p:nvSpPr>
        <p:spPr bwMode="auto">
          <a:xfrm>
            <a:off x="7298654" y="1775160"/>
            <a:ext cx="344305" cy="417637"/>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70AD47"/>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0" name="Freeform 27"/>
          <p:cNvSpPr/>
          <p:nvPr>
            <p:custDataLst>
              <p:tags r:id="rId66"/>
            </p:custDataLst>
          </p:nvPr>
        </p:nvSpPr>
        <p:spPr bwMode="auto">
          <a:xfrm>
            <a:off x="7470548" y="1462363"/>
            <a:ext cx="327294" cy="456407"/>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70AD47"/>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1" name="Freeform 28"/>
          <p:cNvSpPr/>
          <p:nvPr>
            <p:custDataLst>
              <p:tags r:id="rId67"/>
            </p:custDataLst>
          </p:nvPr>
        </p:nvSpPr>
        <p:spPr bwMode="auto">
          <a:xfrm>
            <a:off x="7527962" y="1806282"/>
            <a:ext cx="616481" cy="632576"/>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70AD47">
              <a:lumMod val="9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7" name="Freeform 21"/>
          <p:cNvSpPr/>
          <p:nvPr>
            <p:custDataLst>
              <p:tags r:id="rId68"/>
            </p:custDataLst>
          </p:nvPr>
        </p:nvSpPr>
        <p:spPr bwMode="auto">
          <a:xfrm>
            <a:off x="8279852" y="3402132"/>
            <a:ext cx="178123" cy="18439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8" name="Freeform 22"/>
          <p:cNvSpPr/>
          <p:nvPr>
            <p:custDataLst>
              <p:tags r:id="rId69"/>
            </p:custDataLst>
          </p:nvPr>
        </p:nvSpPr>
        <p:spPr bwMode="auto">
          <a:xfrm>
            <a:off x="7874783" y="2964649"/>
            <a:ext cx="445758" cy="514314"/>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9" name="Freeform 23"/>
          <p:cNvSpPr/>
          <p:nvPr>
            <p:custDataLst>
              <p:tags r:id="rId70"/>
            </p:custDataLst>
          </p:nvPr>
        </p:nvSpPr>
        <p:spPr bwMode="auto">
          <a:xfrm>
            <a:off x="7865741" y="2956514"/>
            <a:ext cx="124776" cy="198856"/>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0" name="Freeform 24"/>
          <p:cNvSpPr/>
          <p:nvPr>
            <p:custDataLst>
              <p:tags r:id="rId71"/>
            </p:custDataLst>
          </p:nvPr>
        </p:nvSpPr>
        <p:spPr bwMode="auto">
          <a:xfrm>
            <a:off x="6705687" y="2182784"/>
            <a:ext cx="429483" cy="3687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4472C4">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1" name="Freeform 25"/>
          <p:cNvSpPr/>
          <p:nvPr>
            <p:custDataLst>
              <p:tags r:id="rId72"/>
            </p:custDataLst>
          </p:nvPr>
        </p:nvSpPr>
        <p:spPr bwMode="auto">
          <a:xfrm>
            <a:off x="7023052" y="1843824"/>
            <a:ext cx="159135" cy="41579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4472C4">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2" name="Freeform 26"/>
          <p:cNvSpPr/>
          <p:nvPr>
            <p:custDataLst>
              <p:tags r:id="rId73"/>
            </p:custDataLst>
          </p:nvPr>
        </p:nvSpPr>
        <p:spPr bwMode="auto">
          <a:xfrm>
            <a:off x="6827749" y="2218256"/>
            <a:ext cx="457512" cy="554988"/>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4472C4"/>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3" name="Freeform 27"/>
          <p:cNvSpPr/>
          <p:nvPr>
            <p:custDataLst>
              <p:tags r:id="rId74"/>
            </p:custDataLst>
          </p:nvPr>
        </p:nvSpPr>
        <p:spPr bwMode="auto">
          <a:xfrm>
            <a:off x="7056164" y="1802587"/>
            <a:ext cx="434908" cy="60651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4472C4"/>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4" name="Freeform 28"/>
          <p:cNvSpPr/>
          <p:nvPr>
            <p:custDataLst>
              <p:tags r:id="rId75"/>
            </p:custDataLst>
          </p:nvPr>
        </p:nvSpPr>
        <p:spPr bwMode="auto">
          <a:xfrm>
            <a:off x="7132457" y="2259614"/>
            <a:ext cx="819181" cy="840619"/>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4472C4">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1" name="文本框 150"/>
          <p:cNvSpPr txBox="1"/>
          <p:nvPr>
            <p:custDataLst>
              <p:tags r:id="rId76"/>
            </p:custDataLst>
          </p:nvPr>
        </p:nvSpPr>
        <p:spPr>
          <a:xfrm>
            <a:off x="1057662" y="4228089"/>
            <a:ext cx="1943189" cy="89916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缺乏类似“赤兔”“咚咚客服管家”的客服数据管理工具，不知道如何统计客服工作饱和度和工作质量</a:t>
            </a:r>
            <a:endParaRPr lang="zh-CN" altLang="en-US" sz="1010">
              <a:latin typeface="Arial" panose="020B0604020202020204" pitchFamily="34" charset="0"/>
              <a:ea typeface="微软雅黑" panose="020B0503020204020204" charset="-122"/>
              <a:sym typeface="Arial" panose="020B0604020202020204" pitchFamily="34" charset="0"/>
            </a:endParaRPr>
          </a:p>
        </p:txBody>
      </p:sp>
      <p:sp>
        <p:nvSpPr>
          <p:cNvPr id="152" name="文本框 151"/>
          <p:cNvSpPr txBox="1"/>
          <p:nvPr>
            <p:custDataLst>
              <p:tags r:id="rId77"/>
            </p:custDataLst>
          </p:nvPr>
        </p:nvSpPr>
        <p:spPr>
          <a:xfrm>
            <a:off x="1057652" y="3929101"/>
            <a:ext cx="1714431"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无法数据化管理</a:t>
            </a:r>
            <a:endPar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87" name="Shape 3666"/>
          <p:cNvSpPr/>
          <p:nvPr>
            <p:custDataLst>
              <p:tags r:id="rId78"/>
            </p:custDataLst>
          </p:nvPr>
        </p:nvSpPr>
        <p:spPr>
          <a:xfrm>
            <a:off x="696701" y="4055714"/>
            <a:ext cx="318867" cy="318867"/>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1"/>
                </a:lnTo>
                <a:cubicBezTo>
                  <a:pt x="19294" y="8426"/>
                  <a:pt x="18482" y="8322"/>
                  <a:pt x="17675" y="8322"/>
                </a:cubicBezTo>
                <a:lnTo>
                  <a:pt x="17150" y="7378"/>
                </a:lnTo>
                <a:cubicBezTo>
                  <a:pt x="17052" y="7203"/>
                  <a:pt x="16911" y="7036"/>
                  <a:pt x="16741" y="6937"/>
                </a:cubicBezTo>
                <a:cubicBezTo>
                  <a:pt x="16601" y="6856"/>
                  <a:pt x="16442" y="6822"/>
                  <a:pt x="16268" y="6868"/>
                </a:cubicBezTo>
                <a:lnTo>
                  <a:pt x="13487" y="7614"/>
                </a:lnTo>
                <a:cubicBezTo>
                  <a:pt x="13102" y="7716"/>
                  <a:pt x="12995" y="8126"/>
                  <a:pt x="12977" y="8496"/>
                </a:cubicBezTo>
                <a:lnTo>
                  <a:pt x="12996" y="9571"/>
                </a:lnTo>
                <a:cubicBezTo>
                  <a:pt x="12293" y="9974"/>
                  <a:pt x="11639" y="10471"/>
                  <a:pt x="11053" y="11057"/>
                </a:cubicBezTo>
                <a:lnTo>
                  <a:pt x="10023" y="10763"/>
                </a:lnTo>
                <a:cubicBezTo>
                  <a:pt x="9673" y="10664"/>
                  <a:pt x="9239" y="10682"/>
                  <a:pt x="9040" y="11026"/>
                </a:cubicBezTo>
                <a:lnTo>
                  <a:pt x="7600" y="13520"/>
                </a:lnTo>
                <a:cubicBezTo>
                  <a:pt x="7401" y="13864"/>
                  <a:pt x="7614" y="14230"/>
                  <a:pt x="7863" y="14504"/>
                </a:cubicBezTo>
                <a:lnTo>
                  <a:pt x="8633" y="15249"/>
                </a:lnTo>
                <a:cubicBezTo>
                  <a:pt x="8419" y="16049"/>
                  <a:pt x="8315" y="16864"/>
                  <a:pt x="8317" y="17674"/>
                </a:cubicBezTo>
                <a:lnTo>
                  <a:pt x="7377" y="18196"/>
                </a:lnTo>
                <a:cubicBezTo>
                  <a:pt x="7060" y="18374"/>
                  <a:pt x="6765" y="18693"/>
                  <a:pt x="6868" y="19077"/>
                </a:cubicBezTo>
                <a:lnTo>
                  <a:pt x="7281" y="20619"/>
                </a:lnTo>
                <a:lnTo>
                  <a:pt x="1964" y="20619"/>
                </a:lnTo>
                <a:cubicBezTo>
                  <a:pt x="1422" y="20619"/>
                  <a:pt x="982" y="20179"/>
                  <a:pt x="982" y="19636"/>
                </a:cubicBezTo>
                <a:lnTo>
                  <a:pt x="982" y="11291"/>
                </a:lnTo>
                <a:lnTo>
                  <a:pt x="1931" y="11291"/>
                </a:lnTo>
                <a:cubicBezTo>
                  <a:pt x="2328" y="11291"/>
                  <a:pt x="2538" y="10924"/>
                  <a:pt x="2651" y="10571"/>
                </a:cubicBezTo>
                <a:lnTo>
                  <a:pt x="2913" y="9523"/>
                </a:lnTo>
                <a:cubicBezTo>
                  <a:pt x="3711" y="9310"/>
                  <a:pt x="4466" y="8994"/>
                  <a:pt x="5164" y="8591"/>
                </a:cubicBezTo>
                <a:lnTo>
                  <a:pt x="6091" y="9146"/>
                </a:lnTo>
                <a:cubicBezTo>
                  <a:pt x="6275" y="9241"/>
                  <a:pt x="6484" y="9318"/>
                  <a:pt x="6681" y="9318"/>
                </a:cubicBezTo>
                <a:cubicBezTo>
                  <a:pt x="6837" y="9318"/>
                  <a:pt x="6985" y="9270"/>
                  <a:pt x="7110" y="9146"/>
                </a:cubicBezTo>
                <a:lnTo>
                  <a:pt x="9146" y="7110"/>
                </a:lnTo>
                <a:cubicBezTo>
                  <a:pt x="9427" y="6829"/>
                  <a:pt x="9332" y="6405"/>
                  <a:pt x="9146" y="6091"/>
                </a:cubicBezTo>
                <a:lnTo>
                  <a:pt x="8593" y="5170"/>
                </a:lnTo>
                <a:cubicBezTo>
                  <a:pt x="8999" y="4469"/>
                  <a:pt x="9317" y="3712"/>
                  <a:pt x="9531" y="2911"/>
                </a:cubicBezTo>
                <a:lnTo>
                  <a:pt x="10571" y="2651"/>
                </a:lnTo>
                <a:cubicBezTo>
                  <a:pt x="10924" y="2539"/>
                  <a:pt x="11291" y="2329"/>
                  <a:pt x="11291" y="1931"/>
                </a:cubicBezTo>
                <a:lnTo>
                  <a:pt x="11291" y="982"/>
                </a:lnTo>
                <a:lnTo>
                  <a:pt x="19636" y="982"/>
                </a:lnTo>
                <a:cubicBezTo>
                  <a:pt x="20178" y="982"/>
                  <a:pt x="20618" y="1422"/>
                  <a:pt x="20618" y="1964"/>
                </a:cubicBezTo>
                <a:cubicBezTo>
                  <a:pt x="20618" y="1964"/>
                  <a:pt x="20618" y="8095"/>
                  <a:pt x="20618" y="8095"/>
                </a:cubicBezTo>
                <a:close/>
                <a:moveTo>
                  <a:pt x="20618" y="12594"/>
                </a:moveTo>
                <a:cubicBezTo>
                  <a:pt x="19750" y="12088"/>
                  <a:pt x="18750" y="11783"/>
                  <a:pt x="17673" y="11783"/>
                </a:cubicBezTo>
                <a:cubicBezTo>
                  <a:pt x="14419" y="11783"/>
                  <a:pt x="11782" y="14419"/>
                  <a:pt x="11782" y="17673"/>
                </a:cubicBezTo>
                <a:cubicBezTo>
                  <a:pt x="11782" y="18751"/>
                  <a:pt x="12088" y="19750"/>
                  <a:pt x="12594" y="20619"/>
                </a:cubicBezTo>
                <a:lnTo>
                  <a:pt x="8298" y="20619"/>
                </a:lnTo>
                <a:lnTo>
                  <a:pt x="7875" y="19042"/>
                </a:lnTo>
                <a:lnTo>
                  <a:pt x="8794" y="18532"/>
                </a:lnTo>
                <a:cubicBezTo>
                  <a:pt x="9106" y="18358"/>
                  <a:pt x="9299" y="18028"/>
                  <a:pt x="9299" y="17672"/>
                </a:cubicBezTo>
                <a:cubicBezTo>
                  <a:pt x="9298" y="16938"/>
                  <a:pt x="9392" y="16209"/>
                  <a:pt x="9582" y="15503"/>
                </a:cubicBezTo>
                <a:cubicBezTo>
                  <a:pt x="9674" y="15159"/>
                  <a:pt x="9572" y="14791"/>
                  <a:pt x="9316" y="14543"/>
                </a:cubicBezTo>
                <a:lnTo>
                  <a:pt x="8572" y="13823"/>
                </a:lnTo>
                <a:cubicBezTo>
                  <a:pt x="8569" y="13820"/>
                  <a:pt x="8566" y="13817"/>
                  <a:pt x="8564" y="13814"/>
                </a:cubicBezTo>
                <a:lnTo>
                  <a:pt x="9776" y="11713"/>
                </a:lnTo>
                <a:lnTo>
                  <a:pt x="10783" y="12001"/>
                </a:lnTo>
                <a:cubicBezTo>
                  <a:pt x="11126" y="12099"/>
                  <a:pt x="11495" y="12003"/>
                  <a:pt x="11748" y="11751"/>
                </a:cubicBezTo>
                <a:cubicBezTo>
                  <a:pt x="12264" y="11234"/>
                  <a:pt x="12848" y="10788"/>
                  <a:pt x="13485" y="10421"/>
                </a:cubicBezTo>
                <a:cubicBezTo>
                  <a:pt x="13794" y="10244"/>
                  <a:pt x="13983" y="9911"/>
                  <a:pt x="13977" y="9554"/>
                </a:cubicBezTo>
                <a:lnTo>
                  <a:pt x="13960" y="8514"/>
                </a:lnTo>
                <a:lnTo>
                  <a:pt x="13960" y="8504"/>
                </a:lnTo>
                <a:lnTo>
                  <a:pt x="16304" y="7876"/>
                </a:lnTo>
                <a:lnTo>
                  <a:pt x="16817" y="8799"/>
                </a:lnTo>
                <a:cubicBezTo>
                  <a:pt x="16905" y="8958"/>
                  <a:pt x="17032" y="9086"/>
                  <a:pt x="17184" y="9173"/>
                </a:cubicBezTo>
                <a:cubicBezTo>
                  <a:pt x="17330" y="9257"/>
                  <a:pt x="17499" y="9304"/>
                  <a:pt x="17675" y="9304"/>
                </a:cubicBezTo>
                <a:cubicBezTo>
                  <a:pt x="18407" y="9304"/>
                  <a:pt x="19135" y="9400"/>
                  <a:pt x="19837" y="9589"/>
                </a:cubicBezTo>
                <a:cubicBezTo>
                  <a:pt x="20106" y="9661"/>
                  <a:pt x="20389" y="9611"/>
                  <a:pt x="20618" y="9464"/>
                </a:cubicBezTo>
                <a:cubicBezTo>
                  <a:pt x="20618" y="9464"/>
                  <a:pt x="20618" y="12594"/>
                  <a:pt x="20618" y="12594"/>
                </a:cubicBezTo>
                <a:close/>
                <a:moveTo>
                  <a:pt x="20618" y="15475"/>
                </a:moveTo>
                <a:lnTo>
                  <a:pt x="19093" y="16323"/>
                </a:lnTo>
                <a:cubicBezTo>
                  <a:pt x="18735" y="15947"/>
                  <a:pt x="18233" y="15709"/>
                  <a:pt x="17673" y="15709"/>
                </a:cubicBezTo>
                <a:cubicBezTo>
                  <a:pt x="17113" y="15709"/>
                  <a:pt x="16610" y="15947"/>
                  <a:pt x="16253" y="16323"/>
                </a:cubicBezTo>
                <a:lnTo>
                  <a:pt x="13643" y="14873"/>
                </a:lnTo>
                <a:cubicBezTo>
                  <a:pt x="14530" y="13600"/>
                  <a:pt x="16003" y="12764"/>
                  <a:pt x="17673" y="12764"/>
                </a:cubicBezTo>
                <a:cubicBezTo>
                  <a:pt x="18783" y="12764"/>
                  <a:pt x="19798" y="13141"/>
                  <a:pt x="20618" y="13764"/>
                </a:cubicBezTo>
                <a:cubicBezTo>
                  <a:pt x="20618" y="13764"/>
                  <a:pt x="20618" y="15475"/>
                  <a:pt x="20618" y="15475"/>
                </a:cubicBezTo>
                <a:close/>
                <a:moveTo>
                  <a:pt x="20618" y="19636"/>
                </a:moveTo>
                <a:cubicBezTo>
                  <a:pt x="20618" y="20179"/>
                  <a:pt x="20178" y="20619"/>
                  <a:pt x="19636" y="20619"/>
                </a:cubicBezTo>
                <a:lnTo>
                  <a:pt x="18164" y="20619"/>
                </a:lnTo>
                <a:lnTo>
                  <a:pt x="18164" y="19567"/>
                </a:lnTo>
                <a:cubicBezTo>
                  <a:pt x="19009" y="19349"/>
                  <a:pt x="19636" y="18587"/>
                  <a:pt x="19636" y="17673"/>
                </a:cubicBezTo>
                <a:cubicBezTo>
                  <a:pt x="19636" y="17503"/>
                  <a:pt x="19608" y="17340"/>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7"/>
                  <a:pt x="13165" y="15730"/>
                </a:cubicBezTo>
                <a:lnTo>
                  <a:pt x="15779" y="17182"/>
                </a:lnTo>
                <a:cubicBezTo>
                  <a:pt x="15738" y="17340"/>
                  <a:pt x="15709" y="17503"/>
                  <a:pt x="15709" y="17673"/>
                </a:cubicBezTo>
                <a:cubicBezTo>
                  <a:pt x="15709" y="18587"/>
                  <a:pt x="16336" y="19349"/>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7"/>
                  <a:pt x="10298" y="1708"/>
                </a:cubicBezTo>
                <a:lnTo>
                  <a:pt x="9293" y="1959"/>
                </a:lnTo>
                <a:cubicBezTo>
                  <a:pt x="8947" y="2045"/>
                  <a:pt x="8675" y="2313"/>
                  <a:pt x="8583" y="2657"/>
                </a:cubicBezTo>
                <a:cubicBezTo>
                  <a:pt x="8394" y="3363"/>
                  <a:pt x="8112" y="4042"/>
                  <a:pt x="7744" y="4677"/>
                </a:cubicBezTo>
                <a:cubicBezTo>
                  <a:pt x="7564" y="4986"/>
                  <a:pt x="7567" y="5368"/>
                  <a:pt x="7751" y="5675"/>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7"/>
                  <a:pt x="2047" y="8939"/>
                  <a:pt x="1960" y="9285"/>
                </a:cubicBezTo>
                <a:lnTo>
                  <a:pt x="1707" y="10299"/>
                </a:lnTo>
                <a:cubicBezTo>
                  <a:pt x="1706" y="10302"/>
                  <a:pt x="1705" y="10305"/>
                  <a:pt x="1703" y="10310"/>
                </a:cubicBezTo>
                <a:lnTo>
                  <a:pt x="982" y="10310"/>
                </a:lnTo>
                <a:cubicBezTo>
                  <a:pt x="982" y="10310"/>
                  <a:pt x="982" y="5376"/>
                  <a:pt x="982" y="5376"/>
                </a:cubicBezTo>
                <a:close/>
                <a:moveTo>
                  <a:pt x="982" y="1964"/>
                </a:moveTo>
                <a:cubicBezTo>
                  <a:pt x="982" y="1422"/>
                  <a:pt x="1422" y="982"/>
                  <a:pt x="1964" y="982"/>
                </a:cubicBezTo>
                <a:lnTo>
                  <a:pt x="4384" y="982"/>
                </a:lnTo>
                <a:cubicBezTo>
                  <a:pt x="4162" y="2758"/>
                  <a:pt x="2758" y="4163"/>
                  <a:pt x="982" y="4385"/>
                </a:cubicBezTo>
                <a:cubicBezTo>
                  <a:pt x="982" y="4385"/>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4472C4"/>
          </a:solidFill>
          <a:ln w="12700">
            <a:miter lim="400000"/>
          </a:ln>
        </p:spPr>
        <p:txBody>
          <a:bodyPr lIns="31996" tIns="31996" rIns="31996" bIns="31996" anchor="ctr"/>
          <a:lstStyle>
            <a:defPPr>
              <a:defRPr lang="en-US"/>
            </a:defPPr>
            <a:lvl1pPr marL="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2pPr>
            <a:lvl3pPr marL="914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3pPr>
            <a:lvl4pPr marL="1371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4pPr>
            <a:lvl5pPr marL="18288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5pPr>
            <a:lvl6pPr marL="22860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6pPr>
            <a:lvl7pPr marL="2743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7pPr>
            <a:lvl8pPr marL="3200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8pPr>
            <a:lvl9pPr marL="3657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9pPr>
          </a:lstStyle>
          <a:p>
            <a:endParaRPr sz="1510" dirty="0">
              <a:latin typeface="Arial" panose="020B0604020202020204" pitchFamily="34" charset="0"/>
              <a:ea typeface="微软雅黑" panose="020B0503020204020204" charset="-122"/>
              <a:sym typeface="Arial" panose="020B0604020202020204" pitchFamily="34" charset="0"/>
            </a:endParaRPr>
          </a:p>
        </p:txBody>
      </p:sp>
      <p:sp>
        <p:nvSpPr>
          <p:cNvPr id="153" name="文本框 152"/>
          <p:cNvSpPr txBox="1"/>
          <p:nvPr>
            <p:custDataLst>
              <p:tags r:id="rId79"/>
            </p:custDataLst>
          </p:nvPr>
        </p:nvSpPr>
        <p:spPr>
          <a:xfrm>
            <a:off x="3586691" y="4228089"/>
            <a:ext cx="1943189" cy="49530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新人带教难，周期长，成功率低，甚至不知道怎么带教。</a:t>
            </a:r>
            <a:endParaRPr lang="zh-CN" altLang="en-US" sz="1010">
              <a:latin typeface="Arial" panose="020B0604020202020204" pitchFamily="34" charset="0"/>
              <a:ea typeface="微软雅黑" panose="020B0503020204020204" charset="-122"/>
              <a:sym typeface="Arial" panose="020B0604020202020204" pitchFamily="34" charset="0"/>
            </a:endParaRPr>
          </a:p>
        </p:txBody>
      </p:sp>
      <p:sp>
        <p:nvSpPr>
          <p:cNvPr id="154" name="文本框 153"/>
          <p:cNvSpPr txBox="1"/>
          <p:nvPr>
            <p:custDataLst>
              <p:tags r:id="rId80"/>
            </p:custDataLst>
          </p:nvPr>
        </p:nvSpPr>
        <p:spPr>
          <a:xfrm>
            <a:off x="3586387" y="3929101"/>
            <a:ext cx="1722671"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带教太难了</a:t>
            </a:r>
            <a:endPar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88" name="Shape 3758"/>
          <p:cNvSpPr/>
          <p:nvPr>
            <p:custDataLst>
              <p:tags r:id="rId81"/>
            </p:custDataLst>
          </p:nvPr>
        </p:nvSpPr>
        <p:spPr>
          <a:xfrm>
            <a:off x="3201057" y="4077381"/>
            <a:ext cx="346545" cy="346545"/>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8"/>
                  <a:pt x="15800" y="19636"/>
                </a:cubicBezTo>
                <a:lnTo>
                  <a:pt x="18564" y="19636"/>
                </a:lnTo>
                <a:cubicBezTo>
                  <a:pt x="18362" y="20208"/>
                  <a:pt x="17822" y="20618"/>
                  <a:pt x="17182" y="20618"/>
                </a:cubicBezTo>
                <a:moveTo>
                  <a:pt x="17182" y="12764"/>
                </a:moveTo>
                <a:cubicBezTo>
                  <a:pt x="17822" y="12764"/>
                  <a:pt x="18362" y="13175"/>
                  <a:pt x="18564" y="13745"/>
                </a:cubicBezTo>
                <a:lnTo>
                  <a:pt x="15800"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0" y="13745"/>
                </a:cubicBezTo>
                <a:lnTo>
                  <a:pt x="3036" y="13745"/>
                </a:lnTo>
                <a:cubicBezTo>
                  <a:pt x="3238"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8" y="20208"/>
                  <a:pt x="3036" y="19636"/>
                </a:cubicBezTo>
                <a:lnTo>
                  <a:pt x="5800" y="19636"/>
                </a:lnTo>
                <a:cubicBezTo>
                  <a:pt x="5598" y="20208"/>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2"/>
                  <a:pt x="2945" y="12281"/>
                </a:cubicBezTo>
                <a:lnTo>
                  <a:pt x="2945" y="8836"/>
                </a:lnTo>
                <a:cubicBezTo>
                  <a:pt x="2945" y="4499"/>
                  <a:pt x="6462" y="982"/>
                  <a:pt x="10800" y="982"/>
                </a:cubicBezTo>
                <a:cubicBezTo>
                  <a:pt x="15138" y="982"/>
                  <a:pt x="18655" y="4499"/>
                  <a:pt x="18655" y="8836"/>
                </a:cubicBezTo>
                <a:lnTo>
                  <a:pt x="18655" y="12281"/>
                </a:lnTo>
                <a:cubicBezTo>
                  <a:pt x="18244" y="11972"/>
                  <a:pt x="17736" y="11782"/>
                  <a:pt x="17182" y="11782"/>
                </a:cubicBezTo>
                <a:cubicBezTo>
                  <a:pt x="15827" y="11782"/>
                  <a:pt x="14727" y="12881"/>
                  <a:pt x="14727" y="14236"/>
                </a:cubicBezTo>
                <a:lnTo>
                  <a:pt x="14727" y="19145"/>
                </a:lnTo>
                <a:cubicBezTo>
                  <a:pt x="14727" y="20501"/>
                  <a:pt x="15827"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70AD47"/>
          </a:solidFill>
          <a:ln w="12700">
            <a:miter lim="400000"/>
          </a:ln>
        </p:spPr>
        <p:txBody>
          <a:bodyPr lIns="31996" tIns="31996" rIns="31996" bIns="31996" anchor="ctr"/>
          <a:lstStyle>
            <a:defPPr>
              <a:defRPr lang="en-US"/>
            </a:defPPr>
            <a:lvl1pPr marL="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2pPr>
            <a:lvl3pPr marL="914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3pPr>
            <a:lvl4pPr marL="1371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4pPr>
            <a:lvl5pPr marL="18288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5pPr>
            <a:lvl6pPr marL="22860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6pPr>
            <a:lvl7pPr marL="2743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7pPr>
            <a:lvl8pPr marL="3200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8pPr>
            <a:lvl9pPr marL="3657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9pPr>
          </a:lstStyle>
          <a:p>
            <a:endParaRPr sz="1510" dirty="0">
              <a:latin typeface="Arial" panose="020B0604020202020204" pitchFamily="34" charset="0"/>
              <a:ea typeface="微软雅黑" panose="020B0503020204020204" charset="-122"/>
              <a:sym typeface="Arial" panose="020B0604020202020204" pitchFamily="34" charset="0"/>
            </a:endParaRPr>
          </a:p>
        </p:txBody>
      </p:sp>
    </p:spTree>
    <p:custDataLst>
      <p:tags r:id="rId8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spc="32" dirty="0">
                <a:latin typeface="微软雅黑" panose="020B0503020204020204" charset="-122"/>
                <a:ea typeface="微软雅黑" panose="020B0503020204020204" charset="-122"/>
                <a:sym typeface="+mn-ea"/>
              </a:rPr>
              <a:t>回顾下：你的私域属于哪种？</a:t>
            </a:r>
            <a:endParaRPr lang="en-US" altLang="zh-CN"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95" name="圆角矩形 94"/>
          <p:cNvSpPr/>
          <p:nvPr/>
        </p:nvSpPr>
        <p:spPr>
          <a:xfrm>
            <a:off x="5349240" y="1938655"/>
            <a:ext cx="2689225" cy="824230"/>
          </a:xfrm>
          <a:prstGeom prst="roundRect">
            <a:avLst>
              <a:gd name="adj" fmla="val 4066"/>
            </a:avLst>
          </a:prstGeom>
          <a:solidFill>
            <a:schemeClr val="accent1">
              <a:lumMod val="60000"/>
              <a:lumOff val="40000"/>
            </a:schemeClr>
          </a:solidFill>
          <a:ln w="22225">
            <a:solidFill>
              <a:srgbClr val="AEBED5">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65" dirty="0">
              <a:solidFill>
                <a:schemeClr val="tx1"/>
              </a:solidFill>
            </a:endParaRPr>
          </a:p>
        </p:txBody>
      </p:sp>
      <p:sp>
        <p:nvSpPr>
          <p:cNvPr id="96" name="圆角矩形 95"/>
          <p:cNvSpPr/>
          <p:nvPr/>
        </p:nvSpPr>
        <p:spPr>
          <a:xfrm>
            <a:off x="2192856" y="1920669"/>
            <a:ext cx="2442595" cy="824287"/>
          </a:xfrm>
          <a:prstGeom prst="roundRect">
            <a:avLst>
              <a:gd name="adj" fmla="val 4066"/>
            </a:avLst>
          </a:prstGeom>
          <a:solidFill>
            <a:schemeClr val="accent1">
              <a:lumMod val="60000"/>
              <a:lumOff val="40000"/>
            </a:schemeClr>
          </a:solidFill>
          <a:ln w="22225">
            <a:solidFill>
              <a:srgbClr val="AEBED5">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65" dirty="0">
              <a:solidFill>
                <a:schemeClr val="tx1"/>
              </a:solidFill>
            </a:endParaRPr>
          </a:p>
        </p:txBody>
      </p:sp>
      <p:grpSp>
        <p:nvGrpSpPr>
          <p:cNvPr id="97" name="组合 96"/>
          <p:cNvGrpSpPr/>
          <p:nvPr/>
        </p:nvGrpSpPr>
        <p:grpSpPr>
          <a:xfrm>
            <a:off x="1399836" y="843980"/>
            <a:ext cx="7291216" cy="4051907"/>
            <a:chOff x="1447800" y="1857375"/>
            <a:chExt cx="7791450" cy="7715250"/>
          </a:xfrm>
        </p:grpSpPr>
        <p:cxnSp>
          <p:nvCxnSpPr>
            <p:cNvPr id="98" name="直线箭头连接符 97"/>
            <p:cNvCxnSpPr/>
            <p:nvPr/>
          </p:nvCxnSpPr>
          <p:spPr>
            <a:xfrm>
              <a:off x="1447800" y="5715000"/>
              <a:ext cx="7791450" cy="0"/>
            </a:xfrm>
            <a:prstGeom prst="straightConnector1">
              <a:avLst/>
            </a:prstGeom>
            <a:ln w="63500">
              <a:solidFill>
                <a:srgbClr val="FF0000">
                  <a:alpha val="5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线箭头连接符 98"/>
            <p:cNvCxnSpPr/>
            <p:nvPr/>
          </p:nvCxnSpPr>
          <p:spPr>
            <a:xfrm flipV="1">
              <a:off x="5342731" y="1857375"/>
              <a:ext cx="0" cy="7715250"/>
            </a:xfrm>
            <a:prstGeom prst="straightConnector1">
              <a:avLst/>
            </a:prstGeom>
            <a:ln w="63500">
              <a:solidFill>
                <a:srgbClr val="FF0000">
                  <a:alpha val="59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2242820" y="2004060"/>
            <a:ext cx="2345055"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生活服务、商超百货、餐饮、食品饮料</a:t>
            </a:r>
            <a:endParaRPr kumimoji="1" lang="zh-CN" altLang="en-US" dirty="0">
              <a:solidFill>
                <a:schemeClr val="tx1"/>
              </a:solidFill>
              <a:latin typeface="微软雅黑" panose="020B0503020204020204" charset="-122"/>
              <a:ea typeface="微软雅黑" panose="020B0503020204020204" charset="-122"/>
            </a:endParaRPr>
          </a:p>
        </p:txBody>
      </p:sp>
      <p:sp>
        <p:nvSpPr>
          <p:cNvPr id="101" name="文本框 100"/>
          <p:cNvSpPr txBox="1"/>
          <p:nvPr/>
        </p:nvSpPr>
        <p:spPr>
          <a:xfrm>
            <a:off x="2520525" y="1400074"/>
            <a:ext cx="1788420" cy="383540"/>
          </a:xfrm>
          <a:prstGeom prst="rect">
            <a:avLst/>
          </a:prstGeom>
          <a:solidFill>
            <a:schemeClr val="accent1">
              <a:lumMod val="60000"/>
              <a:lumOff val="40000"/>
            </a:schemeClr>
          </a:solidFill>
        </p:spPr>
        <p:txBody>
          <a:bodyPr wrap="square" rtlCol="0">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低价 </a:t>
            </a:r>
            <a:r>
              <a:rPr lang="en-US" altLang="zh-CN" sz="1895" b="1" dirty="0">
                <a:solidFill>
                  <a:schemeClr val="tx1"/>
                </a:solidFill>
                <a:latin typeface="微软雅黑" panose="020B0503020204020204" charset="-122"/>
                <a:ea typeface="微软雅黑" panose="020B0503020204020204" charset="-122"/>
                <a:cs typeface="微软雅黑" panose="020B0503020204020204" charset="-122"/>
              </a:rPr>
              <a:t>x</a:t>
            </a: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 高频</a:t>
            </a:r>
            <a:endParaRPr lang="zh-CN" altLang="en-US" sz="1895"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2" name="文本框 101"/>
          <p:cNvSpPr txBox="1"/>
          <p:nvPr/>
        </p:nvSpPr>
        <p:spPr>
          <a:xfrm>
            <a:off x="5665524" y="1406921"/>
            <a:ext cx="1788420" cy="383540"/>
          </a:xfrm>
          <a:prstGeom prst="rect">
            <a:avLst/>
          </a:prstGeom>
          <a:solidFill>
            <a:schemeClr val="accent1">
              <a:lumMod val="60000"/>
              <a:lumOff val="40000"/>
            </a:schemeClr>
          </a:solidFill>
        </p:spPr>
        <p:txBody>
          <a:bodyPr wrap="square" rtlCol="0">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高价 </a:t>
            </a:r>
            <a:r>
              <a:rPr lang="en-US" altLang="zh-CN" sz="1895" b="1" dirty="0">
                <a:solidFill>
                  <a:schemeClr val="tx1"/>
                </a:solidFill>
                <a:latin typeface="微软雅黑" panose="020B0503020204020204" charset="-122"/>
                <a:ea typeface="微软雅黑" panose="020B0503020204020204" charset="-122"/>
                <a:cs typeface="微软雅黑" panose="020B0503020204020204" charset="-122"/>
              </a:rPr>
              <a:t>x</a:t>
            </a: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 高频</a:t>
            </a:r>
            <a:endParaRPr lang="zh-CN" altLang="en-US" sz="1895"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3" name="文本框 102"/>
          <p:cNvSpPr txBox="1"/>
          <p:nvPr/>
        </p:nvSpPr>
        <p:spPr>
          <a:xfrm>
            <a:off x="5397398" y="1925133"/>
            <a:ext cx="2543309"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美妆、母婴、服饰、宠物用品、医美、旅游</a:t>
            </a:r>
            <a:endParaRPr kumimoji="1" lang="zh-CN" altLang="en-US" dirty="0">
              <a:solidFill>
                <a:schemeClr val="tx1"/>
              </a:solidFill>
              <a:latin typeface="微软雅黑" panose="020B0503020204020204" charset="-122"/>
              <a:ea typeface="微软雅黑" panose="020B0503020204020204" charset="-122"/>
            </a:endParaRPr>
          </a:p>
        </p:txBody>
      </p:sp>
      <p:sp>
        <p:nvSpPr>
          <p:cNvPr id="104" name="文本框 103"/>
          <p:cNvSpPr txBox="1"/>
          <p:nvPr/>
        </p:nvSpPr>
        <p:spPr>
          <a:xfrm>
            <a:off x="2282110" y="4177374"/>
            <a:ext cx="2338683"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批发小商品、发饰、数据线等</a:t>
            </a:r>
            <a:endParaRPr kumimoji="1" lang="zh-CN" altLang="en-US" dirty="0">
              <a:solidFill>
                <a:schemeClr val="tx1"/>
              </a:solidFill>
              <a:latin typeface="微软雅黑" panose="020B0503020204020204" charset="-122"/>
              <a:ea typeface="微软雅黑" panose="020B0503020204020204" charset="-122"/>
            </a:endParaRPr>
          </a:p>
        </p:txBody>
      </p:sp>
      <p:sp>
        <p:nvSpPr>
          <p:cNvPr id="106" name="文本框 105"/>
          <p:cNvSpPr txBox="1"/>
          <p:nvPr/>
        </p:nvSpPr>
        <p:spPr>
          <a:xfrm>
            <a:off x="5708389" y="3536078"/>
            <a:ext cx="1788420" cy="383540"/>
          </a:xfrm>
          <a:prstGeom prst="rect">
            <a:avLst/>
          </a:prstGeom>
          <a:solidFill>
            <a:schemeClr val="accent1">
              <a:lumMod val="60000"/>
              <a:lumOff val="40000"/>
            </a:schemeClr>
          </a:solidFill>
        </p:spPr>
        <p:txBody>
          <a:bodyPr wrap="square" rtlCol="0">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高价 </a:t>
            </a:r>
            <a:r>
              <a:rPr lang="en-US" altLang="zh-CN" sz="1895" b="1" dirty="0">
                <a:solidFill>
                  <a:schemeClr val="tx1"/>
                </a:solidFill>
                <a:latin typeface="微软雅黑" panose="020B0503020204020204" charset="-122"/>
                <a:ea typeface="微软雅黑" panose="020B0503020204020204" charset="-122"/>
                <a:cs typeface="微软雅黑" panose="020B0503020204020204" charset="-122"/>
              </a:rPr>
              <a:t>x</a:t>
            </a: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 低频</a:t>
            </a:r>
            <a:endParaRPr lang="zh-CN" altLang="en-US" sz="1895"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7" name="文本框 106"/>
          <p:cNvSpPr txBox="1"/>
          <p:nvPr/>
        </p:nvSpPr>
        <p:spPr>
          <a:xfrm>
            <a:off x="5501005" y="4143375"/>
            <a:ext cx="2562225"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珠宝、奢侈品、家电、房、车</a:t>
            </a:r>
            <a:r>
              <a:rPr kumimoji="1" lang="zh-CN" altLang="en-GB" dirty="0">
                <a:solidFill>
                  <a:schemeClr val="tx1"/>
                </a:solidFill>
                <a:latin typeface="微软雅黑" panose="020B0503020204020204" charset="-122"/>
                <a:ea typeface="微软雅黑" panose="020B0503020204020204" charset="-122"/>
              </a:rPr>
              <a:t>、</a:t>
            </a:r>
            <a:r>
              <a:rPr kumimoji="1" lang="zh-CN" altLang="en-US" dirty="0">
                <a:solidFill>
                  <a:schemeClr val="tx1"/>
                </a:solidFill>
                <a:latin typeface="微软雅黑" panose="020B0503020204020204" charset="-122"/>
                <a:ea typeface="微软雅黑" panose="020B0503020204020204" charset="-122"/>
              </a:rPr>
              <a:t>家装、金融</a:t>
            </a:r>
            <a:endParaRPr kumimoji="1" lang="zh-CN" altLang="en-US" dirty="0">
              <a:solidFill>
                <a:schemeClr val="tx1"/>
              </a:solidFill>
              <a:latin typeface="微软雅黑" panose="020B0503020204020204" charset="-122"/>
              <a:ea typeface="微软雅黑" panose="020B0503020204020204" charset="-122"/>
            </a:endParaRPr>
          </a:p>
        </p:txBody>
      </p:sp>
      <p:sp>
        <p:nvSpPr>
          <p:cNvPr id="108" name="文本框 107"/>
          <p:cNvSpPr txBox="1"/>
          <p:nvPr/>
        </p:nvSpPr>
        <p:spPr>
          <a:xfrm>
            <a:off x="2275138" y="3536415"/>
            <a:ext cx="2442595" cy="392870"/>
          </a:xfrm>
          <a:prstGeom prst="roundRect">
            <a:avLst>
              <a:gd name="adj" fmla="val 4066"/>
            </a:avLst>
          </a:prstGeom>
          <a:solidFill>
            <a:schemeClr val="accent1">
              <a:lumMod val="60000"/>
              <a:lumOff val="40000"/>
            </a:schemeClr>
          </a:solidFill>
        </p:spPr>
        <p:txBody>
          <a:bodyPr wrap="square" rtlCol="0" anchor="t">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sym typeface="+mn-ea"/>
              </a:rPr>
              <a:t>低价x低频</a:t>
            </a:r>
            <a:endParaRPr lang="zh-CN" altLang="en-US" sz="1895"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9" name="矩形 108"/>
          <p:cNvSpPr/>
          <p:nvPr/>
        </p:nvSpPr>
        <p:spPr>
          <a:xfrm>
            <a:off x="4023887" y="843665"/>
            <a:ext cx="830580" cy="285750"/>
          </a:xfrm>
          <a:prstGeom prst="rect">
            <a:avLst/>
          </a:prstGeom>
          <a:solidFill>
            <a:srgbClr val="FF0000"/>
          </a:solidFill>
        </p:spPr>
        <p:txBody>
          <a:bodyPr wrap="none">
            <a:spAutoFit/>
          </a:bodyPr>
          <a:lstStyle/>
          <a:p>
            <a:r>
              <a:rPr lang="zh-CN" altLang="en-US" sz="1265" b="1" dirty="0">
                <a:solidFill>
                  <a:schemeClr val="tx1"/>
                </a:solidFill>
                <a:latin typeface="微软雅黑" panose="020B0503020204020204" charset="-122"/>
                <a:ea typeface="微软雅黑" panose="020B0503020204020204" charset="-122"/>
              </a:rPr>
              <a:t>消费频次</a:t>
            </a:r>
            <a:endParaRPr lang="zh-CN" altLang="en-US" sz="1265" b="1" dirty="0">
              <a:solidFill>
                <a:schemeClr val="tx1"/>
              </a:solidFill>
              <a:latin typeface="微软雅黑" panose="020B0503020204020204" charset="-122"/>
              <a:ea typeface="微软雅黑" panose="020B0503020204020204" charset="-122"/>
            </a:endParaRPr>
          </a:p>
        </p:txBody>
      </p:sp>
      <p:sp>
        <p:nvSpPr>
          <p:cNvPr id="110" name="矩形 109"/>
          <p:cNvSpPr/>
          <p:nvPr/>
        </p:nvSpPr>
        <p:spPr>
          <a:xfrm>
            <a:off x="7808432" y="2933860"/>
            <a:ext cx="828040" cy="285750"/>
          </a:xfrm>
          <a:prstGeom prst="rect">
            <a:avLst/>
          </a:prstGeom>
          <a:solidFill>
            <a:srgbClr val="FF0000"/>
          </a:solidFill>
        </p:spPr>
        <p:txBody>
          <a:bodyPr wrap="none">
            <a:spAutoFit/>
          </a:bodyPr>
          <a:lstStyle/>
          <a:p>
            <a:r>
              <a:rPr lang="zh-CN" altLang="en-US" sz="1265" b="1" dirty="0">
                <a:solidFill>
                  <a:schemeClr val="tx1"/>
                </a:solidFill>
                <a:latin typeface="微软雅黑" panose="020B0503020204020204" charset="-122"/>
                <a:ea typeface="微软雅黑" panose="020B0503020204020204" charset="-122"/>
              </a:rPr>
              <a:t>消费金额</a:t>
            </a:r>
            <a:endParaRPr lang="zh-CN" altLang="en-US" sz="1265" b="1" dirty="0">
              <a:solidFill>
                <a:schemeClr val="tx1"/>
              </a:solidFill>
              <a:latin typeface="微软雅黑" panose="020B0503020204020204" charset="-122"/>
              <a:ea typeface="微软雅黑" panose="020B0503020204020204" charset="-122"/>
            </a:endParaRPr>
          </a:p>
        </p:txBody>
      </p:sp>
      <p:sp>
        <p:nvSpPr>
          <p:cNvPr id="111" name="圆角矩形 110"/>
          <p:cNvSpPr/>
          <p:nvPr/>
        </p:nvSpPr>
        <p:spPr>
          <a:xfrm>
            <a:off x="2834344" y="920750"/>
            <a:ext cx="999537" cy="37892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20">
              <a:solidFill>
                <a:schemeClr val="tx1"/>
              </a:solidFill>
            </a:endParaRPr>
          </a:p>
        </p:txBody>
      </p:sp>
      <p:sp>
        <p:nvSpPr>
          <p:cNvPr id="112" name="文本框 111"/>
          <p:cNvSpPr txBox="1"/>
          <p:nvPr/>
        </p:nvSpPr>
        <p:spPr>
          <a:xfrm>
            <a:off x="2938257" y="925515"/>
            <a:ext cx="792480" cy="337185"/>
          </a:xfrm>
          <a:prstGeom prst="rect">
            <a:avLst/>
          </a:prstGeom>
          <a:solidFill>
            <a:srgbClr val="FFC000"/>
          </a:solidFill>
        </p:spPr>
        <p:txBody>
          <a:bodyPr wrap="none" rtlCol="0">
            <a:spAutoFit/>
          </a:bodyPr>
          <a:lstStyle/>
          <a:p>
            <a:pPr algn="ctr"/>
            <a:r>
              <a:rPr lang="zh-CN" altLang="en-US" sz="1600" dirty="0">
                <a:solidFill>
                  <a:schemeClr val="tx1"/>
                </a:solidFill>
                <a:latin typeface="微软雅黑" panose="020B0503020204020204" charset="-122"/>
                <a:ea typeface="微软雅黑" panose="020B0503020204020204" charset="-122"/>
              </a:rPr>
              <a:t>福利型</a:t>
            </a:r>
            <a:endParaRPr lang="zh-CN" altLang="en-US" sz="1600" dirty="0">
              <a:solidFill>
                <a:schemeClr val="tx1"/>
              </a:solidFill>
              <a:latin typeface="微软雅黑" panose="020B0503020204020204" charset="-122"/>
              <a:ea typeface="微软雅黑" panose="020B0503020204020204" charset="-122"/>
            </a:endParaRPr>
          </a:p>
        </p:txBody>
      </p:sp>
      <p:sp>
        <p:nvSpPr>
          <p:cNvPr id="113" name="圆角矩形 112"/>
          <p:cNvSpPr/>
          <p:nvPr/>
        </p:nvSpPr>
        <p:spPr>
          <a:xfrm>
            <a:off x="5871864" y="880547"/>
            <a:ext cx="1375513" cy="37892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solidFill>
                <a:schemeClr val="tx1"/>
              </a:solidFill>
              <a:latin typeface="微软雅黑" panose="020B0503020204020204" charset="-122"/>
              <a:ea typeface="微软雅黑" panose="020B0503020204020204" charset="-122"/>
            </a:endParaRPr>
          </a:p>
        </p:txBody>
      </p:sp>
      <p:sp>
        <p:nvSpPr>
          <p:cNvPr id="114" name="文本框 113"/>
          <p:cNvSpPr txBox="1"/>
          <p:nvPr/>
        </p:nvSpPr>
        <p:spPr>
          <a:xfrm>
            <a:off x="5974223" y="888639"/>
            <a:ext cx="1186180" cy="334010"/>
          </a:xfrm>
          <a:prstGeom prst="rect">
            <a:avLst/>
          </a:prstGeom>
          <a:solidFill>
            <a:srgbClr val="FFC000"/>
          </a:solidFill>
        </p:spPr>
        <p:txBody>
          <a:bodyPr wrap="none" rtlCol="0">
            <a:spAutoFit/>
          </a:bodyPr>
          <a:lstStyle/>
          <a:p>
            <a:r>
              <a:rPr lang="zh-CN" altLang="en-US" sz="1580" dirty="0">
                <a:solidFill>
                  <a:schemeClr val="tx1"/>
                </a:solidFill>
                <a:latin typeface="微软雅黑" panose="020B0503020204020204" charset="-122"/>
                <a:ea typeface="微软雅黑" panose="020B0503020204020204" charset="-122"/>
              </a:rPr>
              <a:t>专业内容型</a:t>
            </a:r>
            <a:endParaRPr lang="zh-CN" altLang="en-US" sz="1580" dirty="0">
              <a:solidFill>
                <a:schemeClr val="tx1"/>
              </a:solidFill>
              <a:latin typeface="微软雅黑" panose="020B0503020204020204" charset="-122"/>
              <a:ea typeface="微软雅黑" panose="020B0503020204020204" charset="-122"/>
            </a:endParaRPr>
          </a:p>
        </p:txBody>
      </p:sp>
      <p:sp>
        <p:nvSpPr>
          <p:cNvPr id="115" name="圆角矩形 114"/>
          <p:cNvSpPr/>
          <p:nvPr/>
        </p:nvSpPr>
        <p:spPr>
          <a:xfrm>
            <a:off x="5871663" y="3013834"/>
            <a:ext cx="1375513" cy="37892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20">
              <a:solidFill>
                <a:schemeClr val="tx1"/>
              </a:solidFill>
            </a:endParaRPr>
          </a:p>
        </p:txBody>
      </p:sp>
      <p:sp>
        <p:nvSpPr>
          <p:cNvPr id="116" name="文本框 115"/>
          <p:cNvSpPr txBox="1"/>
          <p:nvPr/>
        </p:nvSpPr>
        <p:spPr>
          <a:xfrm>
            <a:off x="5975928" y="3034627"/>
            <a:ext cx="1198880" cy="337185"/>
          </a:xfrm>
          <a:prstGeom prst="rect">
            <a:avLst/>
          </a:prstGeom>
          <a:solidFill>
            <a:srgbClr val="FFC000"/>
          </a:solidFill>
        </p:spPr>
        <p:txBody>
          <a:bodyPr wrap="none" rtlCol="0">
            <a:spAutoFit/>
          </a:bodyPr>
          <a:lstStyle/>
          <a:p>
            <a:pPr algn="ctr"/>
            <a:r>
              <a:rPr lang="zh-CN" altLang="en-US" sz="1600" dirty="0">
                <a:solidFill>
                  <a:schemeClr val="tx1"/>
                </a:solidFill>
                <a:latin typeface="微软雅黑" panose="020B0503020204020204" charset="-122"/>
                <a:ea typeface="微软雅黑" panose="020B0503020204020204" charset="-122"/>
              </a:rPr>
              <a:t>贴心服务型</a:t>
            </a:r>
            <a:endParaRPr lang="zh-CN" altLang="en-US" sz="1600" dirty="0">
              <a:solidFill>
                <a:schemeClr val="tx1"/>
              </a:solidFill>
              <a:latin typeface="微软雅黑" panose="020B0503020204020204" charset="-122"/>
              <a:ea typeface="微软雅黑" panose="020B0503020204020204" charset="-122"/>
            </a:endParaRPr>
          </a:p>
        </p:txBody>
      </p:sp>
      <p:sp>
        <p:nvSpPr>
          <p:cNvPr id="2" name="圆角矩形 1"/>
          <p:cNvSpPr/>
          <p:nvPr/>
        </p:nvSpPr>
        <p:spPr>
          <a:xfrm>
            <a:off x="2792730" y="3039110"/>
            <a:ext cx="1345565" cy="37909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1600">
                <a:solidFill>
                  <a:schemeClr val="tx1"/>
                </a:solidFill>
                <a:latin typeface="微软雅黑" panose="020B0503020204020204" charset="-122"/>
                <a:ea typeface="微软雅黑" panose="020B0503020204020204" charset="-122"/>
                <a:cs typeface="微软雅黑" panose="020B0503020204020204" charset="-122"/>
              </a:rPr>
              <a:t>地雷型</a:t>
            </a:r>
            <a:endParaRPr kumimoji="1" lang="zh-CN" altLang="en-US" sz="16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2296795" y="4984115"/>
            <a:ext cx="5942965" cy="337185"/>
          </a:xfrm>
          <a:prstGeom prst="rect">
            <a:avLst/>
          </a:prstGeom>
          <a:noFill/>
          <a:ln w="12700">
            <a:solidFill>
              <a:srgbClr val="FEA900"/>
            </a:solidFill>
          </a:ln>
        </p:spPr>
        <p:txBody>
          <a:bodyPr wrap="square" rtlCol="0">
            <a:spAutoFit/>
          </a:bodyPr>
          <a:p>
            <a:pPr lvl="0" algn="ctr">
              <a:buClrTx/>
              <a:buSzTx/>
              <a:buFontTx/>
            </a:pPr>
            <a:r>
              <a:rPr lang="zh-CN" altLang="en-US" sz="1600" b="1" dirty="0">
                <a:solidFill>
                  <a:srgbClr val="FF0000"/>
                </a:solidFill>
                <a:latin typeface="微软雅黑" panose="020B0503020204020204" charset="-122"/>
                <a:ea typeface="微软雅黑" panose="020B0503020204020204" charset="-122"/>
                <a:sym typeface="+mn-ea"/>
              </a:rPr>
              <a:t>商业模式决定私域模式，私域模式决定社群销售能力要求</a:t>
            </a:r>
            <a:endParaRPr lang="zh-CN" altLang="en-US" sz="1600" b="1" dirty="0">
              <a:solidFill>
                <a:srgbClr val="FF0000"/>
              </a:solidFill>
              <a:latin typeface="微软雅黑" panose="020B0503020204020204" charset="-122"/>
              <a:ea typeface="微软雅黑" panose="020B0503020204020204" charset="-122"/>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263765" y="1929130"/>
            <a:ext cx="2628900" cy="2061210"/>
          </a:xfrm>
          <a:prstGeom prst="rect">
            <a:avLst/>
          </a:prstGeom>
          <a:noFill/>
        </p:spPr>
        <p:txBody>
          <a:bodyPr wrap="square" rtlCol="0" anchor="t">
            <a:spAutoFit/>
          </a:bodyPr>
          <a:lstStyle/>
          <a:p>
            <a:pPr>
              <a:lnSpc>
                <a:spcPct val="160000"/>
              </a:lnSpc>
            </a:pPr>
            <a:r>
              <a:rPr lang="zh-CN" sz="1000" b="1"/>
              <a:t>【覆盖范围】 </a:t>
            </a:r>
            <a:endParaRPr lang="zh-CN" sz="1000" b="1"/>
          </a:p>
          <a:p>
            <a:pPr>
              <a:lnSpc>
                <a:spcPct val="160000"/>
              </a:lnSpc>
            </a:pPr>
            <a:r>
              <a:rPr lang="zh-CN" altLang="en-US" sz="1000" b="1"/>
              <a:t>群数：</a:t>
            </a:r>
            <a:r>
              <a:rPr lang="en-US" altLang="zh-CN" sz="1000" b="1"/>
              <a:t>300</a:t>
            </a:r>
            <a:endParaRPr lang="en-US" altLang="zh-CN" sz="1000" b="1"/>
          </a:p>
          <a:p>
            <a:pPr>
              <a:lnSpc>
                <a:spcPct val="160000"/>
              </a:lnSpc>
            </a:pPr>
            <a:r>
              <a:rPr lang="zh-CN" altLang="en-US" sz="1000" b="1"/>
              <a:t>群人数：约</a:t>
            </a:r>
            <a:r>
              <a:rPr lang="en-US" altLang="zh-CN" sz="1000" b="1"/>
              <a:t>42000</a:t>
            </a:r>
            <a:endParaRPr lang="zh-CN" altLang="en-US" sz="1000" b="1"/>
          </a:p>
          <a:p>
            <a:pPr>
              <a:lnSpc>
                <a:spcPct val="160000"/>
              </a:lnSpc>
            </a:pPr>
            <a:endParaRPr lang="zh-CN" altLang="en-US" sz="1000" b="1"/>
          </a:p>
          <a:p>
            <a:pPr>
              <a:lnSpc>
                <a:spcPct val="160000"/>
              </a:lnSpc>
            </a:pPr>
            <a:r>
              <a:rPr lang="zh-CN" altLang="en-US" sz="1000" b="1"/>
              <a:t>【转化数据】</a:t>
            </a:r>
            <a:endParaRPr lang="zh-CN" altLang="en-US" sz="1000" b="1"/>
          </a:p>
          <a:p>
            <a:pPr>
              <a:lnSpc>
                <a:spcPct val="160000"/>
              </a:lnSpc>
            </a:pPr>
            <a:r>
              <a:rPr lang="zh-CN" altLang="en-US" sz="1000" b="1"/>
              <a:t>销售额：19,927.10</a:t>
            </a:r>
            <a:endParaRPr lang="zh-CN" altLang="en-US" sz="1000" b="1"/>
          </a:p>
          <a:p>
            <a:pPr>
              <a:lnSpc>
                <a:spcPct val="160000"/>
              </a:lnSpc>
            </a:pPr>
            <a:r>
              <a:rPr lang="zh-CN" sz="1000" b="1"/>
              <a:t>单量：</a:t>
            </a:r>
            <a:r>
              <a:rPr sz="1000" b="1"/>
              <a:t>1,340</a:t>
            </a:r>
            <a:endParaRPr lang="zh-CN" altLang="en-US" sz="1000" b="1"/>
          </a:p>
          <a:p>
            <a:pPr>
              <a:lnSpc>
                <a:spcPct val="160000"/>
              </a:lnSpc>
            </a:pPr>
            <a:endParaRPr lang="zh-CN" altLang="en-US" sz="1000" b="1"/>
          </a:p>
        </p:txBody>
      </p:sp>
      <p:sp>
        <p:nvSpPr>
          <p:cNvPr id="7" name="矩形 6"/>
          <p:cNvSpPr/>
          <p:nvPr/>
        </p:nvSpPr>
        <p:spPr>
          <a:xfrm>
            <a:off x="7016115" y="1344295"/>
            <a:ext cx="2856230" cy="295783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16" name="组合 15"/>
          <p:cNvGrpSpPr/>
          <p:nvPr/>
        </p:nvGrpSpPr>
        <p:grpSpPr>
          <a:xfrm>
            <a:off x="8978900" y="803275"/>
            <a:ext cx="828675" cy="891540"/>
            <a:chOff x="2019" y="2350"/>
            <a:chExt cx="1305" cy="1404"/>
          </a:xfrm>
        </p:grpSpPr>
        <p:pic>
          <p:nvPicPr>
            <p:cNvPr id="17" name="图片 16" descr="六角形"/>
            <p:cNvPicPr>
              <a:picLocks noChangeAspect="1"/>
            </p:cNvPicPr>
            <p:nvPr/>
          </p:nvPicPr>
          <p:blipFill>
            <a:blip r:embed="rId1"/>
            <a:stretch>
              <a:fillRect/>
            </a:stretch>
          </p:blipFill>
          <p:spPr>
            <a:xfrm>
              <a:off x="2019" y="2350"/>
              <a:ext cx="1305" cy="1404"/>
            </a:xfrm>
            <a:prstGeom prst="rect">
              <a:avLst/>
            </a:prstGeom>
          </p:spPr>
        </p:pic>
        <p:sp>
          <p:nvSpPr>
            <p:cNvPr id="18" name="文本框 17"/>
            <p:cNvSpPr txBox="1"/>
            <p:nvPr/>
          </p:nvSpPr>
          <p:spPr>
            <a:xfrm>
              <a:off x="2239" y="2657"/>
              <a:ext cx="1008" cy="822"/>
            </a:xfrm>
            <a:prstGeom prst="rect">
              <a:avLst/>
            </a:prstGeom>
            <a:noFill/>
          </p:spPr>
          <p:txBody>
            <a:bodyPr wrap="square" rtlCol="0" anchor="t">
              <a:spAutoFit/>
            </a:bodyPr>
            <a:lstStyle/>
            <a:p>
              <a:r>
                <a:rPr lang="zh-CN" altLang="en-US" sz="1400" b="1">
                  <a:latin typeface="微软雅黑" panose="020B0503020204020204" charset="-122"/>
                  <a:ea typeface="微软雅黑" panose="020B0503020204020204" charset="-122"/>
                </a:rPr>
                <a:t>异业团购</a:t>
              </a:r>
              <a:endParaRPr lang="zh-CN" altLang="en-US" sz="1400" b="1">
                <a:latin typeface="微软雅黑" panose="020B0503020204020204" charset="-122"/>
                <a:ea typeface="微软雅黑" panose="020B0503020204020204" charset="-122"/>
              </a:endParaRPr>
            </a:p>
          </p:txBody>
        </p:sp>
      </p:grpSp>
      <p:sp>
        <p:nvSpPr>
          <p:cNvPr id="116" name="文本框 115"/>
          <p:cNvSpPr txBox="1"/>
          <p:nvPr/>
        </p:nvSpPr>
        <p:spPr>
          <a:xfrm>
            <a:off x="2178685" y="891540"/>
            <a:ext cx="4019550" cy="392430"/>
          </a:xfrm>
          <a:prstGeom prst="rect">
            <a:avLst/>
          </a:prstGeom>
          <a:noFill/>
        </p:spPr>
        <p:txBody>
          <a:bodyPr wrap="square" rtlCol="0" anchor="t">
            <a:spAutoFit/>
          </a:bodyPr>
          <a:lstStyle/>
          <a:p>
            <a:pPr algn="l">
              <a:lnSpc>
                <a:spcPct val="140000"/>
              </a:lnSpc>
            </a:pPr>
            <a:r>
              <a:rPr lang="zh-CN" altLang="en-US" sz="1400" b="1">
                <a:latin typeface="微软雅黑" panose="020B0503020204020204" charset="-122"/>
                <a:ea typeface="微软雅黑" panose="020B0503020204020204" charset="-122"/>
                <a:cs typeface="微软雅黑" panose="020B0503020204020204" charset="-122"/>
              </a:rPr>
              <a:t>【异业单品团</a:t>
            </a:r>
            <a:r>
              <a:rPr lang="en-US" altLang="zh-CN" sz="1400" b="1">
                <a:latin typeface="微软雅黑" panose="020B0503020204020204" charset="-122"/>
                <a:ea typeface="微软雅黑" panose="020B0503020204020204" charset="-122"/>
                <a:cs typeface="微软雅黑" panose="020B0503020204020204" charset="-122"/>
              </a:rPr>
              <a:t>——</a:t>
            </a:r>
            <a:r>
              <a:rPr lang="zh-CN" altLang="en-US" sz="1400" b="1">
                <a:latin typeface="微软雅黑" panose="020B0503020204020204" charset="-122"/>
                <a:ea typeface="微软雅黑" panose="020B0503020204020204" charset="-122"/>
                <a:cs typeface="微软雅黑" panose="020B0503020204020204" charset="-122"/>
              </a:rPr>
              <a:t>饼干】</a:t>
            </a:r>
            <a:endParaRPr lang="zh-CN" altLang="en-US" sz="1400" b="1">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nvSpPr>
        <p:spPr>
          <a:xfrm>
            <a:off x="7296785" y="3841750"/>
            <a:ext cx="2295525" cy="460375"/>
          </a:xfrm>
          <a:prstGeom prst="rect">
            <a:avLst/>
          </a:prstGeom>
          <a:noFill/>
        </p:spPr>
        <p:txBody>
          <a:bodyPr wrap="square" rtlCol="0" anchor="t">
            <a:spAutoFit/>
          </a:bodyPr>
          <a:lstStyle/>
          <a:p>
            <a:pPr algn="l"/>
            <a:r>
              <a:rPr lang="zh-CN" altLang="en-US" sz="1200" b="1">
                <a:solidFill>
                  <a:schemeClr val="tx1"/>
                </a:solidFill>
                <a:sym typeface="+mn-ea"/>
              </a:rPr>
              <a:t>异业联合 话题新鲜</a:t>
            </a:r>
            <a:endParaRPr lang="zh-CN" altLang="en-US" sz="1200" b="1">
              <a:solidFill>
                <a:schemeClr val="tx1"/>
              </a:solidFill>
              <a:sym typeface="+mn-ea"/>
            </a:endParaRPr>
          </a:p>
          <a:p>
            <a:pPr algn="l"/>
            <a:endParaRPr lang="zh-CN" altLang="en-US" sz="1200" b="1">
              <a:solidFill>
                <a:schemeClr val="tx1"/>
              </a:solidFill>
              <a:sym typeface="+mn-ea"/>
            </a:endParaRPr>
          </a:p>
        </p:txBody>
      </p:sp>
      <p:grpSp>
        <p:nvGrpSpPr>
          <p:cNvPr id="12" name="组合 11"/>
          <p:cNvGrpSpPr/>
          <p:nvPr/>
        </p:nvGrpSpPr>
        <p:grpSpPr>
          <a:xfrm>
            <a:off x="988060" y="1532890"/>
            <a:ext cx="5140325" cy="3600450"/>
            <a:chOff x="911" y="2706"/>
            <a:chExt cx="6958" cy="4615"/>
          </a:xfrm>
        </p:grpSpPr>
        <p:pic>
          <p:nvPicPr>
            <p:cNvPr id="8" name="图片 7" descr="企业微信截图_16138402128073"/>
            <p:cNvPicPr>
              <a:picLocks noChangeAspect="1"/>
            </p:cNvPicPr>
            <p:nvPr/>
          </p:nvPicPr>
          <p:blipFill>
            <a:blip r:embed="rId2"/>
            <a:stretch>
              <a:fillRect/>
            </a:stretch>
          </p:blipFill>
          <p:spPr>
            <a:xfrm>
              <a:off x="911" y="2706"/>
              <a:ext cx="2926" cy="4615"/>
            </a:xfrm>
            <a:prstGeom prst="rect">
              <a:avLst/>
            </a:prstGeom>
          </p:spPr>
        </p:pic>
        <p:pic>
          <p:nvPicPr>
            <p:cNvPr id="11" name="图片 10" descr="企业微信截图_16138405354716"/>
            <p:cNvPicPr>
              <a:picLocks noChangeAspect="1"/>
            </p:cNvPicPr>
            <p:nvPr/>
          </p:nvPicPr>
          <p:blipFill>
            <a:blip r:embed="rId3"/>
            <a:stretch>
              <a:fillRect/>
            </a:stretch>
          </p:blipFill>
          <p:spPr>
            <a:xfrm>
              <a:off x="4128" y="2750"/>
              <a:ext cx="3741" cy="4527"/>
            </a:xfrm>
            <a:prstGeom prst="rect">
              <a:avLst/>
            </a:prstGeom>
          </p:spPr>
        </p:pic>
      </p:grpSp>
      <p:sp>
        <p:nvSpPr>
          <p:cNvPr id="13" name="矩形 12"/>
          <p:cNvSpPr/>
          <p:nvPr/>
        </p:nvSpPr>
        <p:spPr>
          <a:xfrm>
            <a:off x="829310" y="1428750"/>
            <a:ext cx="5577205" cy="3898265"/>
          </a:xfrm>
          <a:prstGeom prst="rect">
            <a:avLst/>
          </a:prstGeom>
          <a:noFill/>
          <a:ln w="15875">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263765" y="1560830"/>
            <a:ext cx="2130425" cy="368300"/>
          </a:xfrm>
          <a:prstGeom prst="rect">
            <a:avLst/>
          </a:prstGeom>
          <a:noFill/>
        </p:spPr>
        <p:txBody>
          <a:bodyPr wrap="square" rtlCol="0" anchor="t">
            <a:spAutoFit/>
          </a:bodyPr>
          <a:lstStyle/>
          <a:p>
            <a:pPr algn="l"/>
            <a:r>
              <a:rPr lang="zh-CN" altLang="zh-CN" b="1">
                <a:solidFill>
                  <a:schemeClr val="tx1"/>
                </a:solidFill>
                <a:sym typeface="+mn-ea"/>
              </a:rPr>
              <a:t>增加用户购买半径</a:t>
            </a:r>
            <a:endParaRPr lang="zh-CN" altLang="zh-CN" b="1">
              <a:solidFill>
                <a:schemeClr val="tx1"/>
              </a:solidFill>
              <a:sym typeface="+mn-ea"/>
            </a:endParaRPr>
          </a:p>
        </p:txBody>
      </p:sp>
      <p:pic>
        <p:nvPicPr>
          <p:cNvPr id="3" name="图片 2"/>
          <p:cNvPicPr>
            <a:picLocks noChangeAspect="1"/>
          </p:cNvPicPr>
          <p:nvPr/>
        </p:nvPicPr>
        <p:blipFill>
          <a:blip r:embed="rId4"/>
          <a:stretch>
            <a:fillRect/>
          </a:stretch>
        </p:blipFill>
        <p:spPr>
          <a:xfrm>
            <a:off x="3418840" y="1874520"/>
            <a:ext cx="548640" cy="277495"/>
          </a:xfrm>
          <a:prstGeom prst="rect">
            <a:avLst/>
          </a:prstGeom>
        </p:spPr>
      </p:pic>
      <p:pic>
        <p:nvPicPr>
          <p:cNvPr id="4" name="图片 3"/>
          <p:cNvPicPr>
            <a:picLocks noChangeAspect="1"/>
          </p:cNvPicPr>
          <p:nvPr/>
        </p:nvPicPr>
        <p:blipFill>
          <a:blip r:embed="rId4"/>
          <a:stretch>
            <a:fillRect/>
          </a:stretch>
        </p:blipFill>
        <p:spPr>
          <a:xfrm>
            <a:off x="4099560" y="1874520"/>
            <a:ext cx="367030" cy="27749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478155" y="403860"/>
            <a:ext cx="341630" cy="280035"/>
            <a:chOff x="4729" y="1585"/>
            <a:chExt cx="842" cy="708"/>
          </a:xfrm>
        </p:grpSpPr>
        <p:pic>
          <p:nvPicPr>
            <p:cNvPr id="19" name="图片 18" descr="resource"/>
            <p:cNvPicPr>
              <a:picLocks noChangeAspect="1"/>
            </p:cNvPicPr>
            <p:nvPr/>
          </p:nvPicPr>
          <p:blipFill>
            <a:blip r:embed="rId6" cstate="print"/>
            <a:stretch>
              <a:fillRect/>
            </a:stretch>
          </p:blipFill>
          <p:spPr>
            <a:xfrm>
              <a:off x="5235" y="1585"/>
              <a:ext cx="337" cy="709"/>
            </a:xfrm>
            <a:prstGeom prst="rect">
              <a:avLst/>
            </a:prstGeom>
          </p:spPr>
        </p:pic>
        <p:pic>
          <p:nvPicPr>
            <p:cNvPr id="24" name="图片 23" descr="resource"/>
            <p:cNvPicPr>
              <a:picLocks noChangeAspect="1"/>
            </p:cNvPicPr>
            <p:nvPr/>
          </p:nvPicPr>
          <p:blipFill>
            <a:blip r:embed="rId7"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6" cstate="print"/>
            <a:stretch>
              <a:fillRect/>
            </a:stretch>
          </p:blipFill>
          <p:spPr>
            <a:xfrm>
              <a:off x="4729" y="1585"/>
              <a:ext cx="337" cy="709"/>
            </a:xfrm>
            <a:prstGeom prst="rect">
              <a:avLst/>
            </a:prstGeom>
          </p:spPr>
        </p:pic>
      </p:grpSp>
      <p:sp>
        <p:nvSpPr>
          <p:cNvPr id="26" name="文本框 25"/>
          <p:cNvSpPr txBox="1"/>
          <p:nvPr/>
        </p:nvSpPr>
        <p:spPr>
          <a:xfrm>
            <a:off x="910908" y="377825"/>
            <a:ext cx="1593850"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a:t>
            </a:r>
            <a:r>
              <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团购</a:t>
            </a:r>
            <a:endParaRPr 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spc="32" dirty="0">
                <a:latin typeface="微软雅黑" panose="020B0503020204020204" charset="-122"/>
                <a:ea typeface="微软雅黑" panose="020B0503020204020204" charset="-122"/>
                <a:sym typeface="+mn-ea"/>
              </a:rPr>
              <a:t>不同的私域模型决定了对</a:t>
            </a:r>
            <a:r>
              <a:rPr lang="en-US" altLang="zh-CN" sz="1600" b="1" spc="32" dirty="0">
                <a:latin typeface="微软雅黑" panose="020B0503020204020204" charset="-122"/>
                <a:ea typeface="微软雅黑" panose="020B0503020204020204" charset="-122"/>
                <a:sym typeface="+mn-ea"/>
              </a:rPr>
              <a:t>“</a:t>
            </a:r>
            <a:r>
              <a:rPr lang="zh-CN" altLang="en-US" sz="1600" b="1" spc="32" dirty="0">
                <a:latin typeface="微软雅黑" panose="020B0503020204020204" charset="-122"/>
                <a:ea typeface="微软雅黑" panose="020B0503020204020204" charset="-122"/>
                <a:sym typeface="+mn-ea"/>
              </a:rPr>
              <a:t>社群销售</a:t>
            </a:r>
            <a:r>
              <a:rPr lang="en-US" altLang="zh-CN" sz="1600" b="1" spc="32" dirty="0">
                <a:latin typeface="微软雅黑" panose="020B0503020204020204" charset="-122"/>
                <a:ea typeface="微软雅黑" panose="020B0503020204020204" charset="-122"/>
                <a:sym typeface="+mn-ea"/>
              </a:rPr>
              <a:t>”</a:t>
            </a:r>
            <a:r>
              <a:rPr lang="zh-CN" altLang="en-US" sz="1600" b="1" spc="32" dirty="0">
                <a:latin typeface="微软雅黑" panose="020B0503020204020204" charset="-122"/>
                <a:ea typeface="微软雅黑" panose="020B0503020204020204" charset="-122"/>
                <a:sym typeface="+mn-ea"/>
              </a:rPr>
              <a:t>的期待和要求不一样</a:t>
            </a:r>
            <a:endParaRPr lang="en-US" altLang="zh-CN" sz="1600" b="1" spc="32"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176" name="文本框 175"/>
          <p:cNvSpPr txBox="1"/>
          <p:nvPr>
            <p:custDataLst>
              <p:tags r:id="rId5"/>
            </p:custDataLst>
          </p:nvPr>
        </p:nvSpPr>
        <p:spPr>
          <a:xfrm>
            <a:off x="7133182" y="3440452"/>
            <a:ext cx="779325" cy="607695"/>
          </a:xfrm>
          <a:prstGeom prst="rect">
            <a:avLst/>
          </a:prstGeom>
          <a:noFill/>
        </p:spPr>
        <p:txBody>
          <a:bodyPr wrap="square" rtlCol="0">
            <a:spAutoFit/>
          </a:bodyPr>
          <a:lstStyle/>
          <a:p>
            <a:r>
              <a:rPr lang="zh-CN" altLang="en-US" sz="1680" b="1" spc="100" smtClean="0">
                <a:solidFill>
                  <a:srgbClr val="FFFFFF"/>
                </a:solidFill>
                <a:latin typeface="微软雅黑" panose="020B0503020204020204" charset="-122"/>
                <a:ea typeface="微软雅黑" panose="020B0503020204020204" charset="-122"/>
                <a:cs typeface="+mn-ea"/>
              </a:rPr>
              <a:t>用户C</a:t>
            </a:r>
            <a:endParaRPr lang="zh-CN" altLang="en-US" sz="1680" b="1" spc="100" smtClean="0">
              <a:solidFill>
                <a:srgbClr val="FFFFFF"/>
              </a:solidFill>
              <a:latin typeface="微软雅黑" panose="020B0503020204020204" charset="-122"/>
              <a:ea typeface="微软雅黑" panose="020B0503020204020204" charset="-122"/>
              <a:cs typeface="+mn-ea"/>
            </a:endParaRPr>
          </a:p>
        </p:txBody>
      </p:sp>
      <p:sp>
        <p:nvSpPr>
          <p:cNvPr id="174" name="文本框 173"/>
          <p:cNvSpPr txBox="1"/>
          <p:nvPr>
            <p:custDataLst>
              <p:tags r:id="rId6"/>
            </p:custDataLst>
          </p:nvPr>
        </p:nvSpPr>
        <p:spPr>
          <a:xfrm>
            <a:off x="4213838" y="3440452"/>
            <a:ext cx="779325" cy="607695"/>
          </a:xfrm>
          <a:prstGeom prst="rect">
            <a:avLst/>
          </a:prstGeom>
          <a:noFill/>
        </p:spPr>
        <p:txBody>
          <a:bodyPr wrap="square" rtlCol="0">
            <a:spAutoFit/>
          </a:bodyPr>
          <a:lstStyle/>
          <a:p>
            <a:r>
              <a:rPr lang="zh-CN" altLang="en-US" sz="1680" b="1" spc="100" smtClean="0">
                <a:solidFill>
                  <a:srgbClr val="FFFFFF"/>
                </a:solidFill>
                <a:latin typeface="微软雅黑" panose="020B0503020204020204" charset="-122"/>
                <a:ea typeface="微软雅黑" panose="020B0503020204020204" charset="-122"/>
                <a:cs typeface="+mn-ea"/>
              </a:rPr>
              <a:t>用户B</a:t>
            </a:r>
            <a:endParaRPr lang="zh-CN" altLang="en-US" sz="1680" b="1" spc="100" smtClean="0">
              <a:solidFill>
                <a:srgbClr val="FFFFFF"/>
              </a:solidFill>
              <a:latin typeface="微软雅黑" panose="020B0503020204020204" charset="-122"/>
              <a:ea typeface="微软雅黑" panose="020B0503020204020204" charset="-122"/>
              <a:cs typeface="+mn-ea"/>
            </a:endParaRPr>
          </a:p>
        </p:txBody>
      </p:sp>
      <p:graphicFrame>
        <p:nvGraphicFramePr>
          <p:cNvPr id="55" name="表格 54"/>
          <p:cNvGraphicFramePr/>
          <p:nvPr>
            <p:custDataLst>
              <p:tags r:id="rId7"/>
            </p:custDataLst>
          </p:nvPr>
        </p:nvGraphicFramePr>
        <p:xfrm>
          <a:off x="489365" y="939703"/>
          <a:ext cx="8811260" cy="4121150"/>
        </p:xfrm>
        <a:graphic>
          <a:graphicData uri="http://schemas.openxmlformats.org/drawingml/2006/table">
            <a:tbl>
              <a:tblPr firstRow="1" bandRow="1"/>
              <a:tblGrid>
                <a:gridCol w="1560830"/>
                <a:gridCol w="2494280"/>
                <a:gridCol w="2261870"/>
                <a:gridCol w="2494280"/>
              </a:tblGrid>
              <a:tr h="614045">
                <a:tc>
                  <a:txBody>
                    <a:bodyPr/>
                    <a:p>
                      <a:pPr indent="0" algn="ctr">
                        <a:lnSpc>
                          <a:spcPct val="120000"/>
                        </a:lnSpc>
                        <a:spcBef>
                          <a:spcPts val="0"/>
                        </a:spcBef>
                        <a:spcAft>
                          <a:spcPts val="0"/>
                        </a:spcAft>
                        <a:buNone/>
                      </a:pP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595959"/>
                    </a:solidFill>
                  </a:tcPr>
                </a:tc>
                <a:tc>
                  <a:txBody>
                    <a:bodyPr/>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cs typeface="微软雅黑" panose="020B0503020204020204" charset="-122"/>
                        </a:rPr>
                        <a:t>低价 x 高频</a:t>
                      </a:r>
                      <a:endParaRPr lang="zh-CN" altLang="en-US" sz="1900" b="1" spc="130">
                        <a:solidFill>
                          <a:srgbClr val="FFFFFF"/>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a:noFill/>
                    </a:lnL>
                    <a:lnR>
                      <a:noFill/>
                    </a:lnR>
                    <a:lnT>
                      <a:noFill/>
                    </a:lnT>
                    <a:lnB>
                      <a:noFill/>
                    </a:lnB>
                    <a:solidFill>
                      <a:srgbClr val="F98638"/>
                    </a:solidFill>
                  </a:tcPr>
                </a:tc>
                <a:tc>
                  <a:txBody>
                    <a:bodyPr/>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cs typeface="微软雅黑" panose="020B0503020204020204" charset="-122"/>
                        </a:rPr>
                        <a:t>高价 x 高频</a:t>
                      </a:r>
                      <a:endParaRPr lang="zh-CN" altLang="en-US" sz="1900" b="1" spc="130">
                        <a:solidFill>
                          <a:srgbClr val="FFFFFF"/>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a:noFill/>
                    </a:lnL>
                    <a:lnR>
                      <a:noFill/>
                    </a:lnR>
                    <a:lnT>
                      <a:noFill/>
                    </a:lnT>
                    <a:lnB>
                      <a:noFill/>
                    </a:lnB>
                    <a:solidFill>
                      <a:srgbClr val="FFB829"/>
                    </a:solidFill>
                  </a:tcPr>
                </a:tc>
                <a:tc>
                  <a:txBody>
                    <a:bodyPr/>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cs typeface="微软雅黑" panose="020B0503020204020204" charset="-122"/>
                        </a:rPr>
                        <a:t>高价 x 低频</a:t>
                      </a:r>
                      <a:endParaRPr lang="zh-CN" altLang="en-US" sz="1900" b="1" spc="130">
                        <a:solidFill>
                          <a:srgbClr val="FFFFFF"/>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a:noFill/>
                    </a:lnL>
                    <a:lnR>
                      <a:noFill/>
                    </a:lnR>
                    <a:lnT>
                      <a:noFill/>
                    </a:lnT>
                    <a:lnB>
                      <a:noFill/>
                    </a:lnB>
                    <a:solidFill>
                      <a:srgbClr val="37BECC"/>
                    </a:solidFill>
                  </a:tcPr>
                </a:tc>
              </a:tr>
              <a:tr h="577215">
                <a:tc>
                  <a:txBody>
                    <a:bodyPr/>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私域模型</a:t>
                      </a:r>
                      <a:endParaRPr lang="zh-CN" altLang="en-US" sz="1700" b="1" spc="130">
                        <a:solidFill>
                          <a:srgbClr val="404040"/>
                        </a:solidFill>
                        <a:latin typeface="微软雅黑" panose="020B0503020204020204" charset="-122"/>
                        <a:ea typeface="微软雅黑" panose="020B0503020204020204" charset="-122"/>
                      </a:endParaRPr>
                    </a:p>
                  </a:txBody>
                  <a:tcPr marL="215900" marR="215900" marT="133350" marB="133350" anchor="ctr">
                    <a:lnL>
                      <a:noFill/>
                    </a:lnL>
                    <a:lnR w="12700">
                      <a:solidFill>
                        <a:srgbClr val="D9D9D9"/>
                      </a:solidFill>
                      <a:prstDash val="solid"/>
                    </a:lnR>
                    <a:lnT>
                      <a:noFill/>
                    </a:lnT>
                    <a:lnB>
                      <a:noFill/>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福利型</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专业内容型</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贴心服务型</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a:noFill/>
                    </a:lnT>
                    <a:lnB>
                      <a:noFill/>
                    </a:lnB>
                    <a:solidFill>
                      <a:srgbClr val="FFFFFF"/>
                    </a:solidFill>
                  </a:tcPr>
                </a:tc>
              </a:tr>
              <a:tr h="1198245">
                <a:tc>
                  <a:txBody>
                    <a:bodyPr/>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关键杠杆</a:t>
                      </a:r>
                      <a:endParaRPr lang="zh-CN" altLang="en-US" sz="1700" b="1" spc="130">
                        <a:solidFill>
                          <a:srgbClr val="404040"/>
                        </a:solidFill>
                        <a:latin typeface="微软雅黑" panose="020B0503020204020204" charset="-122"/>
                        <a:ea typeface="微软雅黑" panose="020B0503020204020204" charset="-122"/>
                      </a:endParaRPr>
                    </a:p>
                  </a:txBody>
                  <a:tcPr marL="215900" marR="215900" marT="133350" marB="133350" anchor="ctr">
                    <a:lnL>
                      <a:noFill/>
                    </a:lnL>
                    <a:lnR w="12700">
                      <a:solidFill>
                        <a:srgbClr val="D9D9D9"/>
                      </a:solidFill>
                      <a:prstDash val="solid"/>
                    </a:lnR>
                    <a:lnT>
                      <a:noFill/>
                    </a:lnT>
                    <a:lnB>
                      <a:noFill/>
                    </a:lnB>
                    <a:solidFill>
                      <a:srgbClr val="F2F2F2"/>
                    </a:solidFill>
                  </a:tcPr>
                </a:tc>
                <a:tc>
                  <a:txBody>
                    <a:bodyPr/>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进粉承接、进群率</a:t>
                      </a:r>
                      <a:b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b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高触达，保人效</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2F2F2"/>
                    </a:solidFill>
                  </a:tcPr>
                </a:tc>
                <a:tc>
                  <a:txBody>
                    <a:bodyPr/>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服务满意度</a:t>
                      </a:r>
                      <a:endParaRPr lang="zh-CN" altLang="en-US" sz="1700" b="0" spc="130">
                        <a:solidFill>
                          <a:srgbClr val="404040"/>
                        </a:solidFill>
                        <a:latin typeface="微软雅黑" panose="020B0503020204020204" charset="-122"/>
                        <a:ea typeface="微软雅黑" panose="020B0503020204020204" charset="-122"/>
                      </a:endParaRPr>
                    </a:p>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干预复购周期</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2F2F2"/>
                    </a:solidFill>
                  </a:tcPr>
                </a:tc>
                <a:tc>
                  <a:txBody>
                    <a:bodyPr/>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抓当次转化率</a:t>
                      </a:r>
                      <a:endParaRPr lang="zh-CN" altLang="en-US" sz="1700" b="0" spc="130">
                        <a:solidFill>
                          <a:srgbClr val="404040"/>
                        </a:solidFill>
                        <a:latin typeface="微软雅黑" panose="020B0503020204020204" charset="-122"/>
                        <a:ea typeface="微软雅黑" panose="020B0503020204020204" charset="-122"/>
                      </a:endParaRPr>
                    </a:p>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转介绍资源</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a:noFill/>
                    </a:lnT>
                    <a:lnB>
                      <a:noFill/>
                    </a:lnB>
                    <a:solidFill>
                      <a:srgbClr val="F2F2F2"/>
                    </a:solidFill>
                  </a:tcPr>
                </a:tc>
              </a:tr>
              <a:tr h="577215">
                <a:tc>
                  <a:txBody>
                    <a:bodyPr/>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运营抓手</a:t>
                      </a:r>
                      <a:endParaRPr lang="zh-CN" altLang="en-US" sz="1700" b="1" spc="130">
                        <a:solidFill>
                          <a:srgbClr val="404040"/>
                        </a:solidFill>
                        <a:latin typeface="微软雅黑" panose="020B0503020204020204" charset="-122"/>
                        <a:ea typeface="微软雅黑" panose="020B0503020204020204" charset="-122"/>
                      </a:endParaRPr>
                    </a:p>
                  </a:txBody>
                  <a:tcPr marL="215900" marR="215900" marT="133350" marB="133350" anchor="ctr">
                    <a:lnL>
                      <a:noFill/>
                    </a:lnL>
                    <a:lnR w="12700">
                      <a:solidFill>
                        <a:srgbClr val="D9D9D9"/>
                      </a:solidFill>
                      <a:prstDash val="solid"/>
                    </a:lnR>
                    <a:lnT>
                      <a:noFill/>
                    </a:lnT>
                    <a:lnB>
                      <a:noFill/>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拉群、搞活动</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服务</a:t>
                      </a:r>
                      <a:r>
                        <a:rPr lang="en-US" altLang="zh-CN" sz="1700" b="0" spc="13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复购管理</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当次转化</a:t>
                      </a:r>
                      <a:r>
                        <a:rPr lang="en-US" altLang="zh-CN" sz="1700" b="0" spc="13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后续服务</a:t>
                      </a:r>
                      <a:endParaRPr lang="zh-CN" alt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a:noFill/>
                    </a:lnR>
                    <a:lnT>
                      <a:noFill/>
                    </a:lnT>
                    <a:lnB>
                      <a:noFill/>
                    </a:lnB>
                    <a:solidFill>
                      <a:srgbClr val="FFFFFF"/>
                    </a:solidFill>
                  </a:tcPr>
                </a:tc>
              </a:tr>
              <a:tr h="577215">
                <a:tc>
                  <a:txBody>
                    <a:bodyPr/>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销售角色</a:t>
                      </a:r>
                      <a:endParaRPr lang="zh-CN" altLang="en-US" sz="1700" b="1" spc="130">
                        <a:solidFill>
                          <a:srgbClr val="404040"/>
                        </a:solidFill>
                        <a:latin typeface="微软雅黑" panose="020B0503020204020204" charset="-122"/>
                        <a:ea typeface="微软雅黑" panose="020B0503020204020204" charset="-122"/>
                      </a:endParaRPr>
                    </a:p>
                  </a:txBody>
                  <a:tcPr marL="215900" marR="215900" marT="133350" marB="133350" anchor="ctr">
                    <a:lnL>
                      <a:noFill/>
                    </a:lnL>
                    <a:lnR w="12700">
                      <a:solidFill>
                        <a:srgbClr val="D9D9D9"/>
                      </a:solidFill>
                      <a:prstDash val="solid"/>
                    </a:lnR>
                    <a:lnT>
                      <a:noFill/>
                    </a:lnT>
                    <a:lnB>
                      <a:noFill/>
                    </a:lnB>
                    <a:solidFill>
                      <a:srgbClr val="F2F2F2"/>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助理型</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2F2F2"/>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跟单型</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2F2F2"/>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狼性销售型</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a:noFill/>
                    </a:lnR>
                    <a:lnT>
                      <a:noFill/>
                    </a:lnT>
                    <a:lnB>
                      <a:noFill/>
                    </a:lnB>
                    <a:solidFill>
                      <a:srgbClr val="F2F2F2"/>
                    </a:solidFill>
                  </a:tcPr>
                </a:tc>
              </a:tr>
              <a:tr h="577215">
                <a:tc>
                  <a:txBody>
                    <a:bodyPr/>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对标角色</a:t>
                      </a:r>
                      <a:endParaRPr lang="zh-CN" altLang="en-US" sz="1700" b="1" spc="130">
                        <a:solidFill>
                          <a:srgbClr val="404040"/>
                        </a:solidFill>
                        <a:latin typeface="微软雅黑" panose="020B0503020204020204" charset="-122"/>
                        <a:ea typeface="微软雅黑" panose="020B0503020204020204" charset="-122"/>
                      </a:endParaRPr>
                    </a:p>
                  </a:txBody>
                  <a:tcPr marL="215900" marR="215900" marT="133350" marB="133350" anchor="ctr">
                    <a:lnL>
                      <a:noFill/>
                    </a:lnL>
                    <a:lnR w="12700">
                      <a:solidFill>
                        <a:srgbClr val="D9D9D9"/>
                      </a:solidFill>
                      <a:prstDash val="solid"/>
                    </a:lnR>
                    <a:lnT>
                      <a:noFill/>
                    </a:lnT>
                    <a:lnB w="19050">
                      <a:solidFill>
                        <a:srgbClr val="595959"/>
                      </a:solidFill>
                      <a:prstDash val="solid"/>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运营助理</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跟单文员</a:t>
                      </a:r>
                      <a:endParaRPr lang="zh-CN" altLang="en-US" sz="1700" b="0" spc="130">
                        <a:solidFill>
                          <a:srgbClr val="404040"/>
                        </a:solidFill>
                        <a:latin typeface="微软雅黑" panose="020B0503020204020204" charset="-122"/>
                        <a:ea typeface="微软雅黑" panose="020B0503020204020204" charset="-122"/>
                      </a:endParaRP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中介、卖楼的</a:t>
                      </a:r>
                      <a:r>
                        <a:rPr lang="en-US" altLang="zh-CN" sz="1700" b="0" spc="130">
                          <a:solidFill>
                            <a:srgbClr val="404040"/>
                          </a:solidFill>
                          <a:latin typeface="微软雅黑" panose="020B0503020204020204" charset="-122"/>
                          <a:ea typeface="微软雅黑" panose="020B0503020204020204" charset="-122"/>
                          <a:cs typeface="微软雅黑" panose="020B0503020204020204" charset="-122"/>
                        </a:rPr>
                        <a:t>...</a:t>
                      </a:r>
                      <a:endParaRPr lang="en-US" altLang="zh-CN"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6350">
                      <a:solidFill>
                        <a:srgbClr val="D9D9D9"/>
                      </a:solidFill>
                      <a:prstDash val="solid"/>
                    </a:lnL>
                    <a:lnR>
                      <a:noFill/>
                    </a:lnR>
                    <a:lnT>
                      <a:noFill/>
                    </a:lnT>
                    <a:lnB w="19050">
                      <a:solidFill>
                        <a:srgbClr val="595959"/>
                      </a:solidFill>
                      <a:prstDash val="solid"/>
                    </a:lnB>
                    <a:solidFill>
                      <a:srgbClr val="FFFFFF"/>
                    </a:solidFill>
                  </a:tcPr>
                </a:tc>
              </a:tr>
            </a:tbl>
          </a:graphicData>
        </a:graphic>
      </p:graphicFrame>
    </p:spTree>
    <p:custDataLst>
      <p:tags r:id="rId8"/>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latin typeface="微软雅黑" panose="020B0503020204020204" charset="-122"/>
                <a:ea typeface="微软雅黑" panose="020B0503020204020204" charset="-122"/>
                <a:sym typeface="+mn-ea"/>
              </a:rPr>
              <a:t>简单点，社群销售只有</a:t>
            </a:r>
            <a:r>
              <a:rPr lang="en-US" altLang="zh-CN" sz="1600" b="1" dirty="0">
                <a:latin typeface="微软雅黑" panose="020B0503020204020204" charset="-122"/>
                <a:ea typeface="微软雅黑" panose="020B0503020204020204" charset="-122"/>
                <a:sym typeface="+mn-ea"/>
              </a:rPr>
              <a:t>2</a:t>
            </a:r>
            <a:r>
              <a:rPr lang="zh-CN" altLang="en-US" sz="1600" b="1" dirty="0">
                <a:latin typeface="微软雅黑" panose="020B0503020204020204" charset="-122"/>
                <a:ea typeface="微软雅黑" panose="020B0503020204020204" charset="-122"/>
                <a:sym typeface="+mn-ea"/>
              </a:rPr>
              <a:t>大类：</a:t>
            </a:r>
            <a:endParaRPr lang="zh-CN" altLang="en-US"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
            <a:stretch>
              <a:fillRect/>
            </a:stretch>
          </p:blipFill>
          <p:spPr>
            <a:xfrm>
              <a:off x="5235" y="1585"/>
              <a:ext cx="337" cy="709"/>
            </a:xfrm>
            <a:prstGeom prst="rect">
              <a:avLst/>
            </a:prstGeom>
          </p:spPr>
        </p:pic>
        <p:pic>
          <p:nvPicPr>
            <p:cNvPr id="81" name="图片 80" descr="resource"/>
            <p:cNvPicPr>
              <a:picLocks noChangeAspect="1"/>
            </p:cNvPicPr>
            <p:nvPr>
              <p:custDataLst>
                <p:tags r:id="rId3"/>
              </p:custDataLst>
            </p:nvPr>
          </p:nvPicPr>
          <p:blipFill>
            <a:blip r:embed="rId4"/>
            <a:stretch>
              <a:fillRect/>
            </a:stretch>
          </p:blipFill>
          <p:spPr>
            <a:xfrm>
              <a:off x="4982" y="1585"/>
              <a:ext cx="337" cy="709"/>
            </a:xfrm>
            <a:prstGeom prst="rect">
              <a:avLst/>
            </a:prstGeom>
          </p:spPr>
        </p:pic>
        <p:pic>
          <p:nvPicPr>
            <p:cNvPr id="82" name="图片 81" descr="resource"/>
            <p:cNvPicPr>
              <a:picLocks noChangeAspect="1"/>
            </p:cNvPicPr>
            <p:nvPr/>
          </p:nvPicPr>
          <p:blipFill>
            <a:blip r:embed="rId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p:txBody>
      </p:sp>
      <p:sp>
        <p:nvSpPr>
          <p:cNvPr id="88" name="文本框 87"/>
          <p:cNvSpPr txBox="1"/>
          <p:nvPr/>
        </p:nvSpPr>
        <p:spPr>
          <a:xfrm>
            <a:off x="1582420" y="4345940"/>
            <a:ext cx="6463665" cy="645160"/>
          </a:xfrm>
          <a:prstGeom prst="rect">
            <a:avLst/>
          </a:prstGeom>
          <a:noFill/>
        </p:spPr>
        <p:txBody>
          <a:bodyPr wrap="square" rtlCol="0">
            <a:spAutoFit/>
          </a:bodyPr>
          <a:p>
            <a:pPr algn="ctr"/>
            <a:r>
              <a:rPr lang="en-US" altLang="zh-CN" b="1">
                <a:solidFill>
                  <a:srgbClr val="FF0000"/>
                </a:solidFill>
              </a:rPr>
              <a:t>“</a:t>
            </a:r>
            <a:r>
              <a:rPr lang="zh-CN" altLang="en-US" b="1">
                <a:solidFill>
                  <a:srgbClr val="FF0000"/>
                </a:solidFill>
              </a:rPr>
              <a:t>选人</a:t>
            </a:r>
            <a:r>
              <a:rPr lang="en-US" altLang="zh-CN" b="1">
                <a:solidFill>
                  <a:srgbClr val="FF0000"/>
                </a:solidFill>
              </a:rPr>
              <a:t>“</a:t>
            </a:r>
            <a:r>
              <a:rPr lang="zh-CN" altLang="en-US" b="1">
                <a:solidFill>
                  <a:srgbClr val="FF0000"/>
                </a:solidFill>
              </a:rPr>
              <a:t>环节：明确私域模式到底需要什么类型的社群销售</a:t>
            </a:r>
            <a:endParaRPr lang="zh-CN" altLang="en-US" b="1">
              <a:solidFill>
                <a:srgbClr val="FF0000"/>
              </a:solidFill>
            </a:endParaRPr>
          </a:p>
          <a:p>
            <a:pPr algn="ctr"/>
            <a:r>
              <a:rPr lang="zh-CN" altLang="en-US" b="1">
                <a:solidFill>
                  <a:srgbClr val="FF0000"/>
                </a:solidFill>
              </a:rPr>
              <a:t>再想好考核标准、录用标准、招聘关键词</a:t>
            </a:r>
            <a:r>
              <a:rPr lang="zh-CN" b="1">
                <a:solidFill>
                  <a:srgbClr val="FF0000"/>
                </a:solidFill>
              </a:rPr>
              <a:t>。</a:t>
            </a:r>
            <a:endParaRPr lang="zh-CN" b="1">
              <a:solidFill>
                <a:srgbClr val="FF0000"/>
              </a:solidFill>
            </a:endParaRPr>
          </a:p>
        </p:txBody>
      </p:sp>
      <p:sp>
        <p:nvSpPr>
          <p:cNvPr id="38" name="椭圆 37"/>
          <p:cNvSpPr/>
          <p:nvPr>
            <p:custDataLst>
              <p:tags r:id="rId5"/>
            </p:custDataLst>
          </p:nvPr>
        </p:nvSpPr>
        <p:spPr>
          <a:xfrm>
            <a:off x="3601994" y="2068503"/>
            <a:ext cx="383607" cy="383607"/>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39" name="图片 38"/>
          <p:cNvPicPr>
            <a:picLocks noChangeAspect="1"/>
          </p:cNvPicPr>
          <p:nvPr>
            <p:custDataLst>
              <p:tags r:id="rId6"/>
            </p:custDataLst>
          </p:nvPr>
        </p:nvPicPr>
        <p:blipFill>
          <a:blip r:embed="rId7" cstate="email"/>
          <a:stretch>
            <a:fillRect/>
          </a:stretch>
        </p:blipFill>
        <p:spPr>
          <a:xfrm>
            <a:off x="3718755" y="2198201"/>
            <a:ext cx="148224" cy="148224"/>
          </a:xfrm>
          <a:prstGeom prst="rect">
            <a:avLst/>
          </a:prstGeom>
        </p:spPr>
      </p:pic>
      <p:sp>
        <p:nvSpPr>
          <p:cNvPr id="15" name="椭圆 14"/>
          <p:cNvSpPr/>
          <p:nvPr>
            <p:custDataLst>
              <p:tags r:id="rId8"/>
            </p:custDataLst>
          </p:nvPr>
        </p:nvSpPr>
        <p:spPr>
          <a:xfrm>
            <a:off x="3407035" y="2664638"/>
            <a:ext cx="383607" cy="383607"/>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55" name="图片 54"/>
          <p:cNvPicPr>
            <a:picLocks noChangeAspect="1"/>
          </p:cNvPicPr>
          <p:nvPr>
            <p:custDataLst>
              <p:tags r:id="rId9"/>
            </p:custDataLst>
          </p:nvPr>
        </p:nvPicPr>
        <p:blipFill>
          <a:blip r:embed="rId7" cstate="email"/>
          <a:stretch>
            <a:fillRect/>
          </a:stretch>
        </p:blipFill>
        <p:spPr>
          <a:xfrm>
            <a:off x="3523797" y="2794336"/>
            <a:ext cx="148224" cy="148224"/>
          </a:xfrm>
          <a:prstGeom prst="rect">
            <a:avLst/>
          </a:prstGeom>
        </p:spPr>
      </p:pic>
      <p:sp>
        <p:nvSpPr>
          <p:cNvPr id="57" name="椭圆 56"/>
          <p:cNvSpPr/>
          <p:nvPr>
            <p:custDataLst>
              <p:tags r:id="rId10"/>
            </p:custDataLst>
          </p:nvPr>
        </p:nvSpPr>
        <p:spPr>
          <a:xfrm>
            <a:off x="3591219" y="3297249"/>
            <a:ext cx="383607" cy="383607"/>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58" name="图片 57"/>
          <p:cNvPicPr>
            <a:picLocks noChangeAspect="1"/>
          </p:cNvPicPr>
          <p:nvPr>
            <p:custDataLst>
              <p:tags r:id="rId11"/>
            </p:custDataLst>
          </p:nvPr>
        </p:nvPicPr>
        <p:blipFill>
          <a:blip r:embed="rId7" cstate="email"/>
          <a:stretch>
            <a:fillRect/>
          </a:stretch>
        </p:blipFill>
        <p:spPr>
          <a:xfrm>
            <a:off x="3707980" y="3426947"/>
            <a:ext cx="148224" cy="148224"/>
          </a:xfrm>
          <a:prstGeom prst="rect">
            <a:avLst/>
          </a:prstGeom>
        </p:spPr>
      </p:pic>
      <p:sp>
        <p:nvSpPr>
          <p:cNvPr id="60" name="椭圆 59"/>
          <p:cNvSpPr/>
          <p:nvPr>
            <p:custDataLst>
              <p:tags r:id="rId12"/>
            </p:custDataLst>
          </p:nvPr>
        </p:nvSpPr>
        <p:spPr>
          <a:xfrm>
            <a:off x="6182063" y="2046083"/>
            <a:ext cx="383607" cy="383607"/>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61" name="图片 60"/>
          <p:cNvPicPr>
            <a:picLocks noChangeAspect="1"/>
          </p:cNvPicPr>
          <p:nvPr>
            <p:custDataLst>
              <p:tags r:id="rId13"/>
            </p:custDataLst>
          </p:nvPr>
        </p:nvPicPr>
        <p:blipFill>
          <a:blip r:embed="rId7" cstate="email"/>
          <a:stretch>
            <a:fillRect/>
          </a:stretch>
        </p:blipFill>
        <p:spPr>
          <a:xfrm>
            <a:off x="6298824" y="2175780"/>
            <a:ext cx="148224" cy="148224"/>
          </a:xfrm>
          <a:prstGeom prst="rect">
            <a:avLst/>
          </a:prstGeom>
        </p:spPr>
      </p:pic>
      <p:sp>
        <p:nvSpPr>
          <p:cNvPr id="63" name="椭圆 62"/>
          <p:cNvSpPr/>
          <p:nvPr>
            <p:custDataLst>
              <p:tags r:id="rId14"/>
            </p:custDataLst>
          </p:nvPr>
        </p:nvSpPr>
        <p:spPr>
          <a:xfrm>
            <a:off x="6414773" y="2645886"/>
            <a:ext cx="383607" cy="383607"/>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64" name="图片 63"/>
          <p:cNvPicPr>
            <a:picLocks noChangeAspect="1"/>
          </p:cNvPicPr>
          <p:nvPr>
            <p:custDataLst>
              <p:tags r:id="rId15"/>
            </p:custDataLst>
          </p:nvPr>
        </p:nvPicPr>
        <p:blipFill>
          <a:blip r:embed="rId7" cstate="email"/>
          <a:stretch>
            <a:fillRect/>
          </a:stretch>
        </p:blipFill>
        <p:spPr>
          <a:xfrm>
            <a:off x="6531535" y="2775584"/>
            <a:ext cx="148224" cy="148224"/>
          </a:xfrm>
          <a:prstGeom prst="rect">
            <a:avLst/>
          </a:prstGeom>
        </p:spPr>
      </p:pic>
      <p:sp>
        <p:nvSpPr>
          <p:cNvPr id="66" name="椭圆 65"/>
          <p:cNvSpPr/>
          <p:nvPr>
            <p:custDataLst>
              <p:tags r:id="rId16"/>
            </p:custDataLst>
          </p:nvPr>
        </p:nvSpPr>
        <p:spPr>
          <a:xfrm>
            <a:off x="6167141" y="3274828"/>
            <a:ext cx="383607" cy="383607"/>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67" name="图片 66"/>
          <p:cNvPicPr>
            <a:picLocks noChangeAspect="1"/>
          </p:cNvPicPr>
          <p:nvPr>
            <p:custDataLst>
              <p:tags r:id="rId17"/>
            </p:custDataLst>
          </p:nvPr>
        </p:nvPicPr>
        <p:blipFill>
          <a:blip r:embed="rId7" cstate="email"/>
          <a:stretch>
            <a:fillRect/>
          </a:stretch>
        </p:blipFill>
        <p:spPr>
          <a:xfrm>
            <a:off x="6283903" y="3404526"/>
            <a:ext cx="148224" cy="148224"/>
          </a:xfrm>
          <a:prstGeom prst="rect">
            <a:avLst/>
          </a:prstGeom>
        </p:spPr>
      </p:pic>
      <p:sp>
        <p:nvSpPr>
          <p:cNvPr id="52" name="MH_Text_1"/>
          <p:cNvSpPr txBox="1">
            <a:spLocks noChangeArrowheads="1"/>
          </p:cNvSpPr>
          <p:nvPr>
            <p:custDataLst>
              <p:tags r:id="rId18"/>
            </p:custDataLst>
          </p:nvPr>
        </p:nvSpPr>
        <p:spPr bwMode="auto">
          <a:xfrm>
            <a:off x="6563809" y="2040590"/>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只划红线，其他的自由发挥</a:t>
            </a:r>
            <a:endPar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19"/>
            </p:custDataLst>
          </p:nvPr>
        </p:nvSpPr>
        <p:spPr>
          <a:xfrm>
            <a:off x="3966205" y="2287767"/>
            <a:ext cx="1093471" cy="1093472"/>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sp>
        <p:nvSpPr>
          <p:cNvPr id="28" name="椭圆 27"/>
          <p:cNvSpPr/>
          <p:nvPr>
            <p:custDataLst>
              <p:tags r:id="rId20"/>
            </p:custDataLst>
          </p:nvPr>
        </p:nvSpPr>
        <p:spPr>
          <a:xfrm>
            <a:off x="5096031" y="2287767"/>
            <a:ext cx="1093471" cy="1093472"/>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sp>
        <p:nvSpPr>
          <p:cNvPr id="31" name="MH_Text_1"/>
          <p:cNvSpPr txBox="1">
            <a:spLocks noChangeArrowheads="1"/>
          </p:cNvSpPr>
          <p:nvPr>
            <p:custDataLst>
              <p:tags r:id="rId21"/>
            </p:custDataLst>
          </p:nvPr>
        </p:nvSpPr>
        <p:spPr bwMode="auto">
          <a:xfrm>
            <a:off x="6796520" y="2664638"/>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低底薪高提成</a:t>
            </a:r>
            <a:endPar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sp>
        <p:nvSpPr>
          <p:cNvPr id="32" name="MH_Text_1"/>
          <p:cNvSpPr txBox="1">
            <a:spLocks noChangeArrowheads="1"/>
          </p:cNvSpPr>
          <p:nvPr>
            <p:custDataLst>
              <p:tags r:id="rId22"/>
            </p:custDataLst>
          </p:nvPr>
        </p:nvSpPr>
        <p:spPr bwMode="auto">
          <a:xfrm>
            <a:off x="6548888" y="3334600"/>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考核资源的利用率，马太效应！</a:t>
            </a:r>
            <a:endPar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sp>
        <p:nvSpPr>
          <p:cNvPr id="33" name="MH_Text_1"/>
          <p:cNvSpPr txBox="1">
            <a:spLocks noChangeArrowheads="1"/>
          </p:cNvSpPr>
          <p:nvPr>
            <p:custDataLst>
              <p:tags r:id="rId23"/>
            </p:custDataLst>
          </p:nvPr>
        </p:nvSpPr>
        <p:spPr bwMode="auto">
          <a:xfrm>
            <a:off x="763849" y="2068503"/>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保质保量完成指定动作</a:t>
            </a:r>
            <a:endPar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sp>
        <p:nvSpPr>
          <p:cNvPr id="34" name="MH_Text_1"/>
          <p:cNvSpPr txBox="1">
            <a:spLocks noChangeArrowheads="1"/>
          </p:cNvSpPr>
          <p:nvPr>
            <p:custDataLst>
              <p:tags r:id="rId24"/>
            </p:custDataLst>
          </p:nvPr>
        </p:nvSpPr>
        <p:spPr bwMode="auto">
          <a:xfrm>
            <a:off x="571659" y="2642700"/>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能完成服务</a:t>
            </a:r>
            <a:r>
              <a:rPr lang="en-US" altLang="zh-CN" sz="1345" dirty="0">
                <a:solidFill>
                  <a:srgbClr val="595959"/>
                </a:solidFill>
                <a:latin typeface="Arial" panose="020B0604020202020204" pitchFamily="34" charset="0"/>
                <a:ea typeface="微软雅黑" panose="020B0503020204020204" charset="-122"/>
                <a:sym typeface="Arial" panose="020B0604020202020204" pitchFamily="34" charset="0"/>
              </a:rPr>
              <a:t>+“</a:t>
            </a: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被动</a:t>
            </a:r>
            <a:r>
              <a:rPr lang="en-US" altLang="zh-CN" sz="1345" dirty="0">
                <a:solidFill>
                  <a:srgbClr val="595959"/>
                </a:solidFill>
                <a:latin typeface="Arial" panose="020B0604020202020204" pitchFamily="34" charset="0"/>
                <a:ea typeface="微软雅黑" panose="020B0503020204020204" charset="-122"/>
                <a:sym typeface="Arial" panose="020B0604020202020204" pitchFamily="34" charset="0"/>
              </a:rPr>
              <a:t>”</a:t>
            </a: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接单</a:t>
            </a: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就好</a:t>
            </a:r>
            <a:endPar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sp>
        <p:nvSpPr>
          <p:cNvPr id="35" name="MH_Text_1"/>
          <p:cNvSpPr txBox="1">
            <a:spLocks noChangeArrowheads="1"/>
          </p:cNvSpPr>
          <p:nvPr>
            <p:custDataLst>
              <p:tags r:id="rId25"/>
            </p:custDataLst>
          </p:nvPr>
        </p:nvSpPr>
        <p:spPr bwMode="auto">
          <a:xfrm>
            <a:off x="756800" y="3297249"/>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当好运营的双手，时间高效利用</a:t>
            </a:r>
            <a:endPar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endParaRPr>
          </a:p>
        </p:txBody>
      </p:sp>
      <p:grpSp>
        <p:nvGrpSpPr>
          <p:cNvPr id="36" name="组合 35"/>
          <p:cNvGrpSpPr/>
          <p:nvPr>
            <p:custDataLst>
              <p:tags r:id="rId26"/>
            </p:custDataLst>
          </p:nvPr>
        </p:nvGrpSpPr>
        <p:grpSpPr>
          <a:xfrm>
            <a:off x="5525850" y="2606920"/>
            <a:ext cx="234491" cy="472324"/>
            <a:chOff x="6309354" y="2276872"/>
            <a:chExt cx="1497108" cy="3288843"/>
          </a:xfrm>
          <a:solidFill>
            <a:srgbClr val="FFFFFF"/>
          </a:solidFill>
        </p:grpSpPr>
        <p:sp>
          <p:nvSpPr>
            <p:cNvPr id="37" name="Oval 9"/>
            <p:cNvSpPr>
              <a:spLocks noChangeArrowheads="1"/>
            </p:cNvSpPr>
            <p:nvPr>
              <p:custDataLst>
                <p:tags r:id="rId27"/>
              </p:custDataLst>
            </p:nvPr>
          </p:nvSpPr>
          <p:spPr bwMode="auto">
            <a:xfrm>
              <a:off x="6800601" y="2276872"/>
              <a:ext cx="514631" cy="5281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nSpc>
                  <a:spcPct val="130000"/>
                </a:lnSpc>
              </a:pPr>
              <a:endParaRPr lang="zh-CN" altLang="en-US" sz="1510">
                <a:solidFill>
                  <a:prstClr val="black"/>
                </a:solidFill>
                <a:sym typeface="Arial" panose="020B0604020202020204" pitchFamily="34" charset="0"/>
              </a:endParaRPr>
            </a:p>
          </p:txBody>
        </p:sp>
        <p:sp>
          <p:nvSpPr>
            <p:cNvPr id="41" name="任意多边形 29"/>
            <p:cNvSpPr/>
            <p:nvPr>
              <p:custDataLst>
                <p:tags r:id="rId28"/>
              </p:custDataLst>
            </p:nvPr>
          </p:nvSpPr>
          <p:spPr>
            <a:xfrm>
              <a:off x="6309354" y="2901034"/>
              <a:ext cx="1497108" cy="2664681"/>
            </a:xfrm>
            <a:custGeom>
              <a:avLst/>
              <a:gdLst>
                <a:gd name="connsiteX0" fmla="*/ 499036 w 1497108"/>
                <a:gd name="connsiteY0" fmla="*/ 0 h 2664681"/>
                <a:gd name="connsiteX1" fmla="*/ 998072 w 1497108"/>
                <a:gd name="connsiteY1" fmla="*/ 0 h 2664681"/>
                <a:gd name="connsiteX2" fmla="*/ 1219866 w 1497108"/>
                <a:gd name="connsiteY2" fmla="*/ 115856 h 2664681"/>
                <a:gd name="connsiteX3" fmla="*/ 1497108 w 1497108"/>
                <a:gd name="connsiteY3" fmla="*/ 1100629 h 2664681"/>
                <a:gd name="connsiteX4" fmla="*/ 1441660 w 1497108"/>
                <a:gd name="connsiteY4" fmla="*/ 1216485 h 2664681"/>
                <a:gd name="connsiteX5" fmla="*/ 1386211 w 1497108"/>
                <a:gd name="connsiteY5" fmla="*/ 1216485 h 2664681"/>
                <a:gd name="connsiteX6" fmla="*/ 1275314 w 1497108"/>
                <a:gd name="connsiteY6" fmla="*/ 1158557 h 2664681"/>
                <a:gd name="connsiteX7" fmla="*/ 1053521 w 1497108"/>
                <a:gd name="connsiteY7" fmla="*/ 405495 h 2664681"/>
                <a:gd name="connsiteX8" fmla="*/ 1330763 w 1497108"/>
                <a:gd name="connsiteY8" fmla="*/ 1564052 h 2664681"/>
                <a:gd name="connsiteX9" fmla="*/ 1108969 w 1497108"/>
                <a:gd name="connsiteY9" fmla="*/ 1564052 h 2664681"/>
                <a:gd name="connsiteX10" fmla="*/ 1108969 w 1497108"/>
                <a:gd name="connsiteY10" fmla="*/ 2548825 h 2664681"/>
                <a:gd name="connsiteX11" fmla="*/ 998072 w 1497108"/>
                <a:gd name="connsiteY11" fmla="*/ 2664681 h 2664681"/>
                <a:gd name="connsiteX12" fmla="*/ 887175 w 1497108"/>
                <a:gd name="connsiteY12" fmla="*/ 2664681 h 2664681"/>
                <a:gd name="connsiteX13" fmla="*/ 831727 w 1497108"/>
                <a:gd name="connsiteY13" fmla="*/ 2548825 h 2664681"/>
                <a:gd name="connsiteX14" fmla="*/ 831727 w 1497108"/>
                <a:gd name="connsiteY14" fmla="*/ 1564052 h 2664681"/>
                <a:gd name="connsiteX15" fmla="*/ 720830 w 1497108"/>
                <a:gd name="connsiteY15" fmla="*/ 1564052 h 2664681"/>
                <a:gd name="connsiteX16" fmla="*/ 720830 w 1497108"/>
                <a:gd name="connsiteY16" fmla="*/ 2548825 h 2664681"/>
                <a:gd name="connsiteX17" fmla="*/ 609933 w 1497108"/>
                <a:gd name="connsiteY17" fmla="*/ 2664681 h 2664681"/>
                <a:gd name="connsiteX18" fmla="*/ 499036 w 1497108"/>
                <a:gd name="connsiteY18" fmla="*/ 2664681 h 2664681"/>
                <a:gd name="connsiteX19" fmla="*/ 443588 w 1497108"/>
                <a:gd name="connsiteY19" fmla="*/ 2548825 h 2664681"/>
                <a:gd name="connsiteX20" fmla="*/ 443588 w 1497108"/>
                <a:gd name="connsiteY20" fmla="*/ 1564052 h 2664681"/>
                <a:gd name="connsiteX21" fmla="*/ 221794 w 1497108"/>
                <a:gd name="connsiteY21" fmla="*/ 1564052 h 2664681"/>
                <a:gd name="connsiteX22" fmla="*/ 499036 w 1497108"/>
                <a:gd name="connsiteY22" fmla="*/ 405495 h 2664681"/>
                <a:gd name="connsiteX23" fmla="*/ 443588 w 1497108"/>
                <a:gd name="connsiteY23" fmla="*/ 405495 h 2664681"/>
                <a:gd name="connsiteX24" fmla="*/ 221794 w 1497108"/>
                <a:gd name="connsiteY24" fmla="*/ 1158557 h 2664681"/>
                <a:gd name="connsiteX25" fmla="*/ 187139 w 1497108"/>
                <a:gd name="connsiteY25" fmla="*/ 1209244 h 2664681"/>
                <a:gd name="connsiteX26" fmla="*/ 173218 w 1497108"/>
                <a:gd name="connsiteY26" fmla="*/ 1211727 h 2664681"/>
                <a:gd name="connsiteX27" fmla="*/ 170212 w 1497108"/>
                <a:gd name="connsiteY27" fmla="*/ 1216537 h 2664681"/>
                <a:gd name="connsiteX28" fmla="*/ 99708 w 1497108"/>
                <a:gd name="connsiteY28" fmla="*/ 1248047 h 2664681"/>
                <a:gd name="connsiteX29" fmla="*/ 0 w 1497108"/>
                <a:gd name="connsiteY29" fmla="*/ 1140463 h 2664681"/>
                <a:gd name="connsiteX30" fmla="*/ 6135 w 1497108"/>
                <a:gd name="connsiteY30" fmla="*/ 1107679 h 2664681"/>
                <a:gd name="connsiteX31" fmla="*/ 0 w 1497108"/>
                <a:gd name="connsiteY31" fmla="*/ 1100629 h 2664681"/>
                <a:gd name="connsiteX32" fmla="*/ 332691 w 1497108"/>
                <a:gd name="connsiteY32" fmla="*/ 115856 h 2664681"/>
                <a:gd name="connsiteX33" fmla="*/ 499036 w 1497108"/>
                <a:gd name="connsiteY33" fmla="*/ 0 h 266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97108" h="2664681">
                  <a:moveTo>
                    <a:pt x="499036" y="0"/>
                  </a:moveTo>
                  <a:cubicBezTo>
                    <a:pt x="499036" y="0"/>
                    <a:pt x="499036" y="0"/>
                    <a:pt x="998072" y="0"/>
                  </a:cubicBezTo>
                  <a:cubicBezTo>
                    <a:pt x="1108969" y="0"/>
                    <a:pt x="1164418" y="57928"/>
                    <a:pt x="1219866" y="115856"/>
                  </a:cubicBezTo>
                  <a:cubicBezTo>
                    <a:pt x="1219866" y="115856"/>
                    <a:pt x="1497108" y="1100629"/>
                    <a:pt x="1497108" y="1100629"/>
                  </a:cubicBezTo>
                  <a:cubicBezTo>
                    <a:pt x="1497108" y="1100629"/>
                    <a:pt x="1497108" y="1158557"/>
                    <a:pt x="1441660" y="1216485"/>
                  </a:cubicBezTo>
                  <a:cubicBezTo>
                    <a:pt x="1441660" y="1216485"/>
                    <a:pt x="1441660" y="1216485"/>
                    <a:pt x="1386211" y="1216485"/>
                  </a:cubicBezTo>
                  <a:cubicBezTo>
                    <a:pt x="1386211" y="1216485"/>
                    <a:pt x="1330763" y="1216485"/>
                    <a:pt x="1275314" y="1158557"/>
                  </a:cubicBezTo>
                  <a:cubicBezTo>
                    <a:pt x="1275314" y="1158557"/>
                    <a:pt x="1275314" y="1158557"/>
                    <a:pt x="1053521" y="405495"/>
                  </a:cubicBezTo>
                  <a:cubicBezTo>
                    <a:pt x="1053521" y="405495"/>
                    <a:pt x="1053521" y="405495"/>
                    <a:pt x="1330763" y="1564052"/>
                  </a:cubicBezTo>
                  <a:cubicBezTo>
                    <a:pt x="1330763" y="1564052"/>
                    <a:pt x="1330763" y="1564052"/>
                    <a:pt x="1108969" y="1564052"/>
                  </a:cubicBezTo>
                  <a:cubicBezTo>
                    <a:pt x="1108969" y="1564052"/>
                    <a:pt x="1108969" y="1564052"/>
                    <a:pt x="1108969" y="2548825"/>
                  </a:cubicBezTo>
                  <a:cubicBezTo>
                    <a:pt x="1108969" y="2606753"/>
                    <a:pt x="1053521" y="2664681"/>
                    <a:pt x="998072" y="2664681"/>
                  </a:cubicBezTo>
                  <a:cubicBezTo>
                    <a:pt x="998072" y="2664681"/>
                    <a:pt x="998072" y="2664681"/>
                    <a:pt x="887175" y="2664681"/>
                  </a:cubicBezTo>
                  <a:cubicBezTo>
                    <a:pt x="831727" y="2664681"/>
                    <a:pt x="831727" y="2606753"/>
                    <a:pt x="831727" y="2548825"/>
                  </a:cubicBezTo>
                  <a:cubicBezTo>
                    <a:pt x="831727" y="2548825"/>
                    <a:pt x="831727" y="2548825"/>
                    <a:pt x="831727" y="1564052"/>
                  </a:cubicBezTo>
                  <a:cubicBezTo>
                    <a:pt x="831727" y="1564052"/>
                    <a:pt x="831727" y="1564052"/>
                    <a:pt x="720830" y="1564052"/>
                  </a:cubicBezTo>
                  <a:cubicBezTo>
                    <a:pt x="720830" y="1564052"/>
                    <a:pt x="720830" y="1564052"/>
                    <a:pt x="720830" y="2548825"/>
                  </a:cubicBezTo>
                  <a:cubicBezTo>
                    <a:pt x="720830" y="2606753"/>
                    <a:pt x="665382" y="2664681"/>
                    <a:pt x="609933" y="2664681"/>
                  </a:cubicBezTo>
                  <a:cubicBezTo>
                    <a:pt x="609933" y="2664681"/>
                    <a:pt x="609933" y="2664681"/>
                    <a:pt x="499036" y="2664681"/>
                  </a:cubicBezTo>
                  <a:cubicBezTo>
                    <a:pt x="443588" y="2664681"/>
                    <a:pt x="443588" y="2606753"/>
                    <a:pt x="443588" y="2548825"/>
                  </a:cubicBezTo>
                  <a:cubicBezTo>
                    <a:pt x="443588" y="2548825"/>
                    <a:pt x="443588" y="2548825"/>
                    <a:pt x="443588" y="1564052"/>
                  </a:cubicBezTo>
                  <a:cubicBezTo>
                    <a:pt x="443588" y="1564052"/>
                    <a:pt x="443588" y="1564052"/>
                    <a:pt x="221794" y="1564052"/>
                  </a:cubicBezTo>
                  <a:cubicBezTo>
                    <a:pt x="221794" y="1564052"/>
                    <a:pt x="221794" y="1564052"/>
                    <a:pt x="499036" y="405495"/>
                  </a:cubicBezTo>
                  <a:cubicBezTo>
                    <a:pt x="443588" y="405495"/>
                    <a:pt x="443588" y="405495"/>
                    <a:pt x="443588" y="405495"/>
                  </a:cubicBezTo>
                  <a:cubicBezTo>
                    <a:pt x="443588" y="405495"/>
                    <a:pt x="443588" y="405495"/>
                    <a:pt x="221794" y="1158557"/>
                  </a:cubicBezTo>
                  <a:cubicBezTo>
                    <a:pt x="221794" y="1187521"/>
                    <a:pt x="207932" y="1202003"/>
                    <a:pt x="187139" y="1209244"/>
                  </a:cubicBezTo>
                  <a:lnTo>
                    <a:pt x="173218" y="1211727"/>
                  </a:lnTo>
                  <a:lnTo>
                    <a:pt x="170212" y="1216537"/>
                  </a:lnTo>
                  <a:cubicBezTo>
                    <a:pt x="152169" y="1236005"/>
                    <a:pt x="127242" y="1248047"/>
                    <a:pt x="99708" y="1248047"/>
                  </a:cubicBezTo>
                  <a:cubicBezTo>
                    <a:pt x="44641" y="1248047"/>
                    <a:pt x="0" y="1199880"/>
                    <a:pt x="0" y="1140463"/>
                  </a:cubicBezTo>
                  <a:lnTo>
                    <a:pt x="6135" y="1107679"/>
                  </a:lnTo>
                  <a:lnTo>
                    <a:pt x="0" y="1100629"/>
                  </a:lnTo>
                  <a:cubicBezTo>
                    <a:pt x="0" y="1100629"/>
                    <a:pt x="277242" y="115856"/>
                    <a:pt x="332691" y="115856"/>
                  </a:cubicBezTo>
                  <a:cubicBezTo>
                    <a:pt x="332691" y="57928"/>
                    <a:pt x="443588" y="0"/>
                    <a:pt x="499036" y="0"/>
                  </a:cubicBezTo>
                  <a:close/>
                </a:path>
              </a:pathLst>
            </a:custGeom>
            <a:grp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grpSp>
      <p:grpSp>
        <p:nvGrpSpPr>
          <p:cNvPr id="42" name="组合 41"/>
          <p:cNvGrpSpPr/>
          <p:nvPr>
            <p:custDataLst>
              <p:tags r:id="rId29"/>
            </p:custDataLst>
          </p:nvPr>
        </p:nvGrpSpPr>
        <p:grpSpPr>
          <a:xfrm>
            <a:off x="4394904" y="2602676"/>
            <a:ext cx="202049" cy="503901"/>
            <a:chOff x="742743" y="2027041"/>
            <a:chExt cx="401486" cy="1092036"/>
          </a:xfrm>
          <a:solidFill>
            <a:srgbClr val="FFFFFF"/>
          </a:solidFill>
        </p:grpSpPr>
        <p:sp>
          <p:nvSpPr>
            <p:cNvPr id="43" name="Freeform 5"/>
            <p:cNvSpPr/>
            <p:nvPr>
              <p:custDataLst>
                <p:tags r:id="rId30"/>
              </p:custDataLst>
            </p:nvPr>
          </p:nvSpPr>
          <p:spPr bwMode="auto">
            <a:xfrm>
              <a:off x="742743" y="2227781"/>
              <a:ext cx="401486" cy="891296"/>
            </a:xfrm>
            <a:custGeom>
              <a:avLst/>
              <a:gdLst>
                <a:gd name="T0" fmla="*/ 16 w 21"/>
                <a:gd name="T1" fmla="*/ 0 h 46"/>
                <a:gd name="T2" fmla="*/ 16 w 21"/>
                <a:gd name="T3" fmla="*/ 0 h 46"/>
                <a:gd name="T4" fmla="*/ 5 w 21"/>
                <a:gd name="T5" fmla="*/ 0 h 46"/>
                <a:gd name="T6" fmla="*/ 5 w 21"/>
                <a:gd name="T7" fmla="*/ 0 h 46"/>
                <a:gd name="T8" fmla="*/ 0 w 21"/>
                <a:gd name="T9" fmla="*/ 4 h 46"/>
                <a:gd name="T10" fmla="*/ 0 w 21"/>
                <a:gd name="T11" fmla="*/ 5 h 46"/>
                <a:gd name="T12" fmla="*/ 0 w 21"/>
                <a:gd name="T13" fmla="*/ 19 h 46"/>
                <a:gd name="T14" fmla="*/ 0 w 21"/>
                <a:gd name="T15" fmla="*/ 22 h 46"/>
                <a:gd name="T16" fmla="*/ 2 w 21"/>
                <a:gd name="T17" fmla="*/ 23 h 46"/>
                <a:gd name="T18" fmla="*/ 2 w 21"/>
                <a:gd name="T19" fmla="*/ 23 h 46"/>
                <a:gd name="T20" fmla="*/ 4 w 21"/>
                <a:gd name="T21" fmla="*/ 22 h 46"/>
                <a:gd name="T22" fmla="*/ 4 w 21"/>
                <a:gd name="T23" fmla="*/ 19 h 46"/>
                <a:gd name="T24" fmla="*/ 4 w 21"/>
                <a:gd name="T25" fmla="*/ 8 h 46"/>
                <a:gd name="T26" fmla="*/ 5 w 21"/>
                <a:gd name="T27" fmla="*/ 8 h 46"/>
                <a:gd name="T28" fmla="*/ 5 w 21"/>
                <a:gd name="T29" fmla="*/ 19 h 46"/>
                <a:gd name="T30" fmla="*/ 5 w 21"/>
                <a:gd name="T31" fmla="*/ 30 h 46"/>
                <a:gd name="T32" fmla="*/ 5 w 21"/>
                <a:gd name="T33" fmla="*/ 38 h 46"/>
                <a:gd name="T34" fmla="*/ 5 w 21"/>
                <a:gd name="T35" fmla="*/ 44 h 46"/>
                <a:gd name="T36" fmla="*/ 5 w 21"/>
                <a:gd name="T37" fmla="*/ 44 h 46"/>
                <a:gd name="T38" fmla="*/ 7 w 21"/>
                <a:gd name="T39" fmla="*/ 46 h 46"/>
                <a:gd name="T40" fmla="*/ 8 w 21"/>
                <a:gd name="T41" fmla="*/ 46 h 46"/>
                <a:gd name="T42" fmla="*/ 10 w 21"/>
                <a:gd name="T43" fmla="*/ 44 h 46"/>
                <a:gd name="T44" fmla="*/ 10 w 21"/>
                <a:gd name="T45" fmla="*/ 44 h 46"/>
                <a:gd name="T46" fmla="*/ 10 w 21"/>
                <a:gd name="T47" fmla="*/ 38 h 46"/>
                <a:gd name="T48" fmla="*/ 10 w 21"/>
                <a:gd name="T49" fmla="*/ 30 h 46"/>
                <a:gd name="T50" fmla="*/ 10 w 21"/>
                <a:gd name="T51" fmla="*/ 23 h 46"/>
                <a:gd name="T52" fmla="*/ 11 w 21"/>
                <a:gd name="T53" fmla="*/ 23 h 46"/>
                <a:gd name="T54" fmla="*/ 11 w 21"/>
                <a:gd name="T55" fmla="*/ 30 h 46"/>
                <a:gd name="T56" fmla="*/ 11 w 21"/>
                <a:gd name="T57" fmla="*/ 38 h 46"/>
                <a:gd name="T58" fmla="*/ 11 w 21"/>
                <a:gd name="T59" fmla="*/ 44 h 46"/>
                <a:gd name="T60" fmla="*/ 11 w 21"/>
                <a:gd name="T61" fmla="*/ 44 h 46"/>
                <a:gd name="T62" fmla="*/ 13 w 21"/>
                <a:gd name="T63" fmla="*/ 46 h 46"/>
                <a:gd name="T64" fmla="*/ 15 w 21"/>
                <a:gd name="T65" fmla="*/ 46 h 46"/>
                <a:gd name="T66" fmla="*/ 16 w 21"/>
                <a:gd name="T67" fmla="*/ 44 h 46"/>
                <a:gd name="T68" fmla="*/ 16 w 21"/>
                <a:gd name="T69" fmla="*/ 44 h 46"/>
                <a:gd name="T70" fmla="*/ 16 w 21"/>
                <a:gd name="T71" fmla="*/ 38 h 46"/>
                <a:gd name="T72" fmla="*/ 16 w 21"/>
                <a:gd name="T73" fmla="*/ 30 h 46"/>
                <a:gd name="T74" fmla="*/ 16 w 21"/>
                <a:gd name="T75" fmla="*/ 19 h 46"/>
                <a:gd name="T76" fmla="*/ 16 w 21"/>
                <a:gd name="T77" fmla="*/ 8 h 46"/>
                <a:gd name="T78" fmla="*/ 18 w 21"/>
                <a:gd name="T79" fmla="*/ 8 h 46"/>
                <a:gd name="T80" fmla="*/ 18 w 21"/>
                <a:gd name="T81" fmla="*/ 19 h 46"/>
                <a:gd name="T82" fmla="*/ 18 w 21"/>
                <a:gd name="T83" fmla="*/ 22 h 46"/>
                <a:gd name="T84" fmla="*/ 19 w 21"/>
                <a:gd name="T85" fmla="*/ 23 h 46"/>
                <a:gd name="T86" fmla="*/ 20 w 21"/>
                <a:gd name="T87" fmla="*/ 23 h 46"/>
                <a:gd name="T88" fmla="*/ 21 w 21"/>
                <a:gd name="T89" fmla="*/ 22 h 46"/>
                <a:gd name="T90" fmla="*/ 21 w 21"/>
                <a:gd name="T91" fmla="*/ 19 h 46"/>
                <a:gd name="T92" fmla="*/ 21 w 21"/>
                <a:gd name="T93" fmla="*/ 5 h 46"/>
                <a:gd name="T94" fmla="*/ 21 w 21"/>
                <a:gd name="T95" fmla="*/ 4 h 46"/>
                <a:gd name="T96" fmla="*/ 16 w 21"/>
                <a:gd name="T9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46">
                  <a:moveTo>
                    <a:pt x="16" y="0"/>
                  </a:moveTo>
                  <a:cubicBezTo>
                    <a:pt x="16" y="0"/>
                    <a:pt x="16" y="0"/>
                    <a:pt x="16" y="0"/>
                  </a:cubicBezTo>
                  <a:cubicBezTo>
                    <a:pt x="5" y="0"/>
                    <a:pt x="5" y="0"/>
                    <a:pt x="5" y="0"/>
                  </a:cubicBezTo>
                  <a:cubicBezTo>
                    <a:pt x="5" y="0"/>
                    <a:pt x="5" y="0"/>
                    <a:pt x="5" y="0"/>
                  </a:cubicBezTo>
                  <a:cubicBezTo>
                    <a:pt x="2" y="0"/>
                    <a:pt x="0" y="2"/>
                    <a:pt x="0" y="4"/>
                  </a:cubicBezTo>
                  <a:cubicBezTo>
                    <a:pt x="0" y="4"/>
                    <a:pt x="0" y="5"/>
                    <a:pt x="0" y="5"/>
                  </a:cubicBezTo>
                  <a:cubicBezTo>
                    <a:pt x="0" y="19"/>
                    <a:pt x="0" y="19"/>
                    <a:pt x="0" y="19"/>
                  </a:cubicBezTo>
                  <a:cubicBezTo>
                    <a:pt x="0" y="22"/>
                    <a:pt x="0" y="22"/>
                    <a:pt x="0" y="22"/>
                  </a:cubicBezTo>
                  <a:cubicBezTo>
                    <a:pt x="0" y="22"/>
                    <a:pt x="1" y="23"/>
                    <a:pt x="2" y="23"/>
                  </a:cubicBezTo>
                  <a:cubicBezTo>
                    <a:pt x="2" y="23"/>
                    <a:pt x="2" y="23"/>
                    <a:pt x="2" y="23"/>
                  </a:cubicBezTo>
                  <a:cubicBezTo>
                    <a:pt x="3" y="23"/>
                    <a:pt x="4" y="22"/>
                    <a:pt x="4" y="22"/>
                  </a:cubicBezTo>
                  <a:cubicBezTo>
                    <a:pt x="4" y="19"/>
                    <a:pt x="4" y="19"/>
                    <a:pt x="4" y="19"/>
                  </a:cubicBezTo>
                  <a:cubicBezTo>
                    <a:pt x="4" y="8"/>
                    <a:pt x="4" y="8"/>
                    <a:pt x="4" y="8"/>
                  </a:cubicBezTo>
                  <a:cubicBezTo>
                    <a:pt x="4" y="8"/>
                    <a:pt x="5" y="8"/>
                    <a:pt x="5" y="8"/>
                  </a:cubicBezTo>
                  <a:cubicBezTo>
                    <a:pt x="5" y="19"/>
                    <a:pt x="5" y="19"/>
                    <a:pt x="5" y="19"/>
                  </a:cubicBezTo>
                  <a:cubicBezTo>
                    <a:pt x="5" y="30"/>
                    <a:pt x="5" y="30"/>
                    <a:pt x="5" y="30"/>
                  </a:cubicBezTo>
                  <a:cubicBezTo>
                    <a:pt x="5" y="38"/>
                    <a:pt x="5" y="38"/>
                    <a:pt x="5" y="38"/>
                  </a:cubicBezTo>
                  <a:cubicBezTo>
                    <a:pt x="5" y="44"/>
                    <a:pt x="5" y="44"/>
                    <a:pt x="5" y="44"/>
                  </a:cubicBezTo>
                  <a:cubicBezTo>
                    <a:pt x="5" y="44"/>
                    <a:pt x="5" y="44"/>
                    <a:pt x="5" y="44"/>
                  </a:cubicBezTo>
                  <a:cubicBezTo>
                    <a:pt x="5" y="45"/>
                    <a:pt x="6" y="46"/>
                    <a:pt x="7" y="46"/>
                  </a:cubicBezTo>
                  <a:cubicBezTo>
                    <a:pt x="8" y="46"/>
                    <a:pt x="8" y="46"/>
                    <a:pt x="8" y="46"/>
                  </a:cubicBezTo>
                  <a:cubicBezTo>
                    <a:pt x="9" y="46"/>
                    <a:pt x="10" y="45"/>
                    <a:pt x="10" y="44"/>
                  </a:cubicBezTo>
                  <a:cubicBezTo>
                    <a:pt x="10" y="44"/>
                    <a:pt x="10" y="44"/>
                    <a:pt x="10" y="44"/>
                  </a:cubicBezTo>
                  <a:cubicBezTo>
                    <a:pt x="10" y="38"/>
                    <a:pt x="10" y="38"/>
                    <a:pt x="10" y="38"/>
                  </a:cubicBezTo>
                  <a:cubicBezTo>
                    <a:pt x="10" y="30"/>
                    <a:pt x="10" y="30"/>
                    <a:pt x="10" y="30"/>
                  </a:cubicBezTo>
                  <a:cubicBezTo>
                    <a:pt x="10" y="23"/>
                    <a:pt x="10" y="23"/>
                    <a:pt x="10" y="23"/>
                  </a:cubicBezTo>
                  <a:cubicBezTo>
                    <a:pt x="11" y="23"/>
                    <a:pt x="11" y="23"/>
                    <a:pt x="11" y="23"/>
                  </a:cubicBezTo>
                  <a:cubicBezTo>
                    <a:pt x="11" y="30"/>
                    <a:pt x="11" y="30"/>
                    <a:pt x="11" y="30"/>
                  </a:cubicBezTo>
                  <a:cubicBezTo>
                    <a:pt x="11" y="38"/>
                    <a:pt x="11" y="38"/>
                    <a:pt x="11" y="38"/>
                  </a:cubicBezTo>
                  <a:cubicBezTo>
                    <a:pt x="11" y="44"/>
                    <a:pt x="11" y="44"/>
                    <a:pt x="11" y="44"/>
                  </a:cubicBezTo>
                  <a:cubicBezTo>
                    <a:pt x="11" y="44"/>
                    <a:pt x="11" y="44"/>
                    <a:pt x="11" y="44"/>
                  </a:cubicBezTo>
                  <a:cubicBezTo>
                    <a:pt x="11" y="45"/>
                    <a:pt x="12" y="46"/>
                    <a:pt x="13" y="46"/>
                  </a:cubicBezTo>
                  <a:cubicBezTo>
                    <a:pt x="15" y="46"/>
                    <a:pt x="15" y="46"/>
                    <a:pt x="15" y="46"/>
                  </a:cubicBezTo>
                  <a:cubicBezTo>
                    <a:pt x="16" y="46"/>
                    <a:pt x="16" y="45"/>
                    <a:pt x="16" y="44"/>
                  </a:cubicBezTo>
                  <a:cubicBezTo>
                    <a:pt x="16" y="44"/>
                    <a:pt x="16" y="44"/>
                    <a:pt x="16" y="44"/>
                  </a:cubicBezTo>
                  <a:cubicBezTo>
                    <a:pt x="16" y="38"/>
                    <a:pt x="16" y="38"/>
                    <a:pt x="16" y="38"/>
                  </a:cubicBezTo>
                  <a:cubicBezTo>
                    <a:pt x="16" y="30"/>
                    <a:pt x="16" y="30"/>
                    <a:pt x="16" y="30"/>
                  </a:cubicBezTo>
                  <a:cubicBezTo>
                    <a:pt x="16" y="19"/>
                    <a:pt x="16" y="19"/>
                    <a:pt x="16" y="19"/>
                  </a:cubicBezTo>
                  <a:cubicBezTo>
                    <a:pt x="16" y="8"/>
                    <a:pt x="16" y="8"/>
                    <a:pt x="16" y="8"/>
                  </a:cubicBezTo>
                  <a:cubicBezTo>
                    <a:pt x="17" y="8"/>
                    <a:pt x="17" y="8"/>
                    <a:pt x="18" y="8"/>
                  </a:cubicBezTo>
                  <a:cubicBezTo>
                    <a:pt x="18" y="19"/>
                    <a:pt x="18" y="19"/>
                    <a:pt x="18" y="19"/>
                  </a:cubicBezTo>
                  <a:cubicBezTo>
                    <a:pt x="18" y="22"/>
                    <a:pt x="18" y="22"/>
                    <a:pt x="18" y="22"/>
                  </a:cubicBezTo>
                  <a:cubicBezTo>
                    <a:pt x="18" y="22"/>
                    <a:pt x="18" y="23"/>
                    <a:pt x="19" y="23"/>
                  </a:cubicBezTo>
                  <a:cubicBezTo>
                    <a:pt x="20" y="23"/>
                    <a:pt x="20" y="23"/>
                    <a:pt x="20" y="23"/>
                  </a:cubicBezTo>
                  <a:cubicBezTo>
                    <a:pt x="21" y="23"/>
                    <a:pt x="21" y="22"/>
                    <a:pt x="21" y="22"/>
                  </a:cubicBezTo>
                  <a:cubicBezTo>
                    <a:pt x="21" y="19"/>
                    <a:pt x="21" y="19"/>
                    <a:pt x="21" y="19"/>
                  </a:cubicBezTo>
                  <a:cubicBezTo>
                    <a:pt x="21" y="5"/>
                    <a:pt x="21" y="5"/>
                    <a:pt x="21" y="5"/>
                  </a:cubicBezTo>
                  <a:cubicBezTo>
                    <a:pt x="21" y="5"/>
                    <a:pt x="21" y="4"/>
                    <a:pt x="21" y="4"/>
                  </a:cubicBezTo>
                  <a:cubicBezTo>
                    <a:pt x="21" y="2"/>
                    <a:pt x="19"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nSpc>
                  <a:spcPct val="130000"/>
                </a:lnSpc>
              </a:pPr>
              <a:endParaRPr lang="zh-CN" altLang="en-US" sz="1510">
                <a:solidFill>
                  <a:prstClr val="black"/>
                </a:solidFill>
                <a:sym typeface="Arial" panose="020B0604020202020204" pitchFamily="34" charset="0"/>
              </a:endParaRPr>
            </a:p>
          </p:txBody>
        </p:sp>
        <p:sp>
          <p:nvSpPr>
            <p:cNvPr id="44" name="Oval 6"/>
            <p:cNvSpPr>
              <a:spLocks noChangeArrowheads="1"/>
            </p:cNvSpPr>
            <p:nvPr>
              <p:custDataLst>
                <p:tags r:id="rId31"/>
              </p:custDataLst>
            </p:nvPr>
          </p:nvSpPr>
          <p:spPr bwMode="auto">
            <a:xfrm>
              <a:off x="855159" y="2027041"/>
              <a:ext cx="176654" cy="1766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nSpc>
                  <a:spcPct val="130000"/>
                </a:lnSpc>
              </a:pPr>
              <a:endParaRPr lang="zh-CN" altLang="en-US" sz="1510">
                <a:solidFill>
                  <a:prstClr val="black"/>
                </a:solidFill>
                <a:sym typeface="Arial" panose="020B0604020202020204" pitchFamily="34" charset="0"/>
              </a:endParaRPr>
            </a:p>
          </p:txBody>
        </p:sp>
      </p:grpSp>
      <p:sp>
        <p:nvSpPr>
          <p:cNvPr id="29" name="圆角矩形 28"/>
          <p:cNvSpPr/>
          <p:nvPr/>
        </p:nvSpPr>
        <p:spPr>
          <a:xfrm>
            <a:off x="1033145" y="1226185"/>
            <a:ext cx="2078355" cy="692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助理跟单型</a:t>
            </a:r>
            <a:endParaRPr lang="zh-CN" altLang="en-US"/>
          </a:p>
        </p:txBody>
      </p:sp>
      <p:sp>
        <p:nvSpPr>
          <p:cNvPr id="30" name="圆角矩形 29"/>
          <p:cNvSpPr/>
          <p:nvPr/>
        </p:nvSpPr>
        <p:spPr>
          <a:xfrm>
            <a:off x="6929755" y="1226185"/>
            <a:ext cx="2078355" cy="69278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狼性销售型</a:t>
            </a:r>
            <a:endParaRPr lang="zh-CN" altLang="en-US"/>
          </a:p>
        </p:txBody>
      </p:sp>
    </p:spTree>
    <p:custDataLst>
      <p:tags r:id="rId3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225688" y="420094"/>
            <a:ext cx="4349115" cy="368300"/>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关键词：确定目标，定输出标准，抓输入</a:t>
            </a:r>
            <a:r>
              <a:rPr lang="zh-CN" sz="1600" b="1" dirty="0">
                <a:latin typeface="微软雅黑" panose="020B0503020204020204" charset="-122"/>
                <a:ea typeface="微软雅黑" panose="020B0503020204020204" charset="-122"/>
                <a:sym typeface="+mn-ea"/>
              </a:rPr>
              <a:t> </a:t>
            </a:r>
            <a:endParaRPr lang="zh-CN" sz="1600" b="1" dirty="0">
              <a:latin typeface="微软雅黑" panose="020B0503020204020204" charset="-122"/>
              <a:ea typeface="微软雅黑" panose="020B0503020204020204" charset="-122"/>
              <a:sym typeface="+mn-ea"/>
            </a:endParaRPr>
          </a:p>
        </p:txBody>
      </p:sp>
      <p:sp>
        <p:nvSpPr>
          <p:cNvPr id="20" name="圆角矩形 19"/>
          <p:cNvSpPr/>
          <p:nvPr>
            <p:custDataLst>
              <p:tags r:id="rId5"/>
            </p:custDataLst>
          </p:nvPr>
        </p:nvSpPr>
        <p:spPr>
          <a:xfrm rot="2702816">
            <a:off x="1699534" y="1396692"/>
            <a:ext cx="1753591" cy="1753591"/>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6" name="任意多边形 25"/>
          <p:cNvSpPr/>
          <p:nvPr>
            <p:custDataLst>
              <p:tags r:id="rId6"/>
            </p:custDataLst>
          </p:nvPr>
        </p:nvSpPr>
        <p:spPr>
          <a:xfrm rot="2702816">
            <a:off x="1798449" y="1494881"/>
            <a:ext cx="1556484" cy="1556484"/>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7"/>
            </p:custDataLst>
          </p:nvPr>
        </p:nvSpPr>
        <p:spPr>
          <a:xfrm>
            <a:off x="2765471" y="2011285"/>
            <a:ext cx="599319" cy="523676"/>
          </a:xfrm>
          <a:prstGeom prst="rect">
            <a:avLst/>
          </a:prstGeom>
          <a:noFill/>
        </p:spPr>
        <p:txBody>
          <a:bodyPr wrap="none" lIns="75583" tIns="39303" rIns="75583" bIns="39303">
            <a:normAutofit fontScale="85000" lnSpcReduction="10000"/>
          </a:bodyPr>
          <a:p>
            <a:pPr>
              <a:lnSpc>
                <a:spcPct val="140000"/>
              </a:lnSpc>
            </a:pPr>
            <a:r>
              <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定目标</a:t>
            </a:r>
            <a:endPar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custDataLst>
              <p:tags r:id="rId8"/>
            </p:custDataLst>
          </p:nvPr>
        </p:nvSpPr>
        <p:spPr bwMode="auto">
          <a:xfrm>
            <a:off x="1497874" y="3545950"/>
            <a:ext cx="2188185" cy="562225"/>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p>
            <a:pPr marL="0" lvl="1" algn="ctr">
              <a:lnSpc>
                <a:spcPct val="120000"/>
              </a:lnSpc>
            </a:pPr>
            <a:r>
              <a:rPr lang="zh-CN" altLang="en-US" sz="151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定带教目标</a:t>
            </a:r>
            <a:endParaRPr lang="zh-CN" altLang="en-US" sz="1510" b="1" spc="300">
              <a:solidFill>
                <a:srgbClr val="1F74AD"/>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2" name="文本框 21"/>
          <p:cNvSpPr txBox="1"/>
          <p:nvPr>
            <p:custDataLst>
              <p:tags r:id="rId9"/>
            </p:custDataLst>
          </p:nvPr>
        </p:nvSpPr>
        <p:spPr bwMode="auto">
          <a:xfrm>
            <a:off x="1497874" y="4124281"/>
            <a:ext cx="2188185" cy="88370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这个岗位是解决什么问题的？</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必须具备什么能力和素质？</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23" name="圆角矩形 22"/>
          <p:cNvSpPr/>
          <p:nvPr>
            <p:custDataLst>
              <p:tags r:id="rId10"/>
            </p:custDataLst>
          </p:nvPr>
        </p:nvSpPr>
        <p:spPr>
          <a:xfrm rot="2702816">
            <a:off x="3964073" y="1396692"/>
            <a:ext cx="1753591" cy="1753591"/>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8" name="任意多边形 27"/>
          <p:cNvSpPr/>
          <p:nvPr>
            <p:custDataLst>
              <p:tags r:id="rId11"/>
            </p:custDataLst>
          </p:nvPr>
        </p:nvSpPr>
        <p:spPr>
          <a:xfrm rot="2702816">
            <a:off x="4062626" y="1494736"/>
            <a:ext cx="1556484" cy="1556484"/>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9" name="文本框 28"/>
          <p:cNvSpPr txBox="1"/>
          <p:nvPr>
            <p:custDataLst>
              <p:tags r:id="rId12"/>
            </p:custDataLst>
          </p:nvPr>
        </p:nvSpPr>
        <p:spPr>
          <a:xfrm>
            <a:off x="4883510" y="1980873"/>
            <a:ext cx="1011607" cy="523711"/>
          </a:xfrm>
          <a:prstGeom prst="rect">
            <a:avLst/>
          </a:prstGeom>
          <a:noFill/>
        </p:spPr>
        <p:txBody>
          <a:bodyPr wrap="none" lIns="75583" tIns="39303" rIns="75583" bIns="39303">
            <a:normAutofit/>
          </a:bodyPr>
          <a:p>
            <a:pPr>
              <a:lnSpc>
                <a:spcPct val="140000"/>
              </a:lnSpc>
            </a:pPr>
            <a:r>
              <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定标准</a:t>
            </a:r>
            <a:endPar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4" name="文本框 23"/>
          <p:cNvSpPr txBox="1"/>
          <p:nvPr>
            <p:custDataLst>
              <p:tags r:id="rId13"/>
            </p:custDataLst>
          </p:nvPr>
        </p:nvSpPr>
        <p:spPr bwMode="auto">
          <a:xfrm>
            <a:off x="3762049" y="3545950"/>
            <a:ext cx="2188185" cy="562225"/>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p>
            <a:pPr marL="0" lvl="1" algn="ctr">
              <a:lnSpc>
                <a:spcPct val="120000"/>
              </a:lnSpc>
            </a:pPr>
            <a:r>
              <a:rPr lang="zh-CN" altLang="en-US" sz="1510" b="1" spc="300">
                <a:solidFill>
                  <a:srgbClr val="3498DB"/>
                </a:solidFill>
                <a:latin typeface="Arial" panose="020B0604020202020204" pitchFamily="34" charset="0"/>
                <a:ea typeface="微软雅黑" panose="020B0503020204020204" charset="-122"/>
                <a:cs typeface="+mn-ea"/>
                <a:sym typeface="Arial" panose="020B0604020202020204" pitchFamily="34" charset="0"/>
              </a:rPr>
              <a:t>定输出标准</a:t>
            </a:r>
            <a:endParaRPr lang="zh-CN" altLang="en-US" sz="1510" b="1" spc="300">
              <a:solidFill>
                <a:srgbClr val="3498DB"/>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文本框 24"/>
          <p:cNvSpPr txBox="1"/>
          <p:nvPr>
            <p:custDataLst>
              <p:tags r:id="rId14"/>
            </p:custDataLst>
          </p:nvPr>
        </p:nvSpPr>
        <p:spPr bwMode="auto">
          <a:xfrm>
            <a:off x="3762049" y="4124281"/>
            <a:ext cx="2188185" cy="88370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p>
            <a:pPr algn="ctr">
              <a:lnSpc>
                <a:spcPct val="120000"/>
              </a:lnSpc>
              <a:defRPr/>
            </a:pP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对方输出什么</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就代表了具备这样的能力和素质</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endPar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31" name="圆角矩形 30"/>
          <p:cNvSpPr/>
          <p:nvPr>
            <p:custDataLst>
              <p:tags r:id="rId15"/>
            </p:custDataLst>
          </p:nvPr>
        </p:nvSpPr>
        <p:spPr>
          <a:xfrm rot="2702816">
            <a:off x="6228249" y="1396692"/>
            <a:ext cx="1753591" cy="1753591"/>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2" name="任意多边形 31"/>
          <p:cNvSpPr/>
          <p:nvPr>
            <p:custDataLst>
              <p:tags r:id="rId16"/>
            </p:custDataLst>
          </p:nvPr>
        </p:nvSpPr>
        <p:spPr>
          <a:xfrm rot="2702816">
            <a:off x="6325711" y="1494881"/>
            <a:ext cx="1556484" cy="1556484"/>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17"/>
            </p:custDataLst>
          </p:nvPr>
        </p:nvSpPr>
        <p:spPr>
          <a:xfrm>
            <a:off x="7100667" y="1980873"/>
            <a:ext cx="936598" cy="523711"/>
          </a:xfrm>
          <a:prstGeom prst="rect">
            <a:avLst/>
          </a:prstGeom>
          <a:noFill/>
        </p:spPr>
        <p:txBody>
          <a:bodyPr wrap="none" lIns="75583" tIns="39303" rIns="75583" bIns="39303">
            <a:normAutofit/>
          </a:bodyPr>
          <a:p>
            <a:pPr>
              <a:lnSpc>
                <a:spcPct val="140000"/>
              </a:lnSpc>
            </a:pPr>
            <a:r>
              <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抓输入</a:t>
            </a:r>
            <a:endPar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2" name="文本框 61"/>
          <p:cNvSpPr txBox="1"/>
          <p:nvPr>
            <p:custDataLst>
              <p:tags r:id="rId18"/>
            </p:custDataLst>
          </p:nvPr>
        </p:nvSpPr>
        <p:spPr bwMode="auto">
          <a:xfrm>
            <a:off x="6026225" y="3545950"/>
            <a:ext cx="2188185" cy="562225"/>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p>
            <a:pPr marL="0" lvl="1" algn="ctr">
              <a:lnSpc>
                <a:spcPct val="120000"/>
              </a:lnSpc>
            </a:pPr>
            <a:r>
              <a:rPr lang="zh-CN" altLang="en-US" sz="1510" b="1" spc="300">
                <a:solidFill>
                  <a:srgbClr val="1AA3AA"/>
                </a:solidFill>
                <a:latin typeface="Arial" panose="020B0604020202020204" pitchFamily="34" charset="0"/>
                <a:ea typeface="微软雅黑" panose="020B0503020204020204" charset="-122"/>
                <a:cs typeface="+mn-ea"/>
                <a:sym typeface="Arial" panose="020B0604020202020204" pitchFamily="34" charset="0"/>
              </a:rPr>
              <a:t>定输入标准</a:t>
            </a:r>
            <a:endParaRPr lang="zh-CN" altLang="en-US" sz="1510" b="1" spc="300">
              <a:solidFill>
                <a:srgbClr val="1AA3A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7" name="文本框 86"/>
          <p:cNvSpPr txBox="1"/>
          <p:nvPr>
            <p:custDataLst>
              <p:tags r:id="rId19"/>
            </p:custDataLst>
          </p:nvPr>
        </p:nvSpPr>
        <p:spPr bwMode="auto">
          <a:xfrm>
            <a:off x="6026225" y="4124281"/>
            <a:ext cx="2188185" cy="88370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我给到对方什么就一定能让对方具备那样的能力？</a:t>
            </a:r>
            <a:endPar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endParaRPr>
          </a:p>
        </p:txBody>
      </p:sp>
      <p:sp>
        <p:nvSpPr>
          <p:cNvPr id="88" name="文本框 87"/>
          <p:cNvSpPr txBox="1"/>
          <p:nvPr/>
        </p:nvSpPr>
        <p:spPr>
          <a:xfrm>
            <a:off x="1216025" y="5048885"/>
            <a:ext cx="6463665" cy="368300"/>
          </a:xfrm>
          <a:prstGeom prst="rect">
            <a:avLst/>
          </a:prstGeom>
          <a:noFill/>
        </p:spPr>
        <p:txBody>
          <a:bodyPr wrap="square" rtlCol="0">
            <a:spAutoFit/>
          </a:bodyPr>
          <a:p>
            <a:pPr algn="ctr"/>
            <a:r>
              <a:rPr lang="zh-CN" altLang="en-US" b="1">
                <a:solidFill>
                  <a:srgbClr val="FF0000"/>
                </a:solidFill>
              </a:rPr>
              <a:t>核心原则：结果导向，以输出倒逼输入。</a:t>
            </a:r>
            <a:endParaRPr lang="zh-CN" altLang="en-US" b="1">
              <a:solidFill>
                <a:srgbClr val="FF0000"/>
              </a:solidFill>
            </a:endParaRPr>
          </a:p>
        </p:txBody>
      </p:sp>
      <p:grpSp>
        <p:nvGrpSpPr>
          <p:cNvPr id="5" name="组合 4"/>
          <p:cNvGrpSpPr/>
          <p:nvPr/>
        </p:nvGrpSpPr>
        <p:grpSpPr>
          <a:xfrm>
            <a:off x="9368790" y="120650"/>
            <a:ext cx="659130" cy="598170"/>
            <a:chOff x="14118" y="124"/>
            <a:chExt cx="1038" cy="942"/>
          </a:xfrm>
        </p:grpSpPr>
        <p:sp>
          <p:nvSpPr>
            <p:cNvPr id="7" name="对角圆角矩形 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resource"/>
            <p:cNvPicPr>
              <a:picLocks noChangeAspect="1"/>
            </p:cNvPicPr>
            <p:nvPr/>
          </p:nvPicPr>
          <p:blipFill>
            <a:blip r:embed="rId20"/>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413510" y="436245"/>
            <a:ext cx="7413625" cy="337185"/>
          </a:xfrm>
          <a:prstGeom prst="rect">
            <a:avLst/>
          </a:prstGeom>
          <a:noFill/>
          <a:ln w="12700">
            <a:solidFill>
              <a:srgbClr val="FEA900"/>
            </a:solidFill>
          </a:ln>
        </p:spPr>
        <p:txBody>
          <a:bodyPr wrap="square" rtlCol="0">
            <a:spAutoFit/>
          </a:bodyPr>
          <a:lstStyle/>
          <a:p>
            <a:pPr algn="l"/>
            <a:r>
              <a:rPr lang="zh-CN" sz="1600" b="1" dirty="0">
                <a:latin typeface="微软雅黑" panose="020B0503020204020204" charset="-122"/>
                <a:ea typeface="微软雅黑" panose="020B0503020204020204" charset="-122"/>
                <a:sym typeface="+mn-ea"/>
              </a:rPr>
              <a:t>定目标</a:t>
            </a:r>
            <a:r>
              <a:rPr lang="en-US" altLang="zh-CN" sz="1600" b="1" dirty="0">
                <a:latin typeface="微软雅黑" panose="020B0503020204020204" charset="-122"/>
                <a:ea typeface="微软雅黑" panose="020B0503020204020204" charset="-122"/>
                <a:sym typeface="+mn-ea"/>
              </a:rPr>
              <a:t>:</a:t>
            </a:r>
            <a:r>
              <a:rPr lang="zh-CN" altLang="en-US" sz="1600">
                <a:sym typeface="+mn-ea"/>
              </a:rPr>
              <a:t>做服务</a:t>
            </a:r>
            <a:r>
              <a:rPr lang="en-US" altLang="zh-CN" sz="1600">
                <a:sym typeface="+mn-ea"/>
              </a:rPr>
              <a:t>+</a:t>
            </a:r>
            <a:r>
              <a:rPr lang="zh-CN" altLang="en-US" sz="1600">
                <a:sym typeface="+mn-ea"/>
              </a:rPr>
              <a:t>做销售</a:t>
            </a:r>
            <a:r>
              <a:rPr lang="en-US" altLang="zh-CN" sz="1600">
                <a:sym typeface="+mn-ea"/>
              </a:rPr>
              <a:t>,</a:t>
            </a:r>
            <a:r>
              <a:rPr lang="zh-CN" altLang="en-US" sz="1600">
                <a:sym typeface="+mn-ea"/>
              </a:rPr>
              <a:t>以及必须具备</a:t>
            </a:r>
            <a:r>
              <a:rPr lang="en-US" altLang="zh-CN" sz="1600">
                <a:sym typeface="+mn-ea"/>
              </a:rPr>
              <a:t>3</a:t>
            </a:r>
            <a:r>
              <a:rPr lang="zh-CN" altLang="en-US" sz="1600">
                <a:sym typeface="+mn-ea"/>
              </a:rPr>
              <a:t>大能力项</a:t>
            </a:r>
            <a:endParaRPr lang="en-US" altLang="zh-CN"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下箭头标注 4"/>
          <p:cNvSpPr/>
          <p:nvPr>
            <p:custDataLst>
              <p:tags r:id="rId5"/>
            </p:custDataLst>
          </p:nvPr>
        </p:nvSpPr>
        <p:spPr>
          <a:xfrm>
            <a:off x="1141879" y="3286031"/>
            <a:ext cx="2246181" cy="298930"/>
          </a:xfrm>
          <a:prstGeom prst="downArrowCallout">
            <a:avLst>
              <a:gd name="adj1" fmla="val 67218"/>
              <a:gd name="adj2" fmla="val 33609"/>
              <a:gd name="adj3" fmla="val 52728"/>
              <a:gd name="adj4" fmla="val 55380"/>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7" name="矩形 6"/>
          <p:cNvSpPr/>
          <p:nvPr>
            <p:custDataLst>
              <p:tags r:id="rId6"/>
            </p:custDataLst>
          </p:nvPr>
        </p:nvSpPr>
        <p:spPr>
          <a:xfrm>
            <a:off x="1141879" y="3221082"/>
            <a:ext cx="2246181" cy="75994"/>
          </a:xfrm>
          <a:prstGeom prst="rect">
            <a:avLst/>
          </a:pr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8" name="矩形 7"/>
          <p:cNvSpPr/>
          <p:nvPr>
            <p:custDataLst>
              <p:tags r:id="rId7"/>
            </p:custDataLst>
          </p:nvPr>
        </p:nvSpPr>
        <p:spPr>
          <a:xfrm>
            <a:off x="1161645" y="1654552"/>
            <a:ext cx="2206651" cy="1046477"/>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lvl="0" algn="ctr"/>
            <a:endParaRPr lang="zh-CN" altLang="en-US" sz="1510"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9" name="文本框 8"/>
          <p:cNvSpPr txBox="1"/>
          <p:nvPr>
            <p:custDataLst>
              <p:tags r:id="rId8"/>
            </p:custDataLst>
          </p:nvPr>
        </p:nvSpPr>
        <p:spPr>
          <a:xfrm>
            <a:off x="1161645" y="2845966"/>
            <a:ext cx="2206651" cy="342639"/>
          </a:xfrm>
          <a:prstGeom prst="rect">
            <a:avLst/>
          </a:prstGeom>
          <a:noFill/>
        </p:spPr>
        <p:txBody>
          <a:bodyPr wrap="square" rtlCol="0">
            <a:normAutofit/>
          </a:bodyPr>
          <a:p>
            <a:pPr algn="ctr"/>
            <a:r>
              <a:rPr lang="zh-CN" altLang="en-US" sz="1510">
                <a:solidFill>
                  <a:srgbClr val="1F74AD"/>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基础目标</a:t>
            </a:r>
            <a:r>
              <a:rPr lang="en-US" altLang="zh-CN" sz="1510">
                <a:solidFill>
                  <a:srgbClr val="1F74AD"/>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1</a:t>
            </a:r>
            <a:endParaRPr lang="en-US" altLang="zh-CN" sz="1510">
              <a:solidFill>
                <a:srgbClr val="1F74AD"/>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0" name="KSO_Shape"/>
          <p:cNvSpPr/>
          <p:nvPr>
            <p:custDataLst>
              <p:tags r:id="rId9"/>
            </p:custDataLst>
          </p:nvPr>
        </p:nvSpPr>
        <p:spPr bwMode="auto">
          <a:xfrm>
            <a:off x="2068138" y="3780876"/>
            <a:ext cx="393664" cy="336038"/>
          </a:xfrm>
          <a:custGeom>
            <a:avLst/>
            <a:gdLst>
              <a:gd name="T0" fmla="*/ 175713297 w 4097"/>
              <a:gd name="T1" fmla="*/ 71089403 h 3497"/>
              <a:gd name="T2" fmla="*/ 33597902 w 4097"/>
              <a:gd name="T3" fmla="*/ 71089403 h 3497"/>
              <a:gd name="T4" fmla="*/ 423256757 w 4097"/>
              <a:gd name="T5" fmla="*/ 139474091 h 3497"/>
              <a:gd name="T6" fmla="*/ 372859684 w 4097"/>
              <a:gd name="T7" fmla="*/ 216358747 h 3497"/>
              <a:gd name="T8" fmla="*/ 297747197 w 4097"/>
              <a:gd name="T9" fmla="*/ 139474091 h 3497"/>
              <a:gd name="T10" fmla="*/ 502231138 w 4097"/>
              <a:gd name="T11" fmla="*/ 428853992 h 3497"/>
              <a:gd name="T12" fmla="*/ 423256757 w 4097"/>
              <a:gd name="T13" fmla="*/ 139474091 h 3497"/>
              <a:gd name="T14" fmla="*/ 254687678 w 4097"/>
              <a:gd name="T15" fmla="*/ 98906881 h 3497"/>
              <a:gd name="T16" fmla="*/ 254687678 w 4097"/>
              <a:gd name="T17" fmla="*/ 327242836 h 3497"/>
              <a:gd name="T18" fmla="*/ 184402447 w 4097"/>
              <a:gd name="T19" fmla="*/ 160916703 h 3497"/>
              <a:gd name="T20" fmla="*/ 0 w 4097"/>
              <a:gd name="T21" fmla="*/ 369934708 h 3497"/>
              <a:gd name="T22" fmla="*/ 19116131 w 4097"/>
              <a:gd name="T23" fmla="*/ 675348230 h 3497"/>
              <a:gd name="T24" fmla="*/ 90752959 w 4097"/>
              <a:gd name="T25" fmla="*/ 548044259 h 3497"/>
              <a:gd name="T26" fmla="*/ 143080758 w 4097"/>
              <a:gd name="T27" fmla="*/ 528147135 h 3497"/>
              <a:gd name="T28" fmla="*/ 194249858 w 4097"/>
              <a:gd name="T29" fmla="*/ 674961968 h 3497"/>
              <a:gd name="T30" fmla="*/ 135936541 w 4097"/>
              <a:gd name="T31" fmla="*/ 385582067 h 3497"/>
              <a:gd name="T32" fmla="*/ 165865446 w 4097"/>
              <a:gd name="T33" fmla="*/ 356992065 h 3497"/>
              <a:gd name="T34" fmla="*/ 254687678 w 4097"/>
              <a:gd name="T35" fmla="*/ 455319332 h 3497"/>
              <a:gd name="T36" fmla="*/ 271293512 w 4097"/>
              <a:gd name="T37" fmla="*/ 471739216 h 3497"/>
              <a:gd name="T38" fmla="*/ 542780360 w 4097"/>
              <a:gd name="T39" fmla="*/ 471739216 h 3497"/>
              <a:gd name="T40" fmla="*/ 542780360 w 4097"/>
              <a:gd name="T41" fmla="*/ 379980165 h 3497"/>
              <a:gd name="T42" fmla="*/ 631988386 w 4097"/>
              <a:gd name="T43" fmla="*/ 286096012 h 3497"/>
              <a:gd name="T44" fmla="*/ 566337515 w 4097"/>
              <a:gd name="T45" fmla="*/ 506124911 h 3497"/>
              <a:gd name="T46" fmla="*/ 646277260 w 4097"/>
              <a:gd name="T47" fmla="*/ 668973364 h 3497"/>
              <a:gd name="T48" fmla="*/ 703239419 w 4097"/>
              <a:gd name="T49" fmla="*/ 468648678 h 3497"/>
              <a:gd name="T50" fmla="*/ 791095848 w 4097"/>
              <a:gd name="T51" fmla="*/ 669166715 h 3497"/>
              <a:gd name="T52" fmla="*/ 763483903 w 4097"/>
              <a:gd name="T53" fmla="*/ 170189195 h 3497"/>
              <a:gd name="T54" fmla="*/ 577536523 w 4097"/>
              <a:gd name="T55" fmla="*/ 289572813 h 3497"/>
              <a:gd name="T56" fmla="*/ 542780360 w 4097"/>
              <a:gd name="T57" fmla="*/ 115520115 h 3497"/>
              <a:gd name="T58" fmla="*/ 526367423 w 4097"/>
              <a:gd name="T59" fmla="*/ 98906881 h 3497"/>
              <a:gd name="T60" fmla="*/ 674082541 w 4097"/>
              <a:gd name="T61" fmla="*/ 15261096 h 3497"/>
              <a:gd name="T62" fmla="*/ 674082541 w 4097"/>
              <a:gd name="T63" fmla="*/ 153383050 h 3497"/>
              <a:gd name="T64" fmla="*/ 674082541 w 4097"/>
              <a:gd name="T65" fmla="*/ 15261096 h 34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97" h="3497">
                <a:moveTo>
                  <a:pt x="542" y="0"/>
                </a:moveTo>
                <a:cubicBezTo>
                  <a:pt x="745" y="0"/>
                  <a:pt x="910" y="165"/>
                  <a:pt x="910" y="368"/>
                </a:cubicBezTo>
                <a:cubicBezTo>
                  <a:pt x="910" y="571"/>
                  <a:pt x="745" y="736"/>
                  <a:pt x="542" y="736"/>
                </a:cubicBezTo>
                <a:cubicBezTo>
                  <a:pt x="339" y="736"/>
                  <a:pt x="174" y="571"/>
                  <a:pt x="174" y="368"/>
                </a:cubicBezTo>
                <a:cubicBezTo>
                  <a:pt x="174" y="165"/>
                  <a:pt x="339" y="0"/>
                  <a:pt x="542" y="0"/>
                </a:cubicBezTo>
                <a:close/>
                <a:moveTo>
                  <a:pt x="2192" y="722"/>
                </a:moveTo>
                <a:cubicBezTo>
                  <a:pt x="2192" y="1120"/>
                  <a:pt x="2192" y="1120"/>
                  <a:pt x="2192" y="1120"/>
                </a:cubicBezTo>
                <a:cubicBezTo>
                  <a:pt x="1931" y="1120"/>
                  <a:pt x="1931" y="1120"/>
                  <a:pt x="1931" y="1120"/>
                </a:cubicBezTo>
                <a:cubicBezTo>
                  <a:pt x="1931" y="722"/>
                  <a:pt x="1931" y="722"/>
                  <a:pt x="1931" y="722"/>
                </a:cubicBezTo>
                <a:cubicBezTo>
                  <a:pt x="1542" y="722"/>
                  <a:pt x="1542" y="722"/>
                  <a:pt x="1542" y="722"/>
                </a:cubicBezTo>
                <a:cubicBezTo>
                  <a:pt x="1542" y="2220"/>
                  <a:pt x="1542" y="2220"/>
                  <a:pt x="1542" y="2220"/>
                </a:cubicBezTo>
                <a:cubicBezTo>
                  <a:pt x="2601" y="2220"/>
                  <a:pt x="2601" y="2220"/>
                  <a:pt x="2601" y="2220"/>
                </a:cubicBezTo>
                <a:cubicBezTo>
                  <a:pt x="2601" y="722"/>
                  <a:pt x="2601" y="722"/>
                  <a:pt x="2601" y="722"/>
                </a:cubicBezTo>
                <a:cubicBezTo>
                  <a:pt x="2192" y="722"/>
                  <a:pt x="2192" y="722"/>
                  <a:pt x="2192" y="722"/>
                </a:cubicBezTo>
                <a:close/>
                <a:moveTo>
                  <a:pt x="1405" y="512"/>
                </a:moveTo>
                <a:cubicBezTo>
                  <a:pt x="1319" y="512"/>
                  <a:pt x="1319" y="512"/>
                  <a:pt x="1319" y="512"/>
                </a:cubicBezTo>
                <a:cubicBezTo>
                  <a:pt x="1319" y="598"/>
                  <a:pt x="1319" y="598"/>
                  <a:pt x="1319" y="598"/>
                </a:cubicBezTo>
                <a:cubicBezTo>
                  <a:pt x="1319" y="1694"/>
                  <a:pt x="1319" y="1694"/>
                  <a:pt x="1319" y="1694"/>
                </a:cubicBezTo>
                <a:cubicBezTo>
                  <a:pt x="1107" y="1550"/>
                  <a:pt x="1107" y="1550"/>
                  <a:pt x="1107" y="1550"/>
                </a:cubicBezTo>
                <a:cubicBezTo>
                  <a:pt x="955" y="833"/>
                  <a:pt x="955" y="833"/>
                  <a:pt x="955" y="833"/>
                </a:cubicBezTo>
                <a:cubicBezTo>
                  <a:pt x="67" y="825"/>
                  <a:pt x="67" y="825"/>
                  <a:pt x="67" y="825"/>
                </a:cubicBezTo>
                <a:cubicBezTo>
                  <a:pt x="0" y="1915"/>
                  <a:pt x="0" y="1915"/>
                  <a:pt x="0" y="1915"/>
                </a:cubicBezTo>
                <a:cubicBezTo>
                  <a:pt x="89" y="2707"/>
                  <a:pt x="89" y="2707"/>
                  <a:pt x="89" y="2707"/>
                </a:cubicBezTo>
                <a:cubicBezTo>
                  <a:pt x="99" y="3496"/>
                  <a:pt x="99" y="3496"/>
                  <a:pt x="99" y="3496"/>
                </a:cubicBezTo>
                <a:cubicBezTo>
                  <a:pt x="314" y="3494"/>
                  <a:pt x="314" y="3494"/>
                  <a:pt x="314" y="3494"/>
                </a:cubicBezTo>
                <a:cubicBezTo>
                  <a:pt x="470" y="2837"/>
                  <a:pt x="470" y="2837"/>
                  <a:pt x="470" y="2837"/>
                </a:cubicBezTo>
                <a:cubicBezTo>
                  <a:pt x="455" y="2345"/>
                  <a:pt x="455" y="2345"/>
                  <a:pt x="455" y="2345"/>
                </a:cubicBezTo>
                <a:cubicBezTo>
                  <a:pt x="741" y="2734"/>
                  <a:pt x="741" y="2734"/>
                  <a:pt x="741" y="2734"/>
                </a:cubicBezTo>
                <a:cubicBezTo>
                  <a:pt x="782" y="3497"/>
                  <a:pt x="782" y="3497"/>
                  <a:pt x="782" y="3497"/>
                </a:cubicBezTo>
                <a:cubicBezTo>
                  <a:pt x="1006" y="3494"/>
                  <a:pt x="1006" y="3494"/>
                  <a:pt x="1006" y="3494"/>
                </a:cubicBezTo>
                <a:cubicBezTo>
                  <a:pt x="1116" y="2612"/>
                  <a:pt x="1116" y="2612"/>
                  <a:pt x="1116" y="2612"/>
                </a:cubicBezTo>
                <a:cubicBezTo>
                  <a:pt x="704" y="1996"/>
                  <a:pt x="704" y="1996"/>
                  <a:pt x="704" y="1996"/>
                </a:cubicBezTo>
                <a:cubicBezTo>
                  <a:pt x="767" y="1441"/>
                  <a:pt x="767" y="1441"/>
                  <a:pt x="767" y="1441"/>
                </a:cubicBezTo>
                <a:cubicBezTo>
                  <a:pt x="859" y="1848"/>
                  <a:pt x="859" y="1848"/>
                  <a:pt x="859" y="1848"/>
                </a:cubicBezTo>
                <a:cubicBezTo>
                  <a:pt x="1319" y="1954"/>
                  <a:pt x="1319" y="1954"/>
                  <a:pt x="1319" y="1954"/>
                </a:cubicBezTo>
                <a:cubicBezTo>
                  <a:pt x="1319" y="2357"/>
                  <a:pt x="1319" y="2357"/>
                  <a:pt x="1319" y="2357"/>
                </a:cubicBezTo>
                <a:cubicBezTo>
                  <a:pt x="1319" y="2442"/>
                  <a:pt x="1319" y="2442"/>
                  <a:pt x="1319" y="2442"/>
                </a:cubicBezTo>
                <a:cubicBezTo>
                  <a:pt x="1405" y="2442"/>
                  <a:pt x="1405" y="2442"/>
                  <a:pt x="1405" y="2442"/>
                </a:cubicBezTo>
                <a:cubicBezTo>
                  <a:pt x="2726" y="2442"/>
                  <a:pt x="2726" y="2442"/>
                  <a:pt x="2726" y="2442"/>
                </a:cubicBezTo>
                <a:cubicBezTo>
                  <a:pt x="2811" y="2442"/>
                  <a:pt x="2811" y="2442"/>
                  <a:pt x="2811" y="2442"/>
                </a:cubicBezTo>
                <a:cubicBezTo>
                  <a:pt x="2811" y="2357"/>
                  <a:pt x="2811" y="2357"/>
                  <a:pt x="2811" y="2357"/>
                </a:cubicBezTo>
                <a:cubicBezTo>
                  <a:pt x="2811" y="1967"/>
                  <a:pt x="2811" y="1967"/>
                  <a:pt x="2811" y="1967"/>
                </a:cubicBezTo>
                <a:cubicBezTo>
                  <a:pt x="3165" y="1735"/>
                  <a:pt x="3165" y="1735"/>
                  <a:pt x="3165" y="1735"/>
                </a:cubicBezTo>
                <a:cubicBezTo>
                  <a:pt x="3273" y="1481"/>
                  <a:pt x="3273" y="1481"/>
                  <a:pt x="3273" y="1481"/>
                </a:cubicBezTo>
                <a:cubicBezTo>
                  <a:pt x="3392" y="2054"/>
                  <a:pt x="3392" y="2054"/>
                  <a:pt x="3392" y="2054"/>
                </a:cubicBezTo>
                <a:cubicBezTo>
                  <a:pt x="2933" y="2620"/>
                  <a:pt x="2933" y="2620"/>
                  <a:pt x="2933" y="2620"/>
                </a:cubicBezTo>
                <a:cubicBezTo>
                  <a:pt x="3130" y="3459"/>
                  <a:pt x="3130" y="3459"/>
                  <a:pt x="3130" y="3459"/>
                </a:cubicBezTo>
                <a:cubicBezTo>
                  <a:pt x="3347" y="3463"/>
                  <a:pt x="3347" y="3463"/>
                  <a:pt x="3347" y="3463"/>
                </a:cubicBezTo>
                <a:cubicBezTo>
                  <a:pt x="3298" y="2738"/>
                  <a:pt x="3298" y="2738"/>
                  <a:pt x="3298" y="2738"/>
                </a:cubicBezTo>
                <a:cubicBezTo>
                  <a:pt x="3642" y="2426"/>
                  <a:pt x="3642" y="2426"/>
                  <a:pt x="3642" y="2426"/>
                </a:cubicBezTo>
                <a:cubicBezTo>
                  <a:pt x="3816" y="3461"/>
                  <a:pt x="3816" y="3461"/>
                  <a:pt x="3816" y="3461"/>
                </a:cubicBezTo>
                <a:cubicBezTo>
                  <a:pt x="4097" y="3464"/>
                  <a:pt x="4097" y="3464"/>
                  <a:pt x="4097" y="3464"/>
                </a:cubicBezTo>
                <a:cubicBezTo>
                  <a:pt x="4048" y="2263"/>
                  <a:pt x="4048" y="2263"/>
                  <a:pt x="4048" y="2263"/>
                </a:cubicBezTo>
                <a:cubicBezTo>
                  <a:pt x="3954" y="881"/>
                  <a:pt x="3954" y="881"/>
                  <a:pt x="3954" y="881"/>
                </a:cubicBezTo>
                <a:cubicBezTo>
                  <a:pt x="3090" y="888"/>
                  <a:pt x="3090" y="888"/>
                  <a:pt x="3090" y="888"/>
                </a:cubicBezTo>
                <a:cubicBezTo>
                  <a:pt x="2991" y="1499"/>
                  <a:pt x="2991" y="1499"/>
                  <a:pt x="2991" y="1499"/>
                </a:cubicBezTo>
                <a:cubicBezTo>
                  <a:pt x="2811" y="1700"/>
                  <a:pt x="2811" y="1700"/>
                  <a:pt x="2811" y="1700"/>
                </a:cubicBezTo>
                <a:cubicBezTo>
                  <a:pt x="2811" y="598"/>
                  <a:pt x="2811" y="598"/>
                  <a:pt x="2811" y="598"/>
                </a:cubicBezTo>
                <a:cubicBezTo>
                  <a:pt x="2811" y="512"/>
                  <a:pt x="2811" y="512"/>
                  <a:pt x="2811" y="512"/>
                </a:cubicBezTo>
                <a:cubicBezTo>
                  <a:pt x="2726" y="512"/>
                  <a:pt x="2726" y="512"/>
                  <a:pt x="2726" y="512"/>
                </a:cubicBezTo>
                <a:cubicBezTo>
                  <a:pt x="1405" y="512"/>
                  <a:pt x="1405" y="512"/>
                  <a:pt x="1405" y="512"/>
                </a:cubicBezTo>
                <a:close/>
                <a:moveTo>
                  <a:pt x="3491" y="79"/>
                </a:moveTo>
                <a:cubicBezTo>
                  <a:pt x="3689" y="79"/>
                  <a:pt x="3849" y="239"/>
                  <a:pt x="3849" y="437"/>
                </a:cubicBezTo>
                <a:cubicBezTo>
                  <a:pt x="3849" y="634"/>
                  <a:pt x="3689" y="794"/>
                  <a:pt x="3491" y="794"/>
                </a:cubicBezTo>
                <a:cubicBezTo>
                  <a:pt x="3294" y="794"/>
                  <a:pt x="3134" y="634"/>
                  <a:pt x="3134" y="437"/>
                </a:cubicBezTo>
                <a:cubicBezTo>
                  <a:pt x="3134" y="239"/>
                  <a:pt x="3294" y="79"/>
                  <a:pt x="3491" y="79"/>
                </a:cubicBez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anchor="ctr" anchorCtr="1">
            <a:normAutofit/>
          </a:bodyPr>
          <a:p>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11" name="文本框 10"/>
          <p:cNvSpPr txBox="1"/>
          <p:nvPr>
            <p:custDataLst>
              <p:tags r:id="rId10"/>
            </p:custDataLst>
          </p:nvPr>
        </p:nvSpPr>
        <p:spPr>
          <a:xfrm>
            <a:off x="1080834" y="4200081"/>
            <a:ext cx="2368271" cy="342639"/>
          </a:xfrm>
          <a:prstGeom prst="rect">
            <a:avLst/>
          </a:prstGeom>
          <a:noFill/>
        </p:spPr>
        <p:txBody>
          <a:bodyPr wrap="square" rtlCol="0">
            <a:normAutofit/>
          </a:bodyPr>
          <a:p>
            <a:pPr algn="ctr"/>
            <a:r>
              <a:rPr lang="zh-CN" altLang="en-US" sz="1510" b="1" spc="300">
                <a:solidFill>
                  <a:srgbClr val="1F74AD"/>
                </a:solidFill>
                <a:latin typeface="微软雅黑" panose="020B0503020204020204" charset="-122"/>
                <a:ea typeface="微软雅黑" panose="020B0503020204020204" charset="-122"/>
                <a:cs typeface="+mn-ea"/>
                <a:sym typeface="Arial" panose="020B0604020202020204" pitchFamily="34" charset="0"/>
              </a:rPr>
              <a:t>服务技能</a:t>
            </a:r>
            <a:endParaRPr lang="zh-CN" altLang="en-US" sz="1510" b="1" spc="300">
              <a:solidFill>
                <a:srgbClr val="1F74AD"/>
              </a:solidFill>
              <a:latin typeface="微软雅黑" panose="020B0503020204020204" charset="-122"/>
              <a:ea typeface="微软雅黑" panose="020B0503020204020204" charset="-122"/>
              <a:cs typeface="+mn-ea"/>
              <a:sym typeface="Arial" panose="020B0604020202020204" pitchFamily="34" charset="0"/>
            </a:endParaRPr>
          </a:p>
        </p:txBody>
      </p:sp>
      <p:sp>
        <p:nvSpPr>
          <p:cNvPr id="16" name="文本框 15"/>
          <p:cNvSpPr txBox="1"/>
          <p:nvPr>
            <p:custDataLst>
              <p:tags r:id="rId11"/>
            </p:custDataLst>
          </p:nvPr>
        </p:nvSpPr>
        <p:spPr>
          <a:xfrm>
            <a:off x="1205886" y="1709932"/>
            <a:ext cx="2118167" cy="935716"/>
          </a:xfrm>
          <a:prstGeom prst="rect">
            <a:avLst/>
          </a:prstGeom>
          <a:noFill/>
        </p:spPr>
        <p:txBody>
          <a:bodyPr wrap="square" rtlCol="0" anchor="ctr">
            <a:normAutofit/>
          </a:bodyPr>
          <a:p>
            <a:pPr algn="ctr">
              <a:lnSpc>
                <a:spcPct val="120000"/>
              </a:lnSpc>
            </a:pPr>
            <a:r>
              <a:rPr lang="zh-CN" altLang="en-US" sz="1600" b="1" spc="150">
                <a:latin typeface="微软雅黑" panose="020B0503020204020204" charset="-122"/>
                <a:ea typeface="微软雅黑" panose="020B0503020204020204" charset="-122"/>
              </a:rPr>
              <a:t>客户百问不倒，</a:t>
            </a:r>
            <a:endParaRPr lang="zh-CN" altLang="en-US" sz="1600" b="1" spc="150">
              <a:latin typeface="微软雅黑" panose="020B0503020204020204" charset="-122"/>
              <a:ea typeface="微软雅黑" panose="020B0503020204020204" charset="-122"/>
            </a:endParaRPr>
          </a:p>
          <a:p>
            <a:pPr algn="ctr">
              <a:lnSpc>
                <a:spcPct val="120000"/>
              </a:lnSpc>
            </a:pPr>
            <a:r>
              <a:rPr lang="zh-CN" altLang="en-US" sz="1600" b="1" spc="150">
                <a:latin typeface="微软雅黑" panose="020B0503020204020204" charset="-122"/>
                <a:ea typeface="微软雅黑" panose="020B0503020204020204" charset="-122"/>
              </a:rPr>
              <a:t>简单售后自行处理</a:t>
            </a:r>
            <a:endParaRPr lang="zh-CN" altLang="en-US" sz="1600" b="1" spc="150">
              <a:latin typeface="微软雅黑" panose="020B0503020204020204" charset="-122"/>
              <a:ea typeface="微软雅黑" panose="020B0503020204020204" charset="-122"/>
            </a:endParaRPr>
          </a:p>
        </p:txBody>
      </p:sp>
      <p:sp>
        <p:nvSpPr>
          <p:cNvPr id="13" name="下箭头标注 12"/>
          <p:cNvSpPr/>
          <p:nvPr>
            <p:custDataLst>
              <p:tags r:id="rId12"/>
            </p:custDataLst>
          </p:nvPr>
        </p:nvSpPr>
        <p:spPr>
          <a:xfrm>
            <a:off x="4147795" y="3286031"/>
            <a:ext cx="2246181" cy="298930"/>
          </a:xfrm>
          <a:prstGeom prst="downArrowCallout">
            <a:avLst>
              <a:gd name="adj1" fmla="val 67218"/>
              <a:gd name="adj2" fmla="val 33609"/>
              <a:gd name="adj3" fmla="val 52728"/>
              <a:gd name="adj4" fmla="val 55380"/>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14" name="矩形 13"/>
          <p:cNvSpPr/>
          <p:nvPr>
            <p:custDataLst>
              <p:tags r:id="rId13"/>
            </p:custDataLst>
          </p:nvPr>
        </p:nvSpPr>
        <p:spPr>
          <a:xfrm>
            <a:off x="4147795" y="3221082"/>
            <a:ext cx="2246181" cy="75994"/>
          </a:xfrm>
          <a:prstGeom prst="rect">
            <a:avLst/>
          </a:prstGeom>
          <a:solidFill>
            <a:srgbClr val="3498D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15" name="矩形 14"/>
          <p:cNvSpPr/>
          <p:nvPr>
            <p:custDataLst>
              <p:tags r:id="rId14"/>
            </p:custDataLst>
          </p:nvPr>
        </p:nvSpPr>
        <p:spPr>
          <a:xfrm>
            <a:off x="4167561" y="1654552"/>
            <a:ext cx="2206651" cy="1046477"/>
          </a:xfrm>
          <a:prstGeom prst="rect">
            <a:avLst/>
          </a:prstGeom>
          <a:noFill/>
          <a:ln w="19050">
            <a:solidFill>
              <a:srgbClr val="3498DB"/>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lvl="0" algn="ctr"/>
            <a:endParaRPr lang="zh-CN" altLang="en-US" sz="1510"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custDataLst>
              <p:tags r:id="rId15"/>
            </p:custDataLst>
          </p:nvPr>
        </p:nvSpPr>
        <p:spPr>
          <a:xfrm>
            <a:off x="4167561" y="2845966"/>
            <a:ext cx="2206651" cy="342639"/>
          </a:xfrm>
          <a:prstGeom prst="rect">
            <a:avLst/>
          </a:prstGeom>
          <a:noFill/>
        </p:spPr>
        <p:txBody>
          <a:bodyPr wrap="square" rtlCol="0">
            <a:normAutofit/>
          </a:bodyPr>
          <a:p>
            <a:pPr algn="ctr"/>
            <a:r>
              <a:rPr lang="zh-CN" altLang="en-US" sz="1510">
                <a:solidFill>
                  <a:srgbClr val="3498DB"/>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基础目标</a:t>
            </a:r>
            <a:r>
              <a:rPr lang="en-US" altLang="zh-CN" sz="1510">
                <a:solidFill>
                  <a:srgbClr val="3498DB"/>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2</a:t>
            </a:r>
            <a:endParaRPr lang="en-US" altLang="zh-CN" sz="1510">
              <a:solidFill>
                <a:srgbClr val="3498DB"/>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8" name="文本框 17"/>
          <p:cNvSpPr txBox="1"/>
          <p:nvPr>
            <p:custDataLst>
              <p:tags r:id="rId16"/>
            </p:custDataLst>
          </p:nvPr>
        </p:nvSpPr>
        <p:spPr>
          <a:xfrm>
            <a:off x="4060002" y="4200081"/>
            <a:ext cx="2421768" cy="342639"/>
          </a:xfrm>
          <a:prstGeom prst="rect">
            <a:avLst/>
          </a:prstGeom>
          <a:noFill/>
        </p:spPr>
        <p:txBody>
          <a:bodyPr wrap="square" rtlCol="0">
            <a:normAutofit/>
          </a:bodyPr>
          <a:p>
            <a:pPr algn="ctr"/>
            <a:r>
              <a:rPr lang="zh-CN" altLang="en-US" sz="1510" b="1" spc="300">
                <a:solidFill>
                  <a:srgbClr val="3498DB"/>
                </a:solidFill>
                <a:latin typeface="微软雅黑" panose="020B0503020204020204" charset="-122"/>
                <a:ea typeface="微软雅黑" panose="020B0503020204020204" charset="-122"/>
                <a:cs typeface="+mn-ea"/>
                <a:sym typeface="Arial" panose="020B0604020202020204" pitchFamily="34" charset="0"/>
              </a:rPr>
              <a:t>主动营销</a:t>
            </a:r>
            <a:endParaRPr lang="zh-CN" altLang="en-US" sz="1510" b="1" spc="300">
              <a:solidFill>
                <a:srgbClr val="3498DB"/>
              </a:solidFill>
              <a:latin typeface="微软雅黑" panose="020B0503020204020204" charset="-122"/>
              <a:ea typeface="微软雅黑" panose="020B0503020204020204" charset="-122"/>
              <a:cs typeface="+mn-ea"/>
              <a:sym typeface="Arial" panose="020B0604020202020204" pitchFamily="34" charset="0"/>
            </a:endParaRPr>
          </a:p>
        </p:txBody>
      </p:sp>
      <p:sp>
        <p:nvSpPr>
          <p:cNvPr id="19" name="文本框 18"/>
          <p:cNvSpPr txBox="1"/>
          <p:nvPr>
            <p:custDataLst>
              <p:tags r:id="rId17"/>
            </p:custDataLst>
          </p:nvPr>
        </p:nvSpPr>
        <p:spPr>
          <a:xfrm>
            <a:off x="4211802" y="1709932"/>
            <a:ext cx="2118167" cy="935716"/>
          </a:xfrm>
          <a:prstGeom prst="rect">
            <a:avLst/>
          </a:prstGeom>
          <a:noFill/>
        </p:spPr>
        <p:txBody>
          <a:bodyPr wrap="square" rtlCol="0" anchor="ctr">
            <a:normAutofit/>
          </a:bodyPr>
          <a:p>
            <a:pPr algn="ctr">
              <a:lnSpc>
                <a:spcPct val="120000"/>
              </a:lnSpc>
            </a:pPr>
            <a:r>
              <a:rPr lang="zh-CN" altLang="en-US" sz="1600" b="1" spc="150">
                <a:latin typeface="微软雅黑" panose="020B0503020204020204" charset="-122"/>
                <a:ea typeface="微软雅黑" panose="020B0503020204020204" charset="-122"/>
              </a:rPr>
              <a:t>当好社群导演</a:t>
            </a:r>
            <a:endParaRPr lang="zh-CN" altLang="en-US" sz="1600" b="1" spc="150">
              <a:latin typeface="微软雅黑" panose="020B0503020204020204" charset="-122"/>
              <a:ea typeface="微软雅黑" panose="020B0503020204020204" charset="-122"/>
            </a:endParaRPr>
          </a:p>
          <a:p>
            <a:pPr algn="ctr">
              <a:lnSpc>
                <a:spcPct val="120000"/>
              </a:lnSpc>
            </a:pPr>
            <a:r>
              <a:rPr lang="zh-CN" altLang="en-US" sz="1600" b="1" spc="150">
                <a:latin typeface="微软雅黑" panose="020B0503020204020204" charset="-122"/>
                <a:ea typeface="微软雅黑" panose="020B0503020204020204" charset="-122"/>
              </a:rPr>
              <a:t>保质保量完成深聊</a:t>
            </a:r>
            <a:endParaRPr lang="zh-CN" altLang="en-US" sz="1600" b="1" spc="150">
              <a:latin typeface="微软雅黑" panose="020B0503020204020204" charset="-122"/>
              <a:ea typeface="微软雅黑" panose="020B0503020204020204" charset="-122"/>
            </a:endParaRPr>
          </a:p>
        </p:txBody>
      </p:sp>
      <p:sp>
        <p:nvSpPr>
          <p:cNvPr id="37" name="下箭头标注 8"/>
          <p:cNvSpPr/>
          <p:nvPr>
            <p:custDataLst>
              <p:tags r:id="rId18"/>
            </p:custDataLst>
          </p:nvPr>
        </p:nvSpPr>
        <p:spPr>
          <a:xfrm>
            <a:off x="7180459" y="3286031"/>
            <a:ext cx="2246181" cy="298930"/>
          </a:xfrm>
          <a:prstGeom prst="downArrowCallout">
            <a:avLst>
              <a:gd name="adj1" fmla="val 67218"/>
              <a:gd name="adj2" fmla="val 33609"/>
              <a:gd name="adj3" fmla="val 52728"/>
              <a:gd name="adj4" fmla="val 55380"/>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38" name="矩形 37"/>
          <p:cNvSpPr/>
          <p:nvPr>
            <p:custDataLst>
              <p:tags r:id="rId19"/>
            </p:custDataLst>
          </p:nvPr>
        </p:nvSpPr>
        <p:spPr>
          <a:xfrm>
            <a:off x="7180459" y="3221082"/>
            <a:ext cx="2246181" cy="75994"/>
          </a:xfrm>
          <a:prstGeom prst="rect">
            <a:avLst/>
          </a:prstGeom>
          <a:solidFill>
            <a:srgbClr val="1AA3AA">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39" name="矩形 38"/>
          <p:cNvSpPr/>
          <p:nvPr>
            <p:custDataLst>
              <p:tags r:id="rId20"/>
            </p:custDataLst>
          </p:nvPr>
        </p:nvSpPr>
        <p:spPr>
          <a:xfrm>
            <a:off x="7200224" y="1654552"/>
            <a:ext cx="2206651" cy="1046477"/>
          </a:xfrm>
          <a:prstGeom prst="rect">
            <a:avLst/>
          </a:prstGeom>
          <a:noFill/>
          <a:ln w="19050">
            <a:solidFill>
              <a:srgbClr val="1AA3AA"/>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lvl="0" algn="ctr"/>
            <a:endParaRPr lang="zh-CN" altLang="en-US" sz="1510"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40" name="文本框 39"/>
          <p:cNvSpPr txBox="1"/>
          <p:nvPr>
            <p:custDataLst>
              <p:tags r:id="rId21"/>
            </p:custDataLst>
          </p:nvPr>
        </p:nvSpPr>
        <p:spPr>
          <a:xfrm>
            <a:off x="7200224" y="2845966"/>
            <a:ext cx="2206651" cy="342639"/>
          </a:xfrm>
          <a:prstGeom prst="rect">
            <a:avLst/>
          </a:prstGeom>
          <a:noFill/>
        </p:spPr>
        <p:txBody>
          <a:bodyPr wrap="square" rtlCol="0">
            <a:normAutofit/>
          </a:bodyPr>
          <a:p>
            <a:pPr algn="ctr"/>
            <a:r>
              <a:rPr lang="zh-CN" altLang="en-US" sz="1510" dirty="0">
                <a:solidFill>
                  <a:srgbClr val="1AA3A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进阶技能</a:t>
            </a:r>
            <a:endParaRPr lang="zh-CN" altLang="en-US" sz="1510" dirty="0">
              <a:solidFill>
                <a:srgbClr val="1AA3A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41" name="文本框 40"/>
          <p:cNvSpPr txBox="1"/>
          <p:nvPr>
            <p:custDataLst>
              <p:tags r:id="rId22"/>
            </p:custDataLst>
          </p:nvPr>
        </p:nvSpPr>
        <p:spPr>
          <a:xfrm>
            <a:off x="7092667" y="4200081"/>
            <a:ext cx="2421768" cy="342639"/>
          </a:xfrm>
          <a:prstGeom prst="rect">
            <a:avLst/>
          </a:prstGeom>
          <a:noFill/>
        </p:spPr>
        <p:txBody>
          <a:bodyPr wrap="square" rtlCol="0">
            <a:normAutofit/>
          </a:bodyPr>
          <a:p>
            <a:pPr algn="ctr"/>
            <a:r>
              <a:rPr lang="zh-CN" altLang="en-US" sz="1510" b="1" spc="300">
                <a:solidFill>
                  <a:srgbClr val="1AA3AA"/>
                </a:solidFill>
                <a:latin typeface="微软雅黑" panose="020B0503020204020204" charset="-122"/>
                <a:ea typeface="微软雅黑" panose="020B0503020204020204" charset="-122"/>
                <a:cs typeface="+mn-ea"/>
                <a:sym typeface="Arial" panose="020B0604020202020204" pitchFamily="34" charset="0"/>
              </a:rPr>
              <a:t>团队赋能</a:t>
            </a:r>
            <a:endParaRPr lang="zh-CN" altLang="en-US" sz="1510" b="1" spc="300">
              <a:solidFill>
                <a:srgbClr val="1AA3AA"/>
              </a:solidFill>
              <a:latin typeface="微软雅黑" panose="020B0503020204020204" charset="-122"/>
              <a:ea typeface="微软雅黑" panose="020B0503020204020204" charset="-122"/>
              <a:cs typeface="+mn-ea"/>
              <a:sym typeface="Arial" panose="020B0604020202020204" pitchFamily="34" charset="0"/>
            </a:endParaRPr>
          </a:p>
        </p:txBody>
      </p:sp>
      <p:sp>
        <p:nvSpPr>
          <p:cNvPr id="42" name="KSO_Shape"/>
          <p:cNvSpPr/>
          <p:nvPr>
            <p:custDataLst>
              <p:tags r:id="rId23"/>
            </p:custDataLst>
          </p:nvPr>
        </p:nvSpPr>
        <p:spPr bwMode="auto">
          <a:xfrm>
            <a:off x="8114570" y="3913901"/>
            <a:ext cx="377960" cy="209138"/>
          </a:xfrm>
          <a:custGeom>
            <a:avLst/>
            <a:gdLst>
              <a:gd name="T0" fmla="*/ 1660776 w 2546350"/>
              <a:gd name="T1" fmla="*/ 783048 h 1409701"/>
              <a:gd name="T2" fmla="*/ 1769836 w 2546350"/>
              <a:gd name="T3" fmla="*/ 861918 h 1409701"/>
              <a:gd name="T4" fmla="*/ 921682 w 2546350"/>
              <a:gd name="T5" fmla="*/ 1409701 h 1409701"/>
              <a:gd name="T6" fmla="*/ 729797 w 2546350"/>
              <a:gd name="T7" fmla="*/ 859878 h 1409701"/>
              <a:gd name="T8" fmla="*/ 850647 w 2546350"/>
              <a:gd name="T9" fmla="*/ 778742 h 1409701"/>
              <a:gd name="T10" fmla="*/ 591880 w 2546350"/>
              <a:gd name="T11" fmla="*/ 727368 h 1409701"/>
              <a:gd name="T12" fmla="*/ 778102 w 2546350"/>
              <a:gd name="T13" fmla="*/ 739045 h 1409701"/>
              <a:gd name="T14" fmla="*/ 684667 w 2546350"/>
              <a:gd name="T15" fmla="*/ 817014 h 1409701"/>
              <a:gd name="T16" fmla="*/ 0 w 2546350"/>
              <a:gd name="T17" fmla="*/ 1339155 h 1409701"/>
              <a:gd name="T18" fmla="*/ 77074 w 2546350"/>
              <a:gd name="T19" fmla="*/ 740308 h 1409701"/>
              <a:gd name="T20" fmla="*/ 449520 w 2546350"/>
              <a:gd name="T21" fmla="*/ 727368 h 1409701"/>
              <a:gd name="T22" fmla="*/ 2425273 w 2546350"/>
              <a:gd name="T23" fmla="*/ 707077 h 1409701"/>
              <a:gd name="T24" fmla="*/ 2545217 w 2546350"/>
              <a:gd name="T25" fmla="*/ 788440 h 1409701"/>
              <a:gd name="T26" fmla="*/ 2353389 w 2546350"/>
              <a:gd name="T27" fmla="*/ 1338263 h 1409701"/>
              <a:gd name="T28" fmla="*/ 1748292 w 2546350"/>
              <a:gd name="T29" fmla="*/ 761030 h 1409701"/>
              <a:gd name="T30" fmla="*/ 1751639 w 2546350"/>
              <a:gd name="T31" fmla="*/ 672628 h 1409701"/>
              <a:gd name="T32" fmla="*/ 1318533 w 2546350"/>
              <a:gd name="T33" fmla="*/ 82101 h 1409701"/>
              <a:gd name="T34" fmla="*/ 1428751 w 2546350"/>
              <a:gd name="T35" fmla="*/ 162185 h 1409701"/>
              <a:gd name="T36" fmla="*/ 1493838 w 2546350"/>
              <a:gd name="T37" fmla="*/ 298986 h 1409701"/>
              <a:gd name="T38" fmla="*/ 1524257 w 2546350"/>
              <a:gd name="T39" fmla="*/ 372145 h 1409701"/>
              <a:gd name="T40" fmla="*/ 1505392 w 2546350"/>
              <a:gd name="T41" fmla="*/ 463325 h 1409701"/>
              <a:gd name="T42" fmla="*/ 1460047 w 2546350"/>
              <a:gd name="T43" fmla="*/ 561245 h 1409701"/>
              <a:gd name="T44" fmla="*/ 1364570 w 2546350"/>
              <a:gd name="T45" fmla="*/ 665831 h 1409701"/>
              <a:gd name="T46" fmla="*/ 1235529 w 2546350"/>
              <a:gd name="T47" fmla="*/ 699861 h 1409701"/>
              <a:gd name="T48" fmla="*/ 1111250 w 2546350"/>
              <a:gd name="T49" fmla="*/ 650631 h 1409701"/>
              <a:gd name="T50" fmla="*/ 1024391 w 2546350"/>
              <a:gd name="T51" fmla="*/ 535155 h 1409701"/>
              <a:gd name="T52" fmla="*/ 983737 w 2546350"/>
              <a:gd name="T53" fmla="*/ 456120 h 1409701"/>
              <a:gd name="T54" fmla="*/ 981706 w 2546350"/>
              <a:gd name="T55" fmla="*/ 350306 h 1409701"/>
              <a:gd name="T56" fmla="*/ 1016227 w 2546350"/>
              <a:gd name="T57" fmla="*/ 255428 h 1409701"/>
              <a:gd name="T58" fmla="*/ 1096056 w 2546350"/>
              <a:gd name="T59" fmla="*/ 132465 h 1409701"/>
              <a:gd name="T60" fmla="*/ 1216252 w 2546350"/>
              <a:gd name="T61" fmla="*/ 72346 h 1409701"/>
              <a:gd name="T62" fmla="*/ 607408 w 2546350"/>
              <a:gd name="T63" fmla="*/ 33571 h 1409701"/>
              <a:gd name="T64" fmla="*/ 712589 w 2546350"/>
              <a:gd name="T65" fmla="*/ 123183 h 1409701"/>
              <a:gd name="T66" fmla="*/ 769261 w 2546350"/>
              <a:gd name="T67" fmla="*/ 265656 h 1409701"/>
              <a:gd name="T68" fmla="*/ 798064 w 2546350"/>
              <a:gd name="T69" fmla="*/ 332602 h 1409701"/>
              <a:gd name="T70" fmla="*/ 773361 w 2546350"/>
              <a:gd name="T71" fmla="*/ 407758 h 1409701"/>
              <a:gd name="T72" fmla="*/ 720523 w 2546350"/>
              <a:gd name="T73" fmla="*/ 523831 h 1409701"/>
              <a:gd name="T74" fmla="*/ 618969 w 2546350"/>
              <a:gd name="T75" fmla="*/ 619796 h 1409701"/>
              <a:gd name="T76" fmla="*/ 487264 w 2546350"/>
              <a:gd name="T77" fmla="*/ 642029 h 1409701"/>
              <a:gd name="T78" fmla="*/ 367575 w 2546350"/>
              <a:gd name="T79" fmla="*/ 581909 h 1409701"/>
              <a:gd name="T80" fmla="*/ 287555 w 2546350"/>
              <a:gd name="T81" fmla="*/ 458947 h 1409701"/>
              <a:gd name="T82" fmla="*/ 251422 w 2546350"/>
              <a:gd name="T83" fmla="*/ 393595 h 1409701"/>
              <a:gd name="T84" fmla="*/ 256812 w 2546350"/>
              <a:gd name="T85" fmla="*/ 287371 h 1409701"/>
              <a:gd name="T86" fmla="*/ 290275 w 2546350"/>
              <a:gd name="T87" fmla="*/ 192832 h 1409701"/>
              <a:gd name="T88" fmla="*/ 372335 w 2546350"/>
              <a:gd name="T89" fmla="*/ 72365 h 1409701"/>
              <a:gd name="T90" fmla="*/ 493838 w 2546350"/>
              <a:gd name="T91" fmla="*/ 15875 h 1409701"/>
              <a:gd name="T92" fmla="*/ 2131399 w 2546350"/>
              <a:gd name="T93" fmla="*/ 28121 h 1409701"/>
              <a:gd name="T94" fmla="*/ 2230687 w 2546350"/>
              <a:gd name="T95" fmla="*/ 126773 h 1409701"/>
              <a:gd name="T96" fmla="*/ 2278638 w 2546350"/>
              <a:gd name="T97" fmla="*/ 268548 h 1409701"/>
              <a:gd name="T98" fmla="*/ 2303010 w 2546350"/>
              <a:gd name="T99" fmla="*/ 342808 h 1409701"/>
              <a:gd name="T100" fmla="*/ 2271717 w 2546350"/>
              <a:gd name="T101" fmla="*/ 401411 h 1409701"/>
              <a:gd name="T102" fmla="*/ 2206659 w 2546350"/>
              <a:gd name="T103" fmla="*/ 537936 h 1409701"/>
              <a:gd name="T104" fmla="*/ 2096263 w 2546350"/>
              <a:gd name="T105" fmla="*/ 618218 h 1409701"/>
              <a:gd name="T106" fmla="*/ 1962972 w 2546350"/>
              <a:gd name="T107" fmla="*/ 620259 h 1409701"/>
              <a:gd name="T108" fmla="*/ 1850763 w 2546350"/>
              <a:gd name="T109" fmla="*/ 543152 h 1409701"/>
              <a:gd name="T110" fmla="*/ 1783438 w 2546350"/>
              <a:gd name="T111" fmla="*/ 408895 h 1409701"/>
              <a:gd name="T112" fmla="*/ 1749644 w 2546350"/>
              <a:gd name="T113" fmla="*/ 354290 h 1409701"/>
              <a:gd name="T114" fmla="*/ 1770632 w 2546350"/>
              <a:gd name="T115" fmla="*/ 268288 h 1409701"/>
              <a:gd name="T116" fmla="*/ 1811774 w 2546350"/>
              <a:gd name="T117" fmla="*/ 145370 h 1409701"/>
              <a:gd name="T118" fmla="*/ 1905168 w 2546350"/>
              <a:gd name="T119" fmla="*/ 38100 h 1409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6350" h="1409701">
                <a:moveTo>
                  <a:pt x="1205490" y="715963"/>
                </a:moveTo>
                <a:lnTo>
                  <a:pt x="1293463" y="715963"/>
                </a:lnTo>
                <a:lnTo>
                  <a:pt x="1320445" y="783954"/>
                </a:lnTo>
                <a:lnTo>
                  <a:pt x="1271470" y="813191"/>
                </a:lnTo>
                <a:lnTo>
                  <a:pt x="1310469" y="955292"/>
                </a:lnTo>
                <a:lnTo>
                  <a:pt x="1402297" y="721402"/>
                </a:lnTo>
                <a:lnTo>
                  <a:pt x="1433360" y="726162"/>
                </a:lnTo>
                <a:lnTo>
                  <a:pt x="1463969" y="731601"/>
                </a:lnTo>
                <a:lnTo>
                  <a:pt x="1494805" y="737494"/>
                </a:lnTo>
                <a:lnTo>
                  <a:pt x="1509997" y="740667"/>
                </a:lnTo>
                <a:lnTo>
                  <a:pt x="1525188" y="743840"/>
                </a:lnTo>
                <a:lnTo>
                  <a:pt x="1539699" y="747239"/>
                </a:lnTo>
                <a:lnTo>
                  <a:pt x="1554664" y="750639"/>
                </a:lnTo>
                <a:lnTo>
                  <a:pt x="1568948" y="754491"/>
                </a:lnTo>
                <a:lnTo>
                  <a:pt x="1583006" y="757891"/>
                </a:lnTo>
                <a:lnTo>
                  <a:pt x="1597063" y="761971"/>
                </a:lnTo>
                <a:lnTo>
                  <a:pt x="1610441" y="765823"/>
                </a:lnTo>
                <a:lnTo>
                  <a:pt x="1623818" y="770129"/>
                </a:lnTo>
                <a:lnTo>
                  <a:pt x="1636289" y="774209"/>
                </a:lnTo>
                <a:lnTo>
                  <a:pt x="1648759" y="778515"/>
                </a:lnTo>
                <a:lnTo>
                  <a:pt x="1660776" y="783048"/>
                </a:lnTo>
                <a:lnTo>
                  <a:pt x="1672113" y="787581"/>
                </a:lnTo>
                <a:lnTo>
                  <a:pt x="1683223" y="792113"/>
                </a:lnTo>
                <a:lnTo>
                  <a:pt x="1693653" y="796873"/>
                </a:lnTo>
                <a:lnTo>
                  <a:pt x="1703629" y="801632"/>
                </a:lnTo>
                <a:lnTo>
                  <a:pt x="1712699" y="806618"/>
                </a:lnTo>
                <a:lnTo>
                  <a:pt x="1721542" y="811604"/>
                </a:lnTo>
                <a:lnTo>
                  <a:pt x="1729704" y="817043"/>
                </a:lnTo>
                <a:lnTo>
                  <a:pt x="1736960" y="822256"/>
                </a:lnTo>
                <a:lnTo>
                  <a:pt x="1743762" y="827695"/>
                </a:lnTo>
                <a:lnTo>
                  <a:pt x="1749657" y="833135"/>
                </a:lnTo>
                <a:lnTo>
                  <a:pt x="1752378" y="835854"/>
                </a:lnTo>
                <a:lnTo>
                  <a:pt x="1754872" y="838801"/>
                </a:lnTo>
                <a:lnTo>
                  <a:pt x="1757139" y="841520"/>
                </a:lnTo>
                <a:lnTo>
                  <a:pt x="1759180" y="844240"/>
                </a:lnTo>
                <a:lnTo>
                  <a:pt x="1761221" y="847186"/>
                </a:lnTo>
                <a:lnTo>
                  <a:pt x="1762808" y="850133"/>
                </a:lnTo>
                <a:lnTo>
                  <a:pt x="1764168" y="853079"/>
                </a:lnTo>
                <a:lnTo>
                  <a:pt x="1765528" y="855799"/>
                </a:lnTo>
                <a:lnTo>
                  <a:pt x="1767569" y="857838"/>
                </a:lnTo>
                <a:lnTo>
                  <a:pt x="1768703" y="859878"/>
                </a:lnTo>
                <a:lnTo>
                  <a:pt x="1769836" y="861918"/>
                </a:lnTo>
                <a:lnTo>
                  <a:pt x="1770063" y="863278"/>
                </a:lnTo>
                <a:lnTo>
                  <a:pt x="1770063" y="864184"/>
                </a:lnTo>
                <a:lnTo>
                  <a:pt x="1770063" y="1395196"/>
                </a:lnTo>
                <a:lnTo>
                  <a:pt x="1770063" y="1396556"/>
                </a:lnTo>
                <a:lnTo>
                  <a:pt x="1769610" y="1398143"/>
                </a:lnTo>
                <a:lnTo>
                  <a:pt x="1768930" y="1399502"/>
                </a:lnTo>
                <a:lnTo>
                  <a:pt x="1768023" y="1400862"/>
                </a:lnTo>
                <a:lnTo>
                  <a:pt x="1767116" y="1402222"/>
                </a:lnTo>
                <a:lnTo>
                  <a:pt x="1765755" y="1403355"/>
                </a:lnTo>
                <a:lnTo>
                  <a:pt x="1764168" y="1404488"/>
                </a:lnTo>
                <a:lnTo>
                  <a:pt x="1762581" y="1405395"/>
                </a:lnTo>
                <a:lnTo>
                  <a:pt x="1760767" y="1406528"/>
                </a:lnTo>
                <a:lnTo>
                  <a:pt x="1758726" y="1407208"/>
                </a:lnTo>
                <a:lnTo>
                  <a:pt x="1754192" y="1408795"/>
                </a:lnTo>
                <a:lnTo>
                  <a:pt x="1749430" y="1409475"/>
                </a:lnTo>
                <a:lnTo>
                  <a:pt x="1746936" y="1409701"/>
                </a:lnTo>
                <a:lnTo>
                  <a:pt x="1743989" y="1409701"/>
                </a:lnTo>
                <a:lnTo>
                  <a:pt x="1604307" y="1409701"/>
                </a:lnTo>
                <a:lnTo>
                  <a:pt x="1590791" y="1027113"/>
                </a:lnTo>
                <a:lnTo>
                  <a:pt x="1577077" y="1409701"/>
                </a:lnTo>
                <a:lnTo>
                  <a:pt x="921682" y="1409701"/>
                </a:lnTo>
                <a:lnTo>
                  <a:pt x="908166" y="1027113"/>
                </a:lnTo>
                <a:lnTo>
                  <a:pt x="894451" y="1409701"/>
                </a:lnTo>
                <a:lnTo>
                  <a:pt x="754511" y="1409701"/>
                </a:lnTo>
                <a:lnTo>
                  <a:pt x="752017" y="1409701"/>
                </a:lnTo>
                <a:lnTo>
                  <a:pt x="749523" y="1409475"/>
                </a:lnTo>
                <a:lnTo>
                  <a:pt x="744535" y="1408795"/>
                </a:lnTo>
                <a:lnTo>
                  <a:pt x="740227" y="1407208"/>
                </a:lnTo>
                <a:lnTo>
                  <a:pt x="738186" y="1406528"/>
                </a:lnTo>
                <a:lnTo>
                  <a:pt x="736145" y="1405395"/>
                </a:lnTo>
                <a:lnTo>
                  <a:pt x="734785" y="1404488"/>
                </a:lnTo>
                <a:lnTo>
                  <a:pt x="733198" y="1403355"/>
                </a:lnTo>
                <a:lnTo>
                  <a:pt x="731837" y="1402222"/>
                </a:lnTo>
                <a:lnTo>
                  <a:pt x="730704" y="1400862"/>
                </a:lnTo>
                <a:lnTo>
                  <a:pt x="729797" y="1399502"/>
                </a:lnTo>
                <a:lnTo>
                  <a:pt x="729117" y="1398143"/>
                </a:lnTo>
                <a:lnTo>
                  <a:pt x="728890" y="1396556"/>
                </a:lnTo>
                <a:lnTo>
                  <a:pt x="728663" y="1395196"/>
                </a:lnTo>
                <a:lnTo>
                  <a:pt x="728663" y="864184"/>
                </a:lnTo>
                <a:lnTo>
                  <a:pt x="728663" y="863278"/>
                </a:lnTo>
                <a:lnTo>
                  <a:pt x="728890" y="861918"/>
                </a:lnTo>
                <a:lnTo>
                  <a:pt x="729797" y="859878"/>
                </a:lnTo>
                <a:lnTo>
                  <a:pt x="731384" y="857838"/>
                </a:lnTo>
                <a:lnTo>
                  <a:pt x="733198" y="855799"/>
                </a:lnTo>
                <a:lnTo>
                  <a:pt x="734332" y="853079"/>
                </a:lnTo>
                <a:lnTo>
                  <a:pt x="735919" y="850133"/>
                </a:lnTo>
                <a:lnTo>
                  <a:pt x="737733" y="847186"/>
                </a:lnTo>
                <a:lnTo>
                  <a:pt x="739546" y="844240"/>
                </a:lnTo>
                <a:lnTo>
                  <a:pt x="741814" y="841520"/>
                </a:lnTo>
                <a:lnTo>
                  <a:pt x="744081" y="838801"/>
                </a:lnTo>
                <a:lnTo>
                  <a:pt x="746575" y="835854"/>
                </a:lnTo>
                <a:lnTo>
                  <a:pt x="749296" y="833135"/>
                </a:lnTo>
                <a:lnTo>
                  <a:pt x="755191" y="827695"/>
                </a:lnTo>
                <a:lnTo>
                  <a:pt x="761993" y="822256"/>
                </a:lnTo>
                <a:lnTo>
                  <a:pt x="769249" y="817043"/>
                </a:lnTo>
                <a:lnTo>
                  <a:pt x="777638" y="811604"/>
                </a:lnTo>
                <a:lnTo>
                  <a:pt x="786254" y="806618"/>
                </a:lnTo>
                <a:lnTo>
                  <a:pt x="795777" y="801632"/>
                </a:lnTo>
                <a:lnTo>
                  <a:pt x="805527" y="796873"/>
                </a:lnTo>
                <a:lnTo>
                  <a:pt x="816183" y="792113"/>
                </a:lnTo>
                <a:lnTo>
                  <a:pt x="827293" y="787581"/>
                </a:lnTo>
                <a:lnTo>
                  <a:pt x="838630" y="783048"/>
                </a:lnTo>
                <a:lnTo>
                  <a:pt x="850647" y="778742"/>
                </a:lnTo>
                <a:lnTo>
                  <a:pt x="863345" y="774209"/>
                </a:lnTo>
                <a:lnTo>
                  <a:pt x="876268" y="770129"/>
                </a:lnTo>
                <a:lnTo>
                  <a:pt x="889419" y="766050"/>
                </a:lnTo>
                <a:lnTo>
                  <a:pt x="903023" y="761971"/>
                </a:lnTo>
                <a:lnTo>
                  <a:pt x="917081" y="758344"/>
                </a:lnTo>
                <a:lnTo>
                  <a:pt x="931139" y="754491"/>
                </a:lnTo>
                <a:lnTo>
                  <a:pt x="945650" y="750865"/>
                </a:lnTo>
                <a:lnTo>
                  <a:pt x="960388" y="747466"/>
                </a:lnTo>
                <a:lnTo>
                  <a:pt x="975352" y="743840"/>
                </a:lnTo>
                <a:lnTo>
                  <a:pt x="990544" y="740893"/>
                </a:lnTo>
                <a:lnTo>
                  <a:pt x="1005735" y="737494"/>
                </a:lnTo>
                <a:lnTo>
                  <a:pt x="1036344" y="731828"/>
                </a:lnTo>
                <a:lnTo>
                  <a:pt x="1067407" y="726388"/>
                </a:lnTo>
                <a:lnTo>
                  <a:pt x="1098470" y="721629"/>
                </a:lnTo>
                <a:lnTo>
                  <a:pt x="1188484" y="955292"/>
                </a:lnTo>
                <a:lnTo>
                  <a:pt x="1227483" y="813191"/>
                </a:lnTo>
                <a:lnTo>
                  <a:pt x="1178281" y="783954"/>
                </a:lnTo>
                <a:lnTo>
                  <a:pt x="1205490" y="715963"/>
                </a:lnTo>
                <a:close/>
                <a:moveTo>
                  <a:pt x="476723" y="658812"/>
                </a:moveTo>
                <a:lnTo>
                  <a:pt x="564677" y="658812"/>
                </a:lnTo>
                <a:lnTo>
                  <a:pt x="591880" y="727368"/>
                </a:lnTo>
                <a:lnTo>
                  <a:pt x="542915" y="756425"/>
                </a:lnTo>
                <a:lnTo>
                  <a:pt x="581452" y="898986"/>
                </a:lnTo>
                <a:lnTo>
                  <a:pt x="673487" y="664487"/>
                </a:lnTo>
                <a:lnTo>
                  <a:pt x="704317" y="669481"/>
                </a:lnTo>
                <a:lnTo>
                  <a:pt x="735373" y="674703"/>
                </a:lnTo>
                <a:lnTo>
                  <a:pt x="766202" y="680605"/>
                </a:lnTo>
                <a:lnTo>
                  <a:pt x="781163" y="683783"/>
                </a:lnTo>
                <a:lnTo>
                  <a:pt x="796125" y="686961"/>
                </a:lnTo>
                <a:lnTo>
                  <a:pt x="811086" y="690366"/>
                </a:lnTo>
                <a:lnTo>
                  <a:pt x="825594" y="693998"/>
                </a:lnTo>
                <a:lnTo>
                  <a:pt x="840329" y="697630"/>
                </a:lnTo>
                <a:lnTo>
                  <a:pt x="854383" y="701263"/>
                </a:lnTo>
                <a:lnTo>
                  <a:pt x="868211" y="705122"/>
                </a:lnTo>
                <a:lnTo>
                  <a:pt x="870360" y="705778"/>
                </a:lnTo>
                <a:lnTo>
                  <a:pt x="856570" y="709807"/>
                </a:lnTo>
                <a:lnTo>
                  <a:pt x="842283" y="714340"/>
                </a:lnTo>
                <a:lnTo>
                  <a:pt x="828449" y="719099"/>
                </a:lnTo>
                <a:lnTo>
                  <a:pt x="815069" y="723859"/>
                </a:lnTo>
                <a:lnTo>
                  <a:pt x="802369" y="728846"/>
                </a:lnTo>
                <a:lnTo>
                  <a:pt x="789895" y="734059"/>
                </a:lnTo>
                <a:lnTo>
                  <a:pt x="778102" y="739045"/>
                </a:lnTo>
                <a:lnTo>
                  <a:pt x="766763" y="744258"/>
                </a:lnTo>
                <a:lnTo>
                  <a:pt x="755877" y="749924"/>
                </a:lnTo>
                <a:lnTo>
                  <a:pt x="746126" y="755364"/>
                </a:lnTo>
                <a:lnTo>
                  <a:pt x="736374" y="761030"/>
                </a:lnTo>
                <a:lnTo>
                  <a:pt x="727983" y="766697"/>
                </a:lnTo>
                <a:lnTo>
                  <a:pt x="719819" y="772590"/>
                </a:lnTo>
                <a:lnTo>
                  <a:pt x="712788" y="778709"/>
                </a:lnTo>
                <a:lnTo>
                  <a:pt x="709386" y="781656"/>
                </a:lnTo>
                <a:lnTo>
                  <a:pt x="706211" y="784602"/>
                </a:lnTo>
                <a:lnTo>
                  <a:pt x="703490" y="788002"/>
                </a:lnTo>
                <a:lnTo>
                  <a:pt x="700542" y="790948"/>
                </a:lnTo>
                <a:lnTo>
                  <a:pt x="698047" y="794122"/>
                </a:lnTo>
                <a:lnTo>
                  <a:pt x="696006" y="797295"/>
                </a:lnTo>
                <a:lnTo>
                  <a:pt x="693738" y="800695"/>
                </a:lnTo>
                <a:lnTo>
                  <a:pt x="692151" y="803868"/>
                </a:lnTo>
                <a:lnTo>
                  <a:pt x="690563" y="807041"/>
                </a:lnTo>
                <a:lnTo>
                  <a:pt x="689202" y="810441"/>
                </a:lnTo>
                <a:lnTo>
                  <a:pt x="686935" y="812481"/>
                </a:lnTo>
                <a:lnTo>
                  <a:pt x="685574" y="814747"/>
                </a:lnTo>
                <a:lnTo>
                  <a:pt x="684893" y="815654"/>
                </a:lnTo>
                <a:lnTo>
                  <a:pt x="684667" y="817014"/>
                </a:lnTo>
                <a:lnTo>
                  <a:pt x="684440" y="818147"/>
                </a:lnTo>
                <a:lnTo>
                  <a:pt x="684213" y="819507"/>
                </a:lnTo>
                <a:lnTo>
                  <a:pt x="684213" y="1354137"/>
                </a:lnTo>
                <a:lnTo>
                  <a:pt x="193036" y="1354137"/>
                </a:lnTo>
                <a:lnTo>
                  <a:pt x="179272" y="971549"/>
                </a:lnTo>
                <a:lnTo>
                  <a:pt x="165708" y="1354137"/>
                </a:lnTo>
                <a:lnTo>
                  <a:pt x="26069" y="1354137"/>
                </a:lnTo>
                <a:lnTo>
                  <a:pt x="23576" y="1353910"/>
                </a:lnTo>
                <a:lnTo>
                  <a:pt x="20855" y="1353683"/>
                </a:lnTo>
                <a:lnTo>
                  <a:pt x="16095" y="1352775"/>
                </a:lnTo>
                <a:lnTo>
                  <a:pt x="11561" y="1351640"/>
                </a:lnTo>
                <a:lnTo>
                  <a:pt x="9748" y="1350505"/>
                </a:lnTo>
                <a:lnTo>
                  <a:pt x="7707" y="1349824"/>
                </a:lnTo>
                <a:lnTo>
                  <a:pt x="6121" y="1348689"/>
                </a:lnTo>
                <a:lnTo>
                  <a:pt x="4761" y="1347554"/>
                </a:lnTo>
                <a:lnTo>
                  <a:pt x="3174" y="1346419"/>
                </a:lnTo>
                <a:lnTo>
                  <a:pt x="2040" y="1345057"/>
                </a:lnTo>
                <a:lnTo>
                  <a:pt x="1360" y="1343695"/>
                </a:lnTo>
                <a:lnTo>
                  <a:pt x="680" y="1342333"/>
                </a:lnTo>
                <a:lnTo>
                  <a:pt x="453" y="1340744"/>
                </a:lnTo>
                <a:lnTo>
                  <a:pt x="0" y="1339155"/>
                </a:lnTo>
                <a:lnTo>
                  <a:pt x="0" y="807729"/>
                </a:lnTo>
                <a:lnTo>
                  <a:pt x="0" y="806367"/>
                </a:lnTo>
                <a:lnTo>
                  <a:pt x="453" y="805459"/>
                </a:lnTo>
                <a:lnTo>
                  <a:pt x="1360" y="803189"/>
                </a:lnTo>
                <a:lnTo>
                  <a:pt x="2720" y="801146"/>
                </a:lnTo>
                <a:lnTo>
                  <a:pt x="4761" y="799330"/>
                </a:lnTo>
                <a:lnTo>
                  <a:pt x="5894" y="796379"/>
                </a:lnTo>
                <a:lnTo>
                  <a:pt x="7481" y="793201"/>
                </a:lnTo>
                <a:lnTo>
                  <a:pt x="9294" y="790477"/>
                </a:lnTo>
                <a:lnTo>
                  <a:pt x="10881" y="787753"/>
                </a:lnTo>
                <a:lnTo>
                  <a:pt x="13148" y="784801"/>
                </a:lnTo>
                <a:lnTo>
                  <a:pt x="15415" y="781850"/>
                </a:lnTo>
                <a:lnTo>
                  <a:pt x="17908" y="779126"/>
                </a:lnTo>
                <a:lnTo>
                  <a:pt x="20629" y="776402"/>
                </a:lnTo>
                <a:lnTo>
                  <a:pt x="26523" y="770727"/>
                </a:lnTo>
                <a:lnTo>
                  <a:pt x="33323" y="765506"/>
                </a:lnTo>
                <a:lnTo>
                  <a:pt x="40804" y="760285"/>
                </a:lnTo>
                <a:lnTo>
                  <a:pt x="48738" y="755063"/>
                </a:lnTo>
                <a:lnTo>
                  <a:pt x="57579" y="750069"/>
                </a:lnTo>
                <a:lnTo>
                  <a:pt x="66873" y="745075"/>
                </a:lnTo>
                <a:lnTo>
                  <a:pt x="77074" y="740308"/>
                </a:lnTo>
                <a:lnTo>
                  <a:pt x="87728" y="735541"/>
                </a:lnTo>
                <a:lnTo>
                  <a:pt x="98382" y="730547"/>
                </a:lnTo>
                <a:lnTo>
                  <a:pt x="110170" y="726006"/>
                </a:lnTo>
                <a:lnTo>
                  <a:pt x="122184" y="721693"/>
                </a:lnTo>
                <a:lnTo>
                  <a:pt x="134652" y="717380"/>
                </a:lnTo>
                <a:lnTo>
                  <a:pt x="147573" y="713294"/>
                </a:lnTo>
                <a:lnTo>
                  <a:pt x="160721" y="709208"/>
                </a:lnTo>
                <a:lnTo>
                  <a:pt x="174322" y="705122"/>
                </a:lnTo>
                <a:lnTo>
                  <a:pt x="188377" y="701263"/>
                </a:lnTo>
                <a:lnTo>
                  <a:pt x="202658" y="697630"/>
                </a:lnTo>
                <a:lnTo>
                  <a:pt x="216940" y="693998"/>
                </a:lnTo>
                <a:lnTo>
                  <a:pt x="231901" y="690366"/>
                </a:lnTo>
                <a:lnTo>
                  <a:pt x="246862" y="687188"/>
                </a:lnTo>
                <a:lnTo>
                  <a:pt x="261824" y="683783"/>
                </a:lnTo>
                <a:lnTo>
                  <a:pt x="277012" y="680832"/>
                </a:lnTo>
                <a:lnTo>
                  <a:pt x="307841" y="674703"/>
                </a:lnTo>
                <a:lnTo>
                  <a:pt x="338897" y="669481"/>
                </a:lnTo>
                <a:lnTo>
                  <a:pt x="369953" y="664714"/>
                </a:lnTo>
                <a:lnTo>
                  <a:pt x="459948" y="898986"/>
                </a:lnTo>
                <a:lnTo>
                  <a:pt x="498485" y="756425"/>
                </a:lnTo>
                <a:lnTo>
                  <a:pt x="449520" y="727368"/>
                </a:lnTo>
                <a:lnTo>
                  <a:pt x="476723" y="658812"/>
                </a:lnTo>
                <a:close/>
                <a:moveTo>
                  <a:pt x="1981777" y="644525"/>
                </a:moveTo>
                <a:lnTo>
                  <a:pt x="2069750" y="644525"/>
                </a:lnTo>
                <a:lnTo>
                  <a:pt x="2096959" y="712516"/>
                </a:lnTo>
                <a:lnTo>
                  <a:pt x="2047757" y="741753"/>
                </a:lnTo>
                <a:lnTo>
                  <a:pt x="2086529" y="883854"/>
                </a:lnTo>
                <a:lnTo>
                  <a:pt x="2178357" y="649964"/>
                </a:lnTo>
                <a:lnTo>
                  <a:pt x="2209420" y="654724"/>
                </a:lnTo>
                <a:lnTo>
                  <a:pt x="2240256" y="660390"/>
                </a:lnTo>
                <a:lnTo>
                  <a:pt x="2271092" y="666056"/>
                </a:lnTo>
                <a:lnTo>
                  <a:pt x="2286284" y="669229"/>
                </a:lnTo>
                <a:lnTo>
                  <a:pt x="2301248" y="672402"/>
                </a:lnTo>
                <a:lnTo>
                  <a:pt x="2316213" y="675801"/>
                </a:lnTo>
                <a:lnTo>
                  <a:pt x="2330724" y="679201"/>
                </a:lnTo>
                <a:lnTo>
                  <a:pt x="2345235" y="683053"/>
                </a:lnTo>
                <a:lnTo>
                  <a:pt x="2359293" y="686680"/>
                </a:lnTo>
                <a:lnTo>
                  <a:pt x="2373124" y="690533"/>
                </a:lnTo>
                <a:lnTo>
                  <a:pt x="2386501" y="694385"/>
                </a:lnTo>
                <a:lnTo>
                  <a:pt x="2399879" y="698691"/>
                </a:lnTo>
                <a:lnTo>
                  <a:pt x="2412576" y="702771"/>
                </a:lnTo>
                <a:lnTo>
                  <a:pt x="2425273" y="707077"/>
                </a:lnTo>
                <a:lnTo>
                  <a:pt x="2437063" y="711610"/>
                </a:lnTo>
                <a:lnTo>
                  <a:pt x="2448400" y="716143"/>
                </a:lnTo>
                <a:lnTo>
                  <a:pt x="2459510" y="720675"/>
                </a:lnTo>
                <a:lnTo>
                  <a:pt x="2469940" y="725435"/>
                </a:lnTo>
                <a:lnTo>
                  <a:pt x="2479916" y="730194"/>
                </a:lnTo>
                <a:lnTo>
                  <a:pt x="2489213" y="735180"/>
                </a:lnTo>
                <a:lnTo>
                  <a:pt x="2497829" y="740393"/>
                </a:lnTo>
                <a:lnTo>
                  <a:pt x="2505991" y="745605"/>
                </a:lnTo>
                <a:lnTo>
                  <a:pt x="2513247" y="750818"/>
                </a:lnTo>
                <a:lnTo>
                  <a:pt x="2520049" y="756257"/>
                </a:lnTo>
                <a:lnTo>
                  <a:pt x="2525944" y="761697"/>
                </a:lnTo>
                <a:lnTo>
                  <a:pt x="2528665" y="764416"/>
                </a:lnTo>
                <a:lnTo>
                  <a:pt x="2531159" y="767363"/>
                </a:lnTo>
                <a:lnTo>
                  <a:pt x="2533426" y="770082"/>
                </a:lnTo>
                <a:lnTo>
                  <a:pt x="2535467" y="772802"/>
                </a:lnTo>
                <a:lnTo>
                  <a:pt x="2537508" y="775975"/>
                </a:lnTo>
                <a:lnTo>
                  <a:pt x="2538868" y="778695"/>
                </a:lnTo>
                <a:lnTo>
                  <a:pt x="2540455" y="781641"/>
                </a:lnTo>
                <a:lnTo>
                  <a:pt x="2541815" y="784361"/>
                </a:lnTo>
                <a:lnTo>
                  <a:pt x="2543856" y="786400"/>
                </a:lnTo>
                <a:lnTo>
                  <a:pt x="2545217" y="788440"/>
                </a:lnTo>
                <a:lnTo>
                  <a:pt x="2546123" y="790480"/>
                </a:lnTo>
                <a:lnTo>
                  <a:pt x="2546350" y="791840"/>
                </a:lnTo>
                <a:lnTo>
                  <a:pt x="2546350" y="792746"/>
                </a:lnTo>
                <a:lnTo>
                  <a:pt x="2546350" y="1323758"/>
                </a:lnTo>
                <a:lnTo>
                  <a:pt x="2546350" y="1325118"/>
                </a:lnTo>
                <a:lnTo>
                  <a:pt x="2545670" y="1326705"/>
                </a:lnTo>
                <a:lnTo>
                  <a:pt x="2545217" y="1328064"/>
                </a:lnTo>
                <a:lnTo>
                  <a:pt x="2544310" y="1329424"/>
                </a:lnTo>
                <a:lnTo>
                  <a:pt x="2543176" y="1330784"/>
                </a:lnTo>
                <a:lnTo>
                  <a:pt x="2542042" y="1332144"/>
                </a:lnTo>
                <a:lnTo>
                  <a:pt x="2540455" y="1333050"/>
                </a:lnTo>
                <a:lnTo>
                  <a:pt x="2538641" y="1333957"/>
                </a:lnTo>
                <a:lnTo>
                  <a:pt x="2537054" y="1335090"/>
                </a:lnTo>
                <a:lnTo>
                  <a:pt x="2535013" y="1335770"/>
                </a:lnTo>
                <a:lnTo>
                  <a:pt x="2530479" y="1337357"/>
                </a:lnTo>
                <a:lnTo>
                  <a:pt x="2525490" y="1338037"/>
                </a:lnTo>
                <a:lnTo>
                  <a:pt x="2522996" y="1338263"/>
                </a:lnTo>
                <a:lnTo>
                  <a:pt x="2520276" y="1338263"/>
                </a:lnTo>
                <a:lnTo>
                  <a:pt x="2380604" y="1338263"/>
                </a:lnTo>
                <a:lnTo>
                  <a:pt x="2367197" y="957263"/>
                </a:lnTo>
                <a:lnTo>
                  <a:pt x="2353389" y="1338263"/>
                </a:lnTo>
                <a:lnTo>
                  <a:pt x="1800226" y="1338263"/>
                </a:lnTo>
                <a:lnTo>
                  <a:pt x="1800226" y="819507"/>
                </a:lnTo>
                <a:lnTo>
                  <a:pt x="1799999" y="818147"/>
                </a:lnTo>
                <a:lnTo>
                  <a:pt x="1799773" y="817014"/>
                </a:lnTo>
                <a:lnTo>
                  <a:pt x="1799546" y="815654"/>
                </a:lnTo>
                <a:lnTo>
                  <a:pt x="1798865" y="814747"/>
                </a:lnTo>
                <a:lnTo>
                  <a:pt x="1797278" y="812481"/>
                </a:lnTo>
                <a:lnTo>
                  <a:pt x="1795237" y="810441"/>
                </a:lnTo>
                <a:lnTo>
                  <a:pt x="1794103" y="807041"/>
                </a:lnTo>
                <a:lnTo>
                  <a:pt x="1792515" y="803868"/>
                </a:lnTo>
                <a:lnTo>
                  <a:pt x="1790474" y="800695"/>
                </a:lnTo>
                <a:lnTo>
                  <a:pt x="1788433" y="797295"/>
                </a:lnTo>
                <a:lnTo>
                  <a:pt x="1786165" y="794122"/>
                </a:lnTo>
                <a:lnTo>
                  <a:pt x="1783898" y="790948"/>
                </a:lnTo>
                <a:lnTo>
                  <a:pt x="1781176" y="788002"/>
                </a:lnTo>
                <a:lnTo>
                  <a:pt x="1778455" y="784602"/>
                </a:lnTo>
                <a:lnTo>
                  <a:pt x="1775053" y="781656"/>
                </a:lnTo>
                <a:lnTo>
                  <a:pt x="1771878" y="778709"/>
                </a:lnTo>
                <a:lnTo>
                  <a:pt x="1764621" y="772590"/>
                </a:lnTo>
                <a:lnTo>
                  <a:pt x="1756910" y="766697"/>
                </a:lnTo>
                <a:lnTo>
                  <a:pt x="1748292" y="761030"/>
                </a:lnTo>
                <a:lnTo>
                  <a:pt x="1738994" y="755364"/>
                </a:lnTo>
                <a:lnTo>
                  <a:pt x="1728789" y="749924"/>
                </a:lnTo>
                <a:lnTo>
                  <a:pt x="1718357" y="744258"/>
                </a:lnTo>
                <a:lnTo>
                  <a:pt x="1707244" y="739045"/>
                </a:lnTo>
                <a:lnTo>
                  <a:pt x="1695224" y="733832"/>
                </a:lnTo>
                <a:lnTo>
                  <a:pt x="1682978" y="728619"/>
                </a:lnTo>
                <a:lnTo>
                  <a:pt x="1670278" y="723859"/>
                </a:lnTo>
                <a:lnTo>
                  <a:pt x="1656898" y="719099"/>
                </a:lnTo>
                <a:lnTo>
                  <a:pt x="1643290" y="714340"/>
                </a:lnTo>
                <a:lnTo>
                  <a:pt x="1629230" y="709807"/>
                </a:lnTo>
                <a:lnTo>
                  <a:pt x="1624147" y="708322"/>
                </a:lnTo>
                <a:lnTo>
                  <a:pt x="1626934" y="707304"/>
                </a:lnTo>
                <a:lnTo>
                  <a:pt x="1639632" y="702998"/>
                </a:lnTo>
                <a:lnTo>
                  <a:pt x="1652556" y="698691"/>
                </a:lnTo>
                <a:lnTo>
                  <a:pt x="1665480" y="694612"/>
                </a:lnTo>
                <a:lnTo>
                  <a:pt x="1679084" y="690533"/>
                </a:lnTo>
                <a:lnTo>
                  <a:pt x="1693368" y="686906"/>
                </a:lnTo>
                <a:lnTo>
                  <a:pt x="1707426" y="683053"/>
                </a:lnTo>
                <a:lnTo>
                  <a:pt x="1722164" y="679427"/>
                </a:lnTo>
                <a:lnTo>
                  <a:pt x="1736675" y="676028"/>
                </a:lnTo>
                <a:lnTo>
                  <a:pt x="1751639" y="672628"/>
                </a:lnTo>
                <a:lnTo>
                  <a:pt x="1766831" y="669455"/>
                </a:lnTo>
                <a:lnTo>
                  <a:pt x="1781795" y="666056"/>
                </a:lnTo>
                <a:lnTo>
                  <a:pt x="1812631" y="660390"/>
                </a:lnTo>
                <a:lnTo>
                  <a:pt x="1843694" y="654950"/>
                </a:lnTo>
                <a:lnTo>
                  <a:pt x="1874757" y="650191"/>
                </a:lnTo>
                <a:lnTo>
                  <a:pt x="1964772" y="883854"/>
                </a:lnTo>
                <a:lnTo>
                  <a:pt x="2003543" y="741753"/>
                </a:lnTo>
                <a:lnTo>
                  <a:pt x="1954342" y="712516"/>
                </a:lnTo>
                <a:lnTo>
                  <a:pt x="1981777" y="644525"/>
                </a:lnTo>
                <a:close/>
                <a:moveTo>
                  <a:pt x="1248456" y="69850"/>
                </a:moveTo>
                <a:lnTo>
                  <a:pt x="1255033" y="70077"/>
                </a:lnTo>
                <a:lnTo>
                  <a:pt x="1261609" y="70304"/>
                </a:lnTo>
                <a:lnTo>
                  <a:pt x="1268186" y="70984"/>
                </a:lnTo>
                <a:lnTo>
                  <a:pt x="1274536" y="71665"/>
                </a:lnTo>
                <a:lnTo>
                  <a:pt x="1281113" y="72346"/>
                </a:lnTo>
                <a:lnTo>
                  <a:pt x="1287463" y="73707"/>
                </a:lnTo>
                <a:lnTo>
                  <a:pt x="1293813" y="74841"/>
                </a:lnTo>
                <a:lnTo>
                  <a:pt x="1299936" y="76429"/>
                </a:lnTo>
                <a:lnTo>
                  <a:pt x="1306059" y="78017"/>
                </a:lnTo>
                <a:lnTo>
                  <a:pt x="1312409" y="80059"/>
                </a:lnTo>
                <a:lnTo>
                  <a:pt x="1318533" y="82101"/>
                </a:lnTo>
                <a:lnTo>
                  <a:pt x="1324429" y="84369"/>
                </a:lnTo>
                <a:lnTo>
                  <a:pt x="1330325" y="86638"/>
                </a:lnTo>
                <a:lnTo>
                  <a:pt x="1335995" y="89134"/>
                </a:lnTo>
                <a:lnTo>
                  <a:pt x="1342118" y="91856"/>
                </a:lnTo>
                <a:lnTo>
                  <a:pt x="1347788" y="94579"/>
                </a:lnTo>
                <a:lnTo>
                  <a:pt x="1353458" y="97982"/>
                </a:lnTo>
                <a:lnTo>
                  <a:pt x="1359127" y="100931"/>
                </a:lnTo>
                <a:lnTo>
                  <a:pt x="1364570" y="104561"/>
                </a:lnTo>
                <a:lnTo>
                  <a:pt x="1370240" y="107964"/>
                </a:lnTo>
                <a:lnTo>
                  <a:pt x="1375456" y="111820"/>
                </a:lnTo>
                <a:lnTo>
                  <a:pt x="1380672" y="115677"/>
                </a:lnTo>
                <a:lnTo>
                  <a:pt x="1386115" y="119534"/>
                </a:lnTo>
                <a:lnTo>
                  <a:pt x="1391104" y="123844"/>
                </a:lnTo>
                <a:lnTo>
                  <a:pt x="1396093" y="128155"/>
                </a:lnTo>
                <a:lnTo>
                  <a:pt x="1400856" y="132465"/>
                </a:lnTo>
                <a:lnTo>
                  <a:pt x="1406072" y="137230"/>
                </a:lnTo>
                <a:lnTo>
                  <a:pt x="1410834" y="141767"/>
                </a:lnTo>
                <a:lnTo>
                  <a:pt x="1415370" y="146985"/>
                </a:lnTo>
                <a:lnTo>
                  <a:pt x="1419906" y="151976"/>
                </a:lnTo>
                <a:lnTo>
                  <a:pt x="1424442" y="156967"/>
                </a:lnTo>
                <a:lnTo>
                  <a:pt x="1428751" y="162185"/>
                </a:lnTo>
                <a:lnTo>
                  <a:pt x="1433060" y="167630"/>
                </a:lnTo>
                <a:lnTo>
                  <a:pt x="1437369" y="173075"/>
                </a:lnTo>
                <a:lnTo>
                  <a:pt x="1441224" y="178973"/>
                </a:lnTo>
                <a:lnTo>
                  <a:pt x="1445079" y="184645"/>
                </a:lnTo>
                <a:lnTo>
                  <a:pt x="1449161" y="190543"/>
                </a:lnTo>
                <a:lnTo>
                  <a:pt x="1452790" y="196669"/>
                </a:lnTo>
                <a:lnTo>
                  <a:pt x="1456419" y="202567"/>
                </a:lnTo>
                <a:lnTo>
                  <a:pt x="1460047" y="208920"/>
                </a:lnTo>
                <a:lnTo>
                  <a:pt x="1463222" y="215272"/>
                </a:lnTo>
                <a:lnTo>
                  <a:pt x="1466624" y="221624"/>
                </a:lnTo>
                <a:lnTo>
                  <a:pt x="1469572" y="228203"/>
                </a:lnTo>
                <a:lnTo>
                  <a:pt x="1472520" y="235010"/>
                </a:lnTo>
                <a:lnTo>
                  <a:pt x="1475695" y="241589"/>
                </a:lnTo>
                <a:lnTo>
                  <a:pt x="1478417" y="248395"/>
                </a:lnTo>
                <a:lnTo>
                  <a:pt x="1480911" y="255428"/>
                </a:lnTo>
                <a:lnTo>
                  <a:pt x="1483406" y="262460"/>
                </a:lnTo>
                <a:lnTo>
                  <a:pt x="1485674" y="269493"/>
                </a:lnTo>
                <a:lnTo>
                  <a:pt x="1487942" y="276753"/>
                </a:lnTo>
                <a:lnTo>
                  <a:pt x="1489983" y="284013"/>
                </a:lnTo>
                <a:lnTo>
                  <a:pt x="1492024" y="291273"/>
                </a:lnTo>
                <a:lnTo>
                  <a:pt x="1493838" y="298986"/>
                </a:lnTo>
                <a:lnTo>
                  <a:pt x="1495426" y="306473"/>
                </a:lnTo>
                <a:lnTo>
                  <a:pt x="1496786" y="313959"/>
                </a:lnTo>
                <a:lnTo>
                  <a:pt x="1498374" y="321673"/>
                </a:lnTo>
                <a:lnTo>
                  <a:pt x="1499281" y="329386"/>
                </a:lnTo>
                <a:lnTo>
                  <a:pt x="1500415" y="337100"/>
                </a:lnTo>
                <a:lnTo>
                  <a:pt x="1500809" y="340447"/>
                </a:lnTo>
                <a:lnTo>
                  <a:pt x="1501799" y="339950"/>
                </a:lnTo>
                <a:lnTo>
                  <a:pt x="1502922" y="339725"/>
                </a:lnTo>
                <a:lnTo>
                  <a:pt x="1504045" y="339725"/>
                </a:lnTo>
                <a:lnTo>
                  <a:pt x="1505392" y="339725"/>
                </a:lnTo>
                <a:lnTo>
                  <a:pt x="1506291" y="339950"/>
                </a:lnTo>
                <a:lnTo>
                  <a:pt x="1508761" y="341076"/>
                </a:lnTo>
                <a:lnTo>
                  <a:pt x="1510782" y="342427"/>
                </a:lnTo>
                <a:lnTo>
                  <a:pt x="1513028" y="344678"/>
                </a:lnTo>
                <a:lnTo>
                  <a:pt x="1515049" y="347380"/>
                </a:lnTo>
                <a:lnTo>
                  <a:pt x="1516846" y="350306"/>
                </a:lnTo>
                <a:lnTo>
                  <a:pt x="1518642" y="353909"/>
                </a:lnTo>
                <a:lnTo>
                  <a:pt x="1520214" y="357736"/>
                </a:lnTo>
                <a:lnTo>
                  <a:pt x="1521786" y="362239"/>
                </a:lnTo>
                <a:lnTo>
                  <a:pt x="1523134" y="367192"/>
                </a:lnTo>
                <a:lnTo>
                  <a:pt x="1524257" y="372145"/>
                </a:lnTo>
                <a:lnTo>
                  <a:pt x="1525380" y="377548"/>
                </a:lnTo>
                <a:lnTo>
                  <a:pt x="1526053" y="383176"/>
                </a:lnTo>
                <a:lnTo>
                  <a:pt x="1526503" y="389030"/>
                </a:lnTo>
                <a:lnTo>
                  <a:pt x="1526727" y="395334"/>
                </a:lnTo>
                <a:lnTo>
                  <a:pt x="1527176" y="401637"/>
                </a:lnTo>
                <a:lnTo>
                  <a:pt x="1526727" y="407941"/>
                </a:lnTo>
                <a:lnTo>
                  <a:pt x="1526503" y="414245"/>
                </a:lnTo>
                <a:lnTo>
                  <a:pt x="1526053" y="419873"/>
                </a:lnTo>
                <a:lnTo>
                  <a:pt x="1525380" y="425727"/>
                </a:lnTo>
                <a:lnTo>
                  <a:pt x="1524257" y="430905"/>
                </a:lnTo>
                <a:lnTo>
                  <a:pt x="1523134" y="436308"/>
                </a:lnTo>
                <a:lnTo>
                  <a:pt x="1521786" y="441036"/>
                </a:lnTo>
                <a:lnTo>
                  <a:pt x="1520214" y="445314"/>
                </a:lnTo>
                <a:lnTo>
                  <a:pt x="1518642" y="449366"/>
                </a:lnTo>
                <a:lnTo>
                  <a:pt x="1516846" y="452743"/>
                </a:lnTo>
                <a:lnTo>
                  <a:pt x="1515049" y="456120"/>
                </a:lnTo>
                <a:lnTo>
                  <a:pt x="1513028" y="458597"/>
                </a:lnTo>
                <a:lnTo>
                  <a:pt x="1510782" y="460623"/>
                </a:lnTo>
                <a:lnTo>
                  <a:pt x="1508761" y="462199"/>
                </a:lnTo>
                <a:lnTo>
                  <a:pt x="1506291" y="463100"/>
                </a:lnTo>
                <a:lnTo>
                  <a:pt x="1505392" y="463325"/>
                </a:lnTo>
                <a:lnTo>
                  <a:pt x="1504045" y="463550"/>
                </a:lnTo>
                <a:lnTo>
                  <a:pt x="1502922" y="463325"/>
                </a:lnTo>
                <a:lnTo>
                  <a:pt x="1501799" y="463100"/>
                </a:lnTo>
                <a:lnTo>
                  <a:pt x="1499553" y="462199"/>
                </a:lnTo>
                <a:lnTo>
                  <a:pt x="1497308" y="460623"/>
                </a:lnTo>
                <a:lnTo>
                  <a:pt x="1496170" y="459597"/>
                </a:lnTo>
                <a:lnTo>
                  <a:pt x="1495426" y="463692"/>
                </a:lnTo>
                <a:lnTo>
                  <a:pt x="1493838" y="471405"/>
                </a:lnTo>
                <a:lnTo>
                  <a:pt x="1492024" y="478892"/>
                </a:lnTo>
                <a:lnTo>
                  <a:pt x="1489983" y="486152"/>
                </a:lnTo>
                <a:lnTo>
                  <a:pt x="1487942" y="493638"/>
                </a:lnTo>
                <a:lnTo>
                  <a:pt x="1485674" y="500671"/>
                </a:lnTo>
                <a:lnTo>
                  <a:pt x="1483406" y="507704"/>
                </a:lnTo>
                <a:lnTo>
                  <a:pt x="1480911" y="514737"/>
                </a:lnTo>
                <a:lnTo>
                  <a:pt x="1478417" y="521770"/>
                </a:lnTo>
                <a:lnTo>
                  <a:pt x="1475695" y="528576"/>
                </a:lnTo>
                <a:lnTo>
                  <a:pt x="1472520" y="535155"/>
                </a:lnTo>
                <a:lnTo>
                  <a:pt x="1469572" y="541961"/>
                </a:lnTo>
                <a:lnTo>
                  <a:pt x="1466624" y="548540"/>
                </a:lnTo>
                <a:lnTo>
                  <a:pt x="1463222" y="554893"/>
                </a:lnTo>
                <a:lnTo>
                  <a:pt x="1460047" y="561245"/>
                </a:lnTo>
                <a:lnTo>
                  <a:pt x="1456419" y="567597"/>
                </a:lnTo>
                <a:lnTo>
                  <a:pt x="1452790" y="573496"/>
                </a:lnTo>
                <a:lnTo>
                  <a:pt x="1449161" y="579621"/>
                </a:lnTo>
                <a:lnTo>
                  <a:pt x="1445079" y="585520"/>
                </a:lnTo>
                <a:lnTo>
                  <a:pt x="1441224" y="591192"/>
                </a:lnTo>
                <a:lnTo>
                  <a:pt x="1437369" y="597090"/>
                </a:lnTo>
                <a:lnTo>
                  <a:pt x="1433060" y="602535"/>
                </a:lnTo>
                <a:lnTo>
                  <a:pt x="1428751" y="607980"/>
                </a:lnTo>
                <a:lnTo>
                  <a:pt x="1424442" y="613198"/>
                </a:lnTo>
                <a:lnTo>
                  <a:pt x="1419906" y="618189"/>
                </a:lnTo>
                <a:lnTo>
                  <a:pt x="1415370" y="623407"/>
                </a:lnTo>
                <a:lnTo>
                  <a:pt x="1410834" y="628171"/>
                </a:lnTo>
                <a:lnTo>
                  <a:pt x="1406072" y="632935"/>
                </a:lnTo>
                <a:lnTo>
                  <a:pt x="1400856" y="637699"/>
                </a:lnTo>
                <a:lnTo>
                  <a:pt x="1396093" y="642010"/>
                </a:lnTo>
                <a:lnTo>
                  <a:pt x="1391104" y="646320"/>
                </a:lnTo>
                <a:lnTo>
                  <a:pt x="1386115" y="650631"/>
                </a:lnTo>
                <a:lnTo>
                  <a:pt x="1380672" y="654714"/>
                </a:lnTo>
                <a:lnTo>
                  <a:pt x="1375456" y="658344"/>
                </a:lnTo>
                <a:lnTo>
                  <a:pt x="1370240" y="662201"/>
                </a:lnTo>
                <a:lnTo>
                  <a:pt x="1364570" y="665831"/>
                </a:lnTo>
                <a:lnTo>
                  <a:pt x="1359127" y="669007"/>
                </a:lnTo>
                <a:lnTo>
                  <a:pt x="1353458" y="672410"/>
                </a:lnTo>
                <a:lnTo>
                  <a:pt x="1347788" y="675359"/>
                </a:lnTo>
                <a:lnTo>
                  <a:pt x="1342118" y="678309"/>
                </a:lnTo>
                <a:lnTo>
                  <a:pt x="1335995" y="681031"/>
                </a:lnTo>
                <a:lnTo>
                  <a:pt x="1330325" y="683753"/>
                </a:lnTo>
                <a:lnTo>
                  <a:pt x="1324429" y="686022"/>
                </a:lnTo>
                <a:lnTo>
                  <a:pt x="1318533" y="688291"/>
                </a:lnTo>
                <a:lnTo>
                  <a:pt x="1312409" y="690333"/>
                </a:lnTo>
                <a:lnTo>
                  <a:pt x="1306059" y="692148"/>
                </a:lnTo>
                <a:lnTo>
                  <a:pt x="1299936" y="693736"/>
                </a:lnTo>
                <a:lnTo>
                  <a:pt x="1293813" y="695324"/>
                </a:lnTo>
                <a:lnTo>
                  <a:pt x="1287463" y="696458"/>
                </a:lnTo>
                <a:lnTo>
                  <a:pt x="1281113" y="697592"/>
                </a:lnTo>
                <a:lnTo>
                  <a:pt x="1274536" y="698500"/>
                </a:lnTo>
                <a:lnTo>
                  <a:pt x="1268186" y="699407"/>
                </a:lnTo>
                <a:lnTo>
                  <a:pt x="1261609" y="699861"/>
                </a:lnTo>
                <a:lnTo>
                  <a:pt x="1255033" y="700088"/>
                </a:lnTo>
                <a:lnTo>
                  <a:pt x="1248456" y="700088"/>
                </a:lnTo>
                <a:lnTo>
                  <a:pt x="1241879" y="700088"/>
                </a:lnTo>
                <a:lnTo>
                  <a:pt x="1235529" y="699861"/>
                </a:lnTo>
                <a:lnTo>
                  <a:pt x="1228952" y="699407"/>
                </a:lnTo>
                <a:lnTo>
                  <a:pt x="1222602" y="698500"/>
                </a:lnTo>
                <a:lnTo>
                  <a:pt x="1216252" y="697592"/>
                </a:lnTo>
                <a:lnTo>
                  <a:pt x="1209675" y="696458"/>
                </a:lnTo>
                <a:lnTo>
                  <a:pt x="1203325" y="695324"/>
                </a:lnTo>
                <a:lnTo>
                  <a:pt x="1197429" y="693736"/>
                </a:lnTo>
                <a:lnTo>
                  <a:pt x="1191079" y="692148"/>
                </a:lnTo>
                <a:lnTo>
                  <a:pt x="1184956" y="690333"/>
                </a:lnTo>
                <a:lnTo>
                  <a:pt x="1178832" y="688291"/>
                </a:lnTo>
                <a:lnTo>
                  <a:pt x="1172936" y="686022"/>
                </a:lnTo>
                <a:lnTo>
                  <a:pt x="1166813" y="683753"/>
                </a:lnTo>
                <a:lnTo>
                  <a:pt x="1160916" y="681031"/>
                </a:lnTo>
                <a:lnTo>
                  <a:pt x="1155247" y="678309"/>
                </a:lnTo>
                <a:lnTo>
                  <a:pt x="1149350" y="675359"/>
                </a:lnTo>
                <a:lnTo>
                  <a:pt x="1143907" y="672410"/>
                </a:lnTo>
                <a:lnTo>
                  <a:pt x="1138011" y="669007"/>
                </a:lnTo>
                <a:lnTo>
                  <a:pt x="1132568" y="665831"/>
                </a:lnTo>
                <a:lnTo>
                  <a:pt x="1127125" y="662201"/>
                </a:lnTo>
                <a:lnTo>
                  <a:pt x="1121682" y="658344"/>
                </a:lnTo>
                <a:lnTo>
                  <a:pt x="1116240" y="654714"/>
                </a:lnTo>
                <a:lnTo>
                  <a:pt x="1111250" y="650631"/>
                </a:lnTo>
                <a:lnTo>
                  <a:pt x="1106034" y="646320"/>
                </a:lnTo>
                <a:lnTo>
                  <a:pt x="1101272" y="642010"/>
                </a:lnTo>
                <a:lnTo>
                  <a:pt x="1096056" y="637699"/>
                </a:lnTo>
                <a:lnTo>
                  <a:pt x="1091293" y="632935"/>
                </a:lnTo>
                <a:lnTo>
                  <a:pt x="1086531" y="628171"/>
                </a:lnTo>
                <a:lnTo>
                  <a:pt x="1081768" y="623407"/>
                </a:lnTo>
                <a:lnTo>
                  <a:pt x="1077232" y="618189"/>
                </a:lnTo>
                <a:lnTo>
                  <a:pt x="1072697" y="613198"/>
                </a:lnTo>
                <a:lnTo>
                  <a:pt x="1068388" y="607980"/>
                </a:lnTo>
                <a:lnTo>
                  <a:pt x="1064079" y="602535"/>
                </a:lnTo>
                <a:lnTo>
                  <a:pt x="1059997" y="597090"/>
                </a:lnTo>
                <a:lnTo>
                  <a:pt x="1055688" y="591192"/>
                </a:lnTo>
                <a:lnTo>
                  <a:pt x="1052059" y="585520"/>
                </a:lnTo>
                <a:lnTo>
                  <a:pt x="1048204" y="579621"/>
                </a:lnTo>
                <a:lnTo>
                  <a:pt x="1044348" y="573496"/>
                </a:lnTo>
                <a:lnTo>
                  <a:pt x="1040947" y="567597"/>
                </a:lnTo>
                <a:lnTo>
                  <a:pt x="1037318" y="561245"/>
                </a:lnTo>
                <a:lnTo>
                  <a:pt x="1033916" y="554893"/>
                </a:lnTo>
                <a:lnTo>
                  <a:pt x="1030514" y="548540"/>
                </a:lnTo>
                <a:lnTo>
                  <a:pt x="1027566" y="541961"/>
                </a:lnTo>
                <a:lnTo>
                  <a:pt x="1024391" y="535155"/>
                </a:lnTo>
                <a:lnTo>
                  <a:pt x="1021670" y="528576"/>
                </a:lnTo>
                <a:lnTo>
                  <a:pt x="1018948" y="521770"/>
                </a:lnTo>
                <a:lnTo>
                  <a:pt x="1016227" y="514737"/>
                </a:lnTo>
                <a:lnTo>
                  <a:pt x="1013959" y="507704"/>
                </a:lnTo>
                <a:lnTo>
                  <a:pt x="1011238" y="500671"/>
                </a:lnTo>
                <a:lnTo>
                  <a:pt x="1008970" y="493638"/>
                </a:lnTo>
                <a:lnTo>
                  <a:pt x="1007155" y="486152"/>
                </a:lnTo>
                <a:lnTo>
                  <a:pt x="1005341" y="478892"/>
                </a:lnTo>
                <a:lnTo>
                  <a:pt x="1003527" y="471405"/>
                </a:lnTo>
                <a:lnTo>
                  <a:pt x="1001713" y="463692"/>
                </a:lnTo>
                <a:lnTo>
                  <a:pt x="1001178" y="460749"/>
                </a:lnTo>
                <a:lnTo>
                  <a:pt x="999308" y="462199"/>
                </a:lnTo>
                <a:lnTo>
                  <a:pt x="997052" y="463100"/>
                </a:lnTo>
                <a:lnTo>
                  <a:pt x="995698" y="463325"/>
                </a:lnTo>
                <a:lnTo>
                  <a:pt x="994569" y="463550"/>
                </a:lnTo>
                <a:lnTo>
                  <a:pt x="993215" y="463325"/>
                </a:lnTo>
                <a:lnTo>
                  <a:pt x="992312" y="463100"/>
                </a:lnTo>
                <a:lnTo>
                  <a:pt x="990056" y="462199"/>
                </a:lnTo>
                <a:lnTo>
                  <a:pt x="987799" y="460623"/>
                </a:lnTo>
                <a:lnTo>
                  <a:pt x="985768" y="458597"/>
                </a:lnTo>
                <a:lnTo>
                  <a:pt x="983737" y="456120"/>
                </a:lnTo>
                <a:lnTo>
                  <a:pt x="981706" y="452743"/>
                </a:lnTo>
                <a:lnTo>
                  <a:pt x="979900" y="449366"/>
                </a:lnTo>
                <a:lnTo>
                  <a:pt x="978095" y="445314"/>
                </a:lnTo>
                <a:lnTo>
                  <a:pt x="976741" y="441036"/>
                </a:lnTo>
                <a:lnTo>
                  <a:pt x="975387" y="436308"/>
                </a:lnTo>
                <a:lnTo>
                  <a:pt x="974484" y="430905"/>
                </a:lnTo>
                <a:lnTo>
                  <a:pt x="973356" y="425727"/>
                </a:lnTo>
                <a:lnTo>
                  <a:pt x="972679" y="419873"/>
                </a:lnTo>
                <a:lnTo>
                  <a:pt x="971776" y="414245"/>
                </a:lnTo>
                <a:lnTo>
                  <a:pt x="971550" y="407941"/>
                </a:lnTo>
                <a:lnTo>
                  <a:pt x="971550" y="401637"/>
                </a:lnTo>
                <a:lnTo>
                  <a:pt x="971550" y="395334"/>
                </a:lnTo>
                <a:lnTo>
                  <a:pt x="971776" y="389030"/>
                </a:lnTo>
                <a:lnTo>
                  <a:pt x="972679" y="383176"/>
                </a:lnTo>
                <a:lnTo>
                  <a:pt x="973356" y="377548"/>
                </a:lnTo>
                <a:lnTo>
                  <a:pt x="974484" y="372145"/>
                </a:lnTo>
                <a:lnTo>
                  <a:pt x="975387" y="367192"/>
                </a:lnTo>
                <a:lnTo>
                  <a:pt x="976741" y="362239"/>
                </a:lnTo>
                <a:lnTo>
                  <a:pt x="978095" y="357736"/>
                </a:lnTo>
                <a:lnTo>
                  <a:pt x="979900" y="353909"/>
                </a:lnTo>
                <a:lnTo>
                  <a:pt x="981706" y="350306"/>
                </a:lnTo>
                <a:lnTo>
                  <a:pt x="983737" y="347380"/>
                </a:lnTo>
                <a:lnTo>
                  <a:pt x="985768" y="344678"/>
                </a:lnTo>
                <a:lnTo>
                  <a:pt x="987799" y="342427"/>
                </a:lnTo>
                <a:lnTo>
                  <a:pt x="990056" y="341076"/>
                </a:lnTo>
                <a:lnTo>
                  <a:pt x="992312" y="339950"/>
                </a:lnTo>
                <a:lnTo>
                  <a:pt x="993215" y="339725"/>
                </a:lnTo>
                <a:lnTo>
                  <a:pt x="994569" y="339725"/>
                </a:lnTo>
                <a:lnTo>
                  <a:pt x="995698" y="339725"/>
                </a:lnTo>
                <a:lnTo>
                  <a:pt x="996322" y="339829"/>
                </a:lnTo>
                <a:lnTo>
                  <a:pt x="996723" y="337100"/>
                </a:lnTo>
                <a:lnTo>
                  <a:pt x="997630" y="329386"/>
                </a:lnTo>
                <a:lnTo>
                  <a:pt x="998991" y="321673"/>
                </a:lnTo>
                <a:lnTo>
                  <a:pt x="1000352" y="313959"/>
                </a:lnTo>
                <a:lnTo>
                  <a:pt x="1001713" y="306473"/>
                </a:lnTo>
                <a:lnTo>
                  <a:pt x="1003527" y="298986"/>
                </a:lnTo>
                <a:lnTo>
                  <a:pt x="1005341" y="291273"/>
                </a:lnTo>
                <a:lnTo>
                  <a:pt x="1007155" y="284013"/>
                </a:lnTo>
                <a:lnTo>
                  <a:pt x="1008970" y="276753"/>
                </a:lnTo>
                <a:lnTo>
                  <a:pt x="1011238" y="269493"/>
                </a:lnTo>
                <a:lnTo>
                  <a:pt x="1013959" y="262460"/>
                </a:lnTo>
                <a:lnTo>
                  <a:pt x="1016227" y="255428"/>
                </a:lnTo>
                <a:lnTo>
                  <a:pt x="1018948" y="248395"/>
                </a:lnTo>
                <a:lnTo>
                  <a:pt x="1021670" y="241589"/>
                </a:lnTo>
                <a:lnTo>
                  <a:pt x="1024391" y="235010"/>
                </a:lnTo>
                <a:lnTo>
                  <a:pt x="1027566" y="228203"/>
                </a:lnTo>
                <a:lnTo>
                  <a:pt x="1030514" y="221624"/>
                </a:lnTo>
                <a:lnTo>
                  <a:pt x="1033916" y="215272"/>
                </a:lnTo>
                <a:lnTo>
                  <a:pt x="1037318" y="208920"/>
                </a:lnTo>
                <a:lnTo>
                  <a:pt x="1040947" y="202567"/>
                </a:lnTo>
                <a:lnTo>
                  <a:pt x="1044348" y="196669"/>
                </a:lnTo>
                <a:lnTo>
                  <a:pt x="1048204" y="190543"/>
                </a:lnTo>
                <a:lnTo>
                  <a:pt x="1052059" y="184645"/>
                </a:lnTo>
                <a:lnTo>
                  <a:pt x="1055688" y="178973"/>
                </a:lnTo>
                <a:lnTo>
                  <a:pt x="1059997" y="173075"/>
                </a:lnTo>
                <a:lnTo>
                  <a:pt x="1064079" y="167630"/>
                </a:lnTo>
                <a:lnTo>
                  <a:pt x="1068388" y="162185"/>
                </a:lnTo>
                <a:lnTo>
                  <a:pt x="1072697" y="156967"/>
                </a:lnTo>
                <a:lnTo>
                  <a:pt x="1077232" y="151976"/>
                </a:lnTo>
                <a:lnTo>
                  <a:pt x="1081768" y="146985"/>
                </a:lnTo>
                <a:lnTo>
                  <a:pt x="1086531" y="141767"/>
                </a:lnTo>
                <a:lnTo>
                  <a:pt x="1091293" y="137230"/>
                </a:lnTo>
                <a:lnTo>
                  <a:pt x="1096056" y="132465"/>
                </a:lnTo>
                <a:lnTo>
                  <a:pt x="1101272" y="128155"/>
                </a:lnTo>
                <a:lnTo>
                  <a:pt x="1106034" y="123844"/>
                </a:lnTo>
                <a:lnTo>
                  <a:pt x="1111250" y="119534"/>
                </a:lnTo>
                <a:lnTo>
                  <a:pt x="1116240" y="115677"/>
                </a:lnTo>
                <a:lnTo>
                  <a:pt x="1121682" y="111820"/>
                </a:lnTo>
                <a:lnTo>
                  <a:pt x="1127125" y="107964"/>
                </a:lnTo>
                <a:lnTo>
                  <a:pt x="1132568" y="104561"/>
                </a:lnTo>
                <a:lnTo>
                  <a:pt x="1138011" y="100931"/>
                </a:lnTo>
                <a:lnTo>
                  <a:pt x="1143907" y="97982"/>
                </a:lnTo>
                <a:lnTo>
                  <a:pt x="1149350" y="94579"/>
                </a:lnTo>
                <a:lnTo>
                  <a:pt x="1155247" y="91856"/>
                </a:lnTo>
                <a:lnTo>
                  <a:pt x="1160916" y="89134"/>
                </a:lnTo>
                <a:lnTo>
                  <a:pt x="1166813" y="86638"/>
                </a:lnTo>
                <a:lnTo>
                  <a:pt x="1172936" y="84369"/>
                </a:lnTo>
                <a:lnTo>
                  <a:pt x="1178832" y="82101"/>
                </a:lnTo>
                <a:lnTo>
                  <a:pt x="1184956" y="80059"/>
                </a:lnTo>
                <a:lnTo>
                  <a:pt x="1191079" y="78017"/>
                </a:lnTo>
                <a:lnTo>
                  <a:pt x="1197429" y="76429"/>
                </a:lnTo>
                <a:lnTo>
                  <a:pt x="1203325" y="74841"/>
                </a:lnTo>
                <a:lnTo>
                  <a:pt x="1209675" y="73707"/>
                </a:lnTo>
                <a:lnTo>
                  <a:pt x="1216252" y="72346"/>
                </a:lnTo>
                <a:lnTo>
                  <a:pt x="1222602" y="71665"/>
                </a:lnTo>
                <a:lnTo>
                  <a:pt x="1228952" y="70984"/>
                </a:lnTo>
                <a:lnTo>
                  <a:pt x="1235529" y="70304"/>
                </a:lnTo>
                <a:lnTo>
                  <a:pt x="1241879" y="70077"/>
                </a:lnTo>
                <a:lnTo>
                  <a:pt x="1248456" y="69850"/>
                </a:lnTo>
                <a:close/>
                <a:moveTo>
                  <a:pt x="513333" y="14287"/>
                </a:moveTo>
                <a:lnTo>
                  <a:pt x="519907" y="14287"/>
                </a:lnTo>
                <a:lnTo>
                  <a:pt x="526481" y="14287"/>
                </a:lnTo>
                <a:lnTo>
                  <a:pt x="533055" y="14514"/>
                </a:lnTo>
                <a:lnTo>
                  <a:pt x="539629" y="14968"/>
                </a:lnTo>
                <a:lnTo>
                  <a:pt x="545976" y="15875"/>
                </a:lnTo>
                <a:lnTo>
                  <a:pt x="552550" y="16783"/>
                </a:lnTo>
                <a:lnTo>
                  <a:pt x="558670" y="17917"/>
                </a:lnTo>
                <a:lnTo>
                  <a:pt x="565017" y="19051"/>
                </a:lnTo>
                <a:lnTo>
                  <a:pt x="571365" y="20639"/>
                </a:lnTo>
                <a:lnTo>
                  <a:pt x="577485" y="22454"/>
                </a:lnTo>
                <a:lnTo>
                  <a:pt x="583379" y="24042"/>
                </a:lnTo>
                <a:lnTo>
                  <a:pt x="589499" y="26084"/>
                </a:lnTo>
                <a:lnTo>
                  <a:pt x="595620" y="28353"/>
                </a:lnTo>
                <a:lnTo>
                  <a:pt x="601740" y="30621"/>
                </a:lnTo>
                <a:lnTo>
                  <a:pt x="607408" y="33571"/>
                </a:lnTo>
                <a:lnTo>
                  <a:pt x="613301" y="36066"/>
                </a:lnTo>
                <a:lnTo>
                  <a:pt x="618969" y="39016"/>
                </a:lnTo>
                <a:lnTo>
                  <a:pt x="624862" y="41965"/>
                </a:lnTo>
                <a:lnTo>
                  <a:pt x="630303" y="45368"/>
                </a:lnTo>
                <a:lnTo>
                  <a:pt x="635970" y="48544"/>
                </a:lnTo>
                <a:lnTo>
                  <a:pt x="641184" y="52174"/>
                </a:lnTo>
                <a:lnTo>
                  <a:pt x="646851" y="56031"/>
                </a:lnTo>
                <a:lnTo>
                  <a:pt x="652065" y="59887"/>
                </a:lnTo>
                <a:lnTo>
                  <a:pt x="657052" y="63744"/>
                </a:lnTo>
                <a:lnTo>
                  <a:pt x="662492" y="68055"/>
                </a:lnTo>
                <a:lnTo>
                  <a:pt x="667479" y="72365"/>
                </a:lnTo>
                <a:lnTo>
                  <a:pt x="672239" y="76902"/>
                </a:lnTo>
                <a:lnTo>
                  <a:pt x="677227" y="81440"/>
                </a:lnTo>
                <a:lnTo>
                  <a:pt x="681760" y="86204"/>
                </a:lnTo>
                <a:lnTo>
                  <a:pt x="686521" y="90968"/>
                </a:lnTo>
                <a:lnTo>
                  <a:pt x="691281" y="96186"/>
                </a:lnTo>
                <a:lnTo>
                  <a:pt x="695815" y="101177"/>
                </a:lnTo>
                <a:lnTo>
                  <a:pt x="699895" y="106395"/>
                </a:lnTo>
                <a:lnTo>
                  <a:pt x="704202" y="112067"/>
                </a:lnTo>
                <a:lnTo>
                  <a:pt x="708509" y="117512"/>
                </a:lnTo>
                <a:lnTo>
                  <a:pt x="712589" y="123183"/>
                </a:lnTo>
                <a:lnTo>
                  <a:pt x="716443" y="128855"/>
                </a:lnTo>
                <a:lnTo>
                  <a:pt x="720523" y="134754"/>
                </a:lnTo>
                <a:lnTo>
                  <a:pt x="723924" y="140652"/>
                </a:lnTo>
                <a:lnTo>
                  <a:pt x="727777" y="146778"/>
                </a:lnTo>
                <a:lnTo>
                  <a:pt x="730951" y="153130"/>
                </a:lnTo>
                <a:lnTo>
                  <a:pt x="734578" y="159482"/>
                </a:lnTo>
                <a:lnTo>
                  <a:pt x="737751" y="166061"/>
                </a:lnTo>
                <a:lnTo>
                  <a:pt x="740925" y="172640"/>
                </a:lnTo>
                <a:lnTo>
                  <a:pt x="743872" y="179220"/>
                </a:lnTo>
                <a:lnTo>
                  <a:pt x="746592" y="186026"/>
                </a:lnTo>
                <a:lnTo>
                  <a:pt x="749539" y="192832"/>
                </a:lnTo>
                <a:lnTo>
                  <a:pt x="752259" y="199638"/>
                </a:lnTo>
                <a:lnTo>
                  <a:pt x="754753" y="206671"/>
                </a:lnTo>
                <a:lnTo>
                  <a:pt x="757020" y="213704"/>
                </a:lnTo>
                <a:lnTo>
                  <a:pt x="759287" y="220963"/>
                </a:lnTo>
                <a:lnTo>
                  <a:pt x="761327" y="228450"/>
                </a:lnTo>
                <a:lnTo>
                  <a:pt x="763367" y="235710"/>
                </a:lnTo>
                <a:lnTo>
                  <a:pt x="765180" y="242969"/>
                </a:lnTo>
                <a:lnTo>
                  <a:pt x="766540" y="250683"/>
                </a:lnTo>
                <a:lnTo>
                  <a:pt x="768127" y="258170"/>
                </a:lnTo>
                <a:lnTo>
                  <a:pt x="769261" y="265656"/>
                </a:lnTo>
                <a:lnTo>
                  <a:pt x="770621" y="273597"/>
                </a:lnTo>
                <a:lnTo>
                  <a:pt x="771528" y="281310"/>
                </a:lnTo>
                <a:lnTo>
                  <a:pt x="771841" y="283505"/>
                </a:lnTo>
                <a:lnTo>
                  <a:pt x="773361" y="282802"/>
                </a:lnTo>
                <a:lnTo>
                  <a:pt x="774259" y="282574"/>
                </a:lnTo>
                <a:lnTo>
                  <a:pt x="775606" y="282574"/>
                </a:lnTo>
                <a:lnTo>
                  <a:pt x="776729" y="282574"/>
                </a:lnTo>
                <a:lnTo>
                  <a:pt x="777852" y="282802"/>
                </a:lnTo>
                <a:lnTo>
                  <a:pt x="780098" y="283945"/>
                </a:lnTo>
                <a:lnTo>
                  <a:pt x="782344" y="285315"/>
                </a:lnTo>
                <a:lnTo>
                  <a:pt x="784589" y="287371"/>
                </a:lnTo>
                <a:lnTo>
                  <a:pt x="786611" y="289884"/>
                </a:lnTo>
                <a:lnTo>
                  <a:pt x="788407" y="293311"/>
                </a:lnTo>
                <a:lnTo>
                  <a:pt x="789979" y="296737"/>
                </a:lnTo>
                <a:lnTo>
                  <a:pt x="791776" y="300849"/>
                </a:lnTo>
                <a:lnTo>
                  <a:pt x="793348" y="305189"/>
                </a:lnTo>
                <a:lnTo>
                  <a:pt x="794471" y="309987"/>
                </a:lnTo>
                <a:lnTo>
                  <a:pt x="795818" y="315469"/>
                </a:lnTo>
                <a:lnTo>
                  <a:pt x="796492" y="320723"/>
                </a:lnTo>
                <a:lnTo>
                  <a:pt x="797390" y="326663"/>
                </a:lnTo>
                <a:lnTo>
                  <a:pt x="798064" y="332602"/>
                </a:lnTo>
                <a:lnTo>
                  <a:pt x="798289" y="338770"/>
                </a:lnTo>
                <a:lnTo>
                  <a:pt x="798513" y="345166"/>
                </a:lnTo>
                <a:lnTo>
                  <a:pt x="798289" y="351563"/>
                </a:lnTo>
                <a:lnTo>
                  <a:pt x="798064" y="357730"/>
                </a:lnTo>
                <a:lnTo>
                  <a:pt x="797390" y="363898"/>
                </a:lnTo>
                <a:lnTo>
                  <a:pt x="796492" y="369609"/>
                </a:lnTo>
                <a:lnTo>
                  <a:pt x="795818" y="375092"/>
                </a:lnTo>
                <a:lnTo>
                  <a:pt x="794471" y="380117"/>
                </a:lnTo>
                <a:lnTo>
                  <a:pt x="793348" y="385143"/>
                </a:lnTo>
                <a:lnTo>
                  <a:pt x="791776" y="389712"/>
                </a:lnTo>
                <a:lnTo>
                  <a:pt x="789979" y="393595"/>
                </a:lnTo>
                <a:lnTo>
                  <a:pt x="788407" y="397250"/>
                </a:lnTo>
                <a:lnTo>
                  <a:pt x="786611" y="400220"/>
                </a:lnTo>
                <a:lnTo>
                  <a:pt x="784589" y="403190"/>
                </a:lnTo>
                <a:lnTo>
                  <a:pt x="782344" y="405017"/>
                </a:lnTo>
                <a:lnTo>
                  <a:pt x="780098" y="406616"/>
                </a:lnTo>
                <a:lnTo>
                  <a:pt x="777852" y="407758"/>
                </a:lnTo>
                <a:lnTo>
                  <a:pt x="776729" y="407987"/>
                </a:lnTo>
                <a:lnTo>
                  <a:pt x="775606" y="407987"/>
                </a:lnTo>
                <a:lnTo>
                  <a:pt x="774259" y="407987"/>
                </a:lnTo>
                <a:lnTo>
                  <a:pt x="773361" y="407758"/>
                </a:lnTo>
                <a:lnTo>
                  <a:pt x="770890" y="406616"/>
                </a:lnTo>
                <a:lnTo>
                  <a:pt x="768869" y="405017"/>
                </a:lnTo>
                <a:lnTo>
                  <a:pt x="767445" y="403859"/>
                </a:lnTo>
                <a:lnTo>
                  <a:pt x="766540" y="408129"/>
                </a:lnTo>
                <a:lnTo>
                  <a:pt x="765180" y="415616"/>
                </a:lnTo>
                <a:lnTo>
                  <a:pt x="763367" y="423102"/>
                </a:lnTo>
                <a:lnTo>
                  <a:pt x="761327" y="430362"/>
                </a:lnTo>
                <a:lnTo>
                  <a:pt x="759287" y="437622"/>
                </a:lnTo>
                <a:lnTo>
                  <a:pt x="757020" y="444655"/>
                </a:lnTo>
                <a:lnTo>
                  <a:pt x="754753" y="452141"/>
                </a:lnTo>
                <a:lnTo>
                  <a:pt x="752259" y="458947"/>
                </a:lnTo>
                <a:lnTo>
                  <a:pt x="749539" y="465980"/>
                </a:lnTo>
                <a:lnTo>
                  <a:pt x="746592" y="472786"/>
                </a:lnTo>
                <a:lnTo>
                  <a:pt x="743872" y="479592"/>
                </a:lnTo>
                <a:lnTo>
                  <a:pt x="740925" y="486171"/>
                </a:lnTo>
                <a:lnTo>
                  <a:pt x="737751" y="492751"/>
                </a:lnTo>
                <a:lnTo>
                  <a:pt x="734578" y="499330"/>
                </a:lnTo>
                <a:lnTo>
                  <a:pt x="730951" y="505682"/>
                </a:lnTo>
                <a:lnTo>
                  <a:pt x="727777" y="511581"/>
                </a:lnTo>
                <a:lnTo>
                  <a:pt x="723924" y="517933"/>
                </a:lnTo>
                <a:lnTo>
                  <a:pt x="720523" y="523831"/>
                </a:lnTo>
                <a:lnTo>
                  <a:pt x="716443" y="529730"/>
                </a:lnTo>
                <a:lnTo>
                  <a:pt x="712589" y="535629"/>
                </a:lnTo>
                <a:lnTo>
                  <a:pt x="708509" y="541300"/>
                </a:lnTo>
                <a:lnTo>
                  <a:pt x="704202" y="546745"/>
                </a:lnTo>
                <a:lnTo>
                  <a:pt x="699895" y="551963"/>
                </a:lnTo>
                <a:lnTo>
                  <a:pt x="695815" y="557408"/>
                </a:lnTo>
                <a:lnTo>
                  <a:pt x="691281" y="562626"/>
                </a:lnTo>
                <a:lnTo>
                  <a:pt x="686521" y="567617"/>
                </a:lnTo>
                <a:lnTo>
                  <a:pt x="681760" y="572608"/>
                </a:lnTo>
                <a:lnTo>
                  <a:pt x="677227" y="577372"/>
                </a:lnTo>
                <a:lnTo>
                  <a:pt x="672239" y="581909"/>
                </a:lnTo>
                <a:lnTo>
                  <a:pt x="667479" y="586447"/>
                </a:lnTo>
                <a:lnTo>
                  <a:pt x="662492" y="590757"/>
                </a:lnTo>
                <a:lnTo>
                  <a:pt x="657052" y="594841"/>
                </a:lnTo>
                <a:lnTo>
                  <a:pt x="652065" y="598698"/>
                </a:lnTo>
                <a:lnTo>
                  <a:pt x="646851" y="602781"/>
                </a:lnTo>
                <a:lnTo>
                  <a:pt x="641184" y="606411"/>
                </a:lnTo>
                <a:lnTo>
                  <a:pt x="635970" y="609814"/>
                </a:lnTo>
                <a:lnTo>
                  <a:pt x="630303" y="613444"/>
                </a:lnTo>
                <a:lnTo>
                  <a:pt x="624862" y="616620"/>
                </a:lnTo>
                <a:lnTo>
                  <a:pt x="618969" y="619796"/>
                </a:lnTo>
                <a:lnTo>
                  <a:pt x="613301" y="622519"/>
                </a:lnTo>
                <a:lnTo>
                  <a:pt x="607408" y="625241"/>
                </a:lnTo>
                <a:lnTo>
                  <a:pt x="601740" y="627737"/>
                </a:lnTo>
                <a:lnTo>
                  <a:pt x="595620" y="630232"/>
                </a:lnTo>
                <a:lnTo>
                  <a:pt x="589499" y="632501"/>
                </a:lnTo>
                <a:lnTo>
                  <a:pt x="583379" y="634543"/>
                </a:lnTo>
                <a:lnTo>
                  <a:pt x="577485" y="636358"/>
                </a:lnTo>
                <a:lnTo>
                  <a:pt x="571365" y="638173"/>
                </a:lnTo>
                <a:lnTo>
                  <a:pt x="565017" y="639307"/>
                </a:lnTo>
                <a:lnTo>
                  <a:pt x="558670" y="640895"/>
                </a:lnTo>
                <a:lnTo>
                  <a:pt x="552550" y="642029"/>
                </a:lnTo>
                <a:lnTo>
                  <a:pt x="545976" y="642710"/>
                </a:lnTo>
                <a:lnTo>
                  <a:pt x="539629" y="643391"/>
                </a:lnTo>
                <a:lnTo>
                  <a:pt x="533055" y="644071"/>
                </a:lnTo>
                <a:lnTo>
                  <a:pt x="526481" y="644525"/>
                </a:lnTo>
                <a:lnTo>
                  <a:pt x="519907" y="644525"/>
                </a:lnTo>
                <a:lnTo>
                  <a:pt x="513333" y="644525"/>
                </a:lnTo>
                <a:lnTo>
                  <a:pt x="506759" y="644071"/>
                </a:lnTo>
                <a:lnTo>
                  <a:pt x="500186" y="643391"/>
                </a:lnTo>
                <a:lnTo>
                  <a:pt x="493838" y="642710"/>
                </a:lnTo>
                <a:lnTo>
                  <a:pt x="487264" y="642029"/>
                </a:lnTo>
                <a:lnTo>
                  <a:pt x="481144" y="640895"/>
                </a:lnTo>
                <a:lnTo>
                  <a:pt x="474797" y="639307"/>
                </a:lnTo>
                <a:lnTo>
                  <a:pt x="468450" y="638173"/>
                </a:lnTo>
                <a:lnTo>
                  <a:pt x="462329" y="636358"/>
                </a:lnTo>
                <a:lnTo>
                  <a:pt x="456435" y="634543"/>
                </a:lnTo>
                <a:lnTo>
                  <a:pt x="450315" y="632501"/>
                </a:lnTo>
                <a:lnTo>
                  <a:pt x="444194" y="630232"/>
                </a:lnTo>
                <a:lnTo>
                  <a:pt x="438301" y="627737"/>
                </a:lnTo>
                <a:lnTo>
                  <a:pt x="432407" y="625241"/>
                </a:lnTo>
                <a:lnTo>
                  <a:pt x="426513" y="622519"/>
                </a:lnTo>
                <a:lnTo>
                  <a:pt x="420846" y="619796"/>
                </a:lnTo>
                <a:lnTo>
                  <a:pt x="414952" y="616620"/>
                </a:lnTo>
                <a:lnTo>
                  <a:pt x="409512" y="613444"/>
                </a:lnTo>
                <a:lnTo>
                  <a:pt x="403844" y="609814"/>
                </a:lnTo>
                <a:lnTo>
                  <a:pt x="398631" y="606411"/>
                </a:lnTo>
                <a:lnTo>
                  <a:pt x="392963" y="602781"/>
                </a:lnTo>
                <a:lnTo>
                  <a:pt x="387750" y="598698"/>
                </a:lnTo>
                <a:lnTo>
                  <a:pt x="382763" y="594841"/>
                </a:lnTo>
                <a:lnTo>
                  <a:pt x="377322" y="590757"/>
                </a:lnTo>
                <a:lnTo>
                  <a:pt x="372335" y="586447"/>
                </a:lnTo>
                <a:lnTo>
                  <a:pt x="367575" y="581909"/>
                </a:lnTo>
                <a:lnTo>
                  <a:pt x="362588" y="577372"/>
                </a:lnTo>
                <a:lnTo>
                  <a:pt x="358054" y="572608"/>
                </a:lnTo>
                <a:lnTo>
                  <a:pt x="353294" y="567617"/>
                </a:lnTo>
                <a:lnTo>
                  <a:pt x="348760" y="562626"/>
                </a:lnTo>
                <a:lnTo>
                  <a:pt x="344000" y="557408"/>
                </a:lnTo>
                <a:lnTo>
                  <a:pt x="339919" y="551963"/>
                </a:lnTo>
                <a:lnTo>
                  <a:pt x="335612" y="546745"/>
                </a:lnTo>
                <a:lnTo>
                  <a:pt x="331305" y="541300"/>
                </a:lnTo>
                <a:lnTo>
                  <a:pt x="327225" y="535629"/>
                </a:lnTo>
                <a:lnTo>
                  <a:pt x="323371" y="529730"/>
                </a:lnTo>
                <a:lnTo>
                  <a:pt x="319291" y="523831"/>
                </a:lnTo>
                <a:lnTo>
                  <a:pt x="315891" y="517933"/>
                </a:lnTo>
                <a:lnTo>
                  <a:pt x="312037" y="511581"/>
                </a:lnTo>
                <a:lnTo>
                  <a:pt x="308863" y="505682"/>
                </a:lnTo>
                <a:lnTo>
                  <a:pt x="305236" y="499330"/>
                </a:lnTo>
                <a:lnTo>
                  <a:pt x="302063" y="492751"/>
                </a:lnTo>
                <a:lnTo>
                  <a:pt x="298889" y="486171"/>
                </a:lnTo>
                <a:lnTo>
                  <a:pt x="295942" y="479592"/>
                </a:lnTo>
                <a:lnTo>
                  <a:pt x="293222" y="472786"/>
                </a:lnTo>
                <a:lnTo>
                  <a:pt x="290275" y="465980"/>
                </a:lnTo>
                <a:lnTo>
                  <a:pt x="287555" y="458947"/>
                </a:lnTo>
                <a:lnTo>
                  <a:pt x="285061" y="452141"/>
                </a:lnTo>
                <a:lnTo>
                  <a:pt x="282795" y="444655"/>
                </a:lnTo>
                <a:lnTo>
                  <a:pt x="280528" y="437622"/>
                </a:lnTo>
                <a:lnTo>
                  <a:pt x="278488" y="430362"/>
                </a:lnTo>
                <a:lnTo>
                  <a:pt x="276447" y="423102"/>
                </a:lnTo>
                <a:lnTo>
                  <a:pt x="274861" y="415616"/>
                </a:lnTo>
                <a:lnTo>
                  <a:pt x="273274" y="408129"/>
                </a:lnTo>
                <a:lnTo>
                  <a:pt x="272602" y="404960"/>
                </a:lnTo>
                <a:lnTo>
                  <a:pt x="272532" y="405017"/>
                </a:lnTo>
                <a:lnTo>
                  <a:pt x="270286" y="406616"/>
                </a:lnTo>
                <a:lnTo>
                  <a:pt x="268041" y="407758"/>
                </a:lnTo>
                <a:lnTo>
                  <a:pt x="267142" y="407987"/>
                </a:lnTo>
                <a:lnTo>
                  <a:pt x="265795" y="407987"/>
                </a:lnTo>
                <a:lnTo>
                  <a:pt x="264672" y="407987"/>
                </a:lnTo>
                <a:lnTo>
                  <a:pt x="263549" y="407758"/>
                </a:lnTo>
                <a:lnTo>
                  <a:pt x="261303" y="406616"/>
                </a:lnTo>
                <a:lnTo>
                  <a:pt x="259058" y="405017"/>
                </a:lnTo>
                <a:lnTo>
                  <a:pt x="256812" y="403190"/>
                </a:lnTo>
                <a:lnTo>
                  <a:pt x="254791" y="400220"/>
                </a:lnTo>
                <a:lnTo>
                  <a:pt x="252994" y="397250"/>
                </a:lnTo>
                <a:lnTo>
                  <a:pt x="251422" y="393595"/>
                </a:lnTo>
                <a:lnTo>
                  <a:pt x="249625" y="389712"/>
                </a:lnTo>
                <a:lnTo>
                  <a:pt x="248053" y="385143"/>
                </a:lnTo>
                <a:lnTo>
                  <a:pt x="246930" y="380117"/>
                </a:lnTo>
                <a:lnTo>
                  <a:pt x="245583" y="375092"/>
                </a:lnTo>
                <a:lnTo>
                  <a:pt x="244909" y="369609"/>
                </a:lnTo>
                <a:lnTo>
                  <a:pt x="243786" y="363898"/>
                </a:lnTo>
                <a:lnTo>
                  <a:pt x="243337" y="357730"/>
                </a:lnTo>
                <a:lnTo>
                  <a:pt x="243113" y="351563"/>
                </a:lnTo>
                <a:lnTo>
                  <a:pt x="242888" y="345166"/>
                </a:lnTo>
                <a:lnTo>
                  <a:pt x="243113" y="338770"/>
                </a:lnTo>
                <a:lnTo>
                  <a:pt x="243337" y="332602"/>
                </a:lnTo>
                <a:lnTo>
                  <a:pt x="243786" y="326663"/>
                </a:lnTo>
                <a:lnTo>
                  <a:pt x="244909" y="320723"/>
                </a:lnTo>
                <a:lnTo>
                  <a:pt x="245583" y="315469"/>
                </a:lnTo>
                <a:lnTo>
                  <a:pt x="246930" y="309987"/>
                </a:lnTo>
                <a:lnTo>
                  <a:pt x="248053" y="305189"/>
                </a:lnTo>
                <a:lnTo>
                  <a:pt x="249625" y="300849"/>
                </a:lnTo>
                <a:lnTo>
                  <a:pt x="251422" y="296737"/>
                </a:lnTo>
                <a:lnTo>
                  <a:pt x="252994" y="293311"/>
                </a:lnTo>
                <a:lnTo>
                  <a:pt x="254791" y="289884"/>
                </a:lnTo>
                <a:lnTo>
                  <a:pt x="256812" y="287371"/>
                </a:lnTo>
                <a:lnTo>
                  <a:pt x="259058" y="285315"/>
                </a:lnTo>
                <a:lnTo>
                  <a:pt x="261303" y="283945"/>
                </a:lnTo>
                <a:lnTo>
                  <a:pt x="263549" y="282802"/>
                </a:lnTo>
                <a:lnTo>
                  <a:pt x="264672" y="282574"/>
                </a:lnTo>
                <a:lnTo>
                  <a:pt x="265795" y="282574"/>
                </a:lnTo>
                <a:lnTo>
                  <a:pt x="267142" y="282574"/>
                </a:lnTo>
                <a:lnTo>
                  <a:pt x="268041" y="282802"/>
                </a:lnTo>
                <a:lnTo>
                  <a:pt x="268071" y="282818"/>
                </a:lnTo>
                <a:lnTo>
                  <a:pt x="268287" y="281310"/>
                </a:lnTo>
                <a:lnTo>
                  <a:pt x="269193" y="273597"/>
                </a:lnTo>
                <a:lnTo>
                  <a:pt x="270554" y="265656"/>
                </a:lnTo>
                <a:lnTo>
                  <a:pt x="271687" y="258170"/>
                </a:lnTo>
                <a:lnTo>
                  <a:pt x="273274" y="250683"/>
                </a:lnTo>
                <a:lnTo>
                  <a:pt x="274861" y="242969"/>
                </a:lnTo>
                <a:lnTo>
                  <a:pt x="276447" y="235710"/>
                </a:lnTo>
                <a:lnTo>
                  <a:pt x="278488" y="228450"/>
                </a:lnTo>
                <a:lnTo>
                  <a:pt x="280528" y="220963"/>
                </a:lnTo>
                <a:lnTo>
                  <a:pt x="282795" y="213704"/>
                </a:lnTo>
                <a:lnTo>
                  <a:pt x="285061" y="206671"/>
                </a:lnTo>
                <a:lnTo>
                  <a:pt x="287555" y="199638"/>
                </a:lnTo>
                <a:lnTo>
                  <a:pt x="290275" y="192832"/>
                </a:lnTo>
                <a:lnTo>
                  <a:pt x="293222" y="186026"/>
                </a:lnTo>
                <a:lnTo>
                  <a:pt x="295942" y="179220"/>
                </a:lnTo>
                <a:lnTo>
                  <a:pt x="298889" y="172640"/>
                </a:lnTo>
                <a:lnTo>
                  <a:pt x="302063" y="166061"/>
                </a:lnTo>
                <a:lnTo>
                  <a:pt x="305236" y="159482"/>
                </a:lnTo>
                <a:lnTo>
                  <a:pt x="308863" y="153130"/>
                </a:lnTo>
                <a:lnTo>
                  <a:pt x="312037" y="146778"/>
                </a:lnTo>
                <a:lnTo>
                  <a:pt x="315891" y="140652"/>
                </a:lnTo>
                <a:lnTo>
                  <a:pt x="319291" y="134754"/>
                </a:lnTo>
                <a:lnTo>
                  <a:pt x="323371" y="128855"/>
                </a:lnTo>
                <a:lnTo>
                  <a:pt x="327225" y="123183"/>
                </a:lnTo>
                <a:lnTo>
                  <a:pt x="331305" y="117512"/>
                </a:lnTo>
                <a:lnTo>
                  <a:pt x="335612" y="112067"/>
                </a:lnTo>
                <a:lnTo>
                  <a:pt x="339919" y="106395"/>
                </a:lnTo>
                <a:lnTo>
                  <a:pt x="344000" y="101177"/>
                </a:lnTo>
                <a:lnTo>
                  <a:pt x="348760" y="96186"/>
                </a:lnTo>
                <a:lnTo>
                  <a:pt x="353294" y="90968"/>
                </a:lnTo>
                <a:lnTo>
                  <a:pt x="358054" y="86204"/>
                </a:lnTo>
                <a:lnTo>
                  <a:pt x="362588" y="81440"/>
                </a:lnTo>
                <a:lnTo>
                  <a:pt x="367575" y="76902"/>
                </a:lnTo>
                <a:lnTo>
                  <a:pt x="372335" y="72365"/>
                </a:lnTo>
                <a:lnTo>
                  <a:pt x="377322" y="68055"/>
                </a:lnTo>
                <a:lnTo>
                  <a:pt x="382763" y="63744"/>
                </a:lnTo>
                <a:lnTo>
                  <a:pt x="387750" y="59887"/>
                </a:lnTo>
                <a:lnTo>
                  <a:pt x="392963" y="56031"/>
                </a:lnTo>
                <a:lnTo>
                  <a:pt x="398631" y="52174"/>
                </a:lnTo>
                <a:lnTo>
                  <a:pt x="403844" y="48544"/>
                </a:lnTo>
                <a:lnTo>
                  <a:pt x="409512" y="45368"/>
                </a:lnTo>
                <a:lnTo>
                  <a:pt x="414952" y="41965"/>
                </a:lnTo>
                <a:lnTo>
                  <a:pt x="420846" y="39016"/>
                </a:lnTo>
                <a:lnTo>
                  <a:pt x="426513" y="36066"/>
                </a:lnTo>
                <a:lnTo>
                  <a:pt x="432407" y="33571"/>
                </a:lnTo>
                <a:lnTo>
                  <a:pt x="438301" y="30621"/>
                </a:lnTo>
                <a:lnTo>
                  <a:pt x="444194" y="28353"/>
                </a:lnTo>
                <a:lnTo>
                  <a:pt x="450315" y="26084"/>
                </a:lnTo>
                <a:lnTo>
                  <a:pt x="456435" y="24042"/>
                </a:lnTo>
                <a:lnTo>
                  <a:pt x="462329" y="22454"/>
                </a:lnTo>
                <a:lnTo>
                  <a:pt x="468450" y="20639"/>
                </a:lnTo>
                <a:lnTo>
                  <a:pt x="474797" y="19051"/>
                </a:lnTo>
                <a:lnTo>
                  <a:pt x="481144" y="17917"/>
                </a:lnTo>
                <a:lnTo>
                  <a:pt x="487264" y="16783"/>
                </a:lnTo>
                <a:lnTo>
                  <a:pt x="493838" y="15875"/>
                </a:lnTo>
                <a:lnTo>
                  <a:pt x="500186" y="14968"/>
                </a:lnTo>
                <a:lnTo>
                  <a:pt x="506759" y="14514"/>
                </a:lnTo>
                <a:lnTo>
                  <a:pt x="513333" y="14287"/>
                </a:lnTo>
                <a:close/>
                <a:moveTo>
                  <a:pt x="2026444" y="0"/>
                </a:moveTo>
                <a:lnTo>
                  <a:pt x="2033018" y="227"/>
                </a:lnTo>
                <a:lnTo>
                  <a:pt x="2039592" y="454"/>
                </a:lnTo>
                <a:lnTo>
                  <a:pt x="2046166" y="1134"/>
                </a:lnTo>
                <a:lnTo>
                  <a:pt x="2052740" y="1814"/>
                </a:lnTo>
                <a:lnTo>
                  <a:pt x="2059087" y="2948"/>
                </a:lnTo>
                <a:lnTo>
                  <a:pt x="2065434" y="3855"/>
                </a:lnTo>
                <a:lnTo>
                  <a:pt x="2071555" y="5216"/>
                </a:lnTo>
                <a:lnTo>
                  <a:pt x="2077902" y="6577"/>
                </a:lnTo>
                <a:lnTo>
                  <a:pt x="2084022" y="8164"/>
                </a:lnTo>
                <a:lnTo>
                  <a:pt x="2090369" y="10205"/>
                </a:lnTo>
                <a:lnTo>
                  <a:pt x="2096263" y="12246"/>
                </a:lnTo>
                <a:lnTo>
                  <a:pt x="2102384" y="14514"/>
                </a:lnTo>
                <a:lnTo>
                  <a:pt x="2108278" y="16782"/>
                </a:lnTo>
                <a:lnTo>
                  <a:pt x="2114171" y="19277"/>
                </a:lnTo>
                <a:lnTo>
                  <a:pt x="2120065" y="21998"/>
                </a:lnTo>
                <a:lnTo>
                  <a:pt x="2125506" y="24946"/>
                </a:lnTo>
                <a:lnTo>
                  <a:pt x="2131399" y="28121"/>
                </a:lnTo>
                <a:lnTo>
                  <a:pt x="2137067" y="31296"/>
                </a:lnTo>
                <a:lnTo>
                  <a:pt x="2142507" y="34698"/>
                </a:lnTo>
                <a:lnTo>
                  <a:pt x="2147947" y="38100"/>
                </a:lnTo>
                <a:lnTo>
                  <a:pt x="2153388" y="41955"/>
                </a:lnTo>
                <a:lnTo>
                  <a:pt x="2158602" y="45811"/>
                </a:lnTo>
                <a:lnTo>
                  <a:pt x="2164042" y="49893"/>
                </a:lnTo>
                <a:lnTo>
                  <a:pt x="2169029" y="53975"/>
                </a:lnTo>
                <a:lnTo>
                  <a:pt x="2174016" y="58284"/>
                </a:lnTo>
                <a:lnTo>
                  <a:pt x="2179003" y="62593"/>
                </a:lnTo>
                <a:lnTo>
                  <a:pt x="2183764" y="67355"/>
                </a:lnTo>
                <a:lnTo>
                  <a:pt x="2188751" y="71891"/>
                </a:lnTo>
                <a:lnTo>
                  <a:pt x="2193284" y="77107"/>
                </a:lnTo>
                <a:lnTo>
                  <a:pt x="2197818" y="82096"/>
                </a:lnTo>
                <a:lnTo>
                  <a:pt x="2202352" y="87086"/>
                </a:lnTo>
                <a:lnTo>
                  <a:pt x="2206659" y="92529"/>
                </a:lnTo>
                <a:lnTo>
                  <a:pt x="2210966" y="97745"/>
                </a:lnTo>
                <a:lnTo>
                  <a:pt x="2215046" y="103188"/>
                </a:lnTo>
                <a:lnTo>
                  <a:pt x="2219127" y="109084"/>
                </a:lnTo>
                <a:lnTo>
                  <a:pt x="2223207" y="114980"/>
                </a:lnTo>
                <a:lnTo>
                  <a:pt x="2227061" y="120650"/>
                </a:lnTo>
                <a:lnTo>
                  <a:pt x="2230687" y="126773"/>
                </a:lnTo>
                <a:lnTo>
                  <a:pt x="2234314" y="132896"/>
                </a:lnTo>
                <a:lnTo>
                  <a:pt x="2237941" y="139020"/>
                </a:lnTo>
                <a:lnTo>
                  <a:pt x="2241115" y="145370"/>
                </a:lnTo>
                <a:lnTo>
                  <a:pt x="2244515" y="151720"/>
                </a:lnTo>
                <a:lnTo>
                  <a:pt x="2247462" y="158297"/>
                </a:lnTo>
                <a:lnTo>
                  <a:pt x="2250409" y="165100"/>
                </a:lnTo>
                <a:lnTo>
                  <a:pt x="2253583" y="171677"/>
                </a:lnTo>
                <a:lnTo>
                  <a:pt x="2256303" y="178480"/>
                </a:lnTo>
                <a:lnTo>
                  <a:pt x="2258796" y="185511"/>
                </a:lnTo>
                <a:lnTo>
                  <a:pt x="2261290" y="192541"/>
                </a:lnTo>
                <a:lnTo>
                  <a:pt x="2263557" y="199798"/>
                </a:lnTo>
                <a:lnTo>
                  <a:pt x="2265824" y="206829"/>
                </a:lnTo>
                <a:lnTo>
                  <a:pt x="2267864" y="214086"/>
                </a:lnTo>
                <a:lnTo>
                  <a:pt x="2269904" y="221343"/>
                </a:lnTo>
                <a:lnTo>
                  <a:pt x="2271717" y="229054"/>
                </a:lnTo>
                <a:lnTo>
                  <a:pt x="2273078" y="236538"/>
                </a:lnTo>
                <a:lnTo>
                  <a:pt x="2274664" y="244022"/>
                </a:lnTo>
                <a:lnTo>
                  <a:pt x="2276251" y="251732"/>
                </a:lnTo>
                <a:lnTo>
                  <a:pt x="2277158" y="259443"/>
                </a:lnTo>
                <a:lnTo>
                  <a:pt x="2278518" y="267154"/>
                </a:lnTo>
                <a:lnTo>
                  <a:pt x="2278638" y="268548"/>
                </a:lnTo>
                <a:lnTo>
                  <a:pt x="2279424" y="268288"/>
                </a:lnTo>
                <a:lnTo>
                  <a:pt x="2280331" y="268288"/>
                </a:lnTo>
                <a:lnTo>
                  <a:pt x="2281692" y="268288"/>
                </a:lnTo>
                <a:lnTo>
                  <a:pt x="2282826" y="268738"/>
                </a:lnTo>
                <a:lnTo>
                  <a:pt x="2285093" y="269639"/>
                </a:lnTo>
                <a:lnTo>
                  <a:pt x="2287361" y="271215"/>
                </a:lnTo>
                <a:lnTo>
                  <a:pt x="2289402" y="273466"/>
                </a:lnTo>
                <a:lnTo>
                  <a:pt x="2291443" y="275943"/>
                </a:lnTo>
                <a:lnTo>
                  <a:pt x="2293485" y="278869"/>
                </a:lnTo>
                <a:lnTo>
                  <a:pt x="2295299" y="282472"/>
                </a:lnTo>
                <a:lnTo>
                  <a:pt x="2296660" y="286524"/>
                </a:lnTo>
                <a:lnTo>
                  <a:pt x="2298247" y="291027"/>
                </a:lnTo>
                <a:lnTo>
                  <a:pt x="2299608" y="295755"/>
                </a:lnTo>
                <a:lnTo>
                  <a:pt x="2300742" y="300708"/>
                </a:lnTo>
                <a:lnTo>
                  <a:pt x="2301876" y="306111"/>
                </a:lnTo>
                <a:lnTo>
                  <a:pt x="2302556" y="311964"/>
                </a:lnTo>
                <a:lnTo>
                  <a:pt x="2303010" y="317818"/>
                </a:lnTo>
                <a:lnTo>
                  <a:pt x="2303236" y="323897"/>
                </a:lnTo>
                <a:lnTo>
                  <a:pt x="2303463" y="330200"/>
                </a:lnTo>
                <a:lnTo>
                  <a:pt x="2303236" y="336504"/>
                </a:lnTo>
                <a:lnTo>
                  <a:pt x="2303010" y="342808"/>
                </a:lnTo>
                <a:lnTo>
                  <a:pt x="2302556" y="348662"/>
                </a:lnTo>
                <a:lnTo>
                  <a:pt x="2301876" y="354290"/>
                </a:lnTo>
                <a:lnTo>
                  <a:pt x="2300742" y="359918"/>
                </a:lnTo>
                <a:lnTo>
                  <a:pt x="2299608" y="364871"/>
                </a:lnTo>
                <a:lnTo>
                  <a:pt x="2298247" y="369599"/>
                </a:lnTo>
                <a:lnTo>
                  <a:pt x="2296660" y="373877"/>
                </a:lnTo>
                <a:lnTo>
                  <a:pt x="2295299" y="377929"/>
                </a:lnTo>
                <a:lnTo>
                  <a:pt x="2293485" y="381306"/>
                </a:lnTo>
                <a:lnTo>
                  <a:pt x="2291443" y="384683"/>
                </a:lnTo>
                <a:lnTo>
                  <a:pt x="2289402" y="387160"/>
                </a:lnTo>
                <a:lnTo>
                  <a:pt x="2287361" y="389411"/>
                </a:lnTo>
                <a:lnTo>
                  <a:pt x="2285093" y="390987"/>
                </a:lnTo>
                <a:lnTo>
                  <a:pt x="2282826" y="391663"/>
                </a:lnTo>
                <a:lnTo>
                  <a:pt x="2281692" y="391888"/>
                </a:lnTo>
                <a:lnTo>
                  <a:pt x="2280331" y="392113"/>
                </a:lnTo>
                <a:lnTo>
                  <a:pt x="2279424" y="391888"/>
                </a:lnTo>
                <a:lnTo>
                  <a:pt x="2278063" y="391663"/>
                </a:lnTo>
                <a:lnTo>
                  <a:pt x="2275795" y="390987"/>
                </a:lnTo>
                <a:lnTo>
                  <a:pt x="2273928" y="389690"/>
                </a:lnTo>
                <a:lnTo>
                  <a:pt x="2273078" y="393700"/>
                </a:lnTo>
                <a:lnTo>
                  <a:pt x="2271717" y="401411"/>
                </a:lnTo>
                <a:lnTo>
                  <a:pt x="2269904" y="408895"/>
                </a:lnTo>
                <a:lnTo>
                  <a:pt x="2267864" y="416152"/>
                </a:lnTo>
                <a:lnTo>
                  <a:pt x="2265824" y="423636"/>
                </a:lnTo>
                <a:lnTo>
                  <a:pt x="2263557" y="430666"/>
                </a:lnTo>
                <a:lnTo>
                  <a:pt x="2261290" y="437697"/>
                </a:lnTo>
                <a:lnTo>
                  <a:pt x="2258796" y="444727"/>
                </a:lnTo>
                <a:lnTo>
                  <a:pt x="2256303" y="451757"/>
                </a:lnTo>
                <a:lnTo>
                  <a:pt x="2253583" y="458561"/>
                </a:lnTo>
                <a:lnTo>
                  <a:pt x="2250409" y="465138"/>
                </a:lnTo>
                <a:lnTo>
                  <a:pt x="2247462" y="471941"/>
                </a:lnTo>
                <a:lnTo>
                  <a:pt x="2244515" y="478518"/>
                </a:lnTo>
                <a:lnTo>
                  <a:pt x="2241115" y="484868"/>
                </a:lnTo>
                <a:lnTo>
                  <a:pt x="2237941" y="491218"/>
                </a:lnTo>
                <a:lnTo>
                  <a:pt x="2234314" y="497568"/>
                </a:lnTo>
                <a:lnTo>
                  <a:pt x="2230687" y="503691"/>
                </a:lnTo>
                <a:lnTo>
                  <a:pt x="2227061" y="509588"/>
                </a:lnTo>
                <a:lnTo>
                  <a:pt x="2223207" y="515484"/>
                </a:lnTo>
                <a:lnTo>
                  <a:pt x="2219127" y="521154"/>
                </a:lnTo>
                <a:lnTo>
                  <a:pt x="2215046" y="527050"/>
                </a:lnTo>
                <a:lnTo>
                  <a:pt x="2210966" y="532720"/>
                </a:lnTo>
                <a:lnTo>
                  <a:pt x="2206659" y="537936"/>
                </a:lnTo>
                <a:lnTo>
                  <a:pt x="2202352" y="543152"/>
                </a:lnTo>
                <a:lnTo>
                  <a:pt x="2197818" y="548368"/>
                </a:lnTo>
                <a:lnTo>
                  <a:pt x="2193284" y="553357"/>
                </a:lnTo>
                <a:lnTo>
                  <a:pt x="2188751" y="558347"/>
                </a:lnTo>
                <a:lnTo>
                  <a:pt x="2183764" y="562882"/>
                </a:lnTo>
                <a:lnTo>
                  <a:pt x="2179003" y="567645"/>
                </a:lnTo>
                <a:lnTo>
                  <a:pt x="2174016" y="571954"/>
                </a:lnTo>
                <a:lnTo>
                  <a:pt x="2169029" y="576263"/>
                </a:lnTo>
                <a:lnTo>
                  <a:pt x="2164042" y="580572"/>
                </a:lnTo>
                <a:lnTo>
                  <a:pt x="2158602" y="584654"/>
                </a:lnTo>
                <a:lnTo>
                  <a:pt x="2153388" y="588283"/>
                </a:lnTo>
                <a:lnTo>
                  <a:pt x="2147947" y="592138"/>
                </a:lnTo>
                <a:lnTo>
                  <a:pt x="2142507" y="595766"/>
                </a:lnTo>
                <a:lnTo>
                  <a:pt x="2137067" y="598941"/>
                </a:lnTo>
                <a:lnTo>
                  <a:pt x="2131399" y="602343"/>
                </a:lnTo>
                <a:lnTo>
                  <a:pt x="2125506" y="605291"/>
                </a:lnTo>
                <a:lnTo>
                  <a:pt x="2120065" y="608240"/>
                </a:lnTo>
                <a:lnTo>
                  <a:pt x="2114171" y="611188"/>
                </a:lnTo>
                <a:lnTo>
                  <a:pt x="2108278" y="613683"/>
                </a:lnTo>
                <a:lnTo>
                  <a:pt x="2102384" y="615950"/>
                </a:lnTo>
                <a:lnTo>
                  <a:pt x="2096263" y="618218"/>
                </a:lnTo>
                <a:lnTo>
                  <a:pt x="2090369" y="620259"/>
                </a:lnTo>
                <a:lnTo>
                  <a:pt x="2084022" y="622300"/>
                </a:lnTo>
                <a:lnTo>
                  <a:pt x="2077902" y="623661"/>
                </a:lnTo>
                <a:lnTo>
                  <a:pt x="2071555" y="625249"/>
                </a:lnTo>
                <a:lnTo>
                  <a:pt x="2065434" y="626609"/>
                </a:lnTo>
                <a:lnTo>
                  <a:pt x="2059087" y="627743"/>
                </a:lnTo>
                <a:lnTo>
                  <a:pt x="2052740" y="628424"/>
                </a:lnTo>
                <a:lnTo>
                  <a:pt x="2046166" y="629331"/>
                </a:lnTo>
                <a:lnTo>
                  <a:pt x="2039592" y="629784"/>
                </a:lnTo>
                <a:lnTo>
                  <a:pt x="2033018" y="630011"/>
                </a:lnTo>
                <a:lnTo>
                  <a:pt x="2026444" y="630238"/>
                </a:lnTo>
                <a:lnTo>
                  <a:pt x="2019870" y="630011"/>
                </a:lnTo>
                <a:lnTo>
                  <a:pt x="2013297" y="629784"/>
                </a:lnTo>
                <a:lnTo>
                  <a:pt x="2006949" y="629331"/>
                </a:lnTo>
                <a:lnTo>
                  <a:pt x="2000602" y="628424"/>
                </a:lnTo>
                <a:lnTo>
                  <a:pt x="1994255" y="627743"/>
                </a:lnTo>
                <a:lnTo>
                  <a:pt x="1987681" y="626609"/>
                </a:lnTo>
                <a:lnTo>
                  <a:pt x="1981334" y="625249"/>
                </a:lnTo>
                <a:lnTo>
                  <a:pt x="1975213" y="623661"/>
                </a:lnTo>
                <a:lnTo>
                  <a:pt x="1968866" y="622300"/>
                </a:lnTo>
                <a:lnTo>
                  <a:pt x="1962972" y="620259"/>
                </a:lnTo>
                <a:lnTo>
                  <a:pt x="1956852" y="618218"/>
                </a:lnTo>
                <a:lnTo>
                  <a:pt x="1950731" y="615950"/>
                </a:lnTo>
                <a:lnTo>
                  <a:pt x="1944838" y="613683"/>
                </a:lnTo>
                <a:lnTo>
                  <a:pt x="1938944" y="611188"/>
                </a:lnTo>
                <a:lnTo>
                  <a:pt x="1933050" y="608240"/>
                </a:lnTo>
                <a:lnTo>
                  <a:pt x="1927383" y="605291"/>
                </a:lnTo>
                <a:lnTo>
                  <a:pt x="1921716" y="602343"/>
                </a:lnTo>
                <a:lnTo>
                  <a:pt x="1916049" y="598941"/>
                </a:lnTo>
                <a:lnTo>
                  <a:pt x="1910381" y="595766"/>
                </a:lnTo>
                <a:lnTo>
                  <a:pt x="1905168" y="592138"/>
                </a:lnTo>
                <a:lnTo>
                  <a:pt x="1899954" y="588283"/>
                </a:lnTo>
                <a:lnTo>
                  <a:pt x="1894514" y="584654"/>
                </a:lnTo>
                <a:lnTo>
                  <a:pt x="1889300" y="580572"/>
                </a:lnTo>
                <a:lnTo>
                  <a:pt x="1884313" y="576263"/>
                </a:lnTo>
                <a:lnTo>
                  <a:pt x="1879099" y="571954"/>
                </a:lnTo>
                <a:lnTo>
                  <a:pt x="1874112" y="567645"/>
                </a:lnTo>
                <a:lnTo>
                  <a:pt x="1869352" y="562882"/>
                </a:lnTo>
                <a:lnTo>
                  <a:pt x="1864591" y="558347"/>
                </a:lnTo>
                <a:lnTo>
                  <a:pt x="1859831" y="553357"/>
                </a:lnTo>
                <a:lnTo>
                  <a:pt x="1855297" y="548368"/>
                </a:lnTo>
                <a:lnTo>
                  <a:pt x="1850763" y="543152"/>
                </a:lnTo>
                <a:lnTo>
                  <a:pt x="1846456" y="537936"/>
                </a:lnTo>
                <a:lnTo>
                  <a:pt x="1842149" y="532720"/>
                </a:lnTo>
                <a:lnTo>
                  <a:pt x="1838069" y="527050"/>
                </a:lnTo>
                <a:lnTo>
                  <a:pt x="1833989" y="521154"/>
                </a:lnTo>
                <a:lnTo>
                  <a:pt x="1829908" y="515484"/>
                </a:lnTo>
                <a:lnTo>
                  <a:pt x="1826281" y="509588"/>
                </a:lnTo>
                <a:lnTo>
                  <a:pt x="1822428" y="503691"/>
                </a:lnTo>
                <a:lnTo>
                  <a:pt x="1818801" y="497568"/>
                </a:lnTo>
                <a:lnTo>
                  <a:pt x="1815400" y="491218"/>
                </a:lnTo>
                <a:lnTo>
                  <a:pt x="1811774" y="484868"/>
                </a:lnTo>
                <a:lnTo>
                  <a:pt x="1808827" y="478518"/>
                </a:lnTo>
                <a:lnTo>
                  <a:pt x="1805426" y="471941"/>
                </a:lnTo>
                <a:lnTo>
                  <a:pt x="1802479" y="465138"/>
                </a:lnTo>
                <a:lnTo>
                  <a:pt x="1799759" y="458561"/>
                </a:lnTo>
                <a:lnTo>
                  <a:pt x="1797039" y="451757"/>
                </a:lnTo>
                <a:lnTo>
                  <a:pt x="1794545" y="444727"/>
                </a:lnTo>
                <a:lnTo>
                  <a:pt x="1791825" y="437697"/>
                </a:lnTo>
                <a:lnTo>
                  <a:pt x="1789332" y="430666"/>
                </a:lnTo>
                <a:lnTo>
                  <a:pt x="1787292" y="423636"/>
                </a:lnTo>
                <a:lnTo>
                  <a:pt x="1785025" y="416152"/>
                </a:lnTo>
                <a:lnTo>
                  <a:pt x="1783438" y="408895"/>
                </a:lnTo>
                <a:lnTo>
                  <a:pt x="1781624" y="401411"/>
                </a:lnTo>
                <a:lnTo>
                  <a:pt x="1779811" y="393700"/>
                </a:lnTo>
                <a:lnTo>
                  <a:pt x="1778682" y="388377"/>
                </a:lnTo>
                <a:lnTo>
                  <a:pt x="1777853" y="389411"/>
                </a:lnTo>
                <a:lnTo>
                  <a:pt x="1775596" y="390987"/>
                </a:lnTo>
                <a:lnTo>
                  <a:pt x="1773114" y="391663"/>
                </a:lnTo>
                <a:lnTo>
                  <a:pt x="1771986" y="391888"/>
                </a:lnTo>
                <a:lnTo>
                  <a:pt x="1770632" y="392113"/>
                </a:lnTo>
                <a:lnTo>
                  <a:pt x="1769729" y="391888"/>
                </a:lnTo>
                <a:lnTo>
                  <a:pt x="1768375" y="391663"/>
                </a:lnTo>
                <a:lnTo>
                  <a:pt x="1766118" y="390987"/>
                </a:lnTo>
                <a:lnTo>
                  <a:pt x="1763861" y="389411"/>
                </a:lnTo>
                <a:lnTo>
                  <a:pt x="1761830" y="387160"/>
                </a:lnTo>
                <a:lnTo>
                  <a:pt x="1760025" y="384683"/>
                </a:lnTo>
                <a:lnTo>
                  <a:pt x="1757994" y="381306"/>
                </a:lnTo>
                <a:lnTo>
                  <a:pt x="1756188" y="377929"/>
                </a:lnTo>
                <a:lnTo>
                  <a:pt x="1754609" y="373877"/>
                </a:lnTo>
                <a:lnTo>
                  <a:pt x="1753029" y="369599"/>
                </a:lnTo>
                <a:lnTo>
                  <a:pt x="1751675" y="364871"/>
                </a:lnTo>
                <a:lnTo>
                  <a:pt x="1750546" y="359918"/>
                </a:lnTo>
                <a:lnTo>
                  <a:pt x="1749644" y="354290"/>
                </a:lnTo>
                <a:lnTo>
                  <a:pt x="1748967" y="348662"/>
                </a:lnTo>
                <a:lnTo>
                  <a:pt x="1748290" y="342808"/>
                </a:lnTo>
                <a:lnTo>
                  <a:pt x="1747838" y="336504"/>
                </a:lnTo>
                <a:lnTo>
                  <a:pt x="1747838" y="330200"/>
                </a:lnTo>
                <a:lnTo>
                  <a:pt x="1747838" y="323897"/>
                </a:lnTo>
                <a:lnTo>
                  <a:pt x="1748290" y="317818"/>
                </a:lnTo>
                <a:lnTo>
                  <a:pt x="1748967" y="311964"/>
                </a:lnTo>
                <a:lnTo>
                  <a:pt x="1749644" y="306111"/>
                </a:lnTo>
                <a:lnTo>
                  <a:pt x="1750546" y="300708"/>
                </a:lnTo>
                <a:lnTo>
                  <a:pt x="1751675" y="295755"/>
                </a:lnTo>
                <a:lnTo>
                  <a:pt x="1753029" y="291027"/>
                </a:lnTo>
                <a:lnTo>
                  <a:pt x="1754609" y="286524"/>
                </a:lnTo>
                <a:lnTo>
                  <a:pt x="1756188" y="282472"/>
                </a:lnTo>
                <a:lnTo>
                  <a:pt x="1757994" y="278869"/>
                </a:lnTo>
                <a:lnTo>
                  <a:pt x="1760025" y="275943"/>
                </a:lnTo>
                <a:lnTo>
                  <a:pt x="1761830" y="273466"/>
                </a:lnTo>
                <a:lnTo>
                  <a:pt x="1763861" y="271215"/>
                </a:lnTo>
                <a:lnTo>
                  <a:pt x="1766118" y="269639"/>
                </a:lnTo>
                <a:lnTo>
                  <a:pt x="1768375" y="268738"/>
                </a:lnTo>
                <a:lnTo>
                  <a:pt x="1769729" y="268288"/>
                </a:lnTo>
                <a:lnTo>
                  <a:pt x="1770632" y="268288"/>
                </a:lnTo>
                <a:lnTo>
                  <a:pt x="1771986" y="268288"/>
                </a:lnTo>
                <a:lnTo>
                  <a:pt x="1773114" y="268738"/>
                </a:lnTo>
                <a:lnTo>
                  <a:pt x="1774524" y="269250"/>
                </a:lnTo>
                <a:lnTo>
                  <a:pt x="1774824" y="267154"/>
                </a:lnTo>
                <a:lnTo>
                  <a:pt x="1775731" y="259443"/>
                </a:lnTo>
                <a:lnTo>
                  <a:pt x="1777091" y="251732"/>
                </a:lnTo>
                <a:lnTo>
                  <a:pt x="1778224" y="244022"/>
                </a:lnTo>
                <a:lnTo>
                  <a:pt x="1779811" y="236538"/>
                </a:lnTo>
                <a:lnTo>
                  <a:pt x="1781624" y="229054"/>
                </a:lnTo>
                <a:lnTo>
                  <a:pt x="1783438" y="221343"/>
                </a:lnTo>
                <a:lnTo>
                  <a:pt x="1785025" y="214086"/>
                </a:lnTo>
                <a:lnTo>
                  <a:pt x="1787292" y="206829"/>
                </a:lnTo>
                <a:lnTo>
                  <a:pt x="1789332" y="199798"/>
                </a:lnTo>
                <a:lnTo>
                  <a:pt x="1791825" y="192541"/>
                </a:lnTo>
                <a:lnTo>
                  <a:pt x="1794545" y="185511"/>
                </a:lnTo>
                <a:lnTo>
                  <a:pt x="1797039" y="178480"/>
                </a:lnTo>
                <a:lnTo>
                  <a:pt x="1799759" y="171677"/>
                </a:lnTo>
                <a:lnTo>
                  <a:pt x="1802479" y="165100"/>
                </a:lnTo>
                <a:lnTo>
                  <a:pt x="1805426" y="158297"/>
                </a:lnTo>
                <a:lnTo>
                  <a:pt x="1808827" y="151720"/>
                </a:lnTo>
                <a:lnTo>
                  <a:pt x="1811774" y="145370"/>
                </a:lnTo>
                <a:lnTo>
                  <a:pt x="1815400" y="139020"/>
                </a:lnTo>
                <a:lnTo>
                  <a:pt x="1818801" y="132896"/>
                </a:lnTo>
                <a:lnTo>
                  <a:pt x="1822428" y="126773"/>
                </a:lnTo>
                <a:lnTo>
                  <a:pt x="1826281" y="120650"/>
                </a:lnTo>
                <a:lnTo>
                  <a:pt x="1829908" y="114980"/>
                </a:lnTo>
                <a:lnTo>
                  <a:pt x="1833989" y="109084"/>
                </a:lnTo>
                <a:lnTo>
                  <a:pt x="1838069" y="103188"/>
                </a:lnTo>
                <a:lnTo>
                  <a:pt x="1842149" y="97745"/>
                </a:lnTo>
                <a:lnTo>
                  <a:pt x="1846456" y="92529"/>
                </a:lnTo>
                <a:lnTo>
                  <a:pt x="1850763" y="87086"/>
                </a:lnTo>
                <a:lnTo>
                  <a:pt x="1855297" y="82096"/>
                </a:lnTo>
                <a:lnTo>
                  <a:pt x="1859831" y="77107"/>
                </a:lnTo>
                <a:lnTo>
                  <a:pt x="1864591" y="71891"/>
                </a:lnTo>
                <a:lnTo>
                  <a:pt x="1869352" y="67355"/>
                </a:lnTo>
                <a:lnTo>
                  <a:pt x="1874112" y="62593"/>
                </a:lnTo>
                <a:lnTo>
                  <a:pt x="1879099" y="58284"/>
                </a:lnTo>
                <a:lnTo>
                  <a:pt x="1884313" y="53975"/>
                </a:lnTo>
                <a:lnTo>
                  <a:pt x="1889300" y="49893"/>
                </a:lnTo>
                <a:lnTo>
                  <a:pt x="1894514" y="45811"/>
                </a:lnTo>
                <a:lnTo>
                  <a:pt x="1899954" y="41955"/>
                </a:lnTo>
                <a:lnTo>
                  <a:pt x="1905168" y="38100"/>
                </a:lnTo>
                <a:lnTo>
                  <a:pt x="1910381" y="34698"/>
                </a:lnTo>
                <a:lnTo>
                  <a:pt x="1916049" y="31296"/>
                </a:lnTo>
                <a:lnTo>
                  <a:pt x="1921716" y="28121"/>
                </a:lnTo>
                <a:lnTo>
                  <a:pt x="1927383" y="24946"/>
                </a:lnTo>
                <a:lnTo>
                  <a:pt x="1933050" y="21998"/>
                </a:lnTo>
                <a:lnTo>
                  <a:pt x="1938944" y="19277"/>
                </a:lnTo>
                <a:lnTo>
                  <a:pt x="1944838" y="16782"/>
                </a:lnTo>
                <a:lnTo>
                  <a:pt x="1950731" y="14514"/>
                </a:lnTo>
                <a:lnTo>
                  <a:pt x="1956852" y="12246"/>
                </a:lnTo>
                <a:lnTo>
                  <a:pt x="1962972" y="10205"/>
                </a:lnTo>
                <a:lnTo>
                  <a:pt x="1968866" y="8164"/>
                </a:lnTo>
                <a:lnTo>
                  <a:pt x="1975213" y="6577"/>
                </a:lnTo>
                <a:lnTo>
                  <a:pt x="1981334" y="5216"/>
                </a:lnTo>
                <a:lnTo>
                  <a:pt x="1987681" y="3855"/>
                </a:lnTo>
                <a:lnTo>
                  <a:pt x="1994255" y="2948"/>
                </a:lnTo>
                <a:lnTo>
                  <a:pt x="2000602" y="1814"/>
                </a:lnTo>
                <a:lnTo>
                  <a:pt x="2006949" y="1134"/>
                </a:lnTo>
                <a:lnTo>
                  <a:pt x="2013297" y="454"/>
                </a:lnTo>
                <a:lnTo>
                  <a:pt x="2019870" y="227"/>
                </a:lnTo>
                <a:lnTo>
                  <a:pt x="2026444" y="0"/>
                </a:lnTo>
                <a:close/>
              </a:path>
            </a:pathLst>
          </a:custGeom>
          <a:solidFill>
            <a:srgbClr val="1AA3AA"/>
          </a:solidFill>
          <a:ln>
            <a:noFill/>
          </a:ln>
        </p:spPr>
        <p:txBody>
          <a:bodyPr anchor="ctr">
            <a:normAutofit fontScale="45000" lnSpcReduction="20000"/>
            <a:scene3d>
              <a:camera prst="orthographicFront"/>
              <a:lightRig rig="threePt" dir="t"/>
            </a:scene3d>
            <a:sp3d>
              <a:contourClr>
                <a:srgbClr val="FFFFFF"/>
              </a:contourClr>
            </a:sp3d>
          </a:bodyPr>
          <a:p>
            <a:pPr algn="ctr">
              <a:defRPr/>
            </a:pPr>
            <a:endParaRPr lang="zh-CN" altLang="en-US" sz="151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43" name="文本框 42"/>
          <p:cNvSpPr txBox="1"/>
          <p:nvPr>
            <p:custDataLst>
              <p:tags r:id="rId24"/>
            </p:custDataLst>
          </p:nvPr>
        </p:nvSpPr>
        <p:spPr>
          <a:xfrm>
            <a:off x="7244466" y="1709932"/>
            <a:ext cx="2118167" cy="935716"/>
          </a:xfrm>
          <a:prstGeom prst="rect">
            <a:avLst/>
          </a:prstGeom>
          <a:noFill/>
        </p:spPr>
        <p:txBody>
          <a:bodyPr wrap="square" rtlCol="0" anchor="ctr">
            <a:normAutofit/>
          </a:bodyPr>
          <a:p>
            <a:pPr algn="ctr">
              <a:lnSpc>
                <a:spcPct val="120000"/>
              </a:lnSpc>
            </a:pPr>
            <a:r>
              <a:rPr lang="zh-CN" altLang="en-US" sz="1600" b="1" spc="150">
                <a:latin typeface="微软雅黑" panose="020B0503020204020204" charset="-122"/>
                <a:ea typeface="微软雅黑" panose="020B0503020204020204" charset="-122"/>
              </a:rPr>
              <a:t>带教新成员</a:t>
            </a:r>
            <a:endParaRPr lang="zh-CN" altLang="en-US" sz="1600" b="1" spc="150">
              <a:latin typeface="微软雅黑" panose="020B0503020204020204" charset="-122"/>
              <a:ea typeface="微软雅黑" panose="020B0503020204020204" charset="-122"/>
            </a:endParaRPr>
          </a:p>
          <a:p>
            <a:pPr algn="ctr">
              <a:lnSpc>
                <a:spcPct val="120000"/>
              </a:lnSpc>
            </a:pPr>
            <a:r>
              <a:rPr lang="zh-CN" altLang="en-US" sz="1600" b="1" spc="150">
                <a:latin typeface="微软雅黑" panose="020B0503020204020204" charset="-122"/>
                <a:ea typeface="微软雅黑" panose="020B0503020204020204" charset="-122"/>
              </a:rPr>
              <a:t>操作技术分享赋能</a:t>
            </a:r>
            <a:endParaRPr lang="zh-CN" altLang="en-US" sz="1600" b="1" spc="150">
              <a:latin typeface="微软雅黑" panose="020B0503020204020204" charset="-122"/>
              <a:ea typeface="微软雅黑" panose="020B0503020204020204" charset="-122"/>
            </a:endParaRPr>
          </a:p>
        </p:txBody>
      </p:sp>
      <p:sp>
        <p:nvSpPr>
          <p:cNvPr id="44" name="KSO_Shape"/>
          <p:cNvSpPr/>
          <p:nvPr>
            <p:custDataLst>
              <p:tags r:id="rId25"/>
            </p:custDataLst>
          </p:nvPr>
        </p:nvSpPr>
        <p:spPr bwMode="auto">
          <a:xfrm>
            <a:off x="5133745" y="3867139"/>
            <a:ext cx="274281" cy="255899"/>
          </a:xfrm>
          <a:custGeom>
            <a:avLst/>
            <a:gdLst>
              <a:gd name="T0" fmla="*/ 0 w 8970958"/>
              <a:gd name="T1" fmla="*/ 599920 h 8375651"/>
              <a:gd name="T2" fmla="*/ 300757 w 8970958"/>
              <a:gd name="T3" fmla="*/ 599920 h 8375651"/>
              <a:gd name="T4" fmla="*/ 300757 w 8970958"/>
              <a:gd name="T5" fmla="*/ 1680923 h 8375651"/>
              <a:gd name="T6" fmla="*/ 0 w 8970958"/>
              <a:gd name="T7" fmla="*/ 1680923 h 8375651"/>
              <a:gd name="T8" fmla="*/ 982536 w 8970958"/>
              <a:gd name="T9" fmla="*/ 0 h 8375651"/>
              <a:gd name="T10" fmla="*/ 1076703 w 8970958"/>
              <a:gd name="T11" fmla="*/ 47488 h 8375651"/>
              <a:gd name="T12" fmla="*/ 1124163 w 8970958"/>
              <a:gd name="T13" fmla="*/ 600007 h 8375651"/>
              <a:gd name="T14" fmla="*/ 1593490 w 8970958"/>
              <a:gd name="T15" fmla="*/ 600007 h 8375651"/>
              <a:gd name="T16" fmla="*/ 1751690 w 8970958"/>
              <a:gd name="T17" fmla="*/ 654279 h 8375651"/>
              <a:gd name="T18" fmla="*/ 1799150 w 8970958"/>
              <a:gd name="T19" fmla="*/ 828401 h 8375651"/>
              <a:gd name="T20" fmla="*/ 1789357 w 8970958"/>
              <a:gd name="T21" fmla="*/ 957297 h 8375651"/>
              <a:gd name="T22" fmla="*/ 1170117 w 8970958"/>
              <a:gd name="T23" fmla="*/ 1680923 h 8375651"/>
              <a:gd name="T24" fmla="*/ 750510 w 8970958"/>
              <a:gd name="T25" fmla="*/ 1570872 h 8375651"/>
              <a:gd name="T26" fmla="*/ 487596 w 8970958"/>
              <a:gd name="T27" fmla="*/ 1498509 h 8375651"/>
              <a:gd name="T28" fmla="*/ 420550 w 8970958"/>
              <a:gd name="T29" fmla="*/ 1498509 h 8375651"/>
              <a:gd name="T30" fmla="*/ 420550 w 8970958"/>
              <a:gd name="T31" fmla="*/ 618097 h 8375651"/>
              <a:gd name="T32" fmla="*/ 840910 w 8970958"/>
              <a:gd name="T33" fmla="*/ 186183 h 8375651"/>
              <a:gd name="T34" fmla="*/ 982536 w 8970958"/>
              <a:gd name="T35" fmla="*/ 0 h 83756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70958" h="8375651">
                <a:moveTo>
                  <a:pt x="0" y="2989262"/>
                </a:moveTo>
                <a:lnTo>
                  <a:pt x="1498600" y="2989262"/>
                </a:lnTo>
                <a:lnTo>
                  <a:pt x="1498600" y="8375650"/>
                </a:lnTo>
                <a:lnTo>
                  <a:pt x="0" y="8375650"/>
                </a:lnTo>
                <a:lnTo>
                  <a:pt x="0" y="2989262"/>
                </a:lnTo>
                <a:close/>
                <a:moveTo>
                  <a:pt x="4895750" y="0"/>
                </a:moveTo>
                <a:cubicBezTo>
                  <a:pt x="5094695" y="11268"/>
                  <a:pt x="5244843" y="93898"/>
                  <a:pt x="5364961" y="236622"/>
                </a:cubicBezTo>
                <a:cubicBezTo>
                  <a:pt x="5751590" y="691085"/>
                  <a:pt x="5717807" y="1686398"/>
                  <a:pt x="5601443" y="2989694"/>
                </a:cubicBezTo>
                <a:cubicBezTo>
                  <a:pt x="5601443" y="2989694"/>
                  <a:pt x="5601443" y="2989694"/>
                  <a:pt x="7939989" y="2989694"/>
                </a:cubicBezTo>
                <a:cubicBezTo>
                  <a:pt x="8138935" y="2989694"/>
                  <a:pt x="8499289" y="3008474"/>
                  <a:pt x="8728264" y="3260119"/>
                </a:cubicBezTo>
                <a:cubicBezTo>
                  <a:pt x="8915948" y="3462937"/>
                  <a:pt x="8994775" y="3770921"/>
                  <a:pt x="8964746" y="4127731"/>
                </a:cubicBezTo>
                <a:cubicBezTo>
                  <a:pt x="8964746" y="4127731"/>
                  <a:pt x="8964746" y="4127731"/>
                  <a:pt x="8915948" y="4769990"/>
                </a:cubicBezTo>
                <a:cubicBezTo>
                  <a:pt x="8690727" y="7680810"/>
                  <a:pt x="8638175" y="8375651"/>
                  <a:pt x="5830418" y="8375651"/>
                </a:cubicBezTo>
                <a:cubicBezTo>
                  <a:pt x="4580440" y="8375651"/>
                  <a:pt x="4133752" y="8078935"/>
                  <a:pt x="3739615" y="7827290"/>
                </a:cubicBezTo>
                <a:cubicBezTo>
                  <a:pt x="3420551" y="7624472"/>
                  <a:pt x="3169054" y="7466724"/>
                  <a:pt x="2429578" y="7466724"/>
                </a:cubicBezTo>
                <a:cubicBezTo>
                  <a:pt x="2429578" y="7466724"/>
                  <a:pt x="2429578" y="7466724"/>
                  <a:pt x="2095500" y="7466724"/>
                </a:cubicBezTo>
                <a:cubicBezTo>
                  <a:pt x="2095500" y="7466724"/>
                  <a:pt x="2095500" y="7466724"/>
                  <a:pt x="2095500" y="3079836"/>
                </a:cubicBezTo>
                <a:cubicBezTo>
                  <a:pt x="3889762" y="2662932"/>
                  <a:pt x="4043663" y="1660107"/>
                  <a:pt x="4190057" y="927707"/>
                </a:cubicBezTo>
                <a:cubicBezTo>
                  <a:pt x="4276392" y="492023"/>
                  <a:pt x="4377741" y="0"/>
                  <a:pt x="4895750" y="0"/>
                </a:cubicBezTo>
                <a:close/>
              </a:path>
            </a:pathLst>
          </a:custGeom>
          <a:solidFill>
            <a:srgbClr val="3498DB"/>
          </a:solidFill>
          <a:ln>
            <a:noFill/>
          </a:ln>
        </p:spPr>
        <p:txBody>
          <a:bodyPr anchor="ctr" anchorCtr="1">
            <a:normAutofit fontScale="65000" lnSpcReduction="20000"/>
          </a:bodyPr>
          <a:p>
            <a:endParaRPr lang="zh-CN" altLang="en-US" sz="1510">
              <a:latin typeface="微软雅黑" panose="020B0503020204020204" charset="-122"/>
              <a:ea typeface="微软雅黑" panose="020B0503020204020204" charset="-122"/>
              <a:sym typeface="Arial" panose="020B0604020202020204" pitchFamily="34" charset="0"/>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86144" y="426720"/>
            <a:ext cx="2214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具体</a:t>
            </a:r>
            <a:r>
              <a:rPr lang="zh-CN" sz="1600" b="1" dirty="0">
                <a:latin typeface="微软雅黑" panose="020B0503020204020204" charset="-122"/>
                <a:ea typeface="微软雅黑" panose="020B0503020204020204" charset="-122"/>
                <a:sym typeface="+mn-ea"/>
              </a:rPr>
              <a:t>流程</a:t>
            </a:r>
            <a:r>
              <a:rPr lang="zh-CN" sz="1600" b="1" dirty="0">
                <a:latin typeface="微软雅黑" panose="020B0503020204020204" charset="-122"/>
                <a:ea typeface="微软雅黑" panose="020B0503020204020204" charset="-122"/>
                <a:sym typeface="+mn-ea"/>
              </a:rPr>
              <a:t>：定输出标准</a:t>
            </a:r>
            <a:endParaRPr lang="zh-CN"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2366645" y="894715"/>
            <a:ext cx="6033770" cy="368300"/>
          </a:xfrm>
          <a:prstGeom prst="rect">
            <a:avLst/>
          </a:prstGeom>
          <a:noFill/>
        </p:spPr>
        <p:txBody>
          <a:bodyPr wrap="square" rtlCol="0">
            <a:spAutoFit/>
          </a:bodyPr>
          <a:p>
            <a:pPr algn="ctr"/>
            <a:r>
              <a:rPr lang="zh-CN"/>
              <a:t>当社群销售输出</a:t>
            </a:r>
            <a:r>
              <a:rPr lang="en-US" altLang="zh-CN"/>
              <a:t>/</a:t>
            </a:r>
            <a:r>
              <a:rPr lang="zh-CN" altLang="en-US"/>
              <a:t>表现出了什么，认为带教合格？</a:t>
            </a:r>
            <a:endParaRPr lang="zh-CN" altLang="en-US"/>
          </a:p>
        </p:txBody>
      </p:sp>
      <p:sp>
        <p:nvSpPr>
          <p:cNvPr id="12" name="MH_Number_1"/>
          <p:cNvSpPr/>
          <p:nvPr>
            <p:custDataLst>
              <p:tags r:id="rId5"/>
            </p:custDataLst>
          </p:nvPr>
        </p:nvSpPr>
        <p:spPr>
          <a:xfrm>
            <a:off x="2547913" y="1403179"/>
            <a:ext cx="1476956" cy="478511"/>
          </a:xfrm>
          <a:prstGeom prst="roundRect">
            <a:avLst>
              <a:gd name="adj" fmla="val 12189"/>
            </a:avLst>
          </a:prstGeom>
          <a:solidFill>
            <a:srgbClr val="FF170C"/>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服务技能</a:t>
            </a:r>
            <a:endParaRPr lang="zh-CN" altLang="en-US" sz="1510" dirty="0">
              <a:solidFill>
                <a:srgbClr val="FFFFFF"/>
              </a:solidFill>
              <a:sym typeface="Arial" panose="020B0604020202020204" pitchFamily="34" charset="0"/>
            </a:endParaRPr>
          </a:p>
        </p:txBody>
      </p:sp>
      <p:sp>
        <p:nvSpPr>
          <p:cNvPr id="20" name="MH_Entry_2">
            <a:hlinkClick r:id="" action="ppaction://noaction"/>
          </p:cNvPr>
          <p:cNvSpPr/>
          <p:nvPr>
            <p:custDataLst>
              <p:tags r:id="rId6"/>
            </p:custDataLst>
          </p:nvPr>
        </p:nvSpPr>
        <p:spPr>
          <a:xfrm>
            <a:off x="4588368" y="2114518"/>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群</a:t>
            </a:r>
            <a:r>
              <a:rPr lang="en-US" altLang="zh-CN" sz="1510" strike="noStrike" kern="0" noProof="1">
                <a:solidFill>
                  <a:srgbClr val="FF170C"/>
                </a:solidFill>
                <a:sym typeface="Arial" panose="020B0604020202020204" pitchFamily="34" charset="0"/>
              </a:rPr>
              <a:t>SOP</a:t>
            </a:r>
            <a:r>
              <a:rPr lang="zh-CN" altLang="en-US" sz="1510" strike="noStrike" kern="0" noProof="1">
                <a:solidFill>
                  <a:srgbClr val="FF170C"/>
                </a:solidFill>
                <a:sym typeface="Arial" panose="020B0604020202020204" pitchFamily="34" charset="0"/>
              </a:rPr>
              <a:t>能跑好</a:t>
            </a:r>
            <a:endParaRPr lang="zh-CN" altLang="en-US" sz="1510" strike="noStrike" kern="0" noProof="1">
              <a:solidFill>
                <a:srgbClr val="FF170C"/>
              </a:solidFill>
              <a:sym typeface="Arial" panose="020B0604020202020204" pitchFamily="34" charset="0"/>
            </a:endParaRPr>
          </a:p>
        </p:txBody>
      </p:sp>
      <p:sp>
        <p:nvSpPr>
          <p:cNvPr id="21" name="MH_Number_1"/>
          <p:cNvSpPr/>
          <p:nvPr>
            <p:custDataLst>
              <p:tags r:id="rId7"/>
            </p:custDataLst>
          </p:nvPr>
        </p:nvSpPr>
        <p:spPr>
          <a:xfrm rot="16200000">
            <a:off x="1680977" y="2373152"/>
            <a:ext cx="898458" cy="381187"/>
          </a:xfrm>
          <a:prstGeom prst="roundRect">
            <a:avLst>
              <a:gd name="adj" fmla="val 16667"/>
            </a:avLst>
          </a:prstGeom>
          <a:solidFill>
            <a:srgbClr val="FF170C"/>
          </a:solidFill>
          <a:ln w="25400" cap="flat" cmpd="sng">
            <a:solidFill>
              <a:srgbClr val="FFFFFF"/>
            </a:solidFill>
            <a:prstDash val="solid"/>
            <a:round/>
            <a:headEnd type="none" w="med" len="med"/>
            <a:tailEnd type="none" w="med" len="med"/>
          </a:ln>
        </p:spPr>
        <p:txBody>
          <a:bodyPr vert="eaVert"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输出</a:t>
            </a:r>
            <a:endParaRPr lang="zh-CN" altLang="en-US" sz="1510" dirty="0">
              <a:solidFill>
                <a:srgbClr val="FFFFFF"/>
              </a:solidFill>
              <a:sym typeface="Arial" panose="020B0604020202020204" pitchFamily="34" charset="0"/>
            </a:endParaRPr>
          </a:p>
          <a:p>
            <a:pPr lvl="0" algn="ctr">
              <a:lnSpc>
                <a:spcPct val="130000"/>
              </a:lnSpc>
            </a:pPr>
            <a:endParaRPr lang="en-US" altLang="zh-CN" sz="1510" dirty="0">
              <a:solidFill>
                <a:srgbClr val="FFFFFF"/>
              </a:solidFill>
              <a:sym typeface="Arial" panose="020B0604020202020204" pitchFamily="34" charset="0"/>
            </a:endParaRPr>
          </a:p>
        </p:txBody>
      </p:sp>
      <p:sp>
        <p:nvSpPr>
          <p:cNvPr id="22" name="MH_Entry_2">
            <a:hlinkClick r:id="" action="ppaction://noaction"/>
          </p:cNvPr>
          <p:cNvSpPr/>
          <p:nvPr>
            <p:custDataLst>
              <p:tags r:id="rId8"/>
            </p:custDataLst>
          </p:nvPr>
        </p:nvSpPr>
        <p:spPr>
          <a:xfrm>
            <a:off x="2549342" y="2115946"/>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专业知识考核达标</a:t>
            </a:r>
            <a:endParaRPr lang="zh-CN" altLang="en-US" sz="1510" strike="noStrike" kern="0" noProof="1">
              <a:solidFill>
                <a:srgbClr val="FF170C"/>
              </a:solidFill>
              <a:sym typeface="Arial" panose="020B0604020202020204" pitchFamily="34" charset="0"/>
            </a:endParaRPr>
          </a:p>
        </p:txBody>
      </p:sp>
      <p:sp>
        <p:nvSpPr>
          <p:cNvPr id="23" name="MH_Entry_2">
            <a:hlinkClick r:id="" action="ppaction://noaction"/>
          </p:cNvPr>
          <p:cNvSpPr/>
          <p:nvPr>
            <p:custDataLst>
              <p:tags r:id="rId9"/>
            </p:custDataLst>
          </p:nvPr>
        </p:nvSpPr>
        <p:spPr>
          <a:xfrm>
            <a:off x="6627397" y="2114518"/>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输出小技巧</a:t>
            </a:r>
            <a:endParaRPr lang="zh-CN" altLang="en-US" sz="1510" strike="noStrike" kern="0" noProof="1">
              <a:solidFill>
                <a:srgbClr val="FF170C"/>
              </a:solidFill>
              <a:sym typeface="Arial" panose="020B0604020202020204" pitchFamily="34" charset="0"/>
            </a:endParaRPr>
          </a:p>
        </p:txBody>
      </p:sp>
      <p:sp>
        <p:nvSpPr>
          <p:cNvPr id="24" name="MH_Number_1"/>
          <p:cNvSpPr/>
          <p:nvPr>
            <p:custDataLst>
              <p:tags r:id="rId10"/>
            </p:custDataLst>
          </p:nvPr>
        </p:nvSpPr>
        <p:spPr>
          <a:xfrm>
            <a:off x="4586941" y="1403179"/>
            <a:ext cx="1476956" cy="478511"/>
          </a:xfrm>
          <a:prstGeom prst="roundRect">
            <a:avLst>
              <a:gd name="adj" fmla="val 12189"/>
            </a:avLst>
          </a:prstGeom>
          <a:solidFill>
            <a:srgbClr val="FF170C"/>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营销技能</a:t>
            </a:r>
            <a:endParaRPr lang="zh-CN" altLang="en-US" sz="1510" dirty="0">
              <a:solidFill>
                <a:srgbClr val="FFFFFF"/>
              </a:solidFill>
              <a:sym typeface="Arial" panose="020B0604020202020204" pitchFamily="34" charset="0"/>
            </a:endParaRPr>
          </a:p>
        </p:txBody>
      </p:sp>
      <p:sp>
        <p:nvSpPr>
          <p:cNvPr id="25" name="MH_Number_1"/>
          <p:cNvSpPr/>
          <p:nvPr>
            <p:custDataLst>
              <p:tags r:id="rId11"/>
            </p:custDataLst>
          </p:nvPr>
        </p:nvSpPr>
        <p:spPr>
          <a:xfrm>
            <a:off x="6605256" y="1403179"/>
            <a:ext cx="1476956" cy="478511"/>
          </a:xfrm>
          <a:prstGeom prst="roundRect">
            <a:avLst>
              <a:gd name="adj" fmla="val 12189"/>
            </a:avLst>
          </a:prstGeom>
          <a:solidFill>
            <a:srgbClr val="FF6000"/>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en-US" altLang="zh-CN" sz="1510">
                <a:solidFill>
                  <a:srgbClr val="FFFFFF"/>
                </a:solidFill>
                <a:sym typeface="Arial" panose="020B0604020202020204" pitchFamily="34" charset="0"/>
              </a:rPr>
              <a:t>LOREM</a:t>
            </a:r>
            <a:endParaRPr lang="en-US" altLang="zh-CN" sz="1510" dirty="0">
              <a:solidFill>
                <a:srgbClr val="FFFFFF"/>
              </a:solidFill>
              <a:sym typeface="Arial" panose="020B0604020202020204" pitchFamily="34" charset="0"/>
            </a:endParaRPr>
          </a:p>
        </p:txBody>
      </p:sp>
      <p:sp>
        <p:nvSpPr>
          <p:cNvPr id="26" name="MH_Number_1"/>
          <p:cNvSpPr/>
          <p:nvPr>
            <p:custDataLst>
              <p:tags r:id="rId12"/>
            </p:custDataLst>
          </p:nvPr>
        </p:nvSpPr>
        <p:spPr>
          <a:xfrm>
            <a:off x="6626682" y="1403179"/>
            <a:ext cx="1476956" cy="478511"/>
          </a:xfrm>
          <a:prstGeom prst="roundRect">
            <a:avLst>
              <a:gd name="adj" fmla="val 12189"/>
            </a:avLst>
          </a:prstGeom>
          <a:solidFill>
            <a:srgbClr val="FF170C"/>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团队赋能</a:t>
            </a:r>
            <a:endParaRPr lang="zh-CN" altLang="en-US" sz="1510" dirty="0">
              <a:solidFill>
                <a:srgbClr val="FFFFFF"/>
              </a:solidFill>
              <a:sym typeface="Arial" panose="020B0604020202020204" pitchFamily="34" charset="0"/>
            </a:endParaRPr>
          </a:p>
        </p:txBody>
      </p:sp>
      <p:sp>
        <p:nvSpPr>
          <p:cNvPr id="27" name="MH_Entry_2">
            <a:hlinkClick r:id="" action="ppaction://noaction"/>
          </p:cNvPr>
          <p:cNvSpPr/>
          <p:nvPr>
            <p:custDataLst>
              <p:tags r:id="rId13"/>
            </p:custDataLst>
          </p:nvPr>
        </p:nvSpPr>
        <p:spPr>
          <a:xfrm>
            <a:off x="4588368" y="3245804"/>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自荐</a:t>
            </a:r>
            <a:r>
              <a:rPr lang="en-US" altLang="zh-CN" sz="1510" strike="noStrike" kern="0" noProof="1">
                <a:solidFill>
                  <a:srgbClr val="FF170C"/>
                </a:solidFill>
                <a:sym typeface="Arial" panose="020B0604020202020204" pitchFamily="34" charset="0"/>
              </a:rPr>
              <a:t>1</a:t>
            </a:r>
            <a:r>
              <a:rPr lang="zh-CN" altLang="en-US" sz="1510" strike="noStrike" kern="0" noProof="1">
                <a:solidFill>
                  <a:srgbClr val="FF170C"/>
                </a:solidFill>
                <a:sym typeface="Arial" panose="020B0604020202020204" pitchFamily="34" charset="0"/>
              </a:rPr>
              <a:t>个</a:t>
            </a:r>
            <a:endParaRPr lang="zh-CN" altLang="en-US" sz="1510" strike="noStrike" kern="0" noProof="1">
              <a:solidFill>
                <a:srgbClr val="FF170C"/>
              </a:solidFill>
              <a:sym typeface="Arial" panose="020B0604020202020204" pitchFamily="34" charset="0"/>
            </a:endParaRPr>
          </a:p>
          <a:p>
            <a:pPr algn="ctr" fontAlgn="base">
              <a:lnSpc>
                <a:spcPct val="130000"/>
              </a:lnSpc>
            </a:pPr>
            <a:r>
              <a:rPr lang="zh-CN" altLang="en-US" sz="1510" strike="noStrike" kern="0" noProof="1">
                <a:solidFill>
                  <a:srgbClr val="FF170C"/>
                </a:solidFill>
                <a:sym typeface="Arial" panose="020B0604020202020204" pitchFamily="34" charset="0"/>
              </a:rPr>
              <a:t>优秀深聊案例</a:t>
            </a:r>
            <a:endParaRPr lang="zh-CN" altLang="en-US" sz="1510" strike="noStrike" kern="0" noProof="1">
              <a:solidFill>
                <a:srgbClr val="FF170C"/>
              </a:solidFill>
              <a:sym typeface="Arial" panose="020B0604020202020204" pitchFamily="34" charset="0"/>
            </a:endParaRPr>
          </a:p>
        </p:txBody>
      </p:sp>
      <p:sp>
        <p:nvSpPr>
          <p:cNvPr id="28" name="MH_Number_1"/>
          <p:cNvSpPr/>
          <p:nvPr>
            <p:custDataLst>
              <p:tags r:id="rId14"/>
            </p:custDataLst>
          </p:nvPr>
        </p:nvSpPr>
        <p:spPr>
          <a:xfrm rot="16200000">
            <a:off x="1680977" y="3504438"/>
            <a:ext cx="898458" cy="381187"/>
          </a:xfrm>
          <a:prstGeom prst="roundRect">
            <a:avLst>
              <a:gd name="adj" fmla="val 16667"/>
            </a:avLst>
          </a:prstGeom>
          <a:solidFill>
            <a:srgbClr val="FF170C"/>
          </a:solidFill>
          <a:ln w="25400" cap="flat" cmpd="sng">
            <a:solidFill>
              <a:srgbClr val="FFFFFF"/>
            </a:solidFill>
            <a:prstDash val="solid"/>
            <a:round/>
            <a:headEnd type="none" w="med" len="med"/>
            <a:tailEnd type="none" w="med" len="med"/>
          </a:ln>
        </p:spPr>
        <p:txBody>
          <a:bodyPr vert="eaVert"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输出</a:t>
            </a:r>
            <a:endParaRPr lang="zh-CN" altLang="en-US" sz="1510" dirty="0">
              <a:solidFill>
                <a:srgbClr val="FFFFFF"/>
              </a:solidFill>
              <a:sym typeface="Arial" panose="020B0604020202020204" pitchFamily="34" charset="0"/>
            </a:endParaRPr>
          </a:p>
        </p:txBody>
      </p:sp>
      <p:sp>
        <p:nvSpPr>
          <p:cNvPr id="29" name="MH_Entry_2">
            <a:hlinkClick r:id="" action="ppaction://noaction"/>
          </p:cNvPr>
          <p:cNvSpPr/>
          <p:nvPr>
            <p:custDataLst>
              <p:tags r:id="rId15"/>
            </p:custDataLst>
          </p:nvPr>
        </p:nvSpPr>
        <p:spPr>
          <a:xfrm>
            <a:off x="2549342" y="3247232"/>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服务考核达标</a:t>
            </a:r>
            <a:endParaRPr lang="zh-CN" altLang="en-US" sz="1510" strike="noStrike" kern="0" noProof="1">
              <a:solidFill>
                <a:srgbClr val="FF170C"/>
              </a:solidFill>
              <a:sym typeface="Arial" panose="020B0604020202020204" pitchFamily="34" charset="0"/>
            </a:endParaRPr>
          </a:p>
        </p:txBody>
      </p:sp>
      <p:sp>
        <p:nvSpPr>
          <p:cNvPr id="31" name="MH_Entry_2">
            <a:hlinkClick r:id="" action="ppaction://noaction"/>
          </p:cNvPr>
          <p:cNvSpPr/>
          <p:nvPr>
            <p:custDataLst>
              <p:tags r:id="rId16"/>
            </p:custDataLst>
          </p:nvPr>
        </p:nvSpPr>
        <p:spPr>
          <a:xfrm>
            <a:off x="6627397" y="3245804"/>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弹药库组织和输出</a:t>
            </a:r>
            <a:endParaRPr lang="zh-CN" altLang="en-US" sz="1510" strike="noStrike" kern="0" noProof="1">
              <a:solidFill>
                <a:srgbClr val="FF170C"/>
              </a:solidFill>
              <a:sym typeface="Arial" panose="020B0604020202020204" pitchFamily="34" charset="0"/>
            </a:endParaRPr>
          </a:p>
        </p:txBody>
      </p:sp>
      <p:sp>
        <p:nvSpPr>
          <p:cNvPr id="32" name="MH_Entry_2">
            <a:hlinkClick r:id="" action="ppaction://noaction"/>
          </p:cNvPr>
          <p:cNvSpPr/>
          <p:nvPr>
            <p:custDataLst>
              <p:tags r:id="rId17"/>
            </p:custDataLst>
          </p:nvPr>
        </p:nvSpPr>
        <p:spPr>
          <a:xfrm>
            <a:off x="4588368" y="4355663"/>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快速话术输出，百问不倒</a:t>
            </a:r>
            <a:endParaRPr lang="zh-CN" altLang="en-US" sz="1510" strike="noStrike" kern="0" noProof="1">
              <a:solidFill>
                <a:srgbClr val="FF170C"/>
              </a:solidFill>
              <a:sym typeface="Arial" panose="020B0604020202020204" pitchFamily="34" charset="0"/>
            </a:endParaRPr>
          </a:p>
        </p:txBody>
      </p:sp>
      <p:sp>
        <p:nvSpPr>
          <p:cNvPr id="46" name="MH_Number_1"/>
          <p:cNvSpPr/>
          <p:nvPr>
            <p:custDataLst>
              <p:tags r:id="rId18"/>
            </p:custDataLst>
          </p:nvPr>
        </p:nvSpPr>
        <p:spPr>
          <a:xfrm rot="16200000">
            <a:off x="1680977" y="4614299"/>
            <a:ext cx="898458" cy="381187"/>
          </a:xfrm>
          <a:prstGeom prst="roundRect">
            <a:avLst>
              <a:gd name="adj" fmla="val 16667"/>
            </a:avLst>
          </a:prstGeom>
          <a:solidFill>
            <a:srgbClr val="FF170C"/>
          </a:solidFill>
          <a:ln w="25400" cap="flat" cmpd="sng">
            <a:solidFill>
              <a:srgbClr val="FFFFFF"/>
            </a:solidFill>
            <a:prstDash val="solid"/>
            <a:round/>
            <a:headEnd type="none" w="med" len="med"/>
            <a:tailEnd type="none" w="med" len="med"/>
          </a:ln>
        </p:spPr>
        <p:txBody>
          <a:bodyPr vert="eaVert"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输出</a:t>
            </a:r>
            <a:endParaRPr lang="zh-CN" altLang="en-US" sz="1510" dirty="0">
              <a:solidFill>
                <a:srgbClr val="FFFFFF"/>
              </a:solidFill>
              <a:sym typeface="Arial" panose="020B0604020202020204" pitchFamily="34" charset="0"/>
            </a:endParaRPr>
          </a:p>
        </p:txBody>
      </p:sp>
      <p:sp>
        <p:nvSpPr>
          <p:cNvPr id="47" name="MH_Entry_2">
            <a:hlinkClick r:id="" action="ppaction://noaction"/>
          </p:cNvPr>
          <p:cNvSpPr/>
          <p:nvPr>
            <p:custDataLst>
              <p:tags r:id="rId19"/>
            </p:custDataLst>
          </p:nvPr>
        </p:nvSpPr>
        <p:spPr>
          <a:xfrm>
            <a:off x="2549342" y="4357092"/>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zh-CN" altLang="en-US" sz="1510" strike="noStrike" kern="0" noProof="1">
                <a:solidFill>
                  <a:srgbClr val="FF170C"/>
                </a:solidFill>
                <a:sym typeface="Arial" panose="020B0604020202020204" pitchFamily="34" charset="0"/>
              </a:rPr>
              <a:t>售后处理方法考核</a:t>
            </a:r>
            <a:endParaRPr lang="zh-CN" altLang="en-US" sz="1510" strike="noStrike" kern="0" noProof="1">
              <a:solidFill>
                <a:srgbClr val="FF170C"/>
              </a:solidFill>
              <a:sym typeface="Arial" panose="020B0604020202020204" pitchFamily="34" charset="0"/>
            </a:endParaRPr>
          </a:p>
        </p:txBody>
      </p:sp>
      <p:sp>
        <p:nvSpPr>
          <p:cNvPr id="48" name="MH_Entry_2">
            <a:hlinkClick r:id="" action="ppaction://noaction"/>
          </p:cNvPr>
          <p:cNvSpPr/>
          <p:nvPr>
            <p:custDataLst>
              <p:tags r:id="rId20"/>
            </p:custDataLst>
          </p:nvPr>
        </p:nvSpPr>
        <p:spPr>
          <a:xfrm>
            <a:off x="6627397" y="4355663"/>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p>
            <a:pPr algn="ctr" fontAlgn="base">
              <a:lnSpc>
                <a:spcPct val="130000"/>
              </a:lnSpc>
            </a:pPr>
            <a:r>
              <a:rPr lang="en-US" altLang="zh-CN" sz="1510" strike="noStrike" kern="0" noProof="1">
                <a:solidFill>
                  <a:srgbClr val="FF170C"/>
                </a:solidFill>
                <a:sym typeface="Arial" panose="020B0604020202020204" pitchFamily="34" charset="0"/>
              </a:rPr>
              <a:t>SOP</a:t>
            </a:r>
            <a:r>
              <a:rPr lang="zh-CN" altLang="en-US" sz="1510" strike="noStrike" kern="0" noProof="1">
                <a:solidFill>
                  <a:srgbClr val="FF170C"/>
                </a:solidFill>
                <a:sym typeface="Arial" panose="020B0604020202020204" pitchFamily="34" charset="0"/>
              </a:rPr>
              <a:t>小组长轮值完成</a:t>
            </a:r>
            <a:endParaRPr lang="zh-CN" altLang="en-US" sz="1510" strike="noStrike" kern="0" noProof="1">
              <a:solidFill>
                <a:srgbClr val="FF170C"/>
              </a:solidFill>
              <a:sym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45160" y="183515"/>
            <a:ext cx="455422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当社群销售输出/表现出了什么，认为能力合格？</a:t>
            </a:r>
            <a:endParaRPr lang="zh-CN" sz="1600" b="1" dirty="0">
              <a:latin typeface="微软雅黑" panose="020B0503020204020204" charset="-122"/>
              <a:ea typeface="微软雅黑" panose="020B0503020204020204" charset="-122"/>
              <a:sym typeface="+mn-ea"/>
            </a:endParaRPr>
          </a:p>
        </p:txBody>
      </p:sp>
      <p:grpSp>
        <p:nvGrpSpPr>
          <p:cNvPr id="36" name="组合 35"/>
          <p:cNvGrpSpPr/>
          <p:nvPr/>
        </p:nvGrpSpPr>
        <p:grpSpPr>
          <a:xfrm>
            <a:off x="234315" y="18351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5"/>
          <a:stretch>
            <a:fillRect/>
          </a:stretch>
        </p:blipFill>
        <p:spPr>
          <a:xfrm>
            <a:off x="5420360" y="271145"/>
            <a:ext cx="4422775" cy="5224780"/>
          </a:xfrm>
          <a:prstGeom prst="rect">
            <a:avLst/>
          </a:prstGeom>
        </p:spPr>
      </p:pic>
      <p:grpSp>
        <p:nvGrpSpPr>
          <p:cNvPr id="8" name="组合 7"/>
          <p:cNvGrpSpPr/>
          <p:nvPr/>
        </p:nvGrpSpPr>
        <p:grpSpPr>
          <a:xfrm>
            <a:off x="9368790" y="120650"/>
            <a:ext cx="659130" cy="598170"/>
            <a:chOff x="14118" y="124"/>
            <a:chExt cx="1038" cy="942"/>
          </a:xfrm>
        </p:grpSpPr>
        <p:sp>
          <p:nvSpPr>
            <p:cNvPr id="9" name="对角圆角矩形 8"/>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6" name="文本框 1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37" name="MH_Number_1"/>
          <p:cNvSpPr/>
          <p:nvPr>
            <p:custDataLst>
              <p:tags r:id="rId7"/>
            </p:custDataLst>
          </p:nvPr>
        </p:nvSpPr>
        <p:spPr>
          <a:xfrm>
            <a:off x="977900" y="1570990"/>
            <a:ext cx="3244850" cy="12545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把所有需要掌握技能具象化、标准化，最好能数据化，形成清单，逐项攻克。</a:t>
            </a:r>
            <a:endParaRPr lang="zh-CN" altLang="en-US" sz="1510" dirty="0">
              <a:solidFill>
                <a:srgbClr val="FFFFFF"/>
              </a:solidFill>
              <a:sym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60999" y="180975"/>
            <a:ext cx="4653280" cy="337185"/>
          </a:xfrm>
          <a:prstGeom prst="rect">
            <a:avLst/>
          </a:prstGeom>
          <a:noFill/>
        </p:spPr>
        <p:txBody>
          <a:bodyPr wrap="none" rtlCol="0">
            <a:spAutoFit/>
          </a:bodyPr>
          <a:lstStyle/>
          <a:p>
            <a:pPr algn="ctr"/>
            <a:r>
              <a:rPr lang="zh-CN" altLang="en-US" sz="1600" b="1" dirty="0">
                <a:sym typeface="+mn-ea"/>
              </a:rPr>
              <a:t>必须完成什么样的输入，才能让成员达到输出标准</a:t>
            </a:r>
            <a:endParaRPr lang="zh-CN" altLang="en-US" sz="1600" b="1" dirty="0">
              <a:solidFill>
                <a:schemeClr val="tx1"/>
              </a:solidFill>
              <a:sym typeface="+mn-ea"/>
            </a:endParaRPr>
          </a:p>
        </p:txBody>
      </p:sp>
      <p:grpSp>
        <p:nvGrpSpPr>
          <p:cNvPr id="36" name="组合 35"/>
          <p:cNvGrpSpPr/>
          <p:nvPr/>
        </p:nvGrpSpPr>
        <p:grpSpPr>
          <a:xfrm>
            <a:off x="250190" y="209550"/>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5"/>
          <a:stretch>
            <a:fillRect/>
          </a:stretch>
        </p:blipFill>
        <p:spPr>
          <a:xfrm>
            <a:off x="455295" y="553720"/>
            <a:ext cx="4241165" cy="500951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37" name="MH_Number_1"/>
          <p:cNvSpPr/>
          <p:nvPr>
            <p:custDataLst>
              <p:tags r:id="rId7"/>
            </p:custDataLst>
          </p:nvPr>
        </p:nvSpPr>
        <p:spPr>
          <a:xfrm>
            <a:off x="5161280" y="1868170"/>
            <a:ext cx="3244850" cy="12545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把所有需要输入给员工的信息</a:t>
            </a:r>
            <a:endParaRPr lang="zh-CN" altLang="en-US" sz="1510" dirty="0">
              <a:solidFill>
                <a:srgbClr val="FFFFFF"/>
              </a:solidFill>
              <a:sym typeface="Arial" panose="020B0604020202020204" pitchFamily="34" charset="0"/>
            </a:endParaRPr>
          </a:p>
          <a:p>
            <a:pPr lvl="0" algn="ctr">
              <a:lnSpc>
                <a:spcPct val="130000"/>
              </a:lnSpc>
            </a:pPr>
            <a:r>
              <a:rPr lang="zh-CN" altLang="en-US" sz="1510" dirty="0">
                <a:solidFill>
                  <a:srgbClr val="FFFFFF"/>
                </a:solidFill>
                <a:sym typeface="Arial" panose="020B0604020202020204" pitchFamily="34" charset="0"/>
              </a:rPr>
              <a:t>清单化，流程化</a:t>
            </a:r>
            <a:endParaRPr lang="zh-CN" altLang="en-US" sz="1510" dirty="0">
              <a:solidFill>
                <a:srgbClr val="FFFFFF"/>
              </a:solidFill>
              <a:sym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85459" y="229235"/>
            <a:ext cx="4246880" cy="337185"/>
          </a:xfrm>
          <a:prstGeom prst="rect">
            <a:avLst/>
          </a:prstGeom>
          <a:noFill/>
        </p:spPr>
        <p:txBody>
          <a:bodyPr wrap="none" rtlCol="0">
            <a:spAutoFit/>
          </a:bodyPr>
          <a:lstStyle/>
          <a:p>
            <a:pPr algn="ctr"/>
            <a:r>
              <a:rPr lang="zh-CN" altLang="en-US" sz="1600" b="1" dirty="0">
                <a:sym typeface="+mn-ea"/>
              </a:rPr>
              <a:t>检核方式灵活，标准清晰，明确告知改善空间</a:t>
            </a:r>
            <a:endParaRPr lang="zh-CN" altLang="en-US" sz="1600" b="1" dirty="0">
              <a:solidFill>
                <a:schemeClr val="tx1"/>
              </a:solidFill>
              <a:sym typeface="+mn-ea"/>
            </a:endParaRPr>
          </a:p>
        </p:txBody>
      </p:sp>
      <p:grpSp>
        <p:nvGrpSpPr>
          <p:cNvPr id="36" name="组合 35"/>
          <p:cNvGrpSpPr/>
          <p:nvPr/>
        </p:nvGrpSpPr>
        <p:grpSpPr>
          <a:xfrm>
            <a:off x="275590" y="25082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14985" y="2098040"/>
            <a:ext cx="6972935" cy="583565"/>
          </a:xfrm>
          <a:prstGeom prst="rect">
            <a:avLst/>
          </a:prstGeom>
          <a:noFill/>
        </p:spPr>
        <p:txBody>
          <a:bodyPr wrap="square" rtlCol="0">
            <a:spAutoFit/>
          </a:bodyPr>
          <a:p>
            <a:r>
              <a:rPr lang="zh-CN" altLang="en-US" sz="1600">
                <a:latin typeface="微软雅黑" panose="020B0503020204020204" charset="-122"/>
                <a:ea typeface="微软雅黑" panose="020B0503020204020204" charset="-122"/>
                <a:cs typeface="微软雅黑" panose="020B0503020204020204" charset="-122"/>
              </a:rPr>
              <a:t>检核方式：考试、现场检核，提问、轮流当</a:t>
            </a:r>
            <a:r>
              <a:rPr lang="en-US" altLang="zh-CN" sz="1600">
                <a:latin typeface="微软雅黑" panose="020B0503020204020204" charset="-122"/>
                <a:ea typeface="微软雅黑" panose="020B0503020204020204" charset="-122"/>
                <a:cs typeface="微软雅黑" panose="020B0503020204020204" charset="-122"/>
              </a:rPr>
              <a:t>SOP</a:t>
            </a:r>
            <a:r>
              <a:rPr lang="zh-CN" altLang="en-US" sz="1600">
                <a:latin typeface="微软雅黑" panose="020B0503020204020204" charset="-122"/>
                <a:ea typeface="微软雅黑" panose="020B0503020204020204" charset="-122"/>
                <a:cs typeface="微软雅黑" panose="020B0503020204020204" charset="-122"/>
              </a:rPr>
              <a:t>小组长</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标准：回归到工作场景，现学现用</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5"/>
          <a:stretch>
            <a:fillRect/>
          </a:stretch>
        </p:blipFill>
        <p:spPr>
          <a:xfrm>
            <a:off x="396240" y="3019425"/>
            <a:ext cx="4911725" cy="2210435"/>
          </a:xfrm>
          <a:prstGeom prst="rect">
            <a:avLst/>
          </a:prstGeom>
        </p:spPr>
      </p:pic>
      <p:pic>
        <p:nvPicPr>
          <p:cNvPr id="10" name="图片 9"/>
          <p:cNvPicPr>
            <a:picLocks noChangeAspect="1"/>
          </p:cNvPicPr>
          <p:nvPr/>
        </p:nvPicPr>
        <p:blipFill>
          <a:blip r:embed="rId6"/>
          <a:stretch>
            <a:fillRect/>
          </a:stretch>
        </p:blipFill>
        <p:spPr>
          <a:xfrm>
            <a:off x="5468620" y="2507615"/>
            <a:ext cx="2133600" cy="2846070"/>
          </a:xfrm>
          <a:prstGeom prst="rect">
            <a:avLst/>
          </a:prstGeom>
        </p:spPr>
      </p:pic>
      <p:pic>
        <p:nvPicPr>
          <p:cNvPr id="11" name="图片 10"/>
          <p:cNvPicPr>
            <a:picLocks noChangeAspect="1"/>
          </p:cNvPicPr>
          <p:nvPr/>
        </p:nvPicPr>
        <p:blipFill>
          <a:blip r:embed="rId7"/>
          <a:stretch>
            <a:fillRect/>
          </a:stretch>
        </p:blipFill>
        <p:spPr>
          <a:xfrm>
            <a:off x="7762875" y="120650"/>
            <a:ext cx="1197610" cy="523303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37" name="MH_Number_1"/>
          <p:cNvSpPr/>
          <p:nvPr>
            <p:custDataLst>
              <p:tags r:id="rId9"/>
            </p:custDataLst>
          </p:nvPr>
        </p:nvSpPr>
        <p:spPr>
          <a:xfrm>
            <a:off x="817880" y="786130"/>
            <a:ext cx="3244850" cy="12545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p>
            <a:pPr lvl="0" algn="ctr">
              <a:lnSpc>
                <a:spcPct val="130000"/>
              </a:lnSpc>
            </a:pPr>
            <a:r>
              <a:rPr lang="zh-CN" altLang="en-US" sz="1510" dirty="0">
                <a:solidFill>
                  <a:srgbClr val="FFFFFF"/>
                </a:solidFill>
                <a:sym typeface="Arial" panose="020B0604020202020204" pitchFamily="34" charset="0"/>
              </a:rPr>
              <a:t>凡有培训，必有考核</a:t>
            </a:r>
            <a:endParaRPr lang="zh-CN" altLang="en-US" sz="1510" dirty="0">
              <a:solidFill>
                <a:srgbClr val="FFFFFF"/>
              </a:solidFill>
              <a:sym typeface="Arial" panose="020B0604020202020204" pitchFamily="34" charset="0"/>
            </a:endParaRPr>
          </a:p>
          <a:p>
            <a:pPr lvl="0" algn="ctr">
              <a:lnSpc>
                <a:spcPct val="130000"/>
              </a:lnSpc>
            </a:pPr>
            <a:r>
              <a:rPr lang="zh-CN" altLang="en-US" sz="1510" dirty="0">
                <a:solidFill>
                  <a:srgbClr val="FFFFFF"/>
                </a:solidFill>
                <a:sym typeface="Arial" panose="020B0604020202020204" pitchFamily="34" charset="0"/>
              </a:rPr>
              <a:t>凡有考核，必能应用</a:t>
            </a:r>
            <a:endParaRPr lang="zh-CN" altLang="en-US" sz="1510" dirty="0">
              <a:solidFill>
                <a:srgbClr val="FFFFFF"/>
              </a:solidFill>
              <a:sym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37971" y="435780"/>
            <a:ext cx="1605280" cy="337185"/>
          </a:xfrm>
          <a:prstGeom prst="rect">
            <a:avLst/>
          </a:prstGeom>
          <a:noFill/>
        </p:spPr>
        <p:txBody>
          <a:bodyPr wrap="none" rtlCol="0">
            <a:spAutoFit/>
          </a:bodyPr>
          <a:lstStyle/>
          <a:p>
            <a:pPr algn="ctr"/>
            <a:r>
              <a:rPr lang="zh-CN" altLang="en-US" sz="1600" b="1" dirty="0">
                <a:solidFill>
                  <a:schemeClr val="tx1"/>
                </a:solidFill>
              </a:rPr>
              <a:t>培训中的细节点</a:t>
            </a:r>
            <a:endParaRPr lang="zh-CN" altLang="en-US" sz="1600" b="1" dirty="0">
              <a:solidFill>
                <a:schemeClr val="tx1"/>
              </a:solidFill>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6"/>
            </p:custDataLst>
          </p:nvPr>
        </p:nvSpPr>
        <p:spPr>
          <a:xfrm>
            <a:off x="817267" y="2170587"/>
            <a:ext cx="1678259" cy="945515"/>
          </a:xfrm>
          <a:prstGeom prst="rect">
            <a:avLst/>
          </a:prstGeom>
          <a:noFill/>
        </p:spPr>
        <p:txBody>
          <a:bodyPr wrap="square" rtlCol="0">
            <a:spAutoFit/>
          </a:bodyPr>
          <a:p>
            <a:pPr algn="ctr"/>
            <a:r>
              <a:rPr lang="en-US" altLang="zh-CN" sz="5545" b="1" dirty="0">
                <a:solidFill>
                  <a:srgbClr val="FFC000"/>
                </a:solidFill>
                <a:latin typeface="Arial" panose="020B0604020202020204" pitchFamily="34" charset="0"/>
                <a:ea typeface="微软雅黑" panose="020B0503020204020204" charset="-122"/>
                <a:sym typeface="Arial" panose="020B0604020202020204" pitchFamily="34" charset="0"/>
              </a:rPr>
              <a:t>01</a:t>
            </a:r>
            <a:endParaRPr lang="zh-CN" altLang="en-US" sz="5545" b="1" dirty="0">
              <a:solidFill>
                <a:srgbClr val="FFC000"/>
              </a:solidFill>
              <a:latin typeface="Arial" panose="020B0604020202020204" pitchFamily="34" charset="0"/>
              <a:ea typeface="微软雅黑" panose="020B0503020204020204" charset="-122"/>
              <a:sym typeface="Arial" panose="020B0604020202020204" pitchFamily="34" charset="0"/>
            </a:endParaRPr>
          </a:p>
        </p:txBody>
      </p:sp>
      <p:sp>
        <p:nvSpPr>
          <p:cNvPr id="9" name="文本框 8"/>
          <p:cNvSpPr txBox="1"/>
          <p:nvPr>
            <p:custDataLst>
              <p:tags r:id="rId7"/>
            </p:custDataLst>
          </p:nvPr>
        </p:nvSpPr>
        <p:spPr>
          <a:xfrm>
            <a:off x="4212119" y="2243929"/>
            <a:ext cx="1678259" cy="945515"/>
          </a:xfrm>
          <a:prstGeom prst="rect">
            <a:avLst/>
          </a:prstGeom>
          <a:noFill/>
        </p:spPr>
        <p:txBody>
          <a:bodyPr wrap="square" rtlCol="0">
            <a:spAutoFit/>
          </a:bodyPr>
          <a:p>
            <a:pPr algn="ctr"/>
            <a:r>
              <a:rPr lang="en-US" altLang="zh-CN" sz="5545" b="1" dirty="0">
                <a:solidFill>
                  <a:srgbClr val="FFC000"/>
                </a:solidFill>
                <a:latin typeface="Arial" panose="020B0604020202020204" pitchFamily="34" charset="0"/>
                <a:ea typeface="微软雅黑" panose="020B0503020204020204" charset="-122"/>
                <a:sym typeface="Arial" panose="020B0604020202020204" pitchFamily="34" charset="0"/>
              </a:rPr>
              <a:t>02</a:t>
            </a:r>
            <a:endParaRPr lang="zh-CN" altLang="en-US" sz="5545" b="1" dirty="0">
              <a:solidFill>
                <a:srgbClr val="FFC000"/>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8"/>
            </p:custDataLst>
          </p:nvPr>
        </p:nvSpPr>
        <p:spPr>
          <a:xfrm>
            <a:off x="7633353" y="2199201"/>
            <a:ext cx="1678259" cy="945515"/>
          </a:xfrm>
          <a:prstGeom prst="rect">
            <a:avLst/>
          </a:prstGeom>
          <a:noFill/>
        </p:spPr>
        <p:txBody>
          <a:bodyPr wrap="square" rtlCol="0">
            <a:spAutoFit/>
          </a:bodyPr>
          <a:p>
            <a:pPr algn="ctr"/>
            <a:r>
              <a:rPr lang="en-US" altLang="zh-CN" sz="5545" b="1" dirty="0">
                <a:solidFill>
                  <a:srgbClr val="FFC000"/>
                </a:solidFill>
                <a:latin typeface="Arial" panose="020B0604020202020204" pitchFamily="34" charset="0"/>
                <a:ea typeface="微软雅黑" panose="020B0503020204020204" charset="-122"/>
                <a:sym typeface="Arial" panose="020B0604020202020204" pitchFamily="34" charset="0"/>
              </a:rPr>
              <a:t>03</a:t>
            </a:r>
            <a:endParaRPr lang="zh-CN" altLang="en-US" sz="5545" b="1" dirty="0">
              <a:solidFill>
                <a:srgbClr val="FFC000"/>
              </a:solidFill>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9"/>
            </p:custDataLst>
          </p:nvPr>
        </p:nvSpPr>
        <p:spPr>
          <a:xfrm>
            <a:off x="727815" y="3112694"/>
            <a:ext cx="1920730" cy="401320"/>
          </a:xfrm>
          <a:prstGeom prst="rect">
            <a:avLst/>
          </a:prstGeom>
          <a:noFill/>
        </p:spPr>
        <p:txBody>
          <a:bodyPr wrap="square" rtlCol="0" anchor="t">
            <a:spAutoFit/>
          </a:bodyPr>
          <a:p>
            <a:pPr algn="ct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化繁为简</a:t>
            </a:r>
            <a:endPar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文本框 12"/>
          <p:cNvSpPr txBox="1"/>
          <p:nvPr>
            <p:custDataLst>
              <p:tags r:id="rId10"/>
            </p:custDataLst>
          </p:nvPr>
        </p:nvSpPr>
        <p:spPr>
          <a:xfrm>
            <a:off x="4095750" y="3185795"/>
            <a:ext cx="2400935" cy="711835"/>
          </a:xfrm>
          <a:prstGeom prst="rect">
            <a:avLst/>
          </a:prstGeom>
          <a:noFill/>
        </p:spPr>
        <p:txBody>
          <a:bodyPr wrap="square" rtlCol="0" anchor="t">
            <a:spAutoFit/>
          </a:bodyPr>
          <a:p>
            <a:pPr algn="ct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考培考模式，当场抓吸收效率</a:t>
            </a:r>
            <a:endPar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文本框 13"/>
          <p:cNvSpPr txBox="1"/>
          <p:nvPr>
            <p:custDataLst>
              <p:tags r:id="rId11"/>
            </p:custDataLst>
          </p:nvPr>
        </p:nvSpPr>
        <p:spPr>
          <a:xfrm>
            <a:off x="7526059" y="3141312"/>
            <a:ext cx="1920730" cy="711835"/>
          </a:xfrm>
          <a:prstGeom prst="rect">
            <a:avLst/>
          </a:prstGeom>
          <a:noFill/>
        </p:spPr>
        <p:txBody>
          <a:bodyPr wrap="square" rtlCol="0" anchor="t">
            <a:spAutoFit/>
          </a:bodyPr>
          <a:p>
            <a:pPr algn="ct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刻意练习</a:t>
            </a:r>
            <a:b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b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反复练习</a:t>
            </a:r>
            <a:endPar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20" name="直接连接符 19"/>
          <p:cNvCxnSpPr/>
          <p:nvPr>
            <p:custDataLst>
              <p:tags r:id="rId12"/>
            </p:custDataLst>
          </p:nvPr>
        </p:nvCxnSpPr>
        <p:spPr>
          <a:xfrm>
            <a:off x="473343" y="1049801"/>
            <a:ext cx="9227919" cy="0"/>
          </a:xfrm>
          <a:prstGeom prst="line">
            <a:avLst/>
          </a:prstGeom>
          <a:ln w="28575">
            <a:solidFill>
              <a:srgbClr val="FFC000"/>
            </a:solidFill>
          </a:ln>
        </p:spPr>
        <p:style>
          <a:lnRef idx="1">
            <a:srgbClr val="FFC000"/>
          </a:lnRef>
          <a:fillRef idx="0">
            <a:srgbClr val="FFC000"/>
          </a:fillRef>
          <a:effectRef idx="0">
            <a:srgbClr val="FFC000"/>
          </a:effectRef>
          <a:fontRef idx="minor">
            <a:srgbClr val="404040"/>
          </a:fontRef>
        </p:style>
      </p:cxnSp>
      <p:sp>
        <p:nvSpPr>
          <p:cNvPr id="15" name="文本框 14"/>
          <p:cNvSpPr txBox="1"/>
          <p:nvPr/>
        </p:nvSpPr>
        <p:spPr>
          <a:xfrm>
            <a:off x="648970" y="4081145"/>
            <a:ext cx="2402205" cy="368300"/>
          </a:xfrm>
          <a:prstGeom prst="rect">
            <a:avLst/>
          </a:prstGeom>
          <a:noFill/>
          <a:ln w="12700">
            <a:solidFill>
              <a:srgbClr val="FF0000"/>
            </a:solidFill>
          </a:ln>
        </p:spPr>
        <p:txBody>
          <a:bodyPr wrap="square" rtlCol="0">
            <a:spAutoFit/>
          </a:bodyPr>
          <a:p>
            <a:pPr algn="ctr"/>
            <a:r>
              <a:rPr lang="zh-CN" altLang="en-US"/>
              <a:t>每次只讲1-2个信息点</a:t>
            </a:r>
            <a:endParaRPr lang="zh-CN" altLang="en-US"/>
          </a:p>
        </p:txBody>
      </p:sp>
      <p:sp>
        <p:nvSpPr>
          <p:cNvPr id="16" name="文本框 15"/>
          <p:cNvSpPr txBox="1"/>
          <p:nvPr/>
        </p:nvSpPr>
        <p:spPr>
          <a:xfrm>
            <a:off x="7404735" y="4081145"/>
            <a:ext cx="2219325" cy="368300"/>
          </a:xfrm>
          <a:prstGeom prst="rect">
            <a:avLst/>
          </a:prstGeom>
          <a:noFill/>
          <a:ln w="12700">
            <a:solidFill>
              <a:srgbClr val="FF0000"/>
            </a:solidFill>
          </a:ln>
        </p:spPr>
        <p:txBody>
          <a:bodyPr wrap="square" rtlCol="0">
            <a:spAutoFit/>
          </a:bodyPr>
          <a:p>
            <a:pPr algn="ctr"/>
            <a:r>
              <a:rPr lang="zh-CN" altLang="en-US"/>
              <a:t>不要幻想一次到位</a:t>
            </a:r>
            <a:endParaRPr lang="zh-CN" altLang="en-US"/>
          </a:p>
        </p:txBody>
      </p:sp>
      <p:sp>
        <p:nvSpPr>
          <p:cNvPr id="17" name="文本框 16"/>
          <p:cNvSpPr txBox="1"/>
          <p:nvPr/>
        </p:nvSpPr>
        <p:spPr>
          <a:xfrm>
            <a:off x="4212590" y="4081145"/>
            <a:ext cx="2284095" cy="368300"/>
          </a:xfrm>
          <a:prstGeom prst="rect">
            <a:avLst/>
          </a:prstGeom>
          <a:noFill/>
          <a:ln w="12700">
            <a:solidFill>
              <a:srgbClr val="FF0000"/>
            </a:solidFill>
          </a:ln>
        </p:spPr>
        <p:txBody>
          <a:bodyPr wrap="square" rtlCol="0">
            <a:spAutoFit/>
          </a:bodyPr>
          <a:p>
            <a:pPr algn="ctr"/>
            <a:r>
              <a:rPr lang="zh-CN" altLang="en-US"/>
              <a:t>只考应用题</a:t>
            </a:r>
            <a:endParaRPr lang="zh-CN"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37971" y="435780"/>
            <a:ext cx="1605280" cy="337185"/>
          </a:xfrm>
          <a:prstGeom prst="rect">
            <a:avLst/>
          </a:prstGeom>
          <a:noFill/>
        </p:spPr>
        <p:txBody>
          <a:bodyPr wrap="none" rtlCol="0">
            <a:spAutoFit/>
          </a:bodyPr>
          <a:lstStyle/>
          <a:p>
            <a:pPr algn="ctr"/>
            <a:r>
              <a:rPr lang="zh-CN" altLang="en-US" sz="1600" b="1" dirty="0">
                <a:solidFill>
                  <a:schemeClr val="tx1"/>
                </a:solidFill>
              </a:rPr>
              <a:t>培训中的细节点</a:t>
            </a:r>
            <a:endParaRPr lang="zh-CN" altLang="en-US" sz="1600" b="1" dirty="0">
              <a:solidFill>
                <a:schemeClr val="tx1"/>
              </a:solidFill>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6"/>
          <a:stretch>
            <a:fillRect/>
          </a:stretch>
        </p:blipFill>
        <p:spPr>
          <a:xfrm>
            <a:off x="445135" y="1000760"/>
            <a:ext cx="4565015" cy="2969260"/>
          </a:xfrm>
          <a:prstGeom prst="rect">
            <a:avLst/>
          </a:prstGeom>
        </p:spPr>
      </p:pic>
      <p:sp>
        <p:nvSpPr>
          <p:cNvPr id="7" name="文本框 6"/>
          <p:cNvSpPr txBox="1"/>
          <p:nvPr/>
        </p:nvSpPr>
        <p:spPr>
          <a:xfrm>
            <a:off x="5453380" y="1207770"/>
            <a:ext cx="4381500" cy="2861310"/>
          </a:xfrm>
          <a:prstGeom prst="rect">
            <a:avLst/>
          </a:prstGeom>
          <a:noFill/>
        </p:spPr>
        <p:txBody>
          <a:bodyPr wrap="square" rtlCol="0">
            <a:spAutoFit/>
          </a:bodyPr>
          <a:p>
            <a:r>
              <a:rPr lang="zh-CN" altLang="en-US"/>
              <a:t>比如想考核社群销售对A产品卖点的记忆和理解，会出的题目是</a:t>
            </a:r>
            <a:r>
              <a:rPr lang="zh-CN" altLang="en-US">
                <a:solidFill>
                  <a:srgbClr val="FF0000"/>
                </a:solidFill>
              </a:rPr>
              <a:t>“请针对A产品的3个主要卖点创作一个社群水军剧本”</a:t>
            </a:r>
            <a:r>
              <a:rPr lang="zh-CN" altLang="en-US"/>
              <a:t>。</a:t>
            </a:r>
            <a:endParaRPr lang="zh-CN" altLang="en-US"/>
          </a:p>
          <a:p>
            <a:endParaRPr lang="zh-CN" altLang="en-US"/>
          </a:p>
          <a:p>
            <a:r>
              <a:rPr lang="zh-CN" altLang="en-US"/>
              <a:t>比如想考核对竞争对手的了解，我们会出题目“请针对品牌的3个主要竞争对手创作排异话术”，</a:t>
            </a:r>
            <a:r>
              <a:rPr lang="zh-CN" altLang="en-US" b="1">
                <a:solidFill>
                  <a:srgbClr val="FF0000"/>
                </a:solidFill>
              </a:rPr>
              <a:t>考试一定是工作环境中能遇到的，而优秀的答案能直接同步给销售团队进行实际应用，</a:t>
            </a:r>
            <a:r>
              <a:rPr lang="zh-CN" altLang="en-US"/>
              <a:t>无需再次进行“知识--技能/物料”的转化。</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1" cstate="print"/>
            <a:stretch>
              <a:fillRect/>
            </a:stretch>
          </p:blipFill>
          <p:spPr>
            <a:xfrm>
              <a:off x="5235" y="1585"/>
              <a:ext cx="337" cy="709"/>
            </a:xfrm>
            <a:prstGeom prst="rect">
              <a:avLst/>
            </a:prstGeom>
          </p:spPr>
        </p:pic>
        <p:pic>
          <p:nvPicPr>
            <p:cNvPr id="17" name="图片 16" descr="resource"/>
            <p:cNvPicPr>
              <a:picLocks noChangeAspect="1"/>
            </p:cNvPicPr>
            <p:nvPr/>
          </p:nvPicPr>
          <p:blipFill>
            <a:blip r:embed="rId2" cstate="print"/>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cstate="print"/>
            <a:stretch>
              <a:fillRect/>
            </a:stretch>
          </p:blipFill>
          <p:spPr>
            <a:xfrm>
              <a:off x="4729" y="1585"/>
              <a:ext cx="337" cy="709"/>
            </a:xfrm>
            <a:prstGeom prst="rect">
              <a:avLst/>
            </a:prstGeom>
          </p:spPr>
        </p:pic>
      </p:grpSp>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48080" y="464185"/>
            <a:ext cx="2389505" cy="306705"/>
          </a:xfrm>
          <a:prstGeom prst="rect">
            <a:avLst/>
          </a:prstGeom>
          <a:noFill/>
        </p:spPr>
        <p:txBody>
          <a:bodyPr wrap="none" rtlCol="0">
            <a:spAutoFit/>
          </a:bodyPr>
          <a:lstStyle/>
          <a:p>
            <a:pPr algn="ct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日常营销</a:t>
            </a:r>
            <a:r>
              <a:rPr lang="en-US"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-6</a:t>
            </a:r>
            <a:r>
              <a:rPr lang="zh-CN" altLang="en-US"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大主流形式</a:t>
            </a:r>
            <a:endParaRPr lang="zh-CN" altLang="zh-CN" sz="1400" b="1" spc="30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7" name="直接连接符 6"/>
          <p:cNvCxnSpPr/>
          <p:nvPr/>
        </p:nvCxnSpPr>
        <p:spPr>
          <a:xfrm>
            <a:off x="855980" y="2480945"/>
            <a:ext cx="1821180" cy="0"/>
          </a:xfrm>
          <a:prstGeom prst="line">
            <a:avLst/>
          </a:prstGeom>
          <a:ln w="38100" cap="rnd">
            <a:solidFill>
              <a:srgbClr val="000000"/>
            </a:solidFill>
            <a:roun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752475" y="1759585"/>
            <a:ext cx="4091940" cy="645160"/>
          </a:xfrm>
          <a:prstGeom prst="rect">
            <a:avLst/>
          </a:prstGeom>
          <a:noFill/>
        </p:spPr>
        <p:txBody>
          <a:bodyPr wrap="square" rtlCol="0">
            <a:spAutoFit/>
          </a:bodyPr>
          <a:lstStyle/>
          <a:p>
            <a:pPr algn="l">
              <a:lnSpc>
                <a:spcPct val="100000"/>
              </a:lnSpc>
              <a:buClrTx/>
              <a:buSzTx/>
              <a:buFontTx/>
            </a:pPr>
            <a:r>
              <a:rPr lang="zh-CN" altLang="zh-CN" sz="3600" b="1" dirty="0">
                <a:solidFill>
                  <a:srgbClr val="FFC000"/>
                </a:solidFill>
                <a:latin typeface="微软雅黑" panose="020B0503020204020204" charset="-122"/>
                <a:ea typeface="微软雅黑" panose="020B0503020204020204" charset="-122"/>
                <a:cs typeface="微软雅黑" panose="020B0503020204020204" charset="-122"/>
                <a:sym typeface="+mn-ea"/>
              </a:rPr>
              <a:t>超值买赠</a:t>
            </a:r>
            <a:endParaRPr lang="zh-CN" altLang="zh-CN" sz="3600" b="1" dirty="0">
              <a:solidFill>
                <a:srgbClr val="FFC000"/>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671830" y="2691765"/>
            <a:ext cx="6416040" cy="2030095"/>
          </a:xfrm>
          <a:prstGeom prst="rect">
            <a:avLst/>
          </a:prstGeom>
          <a:noFill/>
        </p:spPr>
        <p:txBody>
          <a:bodyPr wrap="square" rtlCol="0">
            <a:spAutoFit/>
          </a:bodyPr>
          <a:lstStyle/>
          <a:p>
            <a:pPr>
              <a:lnSpc>
                <a:spcPct val="15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价值点设计：</a:t>
            </a:r>
            <a:r>
              <a:rPr lang="zh-CN" sz="1200" b="1" dirty="0">
                <a:solidFill>
                  <a:srgbClr val="FF0000"/>
                </a:solidFill>
                <a:latin typeface="微软雅黑" panose="020B0503020204020204" charset="-122"/>
                <a:ea typeface="微软雅黑" panose="020B0503020204020204" charset="-122"/>
                <a:cs typeface="微软雅黑" panose="020B0503020204020204" charset="-122"/>
                <a:sym typeface="+mn-ea"/>
              </a:rPr>
              <a:t>选择爆款明星利润产品作为主推品。</a:t>
            </a: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操作流程设计：</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加X元领取另外一款让用户惊喜的产品（或精美礼品）。</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例：</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主推一款精华液买99元的精华液，送</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45</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元的爽肤水好像没啥。</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但如果是买99的精华液，加1元送</a:t>
            </a:r>
            <a:r>
              <a:rPr lang="en-US" alt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45</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元的爽肤水，你就好像一下子有</a:t>
            </a:r>
            <a:r>
              <a:rPr 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40</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倍的回报。</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这个方法看似简单，背后是对人性的洞察，用户就会觉得：花了100元买了两件东西，很划算。他们会有一种</a:t>
            </a:r>
            <a:r>
              <a:rPr lang="zh-CN" sz="1200" b="1" dirty="0">
                <a:solidFill>
                  <a:srgbClr val="FF0000"/>
                </a:solidFill>
                <a:latin typeface="微软雅黑" panose="020B0503020204020204" charset="-122"/>
                <a:ea typeface="微软雅黑" panose="020B0503020204020204" charset="-122"/>
                <a:cs typeface="微软雅黑" panose="020B0503020204020204" charset="-122"/>
                <a:sym typeface="+mn-ea"/>
              </a:rPr>
              <a:t>“不买就亏了”</a:t>
            </a: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的感觉。</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3" name="图片 12"/>
          <p:cNvPicPr>
            <a:picLocks noChangeAspect="1"/>
          </p:cNvPicPr>
          <p:nvPr/>
        </p:nvPicPr>
        <p:blipFill>
          <a:blip r:embed="rId3"/>
          <a:stretch>
            <a:fillRect/>
          </a:stretch>
        </p:blipFill>
        <p:spPr>
          <a:xfrm>
            <a:off x="7628255" y="770890"/>
            <a:ext cx="2273300" cy="4279900"/>
          </a:xfrm>
          <a:prstGeom prst="rect">
            <a:avLst/>
          </a:prstGeom>
          <a:ln>
            <a:solidFill>
              <a:schemeClr val="accent4"/>
            </a:solidFill>
          </a:ln>
        </p:spPr>
      </p:pic>
      <p:pic>
        <p:nvPicPr>
          <p:cNvPr id="14" name="图片 13"/>
          <p:cNvPicPr>
            <a:picLocks noChangeAspect="1"/>
          </p:cNvPicPr>
          <p:nvPr/>
        </p:nvPicPr>
        <p:blipFill>
          <a:blip r:embed="rId4"/>
          <a:stretch>
            <a:fillRect/>
          </a:stretch>
        </p:blipFill>
        <p:spPr>
          <a:xfrm>
            <a:off x="6337935" y="2824480"/>
            <a:ext cx="2303780" cy="1229360"/>
          </a:xfrm>
          <a:prstGeom prst="rect">
            <a:avLst/>
          </a:prstGeom>
          <a:ln>
            <a:solidFill>
              <a:schemeClr val="accent4"/>
            </a:solidFill>
          </a:ln>
        </p:spPr>
      </p:pic>
      <p:pic>
        <p:nvPicPr>
          <p:cNvPr id="2" name="图片 1"/>
          <p:cNvPicPr>
            <a:picLocks noChangeAspect="1"/>
          </p:cNvPicPr>
          <p:nvPr/>
        </p:nvPicPr>
        <p:blipFill>
          <a:blip r:embed="rId5"/>
          <a:stretch>
            <a:fillRect/>
          </a:stretch>
        </p:blipFill>
        <p:spPr>
          <a:xfrm>
            <a:off x="8850630" y="3420110"/>
            <a:ext cx="468630" cy="237490"/>
          </a:xfrm>
          <a:prstGeom prst="rect">
            <a:avLst/>
          </a:prstGeom>
        </p:spPr>
      </p:pic>
      <p:pic>
        <p:nvPicPr>
          <p:cNvPr id="3" name="图片 2"/>
          <p:cNvPicPr>
            <a:picLocks noChangeAspect="1"/>
          </p:cNvPicPr>
          <p:nvPr/>
        </p:nvPicPr>
        <p:blipFill>
          <a:blip r:embed="rId5"/>
          <a:stretch>
            <a:fillRect/>
          </a:stretch>
        </p:blipFill>
        <p:spPr>
          <a:xfrm>
            <a:off x="7945755" y="4053840"/>
            <a:ext cx="468630" cy="237490"/>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2352675" y="1398270"/>
            <a:ext cx="5470525" cy="1076325"/>
          </a:xfrm>
          <a:prstGeom prst="rect">
            <a:avLst/>
          </a:prstGeom>
          <a:solidFill>
            <a:srgbClr val="FEA900"/>
          </a:solidFill>
        </p:spPr>
        <p:txBody>
          <a:bodyPr wrap="square" rtlCol="0">
            <a:spAutoFit/>
          </a:bodyPr>
          <a:lstStyle/>
          <a:p>
            <a:pPr lvl="0" algn="ct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如何用好社群销售</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lvl="0" algn="ct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个法则</a:t>
            </a:r>
            <a:endPar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2816860" y="2599055"/>
            <a:ext cx="4681855" cy="1708785"/>
            <a:chOff x="2160" y="4272"/>
            <a:chExt cx="7460" cy="2779"/>
          </a:xfrm>
        </p:grpSpPr>
        <p:sp>
          <p:nvSpPr>
            <p:cNvPr id="4" name="Freeform 5"/>
            <p:cNvSpPr/>
            <p:nvPr/>
          </p:nvSpPr>
          <p:spPr bwMode="auto">
            <a:xfrm>
              <a:off x="6538"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160"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6" name="TextBox 7"/>
            <p:cNvSpPr txBox="1"/>
            <p:nvPr/>
          </p:nvSpPr>
          <p:spPr>
            <a:xfrm>
              <a:off x="7106"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狠抓执行</a:t>
              </a:r>
              <a:endParaRPr lang="zh-CN" altLang="en-US" sz="3600" b="1" dirty="0">
                <a:solidFill>
                  <a:prstClr val="white"/>
                </a:solidFill>
                <a:latin typeface="华文细黑" panose="02010600040101010101" charset="-122"/>
                <a:ea typeface="华文细黑" panose="02010600040101010101" charset="-122"/>
                <a:cs typeface="+mn-ea"/>
              </a:endParaRPr>
            </a:p>
          </p:txBody>
        </p:sp>
        <p:sp>
          <p:nvSpPr>
            <p:cNvPr id="21" name="TextBox 12"/>
            <p:cNvSpPr txBox="1"/>
            <p:nvPr/>
          </p:nvSpPr>
          <p:spPr>
            <a:xfrm>
              <a:off x="2683"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时间安排</a:t>
              </a:r>
              <a:endParaRPr lang="zh-CN" altLang="en-US" sz="3600" b="1" dirty="0">
                <a:solidFill>
                  <a:prstClr val="white"/>
                </a:solidFill>
                <a:latin typeface="华文细黑" panose="02010600040101010101" charset="-122"/>
                <a:ea typeface="华文细黑" panose="02010600040101010101" charset="-122"/>
                <a:cs typeface="+mn-ea"/>
              </a:endParaRPr>
            </a:p>
          </p:txBody>
        </p:sp>
      </p:gr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54723" y="354013"/>
            <a:ext cx="3230880" cy="398780"/>
          </a:xfrm>
          <a:prstGeom prst="rect">
            <a:avLst/>
          </a:prstGeom>
          <a:noFill/>
        </p:spPr>
        <p:txBody>
          <a:bodyPr wrap="none" rtlCol="0">
            <a:spAutoFit/>
          </a:bodyPr>
          <a:lstStyle/>
          <a:p>
            <a:pPr algn="ctr"/>
            <a:r>
              <a:rPr lang="zh-CN" altLang="en-US" sz="2000" b="1">
                <a:solidFill>
                  <a:schemeClr val="tx1"/>
                </a:solidFill>
                <a:sym typeface="+mn-ea"/>
              </a:rPr>
              <a:t>助理型社群销售的基本法则</a:t>
            </a:r>
            <a:endParaRPr lang="zh-CN" altLang="en-US" sz="2000" b="1">
              <a:solidFill>
                <a:schemeClr val="tx1"/>
              </a:solidFill>
              <a:sym typeface="+mn-ea"/>
            </a:endParaRP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88" name="文本框 87"/>
          <p:cNvSpPr txBox="1"/>
          <p:nvPr/>
        </p:nvSpPr>
        <p:spPr>
          <a:xfrm>
            <a:off x="1612265" y="4606925"/>
            <a:ext cx="6463665" cy="368300"/>
          </a:xfrm>
          <a:prstGeom prst="rect">
            <a:avLst/>
          </a:prstGeom>
          <a:noFill/>
        </p:spPr>
        <p:txBody>
          <a:bodyPr wrap="square" rtlCol="0">
            <a:spAutoFit/>
          </a:bodyPr>
          <a:p>
            <a:pPr algn="ctr"/>
            <a:r>
              <a:rPr lang="zh-CN" altLang="en-US" b="1">
                <a:solidFill>
                  <a:srgbClr val="FF0000"/>
                </a:solidFill>
              </a:rPr>
              <a:t>核心原则：助理跟单型社群销售只是策略的手</a:t>
            </a:r>
            <a:endParaRPr lang="zh-CN" altLang="en-US"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75361" y="184955"/>
            <a:ext cx="4519930" cy="337185"/>
          </a:xfrm>
          <a:prstGeom prst="rect">
            <a:avLst/>
          </a:prstGeom>
          <a:noFill/>
        </p:spPr>
        <p:txBody>
          <a:bodyPr wrap="none" rtlCol="0">
            <a:spAutoFit/>
          </a:bodyPr>
          <a:lstStyle/>
          <a:p>
            <a:pPr algn="ctr"/>
            <a:r>
              <a:rPr lang="zh-CN" altLang="en-US" sz="1600" b="1" dirty="0"/>
              <a:t>让社群销售做哪些动作对核心</a:t>
            </a:r>
            <a:r>
              <a:rPr lang="en-US" altLang="zh-CN" sz="1600" b="1" dirty="0"/>
              <a:t>KPI</a:t>
            </a:r>
            <a:r>
              <a:rPr lang="zh-CN" altLang="en-US" sz="1600" b="1" dirty="0"/>
              <a:t>是帮助最大的？</a:t>
            </a:r>
            <a:endParaRPr lang="zh-CN" altLang="en-US" sz="1600" b="1" dirty="0"/>
          </a:p>
        </p:txBody>
      </p:sp>
      <p:grpSp>
        <p:nvGrpSpPr>
          <p:cNvPr id="36" name="组合 35"/>
          <p:cNvGrpSpPr/>
          <p:nvPr/>
        </p:nvGrpSpPr>
        <p:grpSpPr>
          <a:xfrm>
            <a:off x="333375" y="21272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5" name="表格 4"/>
          <p:cNvGraphicFramePr/>
          <p:nvPr>
            <p:custDataLst>
              <p:tags r:id="rId6"/>
            </p:custDataLst>
          </p:nvPr>
        </p:nvGraphicFramePr>
        <p:xfrm>
          <a:off x="215900" y="875200"/>
          <a:ext cx="9827895" cy="3618230"/>
        </p:xfrm>
        <a:graphic>
          <a:graphicData uri="http://schemas.openxmlformats.org/drawingml/2006/table">
            <a:tbl>
              <a:tblPr firstRow="1" bandRow="1">
                <a:tableStyleId>{5C22544A-7EE6-4342-B048-85BDC9FD1C3A}</a:tableStyleId>
              </a:tblPr>
              <a:tblGrid>
                <a:gridCol w="993140"/>
                <a:gridCol w="1046480"/>
                <a:gridCol w="4507230"/>
                <a:gridCol w="1292860"/>
                <a:gridCol w="1341120"/>
                <a:gridCol w="647065"/>
              </a:tblGrid>
              <a:tr h="195580">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参考工作时间段</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工作内容</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工作标准</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检查标准</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cs typeface="微软雅黑" panose="020B0503020204020204" charset="-122"/>
                        </a:rPr>
                        <a:t>数据/来源</a:t>
                      </a:r>
                      <a:endParaRPr lang="zh-CN" sz="1000" b="1"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责任人</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r>
              <a:tr h="304800">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每天9:00-9:10</a:t>
                      </a:r>
                      <a:endParaRPr lang="zh-CN"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企微养号</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1、按照《企微养号细则》完成每个企微号养号动作</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2、登录系统后台检查每个企微是否正常在线，已掉线的账号通过多多云重启登录上线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企微打卡人数＞50人</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企微后台</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800" b="0" spc="60">
                          <a:solidFill>
                            <a:srgbClr val="404040"/>
                          </a:solidFill>
                          <a:latin typeface="微软雅黑" panose="020B0503020204020204" charset="-122"/>
                          <a:ea typeface="微软雅黑" panose="020B0503020204020204" charset="-122"/>
                          <a:cs typeface="微软雅黑" panose="020B0503020204020204" charset="-122"/>
                        </a:rPr>
                        <a:t>9:30</a:t>
                      </a:r>
                      <a:endParaRPr lang="en-US"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r>
              <a:tr h="742950">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每天9:00-10:00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水军个微养号</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养号前检查以下情况：</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绑定银行卡；已实名认证；已修改微信号；账号处于正常状态</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1、浏览腾讯新闻，从上往下缓慢浏览约30秒</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2、关注公众号并观看视频至结束，如：粤知一二</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3、检查每个手机号预存话费情况，少于20元的要提前报备</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所有人养号记录截图发到群里，记录到《每日养号表》并艾特小组长，小组长复核</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截图复核</a:t>
                      </a:r>
                      <a:endParaRPr lang="zh-CN" sz="8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登记表</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800" b="0" spc="60">
                          <a:solidFill>
                            <a:srgbClr val="404040"/>
                          </a:solidFill>
                          <a:latin typeface="微软雅黑" panose="020B0503020204020204" charset="-122"/>
                          <a:ea typeface="微软雅黑" panose="020B0503020204020204" charset="-122"/>
                          <a:cs typeface="微软雅黑" panose="020B0503020204020204" charset="-122"/>
                        </a:rPr>
                        <a:t>10:15</a:t>
                      </a:r>
                      <a:endParaRPr lang="en-US"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1181100">
                <a:tc rowSpan="3">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每天10：00-18:00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下单用户--打标签</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1、在有赞后台导出前一天的订单明细，通过搜索明细中的手机号确认用户微信昵称，使用昵称找到存在企微的用户</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2、对1找到的用户打上最新的【下单日期】、【产品偏好】、【手机号码】等标签</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3、在有赞后台的客户查询中，根据前一天的会员手机号码，通过搜索明细中的手机号确认用户微信昵称，使用昵称找到存在企微的用户</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4、对3找到的用户打上【生日日期】、【手机号码】等标签，若搜索的用户已打上【手机号码】则只需要打【生日日期】标签</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5、根据用户累积消费情况，给用户打上用户等级标签</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登记下单用户表，标签抽查，能被找到的用户，打标率100%</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所有人登记下单用户表，抽查</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每人按10%比例抽查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11:45之前</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450850">
                <a:tc vMerge="1">
                  <a:tcPr>
                    <a:lnL w="9525">
                      <a:solidFill>
                        <a:srgbClr val="646464"/>
                      </a:solidFill>
                      <a:prstDash val="sysDash"/>
                    </a:lnL>
                    <a:lnR w="9525">
                      <a:solidFill>
                        <a:srgbClr val="646464"/>
                      </a:solidFill>
                      <a:prstDash val="sysDash"/>
                    </a:lnR>
                  </a:tcPr>
                </a:tc>
                <a:tc>
                  <a:txBody>
                    <a:bodyPr/>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群用户---打标签</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1、针对每天新进普通群的用户进行打标，打标标签组：【所在群】</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2、针对每天新进KOC群的用户进行打标，打标标签组：【所在群】、【KOC类别】、【试用】辅助标签、手机号--填写到【新粉用户登记表】</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抽查，留存进群用户，打标率100%</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所有人登记下单用户表，抽查</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每人按10%比例抽查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下班之前</a:t>
                      </a:r>
                      <a:endParaRPr lang="zh-CN" sz="800" b="0" spc="60">
                        <a:solidFill>
                          <a:srgbClr val="404040"/>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742950">
                <a:tc vMerge="1">
                  <a:tcPr>
                    <a:lnL w="9525">
                      <a:solidFill>
                        <a:srgbClr val="646464"/>
                      </a:solidFill>
                      <a:prstDash val="sysDash"/>
                    </a:lnL>
                    <a:lnR w="9525">
                      <a:solidFill>
                        <a:srgbClr val="646464"/>
                      </a:solidFill>
                      <a:prstDash val="sysDash"/>
                    </a:lnR>
                    <a:lnB w="28575">
                      <a:solidFill>
                        <a:srgbClr val="646464"/>
                      </a:solidFill>
                      <a:prstDash val="solid"/>
                    </a:lnB>
                  </a:tcPr>
                </a:tc>
                <a:tc>
                  <a:txBody>
                    <a:bodyPr/>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新加粉用户---打标签</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1、邀请进群，进群率不低于40%，3次邀请动作，加粉后5分钟/30分钟/12小时内邀约3次（换话术）</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2、在累积订单明细表中，通过用户的手机号/订单号，搜索用户累积消费明细并打上最新的【下单日期】、【产品偏好】、【手机号码】</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3、根据用户累积消费情况，给用户打上用户等级标签</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1、3次邀约率100%执行</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2、打标</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1、进群率高于40%则10%比例抽查</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2、低于40%，100%抽查看动作</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3、系统统计+抽查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下班之前</a:t>
                      </a:r>
                      <a:endParaRPr lang="zh-CN" sz="800" b="0" spc="60">
                        <a:solidFill>
                          <a:srgbClr val="404040"/>
                        </a:solidFill>
                        <a:latin typeface="微软雅黑" panose="020B0503020204020204" charset="-122"/>
                        <a:ea typeface="微软雅黑" panose="020B0503020204020204" charset="-122"/>
                      </a:endParaRP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r>
            </a:tbl>
          </a:graphicData>
        </a:graphic>
      </p:graphicFrame>
      <p:sp>
        <p:nvSpPr>
          <p:cNvPr id="88" name="文本框 87"/>
          <p:cNvSpPr txBox="1"/>
          <p:nvPr/>
        </p:nvSpPr>
        <p:spPr>
          <a:xfrm>
            <a:off x="1406525" y="4759325"/>
            <a:ext cx="7575550" cy="368300"/>
          </a:xfrm>
          <a:prstGeom prst="rect">
            <a:avLst/>
          </a:prstGeom>
          <a:noFill/>
        </p:spPr>
        <p:txBody>
          <a:bodyPr wrap="square" rtlCol="0">
            <a:spAutoFit/>
          </a:bodyPr>
          <a:p>
            <a:pPr algn="ctr"/>
            <a:r>
              <a:rPr lang="zh-CN" altLang="en-US" b="1">
                <a:solidFill>
                  <a:srgbClr val="FF0000"/>
                </a:solidFill>
              </a:rPr>
              <a:t>核心原则：把社群销售的时间控制好花在有产值的地方</a:t>
            </a:r>
            <a:endParaRPr lang="zh-CN" altLang="en-US" b="1">
              <a:solidFill>
                <a:srgbClr val="FF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75361" y="184955"/>
            <a:ext cx="4519930" cy="337185"/>
          </a:xfrm>
          <a:prstGeom prst="rect">
            <a:avLst/>
          </a:prstGeom>
          <a:noFill/>
        </p:spPr>
        <p:txBody>
          <a:bodyPr wrap="none" rtlCol="0">
            <a:spAutoFit/>
          </a:bodyPr>
          <a:lstStyle/>
          <a:p>
            <a:pPr algn="ctr"/>
            <a:r>
              <a:rPr lang="zh-CN" altLang="en-US" sz="1600" b="1" dirty="0"/>
              <a:t>让社群销售做哪些动作对核心</a:t>
            </a:r>
            <a:r>
              <a:rPr lang="en-US" altLang="zh-CN" sz="1600" b="1" dirty="0"/>
              <a:t>KPI</a:t>
            </a:r>
            <a:r>
              <a:rPr lang="zh-CN" altLang="en-US" sz="1600" b="1" dirty="0"/>
              <a:t>是帮助最大的？</a:t>
            </a:r>
            <a:endParaRPr lang="zh-CN" altLang="en-US" sz="1600" b="1" dirty="0"/>
          </a:p>
        </p:txBody>
      </p:sp>
      <p:grpSp>
        <p:nvGrpSpPr>
          <p:cNvPr id="36" name="组合 35"/>
          <p:cNvGrpSpPr/>
          <p:nvPr/>
        </p:nvGrpSpPr>
        <p:grpSpPr>
          <a:xfrm>
            <a:off x="333375" y="21272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aphicFrame>
        <p:nvGraphicFramePr>
          <p:cNvPr id="2" name="表格 1"/>
          <p:cNvGraphicFramePr/>
          <p:nvPr>
            <p:custDataLst>
              <p:tags r:id="rId6"/>
            </p:custDataLst>
          </p:nvPr>
        </p:nvGraphicFramePr>
        <p:xfrm>
          <a:off x="252243" y="612945"/>
          <a:ext cx="9116695" cy="4395470"/>
        </p:xfrm>
        <a:graphic>
          <a:graphicData uri="http://schemas.openxmlformats.org/drawingml/2006/table">
            <a:tbl>
              <a:tblPr firstRow="1" bandRow="1">
                <a:tableStyleId>{5C22544A-7EE6-4342-B048-85BDC9FD1C3A}</a:tableStyleId>
              </a:tblPr>
              <a:tblGrid>
                <a:gridCol w="1294765"/>
                <a:gridCol w="864870"/>
                <a:gridCol w="3882390"/>
                <a:gridCol w="1349375"/>
                <a:gridCol w="972185"/>
                <a:gridCol w="753110"/>
              </a:tblGrid>
              <a:tr h="227330">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参考工作时间段</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工作内容</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工作标准</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检查标准</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cs typeface="微软雅黑" panose="020B0503020204020204" charset="-122"/>
                        </a:rPr>
                        <a:t>数据/来源</a:t>
                      </a:r>
                      <a:endParaRPr lang="zh-CN" sz="1000" b="1"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责任人</a:t>
                      </a:r>
                      <a:endParaRPr lang="zh-CN" sz="1000" b="1"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r>
              <a:tr h="864870">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每天16:30-17:00</a:t>
                      </a:r>
                      <a:endParaRPr lang="zh-CN"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包裹卡积分发放</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1、在问卷星的《XXX奖品兑换登记表》将前一天包裹卡登记数据下载，在有赞后台【客户导入】对该批用户统一下发包裹卡积分</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2、把问卷答案数据找到对应企微用户手动打标。</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3、在积分发放后，在问卷星将已下载已发放积分的问卷删除，确保问卷星空间充足，并告知消费者已经发放，记得查收，引导加群、积分价值</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积分发送24小时内100%完成，并私聊告知客户结果</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问卷星数据100%标签化</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所有人登记下单用户表，抽查</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每人按10%比例抽查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endParaRPr lang="zh-CN" sz="8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r>
              <a:tr h="354965">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每天8:50-18:00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朋友圈内容发布</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1、在系统后台安排当天或明天朋友圈发布内容，并监控企微正常发布</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2、在个微同步企微朋友圈内容</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每天3条，准确及时发送</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不错乱，不折叠</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前端效果截图</a:t>
                      </a:r>
                      <a:endParaRPr lang="zh-CN" sz="8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3次抽查</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864235">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每天11:00-16:00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rPr>
                        <a:t>普通社群日常运维</a:t>
                      </a:r>
                      <a:endParaRPr lang="zh-CN" altLang="en-US" sz="800" b="1" spc="60">
                        <a:solidFill>
                          <a:srgbClr val="FF000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1、根据《XX（日常SOP运营）》整理今明两天社群所需素材，执行当天社群内容</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2、发布社群内容前，提前至少1小时到KOC群引导各KOC协助群主完成社群内容</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3、及时回应任何群内用户的咨询或话题</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1、互动率，10-20%</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 及时准确执行</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SOP执行抽查-看运营需求</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354965">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每周三16:00-18:00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群用户去重</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1、将非公司人员且重复进日常群或KOC群的用户移除出群，仅保留在1个日常群和KOC群</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1、每天执行</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下班前动作抽查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endParaRPr lang="zh-CN" sz="8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694690">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每天17:00-18:00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rPr>
                        <a:t>手动再次邀请当天新用户进群</a:t>
                      </a:r>
                      <a:endParaRPr lang="zh-CN" altLang="en-US" sz="800" b="1" spc="60">
                        <a:solidFill>
                          <a:srgbClr val="FF000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1、在17点前创建新群承接17点后添加的新用户，根据实际情况替换活码中的社群</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2、点对点发送群链接+邀请话术，邀请当天17点前添加的新用户进入指定企微群，并在次日登记邀请数据到《活动复盘表》中</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1、每天执行，登记表格，</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下班前动作抽查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endParaRPr lang="zh-CN" sz="8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1034415">
                <a:tc>
                  <a:txBody>
                    <a:bodyPr/>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每天16:00-18:00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老用户--用户回访</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1、根据用户标签中的【下单日期】【加粉日期】对用户进行第4天、第7天、第15天回访---个人SOP当日必须执行完毕</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2、参考策略运营提供的回访/触达方案/SOP，按要求执行一对一私聊（非点对点群发）---所在人群包当天100%触达</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3、根据1每天发起30次主动对话，至少收集10个精选回访记录登记到《用户回访情况登记表》</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回访要求：</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1、3个回合以上；</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2、手机号+3个核心标签</a:t>
                      </a:r>
                      <a:endParaRPr lang="zh-CN" sz="800" b="0" spc="60">
                        <a:solidFill>
                          <a:srgbClr val="404040"/>
                        </a:solidFill>
                        <a:latin typeface="微软雅黑" panose="020B0503020204020204" charset="-122"/>
                        <a:ea typeface="微软雅黑" panose="020B0503020204020204" charset="-122"/>
                        <a:cs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3、登记表格+抽查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下班前动作抽查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endParaRPr lang="zh-CN" sz="8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r>
            </a:tbl>
          </a:graphicData>
        </a:graphic>
      </p:graphicFrame>
      <p:sp>
        <p:nvSpPr>
          <p:cNvPr id="37" name="MH_Number_1"/>
          <p:cNvSpPr/>
          <p:nvPr>
            <p:custDataLst>
              <p:tags r:id="rId7"/>
            </p:custDataLst>
          </p:nvPr>
        </p:nvSpPr>
        <p:spPr>
          <a:xfrm>
            <a:off x="332740" y="5099050"/>
            <a:ext cx="8915400" cy="476250"/>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Autofit/>
          </a:bodyPr>
          <a:p>
            <a:pPr lvl="0" algn="ctr">
              <a:lnSpc>
                <a:spcPct val="130000"/>
              </a:lnSpc>
            </a:pPr>
            <a:r>
              <a:rPr lang="zh-CN" altLang="en-US" sz="1400" dirty="0">
                <a:solidFill>
                  <a:srgbClr val="FFFFFF"/>
                </a:solidFill>
                <a:sym typeface="Arial" panose="020B0604020202020204" pitchFamily="34" charset="0"/>
              </a:rPr>
              <a:t>小福利：添加企微，可以获得文档《</a:t>
            </a:r>
            <a:r>
              <a:rPr lang="zh-CN" altLang="en-US" sz="1400" dirty="0">
                <a:solidFill>
                  <a:srgbClr val="FFFFFF"/>
                </a:solidFill>
                <a:sym typeface="+mn-ea"/>
              </a:rPr>
              <a:t>社群销售每日工作安排及检查标准</a:t>
            </a:r>
            <a:r>
              <a:rPr lang="zh-CN" altLang="en-US" sz="1400" dirty="0">
                <a:solidFill>
                  <a:srgbClr val="FFFFFF"/>
                </a:solidFill>
                <a:sym typeface="Arial" panose="020B0604020202020204" pitchFamily="34" charset="0"/>
              </a:rPr>
              <a:t>》</a:t>
            </a:r>
            <a:endParaRPr lang="zh-CN" altLang="en-US" sz="1400" dirty="0">
              <a:solidFill>
                <a:srgbClr val="FFFFFF"/>
              </a:solidFill>
              <a:sym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8126" y="184320"/>
            <a:ext cx="1808480" cy="337185"/>
          </a:xfrm>
          <a:prstGeom prst="rect">
            <a:avLst/>
          </a:prstGeom>
          <a:noFill/>
        </p:spPr>
        <p:txBody>
          <a:bodyPr wrap="none" rtlCol="0">
            <a:spAutoFit/>
          </a:bodyPr>
          <a:lstStyle/>
          <a:p>
            <a:pPr algn="ctr"/>
            <a:r>
              <a:rPr lang="zh-CN" altLang="en-US" sz="1600" b="1" dirty="0"/>
              <a:t>什么叫</a:t>
            </a:r>
            <a:r>
              <a:rPr lang="zh-CN" sz="1600" b="1" dirty="0"/>
              <a:t>被动销售？</a:t>
            </a:r>
            <a:endParaRPr lang="zh-CN" sz="1600" b="1" dirty="0"/>
          </a:p>
        </p:txBody>
      </p:sp>
      <p:grpSp>
        <p:nvGrpSpPr>
          <p:cNvPr id="36" name="组合 35"/>
          <p:cNvGrpSpPr/>
          <p:nvPr/>
        </p:nvGrpSpPr>
        <p:grpSpPr>
          <a:xfrm>
            <a:off x="333375" y="212725"/>
            <a:ext cx="341630" cy="28003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7" name="矩形 6"/>
          <p:cNvSpPr/>
          <p:nvPr>
            <p:custDataLst>
              <p:tags r:id="rId6"/>
            </p:custDataLst>
          </p:nvPr>
        </p:nvSpPr>
        <p:spPr>
          <a:xfrm>
            <a:off x="2479538" y="2003507"/>
            <a:ext cx="1782405" cy="313594"/>
          </a:xfrm>
          <a:prstGeom prst="rect">
            <a:avLst/>
          </a:prstGeom>
          <a:solidFill>
            <a:srgbClr val="4276AA"/>
          </a:solidFill>
          <a:ln>
            <a:noFill/>
          </a:ln>
          <a:effectLst/>
        </p:spPr>
        <p:style>
          <a:lnRef idx="1">
            <a:srgbClr val="4276AA"/>
          </a:lnRef>
          <a:fillRef idx="3">
            <a:srgbClr val="4276AA"/>
          </a:fillRef>
          <a:effectRef idx="2">
            <a:srgbClr val="4276AA"/>
          </a:effectRef>
          <a:fontRef idx="minor">
            <a:srgbClr val="FFFFFF"/>
          </a:fontRef>
        </p:style>
        <p:txBody>
          <a:bodyPr lIns="75583" tIns="39303" rIns="75583" bIns="39303" anchor="ctr">
            <a:normAutofit fontScale="65000"/>
          </a:bodyPr>
          <a:lstStyle/>
          <a:p>
            <a:pPr algn="ctr">
              <a:lnSpc>
                <a:spcPct val="120000"/>
              </a:lnSpc>
            </a:pPr>
            <a:r>
              <a:rPr lang="zh-CN" altLang="en-US" sz="1765" dirty="0">
                <a:latin typeface="Arial" panose="020B0604020202020204" pitchFamily="34" charset="0"/>
                <a:ea typeface="微软雅黑" panose="020B0503020204020204" charset="-122"/>
              </a:rPr>
              <a:t>开首单</a:t>
            </a:r>
            <a:endParaRPr lang="zh-CN" altLang="en-US" sz="1765" dirty="0">
              <a:latin typeface="Arial" panose="020B0604020202020204" pitchFamily="34" charset="0"/>
              <a:ea typeface="微软雅黑" panose="020B0503020204020204" charset="-122"/>
            </a:endParaRPr>
          </a:p>
        </p:txBody>
      </p:sp>
      <p:sp>
        <p:nvSpPr>
          <p:cNvPr id="8" name="矩形 7"/>
          <p:cNvSpPr/>
          <p:nvPr>
            <p:custDataLst>
              <p:tags r:id="rId7"/>
            </p:custDataLst>
          </p:nvPr>
        </p:nvSpPr>
        <p:spPr>
          <a:xfrm>
            <a:off x="4261943" y="2003507"/>
            <a:ext cx="1782405" cy="313594"/>
          </a:xfrm>
          <a:prstGeom prst="rect">
            <a:avLst/>
          </a:prstGeom>
          <a:solidFill>
            <a:srgbClr val="15889F"/>
          </a:solidFill>
          <a:ln>
            <a:noFill/>
          </a:ln>
          <a:effectLst/>
        </p:spPr>
        <p:style>
          <a:lnRef idx="1">
            <a:srgbClr val="4276AA"/>
          </a:lnRef>
          <a:fillRef idx="3">
            <a:srgbClr val="4276AA"/>
          </a:fillRef>
          <a:effectRef idx="2">
            <a:srgbClr val="4276AA"/>
          </a:effectRef>
          <a:fontRef idx="minor">
            <a:srgbClr val="FFFFFF"/>
          </a:fontRef>
        </p:style>
        <p:txBody>
          <a:bodyPr lIns="75583" tIns="39303" rIns="75583" bIns="39303" anchor="ctr">
            <a:normAutofit fontScale="75000" lnSpcReduction="20000"/>
          </a:bodyPr>
          <a:lstStyle/>
          <a:p>
            <a:pPr algn="ctr">
              <a:lnSpc>
                <a:spcPct val="120000"/>
              </a:lnSpc>
            </a:pPr>
            <a:r>
              <a:rPr lang="zh-CN" sz="1765" dirty="0">
                <a:latin typeface="Arial" panose="020B0604020202020204" pitchFamily="34" charset="0"/>
                <a:ea typeface="微软雅黑" panose="020B0503020204020204" charset="-122"/>
              </a:rPr>
              <a:t>活动开单</a:t>
            </a:r>
            <a:endParaRPr lang="zh-CN" sz="1765" dirty="0">
              <a:latin typeface="Arial" panose="020B0604020202020204" pitchFamily="34" charset="0"/>
              <a:ea typeface="微软雅黑" panose="020B0503020204020204" charset="-122"/>
            </a:endParaRPr>
          </a:p>
        </p:txBody>
      </p:sp>
      <p:sp>
        <p:nvSpPr>
          <p:cNvPr id="11" name="箭头: 五边形 10"/>
          <p:cNvSpPr/>
          <p:nvPr>
            <p:custDataLst>
              <p:tags r:id="rId8"/>
            </p:custDataLst>
          </p:nvPr>
        </p:nvSpPr>
        <p:spPr>
          <a:xfrm>
            <a:off x="6042319" y="2003507"/>
            <a:ext cx="1782405" cy="313594"/>
          </a:xfrm>
          <a:prstGeom prst="homePlate">
            <a:avLst/>
          </a:prstGeom>
          <a:solidFill>
            <a:srgbClr val="3FA592"/>
          </a:solidFill>
          <a:ln>
            <a:noFill/>
          </a:ln>
          <a:effectLst/>
        </p:spPr>
        <p:style>
          <a:lnRef idx="1">
            <a:srgbClr val="4276AA"/>
          </a:lnRef>
          <a:fillRef idx="3">
            <a:srgbClr val="4276AA"/>
          </a:fillRef>
          <a:effectRef idx="2">
            <a:srgbClr val="4276AA"/>
          </a:effectRef>
          <a:fontRef idx="minor">
            <a:srgbClr val="FFFFFF"/>
          </a:fontRef>
        </p:style>
        <p:txBody>
          <a:bodyPr lIns="75583" tIns="39303" rIns="75583" bIns="39303" anchor="ctr">
            <a:normAutofit fontScale="65000"/>
          </a:bodyPr>
          <a:lstStyle/>
          <a:p>
            <a:pPr algn="ctr">
              <a:lnSpc>
                <a:spcPct val="120000"/>
              </a:lnSpc>
            </a:pPr>
            <a:r>
              <a:rPr lang="zh-CN" altLang="en-US" sz="1765" dirty="0">
                <a:latin typeface="Arial" panose="020B0604020202020204" pitchFamily="34" charset="0"/>
                <a:ea typeface="微软雅黑" panose="020B0503020204020204" charset="-122"/>
              </a:rPr>
              <a:t>人群包运营</a:t>
            </a:r>
            <a:endParaRPr lang="zh-CN" altLang="en-US" sz="1765" dirty="0">
              <a:latin typeface="Arial" panose="020B0604020202020204" pitchFamily="34" charset="0"/>
              <a:ea typeface="微软雅黑" panose="020B0503020204020204" charset="-122"/>
            </a:endParaRPr>
          </a:p>
        </p:txBody>
      </p:sp>
      <p:sp>
        <p:nvSpPr>
          <p:cNvPr id="12" name="任意多边形: 形状 11"/>
          <p:cNvSpPr/>
          <p:nvPr>
            <p:custDataLst>
              <p:tags r:id="rId9"/>
            </p:custDataLst>
          </p:nvPr>
        </p:nvSpPr>
        <p:spPr>
          <a:xfrm>
            <a:off x="3147607" y="1459758"/>
            <a:ext cx="433535" cy="431450"/>
          </a:xfrm>
          <a:custGeom>
            <a:avLst/>
            <a:gdLst>
              <a:gd name="connsiteX0" fmla="*/ 21907 w 330201"/>
              <a:gd name="connsiteY0" fmla="*/ 269875 h 328613"/>
              <a:gd name="connsiteX1" fmla="*/ 87630 w 330201"/>
              <a:gd name="connsiteY1" fmla="*/ 269875 h 328613"/>
              <a:gd name="connsiteX2" fmla="*/ 96651 w 330201"/>
              <a:gd name="connsiteY2" fmla="*/ 272486 h 328613"/>
              <a:gd name="connsiteX3" fmla="*/ 109538 w 330201"/>
              <a:gd name="connsiteY3" fmla="*/ 286844 h 328613"/>
              <a:gd name="connsiteX4" fmla="*/ 131445 w 330201"/>
              <a:gd name="connsiteY4" fmla="*/ 269875 h 328613"/>
              <a:gd name="connsiteX5" fmla="*/ 197168 w 330201"/>
              <a:gd name="connsiteY5" fmla="*/ 269875 h 328613"/>
              <a:gd name="connsiteX6" fmla="*/ 206188 w 330201"/>
              <a:gd name="connsiteY6" fmla="*/ 272486 h 328613"/>
              <a:gd name="connsiteX7" fmla="*/ 219075 w 330201"/>
              <a:gd name="connsiteY7" fmla="*/ 286844 h 328613"/>
              <a:gd name="connsiteX8" fmla="*/ 240983 w 330201"/>
              <a:gd name="connsiteY8" fmla="*/ 269875 h 328613"/>
              <a:gd name="connsiteX9" fmla="*/ 306706 w 330201"/>
              <a:gd name="connsiteY9" fmla="*/ 269875 h 328613"/>
              <a:gd name="connsiteX10" fmla="*/ 328613 w 330201"/>
              <a:gd name="connsiteY10" fmla="*/ 293370 h 328613"/>
              <a:gd name="connsiteX11" fmla="*/ 328613 w 330201"/>
              <a:gd name="connsiteY11" fmla="*/ 328613 h 328613"/>
              <a:gd name="connsiteX12" fmla="*/ 0 w 330201"/>
              <a:gd name="connsiteY12" fmla="*/ 328613 h 328613"/>
              <a:gd name="connsiteX13" fmla="*/ 0 w 330201"/>
              <a:gd name="connsiteY13" fmla="*/ 293370 h 328613"/>
              <a:gd name="connsiteX14" fmla="*/ 21907 w 330201"/>
              <a:gd name="connsiteY14" fmla="*/ 269875 h 328613"/>
              <a:gd name="connsiteX15" fmla="*/ 209550 w 330201"/>
              <a:gd name="connsiteY15" fmla="*/ 204788 h 328613"/>
              <a:gd name="connsiteX16" fmla="*/ 230188 w 330201"/>
              <a:gd name="connsiteY16" fmla="*/ 204788 h 328613"/>
              <a:gd name="connsiteX17" fmla="*/ 225028 w 330201"/>
              <a:gd name="connsiteY17" fmla="*/ 225706 h 328613"/>
              <a:gd name="connsiteX18" fmla="*/ 225028 w 330201"/>
              <a:gd name="connsiteY18" fmla="*/ 227013 h 328613"/>
              <a:gd name="connsiteX19" fmla="*/ 213420 w 330201"/>
              <a:gd name="connsiteY19" fmla="*/ 227013 h 328613"/>
              <a:gd name="connsiteX20" fmla="*/ 213420 w 330201"/>
              <a:gd name="connsiteY20" fmla="*/ 225706 h 328613"/>
              <a:gd name="connsiteX21" fmla="*/ 209550 w 330201"/>
              <a:gd name="connsiteY21" fmla="*/ 204788 h 328613"/>
              <a:gd name="connsiteX22" fmla="*/ 98425 w 330201"/>
              <a:gd name="connsiteY22" fmla="*/ 204788 h 328613"/>
              <a:gd name="connsiteX23" fmla="*/ 119063 w 330201"/>
              <a:gd name="connsiteY23" fmla="*/ 204788 h 328613"/>
              <a:gd name="connsiteX24" fmla="*/ 115193 w 330201"/>
              <a:gd name="connsiteY24" fmla="*/ 225706 h 328613"/>
              <a:gd name="connsiteX25" fmla="*/ 115193 w 330201"/>
              <a:gd name="connsiteY25" fmla="*/ 227013 h 328613"/>
              <a:gd name="connsiteX26" fmla="*/ 103584 w 330201"/>
              <a:gd name="connsiteY26" fmla="*/ 227013 h 328613"/>
              <a:gd name="connsiteX27" fmla="*/ 103584 w 330201"/>
              <a:gd name="connsiteY27" fmla="*/ 225706 h 328613"/>
              <a:gd name="connsiteX28" fmla="*/ 98425 w 330201"/>
              <a:gd name="connsiteY28" fmla="*/ 204788 h 328613"/>
              <a:gd name="connsiteX29" fmla="*/ 274638 w 330201"/>
              <a:gd name="connsiteY29" fmla="*/ 193675 h 328613"/>
              <a:gd name="connsiteX30" fmla="*/ 306388 w 330201"/>
              <a:gd name="connsiteY30" fmla="*/ 225425 h 328613"/>
              <a:gd name="connsiteX31" fmla="*/ 274638 w 330201"/>
              <a:gd name="connsiteY31" fmla="*/ 257175 h 328613"/>
              <a:gd name="connsiteX32" fmla="*/ 242888 w 330201"/>
              <a:gd name="connsiteY32" fmla="*/ 225425 h 328613"/>
              <a:gd name="connsiteX33" fmla="*/ 274638 w 330201"/>
              <a:gd name="connsiteY33" fmla="*/ 193675 h 328613"/>
              <a:gd name="connsiteX34" fmla="*/ 164307 w 330201"/>
              <a:gd name="connsiteY34" fmla="*/ 193675 h 328613"/>
              <a:gd name="connsiteX35" fmla="*/ 195264 w 330201"/>
              <a:gd name="connsiteY35" fmla="*/ 225425 h 328613"/>
              <a:gd name="connsiteX36" fmla="*/ 164307 w 330201"/>
              <a:gd name="connsiteY36" fmla="*/ 257175 h 328613"/>
              <a:gd name="connsiteX37" fmla="*/ 133350 w 330201"/>
              <a:gd name="connsiteY37" fmla="*/ 225425 h 328613"/>
              <a:gd name="connsiteX38" fmla="*/ 164307 w 330201"/>
              <a:gd name="connsiteY38" fmla="*/ 193675 h 328613"/>
              <a:gd name="connsiteX39" fmla="*/ 53975 w 330201"/>
              <a:gd name="connsiteY39" fmla="*/ 193675 h 328613"/>
              <a:gd name="connsiteX40" fmla="*/ 85725 w 330201"/>
              <a:gd name="connsiteY40" fmla="*/ 225425 h 328613"/>
              <a:gd name="connsiteX41" fmla="*/ 53975 w 330201"/>
              <a:gd name="connsiteY41" fmla="*/ 257175 h 328613"/>
              <a:gd name="connsiteX42" fmla="*/ 22225 w 330201"/>
              <a:gd name="connsiteY42" fmla="*/ 225425 h 328613"/>
              <a:gd name="connsiteX43" fmla="*/ 53975 w 330201"/>
              <a:gd name="connsiteY43" fmla="*/ 193675 h 328613"/>
              <a:gd name="connsiteX44" fmla="*/ 155575 w 330201"/>
              <a:gd name="connsiteY44" fmla="*/ 80963 h 328613"/>
              <a:gd name="connsiteX45" fmla="*/ 168275 w 330201"/>
              <a:gd name="connsiteY45" fmla="*/ 80963 h 328613"/>
              <a:gd name="connsiteX46" fmla="*/ 168275 w 330201"/>
              <a:gd name="connsiteY46" fmla="*/ 107950 h 328613"/>
              <a:gd name="connsiteX47" fmla="*/ 195263 w 330201"/>
              <a:gd name="connsiteY47" fmla="*/ 107950 h 328613"/>
              <a:gd name="connsiteX48" fmla="*/ 195263 w 330201"/>
              <a:gd name="connsiteY48" fmla="*/ 119063 h 328613"/>
              <a:gd name="connsiteX49" fmla="*/ 168275 w 330201"/>
              <a:gd name="connsiteY49" fmla="*/ 119063 h 328613"/>
              <a:gd name="connsiteX50" fmla="*/ 168275 w 330201"/>
              <a:gd name="connsiteY50" fmla="*/ 147638 h 328613"/>
              <a:gd name="connsiteX51" fmla="*/ 155575 w 330201"/>
              <a:gd name="connsiteY51" fmla="*/ 147638 h 328613"/>
              <a:gd name="connsiteX52" fmla="*/ 155575 w 330201"/>
              <a:gd name="connsiteY52" fmla="*/ 119063 h 328613"/>
              <a:gd name="connsiteX53" fmla="*/ 130175 w 330201"/>
              <a:gd name="connsiteY53" fmla="*/ 119063 h 328613"/>
              <a:gd name="connsiteX54" fmla="*/ 130175 w 330201"/>
              <a:gd name="connsiteY54" fmla="*/ 107950 h 328613"/>
              <a:gd name="connsiteX55" fmla="*/ 155575 w 330201"/>
              <a:gd name="connsiteY55" fmla="*/ 107950 h 328613"/>
              <a:gd name="connsiteX56" fmla="*/ 104775 w 330201"/>
              <a:gd name="connsiteY56" fmla="*/ 66675 h 328613"/>
              <a:gd name="connsiteX57" fmla="*/ 119063 w 330201"/>
              <a:gd name="connsiteY57" fmla="*/ 66675 h 328613"/>
              <a:gd name="connsiteX58" fmla="*/ 119063 w 330201"/>
              <a:gd name="connsiteY58" fmla="*/ 147638 h 328613"/>
              <a:gd name="connsiteX59" fmla="*/ 101600 w 330201"/>
              <a:gd name="connsiteY59" fmla="*/ 147638 h 328613"/>
              <a:gd name="connsiteX60" fmla="*/ 101600 w 330201"/>
              <a:gd name="connsiteY60" fmla="*/ 84137 h 328613"/>
              <a:gd name="connsiteX61" fmla="*/ 100013 w 330201"/>
              <a:gd name="connsiteY61" fmla="*/ 84137 h 328613"/>
              <a:gd name="connsiteX62" fmla="*/ 84137 w 330201"/>
              <a:gd name="connsiteY62" fmla="*/ 90487 h 328613"/>
              <a:gd name="connsiteX63" fmla="*/ 84137 w 330201"/>
              <a:gd name="connsiteY63" fmla="*/ 80962 h 328613"/>
              <a:gd name="connsiteX64" fmla="*/ 82550 w 330201"/>
              <a:gd name="connsiteY64" fmla="*/ 76200 h 328613"/>
              <a:gd name="connsiteX65" fmla="*/ 222539 w 330201"/>
              <a:gd name="connsiteY65" fmla="*/ 63500 h 328613"/>
              <a:gd name="connsiteX66" fmla="*/ 251114 w 330201"/>
              <a:gd name="connsiteY66" fmla="*/ 89793 h 328613"/>
              <a:gd name="connsiteX67" fmla="*/ 229033 w 330201"/>
              <a:gd name="connsiteY67" fmla="*/ 125289 h 328613"/>
              <a:gd name="connsiteX68" fmla="*/ 221240 w 330201"/>
              <a:gd name="connsiteY68" fmla="*/ 131862 h 328613"/>
              <a:gd name="connsiteX69" fmla="*/ 252413 w 330201"/>
              <a:gd name="connsiteY69" fmla="*/ 131862 h 328613"/>
              <a:gd name="connsiteX70" fmla="*/ 252413 w 330201"/>
              <a:gd name="connsiteY70" fmla="*/ 147638 h 328613"/>
              <a:gd name="connsiteX71" fmla="*/ 195263 w 330201"/>
              <a:gd name="connsiteY71" fmla="*/ 147638 h 328613"/>
              <a:gd name="connsiteX72" fmla="*/ 195263 w 330201"/>
              <a:gd name="connsiteY72" fmla="*/ 135806 h 328613"/>
              <a:gd name="connsiteX73" fmla="*/ 205654 w 330201"/>
              <a:gd name="connsiteY73" fmla="*/ 126603 h 328613"/>
              <a:gd name="connsiteX74" fmla="*/ 231631 w 330201"/>
              <a:gd name="connsiteY74" fmla="*/ 91108 h 328613"/>
              <a:gd name="connsiteX75" fmla="*/ 218642 w 330201"/>
              <a:gd name="connsiteY75" fmla="*/ 79276 h 328613"/>
              <a:gd name="connsiteX76" fmla="*/ 201757 w 330201"/>
              <a:gd name="connsiteY76" fmla="*/ 85849 h 328613"/>
              <a:gd name="connsiteX77" fmla="*/ 200458 w 330201"/>
              <a:gd name="connsiteY77" fmla="*/ 85849 h 328613"/>
              <a:gd name="connsiteX78" fmla="*/ 195263 w 330201"/>
              <a:gd name="connsiteY78" fmla="*/ 72702 h 328613"/>
              <a:gd name="connsiteX79" fmla="*/ 222539 w 330201"/>
              <a:gd name="connsiteY79" fmla="*/ 63500 h 328613"/>
              <a:gd name="connsiteX80" fmla="*/ 22740 w 330201"/>
              <a:gd name="connsiteY80" fmla="*/ 0 h 328613"/>
              <a:gd name="connsiteX81" fmla="*/ 318574 w 330201"/>
              <a:gd name="connsiteY81" fmla="*/ 0 h 328613"/>
              <a:gd name="connsiteX82" fmla="*/ 330201 w 330201"/>
              <a:gd name="connsiteY82" fmla="*/ 11608 h 328613"/>
              <a:gd name="connsiteX83" fmla="*/ 330201 w 330201"/>
              <a:gd name="connsiteY83" fmla="*/ 215405 h 328613"/>
              <a:gd name="connsiteX84" fmla="*/ 322450 w 330201"/>
              <a:gd name="connsiteY84" fmla="*/ 227013 h 328613"/>
              <a:gd name="connsiteX85" fmla="*/ 322450 w 330201"/>
              <a:gd name="connsiteY85" fmla="*/ 225723 h 328613"/>
              <a:gd name="connsiteX86" fmla="*/ 306948 w 330201"/>
              <a:gd name="connsiteY86" fmla="*/ 188317 h 328613"/>
              <a:gd name="connsiteX87" fmla="*/ 306948 w 330201"/>
              <a:gd name="connsiteY87" fmla="*/ 21927 h 328613"/>
              <a:gd name="connsiteX88" fmla="*/ 34366 w 330201"/>
              <a:gd name="connsiteY88" fmla="*/ 21927 h 328613"/>
              <a:gd name="connsiteX89" fmla="*/ 34366 w 330201"/>
              <a:gd name="connsiteY89" fmla="*/ 180578 h 328613"/>
              <a:gd name="connsiteX90" fmla="*/ 11113 w 330201"/>
              <a:gd name="connsiteY90" fmla="*/ 202506 h 328613"/>
              <a:gd name="connsiteX91" fmla="*/ 11113 w 330201"/>
              <a:gd name="connsiteY91" fmla="*/ 11608 h 328613"/>
              <a:gd name="connsiteX92" fmla="*/ 22740 w 330201"/>
              <a:gd name="connsiteY92"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0201" h="328613">
                <a:moveTo>
                  <a:pt x="21907" y="269875"/>
                </a:moveTo>
                <a:cubicBezTo>
                  <a:pt x="21907" y="269875"/>
                  <a:pt x="21907" y="269875"/>
                  <a:pt x="87630" y="269875"/>
                </a:cubicBezTo>
                <a:cubicBezTo>
                  <a:pt x="91496" y="269875"/>
                  <a:pt x="94073" y="271181"/>
                  <a:pt x="96651" y="272486"/>
                </a:cubicBezTo>
                <a:cubicBezTo>
                  <a:pt x="103094" y="275096"/>
                  <a:pt x="108249" y="280318"/>
                  <a:pt x="109538" y="286844"/>
                </a:cubicBezTo>
                <a:cubicBezTo>
                  <a:pt x="112115" y="277707"/>
                  <a:pt x="121136" y="269875"/>
                  <a:pt x="131445" y="269875"/>
                </a:cubicBezTo>
                <a:cubicBezTo>
                  <a:pt x="131445" y="269875"/>
                  <a:pt x="131445" y="269875"/>
                  <a:pt x="197168" y="269875"/>
                </a:cubicBezTo>
                <a:cubicBezTo>
                  <a:pt x="201034" y="269875"/>
                  <a:pt x="203611" y="271181"/>
                  <a:pt x="206188" y="272486"/>
                </a:cubicBezTo>
                <a:cubicBezTo>
                  <a:pt x="212632" y="275096"/>
                  <a:pt x="216498" y="280318"/>
                  <a:pt x="219075" y="286844"/>
                </a:cubicBezTo>
                <a:cubicBezTo>
                  <a:pt x="221653" y="277707"/>
                  <a:pt x="230673" y="269875"/>
                  <a:pt x="240983" y="269875"/>
                </a:cubicBezTo>
                <a:cubicBezTo>
                  <a:pt x="240983" y="269875"/>
                  <a:pt x="240983" y="269875"/>
                  <a:pt x="306706" y="269875"/>
                </a:cubicBezTo>
                <a:cubicBezTo>
                  <a:pt x="319592" y="269875"/>
                  <a:pt x="328613" y="280318"/>
                  <a:pt x="328613" y="293370"/>
                </a:cubicBezTo>
                <a:cubicBezTo>
                  <a:pt x="328613" y="293370"/>
                  <a:pt x="328613" y="293370"/>
                  <a:pt x="328613" y="328613"/>
                </a:cubicBezTo>
                <a:cubicBezTo>
                  <a:pt x="328613" y="328613"/>
                  <a:pt x="328613" y="328613"/>
                  <a:pt x="0" y="328613"/>
                </a:cubicBezTo>
                <a:cubicBezTo>
                  <a:pt x="0" y="328613"/>
                  <a:pt x="0" y="328613"/>
                  <a:pt x="0" y="293370"/>
                </a:cubicBezTo>
                <a:cubicBezTo>
                  <a:pt x="0" y="280318"/>
                  <a:pt x="9021" y="269875"/>
                  <a:pt x="21907" y="269875"/>
                </a:cubicBezTo>
                <a:close/>
                <a:moveTo>
                  <a:pt x="209550" y="204788"/>
                </a:moveTo>
                <a:lnTo>
                  <a:pt x="230188" y="204788"/>
                </a:lnTo>
                <a:cubicBezTo>
                  <a:pt x="227608" y="211325"/>
                  <a:pt x="225028" y="217862"/>
                  <a:pt x="225028" y="225706"/>
                </a:cubicBezTo>
                <a:cubicBezTo>
                  <a:pt x="225028" y="225706"/>
                  <a:pt x="225028" y="227013"/>
                  <a:pt x="225028" y="227013"/>
                </a:cubicBezTo>
                <a:cubicBezTo>
                  <a:pt x="225028" y="227013"/>
                  <a:pt x="225028" y="227013"/>
                  <a:pt x="213420" y="227013"/>
                </a:cubicBezTo>
                <a:cubicBezTo>
                  <a:pt x="213420" y="227013"/>
                  <a:pt x="213420" y="225706"/>
                  <a:pt x="213420" y="225706"/>
                </a:cubicBezTo>
                <a:cubicBezTo>
                  <a:pt x="213420" y="217862"/>
                  <a:pt x="212130" y="211325"/>
                  <a:pt x="209550" y="204788"/>
                </a:cubicBezTo>
                <a:close/>
                <a:moveTo>
                  <a:pt x="98425" y="204788"/>
                </a:moveTo>
                <a:lnTo>
                  <a:pt x="119063" y="204788"/>
                </a:lnTo>
                <a:cubicBezTo>
                  <a:pt x="116483" y="211325"/>
                  <a:pt x="115193" y="217862"/>
                  <a:pt x="115193" y="225706"/>
                </a:cubicBezTo>
                <a:cubicBezTo>
                  <a:pt x="115193" y="225706"/>
                  <a:pt x="115193" y="227013"/>
                  <a:pt x="115193" y="227013"/>
                </a:cubicBezTo>
                <a:cubicBezTo>
                  <a:pt x="115193" y="227013"/>
                  <a:pt x="115193" y="227013"/>
                  <a:pt x="103584" y="227013"/>
                </a:cubicBezTo>
                <a:cubicBezTo>
                  <a:pt x="103584" y="227013"/>
                  <a:pt x="103584" y="225706"/>
                  <a:pt x="103584" y="225706"/>
                </a:cubicBezTo>
                <a:cubicBezTo>
                  <a:pt x="103584" y="217862"/>
                  <a:pt x="101005" y="211325"/>
                  <a:pt x="98425" y="204788"/>
                </a:cubicBezTo>
                <a:close/>
                <a:moveTo>
                  <a:pt x="274638" y="193675"/>
                </a:moveTo>
                <a:cubicBezTo>
                  <a:pt x="292173" y="193675"/>
                  <a:pt x="306388" y="207890"/>
                  <a:pt x="306388" y="225425"/>
                </a:cubicBezTo>
                <a:cubicBezTo>
                  <a:pt x="306388" y="242960"/>
                  <a:pt x="292173" y="257175"/>
                  <a:pt x="274638" y="257175"/>
                </a:cubicBezTo>
                <a:cubicBezTo>
                  <a:pt x="257103" y="257175"/>
                  <a:pt x="242888" y="242960"/>
                  <a:pt x="242888" y="225425"/>
                </a:cubicBezTo>
                <a:cubicBezTo>
                  <a:pt x="242888" y="207890"/>
                  <a:pt x="257103" y="193675"/>
                  <a:pt x="274638" y="193675"/>
                </a:cubicBezTo>
                <a:close/>
                <a:moveTo>
                  <a:pt x="164307" y="193675"/>
                </a:moveTo>
                <a:cubicBezTo>
                  <a:pt x="181404" y="193675"/>
                  <a:pt x="195264" y="207890"/>
                  <a:pt x="195264" y="225425"/>
                </a:cubicBezTo>
                <a:cubicBezTo>
                  <a:pt x="195264" y="242960"/>
                  <a:pt x="181404" y="257175"/>
                  <a:pt x="164307" y="257175"/>
                </a:cubicBezTo>
                <a:cubicBezTo>
                  <a:pt x="147210" y="257175"/>
                  <a:pt x="133350" y="242960"/>
                  <a:pt x="133350" y="225425"/>
                </a:cubicBezTo>
                <a:cubicBezTo>
                  <a:pt x="133350" y="207890"/>
                  <a:pt x="147210" y="193675"/>
                  <a:pt x="164307" y="193675"/>
                </a:cubicBezTo>
                <a:close/>
                <a:moveTo>
                  <a:pt x="53975" y="193675"/>
                </a:moveTo>
                <a:cubicBezTo>
                  <a:pt x="71510" y="193675"/>
                  <a:pt x="85725" y="207890"/>
                  <a:pt x="85725" y="225425"/>
                </a:cubicBezTo>
                <a:cubicBezTo>
                  <a:pt x="85725" y="242960"/>
                  <a:pt x="71510" y="257175"/>
                  <a:pt x="53975" y="257175"/>
                </a:cubicBezTo>
                <a:cubicBezTo>
                  <a:pt x="36440" y="257175"/>
                  <a:pt x="22225" y="242960"/>
                  <a:pt x="22225" y="225425"/>
                </a:cubicBezTo>
                <a:cubicBezTo>
                  <a:pt x="22225" y="207890"/>
                  <a:pt x="36440" y="193675"/>
                  <a:pt x="53975" y="193675"/>
                </a:cubicBezTo>
                <a:close/>
                <a:moveTo>
                  <a:pt x="155575" y="80963"/>
                </a:moveTo>
                <a:lnTo>
                  <a:pt x="168275" y="80963"/>
                </a:lnTo>
                <a:lnTo>
                  <a:pt x="168275" y="107950"/>
                </a:lnTo>
                <a:lnTo>
                  <a:pt x="195263" y="107950"/>
                </a:lnTo>
                <a:lnTo>
                  <a:pt x="195263" y="119063"/>
                </a:lnTo>
                <a:lnTo>
                  <a:pt x="168275" y="119063"/>
                </a:lnTo>
                <a:lnTo>
                  <a:pt x="168275" y="147638"/>
                </a:lnTo>
                <a:lnTo>
                  <a:pt x="155575" y="147638"/>
                </a:lnTo>
                <a:lnTo>
                  <a:pt x="155575" y="119063"/>
                </a:lnTo>
                <a:lnTo>
                  <a:pt x="130175" y="119063"/>
                </a:lnTo>
                <a:lnTo>
                  <a:pt x="130175" y="107950"/>
                </a:lnTo>
                <a:lnTo>
                  <a:pt x="155575" y="107950"/>
                </a:lnTo>
                <a:close/>
                <a:moveTo>
                  <a:pt x="104775" y="66675"/>
                </a:moveTo>
                <a:lnTo>
                  <a:pt x="119063" y="66675"/>
                </a:lnTo>
                <a:lnTo>
                  <a:pt x="119063" y="147638"/>
                </a:lnTo>
                <a:lnTo>
                  <a:pt x="101600" y="147638"/>
                </a:lnTo>
                <a:lnTo>
                  <a:pt x="101600" y="84137"/>
                </a:lnTo>
                <a:lnTo>
                  <a:pt x="100013" y="84137"/>
                </a:lnTo>
                <a:lnTo>
                  <a:pt x="84137" y="90487"/>
                </a:lnTo>
                <a:lnTo>
                  <a:pt x="84137" y="80962"/>
                </a:lnTo>
                <a:lnTo>
                  <a:pt x="82550" y="76200"/>
                </a:lnTo>
                <a:close/>
                <a:moveTo>
                  <a:pt x="222539" y="63500"/>
                </a:moveTo>
                <a:cubicBezTo>
                  <a:pt x="240723" y="63500"/>
                  <a:pt x="251114" y="75332"/>
                  <a:pt x="251114" y="89793"/>
                </a:cubicBezTo>
                <a:cubicBezTo>
                  <a:pt x="251114" y="102939"/>
                  <a:pt x="240723" y="114771"/>
                  <a:pt x="229033" y="125289"/>
                </a:cubicBezTo>
                <a:cubicBezTo>
                  <a:pt x="229033" y="125289"/>
                  <a:pt x="229033" y="125289"/>
                  <a:pt x="221240" y="131862"/>
                </a:cubicBezTo>
                <a:cubicBezTo>
                  <a:pt x="221240" y="131862"/>
                  <a:pt x="221240" y="131862"/>
                  <a:pt x="252413" y="131862"/>
                </a:cubicBezTo>
                <a:cubicBezTo>
                  <a:pt x="252413" y="131862"/>
                  <a:pt x="252413" y="131862"/>
                  <a:pt x="252413" y="147638"/>
                </a:cubicBezTo>
                <a:cubicBezTo>
                  <a:pt x="252413" y="147638"/>
                  <a:pt x="252413" y="147638"/>
                  <a:pt x="195263" y="147638"/>
                </a:cubicBezTo>
                <a:cubicBezTo>
                  <a:pt x="195263" y="147638"/>
                  <a:pt x="195263" y="147638"/>
                  <a:pt x="195263" y="135806"/>
                </a:cubicBezTo>
                <a:cubicBezTo>
                  <a:pt x="195263" y="135806"/>
                  <a:pt x="195263" y="135806"/>
                  <a:pt x="205654" y="126603"/>
                </a:cubicBezTo>
                <a:cubicBezTo>
                  <a:pt x="222539" y="110827"/>
                  <a:pt x="231631" y="101625"/>
                  <a:pt x="231631" y="91108"/>
                </a:cubicBezTo>
                <a:cubicBezTo>
                  <a:pt x="231631" y="84534"/>
                  <a:pt x="227735" y="79276"/>
                  <a:pt x="218642" y="79276"/>
                </a:cubicBezTo>
                <a:cubicBezTo>
                  <a:pt x="210849" y="79276"/>
                  <a:pt x="205654" y="83220"/>
                  <a:pt x="201757" y="85849"/>
                </a:cubicBezTo>
                <a:cubicBezTo>
                  <a:pt x="201757" y="85849"/>
                  <a:pt x="201757" y="85849"/>
                  <a:pt x="200458" y="85849"/>
                </a:cubicBezTo>
                <a:cubicBezTo>
                  <a:pt x="200458" y="85849"/>
                  <a:pt x="200458" y="85849"/>
                  <a:pt x="195263" y="72702"/>
                </a:cubicBezTo>
                <a:cubicBezTo>
                  <a:pt x="201757" y="67444"/>
                  <a:pt x="210849" y="63500"/>
                  <a:pt x="222539" y="63500"/>
                </a:cubicBezTo>
                <a:close/>
                <a:moveTo>
                  <a:pt x="22740" y="0"/>
                </a:moveTo>
                <a:cubicBezTo>
                  <a:pt x="22740" y="0"/>
                  <a:pt x="22740" y="0"/>
                  <a:pt x="318574" y="0"/>
                </a:cubicBezTo>
                <a:cubicBezTo>
                  <a:pt x="325034" y="0"/>
                  <a:pt x="330201" y="5159"/>
                  <a:pt x="330201" y="11608"/>
                </a:cubicBezTo>
                <a:cubicBezTo>
                  <a:pt x="330201" y="11608"/>
                  <a:pt x="330201" y="11608"/>
                  <a:pt x="330201" y="215405"/>
                </a:cubicBezTo>
                <a:cubicBezTo>
                  <a:pt x="330201" y="220564"/>
                  <a:pt x="327617" y="224434"/>
                  <a:pt x="322450" y="227013"/>
                </a:cubicBezTo>
                <a:cubicBezTo>
                  <a:pt x="322450" y="225723"/>
                  <a:pt x="322450" y="225723"/>
                  <a:pt x="322450" y="225723"/>
                </a:cubicBezTo>
                <a:cubicBezTo>
                  <a:pt x="322450" y="210245"/>
                  <a:pt x="315991" y="197347"/>
                  <a:pt x="306948" y="188317"/>
                </a:cubicBezTo>
                <a:cubicBezTo>
                  <a:pt x="306948" y="188317"/>
                  <a:pt x="306948" y="188317"/>
                  <a:pt x="306948" y="21927"/>
                </a:cubicBezTo>
                <a:cubicBezTo>
                  <a:pt x="306948" y="21927"/>
                  <a:pt x="306948" y="21927"/>
                  <a:pt x="34366" y="21927"/>
                </a:cubicBezTo>
                <a:cubicBezTo>
                  <a:pt x="34366" y="21927"/>
                  <a:pt x="34366" y="21927"/>
                  <a:pt x="34366" y="180578"/>
                </a:cubicBezTo>
                <a:cubicBezTo>
                  <a:pt x="24031" y="185738"/>
                  <a:pt x="16280" y="193477"/>
                  <a:pt x="11113" y="202506"/>
                </a:cubicBezTo>
                <a:cubicBezTo>
                  <a:pt x="11113" y="202506"/>
                  <a:pt x="11113" y="202506"/>
                  <a:pt x="11113" y="11608"/>
                </a:cubicBezTo>
                <a:cubicBezTo>
                  <a:pt x="11113" y="5159"/>
                  <a:pt x="16280" y="0"/>
                  <a:pt x="22740" y="0"/>
                </a:cubicBezTo>
                <a:close/>
              </a:path>
            </a:pathLst>
          </a:custGeom>
          <a:solidFill>
            <a:srgbClr val="4276AA"/>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1985">
              <a:latin typeface="Arial" panose="020B0604020202020204" pitchFamily="34" charset="0"/>
              <a:ea typeface="微软雅黑" panose="020B0503020204020204" charset="-122"/>
            </a:endParaRPr>
          </a:p>
        </p:txBody>
      </p:sp>
      <p:sp>
        <p:nvSpPr>
          <p:cNvPr id="13" name="任意多边形: 形状 12"/>
          <p:cNvSpPr/>
          <p:nvPr>
            <p:custDataLst>
              <p:tags r:id="rId10"/>
            </p:custDataLst>
          </p:nvPr>
        </p:nvSpPr>
        <p:spPr>
          <a:xfrm>
            <a:off x="4953530" y="1458715"/>
            <a:ext cx="386499" cy="433535"/>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rgbClr val="15889F"/>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lnSpc>
                <a:spcPct val="120000"/>
              </a:lnSpc>
            </a:pPr>
            <a:endParaRPr sz="1985">
              <a:latin typeface="Arial" panose="020B0604020202020204" pitchFamily="34" charset="0"/>
              <a:ea typeface="微软雅黑" panose="020B0503020204020204" charset="-122"/>
            </a:endParaRPr>
          </a:p>
        </p:txBody>
      </p:sp>
      <p:sp>
        <p:nvSpPr>
          <p:cNvPr id="14" name="任意多边形: 形状 13"/>
          <p:cNvSpPr/>
          <p:nvPr>
            <p:custDataLst>
              <p:tags r:id="rId11"/>
            </p:custDataLst>
          </p:nvPr>
        </p:nvSpPr>
        <p:spPr>
          <a:xfrm>
            <a:off x="6748905" y="1458715"/>
            <a:ext cx="360564" cy="433535"/>
          </a:xfrm>
          <a:custGeom>
            <a:avLst/>
            <a:gdLst>
              <a:gd name="connsiteX0" fmla="*/ 55289 w 268288"/>
              <a:gd name="connsiteY0" fmla="*/ 122559 h 322584"/>
              <a:gd name="connsiteX1" fmla="*/ 214313 w 268288"/>
              <a:gd name="connsiteY1" fmla="*/ 122559 h 322584"/>
              <a:gd name="connsiteX2" fmla="*/ 214313 w 268288"/>
              <a:gd name="connsiteY2" fmla="*/ 235731 h 322584"/>
              <a:gd name="connsiteX3" fmla="*/ 188028 w 268288"/>
              <a:gd name="connsiteY3" fmla="*/ 268630 h 322584"/>
              <a:gd name="connsiteX4" fmla="*/ 188028 w 268288"/>
              <a:gd name="connsiteY4" fmla="*/ 309425 h 322584"/>
              <a:gd name="connsiteX5" fmla="*/ 168314 w 268288"/>
              <a:gd name="connsiteY5" fmla="*/ 322584 h 322584"/>
              <a:gd name="connsiteX6" fmla="*/ 148601 w 268288"/>
              <a:gd name="connsiteY6" fmla="*/ 309425 h 322584"/>
              <a:gd name="connsiteX7" fmla="*/ 148601 w 268288"/>
              <a:gd name="connsiteY7" fmla="*/ 268630 h 322584"/>
              <a:gd name="connsiteX8" fmla="*/ 119687 w 268288"/>
              <a:gd name="connsiteY8" fmla="*/ 268630 h 322584"/>
              <a:gd name="connsiteX9" fmla="*/ 119687 w 268288"/>
              <a:gd name="connsiteY9" fmla="*/ 309425 h 322584"/>
              <a:gd name="connsiteX10" fmla="*/ 99974 w 268288"/>
              <a:gd name="connsiteY10" fmla="*/ 322584 h 322584"/>
              <a:gd name="connsiteX11" fmla="*/ 81574 w 268288"/>
              <a:gd name="connsiteY11" fmla="*/ 309425 h 322584"/>
              <a:gd name="connsiteX12" fmla="*/ 81574 w 268288"/>
              <a:gd name="connsiteY12" fmla="*/ 268630 h 322584"/>
              <a:gd name="connsiteX13" fmla="*/ 53975 w 268288"/>
              <a:gd name="connsiteY13" fmla="*/ 235731 h 322584"/>
              <a:gd name="connsiteX14" fmla="*/ 55289 w 268288"/>
              <a:gd name="connsiteY14" fmla="*/ 122559 h 322584"/>
              <a:gd name="connsiteX15" fmla="*/ 248444 w 268288"/>
              <a:gd name="connsiteY15" fmla="*/ 108272 h 322584"/>
              <a:gd name="connsiteX16" fmla="*/ 268288 w 268288"/>
              <a:gd name="connsiteY16" fmla="*/ 121403 h 322584"/>
              <a:gd name="connsiteX17" fmla="*/ 268288 w 268288"/>
              <a:gd name="connsiteY17" fmla="*/ 201504 h 322584"/>
              <a:gd name="connsiteX18" fmla="*/ 248444 w 268288"/>
              <a:gd name="connsiteY18" fmla="*/ 214635 h 322584"/>
              <a:gd name="connsiteX19" fmla="*/ 228600 w 268288"/>
              <a:gd name="connsiteY19" fmla="*/ 201504 h 322584"/>
              <a:gd name="connsiteX20" fmla="*/ 228600 w 268288"/>
              <a:gd name="connsiteY20" fmla="*/ 121403 h 322584"/>
              <a:gd name="connsiteX21" fmla="*/ 248444 w 268288"/>
              <a:gd name="connsiteY21" fmla="*/ 108272 h 322584"/>
              <a:gd name="connsiteX22" fmla="*/ 19844 w 268288"/>
              <a:gd name="connsiteY22" fmla="*/ 108272 h 322584"/>
              <a:gd name="connsiteX23" fmla="*/ 39688 w 268288"/>
              <a:gd name="connsiteY23" fmla="*/ 121437 h 322584"/>
              <a:gd name="connsiteX24" fmla="*/ 39688 w 268288"/>
              <a:gd name="connsiteY24" fmla="*/ 201741 h 322584"/>
              <a:gd name="connsiteX25" fmla="*/ 19844 w 268288"/>
              <a:gd name="connsiteY25" fmla="*/ 216222 h 322584"/>
              <a:gd name="connsiteX26" fmla="*/ 0 w 268288"/>
              <a:gd name="connsiteY26" fmla="*/ 201741 h 322584"/>
              <a:gd name="connsiteX27" fmla="*/ 0 w 268288"/>
              <a:gd name="connsiteY27" fmla="*/ 121437 h 322584"/>
              <a:gd name="connsiteX28" fmla="*/ 19844 w 268288"/>
              <a:gd name="connsiteY28" fmla="*/ 108272 h 322584"/>
              <a:gd name="connsiteX29" fmla="*/ 167482 w 268288"/>
              <a:gd name="connsiteY29" fmla="*/ 65409 h 322584"/>
              <a:gd name="connsiteX30" fmla="*/ 157163 w 268288"/>
              <a:gd name="connsiteY30" fmla="*/ 75728 h 322584"/>
              <a:gd name="connsiteX31" fmla="*/ 167482 w 268288"/>
              <a:gd name="connsiteY31" fmla="*/ 86047 h 322584"/>
              <a:gd name="connsiteX32" fmla="*/ 177801 w 268288"/>
              <a:gd name="connsiteY32" fmla="*/ 75728 h 322584"/>
              <a:gd name="connsiteX33" fmla="*/ 167482 w 268288"/>
              <a:gd name="connsiteY33" fmla="*/ 65409 h 322584"/>
              <a:gd name="connsiteX34" fmla="*/ 100807 w 268288"/>
              <a:gd name="connsiteY34" fmla="*/ 65409 h 322584"/>
              <a:gd name="connsiteX35" fmla="*/ 90488 w 268288"/>
              <a:gd name="connsiteY35" fmla="*/ 75728 h 322584"/>
              <a:gd name="connsiteX36" fmla="*/ 100807 w 268288"/>
              <a:gd name="connsiteY36" fmla="*/ 86047 h 322584"/>
              <a:gd name="connsiteX37" fmla="*/ 111126 w 268288"/>
              <a:gd name="connsiteY37" fmla="*/ 75728 h 322584"/>
              <a:gd name="connsiteX38" fmla="*/ 100807 w 268288"/>
              <a:gd name="connsiteY38" fmla="*/ 65409 h 322584"/>
              <a:gd name="connsiteX39" fmla="*/ 71089 w 268288"/>
              <a:gd name="connsiteY39" fmla="*/ 1373 h 322584"/>
              <a:gd name="connsiteX40" fmla="*/ 81621 w 268288"/>
              <a:gd name="connsiteY40" fmla="*/ 4013 h 322584"/>
              <a:gd name="connsiteX41" fmla="*/ 106633 w 268288"/>
              <a:gd name="connsiteY41" fmla="*/ 43605 h 322584"/>
              <a:gd name="connsiteX42" fmla="*/ 106633 w 268288"/>
              <a:gd name="connsiteY42" fmla="*/ 44924 h 322584"/>
              <a:gd name="connsiteX43" fmla="*/ 134279 w 268288"/>
              <a:gd name="connsiteY43" fmla="*/ 40965 h 322584"/>
              <a:gd name="connsiteX44" fmla="*/ 161925 w 268288"/>
              <a:gd name="connsiteY44" fmla="*/ 44924 h 322584"/>
              <a:gd name="connsiteX45" fmla="*/ 163242 w 268288"/>
              <a:gd name="connsiteY45" fmla="*/ 43605 h 322584"/>
              <a:gd name="connsiteX46" fmla="*/ 188254 w 268288"/>
              <a:gd name="connsiteY46" fmla="*/ 4013 h 322584"/>
              <a:gd name="connsiteX47" fmla="*/ 197470 w 268288"/>
              <a:gd name="connsiteY47" fmla="*/ 1373 h 322584"/>
              <a:gd name="connsiteX48" fmla="*/ 201419 w 268288"/>
              <a:gd name="connsiteY48" fmla="*/ 10611 h 322584"/>
              <a:gd name="connsiteX49" fmla="*/ 175090 w 268288"/>
              <a:gd name="connsiteY49" fmla="*/ 50203 h 322584"/>
              <a:gd name="connsiteX50" fmla="*/ 175090 w 268288"/>
              <a:gd name="connsiteY50" fmla="*/ 51523 h 322584"/>
              <a:gd name="connsiteX51" fmla="*/ 215900 w 268288"/>
              <a:gd name="connsiteY51" fmla="*/ 108272 h 322584"/>
              <a:gd name="connsiteX52" fmla="*/ 53975 w 268288"/>
              <a:gd name="connsiteY52" fmla="*/ 108272 h 322584"/>
              <a:gd name="connsiteX53" fmla="*/ 94785 w 268288"/>
              <a:gd name="connsiteY53" fmla="*/ 51523 h 322584"/>
              <a:gd name="connsiteX54" fmla="*/ 93469 w 268288"/>
              <a:gd name="connsiteY54" fmla="*/ 50203 h 322584"/>
              <a:gd name="connsiteX55" fmla="*/ 68456 w 268288"/>
              <a:gd name="connsiteY55" fmla="*/ 10611 h 322584"/>
              <a:gd name="connsiteX56" fmla="*/ 71089 w 268288"/>
              <a:gd name="connsiteY56" fmla="*/ 1373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8" h="322584">
                <a:moveTo>
                  <a:pt x="55289" y="122559"/>
                </a:moveTo>
                <a:cubicBezTo>
                  <a:pt x="55289" y="122559"/>
                  <a:pt x="55289" y="122559"/>
                  <a:pt x="214313" y="122559"/>
                </a:cubicBezTo>
                <a:cubicBezTo>
                  <a:pt x="214313" y="122559"/>
                  <a:pt x="214313" y="122559"/>
                  <a:pt x="214313" y="235731"/>
                </a:cubicBezTo>
                <a:cubicBezTo>
                  <a:pt x="214313" y="255471"/>
                  <a:pt x="206428" y="265998"/>
                  <a:pt x="188028" y="268630"/>
                </a:cubicBezTo>
                <a:cubicBezTo>
                  <a:pt x="188028" y="268630"/>
                  <a:pt x="188028" y="268630"/>
                  <a:pt x="188028" y="309425"/>
                </a:cubicBezTo>
                <a:cubicBezTo>
                  <a:pt x="188028" y="316004"/>
                  <a:pt x="178828" y="322584"/>
                  <a:pt x="168314" y="322584"/>
                </a:cubicBezTo>
                <a:cubicBezTo>
                  <a:pt x="157800" y="322584"/>
                  <a:pt x="148601" y="316004"/>
                  <a:pt x="148601" y="309425"/>
                </a:cubicBezTo>
                <a:cubicBezTo>
                  <a:pt x="148601" y="309425"/>
                  <a:pt x="148601" y="309425"/>
                  <a:pt x="148601" y="268630"/>
                </a:cubicBezTo>
                <a:cubicBezTo>
                  <a:pt x="139401" y="268630"/>
                  <a:pt x="128887" y="268630"/>
                  <a:pt x="119687" y="268630"/>
                </a:cubicBezTo>
                <a:cubicBezTo>
                  <a:pt x="119687" y="268630"/>
                  <a:pt x="119687" y="268630"/>
                  <a:pt x="119687" y="309425"/>
                </a:cubicBezTo>
                <a:cubicBezTo>
                  <a:pt x="119687" y="316004"/>
                  <a:pt x="111802" y="322584"/>
                  <a:pt x="99974" y="322584"/>
                </a:cubicBezTo>
                <a:cubicBezTo>
                  <a:pt x="89460" y="322584"/>
                  <a:pt x="81574" y="316004"/>
                  <a:pt x="81574" y="309425"/>
                </a:cubicBezTo>
                <a:cubicBezTo>
                  <a:pt x="81574" y="309425"/>
                  <a:pt x="81574" y="309425"/>
                  <a:pt x="81574" y="268630"/>
                </a:cubicBezTo>
                <a:cubicBezTo>
                  <a:pt x="63175" y="265998"/>
                  <a:pt x="53975" y="255471"/>
                  <a:pt x="53975" y="235731"/>
                </a:cubicBezTo>
                <a:cubicBezTo>
                  <a:pt x="53975" y="212044"/>
                  <a:pt x="55289" y="122559"/>
                  <a:pt x="55289" y="122559"/>
                </a:cubicBezTo>
                <a:close/>
                <a:moveTo>
                  <a:pt x="248444" y="108272"/>
                </a:moveTo>
                <a:cubicBezTo>
                  <a:pt x="259028" y="108272"/>
                  <a:pt x="268288" y="114838"/>
                  <a:pt x="268288" y="121403"/>
                </a:cubicBezTo>
                <a:cubicBezTo>
                  <a:pt x="268288" y="121403"/>
                  <a:pt x="268288" y="121403"/>
                  <a:pt x="268288" y="201504"/>
                </a:cubicBezTo>
                <a:cubicBezTo>
                  <a:pt x="268288" y="208070"/>
                  <a:pt x="259028" y="214635"/>
                  <a:pt x="248444" y="214635"/>
                </a:cubicBezTo>
                <a:cubicBezTo>
                  <a:pt x="237861" y="214635"/>
                  <a:pt x="228600" y="208070"/>
                  <a:pt x="228600" y="201504"/>
                </a:cubicBezTo>
                <a:cubicBezTo>
                  <a:pt x="228600" y="201504"/>
                  <a:pt x="228600" y="201504"/>
                  <a:pt x="228600" y="121403"/>
                </a:cubicBezTo>
                <a:cubicBezTo>
                  <a:pt x="228600" y="114838"/>
                  <a:pt x="237861" y="108272"/>
                  <a:pt x="248444" y="108272"/>
                </a:cubicBezTo>
                <a:close/>
                <a:moveTo>
                  <a:pt x="19844" y="108272"/>
                </a:moveTo>
                <a:cubicBezTo>
                  <a:pt x="30427" y="108272"/>
                  <a:pt x="39688" y="113538"/>
                  <a:pt x="39688" y="121437"/>
                </a:cubicBezTo>
                <a:cubicBezTo>
                  <a:pt x="39688" y="121437"/>
                  <a:pt x="39688" y="121437"/>
                  <a:pt x="39688" y="201741"/>
                </a:cubicBezTo>
                <a:cubicBezTo>
                  <a:pt x="39688" y="209640"/>
                  <a:pt x="30427" y="216222"/>
                  <a:pt x="19844" y="216222"/>
                </a:cubicBezTo>
                <a:cubicBezTo>
                  <a:pt x="9260" y="216222"/>
                  <a:pt x="0" y="209640"/>
                  <a:pt x="0" y="201741"/>
                </a:cubicBezTo>
                <a:cubicBezTo>
                  <a:pt x="0" y="201741"/>
                  <a:pt x="0" y="201741"/>
                  <a:pt x="0" y="121437"/>
                </a:cubicBezTo>
                <a:cubicBezTo>
                  <a:pt x="0" y="113538"/>
                  <a:pt x="9260" y="108272"/>
                  <a:pt x="19844" y="108272"/>
                </a:cubicBezTo>
                <a:close/>
                <a:moveTo>
                  <a:pt x="167482" y="65409"/>
                </a:moveTo>
                <a:cubicBezTo>
                  <a:pt x="161783" y="65409"/>
                  <a:pt x="157163" y="70029"/>
                  <a:pt x="157163" y="75728"/>
                </a:cubicBezTo>
                <a:cubicBezTo>
                  <a:pt x="157163" y="81427"/>
                  <a:pt x="161783" y="86047"/>
                  <a:pt x="167482" y="86047"/>
                </a:cubicBezTo>
                <a:cubicBezTo>
                  <a:pt x="173181" y="86047"/>
                  <a:pt x="177801" y="81427"/>
                  <a:pt x="177801" y="75728"/>
                </a:cubicBezTo>
                <a:cubicBezTo>
                  <a:pt x="177801" y="70029"/>
                  <a:pt x="173181" y="65409"/>
                  <a:pt x="167482" y="65409"/>
                </a:cubicBezTo>
                <a:close/>
                <a:moveTo>
                  <a:pt x="100807" y="65409"/>
                </a:moveTo>
                <a:cubicBezTo>
                  <a:pt x="95108" y="65409"/>
                  <a:pt x="90488" y="70029"/>
                  <a:pt x="90488" y="75728"/>
                </a:cubicBezTo>
                <a:cubicBezTo>
                  <a:pt x="90488" y="81427"/>
                  <a:pt x="95108" y="86047"/>
                  <a:pt x="100807" y="86047"/>
                </a:cubicBezTo>
                <a:cubicBezTo>
                  <a:pt x="106506" y="86047"/>
                  <a:pt x="111126" y="81427"/>
                  <a:pt x="111126" y="75728"/>
                </a:cubicBezTo>
                <a:cubicBezTo>
                  <a:pt x="111126" y="70029"/>
                  <a:pt x="106506" y="65409"/>
                  <a:pt x="100807" y="65409"/>
                </a:cubicBezTo>
                <a:close/>
                <a:moveTo>
                  <a:pt x="71089" y="1373"/>
                </a:moveTo>
                <a:cubicBezTo>
                  <a:pt x="75038" y="-1266"/>
                  <a:pt x="78988" y="53"/>
                  <a:pt x="81621" y="4013"/>
                </a:cubicBezTo>
                <a:cubicBezTo>
                  <a:pt x="81621" y="4013"/>
                  <a:pt x="81621" y="4013"/>
                  <a:pt x="106633" y="43605"/>
                </a:cubicBezTo>
                <a:cubicBezTo>
                  <a:pt x="106633" y="43605"/>
                  <a:pt x="106633" y="44924"/>
                  <a:pt x="106633" y="44924"/>
                </a:cubicBezTo>
                <a:cubicBezTo>
                  <a:pt x="115849" y="42285"/>
                  <a:pt x="125064" y="40965"/>
                  <a:pt x="134279" y="40965"/>
                </a:cubicBezTo>
                <a:cubicBezTo>
                  <a:pt x="144811" y="40965"/>
                  <a:pt x="154026" y="42285"/>
                  <a:pt x="161925" y="44924"/>
                </a:cubicBezTo>
                <a:cubicBezTo>
                  <a:pt x="161925" y="44924"/>
                  <a:pt x="161925" y="43605"/>
                  <a:pt x="163242" y="43605"/>
                </a:cubicBezTo>
                <a:cubicBezTo>
                  <a:pt x="163242" y="43605"/>
                  <a:pt x="163242" y="43605"/>
                  <a:pt x="188254" y="4013"/>
                </a:cubicBezTo>
                <a:cubicBezTo>
                  <a:pt x="189571" y="53"/>
                  <a:pt x="194837" y="-1266"/>
                  <a:pt x="197470" y="1373"/>
                </a:cubicBezTo>
                <a:cubicBezTo>
                  <a:pt x="201419" y="2693"/>
                  <a:pt x="202735" y="6652"/>
                  <a:pt x="201419" y="10611"/>
                </a:cubicBezTo>
                <a:cubicBezTo>
                  <a:pt x="201419" y="10611"/>
                  <a:pt x="201419" y="10611"/>
                  <a:pt x="175090" y="50203"/>
                </a:cubicBezTo>
                <a:cubicBezTo>
                  <a:pt x="175090" y="50203"/>
                  <a:pt x="175090" y="50203"/>
                  <a:pt x="175090" y="51523"/>
                </a:cubicBezTo>
                <a:cubicBezTo>
                  <a:pt x="196153" y="63401"/>
                  <a:pt x="211951" y="83197"/>
                  <a:pt x="215900" y="108272"/>
                </a:cubicBezTo>
                <a:cubicBezTo>
                  <a:pt x="215900" y="108272"/>
                  <a:pt x="215900" y="108272"/>
                  <a:pt x="53975" y="108272"/>
                </a:cubicBezTo>
                <a:cubicBezTo>
                  <a:pt x="57924" y="83197"/>
                  <a:pt x="73722" y="63401"/>
                  <a:pt x="94785" y="51523"/>
                </a:cubicBezTo>
                <a:cubicBezTo>
                  <a:pt x="94785" y="51523"/>
                  <a:pt x="93469" y="50203"/>
                  <a:pt x="93469" y="50203"/>
                </a:cubicBezTo>
                <a:cubicBezTo>
                  <a:pt x="93469" y="50203"/>
                  <a:pt x="93469" y="50203"/>
                  <a:pt x="68456" y="10611"/>
                </a:cubicBezTo>
                <a:cubicBezTo>
                  <a:pt x="65823" y="6652"/>
                  <a:pt x="67140" y="2693"/>
                  <a:pt x="71089" y="1373"/>
                </a:cubicBezTo>
                <a:close/>
              </a:path>
            </a:pathLst>
          </a:custGeom>
          <a:solidFill>
            <a:srgbClr val="3FA592"/>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lnSpc>
                <a:spcPct val="120000"/>
              </a:lnSpc>
            </a:pPr>
            <a:endParaRPr sz="1985">
              <a:latin typeface="Arial" panose="020B0604020202020204" pitchFamily="34" charset="0"/>
              <a:ea typeface="微软雅黑" panose="020B0503020204020204" charset="-122"/>
            </a:endParaRPr>
          </a:p>
        </p:txBody>
      </p:sp>
      <p:grpSp>
        <p:nvGrpSpPr>
          <p:cNvPr id="29" name="组合 28"/>
          <p:cNvGrpSpPr/>
          <p:nvPr>
            <p:custDataLst>
              <p:tags r:id="rId12"/>
            </p:custDataLst>
          </p:nvPr>
        </p:nvGrpSpPr>
        <p:grpSpPr>
          <a:xfrm>
            <a:off x="2790256" y="662251"/>
            <a:ext cx="285649" cy="338083"/>
            <a:chOff x="4902132" y="609462"/>
            <a:chExt cx="340133" cy="402569"/>
          </a:xfrm>
          <a:solidFill>
            <a:srgbClr val="FFFFFF">
              <a:lumMod val="85000"/>
            </a:srgbClr>
          </a:solidFill>
        </p:grpSpPr>
        <p:sp>
          <p:nvSpPr>
            <p:cNvPr id="4" name="矩形 3"/>
            <p:cNvSpPr/>
            <p:nvPr>
              <p:custDataLst>
                <p:tags r:id="rId13"/>
              </p:custDataLst>
            </p:nvPr>
          </p:nvSpPr>
          <p:spPr>
            <a:xfrm>
              <a:off x="5190410" y="609462"/>
              <a:ext cx="51855" cy="402569"/>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dirty="0">
                <a:solidFill>
                  <a:srgbClr val="000000">
                    <a:lumMod val="50000"/>
                    <a:lumOff val="50000"/>
                  </a:srgbClr>
                </a:solidFill>
                <a:latin typeface="Arial" panose="020B0604020202020204" pitchFamily="34" charset="0"/>
                <a:ea typeface="微软雅黑" panose="020B0503020204020204" charset="-122"/>
              </a:endParaRPr>
            </a:p>
          </p:txBody>
        </p:sp>
        <p:sp>
          <p:nvSpPr>
            <p:cNvPr id="5" name="矩形 4"/>
            <p:cNvSpPr/>
            <p:nvPr>
              <p:custDataLst>
                <p:tags r:id="rId14"/>
              </p:custDataLst>
            </p:nvPr>
          </p:nvSpPr>
          <p:spPr>
            <a:xfrm>
              <a:off x="5047863" y="735806"/>
              <a:ext cx="50102" cy="276225"/>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sp>
          <p:nvSpPr>
            <p:cNvPr id="6" name="矩形 5"/>
            <p:cNvSpPr/>
            <p:nvPr>
              <p:custDataLst>
                <p:tags r:id="rId15"/>
              </p:custDataLst>
            </p:nvPr>
          </p:nvSpPr>
          <p:spPr>
            <a:xfrm>
              <a:off x="4902132" y="852488"/>
              <a:ext cx="51855" cy="159543"/>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grpSp>
      <p:grpSp>
        <p:nvGrpSpPr>
          <p:cNvPr id="9" name="组合 8"/>
          <p:cNvGrpSpPr/>
          <p:nvPr>
            <p:custDataLst>
              <p:tags r:id="rId16"/>
            </p:custDataLst>
          </p:nvPr>
        </p:nvGrpSpPr>
        <p:grpSpPr>
          <a:xfrm>
            <a:off x="7222064" y="662250"/>
            <a:ext cx="285649" cy="338083"/>
            <a:chOff x="3268272" y="1083754"/>
            <a:chExt cx="340133" cy="402569"/>
          </a:xfrm>
          <a:solidFill>
            <a:srgbClr val="FFFFFF">
              <a:lumMod val="85000"/>
            </a:srgbClr>
          </a:solidFill>
        </p:grpSpPr>
        <p:sp>
          <p:nvSpPr>
            <p:cNvPr id="31" name="矩形 30"/>
            <p:cNvSpPr/>
            <p:nvPr>
              <p:custDataLst>
                <p:tags r:id="rId17"/>
              </p:custDataLst>
            </p:nvPr>
          </p:nvSpPr>
          <p:spPr>
            <a:xfrm>
              <a:off x="3268272" y="1083754"/>
              <a:ext cx="51855" cy="402569"/>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sp>
          <p:nvSpPr>
            <p:cNvPr id="32" name="矩形 31"/>
            <p:cNvSpPr/>
            <p:nvPr>
              <p:custDataLst>
                <p:tags r:id="rId18"/>
              </p:custDataLst>
            </p:nvPr>
          </p:nvSpPr>
          <p:spPr>
            <a:xfrm>
              <a:off x="3414003" y="1210098"/>
              <a:ext cx="49922" cy="276225"/>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sp>
          <p:nvSpPr>
            <p:cNvPr id="10" name="矩形 9"/>
            <p:cNvSpPr/>
            <p:nvPr>
              <p:custDataLst>
                <p:tags r:id="rId19"/>
              </p:custDataLst>
            </p:nvPr>
          </p:nvSpPr>
          <p:spPr>
            <a:xfrm>
              <a:off x="3556550" y="1326780"/>
              <a:ext cx="51855" cy="159543"/>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grpSp>
      <p:sp>
        <p:nvSpPr>
          <p:cNvPr id="15" name="Title 1"/>
          <p:cNvSpPr txBox="1"/>
          <p:nvPr>
            <p:custDataLst>
              <p:tags r:id="rId20"/>
            </p:custDataLst>
          </p:nvPr>
        </p:nvSpPr>
        <p:spPr>
          <a:xfrm>
            <a:off x="3271316" y="521660"/>
            <a:ext cx="3755336" cy="626607"/>
          </a:xfrm>
          <a:prstGeom prst="rect">
            <a:avLst/>
          </a:prstGeom>
        </p:spPr>
        <p:txBody>
          <a:bodyPr vert="horz" lIns="75583" tIns="39303" rIns="75583" bIns="39303" rtlCol="0" anchor="ctr">
            <a:normAutofit fontScale="90000"/>
          </a:bodyPr>
          <a:lstStyle>
            <a:lvl1pPr algn="l" defTabSz="914400" rtl="0" eaLnBrk="1" latinLnBrk="0" hangingPunct="1">
              <a:lnSpc>
                <a:spcPct val="90000"/>
              </a:lnSpc>
              <a:spcBef>
                <a:spcPct val="0"/>
              </a:spcBef>
              <a:buNone/>
              <a:defRPr sz="4400" kern="1200">
                <a:solidFill>
                  <a:srgbClr val="000000"/>
                </a:solidFill>
                <a:latin typeface="Arial" panose="020B0604020202020204" pitchFamily="34" charset="0"/>
                <a:ea typeface="微软雅黑" panose="020B0503020204020204" charset="-122"/>
                <a:cs typeface="+mn-ea"/>
              </a:defRPr>
            </a:lvl1pPr>
          </a:lstStyle>
          <a:p>
            <a:pPr algn="ctr">
              <a:lnSpc>
                <a:spcPct val="120000"/>
              </a:lnSpc>
              <a:spcBef>
                <a:spcPts val="150"/>
              </a:spcBef>
              <a:spcAft>
                <a:spcPts val="150"/>
              </a:spcAft>
            </a:pPr>
            <a:r>
              <a:rPr lang="zh-CN" altLang="en-US" sz="3025" b="1" spc="300">
                <a:solidFill>
                  <a:srgbClr val="000000">
                    <a:lumMod val="75000"/>
                    <a:lumOff val="25000"/>
                  </a:srgbClr>
                </a:solidFill>
                <a:latin typeface="Arial" panose="020B0604020202020204" pitchFamily="34" charset="0"/>
                <a:ea typeface="微软雅黑" panose="020B0503020204020204" charset="-122"/>
              </a:rPr>
              <a:t>被动销售的</a:t>
            </a:r>
            <a:r>
              <a:rPr lang="en-US" altLang="zh-CN" sz="3025" b="1" spc="300">
                <a:solidFill>
                  <a:srgbClr val="000000">
                    <a:lumMod val="75000"/>
                    <a:lumOff val="25000"/>
                  </a:srgbClr>
                </a:solidFill>
                <a:latin typeface="Arial" panose="020B0604020202020204" pitchFamily="34" charset="0"/>
                <a:ea typeface="微软雅黑" panose="020B0503020204020204" charset="-122"/>
              </a:rPr>
              <a:t>3</a:t>
            </a:r>
            <a:r>
              <a:rPr lang="zh-CN" altLang="en-US" sz="3025" b="1" spc="300">
                <a:solidFill>
                  <a:srgbClr val="000000">
                    <a:lumMod val="75000"/>
                    <a:lumOff val="25000"/>
                  </a:srgbClr>
                </a:solidFill>
                <a:latin typeface="Arial" panose="020B0604020202020204" pitchFamily="34" charset="0"/>
                <a:ea typeface="微软雅黑" panose="020B0503020204020204" charset="-122"/>
              </a:rPr>
              <a:t>种形式</a:t>
            </a:r>
            <a:endParaRPr lang="zh-CN" altLang="en-US" sz="3025" b="1" spc="300">
              <a:solidFill>
                <a:srgbClr val="000000">
                  <a:lumMod val="75000"/>
                  <a:lumOff val="25000"/>
                </a:srgbClr>
              </a:solidFill>
              <a:latin typeface="Arial" panose="020B0604020202020204" pitchFamily="34" charset="0"/>
              <a:ea typeface="微软雅黑" panose="020B0503020204020204" charset="-122"/>
            </a:endParaRPr>
          </a:p>
        </p:txBody>
      </p:sp>
      <p:sp>
        <p:nvSpPr>
          <p:cNvPr id="24" name="文本框 23"/>
          <p:cNvSpPr txBox="1"/>
          <p:nvPr>
            <p:custDataLst>
              <p:tags r:id="rId21"/>
            </p:custDataLst>
          </p:nvPr>
        </p:nvSpPr>
        <p:spPr>
          <a:xfrm>
            <a:off x="2687897" y="3164356"/>
            <a:ext cx="1316243" cy="1415258"/>
          </a:xfrm>
          <a:prstGeom prst="rect">
            <a:avLst/>
          </a:prstGeom>
          <a:noFill/>
        </p:spPr>
        <p:txBody>
          <a:bodyPr wrap="square" lIns="75583" tIns="39303" rIns="75583" bIns="39303" rtlCol="0">
            <a:normAutofit/>
          </a:bodyPr>
          <a:lstStyle/>
          <a:p>
            <a:pPr algn="ctr" defTabSz="571500">
              <a:lnSpc>
                <a:spcPct val="120000"/>
              </a:lnSpc>
              <a:spcAft>
                <a:spcPts val="625"/>
              </a:spcAft>
            </a:pP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新粉加好友</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或者进群后的第一单</a:t>
            </a:r>
            <a:endPar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endParaRPr>
          </a:p>
        </p:txBody>
      </p:sp>
      <p:sp>
        <p:nvSpPr>
          <p:cNvPr id="25" name="Rectangle 24"/>
          <p:cNvSpPr>
            <a:spLocks noChangeArrowheads="1"/>
          </p:cNvSpPr>
          <p:nvPr>
            <p:custDataLst>
              <p:tags r:id="rId22"/>
            </p:custDataLst>
          </p:nvPr>
        </p:nvSpPr>
        <p:spPr bwMode="auto">
          <a:xfrm>
            <a:off x="2687897" y="2824712"/>
            <a:ext cx="1316243" cy="3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b" anchorCtr="0">
            <a:normAutofit fontScale="92500" lnSpcReduction="20000"/>
          </a:bodyPr>
          <a:lstStyle/>
          <a:p>
            <a:pPr algn="ctr">
              <a:lnSpc>
                <a:spcPct val="120000"/>
              </a:lnSpc>
              <a:spcBef>
                <a:spcPts val="395"/>
              </a:spcBef>
            </a:pPr>
            <a:r>
              <a:rPr lang="zh-CN" altLang="en-US" sz="1510" b="1" spc="300">
                <a:solidFill>
                  <a:srgbClr val="000000">
                    <a:lumMod val="75000"/>
                    <a:lumOff val="25000"/>
                  </a:srgbClr>
                </a:solidFill>
                <a:latin typeface="Arial" panose="020B0604020202020204" pitchFamily="34" charset="0"/>
                <a:ea typeface="微软雅黑" panose="020B0503020204020204" charset="-122"/>
              </a:rPr>
              <a:t>加粉第一单</a:t>
            </a:r>
            <a:endParaRPr lang="zh-CN" altLang="en-US" sz="1510" b="1" spc="300">
              <a:solidFill>
                <a:srgbClr val="000000">
                  <a:lumMod val="75000"/>
                  <a:lumOff val="25000"/>
                </a:srgbClr>
              </a:solidFill>
              <a:latin typeface="Arial" panose="020B0604020202020204" pitchFamily="34" charset="0"/>
              <a:ea typeface="微软雅黑" panose="020B0503020204020204" charset="-122"/>
            </a:endParaRPr>
          </a:p>
        </p:txBody>
      </p:sp>
      <p:sp>
        <p:nvSpPr>
          <p:cNvPr id="26" name="文本框 25"/>
          <p:cNvSpPr txBox="1"/>
          <p:nvPr>
            <p:custDataLst>
              <p:tags r:id="rId23"/>
            </p:custDataLst>
          </p:nvPr>
        </p:nvSpPr>
        <p:spPr>
          <a:xfrm>
            <a:off x="4546885" y="3164356"/>
            <a:ext cx="1316243" cy="1415258"/>
          </a:xfrm>
          <a:prstGeom prst="rect">
            <a:avLst/>
          </a:prstGeom>
          <a:noFill/>
        </p:spPr>
        <p:txBody>
          <a:bodyPr wrap="square" lIns="75583" tIns="39303" rIns="75583" bIns="39303" rtlCol="0">
            <a:normAutofit/>
          </a:bodyPr>
          <a:lstStyle/>
          <a:p>
            <a:pPr algn="ctr" defTabSz="571500">
              <a:lnSpc>
                <a:spcPct val="120000"/>
              </a:lnSpc>
              <a:spcAft>
                <a:spcPts val="625"/>
              </a:spcAft>
            </a:pP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日常活动</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会员日活动开单</a:t>
            </a:r>
            <a:endPar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endParaRPr>
          </a:p>
        </p:txBody>
      </p:sp>
      <p:sp>
        <p:nvSpPr>
          <p:cNvPr id="28" name="Rectangle 24"/>
          <p:cNvSpPr>
            <a:spLocks noChangeArrowheads="1"/>
          </p:cNvSpPr>
          <p:nvPr>
            <p:custDataLst>
              <p:tags r:id="rId24"/>
            </p:custDataLst>
          </p:nvPr>
        </p:nvSpPr>
        <p:spPr bwMode="auto">
          <a:xfrm>
            <a:off x="4546885" y="2824712"/>
            <a:ext cx="1316243" cy="3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b" anchorCtr="0">
            <a:normAutofit fontScale="92500" lnSpcReduction="20000"/>
          </a:bodyPr>
          <a:lstStyle/>
          <a:p>
            <a:pPr algn="ctr">
              <a:lnSpc>
                <a:spcPct val="120000"/>
              </a:lnSpc>
              <a:spcBef>
                <a:spcPts val="395"/>
              </a:spcBef>
            </a:pPr>
            <a:r>
              <a:rPr lang="zh-CN" altLang="en-US" sz="1510" b="1" spc="300">
                <a:solidFill>
                  <a:srgbClr val="000000">
                    <a:lumMod val="75000"/>
                    <a:lumOff val="25000"/>
                  </a:srgbClr>
                </a:solidFill>
                <a:latin typeface="Arial" panose="020B0604020202020204" pitchFamily="34" charset="0"/>
                <a:ea typeface="微软雅黑" panose="020B0503020204020204" charset="-122"/>
              </a:rPr>
              <a:t>活动开单</a:t>
            </a:r>
            <a:endParaRPr lang="zh-CN" altLang="en-US" sz="1510" b="1" spc="300">
              <a:solidFill>
                <a:srgbClr val="000000">
                  <a:lumMod val="75000"/>
                  <a:lumOff val="25000"/>
                </a:srgbClr>
              </a:solidFill>
              <a:latin typeface="Arial" panose="020B0604020202020204" pitchFamily="34" charset="0"/>
              <a:ea typeface="微软雅黑" panose="020B0503020204020204" charset="-122"/>
            </a:endParaRPr>
          </a:p>
        </p:txBody>
      </p:sp>
      <p:sp>
        <p:nvSpPr>
          <p:cNvPr id="37" name="文本框 36"/>
          <p:cNvSpPr txBox="1"/>
          <p:nvPr>
            <p:custDataLst>
              <p:tags r:id="rId25"/>
            </p:custDataLst>
          </p:nvPr>
        </p:nvSpPr>
        <p:spPr>
          <a:xfrm>
            <a:off x="6255385" y="3164205"/>
            <a:ext cx="1391920" cy="1415415"/>
          </a:xfrm>
          <a:prstGeom prst="rect">
            <a:avLst/>
          </a:prstGeom>
          <a:noFill/>
        </p:spPr>
        <p:txBody>
          <a:bodyPr wrap="square" lIns="75583" tIns="39303" rIns="75583" bIns="39303" rtlCol="0">
            <a:noAutofit/>
          </a:bodyPr>
          <a:lstStyle/>
          <a:p>
            <a:pPr algn="ctr" defTabSz="571500">
              <a:lnSpc>
                <a:spcPct val="120000"/>
              </a:lnSpc>
              <a:spcAft>
                <a:spcPts val="625"/>
              </a:spcAft>
            </a:pP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专属人群</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专属活动</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非全量，需要主动触达用户</a:t>
            </a:r>
            <a:endPar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endParaRPr>
          </a:p>
        </p:txBody>
      </p:sp>
      <p:sp>
        <p:nvSpPr>
          <p:cNvPr id="38" name="Rectangle 24"/>
          <p:cNvSpPr>
            <a:spLocks noChangeArrowheads="1"/>
          </p:cNvSpPr>
          <p:nvPr>
            <p:custDataLst>
              <p:tags r:id="rId26"/>
            </p:custDataLst>
          </p:nvPr>
        </p:nvSpPr>
        <p:spPr bwMode="auto">
          <a:xfrm>
            <a:off x="6255555" y="2824712"/>
            <a:ext cx="1316243" cy="3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b" anchorCtr="0">
            <a:normAutofit fontScale="92500" lnSpcReduction="20000"/>
          </a:bodyPr>
          <a:lstStyle/>
          <a:p>
            <a:pPr algn="ctr">
              <a:lnSpc>
                <a:spcPct val="120000"/>
              </a:lnSpc>
              <a:spcBef>
                <a:spcPts val="395"/>
              </a:spcBef>
            </a:pPr>
            <a:r>
              <a:rPr lang="zh-CN" altLang="en-US" sz="1510" b="1" spc="300">
                <a:solidFill>
                  <a:srgbClr val="000000">
                    <a:lumMod val="75000"/>
                    <a:lumOff val="25000"/>
                  </a:srgbClr>
                </a:solidFill>
                <a:latin typeface="Arial" panose="020B0604020202020204" pitchFamily="34" charset="0"/>
                <a:ea typeface="微软雅黑" panose="020B0503020204020204" charset="-122"/>
              </a:rPr>
              <a:t>人群包运营</a:t>
            </a:r>
            <a:endParaRPr lang="zh-CN" altLang="en-US" sz="1510" b="1" spc="300">
              <a:solidFill>
                <a:srgbClr val="000000">
                  <a:lumMod val="75000"/>
                  <a:lumOff val="25000"/>
                </a:srgbClr>
              </a:solidFill>
              <a:latin typeface="Arial" panose="020B0604020202020204" pitchFamily="34" charset="0"/>
              <a:ea typeface="微软雅黑" panose="020B0503020204020204" charset="-122"/>
            </a:endParaRPr>
          </a:p>
        </p:txBody>
      </p:sp>
      <p:sp>
        <p:nvSpPr>
          <p:cNvPr id="88" name="文本框 87"/>
          <p:cNvSpPr txBox="1"/>
          <p:nvPr/>
        </p:nvSpPr>
        <p:spPr>
          <a:xfrm>
            <a:off x="1417320" y="4321175"/>
            <a:ext cx="7575550" cy="645160"/>
          </a:xfrm>
          <a:prstGeom prst="rect">
            <a:avLst/>
          </a:prstGeom>
          <a:noFill/>
        </p:spPr>
        <p:txBody>
          <a:bodyPr wrap="square" rtlCol="0">
            <a:spAutoFit/>
          </a:bodyPr>
          <a:p>
            <a:pPr algn="ctr"/>
            <a:r>
              <a:rPr lang="zh-CN" altLang="en-US" b="1">
                <a:solidFill>
                  <a:srgbClr val="FF0000"/>
                </a:solidFill>
              </a:rPr>
              <a:t>共同特点：销售承接是从</a:t>
            </a:r>
            <a:r>
              <a:rPr lang="en-US" altLang="zh-CN" b="1">
                <a:solidFill>
                  <a:srgbClr val="FF0000"/>
                </a:solidFill>
              </a:rPr>
              <a:t>“</a:t>
            </a:r>
            <a:r>
              <a:rPr lang="zh-CN" altLang="en-US" b="1">
                <a:solidFill>
                  <a:srgbClr val="FF0000"/>
                </a:solidFill>
              </a:rPr>
              <a:t>回答问题</a:t>
            </a:r>
            <a:r>
              <a:rPr lang="en-US" altLang="zh-CN" b="1">
                <a:solidFill>
                  <a:srgbClr val="FF0000"/>
                </a:solidFill>
              </a:rPr>
              <a:t>”</a:t>
            </a:r>
            <a:r>
              <a:rPr lang="zh-CN" altLang="en-US" b="1">
                <a:solidFill>
                  <a:srgbClr val="FF0000"/>
                </a:solidFill>
              </a:rPr>
              <a:t>开始</a:t>
            </a:r>
            <a:br>
              <a:rPr lang="zh-CN" altLang="en-US" b="1">
                <a:solidFill>
                  <a:srgbClr val="FF0000"/>
                </a:solidFill>
              </a:rPr>
            </a:br>
            <a:r>
              <a:rPr lang="zh-CN" altLang="en-US" b="1">
                <a:solidFill>
                  <a:srgbClr val="FF0000"/>
                </a:solidFill>
              </a:rPr>
              <a:t>主动发出物料都是设计好的</a:t>
            </a:r>
            <a:r>
              <a:rPr lang="en-US" altLang="zh-CN" b="1">
                <a:solidFill>
                  <a:srgbClr val="FF0000"/>
                </a:solidFill>
              </a:rPr>
              <a:t>~</a:t>
            </a:r>
            <a:endParaRPr lang="en-US" altLang="zh-CN" b="1">
              <a:solidFill>
                <a:srgbClr val="FF0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95643" y="143510"/>
            <a:ext cx="2379980" cy="337185"/>
          </a:xfrm>
          <a:prstGeom prst="rect">
            <a:avLst/>
          </a:prstGeom>
          <a:noFill/>
        </p:spPr>
        <p:txBody>
          <a:bodyPr wrap="none" rtlCol="0">
            <a:spAutoFit/>
          </a:bodyPr>
          <a:p>
            <a:pPr algn="ctr"/>
            <a:r>
              <a:rPr lang="zh-CN" altLang="en-US" sz="1600" b="1">
                <a:sym typeface="+mn-ea"/>
              </a:rPr>
              <a:t>社群营销变现</a:t>
            </a:r>
            <a:r>
              <a:rPr lang="en-US" altLang="zh-CN" sz="1600" b="1">
                <a:sym typeface="+mn-ea"/>
              </a:rPr>
              <a:t>——</a:t>
            </a:r>
            <a:r>
              <a:rPr lang="zh-CN" sz="1600" b="1">
                <a:sym typeface="+mn-ea"/>
              </a:rPr>
              <a:t>开首单</a:t>
            </a:r>
            <a:endParaRPr lang="zh-CN" altLang="en-US" sz="1600" b="1">
              <a:solidFill>
                <a:schemeClr val="tx1"/>
              </a:solidFill>
              <a:sym typeface="+mn-ea"/>
            </a:endParaRPr>
          </a:p>
        </p:txBody>
      </p:sp>
      <p:pic>
        <p:nvPicPr>
          <p:cNvPr id="4" name="图片 3"/>
          <p:cNvPicPr>
            <a:picLocks noChangeAspect="1"/>
          </p:cNvPicPr>
          <p:nvPr/>
        </p:nvPicPr>
        <p:blipFill>
          <a:blip r:embed="rId1"/>
          <a:stretch>
            <a:fillRect/>
          </a:stretch>
        </p:blipFill>
        <p:spPr>
          <a:xfrm>
            <a:off x="420370" y="458470"/>
            <a:ext cx="2844165" cy="4842510"/>
          </a:xfrm>
          <a:prstGeom prst="rect">
            <a:avLst/>
          </a:prstGeom>
        </p:spPr>
      </p:pic>
      <p:pic>
        <p:nvPicPr>
          <p:cNvPr id="6" name="图片 5"/>
          <p:cNvPicPr>
            <a:picLocks noChangeAspect="1"/>
          </p:cNvPicPr>
          <p:nvPr/>
        </p:nvPicPr>
        <p:blipFill>
          <a:blip r:embed="rId2"/>
          <a:stretch>
            <a:fillRect/>
          </a:stretch>
        </p:blipFill>
        <p:spPr>
          <a:xfrm>
            <a:off x="3420110" y="458470"/>
            <a:ext cx="2235835" cy="4843145"/>
          </a:xfrm>
          <a:prstGeom prst="rect">
            <a:avLst/>
          </a:prstGeom>
        </p:spPr>
      </p:pic>
      <p:pic>
        <p:nvPicPr>
          <p:cNvPr id="7" name="图片 6"/>
          <p:cNvPicPr>
            <a:picLocks noChangeAspect="1"/>
          </p:cNvPicPr>
          <p:nvPr/>
        </p:nvPicPr>
        <p:blipFill>
          <a:blip r:embed="rId3"/>
          <a:stretch>
            <a:fillRect/>
          </a:stretch>
        </p:blipFill>
        <p:spPr>
          <a:xfrm>
            <a:off x="5811520" y="516890"/>
            <a:ext cx="3843020" cy="3074670"/>
          </a:xfrm>
          <a:prstGeom prst="rect">
            <a:avLst/>
          </a:prstGeom>
        </p:spPr>
      </p:pic>
      <p:grpSp>
        <p:nvGrpSpPr>
          <p:cNvPr id="8" name="组合 7"/>
          <p:cNvGrpSpPr/>
          <p:nvPr/>
        </p:nvGrpSpPr>
        <p:grpSpPr>
          <a:xfrm>
            <a:off x="215265" y="143510"/>
            <a:ext cx="341630" cy="280035"/>
            <a:chOff x="4729" y="1585"/>
            <a:chExt cx="842" cy="708"/>
          </a:xfrm>
        </p:grpSpPr>
        <p:pic>
          <p:nvPicPr>
            <p:cNvPr id="9" name="图片 8" descr="resource"/>
            <p:cNvPicPr>
              <a:picLocks noChangeAspect="1"/>
            </p:cNvPicPr>
            <p:nvPr/>
          </p:nvPicPr>
          <p:blipFill>
            <a:blip r:embed="rId4"/>
            <a:stretch>
              <a:fillRect/>
            </a:stretch>
          </p:blipFill>
          <p:spPr>
            <a:xfrm>
              <a:off x="5235" y="1585"/>
              <a:ext cx="337" cy="709"/>
            </a:xfrm>
            <a:prstGeom prst="rect">
              <a:avLst/>
            </a:prstGeom>
          </p:spPr>
        </p:pic>
        <p:pic>
          <p:nvPicPr>
            <p:cNvPr id="10" name="图片 9" descr="resource"/>
            <p:cNvPicPr>
              <a:picLocks noChangeAspect="1"/>
            </p:cNvPicPr>
            <p:nvPr/>
          </p:nvPicPr>
          <p:blipFill>
            <a:blip r:embed="rId5"/>
            <a:stretch>
              <a:fillRect/>
            </a:stretch>
          </p:blipFill>
          <p:spPr>
            <a:xfrm>
              <a:off x="4982" y="1585"/>
              <a:ext cx="337" cy="709"/>
            </a:xfrm>
            <a:prstGeom prst="rect">
              <a:avLst/>
            </a:prstGeom>
          </p:spPr>
        </p:pic>
        <p:pic>
          <p:nvPicPr>
            <p:cNvPr id="11" name="图片 10" descr="resource"/>
            <p:cNvPicPr>
              <a:picLocks noChangeAspect="1"/>
            </p:cNvPicPr>
            <p:nvPr/>
          </p:nvPicPr>
          <p:blipFill>
            <a:blip r:embed="rId4"/>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462085" y="2049495"/>
            <a:ext cx="3097009" cy="943269"/>
            <a:chOff x="4540513" y="2812835"/>
            <a:chExt cx="3097009" cy="943269"/>
          </a:xfrm>
        </p:grpSpPr>
        <p:cxnSp>
          <p:nvCxnSpPr>
            <p:cNvPr id="34" name="直接连接符 33"/>
            <p:cNvCxnSpPr/>
            <p:nvPr/>
          </p:nvCxnSpPr>
          <p:spPr>
            <a:xfrm>
              <a:off x="5717381" y="2812835"/>
              <a:ext cx="757237" cy="0"/>
            </a:xfrm>
            <a:prstGeom prst="line">
              <a:avLst/>
            </a:prstGeom>
            <a:noFill/>
            <a:ln w="12700" cap="flat" cmpd="sng" algn="ctr">
              <a:solidFill>
                <a:sysClr val="window" lastClr="FFFFFF"/>
              </a:solidFill>
              <a:prstDash val="solid"/>
              <a:miter lim="800000"/>
            </a:ln>
            <a:effectLst/>
          </p:spPr>
        </p:cxnSp>
        <p:sp>
          <p:nvSpPr>
            <p:cNvPr id="36" name="文本框 35"/>
            <p:cNvSpPr txBox="1"/>
            <p:nvPr/>
          </p:nvSpPr>
          <p:spPr>
            <a:xfrm>
              <a:off x="4540513" y="3295729"/>
              <a:ext cx="3097009" cy="460375"/>
            </a:xfrm>
            <a:prstGeom prst="rect">
              <a:avLst/>
            </a:prstGeom>
            <a:noFill/>
          </p:spPr>
          <p:txBody>
            <a:bodyPr wrap="square" rtlCol="0">
              <a:spAutoFit/>
            </a:bodyPr>
            <a:lstStyle/>
            <a:p>
              <a:pPr lvl="0" algn="ctr"/>
              <a:endParaRPr lang="zh-CN" altLang="en-US" sz="2400" b="1" kern="0" spc="400" dirty="0">
                <a:solidFill>
                  <a:schemeClr val="tx1"/>
                </a:solidFill>
                <a:latin typeface="微软雅黑" panose="020B0503020204020204" charset="-122"/>
                <a:ea typeface="微软雅黑" panose="020B0503020204020204" charset="-122"/>
                <a:sym typeface="+mn-ea"/>
              </a:endParaRPr>
            </a:p>
          </p:txBody>
        </p:sp>
      </p:grpSp>
      <p:sp>
        <p:nvSpPr>
          <p:cNvPr id="2" name="文本框 1"/>
          <p:cNvSpPr txBox="1"/>
          <p:nvPr/>
        </p:nvSpPr>
        <p:spPr>
          <a:xfrm>
            <a:off x="1076643" y="184150"/>
            <a:ext cx="2583180" cy="337185"/>
          </a:xfrm>
          <a:prstGeom prst="rect">
            <a:avLst/>
          </a:prstGeom>
          <a:noFill/>
        </p:spPr>
        <p:txBody>
          <a:bodyPr wrap="none" rtlCol="0">
            <a:spAutoFit/>
          </a:bodyPr>
          <a:lstStyle/>
          <a:p>
            <a:pPr algn="l"/>
            <a:r>
              <a:rPr lang="zh-CN" altLang="en-US" sz="1600" b="1">
                <a:solidFill>
                  <a:schemeClr val="tx1"/>
                </a:solidFill>
                <a:sym typeface="+mn-ea"/>
              </a:rPr>
              <a:t>社群营销变现</a:t>
            </a:r>
            <a:r>
              <a:rPr lang="en-US" altLang="zh-CN" sz="1600" b="1">
                <a:sym typeface="+mn-ea"/>
              </a:rPr>
              <a:t>——</a:t>
            </a:r>
            <a:r>
              <a:rPr lang="zh-CN" sz="1600" b="1">
                <a:sym typeface="+mn-ea"/>
              </a:rPr>
              <a:t>日常活动</a:t>
            </a:r>
            <a:endParaRPr lang="zh-CN" sz="1600" b="1">
              <a:solidFill>
                <a:schemeClr val="tx1"/>
              </a:solidFill>
              <a:sym typeface="+mn-ea"/>
            </a:endParaRPr>
          </a:p>
        </p:txBody>
      </p:sp>
      <p:grpSp>
        <p:nvGrpSpPr>
          <p:cNvPr id="3" name="组合 2"/>
          <p:cNvGrpSpPr/>
          <p:nvPr/>
        </p:nvGrpSpPr>
        <p:grpSpPr>
          <a:xfrm>
            <a:off x="552450" y="212725"/>
            <a:ext cx="341630" cy="280035"/>
            <a:chOff x="4729" y="1585"/>
            <a:chExt cx="842" cy="708"/>
          </a:xfrm>
        </p:grpSpPr>
        <p:pic>
          <p:nvPicPr>
            <p:cNvPr id="5" name="图片 4" descr="resource"/>
            <p:cNvPicPr>
              <a:picLocks noChangeAspect="1"/>
            </p:cNvPicPr>
            <p:nvPr/>
          </p:nvPicPr>
          <p:blipFill>
            <a:blip r:embed="rId1"/>
            <a:stretch>
              <a:fillRect/>
            </a:stretch>
          </p:blipFill>
          <p:spPr>
            <a:xfrm>
              <a:off x="5235" y="1585"/>
              <a:ext cx="337" cy="709"/>
            </a:xfrm>
            <a:prstGeom prst="rect">
              <a:avLst/>
            </a:prstGeom>
          </p:spPr>
        </p:pic>
        <p:pic>
          <p:nvPicPr>
            <p:cNvPr id="10" name="图片 9" descr="resource"/>
            <p:cNvPicPr>
              <a:picLocks noChangeAspect="1"/>
            </p:cNvPicPr>
            <p:nvPr/>
          </p:nvPicPr>
          <p:blipFill>
            <a:blip r:embed="rId2"/>
            <a:stretch>
              <a:fillRect/>
            </a:stretch>
          </p:blipFill>
          <p:spPr>
            <a:xfrm>
              <a:off x="4982" y="1585"/>
              <a:ext cx="337" cy="709"/>
            </a:xfrm>
            <a:prstGeom prst="rect">
              <a:avLst/>
            </a:prstGeom>
          </p:spPr>
        </p:pic>
        <p:pic>
          <p:nvPicPr>
            <p:cNvPr id="11" name="图片 10" descr="resource"/>
            <p:cNvPicPr>
              <a:picLocks noChangeAspect="1"/>
            </p:cNvPicPr>
            <p:nvPr/>
          </p:nvPicPr>
          <p:blipFill>
            <a:blip r:embed="rId1"/>
            <a:stretch>
              <a:fillRect/>
            </a:stretch>
          </p:blipFill>
          <p:spPr>
            <a:xfrm>
              <a:off x="4729" y="1585"/>
              <a:ext cx="337" cy="709"/>
            </a:xfrm>
            <a:prstGeom prst="rect">
              <a:avLst/>
            </a:prstGeom>
          </p:spPr>
        </p:pic>
      </p:grpSp>
      <p:pic>
        <p:nvPicPr>
          <p:cNvPr id="4" name="图片 3"/>
          <p:cNvPicPr>
            <a:picLocks noChangeAspect="1"/>
          </p:cNvPicPr>
          <p:nvPr/>
        </p:nvPicPr>
        <p:blipFill>
          <a:blip r:embed="rId3"/>
          <a:stretch>
            <a:fillRect/>
          </a:stretch>
        </p:blipFill>
        <p:spPr>
          <a:xfrm>
            <a:off x="189230" y="521335"/>
            <a:ext cx="1930400" cy="4180205"/>
          </a:xfrm>
          <a:prstGeom prst="rect">
            <a:avLst/>
          </a:prstGeom>
        </p:spPr>
      </p:pic>
      <p:pic>
        <p:nvPicPr>
          <p:cNvPr id="6" name="图片 5"/>
          <p:cNvPicPr>
            <a:picLocks noChangeAspect="1"/>
          </p:cNvPicPr>
          <p:nvPr/>
        </p:nvPicPr>
        <p:blipFill>
          <a:blip r:embed="rId4"/>
          <a:stretch>
            <a:fillRect/>
          </a:stretch>
        </p:blipFill>
        <p:spPr>
          <a:xfrm>
            <a:off x="2203450" y="493395"/>
            <a:ext cx="1929765" cy="4180840"/>
          </a:xfrm>
          <a:prstGeom prst="rect">
            <a:avLst/>
          </a:prstGeom>
        </p:spPr>
      </p:pic>
      <p:pic>
        <p:nvPicPr>
          <p:cNvPr id="7" name="图片 6"/>
          <p:cNvPicPr>
            <a:picLocks noChangeAspect="1"/>
          </p:cNvPicPr>
          <p:nvPr/>
        </p:nvPicPr>
        <p:blipFill>
          <a:blip r:embed="rId5"/>
          <a:stretch>
            <a:fillRect/>
          </a:stretch>
        </p:blipFill>
        <p:spPr>
          <a:xfrm>
            <a:off x="4217670" y="493395"/>
            <a:ext cx="1893570" cy="4100195"/>
          </a:xfrm>
          <a:prstGeom prst="rect">
            <a:avLst/>
          </a:prstGeom>
        </p:spPr>
      </p:pic>
      <p:pic>
        <p:nvPicPr>
          <p:cNvPr id="8" name="图片 7"/>
          <p:cNvPicPr>
            <a:picLocks noChangeAspect="1"/>
          </p:cNvPicPr>
          <p:nvPr/>
        </p:nvPicPr>
        <p:blipFill>
          <a:blip r:embed="rId6"/>
          <a:stretch>
            <a:fillRect/>
          </a:stretch>
        </p:blipFill>
        <p:spPr>
          <a:xfrm>
            <a:off x="6181725" y="507365"/>
            <a:ext cx="1880870" cy="4072255"/>
          </a:xfrm>
          <a:prstGeom prst="rect">
            <a:avLst/>
          </a:prstGeom>
        </p:spPr>
      </p:pic>
      <p:pic>
        <p:nvPicPr>
          <p:cNvPr id="9" name="图片 8"/>
          <p:cNvPicPr>
            <a:picLocks noChangeAspect="1"/>
          </p:cNvPicPr>
          <p:nvPr/>
        </p:nvPicPr>
        <p:blipFill>
          <a:blip r:embed="rId7"/>
          <a:stretch>
            <a:fillRect/>
          </a:stretch>
        </p:blipFill>
        <p:spPr>
          <a:xfrm>
            <a:off x="8133715" y="506730"/>
            <a:ext cx="1894205" cy="4100830"/>
          </a:xfrm>
          <a:prstGeom prst="rect">
            <a:avLst/>
          </a:prstGeom>
        </p:spPr>
      </p:pic>
      <p:sp>
        <p:nvSpPr>
          <p:cNvPr id="12" name="五边形 11"/>
          <p:cNvSpPr/>
          <p:nvPr>
            <p:custDataLst>
              <p:tags r:id="rId8"/>
            </p:custDataLst>
          </p:nvPr>
        </p:nvSpPr>
        <p:spPr>
          <a:xfrm>
            <a:off x="566859" y="4843788"/>
            <a:ext cx="1366276" cy="699961"/>
          </a:xfrm>
          <a:prstGeom prst="homePlate">
            <a:avLst/>
          </a:prstGeom>
          <a:solidFill>
            <a:srgbClr val="FA85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水军提问</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无意种草</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3" name="任意多边形 12"/>
          <p:cNvSpPr/>
          <p:nvPr>
            <p:custDataLst>
              <p:tags r:id="rId9"/>
            </p:custDataLst>
          </p:nvPr>
        </p:nvSpPr>
        <p:spPr>
          <a:xfrm>
            <a:off x="1933233" y="4837438"/>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CE8D3E"/>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回答问题</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引出新品</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5" name="任意多边形 14"/>
          <p:cNvSpPr/>
          <p:nvPr>
            <p:custDataLst>
              <p:tags r:id="rId10"/>
            </p:custDataLst>
          </p:nvPr>
        </p:nvSpPr>
        <p:spPr>
          <a:xfrm>
            <a:off x="3338978"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E74D51"/>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预热群公告</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强曝光</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16" name="任意多边形 15"/>
          <p:cNvSpPr/>
          <p:nvPr>
            <p:custDataLst>
              <p:tags r:id="rId11"/>
            </p:custDataLst>
          </p:nvPr>
        </p:nvSpPr>
        <p:spPr>
          <a:xfrm>
            <a:off x="4725038" y="4843788"/>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FABD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水军提问</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再次引导</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20" name="任意多边形 19"/>
          <p:cNvSpPr/>
          <p:nvPr>
            <p:custDataLst>
              <p:tags r:id="rId12"/>
            </p:custDataLst>
          </p:nvPr>
        </p:nvSpPr>
        <p:spPr>
          <a:xfrm>
            <a:off x="6111097"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9C6A6A"/>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秒杀</a:t>
            </a:r>
            <a:r>
              <a:rPr lang="en-US" altLang="zh-CN"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a:t>
            </a: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上新</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冲刺销售</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sp>
        <p:nvSpPr>
          <p:cNvPr id="40" name="任意多边形 39"/>
          <p:cNvSpPr/>
          <p:nvPr>
            <p:custDataLst>
              <p:tags r:id="rId13"/>
            </p:custDataLst>
          </p:nvPr>
        </p:nvSpPr>
        <p:spPr>
          <a:xfrm>
            <a:off x="7497157"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DB7D5F"/>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充值折上折</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引发高客单</a:t>
            </a:r>
            <a:endPar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endParaRPr>
          </a:p>
        </p:txBody>
      </p:sp>
      <p:grpSp>
        <p:nvGrpSpPr>
          <p:cNvPr id="14" name="组合 13"/>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1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462085" y="2049495"/>
            <a:ext cx="3097009" cy="943269"/>
            <a:chOff x="4540513" y="2812835"/>
            <a:chExt cx="3097009" cy="943269"/>
          </a:xfrm>
        </p:grpSpPr>
        <p:cxnSp>
          <p:nvCxnSpPr>
            <p:cNvPr id="34" name="直接连接符 33"/>
            <p:cNvCxnSpPr/>
            <p:nvPr/>
          </p:nvCxnSpPr>
          <p:spPr>
            <a:xfrm>
              <a:off x="5717381" y="2812835"/>
              <a:ext cx="757237" cy="0"/>
            </a:xfrm>
            <a:prstGeom prst="line">
              <a:avLst/>
            </a:prstGeom>
            <a:noFill/>
            <a:ln w="12700" cap="flat" cmpd="sng" algn="ctr">
              <a:solidFill>
                <a:sysClr val="window" lastClr="FFFFFF"/>
              </a:solidFill>
              <a:prstDash val="solid"/>
              <a:miter lim="800000"/>
            </a:ln>
            <a:effectLst/>
          </p:spPr>
        </p:cxnSp>
        <p:sp>
          <p:nvSpPr>
            <p:cNvPr id="36" name="文本框 35"/>
            <p:cNvSpPr txBox="1"/>
            <p:nvPr/>
          </p:nvSpPr>
          <p:spPr>
            <a:xfrm>
              <a:off x="4540513" y="3295729"/>
              <a:ext cx="3097009" cy="460375"/>
            </a:xfrm>
            <a:prstGeom prst="rect">
              <a:avLst/>
            </a:prstGeom>
            <a:noFill/>
          </p:spPr>
          <p:txBody>
            <a:bodyPr wrap="square" rtlCol="0">
              <a:spAutoFit/>
            </a:bodyPr>
            <a:lstStyle/>
            <a:p>
              <a:pPr lvl="0" algn="ctr"/>
              <a:endParaRPr lang="zh-CN" altLang="en-US" sz="2400" b="1" kern="0" spc="400" dirty="0">
                <a:solidFill>
                  <a:schemeClr val="tx1"/>
                </a:solidFill>
                <a:latin typeface="微软雅黑" panose="020B0503020204020204" charset="-122"/>
                <a:ea typeface="微软雅黑" panose="020B0503020204020204" charset="-122"/>
                <a:sym typeface="+mn-ea"/>
              </a:endParaRPr>
            </a:p>
          </p:txBody>
        </p:sp>
      </p:grpSp>
      <p:sp>
        <p:nvSpPr>
          <p:cNvPr id="2" name="文本框 1"/>
          <p:cNvSpPr txBox="1"/>
          <p:nvPr/>
        </p:nvSpPr>
        <p:spPr>
          <a:xfrm>
            <a:off x="1076643" y="184150"/>
            <a:ext cx="1808480" cy="337185"/>
          </a:xfrm>
          <a:prstGeom prst="rect">
            <a:avLst/>
          </a:prstGeom>
          <a:noFill/>
        </p:spPr>
        <p:txBody>
          <a:bodyPr wrap="none" rtlCol="0">
            <a:spAutoFit/>
          </a:bodyPr>
          <a:lstStyle/>
          <a:p>
            <a:pPr algn="l"/>
            <a:r>
              <a:rPr lang="zh-CN" sz="1600" b="1">
                <a:solidFill>
                  <a:schemeClr val="tx1"/>
                </a:solidFill>
                <a:sym typeface="+mn-ea"/>
              </a:rPr>
              <a:t>日常的人群包运营</a:t>
            </a:r>
            <a:endParaRPr lang="zh-CN" sz="1600" b="1">
              <a:solidFill>
                <a:schemeClr val="tx1"/>
              </a:solidFill>
              <a:sym typeface="+mn-ea"/>
            </a:endParaRPr>
          </a:p>
        </p:txBody>
      </p:sp>
      <p:grpSp>
        <p:nvGrpSpPr>
          <p:cNvPr id="3" name="组合 2"/>
          <p:cNvGrpSpPr/>
          <p:nvPr/>
        </p:nvGrpSpPr>
        <p:grpSpPr>
          <a:xfrm>
            <a:off x="552450" y="212725"/>
            <a:ext cx="341630" cy="280035"/>
            <a:chOff x="4729" y="1585"/>
            <a:chExt cx="842" cy="708"/>
          </a:xfrm>
        </p:grpSpPr>
        <p:pic>
          <p:nvPicPr>
            <p:cNvPr id="5" name="图片 4" descr="resource"/>
            <p:cNvPicPr>
              <a:picLocks noChangeAspect="1"/>
            </p:cNvPicPr>
            <p:nvPr/>
          </p:nvPicPr>
          <p:blipFill>
            <a:blip r:embed="rId1"/>
            <a:stretch>
              <a:fillRect/>
            </a:stretch>
          </p:blipFill>
          <p:spPr>
            <a:xfrm>
              <a:off x="5235" y="1585"/>
              <a:ext cx="337" cy="709"/>
            </a:xfrm>
            <a:prstGeom prst="rect">
              <a:avLst/>
            </a:prstGeom>
          </p:spPr>
        </p:pic>
        <p:pic>
          <p:nvPicPr>
            <p:cNvPr id="10" name="图片 9" descr="resource"/>
            <p:cNvPicPr>
              <a:picLocks noChangeAspect="1"/>
            </p:cNvPicPr>
            <p:nvPr/>
          </p:nvPicPr>
          <p:blipFill>
            <a:blip r:embed="rId2"/>
            <a:stretch>
              <a:fillRect/>
            </a:stretch>
          </p:blipFill>
          <p:spPr>
            <a:xfrm>
              <a:off x="4982" y="1585"/>
              <a:ext cx="337" cy="709"/>
            </a:xfrm>
            <a:prstGeom prst="rect">
              <a:avLst/>
            </a:prstGeom>
          </p:spPr>
        </p:pic>
        <p:pic>
          <p:nvPicPr>
            <p:cNvPr id="11" name="图片 10" descr="resource"/>
            <p:cNvPicPr>
              <a:picLocks noChangeAspect="1"/>
            </p:cNvPicPr>
            <p:nvPr/>
          </p:nvPicPr>
          <p:blipFill>
            <a:blip r:embed="rId1"/>
            <a:stretch>
              <a:fillRect/>
            </a:stretch>
          </p:blipFill>
          <p:spPr>
            <a:xfrm>
              <a:off x="4729" y="1585"/>
              <a:ext cx="337" cy="709"/>
            </a:xfrm>
            <a:prstGeom prst="rect">
              <a:avLst/>
            </a:prstGeom>
          </p:spPr>
        </p:pic>
      </p:grpSp>
      <p:pic>
        <p:nvPicPr>
          <p:cNvPr id="14" name="图片 13"/>
          <p:cNvPicPr>
            <a:picLocks noChangeAspect="1"/>
          </p:cNvPicPr>
          <p:nvPr/>
        </p:nvPicPr>
        <p:blipFill>
          <a:blip r:embed="rId3"/>
          <a:stretch>
            <a:fillRect/>
          </a:stretch>
        </p:blipFill>
        <p:spPr>
          <a:xfrm>
            <a:off x="894715" y="643890"/>
            <a:ext cx="7401560" cy="3951605"/>
          </a:xfrm>
          <a:prstGeom prst="rect">
            <a:avLst/>
          </a:prstGeom>
        </p:spPr>
      </p:pic>
      <p:sp>
        <p:nvSpPr>
          <p:cNvPr id="88" name="文本框 87"/>
          <p:cNvSpPr txBox="1"/>
          <p:nvPr/>
        </p:nvSpPr>
        <p:spPr>
          <a:xfrm>
            <a:off x="894715" y="4745990"/>
            <a:ext cx="7401560" cy="645160"/>
          </a:xfrm>
          <a:prstGeom prst="rect">
            <a:avLst/>
          </a:prstGeom>
          <a:noFill/>
        </p:spPr>
        <p:txBody>
          <a:bodyPr wrap="square" rtlCol="0">
            <a:spAutoFit/>
          </a:bodyPr>
          <a:p>
            <a:pPr algn="l"/>
            <a:r>
              <a:rPr lang="zh-CN" altLang="en-US">
                <a:solidFill>
                  <a:schemeClr val="tx1">
                    <a:lumMod val="75000"/>
                    <a:lumOff val="25000"/>
                  </a:schemeClr>
                </a:solidFill>
              </a:rPr>
              <a:t>运营选好人群、活动、第一句话术，后台勾选发送</a:t>
            </a:r>
            <a:endParaRPr lang="zh-CN" altLang="en-US">
              <a:solidFill>
                <a:schemeClr val="tx1">
                  <a:lumMod val="75000"/>
                  <a:lumOff val="25000"/>
                </a:schemeClr>
              </a:solidFill>
            </a:endParaRPr>
          </a:p>
          <a:p>
            <a:pPr algn="l"/>
            <a:r>
              <a:rPr lang="zh-CN" altLang="en-US">
                <a:solidFill>
                  <a:schemeClr val="tx1">
                    <a:lumMod val="75000"/>
                    <a:lumOff val="25000"/>
                  </a:schemeClr>
                </a:solidFill>
              </a:rPr>
              <a:t>销售承接依然是从</a:t>
            </a:r>
            <a:r>
              <a:rPr lang="en-US" altLang="zh-CN">
                <a:solidFill>
                  <a:schemeClr val="tx1">
                    <a:lumMod val="75000"/>
                    <a:lumOff val="25000"/>
                  </a:schemeClr>
                </a:solidFill>
              </a:rPr>
              <a:t>“</a:t>
            </a:r>
            <a:r>
              <a:rPr lang="zh-CN" altLang="en-US">
                <a:solidFill>
                  <a:schemeClr val="tx1">
                    <a:lumMod val="75000"/>
                    <a:lumOff val="25000"/>
                  </a:schemeClr>
                </a:solidFill>
              </a:rPr>
              <a:t>回答问题</a:t>
            </a:r>
            <a:r>
              <a:rPr lang="en-US" altLang="zh-CN">
                <a:solidFill>
                  <a:schemeClr val="tx1">
                    <a:lumMod val="75000"/>
                    <a:lumOff val="25000"/>
                  </a:schemeClr>
                </a:solidFill>
              </a:rPr>
              <a:t>”</a:t>
            </a:r>
            <a:r>
              <a:rPr lang="zh-CN" altLang="en-US">
                <a:solidFill>
                  <a:schemeClr val="tx1">
                    <a:lumMod val="75000"/>
                    <a:lumOff val="25000"/>
                  </a:schemeClr>
                </a:solidFill>
              </a:rPr>
              <a:t>开始</a:t>
            </a:r>
            <a:r>
              <a:rPr lang="en-US" altLang="zh-CN">
                <a:solidFill>
                  <a:schemeClr val="tx1">
                    <a:lumMod val="75000"/>
                    <a:lumOff val="25000"/>
                  </a:schemeClr>
                </a:solidFill>
              </a:rPr>
              <a:t>,</a:t>
            </a:r>
            <a:r>
              <a:rPr lang="zh-CN" altLang="en-US" b="1">
                <a:solidFill>
                  <a:srgbClr val="FF0000"/>
                </a:solidFill>
              </a:rPr>
              <a:t>核心依然是服务和需求匹配的能力</a:t>
            </a:r>
            <a:endParaRPr lang="zh-CN" altLang="en-US" b="1">
              <a:solidFill>
                <a:srgbClr val="FF0000"/>
              </a:solidFill>
            </a:endParaRPr>
          </a:p>
        </p:txBody>
      </p:sp>
      <p:grpSp>
        <p:nvGrpSpPr>
          <p:cNvPr id="17" name="组合 16"/>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如何做好</a:t>
            </a:r>
            <a:r>
              <a:rPr lang="en-US" altLang="zh-CN" sz="2800" b="1" dirty="0">
                <a:sym typeface="+mn-ea"/>
              </a:rPr>
              <a:t>“</a:t>
            </a:r>
            <a:r>
              <a:rPr lang="zh-CN" altLang="en-US" sz="2800" b="1" dirty="0">
                <a:sym typeface="+mn-ea"/>
              </a:rPr>
              <a:t>助理型</a:t>
            </a:r>
            <a:r>
              <a:rPr lang="en-US" altLang="zh-CN" sz="2800" b="1" dirty="0">
                <a:sym typeface="+mn-ea"/>
              </a:rPr>
              <a:t>”</a:t>
            </a:r>
            <a:r>
              <a:rPr lang="zh-CN" altLang="en-US" sz="2800" b="1" dirty="0">
                <a:sym typeface="+mn-ea"/>
              </a:rPr>
              <a:t>社群销售的留存</a:t>
            </a:r>
            <a:endParaRPr lang="zh-CN" altLang="en-US" sz="2800" b="1" dirty="0">
              <a:sym typeface="+mn-ea"/>
            </a:endParaRP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39052" y="156253"/>
            <a:ext cx="2011680" cy="337185"/>
          </a:xfrm>
          <a:prstGeom prst="rect">
            <a:avLst/>
          </a:prstGeom>
          <a:noFill/>
        </p:spPr>
        <p:txBody>
          <a:bodyPr wrap="none" rtlCol="0">
            <a:spAutoFit/>
          </a:bodyPr>
          <a:lstStyle/>
          <a:p>
            <a:pPr algn="ctr"/>
            <a:r>
              <a:rPr lang="zh-CN" altLang="en-US" sz="1595" b="1" dirty="0">
                <a:solidFill>
                  <a:schemeClr val="tx1"/>
                </a:solidFill>
                <a:sym typeface="+mn-ea"/>
              </a:rPr>
              <a:t>所有岗位的留存方法</a:t>
            </a:r>
            <a:endParaRPr lang="zh-CN" altLang="en-US" sz="1595" b="1" dirty="0">
              <a:solidFill>
                <a:schemeClr val="tx1"/>
              </a:solidFill>
              <a:sym typeface="+mn-ea"/>
            </a:endParaRPr>
          </a:p>
        </p:txBody>
      </p:sp>
      <p:grpSp>
        <p:nvGrpSpPr>
          <p:cNvPr id="36" name="组合 35"/>
          <p:cNvGrpSpPr/>
          <p:nvPr/>
        </p:nvGrpSpPr>
        <p:grpSpPr>
          <a:xfrm>
            <a:off x="296475" y="194733"/>
            <a:ext cx="340941" cy="279471"/>
            <a:chOff x="4729" y="1585"/>
            <a:chExt cx="842" cy="708"/>
          </a:xfrm>
        </p:grpSpPr>
        <p:pic>
          <p:nvPicPr>
            <p:cNvPr id="33" name="图片 32" descr="resource"/>
            <p:cNvPicPr>
              <a:picLocks noChangeAspect="1"/>
            </p:cNvPicPr>
            <p:nvPr/>
          </p:nvPicPr>
          <p:blipFill>
            <a:blip r:embed="rId1"/>
            <a:stretch>
              <a:fillRect/>
            </a:stretch>
          </p:blipFill>
          <p:spPr>
            <a:xfrm>
              <a:off x="5235" y="1585"/>
              <a:ext cx="337" cy="709"/>
            </a:xfrm>
            <a:prstGeom prst="rect">
              <a:avLst/>
            </a:prstGeom>
          </p:spPr>
        </p:pic>
        <p:pic>
          <p:nvPicPr>
            <p:cNvPr id="34" name="图片 33" descr="resource"/>
            <p:cNvPicPr>
              <a:picLocks noChangeAspect="1"/>
            </p:cNvPicPr>
            <p:nvPr/>
          </p:nvPicPr>
          <p:blipFill>
            <a:blip r:embed="rId2"/>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stretch>
              <a:fillRect/>
            </a:stretch>
          </p:blipFill>
          <p:spPr>
            <a:xfrm>
              <a:off x="4729" y="1585"/>
              <a:ext cx="337" cy="709"/>
            </a:xfrm>
            <a:prstGeom prst="rect">
              <a:avLst/>
            </a:prstGeom>
          </p:spPr>
        </p:pic>
      </p:grpSp>
      <p:sp>
        <p:nvSpPr>
          <p:cNvPr id="7" name="矩形 6"/>
          <p:cNvSpPr/>
          <p:nvPr/>
        </p:nvSpPr>
        <p:spPr>
          <a:xfrm>
            <a:off x="118703" y="123040"/>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87" name="Freeform 5"/>
          <p:cNvSpPr/>
          <p:nvPr>
            <p:custDataLst>
              <p:tags r:id="rId4"/>
            </p:custDataLst>
          </p:nvPr>
        </p:nvSpPr>
        <p:spPr bwMode="auto">
          <a:xfrm>
            <a:off x="3760360" y="3432648"/>
            <a:ext cx="2558999" cy="844028"/>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00B39F"/>
          </a:solidFill>
          <a:ln>
            <a:noFill/>
          </a:ln>
        </p:spPr>
        <p:txBody>
          <a:bodyPr vert="horz" wrap="square" lIns="57594" tIns="28797" rIns="57594" bIns="28797" numCol="1" anchor="t" anchorCtr="0" compatLnSpc="1">
            <a:normAutofit/>
          </a:bodyPr>
          <a:lstStyle/>
          <a:p>
            <a:pPr algn="ctr"/>
            <a:endParaRPr lang="id-ID" sz="1135"/>
          </a:p>
        </p:txBody>
      </p:sp>
      <p:sp>
        <p:nvSpPr>
          <p:cNvPr id="88" name="Freeform 5"/>
          <p:cNvSpPr/>
          <p:nvPr>
            <p:custDataLst>
              <p:tags r:id="rId5"/>
            </p:custDataLst>
          </p:nvPr>
        </p:nvSpPr>
        <p:spPr bwMode="auto">
          <a:xfrm>
            <a:off x="3757247" y="3438130"/>
            <a:ext cx="2558999" cy="844028"/>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FFFF">
              <a:alpha val="15000"/>
            </a:srgbClr>
          </a:solidFill>
          <a:ln>
            <a:noFill/>
          </a:ln>
        </p:spPr>
        <p:txBody>
          <a:bodyPr vert="horz" wrap="square" lIns="57594" tIns="28797" rIns="57594" bIns="28797" numCol="1" anchor="t" anchorCtr="0" compatLnSpc="1">
            <a:normAutofit/>
          </a:bodyPr>
          <a:lstStyle/>
          <a:p>
            <a:pPr algn="ctr"/>
            <a:endParaRPr lang="id-ID" sz="1135"/>
          </a:p>
        </p:txBody>
      </p:sp>
      <p:sp>
        <p:nvSpPr>
          <p:cNvPr id="89" name="Oval 9"/>
          <p:cNvSpPr>
            <a:spLocks noChangeArrowheads="1"/>
          </p:cNvSpPr>
          <p:nvPr>
            <p:custDataLst>
              <p:tags r:id="rId6"/>
            </p:custDataLst>
          </p:nvPr>
        </p:nvSpPr>
        <p:spPr bwMode="auto">
          <a:xfrm>
            <a:off x="3760360" y="3073057"/>
            <a:ext cx="2558999" cy="719181"/>
          </a:xfrm>
          <a:prstGeom prst="ellipse">
            <a:avLst/>
          </a:prstGeom>
          <a:solidFill>
            <a:srgbClr val="00B39F"/>
          </a:solidFill>
          <a:ln>
            <a:noFill/>
          </a:ln>
        </p:spPr>
        <p:txBody>
          <a:bodyPr vert="horz" wrap="square" lIns="57594" tIns="28797" rIns="57594" bIns="28797" numCol="1" anchor="t" anchorCtr="0" compatLnSpc="1">
            <a:normAutofit/>
          </a:bodyPr>
          <a:lstStyle/>
          <a:p>
            <a:pPr algn="ctr"/>
            <a:endParaRPr lang="id-ID" sz="1135"/>
          </a:p>
        </p:txBody>
      </p:sp>
      <p:cxnSp>
        <p:nvCxnSpPr>
          <p:cNvPr id="100" name="直接连接符 99"/>
          <p:cNvCxnSpPr/>
          <p:nvPr>
            <p:custDataLst>
              <p:tags r:id="rId7"/>
            </p:custDataLst>
          </p:nvPr>
        </p:nvCxnSpPr>
        <p:spPr>
          <a:xfrm>
            <a:off x="6318391" y="3073057"/>
            <a:ext cx="959225" cy="0"/>
          </a:xfrm>
          <a:prstGeom prst="line">
            <a:avLst/>
          </a:prstGeom>
          <a:ln>
            <a:solidFill>
              <a:srgbClr val="000000"/>
            </a:solidFill>
          </a:ln>
        </p:spPr>
        <p:style>
          <a:lnRef idx="1">
            <a:srgbClr val="FB5550"/>
          </a:lnRef>
          <a:fillRef idx="0">
            <a:srgbClr val="FB5550"/>
          </a:fillRef>
          <a:effectRef idx="0">
            <a:srgbClr val="FB5550"/>
          </a:effectRef>
          <a:fontRef idx="minor">
            <a:srgbClr val="FFFFFF"/>
          </a:fontRef>
        </p:style>
      </p:cxnSp>
      <p:cxnSp>
        <p:nvCxnSpPr>
          <p:cNvPr id="105" name="直接连接符 104"/>
          <p:cNvCxnSpPr/>
          <p:nvPr>
            <p:custDataLst>
              <p:tags r:id="rId8"/>
            </p:custDataLst>
          </p:nvPr>
        </p:nvCxnSpPr>
        <p:spPr>
          <a:xfrm flipH="1">
            <a:off x="2788464" y="3636952"/>
            <a:ext cx="959225" cy="0"/>
          </a:xfrm>
          <a:prstGeom prst="line">
            <a:avLst/>
          </a:prstGeom>
          <a:ln>
            <a:solidFill>
              <a:srgbClr val="000000"/>
            </a:solidFill>
          </a:ln>
        </p:spPr>
        <p:style>
          <a:lnRef idx="1">
            <a:srgbClr val="FB5550"/>
          </a:lnRef>
          <a:fillRef idx="0">
            <a:srgbClr val="FB5550"/>
          </a:fillRef>
          <a:effectRef idx="0">
            <a:srgbClr val="FB5550"/>
          </a:effectRef>
          <a:fontRef idx="minor">
            <a:srgbClr val="FFFFFF"/>
          </a:fontRef>
        </p:style>
      </p:cxnSp>
      <p:grpSp>
        <p:nvGrpSpPr>
          <p:cNvPr id="3" name="组合 2"/>
          <p:cNvGrpSpPr/>
          <p:nvPr>
            <p:custDataLst>
              <p:tags r:id="rId9"/>
            </p:custDataLst>
          </p:nvPr>
        </p:nvGrpSpPr>
        <p:grpSpPr>
          <a:xfrm>
            <a:off x="3760360" y="2469384"/>
            <a:ext cx="2569313" cy="1203620"/>
            <a:chOff x="4574179" y="3038678"/>
            <a:chExt cx="3059380" cy="1433197"/>
          </a:xfrm>
        </p:grpSpPr>
        <p:sp>
          <p:nvSpPr>
            <p:cNvPr id="92" name="Freeform 5"/>
            <p:cNvSpPr/>
            <p:nvPr>
              <p:custDataLst>
                <p:tags r:id="rId10"/>
              </p:custDataLst>
            </p:nvPr>
          </p:nvSpPr>
          <p:spPr bwMode="auto">
            <a:xfrm>
              <a:off x="4574179" y="3466858"/>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B363"/>
            </a:solidFill>
            <a:ln>
              <a:noFill/>
            </a:ln>
          </p:spPr>
          <p:txBody>
            <a:bodyPr vert="horz" wrap="square" lIns="57594" tIns="28797" rIns="57594" bIns="28797" numCol="1" anchor="t" anchorCtr="0" compatLnSpc="1">
              <a:normAutofit/>
            </a:bodyPr>
            <a:lstStyle/>
            <a:p>
              <a:pPr algn="ctr"/>
              <a:endParaRPr lang="id-ID" sz="1135"/>
            </a:p>
          </p:txBody>
        </p:sp>
        <p:sp>
          <p:nvSpPr>
            <p:cNvPr id="93" name="Freeform 5"/>
            <p:cNvSpPr/>
            <p:nvPr>
              <p:custDataLst>
                <p:tags r:id="rId11"/>
              </p:custDataLst>
            </p:nvPr>
          </p:nvSpPr>
          <p:spPr bwMode="auto">
            <a:xfrm>
              <a:off x="4586460" y="3462203"/>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FFFF">
                <a:alpha val="15000"/>
              </a:srgbClr>
            </a:solidFill>
            <a:ln>
              <a:noFill/>
            </a:ln>
          </p:spPr>
          <p:txBody>
            <a:bodyPr vert="horz" wrap="square" lIns="57594" tIns="28797" rIns="57594" bIns="28797" numCol="1" anchor="t" anchorCtr="0" compatLnSpc="1">
              <a:normAutofit/>
            </a:bodyPr>
            <a:lstStyle/>
            <a:p>
              <a:pPr algn="ctr"/>
              <a:endParaRPr lang="id-ID" sz="1135"/>
            </a:p>
          </p:txBody>
        </p:sp>
        <p:sp>
          <p:nvSpPr>
            <p:cNvPr id="94" name="Oval 9"/>
            <p:cNvSpPr>
              <a:spLocks noChangeArrowheads="1"/>
            </p:cNvSpPr>
            <p:nvPr>
              <p:custDataLst>
                <p:tags r:id="rId12"/>
              </p:custDataLst>
            </p:nvPr>
          </p:nvSpPr>
          <p:spPr bwMode="auto">
            <a:xfrm>
              <a:off x="4574179" y="3038678"/>
              <a:ext cx="3047099" cy="856357"/>
            </a:xfrm>
            <a:prstGeom prst="ellipse">
              <a:avLst/>
            </a:prstGeom>
            <a:solidFill>
              <a:srgbClr val="FFB363"/>
            </a:solidFill>
            <a:ln>
              <a:noFill/>
            </a:ln>
          </p:spPr>
          <p:txBody>
            <a:bodyPr vert="horz" wrap="square" lIns="57594" tIns="28797" rIns="57594" bIns="28797" numCol="1" anchor="t" anchorCtr="0" compatLnSpc="1">
              <a:normAutofit/>
            </a:bodyPr>
            <a:lstStyle/>
            <a:p>
              <a:pPr algn="ctr"/>
              <a:endParaRPr lang="id-ID" sz="1135"/>
            </a:p>
          </p:txBody>
        </p:sp>
        <p:sp>
          <p:nvSpPr>
            <p:cNvPr id="95" name="文本框 94"/>
            <p:cNvSpPr txBox="1"/>
            <p:nvPr>
              <p:custDataLst>
                <p:tags r:id="rId13"/>
              </p:custDataLst>
            </p:nvPr>
          </p:nvSpPr>
          <p:spPr>
            <a:xfrm>
              <a:off x="5696466" y="3955207"/>
              <a:ext cx="800219" cy="461665"/>
            </a:xfrm>
            <a:prstGeom prst="rect">
              <a:avLst/>
            </a:prstGeom>
            <a:noFill/>
          </p:spPr>
          <p:txBody>
            <a:bodyPr wrap="square" rtlCol="0">
              <a:normAutofit fontScale="90000"/>
            </a:bodyPr>
            <a:lstStyle>
              <a:defPPr>
                <a:defRPr lang="zh-CN"/>
              </a:defPPr>
              <a:lvl1pPr>
                <a:defRPr sz="2400">
                  <a:solidFill>
                    <a:srgbClr val="FB5550"/>
                  </a:solidFill>
                  <a:latin typeface="时尚中黑简体" panose="01010104010101010101" pitchFamily="2" charset="-122"/>
                  <a:ea typeface="时尚中黑简体" panose="01010104010101010101" pitchFamily="2" charset="-122"/>
                </a:defRPr>
              </a:lvl1pPr>
            </a:lstStyle>
            <a:p>
              <a:r>
                <a:rPr lang="zh-CN" altLang="en-US" sz="2015" smtClean="0">
                  <a:solidFill>
                    <a:srgbClr val="FFFFFF"/>
                  </a:solidFill>
                  <a:latin typeface="Arial" panose="020B0604020202020204" pitchFamily="34" charset="0"/>
                  <a:ea typeface="黑体" panose="02010609060101010101" charset="-122"/>
                  <a:cs typeface="+mn-ea"/>
                </a:rPr>
                <a:t>发展</a:t>
              </a:r>
              <a:endParaRPr lang="zh-CN" altLang="en-US" sz="2015" smtClean="0">
                <a:solidFill>
                  <a:srgbClr val="FFFFFF"/>
                </a:solidFill>
                <a:latin typeface="Arial" panose="020B0604020202020204" pitchFamily="34" charset="0"/>
                <a:ea typeface="黑体" panose="02010609060101010101" charset="-122"/>
                <a:cs typeface="+mn-ea"/>
              </a:endParaRPr>
            </a:p>
          </p:txBody>
        </p:sp>
      </p:grpSp>
      <p:sp>
        <p:nvSpPr>
          <p:cNvPr id="96" name="文本框 95"/>
          <p:cNvSpPr txBox="1"/>
          <p:nvPr>
            <p:custDataLst>
              <p:tags r:id="rId14"/>
            </p:custDataLst>
          </p:nvPr>
        </p:nvSpPr>
        <p:spPr>
          <a:xfrm>
            <a:off x="4702873" y="3820719"/>
            <a:ext cx="672036" cy="387713"/>
          </a:xfrm>
          <a:prstGeom prst="rect">
            <a:avLst/>
          </a:prstGeom>
          <a:noFill/>
        </p:spPr>
        <p:txBody>
          <a:bodyPr wrap="square" rtlCol="0">
            <a:normAutofit fontScale="90000"/>
          </a:bodyPr>
          <a:lstStyle>
            <a:defPPr>
              <a:defRPr lang="zh-CN"/>
            </a:defPPr>
            <a:lvl1pPr>
              <a:defRPr sz="2400">
                <a:solidFill>
                  <a:srgbClr val="FB5550"/>
                </a:solidFill>
                <a:latin typeface="时尚中黑简体" panose="01010104010101010101" pitchFamily="2" charset="-122"/>
                <a:ea typeface="时尚中黑简体" panose="01010104010101010101" pitchFamily="2" charset="-122"/>
              </a:defRPr>
            </a:lvl1pPr>
          </a:lstStyle>
          <a:p>
            <a:r>
              <a:rPr lang="zh-CN" altLang="en-US" sz="2015" smtClean="0">
                <a:solidFill>
                  <a:srgbClr val="FFFFFF"/>
                </a:solidFill>
                <a:latin typeface="Arial" panose="020B0604020202020204" pitchFamily="34" charset="0"/>
                <a:ea typeface="黑体" panose="02010609060101010101" charset="-122"/>
                <a:cs typeface="+mn-ea"/>
              </a:rPr>
              <a:t>金钱</a:t>
            </a:r>
            <a:endParaRPr lang="zh-CN" altLang="en-US" sz="2015" smtClean="0">
              <a:solidFill>
                <a:srgbClr val="FFFFFF"/>
              </a:solidFill>
              <a:latin typeface="Arial" panose="020B0604020202020204" pitchFamily="34" charset="0"/>
              <a:ea typeface="黑体" panose="02010609060101010101" charset="-122"/>
              <a:cs typeface="+mn-ea"/>
            </a:endParaRPr>
          </a:p>
        </p:txBody>
      </p:sp>
      <p:grpSp>
        <p:nvGrpSpPr>
          <p:cNvPr id="104" name="组合 103"/>
          <p:cNvGrpSpPr/>
          <p:nvPr>
            <p:custDataLst>
              <p:tags r:id="rId15"/>
            </p:custDataLst>
          </p:nvPr>
        </p:nvGrpSpPr>
        <p:grpSpPr>
          <a:xfrm>
            <a:off x="3757246" y="1858257"/>
            <a:ext cx="2562112" cy="1203620"/>
            <a:chOff x="4574179" y="3038678"/>
            <a:chExt cx="3050806" cy="1433197"/>
          </a:xfrm>
        </p:grpSpPr>
        <p:sp>
          <p:nvSpPr>
            <p:cNvPr id="110" name="Freeform 5"/>
            <p:cNvSpPr/>
            <p:nvPr>
              <p:custDataLst>
                <p:tags r:id="rId16"/>
              </p:custDataLst>
            </p:nvPr>
          </p:nvSpPr>
          <p:spPr bwMode="auto">
            <a:xfrm>
              <a:off x="4574179" y="3466858"/>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00B39F"/>
            </a:solidFill>
            <a:ln>
              <a:noFill/>
            </a:ln>
          </p:spPr>
          <p:txBody>
            <a:bodyPr vert="horz" wrap="square" lIns="57594" tIns="28797" rIns="57594" bIns="28797" numCol="1" anchor="t" anchorCtr="0" compatLnSpc="1">
              <a:normAutofit/>
            </a:bodyPr>
            <a:lstStyle/>
            <a:p>
              <a:pPr algn="ctr"/>
              <a:endParaRPr lang="id-ID" sz="1135"/>
            </a:p>
          </p:txBody>
        </p:sp>
        <p:sp>
          <p:nvSpPr>
            <p:cNvPr id="111" name="Freeform 5"/>
            <p:cNvSpPr/>
            <p:nvPr>
              <p:custDataLst>
                <p:tags r:id="rId17"/>
              </p:custDataLst>
            </p:nvPr>
          </p:nvSpPr>
          <p:spPr bwMode="auto">
            <a:xfrm>
              <a:off x="4577886" y="3466858"/>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FFFF">
                <a:alpha val="15000"/>
              </a:srgbClr>
            </a:solidFill>
            <a:ln>
              <a:noFill/>
            </a:ln>
          </p:spPr>
          <p:txBody>
            <a:bodyPr vert="horz" wrap="square" lIns="57594" tIns="28797" rIns="57594" bIns="28797" numCol="1" anchor="t" anchorCtr="0" compatLnSpc="1">
              <a:normAutofit/>
            </a:bodyPr>
            <a:lstStyle/>
            <a:p>
              <a:pPr algn="ctr"/>
              <a:endParaRPr lang="id-ID" sz="1135"/>
            </a:p>
          </p:txBody>
        </p:sp>
        <p:sp>
          <p:nvSpPr>
            <p:cNvPr id="112" name="Oval 9"/>
            <p:cNvSpPr>
              <a:spLocks noChangeArrowheads="1"/>
            </p:cNvSpPr>
            <p:nvPr>
              <p:custDataLst>
                <p:tags r:id="rId18"/>
              </p:custDataLst>
            </p:nvPr>
          </p:nvSpPr>
          <p:spPr bwMode="auto">
            <a:xfrm>
              <a:off x="4574179" y="3038678"/>
              <a:ext cx="3047099" cy="856357"/>
            </a:xfrm>
            <a:prstGeom prst="ellipse">
              <a:avLst/>
            </a:prstGeom>
            <a:solidFill>
              <a:srgbClr val="00B39F"/>
            </a:solidFill>
            <a:ln>
              <a:noFill/>
            </a:ln>
          </p:spPr>
          <p:txBody>
            <a:bodyPr vert="horz" wrap="square" lIns="57594" tIns="28797" rIns="57594" bIns="28797" numCol="1" anchor="t" anchorCtr="0" compatLnSpc="1">
              <a:normAutofit/>
            </a:bodyPr>
            <a:lstStyle/>
            <a:p>
              <a:pPr algn="ctr"/>
              <a:endParaRPr lang="id-ID" sz="1135"/>
            </a:p>
          </p:txBody>
        </p:sp>
        <p:sp>
          <p:nvSpPr>
            <p:cNvPr id="113" name="文本框 112"/>
            <p:cNvSpPr txBox="1"/>
            <p:nvPr>
              <p:custDataLst>
                <p:tags r:id="rId19"/>
              </p:custDataLst>
            </p:nvPr>
          </p:nvSpPr>
          <p:spPr>
            <a:xfrm>
              <a:off x="5696466" y="3955207"/>
              <a:ext cx="800219" cy="461665"/>
            </a:xfrm>
            <a:prstGeom prst="rect">
              <a:avLst/>
            </a:prstGeom>
            <a:noFill/>
          </p:spPr>
          <p:txBody>
            <a:bodyPr wrap="square" rtlCol="0">
              <a:normAutofit fontScale="90000"/>
            </a:bodyPr>
            <a:lstStyle>
              <a:defPPr>
                <a:defRPr lang="zh-CN"/>
              </a:defPPr>
              <a:lvl1pPr>
                <a:defRPr sz="2400">
                  <a:solidFill>
                    <a:srgbClr val="FB5550"/>
                  </a:solidFill>
                  <a:latin typeface="时尚中黑简体" panose="01010104010101010101" pitchFamily="2" charset="-122"/>
                  <a:ea typeface="时尚中黑简体" panose="01010104010101010101" pitchFamily="2" charset="-122"/>
                </a:defRPr>
              </a:lvl1pPr>
            </a:lstStyle>
            <a:p>
              <a:r>
                <a:rPr lang="zh-CN" altLang="en-US" sz="2015" smtClean="0">
                  <a:solidFill>
                    <a:srgbClr val="FFFFFF"/>
                  </a:solidFill>
                  <a:latin typeface="Arial" panose="020B0604020202020204" pitchFamily="34" charset="0"/>
                  <a:ea typeface="黑体" panose="02010609060101010101" charset="-122"/>
                  <a:cs typeface="+mn-ea"/>
                </a:rPr>
                <a:t>情感</a:t>
              </a:r>
              <a:endParaRPr lang="zh-CN" altLang="en-US" sz="2015" smtClean="0">
                <a:solidFill>
                  <a:srgbClr val="FFFFFF"/>
                </a:solidFill>
                <a:latin typeface="Arial" panose="020B0604020202020204" pitchFamily="34" charset="0"/>
                <a:ea typeface="黑体" panose="02010609060101010101" charset="-122"/>
                <a:cs typeface="+mn-ea"/>
              </a:endParaRPr>
            </a:p>
          </p:txBody>
        </p:sp>
      </p:grpSp>
      <p:sp>
        <p:nvSpPr>
          <p:cNvPr id="109" name="KSO_Shape"/>
          <p:cNvSpPr/>
          <p:nvPr>
            <p:custDataLst>
              <p:tags r:id="rId20"/>
            </p:custDataLst>
          </p:nvPr>
        </p:nvSpPr>
        <p:spPr bwMode="auto">
          <a:xfrm>
            <a:off x="4496250" y="1112730"/>
            <a:ext cx="1085280" cy="1158662"/>
          </a:xfrm>
          <a:custGeom>
            <a:avLst/>
            <a:gdLst>
              <a:gd name="T0" fmla="*/ 1674930 w 2493803"/>
              <a:gd name="T1" fmla="*/ 1031109 h 2660913"/>
              <a:gd name="T2" fmla="*/ 378289 w 2493803"/>
              <a:gd name="T3" fmla="*/ 43237 h 2660913"/>
              <a:gd name="T4" fmla="*/ 399061 w 2493803"/>
              <a:gd name="T5" fmla="*/ 187406 h 2660913"/>
              <a:gd name="T6" fmla="*/ 363580 w 2493803"/>
              <a:gd name="T7" fmla="*/ 258263 h 2660913"/>
              <a:gd name="T8" fmla="*/ 432607 w 2493803"/>
              <a:gd name="T9" fmla="*/ 339962 h 2660913"/>
              <a:gd name="T10" fmla="*/ 517245 w 2493803"/>
              <a:gd name="T11" fmla="*/ 474192 h 2660913"/>
              <a:gd name="T12" fmla="*/ 642137 w 2493803"/>
              <a:gd name="T13" fmla="*/ 596161 h 2660913"/>
              <a:gd name="T14" fmla="*/ 788060 w 2493803"/>
              <a:gd name="T15" fmla="*/ 646755 h 2660913"/>
              <a:gd name="T16" fmla="*/ 858505 w 2493803"/>
              <a:gd name="T17" fmla="*/ 600549 h 2660913"/>
              <a:gd name="T18" fmla="*/ 930024 w 2493803"/>
              <a:gd name="T19" fmla="*/ 664371 h 2660913"/>
              <a:gd name="T20" fmla="*/ 942029 w 2493803"/>
              <a:gd name="T21" fmla="*/ 596373 h 2660913"/>
              <a:gd name="T22" fmla="*/ 993176 w 2493803"/>
              <a:gd name="T23" fmla="*/ 713032 h 2660913"/>
              <a:gd name="T24" fmla="*/ 1008141 w 2493803"/>
              <a:gd name="T25" fmla="*/ 669715 h 2660913"/>
              <a:gd name="T26" fmla="*/ 1124436 w 2493803"/>
              <a:gd name="T27" fmla="*/ 619339 h 2660913"/>
              <a:gd name="T28" fmla="*/ 1263855 w 2493803"/>
              <a:gd name="T29" fmla="*/ 514179 h 2660913"/>
              <a:gd name="T30" fmla="*/ 1337178 w 2493803"/>
              <a:gd name="T31" fmla="*/ 404891 h 2660913"/>
              <a:gd name="T32" fmla="*/ 1402502 w 2493803"/>
              <a:gd name="T33" fmla="*/ 511703 h 2660913"/>
              <a:gd name="T34" fmla="*/ 1405598 w 2493803"/>
              <a:gd name="T35" fmla="*/ 832378 h 2660913"/>
              <a:gd name="T36" fmla="*/ 1579365 w 2493803"/>
              <a:gd name="T37" fmla="*/ 396080 h 2660913"/>
              <a:gd name="T38" fmla="*/ 1459392 w 2493803"/>
              <a:gd name="T39" fmla="*/ 422404 h 2660913"/>
              <a:gd name="T40" fmla="*/ 1443033 w 2493803"/>
              <a:gd name="T41" fmla="*/ 330440 h 2660913"/>
              <a:gd name="T42" fmla="*/ 1404306 w 2493803"/>
              <a:gd name="T43" fmla="*/ 264764 h 2660913"/>
              <a:gd name="T44" fmla="*/ 1409598 w 2493803"/>
              <a:gd name="T45" fmla="*/ 178442 h 2660913"/>
              <a:gd name="T46" fmla="*/ 1567089 w 2493803"/>
              <a:gd name="T47" fmla="*/ 84121 h 2660913"/>
              <a:gd name="T48" fmla="*/ 1587486 w 2493803"/>
              <a:gd name="T49" fmla="*/ 280376 h 2660913"/>
              <a:gd name="T50" fmla="*/ 1713608 w 2493803"/>
              <a:gd name="T51" fmla="*/ 386439 h 2660913"/>
              <a:gd name="T52" fmla="*/ 1779703 w 2493803"/>
              <a:gd name="T53" fmla="*/ 605920 h 2660913"/>
              <a:gd name="T54" fmla="*/ 1742783 w 2493803"/>
              <a:gd name="T55" fmla="*/ 1011980 h 2660913"/>
              <a:gd name="T56" fmla="*/ 1684692 w 2493803"/>
              <a:gd name="T57" fmla="*/ 1129527 h 2660913"/>
              <a:gd name="T58" fmla="*/ 1648933 w 2493803"/>
              <a:gd name="T59" fmla="*/ 1506554 h 2660913"/>
              <a:gd name="T60" fmla="*/ 1621050 w 2493803"/>
              <a:gd name="T61" fmla="*/ 1809388 h 2660913"/>
              <a:gd name="T62" fmla="*/ 1514033 w 2493803"/>
              <a:gd name="T63" fmla="*/ 1896226 h 2660913"/>
              <a:gd name="T64" fmla="*/ 1505901 w 2493803"/>
              <a:gd name="T65" fmla="*/ 1625649 h 2660913"/>
              <a:gd name="T66" fmla="*/ 1495186 w 2493803"/>
              <a:gd name="T67" fmla="*/ 1351846 h 2660913"/>
              <a:gd name="T68" fmla="*/ 1392171 w 2493803"/>
              <a:gd name="T69" fmla="*/ 1653520 h 2660913"/>
              <a:gd name="T70" fmla="*/ 1344278 w 2493803"/>
              <a:gd name="T71" fmla="*/ 1852485 h 2660913"/>
              <a:gd name="T72" fmla="*/ 1086483 w 2493803"/>
              <a:gd name="T73" fmla="*/ 1837130 h 2660913"/>
              <a:gd name="T74" fmla="*/ 1218543 w 2493803"/>
              <a:gd name="T75" fmla="*/ 1749776 h 2660913"/>
              <a:gd name="T76" fmla="*/ 1281798 w 2493803"/>
              <a:gd name="T77" fmla="*/ 1484748 h 2660913"/>
              <a:gd name="T78" fmla="*/ 1285671 w 2493803"/>
              <a:gd name="T79" fmla="*/ 1141913 h 2660913"/>
              <a:gd name="T80" fmla="*/ 1234421 w 2493803"/>
              <a:gd name="T81" fmla="*/ 1066689 h 2660913"/>
              <a:gd name="T82" fmla="*/ 1124177 w 2493803"/>
              <a:gd name="T83" fmla="*/ 729015 h 2660913"/>
              <a:gd name="T84" fmla="*/ 902786 w 2493803"/>
              <a:gd name="T85" fmla="*/ 765402 h 2660913"/>
              <a:gd name="T86" fmla="*/ 824959 w 2493803"/>
              <a:gd name="T87" fmla="*/ 743039 h 2660913"/>
              <a:gd name="T88" fmla="*/ 580206 w 2493803"/>
              <a:gd name="T89" fmla="*/ 693993 h 2660913"/>
              <a:gd name="T90" fmla="*/ 426543 w 2493803"/>
              <a:gd name="T91" fmla="*/ 729358 h 2660913"/>
              <a:gd name="T92" fmla="*/ 435703 w 2493803"/>
              <a:gd name="T93" fmla="*/ 1147664 h 2660913"/>
              <a:gd name="T94" fmla="*/ 380353 w 2493803"/>
              <a:gd name="T95" fmla="*/ 1566487 h 2660913"/>
              <a:gd name="T96" fmla="*/ 431188 w 2493803"/>
              <a:gd name="T97" fmla="*/ 1719173 h 2660913"/>
              <a:gd name="T98" fmla="*/ 557112 w 2493803"/>
              <a:gd name="T99" fmla="*/ 1813004 h 2660913"/>
              <a:gd name="T100" fmla="*/ 275072 w 2493803"/>
              <a:gd name="T101" fmla="*/ 1819716 h 2660913"/>
              <a:gd name="T102" fmla="*/ 253784 w 2493803"/>
              <a:gd name="T103" fmla="*/ 1674258 h 2660913"/>
              <a:gd name="T104" fmla="*/ 240237 w 2493803"/>
              <a:gd name="T105" fmla="*/ 1276344 h 2660913"/>
              <a:gd name="T106" fmla="*/ 177017 w 2493803"/>
              <a:gd name="T107" fmla="*/ 1727175 h 2660913"/>
              <a:gd name="T108" fmla="*/ 49028 w 2493803"/>
              <a:gd name="T109" fmla="*/ 1827589 h 2660913"/>
              <a:gd name="T110" fmla="*/ 27740 w 2493803"/>
              <a:gd name="T111" fmla="*/ 1642249 h 2660913"/>
              <a:gd name="T112" fmla="*/ 61930 w 2493803"/>
              <a:gd name="T113" fmla="*/ 1215554 h 2660913"/>
              <a:gd name="T114" fmla="*/ 41158 w 2493803"/>
              <a:gd name="T115" fmla="*/ 780210 h 2660913"/>
              <a:gd name="T116" fmla="*/ 258 w 2493803"/>
              <a:gd name="T117" fmla="*/ 567379 h 2660913"/>
              <a:gd name="T118" fmla="*/ 44770 w 2493803"/>
              <a:gd name="T119" fmla="*/ 343835 h 2660913"/>
              <a:gd name="T120" fmla="*/ 195466 w 2493803"/>
              <a:gd name="T121" fmla="*/ 222899 h 2660913"/>
              <a:gd name="T122" fmla="*/ 167340 w 2493803"/>
              <a:gd name="T123" fmla="*/ 108803 h 2660913"/>
              <a:gd name="T124" fmla="*/ 225013 w 2493803"/>
              <a:gd name="T125" fmla="*/ 14585 h 26609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3803" h="2660913">
                <a:moveTo>
                  <a:pt x="2293546" y="1429865"/>
                </a:moveTo>
                <a:lnTo>
                  <a:pt x="2291733" y="1430048"/>
                </a:lnTo>
                <a:lnTo>
                  <a:pt x="2290101" y="1430413"/>
                </a:lnTo>
                <a:lnTo>
                  <a:pt x="2288650" y="1430960"/>
                </a:lnTo>
                <a:lnTo>
                  <a:pt x="2287381" y="1431871"/>
                </a:lnTo>
                <a:lnTo>
                  <a:pt x="2286293" y="1432601"/>
                </a:lnTo>
                <a:lnTo>
                  <a:pt x="2285568" y="1433694"/>
                </a:lnTo>
                <a:lnTo>
                  <a:pt x="2285204" y="1434788"/>
                </a:lnTo>
                <a:lnTo>
                  <a:pt x="2285023" y="1436247"/>
                </a:lnTo>
                <a:lnTo>
                  <a:pt x="2285023" y="1437888"/>
                </a:lnTo>
                <a:lnTo>
                  <a:pt x="2285568" y="1439711"/>
                </a:lnTo>
                <a:lnTo>
                  <a:pt x="2286293" y="1441899"/>
                </a:lnTo>
                <a:lnTo>
                  <a:pt x="2293909" y="1442081"/>
                </a:lnTo>
                <a:lnTo>
                  <a:pt x="2301888" y="1442446"/>
                </a:lnTo>
                <a:lnTo>
                  <a:pt x="2310049" y="1443175"/>
                </a:lnTo>
                <a:lnTo>
                  <a:pt x="2318028" y="1444269"/>
                </a:lnTo>
                <a:lnTo>
                  <a:pt x="2326189" y="1445363"/>
                </a:lnTo>
                <a:lnTo>
                  <a:pt x="2334349" y="1446821"/>
                </a:lnTo>
                <a:lnTo>
                  <a:pt x="2342510" y="1448645"/>
                </a:lnTo>
                <a:lnTo>
                  <a:pt x="2350489" y="1450650"/>
                </a:lnTo>
                <a:lnTo>
                  <a:pt x="2358287" y="1453020"/>
                </a:lnTo>
                <a:lnTo>
                  <a:pt x="2366266" y="1455573"/>
                </a:lnTo>
                <a:lnTo>
                  <a:pt x="2373882" y="1458672"/>
                </a:lnTo>
                <a:lnTo>
                  <a:pt x="2381318" y="1461772"/>
                </a:lnTo>
                <a:lnTo>
                  <a:pt x="2388391" y="1465601"/>
                </a:lnTo>
                <a:lnTo>
                  <a:pt x="2395462" y="1469612"/>
                </a:lnTo>
                <a:lnTo>
                  <a:pt x="2398908" y="1471617"/>
                </a:lnTo>
                <a:lnTo>
                  <a:pt x="2401991" y="1473805"/>
                </a:lnTo>
                <a:lnTo>
                  <a:pt x="2405255" y="1476175"/>
                </a:lnTo>
                <a:lnTo>
                  <a:pt x="2408338" y="1478545"/>
                </a:lnTo>
                <a:lnTo>
                  <a:pt x="2408701" y="1477269"/>
                </a:lnTo>
                <a:lnTo>
                  <a:pt x="2409245" y="1475992"/>
                </a:lnTo>
                <a:lnTo>
                  <a:pt x="2409426" y="1474717"/>
                </a:lnTo>
                <a:lnTo>
                  <a:pt x="2409426" y="1473622"/>
                </a:lnTo>
                <a:lnTo>
                  <a:pt x="2409426" y="1472529"/>
                </a:lnTo>
                <a:lnTo>
                  <a:pt x="2409245" y="1471434"/>
                </a:lnTo>
                <a:lnTo>
                  <a:pt x="2408701" y="1470523"/>
                </a:lnTo>
                <a:lnTo>
                  <a:pt x="2408338" y="1469429"/>
                </a:lnTo>
                <a:lnTo>
                  <a:pt x="2407250" y="1467423"/>
                </a:lnTo>
                <a:lnTo>
                  <a:pt x="2405800" y="1465783"/>
                </a:lnTo>
                <a:lnTo>
                  <a:pt x="2403986" y="1464142"/>
                </a:lnTo>
                <a:lnTo>
                  <a:pt x="2401810" y="1462501"/>
                </a:lnTo>
                <a:lnTo>
                  <a:pt x="2399452" y="1461043"/>
                </a:lnTo>
                <a:lnTo>
                  <a:pt x="2396913" y="1459584"/>
                </a:lnTo>
                <a:lnTo>
                  <a:pt x="2391292" y="1457031"/>
                </a:lnTo>
                <a:lnTo>
                  <a:pt x="2385307" y="1454297"/>
                </a:lnTo>
                <a:lnTo>
                  <a:pt x="2379323" y="1451744"/>
                </a:lnTo>
                <a:lnTo>
                  <a:pt x="2340878" y="1440258"/>
                </a:lnTo>
                <a:lnTo>
                  <a:pt x="2334349" y="1438252"/>
                </a:lnTo>
                <a:lnTo>
                  <a:pt x="2325282" y="1435518"/>
                </a:lnTo>
                <a:lnTo>
                  <a:pt x="2320204" y="1434059"/>
                </a:lnTo>
                <a:lnTo>
                  <a:pt x="2315308" y="1432783"/>
                </a:lnTo>
                <a:lnTo>
                  <a:pt x="2310049" y="1431689"/>
                </a:lnTo>
                <a:lnTo>
                  <a:pt x="2304790" y="1430594"/>
                </a:lnTo>
                <a:lnTo>
                  <a:pt x="2299894" y="1430048"/>
                </a:lnTo>
                <a:lnTo>
                  <a:pt x="2295542" y="1429865"/>
                </a:lnTo>
                <a:lnTo>
                  <a:pt x="2293546" y="1429865"/>
                </a:lnTo>
                <a:close/>
                <a:moveTo>
                  <a:pt x="338279" y="0"/>
                </a:moveTo>
                <a:lnTo>
                  <a:pt x="342065" y="0"/>
                </a:lnTo>
                <a:lnTo>
                  <a:pt x="346032" y="361"/>
                </a:lnTo>
                <a:lnTo>
                  <a:pt x="332328" y="6310"/>
                </a:lnTo>
                <a:lnTo>
                  <a:pt x="328541" y="14603"/>
                </a:lnTo>
                <a:lnTo>
                  <a:pt x="341164" y="9735"/>
                </a:lnTo>
                <a:lnTo>
                  <a:pt x="346934" y="7752"/>
                </a:lnTo>
                <a:lnTo>
                  <a:pt x="352524" y="5589"/>
                </a:lnTo>
                <a:lnTo>
                  <a:pt x="357934" y="3966"/>
                </a:lnTo>
                <a:lnTo>
                  <a:pt x="363163" y="2704"/>
                </a:lnTo>
                <a:lnTo>
                  <a:pt x="368572" y="1622"/>
                </a:lnTo>
                <a:lnTo>
                  <a:pt x="374162" y="1082"/>
                </a:lnTo>
                <a:lnTo>
                  <a:pt x="379932" y="721"/>
                </a:lnTo>
                <a:lnTo>
                  <a:pt x="382637" y="901"/>
                </a:lnTo>
                <a:lnTo>
                  <a:pt x="385883" y="901"/>
                </a:lnTo>
                <a:lnTo>
                  <a:pt x="388768" y="1262"/>
                </a:lnTo>
                <a:lnTo>
                  <a:pt x="392194" y="1622"/>
                </a:lnTo>
                <a:lnTo>
                  <a:pt x="398866" y="2704"/>
                </a:lnTo>
                <a:lnTo>
                  <a:pt x="406079" y="4327"/>
                </a:lnTo>
                <a:lnTo>
                  <a:pt x="414013" y="6670"/>
                </a:lnTo>
                <a:lnTo>
                  <a:pt x="422668" y="9555"/>
                </a:lnTo>
                <a:lnTo>
                  <a:pt x="431864" y="13160"/>
                </a:lnTo>
                <a:lnTo>
                  <a:pt x="460715" y="25960"/>
                </a:lnTo>
                <a:lnTo>
                  <a:pt x="465584" y="26862"/>
                </a:lnTo>
                <a:lnTo>
                  <a:pt x="470453" y="27944"/>
                </a:lnTo>
                <a:lnTo>
                  <a:pt x="475141" y="29206"/>
                </a:lnTo>
                <a:lnTo>
                  <a:pt x="479829" y="30828"/>
                </a:lnTo>
                <a:lnTo>
                  <a:pt x="484518" y="32451"/>
                </a:lnTo>
                <a:lnTo>
                  <a:pt x="489206" y="34073"/>
                </a:lnTo>
                <a:lnTo>
                  <a:pt x="493534" y="36056"/>
                </a:lnTo>
                <a:lnTo>
                  <a:pt x="497861" y="38220"/>
                </a:lnTo>
                <a:lnTo>
                  <a:pt x="502189" y="40563"/>
                </a:lnTo>
                <a:lnTo>
                  <a:pt x="506156" y="42907"/>
                </a:lnTo>
                <a:lnTo>
                  <a:pt x="510303" y="45611"/>
                </a:lnTo>
                <a:lnTo>
                  <a:pt x="514270" y="48135"/>
                </a:lnTo>
                <a:lnTo>
                  <a:pt x="518057" y="51200"/>
                </a:lnTo>
                <a:lnTo>
                  <a:pt x="521844" y="54084"/>
                </a:lnTo>
                <a:lnTo>
                  <a:pt x="525270" y="57329"/>
                </a:lnTo>
                <a:lnTo>
                  <a:pt x="528696" y="60394"/>
                </a:lnTo>
                <a:lnTo>
                  <a:pt x="531942" y="64000"/>
                </a:lnTo>
                <a:lnTo>
                  <a:pt x="535187" y="67425"/>
                </a:lnTo>
                <a:lnTo>
                  <a:pt x="538072" y="71031"/>
                </a:lnTo>
                <a:lnTo>
                  <a:pt x="541138" y="74997"/>
                </a:lnTo>
                <a:lnTo>
                  <a:pt x="543662" y="78783"/>
                </a:lnTo>
                <a:lnTo>
                  <a:pt x="546367" y="82749"/>
                </a:lnTo>
                <a:lnTo>
                  <a:pt x="548711" y="87076"/>
                </a:lnTo>
                <a:lnTo>
                  <a:pt x="550695" y="91042"/>
                </a:lnTo>
                <a:lnTo>
                  <a:pt x="552859" y="95549"/>
                </a:lnTo>
                <a:lnTo>
                  <a:pt x="554662" y="100056"/>
                </a:lnTo>
                <a:lnTo>
                  <a:pt x="556285" y="104383"/>
                </a:lnTo>
                <a:lnTo>
                  <a:pt x="557908" y="109070"/>
                </a:lnTo>
                <a:lnTo>
                  <a:pt x="559170" y="113938"/>
                </a:lnTo>
                <a:lnTo>
                  <a:pt x="560252" y="118806"/>
                </a:lnTo>
                <a:lnTo>
                  <a:pt x="561153" y="123493"/>
                </a:lnTo>
                <a:lnTo>
                  <a:pt x="561875" y="128541"/>
                </a:lnTo>
                <a:lnTo>
                  <a:pt x="541498" y="119527"/>
                </a:lnTo>
                <a:lnTo>
                  <a:pt x="548351" y="155944"/>
                </a:lnTo>
                <a:lnTo>
                  <a:pt x="549613" y="164236"/>
                </a:lnTo>
                <a:lnTo>
                  <a:pt x="550875" y="171448"/>
                </a:lnTo>
                <a:lnTo>
                  <a:pt x="551416" y="174693"/>
                </a:lnTo>
                <a:lnTo>
                  <a:pt x="551777" y="177577"/>
                </a:lnTo>
                <a:lnTo>
                  <a:pt x="551957" y="180282"/>
                </a:lnTo>
                <a:lnTo>
                  <a:pt x="551777" y="182625"/>
                </a:lnTo>
                <a:lnTo>
                  <a:pt x="551416" y="184969"/>
                </a:lnTo>
                <a:lnTo>
                  <a:pt x="550514" y="187132"/>
                </a:lnTo>
                <a:lnTo>
                  <a:pt x="549613" y="188935"/>
                </a:lnTo>
                <a:lnTo>
                  <a:pt x="548170" y="190558"/>
                </a:lnTo>
                <a:lnTo>
                  <a:pt x="546367" y="192360"/>
                </a:lnTo>
                <a:lnTo>
                  <a:pt x="543843" y="193803"/>
                </a:lnTo>
                <a:lnTo>
                  <a:pt x="541138" y="195245"/>
                </a:lnTo>
                <a:lnTo>
                  <a:pt x="537712" y="196507"/>
                </a:lnTo>
                <a:lnTo>
                  <a:pt x="536990" y="200473"/>
                </a:lnTo>
                <a:lnTo>
                  <a:pt x="536810" y="204079"/>
                </a:lnTo>
                <a:lnTo>
                  <a:pt x="536990" y="208045"/>
                </a:lnTo>
                <a:lnTo>
                  <a:pt x="537351" y="212011"/>
                </a:lnTo>
                <a:lnTo>
                  <a:pt x="538072" y="215617"/>
                </a:lnTo>
                <a:lnTo>
                  <a:pt x="539335" y="219403"/>
                </a:lnTo>
                <a:lnTo>
                  <a:pt x="540417" y="223188"/>
                </a:lnTo>
                <a:lnTo>
                  <a:pt x="541859" y="226794"/>
                </a:lnTo>
                <a:lnTo>
                  <a:pt x="543302" y="230580"/>
                </a:lnTo>
                <a:lnTo>
                  <a:pt x="544744" y="234005"/>
                </a:lnTo>
                <a:lnTo>
                  <a:pt x="548170" y="240856"/>
                </a:lnTo>
                <a:lnTo>
                  <a:pt x="551596" y="247346"/>
                </a:lnTo>
                <a:lnTo>
                  <a:pt x="554481" y="253476"/>
                </a:lnTo>
                <a:lnTo>
                  <a:pt x="555744" y="256360"/>
                </a:lnTo>
                <a:lnTo>
                  <a:pt x="556645" y="259064"/>
                </a:lnTo>
                <a:lnTo>
                  <a:pt x="557727" y="261769"/>
                </a:lnTo>
                <a:lnTo>
                  <a:pt x="558268" y="264112"/>
                </a:lnTo>
                <a:lnTo>
                  <a:pt x="558448" y="266276"/>
                </a:lnTo>
                <a:lnTo>
                  <a:pt x="558268" y="268619"/>
                </a:lnTo>
                <a:lnTo>
                  <a:pt x="557908" y="270422"/>
                </a:lnTo>
                <a:lnTo>
                  <a:pt x="557367" y="271324"/>
                </a:lnTo>
                <a:lnTo>
                  <a:pt x="556826" y="272225"/>
                </a:lnTo>
                <a:lnTo>
                  <a:pt x="556285" y="273126"/>
                </a:lnTo>
                <a:lnTo>
                  <a:pt x="555563" y="273848"/>
                </a:lnTo>
                <a:lnTo>
                  <a:pt x="554662" y="274569"/>
                </a:lnTo>
                <a:lnTo>
                  <a:pt x="553760" y="275290"/>
                </a:lnTo>
                <a:lnTo>
                  <a:pt x="551416" y="276372"/>
                </a:lnTo>
                <a:lnTo>
                  <a:pt x="548351" y="277273"/>
                </a:lnTo>
                <a:lnTo>
                  <a:pt x="544744" y="277994"/>
                </a:lnTo>
                <a:lnTo>
                  <a:pt x="540597" y="278535"/>
                </a:lnTo>
                <a:lnTo>
                  <a:pt x="535728" y="278715"/>
                </a:lnTo>
                <a:lnTo>
                  <a:pt x="530138" y="278715"/>
                </a:lnTo>
                <a:lnTo>
                  <a:pt x="530679" y="283402"/>
                </a:lnTo>
                <a:lnTo>
                  <a:pt x="531040" y="287549"/>
                </a:lnTo>
                <a:lnTo>
                  <a:pt x="531220" y="290974"/>
                </a:lnTo>
                <a:lnTo>
                  <a:pt x="531220" y="294400"/>
                </a:lnTo>
                <a:lnTo>
                  <a:pt x="530679" y="297645"/>
                </a:lnTo>
                <a:lnTo>
                  <a:pt x="529958" y="301070"/>
                </a:lnTo>
                <a:lnTo>
                  <a:pt x="528876" y="304856"/>
                </a:lnTo>
                <a:lnTo>
                  <a:pt x="527253" y="309002"/>
                </a:lnTo>
                <a:lnTo>
                  <a:pt x="524729" y="311346"/>
                </a:lnTo>
                <a:lnTo>
                  <a:pt x="522745" y="313509"/>
                </a:lnTo>
                <a:lnTo>
                  <a:pt x="520942" y="315493"/>
                </a:lnTo>
                <a:lnTo>
                  <a:pt x="519139" y="317836"/>
                </a:lnTo>
                <a:lnTo>
                  <a:pt x="517696" y="319819"/>
                </a:lnTo>
                <a:lnTo>
                  <a:pt x="516614" y="321983"/>
                </a:lnTo>
                <a:lnTo>
                  <a:pt x="515533" y="324146"/>
                </a:lnTo>
                <a:lnTo>
                  <a:pt x="514631" y="326309"/>
                </a:lnTo>
                <a:lnTo>
                  <a:pt x="513729" y="328653"/>
                </a:lnTo>
                <a:lnTo>
                  <a:pt x="513188" y="330817"/>
                </a:lnTo>
                <a:lnTo>
                  <a:pt x="512647" y="332980"/>
                </a:lnTo>
                <a:lnTo>
                  <a:pt x="512287" y="335324"/>
                </a:lnTo>
                <a:lnTo>
                  <a:pt x="512106" y="337667"/>
                </a:lnTo>
                <a:lnTo>
                  <a:pt x="512106" y="340191"/>
                </a:lnTo>
                <a:lnTo>
                  <a:pt x="512287" y="345239"/>
                </a:lnTo>
                <a:lnTo>
                  <a:pt x="512287" y="347583"/>
                </a:lnTo>
                <a:lnTo>
                  <a:pt x="512287" y="349566"/>
                </a:lnTo>
                <a:lnTo>
                  <a:pt x="512106" y="351369"/>
                </a:lnTo>
                <a:lnTo>
                  <a:pt x="511746" y="352991"/>
                </a:lnTo>
                <a:lnTo>
                  <a:pt x="511205" y="354794"/>
                </a:lnTo>
                <a:lnTo>
                  <a:pt x="510664" y="356416"/>
                </a:lnTo>
                <a:lnTo>
                  <a:pt x="509943" y="357859"/>
                </a:lnTo>
                <a:lnTo>
                  <a:pt x="509221" y="359301"/>
                </a:lnTo>
                <a:lnTo>
                  <a:pt x="508139" y="360743"/>
                </a:lnTo>
                <a:lnTo>
                  <a:pt x="507058" y="361825"/>
                </a:lnTo>
                <a:lnTo>
                  <a:pt x="505795" y="362907"/>
                </a:lnTo>
                <a:lnTo>
                  <a:pt x="504533" y="363988"/>
                </a:lnTo>
                <a:lnTo>
                  <a:pt x="503271" y="364890"/>
                </a:lnTo>
                <a:lnTo>
                  <a:pt x="501828" y="365971"/>
                </a:lnTo>
                <a:lnTo>
                  <a:pt x="498402" y="367414"/>
                </a:lnTo>
                <a:lnTo>
                  <a:pt x="494796" y="368495"/>
                </a:lnTo>
                <a:lnTo>
                  <a:pt x="491189" y="369577"/>
                </a:lnTo>
                <a:lnTo>
                  <a:pt x="487042" y="370298"/>
                </a:lnTo>
                <a:lnTo>
                  <a:pt x="482534" y="370659"/>
                </a:lnTo>
                <a:lnTo>
                  <a:pt x="478206" y="371019"/>
                </a:lnTo>
                <a:lnTo>
                  <a:pt x="473518" y="371200"/>
                </a:lnTo>
                <a:lnTo>
                  <a:pt x="468650" y="371019"/>
                </a:lnTo>
                <a:lnTo>
                  <a:pt x="463601" y="370839"/>
                </a:lnTo>
                <a:lnTo>
                  <a:pt x="456207" y="367954"/>
                </a:lnTo>
                <a:lnTo>
                  <a:pt x="453322" y="366873"/>
                </a:lnTo>
                <a:lnTo>
                  <a:pt x="450437" y="365971"/>
                </a:lnTo>
                <a:lnTo>
                  <a:pt x="448995" y="365611"/>
                </a:lnTo>
                <a:lnTo>
                  <a:pt x="447552" y="365431"/>
                </a:lnTo>
                <a:lnTo>
                  <a:pt x="446290" y="365611"/>
                </a:lnTo>
                <a:lnTo>
                  <a:pt x="444487" y="365611"/>
                </a:lnTo>
                <a:lnTo>
                  <a:pt x="443044" y="366152"/>
                </a:lnTo>
                <a:lnTo>
                  <a:pt x="441241" y="366693"/>
                </a:lnTo>
                <a:lnTo>
                  <a:pt x="437274" y="367954"/>
                </a:lnTo>
                <a:lnTo>
                  <a:pt x="447011" y="380754"/>
                </a:lnTo>
                <a:lnTo>
                  <a:pt x="451339" y="386523"/>
                </a:lnTo>
                <a:lnTo>
                  <a:pt x="455847" y="391932"/>
                </a:lnTo>
                <a:lnTo>
                  <a:pt x="460175" y="396619"/>
                </a:lnTo>
                <a:lnTo>
                  <a:pt x="464682" y="401307"/>
                </a:lnTo>
                <a:lnTo>
                  <a:pt x="469190" y="405814"/>
                </a:lnTo>
                <a:lnTo>
                  <a:pt x="474059" y="409960"/>
                </a:lnTo>
                <a:lnTo>
                  <a:pt x="479288" y="413746"/>
                </a:lnTo>
                <a:lnTo>
                  <a:pt x="484698" y="417712"/>
                </a:lnTo>
                <a:lnTo>
                  <a:pt x="490648" y="421318"/>
                </a:lnTo>
                <a:lnTo>
                  <a:pt x="497140" y="425104"/>
                </a:lnTo>
                <a:lnTo>
                  <a:pt x="504353" y="428890"/>
                </a:lnTo>
                <a:lnTo>
                  <a:pt x="512106" y="432495"/>
                </a:lnTo>
                <a:lnTo>
                  <a:pt x="520762" y="436461"/>
                </a:lnTo>
                <a:lnTo>
                  <a:pt x="530138" y="440608"/>
                </a:lnTo>
                <a:lnTo>
                  <a:pt x="551777" y="449442"/>
                </a:lnTo>
                <a:lnTo>
                  <a:pt x="561694" y="453588"/>
                </a:lnTo>
                <a:lnTo>
                  <a:pt x="571251" y="457374"/>
                </a:lnTo>
                <a:lnTo>
                  <a:pt x="580267" y="461521"/>
                </a:lnTo>
                <a:lnTo>
                  <a:pt x="588922" y="465847"/>
                </a:lnTo>
                <a:lnTo>
                  <a:pt x="592889" y="467830"/>
                </a:lnTo>
                <a:lnTo>
                  <a:pt x="596856" y="470174"/>
                </a:lnTo>
                <a:lnTo>
                  <a:pt x="600643" y="472518"/>
                </a:lnTo>
                <a:lnTo>
                  <a:pt x="604610" y="474861"/>
                </a:lnTo>
                <a:lnTo>
                  <a:pt x="608397" y="477566"/>
                </a:lnTo>
                <a:lnTo>
                  <a:pt x="611823" y="480090"/>
                </a:lnTo>
                <a:lnTo>
                  <a:pt x="615429" y="482974"/>
                </a:lnTo>
                <a:lnTo>
                  <a:pt x="618855" y="486039"/>
                </a:lnTo>
                <a:lnTo>
                  <a:pt x="622281" y="489104"/>
                </a:lnTo>
                <a:lnTo>
                  <a:pt x="625347" y="492349"/>
                </a:lnTo>
                <a:lnTo>
                  <a:pt x="628593" y="495774"/>
                </a:lnTo>
                <a:lnTo>
                  <a:pt x="631658" y="499560"/>
                </a:lnTo>
                <a:lnTo>
                  <a:pt x="634724" y="503706"/>
                </a:lnTo>
                <a:lnTo>
                  <a:pt x="637609" y="507673"/>
                </a:lnTo>
                <a:lnTo>
                  <a:pt x="640494" y="512180"/>
                </a:lnTo>
                <a:lnTo>
                  <a:pt x="643379" y="516867"/>
                </a:lnTo>
                <a:lnTo>
                  <a:pt x="646084" y="521915"/>
                </a:lnTo>
                <a:lnTo>
                  <a:pt x="648788" y="527323"/>
                </a:lnTo>
                <a:lnTo>
                  <a:pt x="651493" y="532732"/>
                </a:lnTo>
                <a:lnTo>
                  <a:pt x="654018" y="538501"/>
                </a:lnTo>
                <a:lnTo>
                  <a:pt x="670607" y="584653"/>
                </a:lnTo>
                <a:lnTo>
                  <a:pt x="674213" y="591504"/>
                </a:lnTo>
                <a:lnTo>
                  <a:pt x="677099" y="597453"/>
                </a:lnTo>
                <a:lnTo>
                  <a:pt x="678180" y="599977"/>
                </a:lnTo>
                <a:lnTo>
                  <a:pt x="679262" y="602681"/>
                </a:lnTo>
                <a:lnTo>
                  <a:pt x="679984" y="605025"/>
                </a:lnTo>
                <a:lnTo>
                  <a:pt x="680705" y="607368"/>
                </a:lnTo>
                <a:lnTo>
                  <a:pt x="681246" y="610073"/>
                </a:lnTo>
                <a:lnTo>
                  <a:pt x="681607" y="612596"/>
                </a:lnTo>
                <a:lnTo>
                  <a:pt x="681787" y="615301"/>
                </a:lnTo>
                <a:lnTo>
                  <a:pt x="681787" y="618005"/>
                </a:lnTo>
                <a:lnTo>
                  <a:pt x="681787" y="621250"/>
                </a:lnTo>
                <a:lnTo>
                  <a:pt x="681787" y="624495"/>
                </a:lnTo>
                <a:lnTo>
                  <a:pt x="681066" y="632067"/>
                </a:lnTo>
                <a:lnTo>
                  <a:pt x="687557" y="635132"/>
                </a:lnTo>
                <a:lnTo>
                  <a:pt x="692786" y="637295"/>
                </a:lnTo>
                <a:lnTo>
                  <a:pt x="694950" y="638377"/>
                </a:lnTo>
                <a:lnTo>
                  <a:pt x="696753" y="639639"/>
                </a:lnTo>
                <a:lnTo>
                  <a:pt x="698376" y="640720"/>
                </a:lnTo>
                <a:lnTo>
                  <a:pt x="699819" y="641802"/>
                </a:lnTo>
                <a:lnTo>
                  <a:pt x="701081" y="643064"/>
                </a:lnTo>
                <a:lnTo>
                  <a:pt x="702343" y="644506"/>
                </a:lnTo>
                <a:lnTo>
                  <a:pt x="703245" y="646489"/>
                </a:lnTo>
                <a:lnTo>
                  <a:pt x="704146" y="648472"/>
                </a:lnTo>
                <a:lnTo>
                  <a:pt x="705048" y="650636"/>
                </a:lnTo>
                <a:lnTo>
                  <a:pt x="705769" y="653520"/>
                </a:lnTo>
                <a:lnTo>
                  <a:pt x="707753" y="660191"/>
                </a:lnTo>
                <a:lnTo>
                  <a:pt x="712621" y="660371"/>
                </a:lnTo>
                <a:lnTo>
                  <a:pt x="717129" y="660912"/>
                </a:lnTo>
                <a:lnTo>
                  <a:pt x="719113" y="661272"/>
                </a:lnTo>
                <a:lnTo>
                  <a:pt x="721096" y="661813"/>
                </a:lnTo>
                <a:lnTo>
                  <a:pt x="722900" y="662354"/>
                </a:lnTo>
                <a:lnTo>
                  <a:pt x="724342" y="663075"/>
                </a:lnTo>
                <a:lnTo>
                  <a:pt x="726145" y="663977"/>
                </a:lnTo>
                <a:lnTo>
                  <a:pt x="727588" y="664878"/>
                </a:lnTo>
                <a:lnTo>
                  <a:pt x="728850" y="665779"/>
                </a:lnTo>
                <a:lnTo>
                  <a:pt x="730112" y="666861"/>
                </a:lnTo>
                <a:lnTo>
                  <a:pt x="732457" y="669025"/>
                </a:lnTo>
                <a:lnTo>
                  <a:pt x="734620" y="671909"/>
                </a:lnTo>
                <a:lnTo>
                  <a:pt x="736604" y="674794"/>
                </a:lnTo>
                <a:lnTo>
                  <a:pt x="738768" y="678039"/>
                </a:lnTo>
                <a:lnTo>
                  <a:pt x="742735" y="685610"/>
                </a:lnTo>
                <a:lnTo>
                  <a:pt x="747603" y="694444"/>
                </a:lnTo>
                <a:lnTo>
                  <a:pt x="750308" y="699492"/>
                </a:lnTo>
                <a:lnTo>
                  <a:pt x="753734" y="704720"/>
                </a:lnTo>
                <a:lnTo>
                  <a:pt x="761488" y="716078"/>
                </a:lnTo>
                <a:lnTo>
                  <a:pt x="764914" y="721486"/>
                </a:lnTo>
                <a:lnTo>
                  <a:pt x="767979" y="726715"/>
                </a:lnTo>
                <a:lnTo>
                  <a:pt x="770865" y="732123"/>
                </a:lnTo>
                <a:lnTo>
                  <a:pt x="772127" y="734827"/>
                </a:lnTo>
                <a:lnTo>
                  <a:pt x="773209" y="737712"/>
                </a:lnTo>
                <a:lnTo>
                  <a:pt x="774291" y="740777"/>
                </a:lnTo>
                <a:lnTo>
                  <a:pt x="775192" y="743841"/>
                </a:lnTo>
                <a:lnTo>
                  <a:pt x="776274" y="747267"/>
                </a:lnTo>
                <a:lnTo>
                  <a:pt x="777176" y="750872"/>
                </a:lnTo>
                <a:lnTo>
                  <a:pt x="782946" y="754658"/>
                </a:lnTo>
                <a:lnTo>
                  <a:pt x="788175" y="758444"/>
                </a:lnTo>
                <a:lnTo>
                  <a:pt x="792683" y="762050"/>
                </a:lnTo>
                <a:lnTo>
                  <a:pt x="797011" y="765836"/>
                </a:lnTo>
                <a:lnTo>
                  <a:pt x="801158" y="769982"/>
                </a:lnTo>
                <a:lnTo>
                  <a:pt x="805125" y="774129"/>
                </a:lnTo>
                <a:lnTo>
                  <a:pt x="809092" y="778996"/>
                </a:lnTo>
                <a:lnTo>
                  <a:pt x="813420" y="784765"/>
                </a:lnTo>
                <a:lnTo>
                  <a:pt x="825682" y="788551"/>
                </a:lnTo>
                <a:lnTo>
                  <a:pt x="831812" y="790715"/>
                </a:lnTo>
                <a:lnTo>
                  <a:pt x="837583" y="792698"/>
                </a:lnTo>
                <a:lnTo>
                  <a:pt x="843713" y="795222"/>
                </a:lnTo>
                <a:lnTo>
                  <a:pt x="849664" y="797565"/>
                </a:lnTo>
                <a:lnTo>
                  <a:pt x="855615" y="800269"/>
                </a:lnTo>
                <a:lnTo>
                  <a:pt x="861204" y="802974"/>
                </a:lnTo>
                <a:lnTo>
                  <a:pt x="866794" y="805858"/>
                </a:lnTo>
                <a:lnTo>
                  <a:pt x="872204" y="809284"/>
                </a:lnTo>
                <a:lnTo>
                  <a:pt x="877433" y="812889"/>
                </a:lnTo>
                <a:lnTo>
                  <a:pt x="882482" y="816675"/>
                </a:lnTo>
                <a:lnTo>
                  <a:pt x="886990" y="820822"/>
                </a:lnTo>
                <a:lnTo>
                  <a:pt x="889334" y="822985"/>
                </a:lnTo>
                <a:lnTo>
                  <a:pt x="891498" y="825329"/>
                </a:lnTo>
                <a:lnTo>
                  <a:pt x="893482" y="827672"/>
                </a:lnTo>
                <a:lnTo>
                  <a:pt x="895645" y="830016"/>
                </a:lnTo>
                <a:lnTo>
                  <a:pt x="897449" y="832720"/>
                </a:lnTo>
                <a:lnTo>
                  <a:pt x="899252" y="835244"/>
                </a:lnTo>
                <a:lnTo>
                  <a:pt x="904481" y="835965"/>
                </a:lnTo>
                <a:lnTo>
                  <a:pt x="909169" y="836686"/>
                </a:lnTo>
                <a:lnTo>
                  <a:pt x="913497" y="837768"/>
                </a:lnTo>
                <a:lnTo>
                  <a:pt x="917284" y="838489"/>
                </a:lnTo>
                <a:lnTo>
                  <a:pt x="921070" y="839571"/>
                </a:lnTo>
                <a:lnTo>
                  <a:pt x="924496" y="840652"/>
                </a:lnTo>
                <a:lnTo>
                  <a:pt x="927923" y="841734"/>
                </a:lnTo>
                <a:lnTo>
                  <a:pt x="930988" y="843176"/>
                </a:lnTo>
                <a:lnTo>
                  <a:pt x="934234" y="844799"/>
                </a:lnTo>
                <a:lnTo>
                  <a:pt x="937299" y="846421"/>
                </a:lnTo>
                <a:lnTo>
                  <a:pt x="940545" y="848224"/>
                </a:lnTo>
                <a:lnTo>
                  <a:pt x="943971" y="850388"/>
                </a:lnTo>
                <a:lnTo>
                  <a:pt x="951003" y="855075"/>
                </a:lnTo>
                <a:lnTo>
                  <a:pt x="959118" y="861024"/>
                </a:lnTo>
                <a:lnTo>
                  <a:pt x="977871" y="871481"/>
                </a:lnTo>
                <a:lnTo>
                  <a:pt x="980576" y="871300"/>
                </a:lnTo>
                <a:lnTo>
                  <a:pt x="983281" y="871120"/>
                </a:lnTo>
                <a:lnTo>
                  <a:pt x="985444" y="871120"/>
                </a:lnTo>
                <a:lnTo>
                  <a:pt x="987608" y="871300"/>
                </a:lnTo>
                <a:lnTo>
                  <a:pt x="989411" y="871481"/>
                </a:lnTo>
                <a:lnTo>
                  <a:pt x="991215" y="871841"/>
                </a:lnTo>
                <a:lnTo>
                  <a:pt x="992837" y="872382"/>
                </a:lnTo>
                <a:lnTo>
                  <a:pt x="994641" y="872923"/>
                </a:lnTo>
                <a:lnTo>
                  <a:pt x="997886" y="874726"/>
                </a:lnTo>
                <a:lnTo>
                  <a:pt x="1001312" y="876709"/>
                </a:lnTo>
                <a:lnTo>
                  <a:pt x="1009607" y="882117"/>
                </a:lnTo>
                <a:lnTo>
                  <a:pt x="1013574" y="880675"/>
                </a:lnTo>
                <a:lnTo>
                  <a:pt x="1017181" y="879593"/>
                </a:lnTo>
                <a:lnTo>
                  <a:pt x="1020787" y="879052"/>
                </a:lnTo>
                <a:lnTo>
                  <a:pt x="1024033" y="878692"/>
                </a:lnTo>
                <a:lnTo>
                  <a:pt x="1027278" y="878872"/>
                </a:lnTo>
                <a:lnTo>
                  <a:pt x="1030164" y="879052"/>
                </a:lnTo>
                <a:lnTo>
                  <a:pt x="1033409" y="879774"/>
                </a:lnTo>
                <a:lnTo>
                  <a:pt x="1036114" y="880495"/>
                </a:lnTo>
                <a:lnTo>
                  <a:pt x="1039180" y="881757"/>
                </a:lnTo>
                <a:lnTo>
                  <a:pt x="1042065" y="883019"/>
                </a:lnTo>
                <a:lnTo>
                  <a:pt x="1048195" y="885903"/>
                </a:lnTo>
                <a:lnTo>
                  <a:pt x="1054867" y="889148"/>
                </a:lnTo>
                <a:lnTo>
                  <a:pt x="1062621" y="892574"/>
                </a:lnTo>
                <a:lnTo>
                  <a:pt x="1067129" y="894016"/>
                </a:lnTo>
                <a:lnTo>
                  <a:pt x="1071637" y="895278"/>
                </a:lnTo>
                <a:lnTo>
                  <a:pt x="1080112" y="897802"/>
                </a:lnTo>
                <a:lnTo>
                  <a:pt x="1087866" y="900326"/>
                </a:lnTo>
                <a:lnTo>
                  <a:pt x="1091472" y="901407"/>
                </a:lnTo>
                <a:lnTo>
                  <a:pt x="1095078" y="902309"/>
                </a:lnTo>
                <a:lnTo>
                  <a:pt x="1098144" y="902850"/>
                </a:lnTo>
                <a:lnTo>
                  <a:pt x="1101390" y="903390"/>
                </a:lnTo>
                <a:lnTo>
                  <a:pt x="1104094" y="903390"/>
                </a:lnTo>
                <a:lnTo>
                  <a:pt x="1106980" y="903210"/>
                </a:lnTo>
                <a:lnTo>
                  <a:pt x="1108061" y="903030"/>
                </a:lnTo>
                <a:lnTo>
                  <a:pt x="1109324" y="902669"/>
                </a:lnTo>
                <a:lnTo>
                  <a:pt x="1110406" y="902309"/>
                </a:lnTo>
                <a:lnTo>
                  <a:pt x="1111488" y="901768"/>
                </a:lnTo>
                <a:lnTo>
                  <a:pt x="1112750" y="901047"/>
                </a:lnTo>
                <a:lnTo>
                  <a:pt x="1113651" y="900326"/>
                </a:lnTo>
                <a:lnTo>
                  <a:pt x="1114553" y="899244"/>
                </a:lnTo>
                <a:lnTo>
                  <a:pt x="1115455" y="898162"/>
                </a:lnTo>
                <a:lnTo>
                  <a:pt x="1117258" y="895999"/>
                </a:lnTo>
                <a:lnTo>
                  <a:pt x="1119061" y="894196"/>
                </a:lnTo>
                <a:lnTo>
                  <a:pt x="1120684" y="892393"/>
                </a:lnTo>
                <a:lnTo>
                  <a:pt x="1122487" y="890771"/>
                </a:lnTo>
                <a:lnTo>
                  <a:pt x="1126995" y="887345"/>
                </a:lnTo>
                <a:lnTo>
                  <a:pt x="1132765" y="882838"/>
                </a:lnTo>
                <a:lnTo>
                  <a:pt x="1137453" y="879774"/>
                </a:lnTo>
                <a:lnTo>
                  <a:pt x="1141420" y="877069"/>
                </a:lnTo>
                <a:lnTo>
                  <a:pt x="1144847" y="874185"/>
                </a:lnTo>
                <a:lnTo>
                  <a:pt x="1147912" y="871481"/>
                </a:lnTo>
                <a:lnTo>
                  <a:pt x="1150977" y="868236"/>
                </a:lnTo>
                <a:lnTo>
                  <a:pt x="1153682" y="864990"/>
                </a:lnTo>
                <a:lnTo>
                  <a:pt x="1156748" y="861024"/>
                </a:lnTo>
                <a:lnTo>
                  <a:pt x="1159813" y="856517"/>
                </a:lnTo>
                <a:lnTo>
                  <a:pt x="1161075" y="855255"/>
                </a:lnTo>
                <a:lnTo>
                  <a:pt x="1162878" y="853993"/>
                </a:lnTo>
                <a:lnTo>
                  <a:pt x="1167026" y="851289"/>
                </a:lnTo>
                <a:lnTo>
                  <a:pt x="1169550" y="849667"/>
                </a:lnTo>
                <a:lnTo>
                  <a:pt x="1171534" y="848224"/>
                </a:lnTo>
                <a:lnTo>
                  <a:pt x="1173337" y="846421"/>
                </a:lnTo>
                <a:lnTo>
                  <a:pt x="1174058" y="845520"/>
                </a:lnTo>
                <a:lnTo>
                  <a:pt x="1174780" y="844619"/>
                </a:lnTo>
                <a:lnTo>
                  <a:pt x="1176763" y="841193"/>
                </a:lnTo>
                <a:lnTo>
                  <a:pt x="1178567" y="838489"/>
                </a:lnTo>
                <a:lnTo>
                  <a:pt x="1180730" y="835965"/>
                </a:lnTo>
                <a:lnTo>
                  <a:pt x="1182534" y="833982"/>
                </a:lnTo>
                <a:lnTo>
                  <a:pt x="1184517" y="832540"/>
                </a:lnTo>
                <a:lnTo>
                  <a:pt x="1186320" y="831458"/>
                </a:lnTo>
                <a:lnTo>
                  <a:pt x="1188304" y="830557"/>
                </a:lnTo>
                <a:lnTo>
                  <a:pt x="1189927" y="830196"/>
                </a:lnTo>
                <a:lnTo>
                  <a:pt x="1191550" y="830196"/>
                </a:lnTo>
                <a:lnTo>
                  <a:pt x="1193353" y="830557"/>
                </a:lnTo>
                <a:lnTo>
                  <a:pt x="1194795" y="831458"/>
                </a:lnTo>
                <a:lnTo>
                  <a:pt x="1196058" y="832360"/>
                </a:lnTo>
                <a:lnTo>
                  <a:pt x="1197140" y="833621"/>
                </a:lnTo>
                <a:lnTo>
                  <a:pt x="1198221" y="835064"/>
                </a:lnTo>
                <a:lnTo>
                  <a:pt x="1198943" y="836686"/>
                </a:lnTo>
                <a:lnTo>
                  <a:pt x="1199844" y="838850"/>
                </a:lnTo>
                <a:lnTo>
                  <a:pt x="1200205" y="841013"/>
                </a:lnTo>
                <a:lnTo>
                  <a:pt x="1200566" y="843357"/>
                </a:lnTo>
                <a:lnTo>
                  <a:pt x="1200566" y="846061"/>
                </a:lnTo>
                <a:lnTo>
                  <a:pt x="1200205" y="848585"/>
                </a:lnTo>
                <a:lnTo>
                  <a:pt x="1199844" y="851469"/>
                </a:lnTo>
                <a:lnTo>
                  <a:pt x="1198762" y="854354"/>
                </a:lnTo>
                <a:lnTo>
                  <a:pt x="1197680" y="857599"/>
                </a:lnTo>
                <a:lnTo>
                  <a:pt x="1196418" y="860483"/>
                </a:lnTo>
                <a:lnTo>
                  <a:pt x="1194615" y="863728"/>
                </a:lnTo>
                <a:lnTo>
                  <a:pt x="1192451" y="866974"/>
                </a:lnTo>
                <a:lnTo>
                  <a:pt x="1190107" y="870219"/>
                </a:lnTo>
                <a:lnTo>
                  <a:pt x="1187402" y="873283"/>
                </a:lnTo>
                <a:lnTo>
                  <a:pt x="1183976" y="876709"/>
                </a:lnTo>
                <a:lnTo>
                  <a:pt x="1180370" y="879774"/>
                </a:lnTo>
                <a:lnTo>
                  <a:pt x="1176402" y="882838"/>
                </a:lnTo>
                <a:lnTo>
                  <a:pt x="1171894" y="885903"/>
                </a:lnTo>
                <a:lnTo>
                  <a:pt x="1170272" y="888427"/>
                </a:lnTo>
                <a:lnTo>
                  <a:pt x="1168829" y="890590"/>
                </a:lnTo>
                <a:lnTo>
                  <a:pt x="1167386" y="892754"/>
                </a:lnTo>
                <a:lnTo>
                  <a:pt x="1166305" y="894917"/>
                </a:lnTo>
                <a:lnTo>
                  <a:pt x="1165583" y="896900"/>
                </a:lnTo>
                <a:lnTo>
                  <a:pt x="1165042" y="898703"/>
                </a:lnTo>
                <a:lnTo>
                  <a:pt x="1164682" y="900506"/>
                </a:lnTo>
                <a:lnTo>
                  <a:pt x="1164501" y="902128"/>
                </a:lnTo>
                <a:lnTo>
                  <a:pt x="1164501" y="903751"/>
                </a:lnTo>
                <a:lnTo>
                  <a:pt x="1164682" y="905013"/>
                </a:lnTo>
                <a:lnTo>
                  <a:pt x="1165042" y="906635"/>
                </a:lnTo>
                <a:lnTo>
                  <a:pt x="1165583" y="907897"/>
                </a:lnTo>
                <a:lnTo>
                  <a:pt x="1166305" y="909159"/>
                </a:lnTo>
                <a:lnTo>
                  <a:pt x="1167206" y="910241"/>
                </a:lnTo>
                <a:lnTo>
                  <a:pt x="1168288" y="911323"/>
                </a:lnTo>
                <a:lnTo>
                  <a:pt x="1169550" y="912585"/>
                </a:lnTo>
                <a:lnTo>
                  <a:pt x="1172075" y="914568"/>
                </a:lnTo>
                <a:lnTo>
                  <a:pt x="1175321" y="916551"/>
                </a:lnTo>
                <a:lnTo>
                  <a:pt x="1178567" y="918534"/>
                </a:lnTo>
                <a:lnTo>
                  <a:pt x="1182353" y="920337"/>
                </a:lnTo>
                <a:lnTo>
                  <a:pt x="1190287" y="923942"/>
                </a:lnTo>
                <a:lnTo>
                  <a:pt x="1194435" y="926106"/>
                </a:lnTo>
                <a:lnTo>
                  <a:pt x="1198402" y="928269"/>
                </a:lnTo>
                <a:lnTo>
                  <a:pt x="1209762" y="934759"/>
                </a:lnTo>
                <a:lnTo>
                  <a:pt x="1221122" y="940889"/>
                </a:lnTo>
                <a:lnTo>
                  <a:pt x="1243482" y="952968"/>
                </a:lnTo>
                <a:lnTo>
                  <a:pt x="1248841" y="955866"/>
                </a:lnTo>
                <a:lnTo>
                  <a:pt x="1257041" y="951607"/>
                </a:lnTo>
                <a:lnTo>
                  <a:pt x="1275263" y="942235"/>
                </a:lnTo>
                <a:lnTo>
                  <a:pt x="1283562" y="937368"/>
                </a:lnTo>
                <a:lnTo>
                  <a:pt x="1291861" y="932502"/>
                </a:lnTo>
                <a:lnTo>
                  <a:pt x="1299799" y="927997"/>
                </a:lnTo>
                <a:lnTo>
                  <a:pt x="1303408" y="925654"/>
                </a:lnTo>
                <a:lnTo>
                  <a:pt x="1306836" y="923491"/>
                </a:lnTo>
                <a:lnTo>
                  <a:pt x="1309722" y="920968"/>
                </a:lnTo>
                <a:lnTo>
                  <a:pt x="1312609" y="918805"/>
                </a:lnTo>
                <a:lnTo>
                  <a:pt x="1314954" y="916282"/>
                </a:lnTo>
                <a:lnTo>
                  <a:pt x="1316759" y="913939"/>
                </a:lnTo>
                <a:lnTo>
                  <a:pt x="1317480" y="912858"/>
                </a:lnTo>
                <a:lnTo>
                  <a:pt x="1318021" y="911596"/>
                </a:lnTo>
                <a:lnTo>
                  <a:pt x="1318743" y="910514"/>
                </a:lnTo>
                <a:lnTo>
                  <a:pt x="1318924" y="909072"/>
                </a:lnTo>
                <a:lnTo>
                  <a:pt x="1319104" y="907811"/>
                </a:lnTo>
                <a:lnTo>
                  <a:pt x="1319104" y="906550"/>
                </a:lnTo>
                <a:lnTo>
                  <a:pt x="1318924" y="905288"/>
                </a:lnTo>
                <a:lnTo>
                  <a:pt x="1318743" y="903846"/>
                </a:lnTo>
                <a:lnTo>
                  <a:pt x="1318021" y="902043"/>
                </a:lnTo>
                <a:lnTo>
                  <a:pt x="1317841" y="900422"/>
                </a:lnTo>
                <a:lnTo>
                  <a:pt x="1317300" y="897177"/>
                </a:lnTo>
                <a:lnTo>
                  <a:pt x="1317119" y="895375"/>
                </a:lnTo>
                <a:lnTo>
                  <a:pt x="1316759" y="893573"/>
                </a:lnTo>
                <a:lnTo>
                  <a:pt x="1316217" y="891410"/>
                </a:lnTo>
                <a:lnTo>
                  <a:pt x="1315315" y="889067"/>
                </a:lnTo>
                <a:lnTo>
                  <a:pt x="1311346" y="884561"/>
                </a:lnTo>
                <a:lnTo>
                  <a:pt x="1307918" y="880596"/>
                </a:lnTo>
                <a:lnTo>
                  <a:pt x="1305031" y="876811"/>
                </a:lnTo>
                <a:lnTo>
                  <a:pt x="1302505" y="873207"/>
                </a:lnTo>
                <a:lnTo>
                  <a:pt x="1300160" y="869241"/>
                </a:lnTo>
                <a:lnTo>
                  <a:pt x="1297995" y="864916"/>
                </a:lnTo>
                <a:lnTo>
                  <a:pt x="1296011" y="860050"/>
                </a:lnTo>
                <a:lnTo>
                  <a:pt x="1294026" y="854643"/>
                </a:lnTo>
                <a:lnTo>
                  <a:pt x="1291680" y="847434"/>
                </a:lnTo>
                <a:lnTo>
                  <a:pt x="1290779" y="844730"/>
                </a:lnTo>
                <a:lnTo>
                  <a:pt x="1290418" y="842207"/>
                </a:lnTo>
                <a:lnTo>
                  <a:pt x="1290418" y="839684"/>
                </a:lnTo>
                <a:lnTo>
                  <a:pt x="1290779" y="836980"/>
                </a:lnTo>
                <a:lnTo>
                  <a:pt x="1291680" y="833736"/>
                </a:lnTo>
                <a:lnTo>
                  <a:pt x="1293124" y="830132"/>
                </a:lnTo>
                <a:lnTo>
                  <a:pt x="1296191" y="828329"/>
                </a:lnTo>
                <a:lnTo>
                  <a:pt x="1298717" y="827067"/>
                </a:lnTo>
                <a:lnTo>
                  <a:pt x="1301423" y="826346"/>
                </a:lnTo>
                <a:lnTo>
                  <a:pt x="1303588" y="825806"/>
                </a:lnTo>
                <a:lnTo>
                  <a:pt x="1305572" y="825626"/>
                </a:lnTo>
                <a:lnTo>
                  <a:pt x="1307737" y="825806"/>
                </a:lnTo>
                <a:lnTo>
                  <a:pt x="1309361" y="826346"/>
                </a:lnTo>
                <a:lnTo>
                  <a:pt x="1310985" y="827067"/>
                </a:lnTo>
                <a:lnTo>
                  <a:pt x="1312609" y="828149"/>
                </a:lnTo>
                <a:lnTo>
                  <a:pt x="1314052" y="829411"/>
                </a:lnTo>
                <a:lnTo>
                  <a:pt x="1315315" y="831213"/>
                </a:lnTo>
                <a:lnTo>
                  <a:pt x="1316578" y="833016"/>
                </a:lnTo>
                <a:lnTo>
                  <a:pt x="1317661" y="834998"/>
                </a:lnTo>
                <a:lnTo>
                  <a:pt x="1318924" y="837341"/>
                </a:lnTo>
                <a:lnTo>
                  <a:pt x="1321089" y="842387"/>
                </a:lnTo>
                <a:lnTo>
                  <a:pt x="1323975" y="845811"/>
                </a:lnTo>
                <a:lnTo>
                  <a:pt x="1326501" y="849056"/>
                </a:lnTo>
                <a:lnTo>
                  <a:pt x="1328666" y="852120"/>
                </a:lnTo>
                <a:lnTo>
                  <a:pt x="1330651" y="855184"/>
                </a:lnTo>
                <a:lnTo>
                  <a:pt x="1332635" y="858247"/>
                </a:lnTo>
                <a:lnTo>
                  <a:pt x="1334440" y="861672"/>
                </a:lnTo>
                <a:lnTo>
                  <a:pt x="1338228" y="869422"/>
                </a:lnTo>
                <a:lnTo>
                  <a:pt x="1345806" y="874468"/>
                </a:lnTo>
                <a:lnTo>
                  <a:pt x="1352481" y="879515"/>
                </a:lnTo>
                <a:lnTo>
                  <a:pt x="1355548" y="881678"/>
                </a:lnTo>
                <a:lnTo>
                  <a:pt x="1358435" y="884020"/>
                </a:lnTo>
                <a:lnTo>
                  <a:pt x="1360780" y="886364"/>
                </a:lnTo>
                <a:lnTo>
                  <a:pt x="1363306" y="888527"/>
                </a:lnTo>
                <a:lnTo>
                  <a:pt x="1365291" y="890689"/>
                </a:lnTo>
                <a:lnTo>
                  <a:pt x="1367095" y="893212"/>
                </a:lnTo>
                <a:lnTo>
                  <a:pt x="1369080" y="895375"/>
                </a:lnTo>
                <a:lnTo>
                  <a:pt x="1370523" y="897538"/>
                </a:lnTo>
                <a:lnTo>
                  <a:pt x="1371605" y="899880"/>
                </a:lnTo>
                <a:lnTo>
                  <a:pt x="1372688" y="902224"/>
                </a:lnTo>
                <a:lnTo>
                  <a:pt x="1373590" y="904747"/>
                </a:lnTo>
                <a:lnTo>
                  <a:pt x="1374131" y="907090"/>
                </a:lnTo>
                <a:lnTo>
                  <a:pt x="1378822" y="905648"/>
                </a:lnTo>
                <a:lnTo>
                  <a:pt x="1381867" y="905119"/>
                </a:lnTo>
                <a:lnTo>
                  <a:pt x="1381570" y="905209"/>
                </a:lnTo>
                <a:lnTo>
                  <a:pt x="1383012" y="907549"/>
                </a:lnTo>
                <a:lnTo>
                  <a:pt x="1384274" y="910430"/>
                </a:lnTo>
                <a:lnTo>
                  <a:pt x="1385536" y="913492"/>
                </a:lnTo>
                <a:lnTo>
                  <a:pt x="1386618" y="916913"/>
                </a:lnTo>
                <a:lnTo>
                  <a:pt x="1387880" y="920515"/>
                </a:lnTo>
                <a:lnTo>
                  <a:pt x="1388781" y="924477"/>
                </a:lnTo>
                <a:lnTo>
                  <a:pt x="1389683" y="928258"/>
                </a:lnTo>
                <a:lnTo>
                  <a:pt x="1390404" y="932580"/>
                </a:lnTo>
                <a:lnTo>
                  <a:pt x="1390945" y="937082"/>
                </a:lnTo>
                <a:lnTo>
                  <a:pt x="1391486" y="941764"/>
                </a:lnTo>
                <a:lnTo>
                  <a:pt x="1391846" y="946266"/>
                </a:lnTo>
                <a:lnTo>
                  <a:pt x="1392027" y="951128"/>
                </a:lnTo>
                <a:lnTo>
                  <a:pt x="1392207" y="955990"/>
                </a:lnTo>
                <a:lnTo>
                  <a:pt x="1392207" y="961032"/>
                </a:lnTo>
                <a:lnTo>
                  <a:pt x="1392027" y="966074"/>
                </a:lnTo>
                <a:lnTo>
                  <a:pt x="1391846" y="970936"/>
                </a:lnTo>
                <a:lnTo>
                  <a:pt x="1391305" y="975979"/>
                </a:lnTo>
                <a:lnTo>
                  <a:pt x="1390765" y="981021"/>
                </a:lnTo>
                <a:lnTo>
                  <a:pt x="1390043" y="986063"/>
                </a:lnTo>
                <a:lnTo>
                  <a:pt x="1389142" y="991105"/>
                </a:lnTo>
                <a:lnTo>
                  <a:pt x="1388060" y="995967"/>
                </a:lnTo>
                <a:lnTo>
                  <a:pt x="1386618" y="1000829"/>
                </a:lnTo>
                <a:lnTo>
                  <a:pt x="1385356" y="1005511"/>
                </a:lnTo>
                <a:lnTo>
                  <a:pt x="1383733" y="1010193"/>
                </a:lnTo>
                <a:lnTo>
                  <a:pt x="1382110" y="1014515"/>
                </a:lnTo>
                <a:lnTo>
                  <a:pt x="1379947" y="1018837"/>
                </a:lnTo>
                <a:lnTo>
                  <a:pt x="1377964" y="1022979"/>
                </a:lnTo>
                <a:lnTo>
                  <a:pt x="1375620" y="1026940"/>
                </a:lnTo>
                <a:lnTo>
                  <a:pt x="1373096" y="1030722"/>
                </a:lnTo>
                <a:lnTo>
                  <a:pt x="1370391" y="1034143"/>
                </a:lnTo>
                <a:lnTo>
                  <a:pt x="1367326" y="1037385"/>
                </a:lnTo>
                <a:lnTo>
                  <a:pt x="1364442" y="1040266"/>
                </a:lnTo>
                <a:lnTo>
                  <a:pt x="1368048" y="1042967"/>
                </a:lnTo>
                <a:lnTo>
                  <a:pt x="1371834" y="1045308"/>
                </a:lnTo>
                <a:lnTo>
                  <a:pt x="1375259" y="1047469"/>
                </a:lnTo>
                <a:lnTo>
                  <a:pt x="1378324" y="1049270"/>
                </a:lnTo>
                <a:lnTo>
                  <a:pt x="1381029" y="1050530"/>
                </a:lnTo>
                <a:lnTo>
                  <a:pt x="1383913" y="1051611"/>
                </a:lnTo>
                <a:lnTo>
                  <a:pt x="1386257" y="1052511"/>
                </a:lnTo>
                <a:lnTo>
                  <a:pt x="1388781" y="1053051"/>
                </a:lnTo>
                <a:lnTo>
                  <a:pt x="1390945" y="1053411"/>
                </a:lnTo>
                <a:lnTo>
                  <a:pt x="1392748" y="1053231"/>
                </a:lnTo>
                <a:lnTo>
                  <a:pt x="1394731" y="1053051"/>
                </a:lnTo>
                <a:lnTo>
                  <a:pt x="1396354" y="1052511"/>
                </a:lnTo>
                <a:lnTo>
                  <a:pt x="1397796" y="1051611"/>
                </a:lnTo>
                <a:lnTo>
                  <a:pt x="1399239" y="1050710"/>
                </a:lnTo>
                <a:lnTo>
                  <a:pt x="1400681" y="1049449"/>
                </a:lnTo>
                <a:lnTo>
                  <a:pt x="1401763" y="1048009"/>
                </a:lnTo>
                <a:lnTo>
                  <a:pt x="1402664" y="1046568"/>
                </a:lnTo>
                <a:lnTo>
                  <a:pt x="1403746" y="1044587"/>
                </a:lnTo>
                <a:lnTo>
                  <a:pt x="1404467" y="1042607"/>
                </a:lnTo>
                <a:lnTo>
                  <a:pt x="1405188" y="1040626"/>
                </a:lnTo>
                <a:lnTo>
                  <a:pt x="1406631" y="1035764"/>
                </a:lnTo>
                <a:lnTo>
                  <a:pt x="1407713" y="1030361"/>
                </a:lnTo>
                <a:lnTo>
                  <a:pt x="1408434" y="1024599"/>
                </a:lnTo>
                <a:lnTo>
                  <a:pt x="1409335" y="1018477"/>
                </a:lnTo>
                <a:lnTo>
                  <a:pt x="1410778" y="1005331"/>
                </a:lnTo>
                <a:lnTo>
                  <a:pt x="1410778" y="1000829"/>
                </a:lnTo>
                <a:lnTo>
                  <a:pt x="1410958" y="996147"/>
                </a:lnTo>
                <a:lnTo>
                  <a:pt x="1411859" y="986783"/>
                </a:lnTo>
                <a:lnTo>
                  <a:pt x="1412580" y="981741"/>
                </a:lnTo>
                <a:lnTo>
                  <a:pt x="1412941" y="976699"/>
                </a:lnTo>
                <a:lnTo>
                  <a:pt x="1413121" y="971477"/>
                </a:lnTo>
                <a:lnTo>
                  <a:pt x="1412941" y="966615"/>
                </a:lnTo>
                <a:lnTo>
                  <a:pt x="1412580" y="960132"/>
                </a:lnTo>
                <a:lnTo>
                  <a:pt x="1411859" y="953649"/>
                </a:lnTo>
                <a:lnTo>
                  <a:pt x="1411138" y="947347"/>
                </a:lnTo>
                <a:lnTo>
                  <a:pt x="1410056" y="941404"/>
                </a:lnTo>
                <a:lnTo>
                  <a:pt x="1408975" y="935461"/>
                </a:lnTo>
                <a:lnTo>
                  <a:pt x="1407713" y="930059"/>
                </a:lnTo>
                <a:lnTo>
                  <a:pt x="1406090" y="924837"/>
                </a:lnTo>
                <a:lnTo>
                  <a:pt x="1404287" y="919974"/>
                </a:lnTo>
                <a:lnTo>
                  <a:pt x="1402304" y="915833"/>
                </a:lnTo>
                <a:lnTo>
                  <a:pt x="1401402" y="913852"/>
                </a:lnTo>
                <a:lnTo>
                  <a:pt x="1400140" y="912231"/>
                </a:lnTo>
                <a:lnTo>
                  <a:pt x="1398878" y="910611"/>
                </a:lnTo>
                <a:lnTo>
                  <a:pt x="1397616" y="909170"/>
                </a:lnTo>
                <a:lnTo>
                  <a:pt x="1396354" y="907910"/>
                </a:lnTo>
                <a:lnTo>
                  <a:pt x="1395092" y="906829"/>
                </a:lnTo>
                <a:lnTo>
                  <a:pt x="1393469" y="905929"/>
                </a:lnTo>
                <a:lnTo>
                  <a:pt x="1392027" y="905209"/>
                </a:lnTo>
                <a:lnTo>
                  <a:pt x="1390404" y="904668"/>
                </a:lnTo>
                <a:lnTo>
                  <a:pt x="1390082" y="904597"/>
                </a:lnTo>
                <a:lnTo>
                  <a:pt x="1392894" y="904927"/>
                </a:lnTo>
                <a:lnTo>
                  <a:pt x="1396684" y="905648"/>
                </a:lnTo>
                <a:lnTo>
                  <a:pt x="1400653" y="906550"/>
                </a:lnTo>
                <a:lnTo>
                  <a:pt x="1405343" y="907811"/>
                </a:lnTo>
                <a:lnTo>
                  <a:pt x="1433309" y="904567"/>
                </a:lnTo>
                <a:lnTo>
                  <a:pt x="1435654" y="903305"/>
                </a:lnTo>
                <a:lnTo>
                  <a:pt x="1438360" y="902584"/>
                </a:lnTo>
                <a:lnTo>
                  <a:pt x="1440886" y="901863"/>
                </a:lnTo>
                <a:lnTo>
                  <a:pt x="1443772" y="901142"/>
                </a:lnTo>
                <a:lnTo>
                  <a:pt x="1446479" y="900782"/>
                </a:lnTo>
                <a:lnTo>
                  <a:pt x="1449546" y="900422"/>
                </a:lnTo>
                <a:lnTo>
                  <a:pt x="1455139" y="899880"/>
                </a:lnTo>
                <a:lnTo>
                  <a:pt x="1467227" y="899340"/>
                </a:lnTo>
                <a:lnTo>
                  <a:pt x="1473181" y="898799"/>
                </a:lnTo>
                <a:lnTo>
                  <a:pt x="1479134" y="898079"/>
                </a:lnTo>
                <a:lnTo>
                  <a:pt x="1484187" y="894293"/>
                </a:lnTo>
                <a:lnTo>
                  <a:pt x="1488877" y="890869"/>
                </a:lnTo>
                <a:lnTo>
                  <a:pt x="1493207" y="887985"/>
                </a:lnTo>
                <a:lnTo>
                  <a:pt x="1497356" y="885643"/>
                </a:lnTo>
                <a:lnTo>
                  <a:pt x="1501506" y="883299"/>
                </a:lnTo>
                <a:lnTo>
                  <a:pt x="1505114" y="881497"/>
                </a:lnTo>
                <a:lnTo>
                  <a:pt x="1509084" y="880056"/>
                </a:lnTo>
                <a:lnTo>
                  <a:pt x="1513053" y="878614"/>
                </a:lnTo>
                <a:lnTo>
                  <a:pt x="1516842" y="877712"/>
                </a:lnTo>
                <a:lnTo>
                  <a:pt x="1520811" y="876991"/>
                </a:lnTo>
                <a:lnTo>
                  <a:pt x="1525141" y="876631"/>
                </a:lnTo>
                <a:lnTo>
                  <a:pt x="1529291" y="876270"/>
                </a:lnTo>
                <a:lnTo>
                  <a:pt x="1533982" y="876270"/>
                </a:lnTo>
                <a:lnTo>
                  <a:pt x="1539033" y="876270"/>
                </a:lnTo>
                <a:lnTo>
                  <a:pt x="1550399" y="876631"/>
                </a:lnTo>
                <a:lnTo>
                  <a:pt x="1555812" y="873567"/>
                </a:lnTo>
                <a:lnTo>
                  <a:pt x="1561044" y="870503"/>
                </a:lnTo>
                <a:lnTo>
                  <a:pt x="1566276" y="867800"/>
                </a:lnTo>
                <a:lnTo>
                  <a:pt x="1571509" y="865096"/>
                </a:lnTo>
                <a:lnTo>
                  <a:pt x="1576741" y="862753"/>
                </a:lnTo>
                <a:lnTo>
                  <a:pt x="1582153" y="860410"/>
                </a:lnTo>
                <a:lnTo>
                  <a:pt x="1587746" y="858428"/>
                </a:lnTo>
                <a:lnTo>
                  <a:pt x="1593880" y="856265"/>
                </a:lnTo>
                <a:lnTo>
                  <a:pt x="1596406" y="852841"/>
                </a:lnTo>
                <a:lnTo>
                  <a:pt x="1599292" y="849777"/>
                </a:lnTo>
                <a:lnTo>
                  <a:pt x="1601999" y="847073"/>
                </a:lnTo>
                <a:lnTo>
                  <a:pt x="1604885" y="844910"/>
                </a:lnTo>
                <a:lnTo>
                  <a:pt x="1607953" y="843108"/>
                </a:lnTo>
                <a:lnTo>
                  <a:pt x="1610839" y="841306"/>
                </a:lnTo>
                <a:lnTo>
                  <a:pt x="1614267" y="840044"/>
                </a:lnTo>
                <a:lnTo>
                  <a:pt x="1617334" y="838963"/>
                </a:lnTo>
                <a:lnTo>
                  <a:pt x="1620762" y="838242"/>
                </a:lnTo>
                <a:lnTo>
                  <a:pt x="1624371" y="837521"/>
                </a:lnTo>
                <a:lnTo>
                  <a:pt x="1627798" y="836980"/>
                </a:lnTo>
                <a:lnTo>
                  <a:pt x="1631587" y="836620"/>
                </a:lnTo>
                <a:lnTo>
                  <a:pt x="1638985" y="836259"/>
                </a:lnTo>
                <a:lnTo>
                  <a:pt x="1646923" y="835719"/>
                </a:lnTo>
                <a:lnTo>
                  <a:pt x="1656124" y="827428"/>
                </a:lnTo>
                <a:lnTo>
                  <a:pt x="1665145" y="818957"/>
                </a:lnTo>
                <a:lnTo>
                  <a:pt x="1674527" y="810306"/>
                </a:lnTo>
                <a:lnTo>
                  <a:pt x="1683908" y="801835"/>
                </a:lnTo>
                <a:lnTo>
                  <a:pt x="1688599" y="797690"/>
                </a:lnTo>
                <a:lnTo>
                  <a:pt x="1693651" y="793905"/>
                </a:lnTo>
                <a:lnTo>
                  <a:pt x="1698342" y="789940"/>
                </a:lnTo>
                <a:lnTo>
                  <a:pt x="1703574" y="786336"/>
                </a:lnTo>
                <a:lnTo>
                  <a:pt x="1708626" y="782731"/>
                </a:lnTo>
                <a:lnTo>
                  <a:pt x="1714038" y="779487"/>
                </a:lnTo>
                <a:lnTo>
                  <a:pt x="1719270" y="776423"/>
                </a:lnTo>
                <a:lnTo>
                  <a:pt x="1724864" y="773539"/>
                </a:lnTo>
                <a:lnTo>
                  <a:pt x="1730456" y="760382"/>
                </a:lnTo>
                <a:lnTo>
                  <a:pt x="1733163" y="754254"/>
                </a:lnTo>
                <a:lnTo>
                  <a:pt x="1735689" y="748487"/>
                </a:lnTo>
                <a:lnTo>
                  <a:pt x="1738575" y="743261"/>
                </a:lnTo>
                <a:lnTo>
                  <a:pt x="1741281" y="738394"/>
                </a:lnTo>
                <a:lnTo>
                  <a:pt x="1744168" y="733888"/>
                </a:lnTo>
                <a:lnTo>
                  <a:pt x="1747055" y="729743"/>
                </a:lnTo>
                <a:lnTo>
                  <a:pt x="1748679" y="727941"/>
                </a:lnTo>
                <a:lnTo>
                  <a:pt x="1750122" y="726318"/>
                </a:lnTo>
                <a:lnTo>
                  <a:pt x="1751746" y="724877"/>
                </a:lnTo>
                <a:lnTo>
                  <a:pt x="1753189" y="723435"/>
                </a:lnTo>
                <a:lnTo>
                  <a:pt x="1755173" y="722173"/>
                </a:lnTo>
                <a:lnTo>
                  <a:pt x="1756797" y="721092"/>
                </a:lnTo>
                <a:lnTo>
                  <a:pt x="1758602" y="720191"/>
                </a:lnTo>
                <a:lnTo>
                  <a:pt x="1760405" y="719470"/>
                </a:lnTo>
                <a:lnTo>
                  <a:pt x="1762390" y="718929"/>
                </a:lnTo>
                <a:lnTo>
                  <a:pt x="1764375" y="718569"/>
                </a:lnTo>
                <a:lnTo>
                  <a:pt x="1766360" y="718208"/>
                </a:lnTo>
                <a:lnTo>
                  <a:pt x="1768705" y="718208"/>
                </a:lnTo>
                <a:lnTo>
                  <a:pt x="1770870" y="718208"/>
                </a:lnTo>
                <a:lnTo>
                  <a:pt x="1773035" y="718569"/>
                </a:lnTo>
                <a:lnTo>
                  <a:pt x="1775561" y="719110"/>
                </a:lnTo>
                <a:lnTo>
                  <a:pt x="1777906" y="719650"/>
                </a:lnTo>
                <a:lnTo>
                  <a:pt x="1779710" y="705412"/>
                </a:lnTo>
                <a:lnTo>
                  <a:pt x="1780071" y="703069"/>
                </a:lnTo>
                <a:lnTo>
                  <a:pt x="1780612" y="700906"/>
                </a:lnTo>
                <a:lnTo>
                  <a:pt x="1781153" y="698743"/>
                </a:lnTo>
                <a:lnTo>
                  <a:pt x="1781695" y="697121"/>
                </a:lnTo>
                <a:lnTo>
                  <a:pt x="1782597" y="695500"/>
                </a:lnTo>
                <a:lnTo>
                  <a:pt x="1783499" y="694058"/>
                </a:lnTo>
                <a:lnTo>
                  <a:pt x="1784762" y="692616"/>
                </a:lnTo>
                <a:lnTo>
                  <a:pt x="1786386" y="691174"/>
                </a:lnTo>
                <a:lnTo>
                  <a:pt x="1788190" y="689732"/>
                </a:lnTo>
                <a:lnTo>
                  <a:pt x="1790355" y="688110"/>
                </a:lnTo>
                <a:lnTo>
                  <a:pt x="1795948" y="684505"/>
                </a:lnTo>
                <a:lnTo>
                  <a:pt x="1797572" y="678197"/>
                </a:lnTo>
                <a:lnTo>
                  <a:pt x="1799196" y="672790"/>
                </a:lnTo>
                <a:lnTo>
                  <a:pt x="1800999" y="668645"/>
                </a:lnTo>
                <a:lnTo>
                  <a:pt x="1801901" y="666482"/>
                </a:lnTo>
                <a:lnTo>
                  <a:pt x="1802804" y="664499"/>
                </a:lnTo>
                <a:lnTo>
                  <a:pt x="1803886" y="662697"/>
                </a:lnTo>
                <a:lnTo>
                  <a:pt x="1805330" y="660895"/>
                </a:lnTo>
                <a:lnTo>
                  <a:pt x="1808216" y="657291"/>
                </a:lnTo>
                <a:lnTo>
                  <a:pt x="1812005" y="653145"/>
                </a:lnTo>
                <a:lnTo>
                  <a:pt x="1816515" y="648459"/>
                </a:lnTo>
                <a:lnTo>
                  <a:pt x="1817779" y="641430"/>
                </a:lnTo>
                <a:lnTo>
                  <a:pt x="1818861" y="634942"/>
                </a:lnTo>
                <a:lnTo>
                  <a:pt x="1820304" y="628814"/>
                </a:lnTo>
                <a:lnTo>
                  <a:pt x="1821747" y="622866"/>
                </a:lnTo>
                <a:lnTo>
                  <a:pt x="1823552" y="617459"/>
                </a:lnTo>
                <a:lnTo>
                  <a:pt x="1825356" y="612233"/>
                </a:lnTo>
                <a:lnTo>
                  <a:pt x="1827160" y="607546"/>
                </a:lnTo>
                <a:lnTo>
                  <a:pt x="1829145" y="603041"/>
                </a:lnTo>
                <a:lnTo>
                  <a:pt x="1831490" y="598715"/>
                </a:lnTo>
                <a:lnTo>
                  <a:pt x="1833836" y="594931"/>
                </a:lnTo>
                <a:lnTo>
                  <a:pt x="1836361" y="591146"/>
                </a:lnTo>
                <a:lnTo>
                  <a:pt x="1839068" y="587902"/>
                </a:lnTo>
                <a:lnTo>
                  <a:pt x="1841594" y="584477"/>
                </a:lnTo>
                <a:lnTo>
                  <a:pt x="1844661" y="581594"/>
                </a:lnTo>
                <a:lnTo>
                  <a:pt x="1847547" y="578710"/>
                </a:lnTo>
                <a:lnTo>
                  <a:pt x="1850975" y="576187"/>
                </a:lnTo>
                <a:lnTo>
                  <a:pt x="1854042" y="573663"/>
                </a:lnTo>
                <a:lnTo>
                  <a:pt x="1857651" y="571500"/>
                </a:lnTo>
                <a:lnTo>
                  <a:pt x="1861259" y="569518"/>
                </a:lnTo>
                <a:lnTo>
                  <a:pt x="1864867" y="567355"/>
                </a:lnTo>
                <a:lnTo>
                  <a:pt x="1868837" y="565553"/>
                </a:lnTo>
                <a:lnTo>
                  <a:pt x="1872806" y="563931"/>
                </a:lnTo>
                <a:lnTo>
                  <a:pt x="1876955" y="562129"/>
                </a:lnTo>
                <a:lnTo>
                  <a:pt x="1881286" y="560507"/>
                </a:lnTo>
                <a:lnTo>
                  <a:pt x="1890126" y="557623"/>
                </a:lnTo>
                <a:lnTo>
                  <a:pt x="1899869" y="554559"/>
                </a:lnTo>
                <a:lnTo>
                  <a:pt x="1920436" y="548611"/>
                </a:lnTo>
                <a:lnTo>
                  <a:pt x="1926750" y="546269"/>
                </a:lnTo>
                <a:lnTo>
                  <a:pt x="1932343" y="543925"/>
                </a:lnTo>
                <a:lnTo>
                  <a:pt x="1937575" y="541763"/>
                </a:lnTo>
                <a:lnTo>
                  <a:pt x="1942447" y="539780"/>
                </a:lnTo>
                <a:lnTo>
                  <a:pt x="1946597" y="537437"/>
                </a:lnTo>
                <a:lnTo>
                  <a:pt x="1950389" y="535370"/>
                </a:lnTo>
                <a:lnTo>
                  <a:pt x="1950037" y="535761"/>
                </a:lnTo>
                <a:lnTo>
                  <a:pt x="1943726" y="543152"/>
                </a:lnTo>
                <a:lnTo>
                  <a:pt x="1940662" y="546936"/>
                </a:lnTo>
                <a:lnTo>
                  <a:pt x="1937957" y="550902"/>
                </a:lnTo>
                <a:lnTo>
                  <a:pt x="1935072" y="554507"/>
                </a:lnTo>
                <a:lnTo>
                  <a:pt x="1932728" y="558473"/>
                </a:lnTo>
                <a:lnTo>
                  <a:pt x="1930384" y="562078"/>
                </a:lnTo>
                <a:lnTo>
                  <a:pt x="1928041" y="566043"/>
                </a:lnTo>
                <a:lnTo>
                  <a:pt x="1926238" y="570009"/>
                </a:lnTo>
                <a:lnTo>
                  <a:pt x="1924435" y="573614"/>
                </a:lnTo>
                <a:lnTo>
                  <a:pt x="1944808" y="556490"/>
                </a:lnTo>
                <a:lnTo>
                  <a:pt x="1969148" y="533058"/>
                </a:lnTo>
                <a:lnTo>
                  <a:pt x="1969869" y="536482"/>
                </a:lnTo>
                <a:lnTo>
                  <a:pt x="1970951" y="540087"/>
                </a:lnTo>
                <a:lnTo>
                  <a:pt x="1972393" y="543332"/>
                </a:lnTo>
                <a:lnTo>
                  <a:pt x="1974377" y="546936"/>
                </a:lnTo>
                <a:lnTo>
                  <a:pt x="1976359" y="550001"/>
                </a:lnTo>
                <a:lnTo>
                  <a:pt x="1978523" y="553426"/>
                </a:lnTo>
                <a:lnTo>
                  <a:pt x="1981228" y="556490"/>
                </a:lnTo>
                <a:lnTo>
                  <a:pt x="1983752" y="559554"/>
                </a:lnTo>
                <a:lnTo>
                  <a:pt x="1986636" y="562619"/>
                </a:lnTo>
                <a:lnTo>
                  <a:pt x="1989521" y="565502"/>
                </a:lnTo>
                <a:lnTo>
                  <a:pt x="1995290" y="570910"/>
                </a:lnTo>
                <a:lnTo>
                  <a:pt x="2005928" y="580283"/>
                </a:lnTo>
                <a:lnTo>
                  <a:pt x="2002863" y="585510"/>
                </a:lnTo>
                <a:lnTo>
                  <a:pt x="2000158" y="590737"/>
                </a:lnTo>
                <a:lnTo>
                  <a:pt x="1997454" y="596145"/>
                </a:lnTo>
                <a:lnTo>
                  <a:pt x="1994930" y="601553"/>
                </a:lnTo>
                <a:lnTo>
                  <a:pt x="1992586" y="606960"/>
                </a:lnTo>
                <a:lnTo>
                  <a:pt x="1990242" y="612187"/>
                </a:lnTo>
                <a:lnTo>
                  <a:pt x="1985915" y="623362"/>
                </a:lnTo>
                <a:lnTo>
                  <a:pt x="1981949" y="634358"/>
                </a:lnTo>
                <a:lnTo>
                  <a:pt x="1978342" y="645714"/>
                </a:lnTo>
                <a:lnTo>
                  <a:pt x="1974917" y="657069"/>
                </a:lnTo>
                <a:lnTo>
                  <a:pt x="1971672" y="668425"/>
                </a:lnTo>
                <a:lnTo>
                  <a:pt x="1960133" y="714749"/>
                </a:lnTo>
                <a:lnTo>
                  <a:pt x="1958871" y="720697"/>
                </a:lnTo>
                <a:lnTo>
                  <a:pt x="1957248" y="728448"/>
                </a:lnTo>
                <a:lnTo>
                  <a:pt x="1952200" y="748095"/>
                </a:lnTo>
                <a:lnTo>
                  <a:pt x="1945890" y="773150"/>
                </a:lnTo>
                <a:lnTo>
                  <a:pt x="1938678" y="802711"/>
                </a:lnTo>
                <a:lnTo>
                  <a:pt x="1930745" y="835336"/>
                </a:lnTo>
                <a:lnTo>
                  <a:pt x="1926598" y="852820"/>
                </a:lnTo>
                <a:lnTo>
                  <a:pt x="1922452" y="870665"/>
                </a:lnTo>
                <a:lnTo>
                  <a:pt x="1918485" y="889051"/>
                </a:lnTo>
                <a:lnTo>
                  <a:pt x="1914519" y="907617"/>
                </a:lnTo>
                <a:lnTo>
                  <a:pt x="1910913" y="926363"/>
                </a:lnTo>
                <a:lnTo>
                  <a:pt x="1907127" y="945109"/>
                </a:lnTo>
                <a:lnTo>
                  <a:pt x="1903701" y="963854"/>
                </a:lnTo>
                <a:lnTo>
                  <a:pt x="1900817" y="982240"/>
                </a:lnTo>
                <a:lnTo>
                  <a:pt x="1898112" y="1000625"/>
                </a:lnTo>
                <a:lnTo>
                  <a:pt x="1895948" y="1018470"/>
                </a:lnTo>
                <a:lnTo>
                  <a:pt x="1894326" y="1035774"/>
                </a:lnTo>
                <a:lnTo>
                  <a:pt x="1893604" y="1044066"/>
                </a:lnTo>
                <a:lnTo>
                  <a:pt x="1893064" y="1052357"/>
                </a:lnTo>
                <a:lnTo>
                  <a:pt x="1892703" y="1060468"/>
                </a:lnTo>
                <a:lnTo>
                  <a:pt x="1892342" y="1068399"/>
                </a:lnTo>
                <a:lnTo>
                  <a:pt x="1892342" y="1075970"/>
                </a:lnTo>
                <a:lnTo>
                  <a:pt x="1892342" y="1083360"/>
                </a:lnTo>
                <a:lnTo>
                  <a:pt x="1892523" y="1090750"/>
                </a:lnTo>
                <a:lnTo>
                  <a:pt x="1892883" y="1097600"/>
                </a:lnTo>
                <a:lnTo>
                  <a:pt x="1893424" y="1104089"/>
                </a:lnTo>
                <a:lnTo>
                  <a:pt x="1894326" y="1110578"/>
                </a:lnTo>
                <a:lnTo>
                  <a:pt x="1895228" y="1116526"/>
                </a:lnTo>
                <a:lnTo>
                  <a:pt x="1896309" y="1122294"/>
                </a:lnTo>
                <a:lnTo>
                  <a:pt x="1897571" y="1127702"/>
                </a:lnTo>
                <a:lnTo>
                  <a:pt x="1899374" y="1132568"/>
                </a:lnTo>
                <a:lnTo>
                  <a:pt x="1900996" y="1137435"/>
                </a:lnTo>
                <a:lnTo>
                  <a:pt x="1902980" y="1141761"/>
                </a:lnTo>
                <a:lnTo>
                  <a:pt x="1905324" y="1145546"/>
                </a:lnTo>
                <a:lnTo>
                  <a:pt x="1907848" y="1149151"/>
                </a:lnTo>
                <a:lnTo>
                  <a:pt x="1909110" y="1150773"/>
                </a:lnTo>
                <a:lnTo>
                  <a:pt x="1910552" y="1152396"/>
                </a:lnTo>
                <a:lnTo>
                  <a:pt x="1911995" y="1153657"/>
                </a:lnTo>
                <a:lnTo>
                  <a:pt x="1913617" y="1154919"/>
                </a:lnTo>
                <a:lnTo>
                  <a:pt x="1915060" y="1156181"/>
                </a:lnTo>
                <a:lnTo>
                  <a:pt x="1916682" y="1157082"/>
                </a:lnTo>
                <a:lnTo>
                  <a:pt x="1918485" y="1158164"/>
                </a:lnTo>
                <a:lnTo>
                  <a:pt x="1920288" y="1159065"/>
                </a:lnTo>
                <a:lnTo>
                  <a:pt x="1932368" y="1160507"/>
                </a:lnTo>
                <a:lnTo>
                  <a:pt x="1943546" y="1161588"/>
                </a:lnTo>
                <a:lnTo>
                  <a:pt x="1954003" y="1162309"/>
                </a:lnTo>
                <a:lnTo>
                  <a:pt x="1959232" y="1162670"/>
                </a:lnTo>
                <a:lnTo>
                  <a:pt x="1964460" y="1162670"/>
                </a:lnTo>
                <a:lnTo>
                  <a:pt x="1969508" y="1162670"/>
                </a:lnTo>
                <a:lnTo>
                  <a:pt x="1974737" y="1162490"/>
                </a:lnTo>
                <a:lnTo>
                  <a:pt x="1979966" y="1162309"/>
                </a:lnTo>
                <a:lnTo>
                  <a:pt x="1985194" y="1161949"/>
                </a:lnTo>
                <a:lnTo>
                  <a:pt x="1990783" y="1161409"/>
                </a:lnTo>
                <a:lnTo>
                  <a:pt x="1996372" y="1160687"/>
                </a:lnTo>
                <a:lnTo>
                  <a:pt x="2008271" y="1159065"/>
                </a:lnTo>
                <a:lnTo>
                  <a:pt x="2011697" y="1108595"/>
                </a:lnTo>
                <a:lnTo>
                  <a:pt x="2015303" y="1058125"/>
                </a:lnTo>
                <a:lnTo>
                  <a:pt x="2019449" y="1008015"/>
                </a:lnTo>
                <a:lnTo>
                  <a:pt x="2023957" y="957726"/>
                </a:lnTo>
                <a:lnTo>
                  <a:pt x="2024138" y="947272"/>
                </a:lnTo>
                <a:lnTo>
                  <a:pt x="2024678" y="938079"/>
                </a:lnTo>
                <a:lnTo>
                  <a:pt x="2025400" y="929607"/>
                </a:lnTo>
                <a:lnTo>
                  <a:pt x="2026301" y="921676"/>
                </a:lnTo>
                <a:lnTo>
                  <a:pt x="2027563" y="914105"/>
                </a:lnTo>
                <a:lnTo>
                  <a:pt x="2029546" y="906715"/>
                </a:lnTo>
                <a:lnTo>
                  <a:pt x="2031710" y="899325"/>
                </a:lnTo>
                <a:lnTo>
                  <a:pt x="2034414" y="891754"/>
                </a:lnTo>
                <a:lnTo>
                  <a:pt x="2058754" y="825603"/>
                </a:lnTo>
                <a:lnTo>
                  <a:pt x="2063442" y="808479"/>
                </a:lnTo>
                <a:lnTo>
                  <a:pt x="2068310" y="791355"/>
                </a:lnTo>
                <a:lnTo>
                  <a:pt x="2073538" y="774773"/>
                </a:lnTo>
                <a:lnTo>
                  <a:pt x="2079127" y="758009"/>
                </a:lnTo>
                <a:lnTo>
                  <a:pt x="2084896" y="741426"/>
                </a:lnTo>
                <a:lnTo>
                  <a:pt x="2091207" y="725024"/>
                </a:lnTo>
                <a:lnTo>
                  <a:pt x="2097878" y="708620"/>
                </a:lnTo>
                <a:lnTo>
                  <a:pt x="2104549" y="692218"/>
                </a:lnTo>
                <a:lnTo>
                  <a:pt x="2111400" y="676176"/>
                </a:lnTo>
                <a:lnTo>
                  <a:pt x="2118431" y="659954"/>
                </a:lnTo>
                <a:lnTo>
                  <a:pt x="2125824" y="643911"/>
                </a:lnTo>
                <a:lnTo>
                  <a:pt x="2133216" y="627689"/>
                </a:lnTo>
                <a:lnTo>
                  <a:pt x="2148540" y="595604"/>
                </a:lnTo>
                <a:lnTo>
                  <a:pt x="2164045" y="563340"/>
                </a:lnTo>
                <a:lnTo>
                  <a:pt x="2168733" y="566584"/>
                </a:lnTo>
                <a:lnTo>
                  <a:pt x="2173241" y="570189"/>
                </a:lnTo>
                <a:lnTo>
                  <a:pt x="2177207" y="573253"/>
                </a:lnTo>
                <a:lnTo>
                  <a:pt x="2181534" y="576317"/>
                </a:lnTo>
                <a:lnTo>
                  <a:pt x="2185861" y="579201"/>
                </a:lnTo>
                <a:lnTo>
                  <a:pt x="2190368" y="581905"/>
                </a:lnTo>
                <a:lnTo>
                  <a:pt x="2192893" y="582987"/>
                </a:lnTo>
                <a:lnTo>
                  <a:pt x="2195236" y="584068"/>
                </a:lnTo>
                <a:lnTo>
                  <a:pt x="2197941" y="584969"/>
                </a:lnTo>
                <a:lnTo>
                  <a:pt x="2200645" y="585870"/>
                </a:lnTo>
                <a:lnTo>
                  <a:pt x="2201727" y="577579"/>
                </a:lnTo>
                <a:lnTo>
                  <a:pt x="2203169" y="569468"/>
                </a:lnTo>
                <a:lnTo>
                  <a:pt x="2205152" y="561176"/>
                </a:lnTo>
                <a:lnTo>
                  <a:pt x="2207316" y="553246"/>
                </a:lnTo>
                <a:lnTo>
                  <a:pt x="2210021" y="545134"/>
                </a:lnTo>
                <a:lnTo>
                  <a:pt x="2212905" y="537023"/>
                </a:lnTo>
                <a:lnTo>
                  <a:pt x="2216511" y="528912"/>
                </a:lnTo>
                <a:lnTo>
                  <a:pt x="2220297" y="520800"/>
                </a:lnTo>
                <a:lnTo>
                  <a:pt x="2223182" y="514131"/>
                </a:lnTo>
                <a:lnTo>
                  <a:pt x="2225346" y="507822"/>
                </a:lnTo>
                <a:lnTo>
                  <a:pt x="2227148" y="501874"/>
                </a:lnTo>
                <a:lnTo>
                  <a:pt x="2228591" y="495926"/>
                </a:lnTo>
                <a:lnTo>
                  <a:pt x="2229132" y="493042"/>
                </a:lnTo>
                <a:lnTo>
                  <a:pt x="2229492" y="490338"/>
                </a:lnTo>
                <a:lnTo>
                  <a:pt x="2229673" y="487454"/>
                </a:lnTo>
                <a:lnTo>
                  <a:pt x="2229853" y="484931"/>
                </a:lnTo>
                <a:lnTo>
                  <a:pt x="2229853" y="482407"/>
                </a:lnTo>
                <a:lnTo>
                  <a:pt x="2229673" y="479524"/>
                </a:lnTo>
                <a:lnTo>
                  <a:pt x="2229492" y="477000"/>
                </a:lnTo>
                <a:lnTo>
                  <a:pt x="2229132" y="474296"/>
                </a:lnTo>
                <a:lnTo>
                  <a:pt x="2228591" y="471772"/>
                </a:lnTo>
                <a:lnTo>
                  <a:pt x="2227870" y="469069"/>
                </a:lnTo>
                <a:lnTo>
                  <a:pt x="2227148" y="466545"/>
                </a:lnTo>
                <a:lnTo>
                  <a:pt x="2226247" y="464022"/>
                </a:lnTo>
                <a:lnTo>
                  <a:pt x="2224264" y="458795"/>
                </a:lnTo>
                <a:lnTo>
                  <a:pt x="2221740" y="453387"/>
                </a:lnTo>
                <a:lnTo>
                  <a:pt x="2218855" y="447799"/>
                </a:lnTo>
                <a:lnTo>
                  <a:pt x="2215430" y="442211"/>
                </a:lnTo>
                <a:lnTo>
                  <a:pt x="2211643" y="436263"/>
                </a:lnTo>
                <a:lnTo>
                  <a:pt x="2207136" y="430315"/>
                </a:lnTo>
                <a:lnTo>
                  <a:pt x="2183517" y="456091"/>
                </a:lnTo>
                <a:lnTo>
                  <a:pt x="2160259" y="481866"/>
                </a:lnTo>
                <a:lnTo>
                  <a:pt x="2148540" y="495025"/>
                </a:lnTo>
                <a:lnTo>
                  <a:pt x="2137002" y="508183"/>
                </a:lnTo>
                <a:lnTo>
                  <a:pt x="2125643" y="521341"/>
                </a:lnTo>
                <a:lnTo>
                  <a:pt x="2114284" y="534680"/>
                </a:lnTo>
                <a:lnTo>
                  <a:pt x="2111400" y="536302"/>
                </a:lnTo>
                <a:lnTo>
                  <a:pt x="2108335" y="538285"/>
                </a:lnTo>
                <a:lnTo>
                  <a:pt x="2102205" y="542250"/>
                </a:lnTo>
                <a:lnTo>
                  <a:pt x="2095895" y="546936"/>
                </a:lnTo>
                <a:lnTo>
                  <a:pt x="2089584" y="551984"/>
                </a:lnTo>
                <a:lnTo>
                  <a:pt x="2083093" y="557211"/>
                </a:lnTo>
                <a:lnTo>
                  <a:pt x="2076783" y="562438"/>
                </a:lnTo>
                <a:lnTo>
                  <a:pt x="2064704" y="572713"/>
                </a:lnTo>
                <a:lnTo>
                  <a:pt x="2054247" y="581545"/>
                </a:lnTo>
                <a:lnTo>
                  <a:pt x="2049739" y="584969"/>
                </a:lnTo>
                <a:lnTo>
                  <a:pt x="2045773" y="587493"/>
                </a:lnTo>
                <a:lnTo>
                  <a:pt x="2044150" y="588755"/>
                </a:lnTo>
                <a:lnTo>
                  <a:pt x="2042888" y="589476"/>
                </a:lnTo>
                <a:lnTo>
                  <a:pt x="2041626" y="589836"/>
                </a:lnTo>
                <a:lnTo>
                  <a:pt x="2040544" y="590016"/>
                </a:lnTo>
                <a:lnTo>
                  <a:pt x="2039643" y="590016"/>
                </a:lnTo>
                <a:lnTo>
                  <a:pt x="2039102" y="589476"/>
                </a:lnTo>
                <a:lnTo>
                  <a:pt x="2038921" y="588755"/>
                </a:lnTo>
                <a:lnTo>
                  <a:pt x="2038921" y="587493"/>
                </a:lnTo>
                <a:lnTo>
                  <a:pt x="2039462" y="579922"/>
                </a:lnTo>
                <a:lnTo>
                  <a:pt x="2039643" y="573974"/>
                </a:lnTo>
                <a:lnTo>
                  <a:pt x="2039643" y="569107"/>
                </a:lnTo>
                <a:lnTo>
                  <a:pt x="2039823" y="566764"/>
                </a:lnTo>
                <a:lnTo>
                  <a:pt x="2040003" y="564601"/>
                </a:lnTo>
                <a:lnTo>
                  <a:pt x="2040364" y="562258"/>
                </a:lnTo>
                <a:lnTo>
                  <a:pt x="2040905" y="560095"/>
                </a:lnTo>
                <a:lnTo>
                  <a:pt x="2041806" y="557932"/>
                </a:lnTo>
                <a:lnTo>
                  <a:pt x="2042708" y="555228"/>
                </a:lnTo>
                <a:lnTo>
                  <a:pt x="2043970" y="552705"/>
                </a:lnTo>
                <a:lnTo>
                  <a:pt x="2045592" y="549640"/>
                </a:lnTo>
                <a:lnTo>
                  <a:pt x="2047395" y="546396"/>
                </a:lnTo>
                <a:lnTo>
                  <a:pt x="2049919" y="542791"/>
                </a:lnTo>
                <a:lnTo>
                  <a:pt x="2049739" y="535221"/>
                </a:lnTo>
                <a:lnTo>
                  <a:pt x="2049739" y="528010"/>
                </a:lnTo>
                <a:lnTo>
                  <a:pt x="2049919" y="521161"/>
                </a:lnTo>
                <a:lnTo>
                  <a:pt x="2050461" y="514492"/>
                </a:lnTo>
                <a:lnTo>
                  <a:pt x="2051002" y="507822"/>
                </a:lnTo>
                <a:lnTo>
                  <a:pt x="2051902" y="500973"/>
                </a:lnTo>
                <a:lnTo>
                  <a:pt x="2053165" y="493763"/>
                </a:lnTo>
                <a:lnTo>
                  <a:pt x="2054788" y="486553"/>
                </a:lnTo>
                <a:lnTo>
                  <a:pt x="2053345" y="480424"/>
                </a:lnTo>
                <a:lnTo>
                  <a:pt x="2052083" y="474657"/>
                </a:lnTo>
                <a:lnTo>
                  <a:pt x="2051181" y="472313"/>
                </a:lnTo>
                <a:lnTo>
                  <a:pt x="2050280" y="469970"/>
                </a:lnTo>
                <a:lnTo>
                  <a:pt x="2049199" y="467807"/>
                </a:lnTo>
                <a:lnTo>
                  <a:pt x="2048116" y="466185"/>
                </a:lnTo>
                <a:lnTo>
                  <a:pt x="2046494" y="464743"/>
                </a:lnTo>
                <a:lnTo>
                  <a:pt x="2045773" y="464202"/>
                </a:lnTo>
                <a:lnTo>
                  <a:pt x="2045051" y="463842"/>
                </a:lnTo>
                <a:lnTo>
                  <a:pt x="2044150" y="463301"/>
                </a:lnTo>
                <a:lnTo>
                  <a:pt x="2043248" y="462940"/>
                </a:lnTo>
                <a:lnTo>
                  <a:pt x="2042167" y="462760"/>
                </a:lnTo>
                <a:lnTo>
                  <a:pt x="2040905" y="462760"/>
                </a:lnTo>
                <a:lnTo>
                  <a:pt x="2039823" y="462760"/>
                </a:lnTo>
                <a:lnTo>
                  <a:pt x="2038741" y="462940"/>
                </a:lnTo>
                <a:lnTo>
                  <a:pt x="2036037" y="463842"/>
                </a:lnTo>
                <a:lnTo>
                  <a:pt x="2034621" y="464424"/>
                </a:lnTo>
                <a:lnTo>
                  <a:pt x="2034460" y="464264"/>
                </a:lnTo>
                <a:lnTo>
                  <a:pt x="2034099" y="463903"/>
                </a:lnTo>
                <a:lnTo>
                  <a:pt x="2032656" y="463362"/>
                </a:lnTo>
                <a:lnTo>
                  <a:pt x="2030491" y="463182"/>
                </a:lnTo>
                <a:lnTo>
                  <a:pt x="2024176" y="462641"/>
                </a:lnTo>
                <a:lnTo>
                  <a:pt x="2020568" y="462101"/>
                </a:lnTo>
                <a:lnTo>
                  <a:pt x="2016779" y="461560"/>
                </a:lnTo>
                <a:lnTo>
                  <a:pt x="2012810" y="460659"/>
                </a:lnTo>
                <a:lnTo>
                  <a:pt x="2008840" y="459398"/>
                </a:lnTo>
                <a:lnTo>
                  <a:pt x="2007037" y="458677"/>
                </a:lnTo>
                <a:lnTo>
                  <a:pt x="2005232" y="457775"/>
                </a:lnTo>
                <a:lnTo>
                  <a:pt x="2003428" y="456514"/>
                </a:lnTo>
                <a:lnTo>
                  <a:pt x="2001985" y="455432"/>
                </a:lnTo>
                <a:lnTo>
                  <a:pt x="2000541" y="453990"/>
                </a:lnTo>
                <a:lnTo>
                  <a:pt x="1999098" y="452549"/>
                </a:lnTo>
                <a:lnTo>
                  <a:pt x="1998016" y="450927"/>
                </a:lnTo>
                <a:lnTo>
                  <a:pt x="1996933" y="449124"/>
                </a:lnTo>
                <a:lnTo>
                  <a:pt x="1996031" y="447141"/>
                </a:lnTo>
                <a:lnTo>
                  <a:pt x="1995490" y="444799"/>
                </a:lnTo>
                <a:lnTo>
                  <a:pt x="1995129" y="442456"/>
                </a:lnTo>
                <a:lnTo>
                  <a:pt x="1994949" y="439933"/>
                </a:lnTo>
                <a:lnTo>
                  <a:pt x="1994768" y="437950"/>
                </a:lnTo>
                <a:lnTo>
                  <a:pt x="1994588" y="436147"/>
                </a:lnTo>
                <a:lnTo>
                  <a:pt x="1994227" y="432723"/>
                </a:lnTo>
                <a:lnTo>
                  <a:pt x="1994047" y="429118"/>
                </a:lnTo>
                <a:lnTo>
                  <a:pt x="1993685" y="427497"/>
                </a:lnTo>
                <a:lnTo>
                  <a:pt x="1993144" y="425694"/>
                </a:lnTo>
                <a:lnTo>
                  <a:pt x="1992062" y="422991"/>
                </a:lnTo>
                <a:lnTo>
                  <a:pt x="1990618" y="420287"/>
                </a:lnTo>
                <a:lnTo>
                  <a:pt x="1988273" y="414881"/>
                </a:lnTo>
                <a:lnTo>
                  <a:pt x="1987191" y="411997"/>
                </a:lnTo>
                <a:lnTo>
                  <a:pt x="1986469" y="409113"/>
                </a:lnTo>
                <a:lnTo>
                  <a:pt x="1986108" y="406049"/>
                </a:lnTo>
                <a:lnTo>
                  <a:pt x="1985927" y="404607"/>
                </a:lnTo>
                <a:lnTo>
                  <a:pt x="1986108" y="402985"/>
                </a:lnTo>
                <a:lnTo>
                  <a:pt x="1984124" y="401363"/>
                </a:lnTo>
                <a:lnTo>
                  <a:pt x="1982680" y="399921"/>
                </a:lnTo>
                <a:lnTo>
                  <a:pt x="1981417" y="398479"/>
                </a:lnTo>
                <a:lnTo>
                  <a:pt x="1980335" y="397038"/>
                </a:lnTo>
                <a:lnTo>
                  <a:pt x="1979433" y="395596"/>
                </a:lnTo>
                <a:lnTo>
                  <a:pt x="1978711" y="393974"/>
                </a:lnTo>
                <a:lnTo>
                  <a:pt x="1978169" y="392532"/>
                </a:lnTo>
                <a:lnTo>
                  <a:pt x="1977809" y="391090"/>
                </a:lnTo>
                <a:lnTo>
                  <a:pt x="1977628" y="389467"/>
                </a:lnTo>
                <a:lnTo>
                  <a:pt x="1977628" y="387666"/>
                </a:lnTo>
                <a:lnTo>
                  <a:pt x="1977628" y="384061"/>
                </a:lnTo>
                <a:lnTo>
                  <a:pt x="1977628" y="379915"/>
                </a:lnTo>
                <a:lnTo>
                  <a:pt x="1977809" y="375230"/>
                </a:lnTo>
                <a:lnTo>
                  <a:pt x="1974742" y="374689"/>
                </a:lnTo>
                <a:lnTo>
                  <a:pt x="1972035" y="374148"/>
                </a:lnTo>
                <a:lnTo>
                  <a:pt x="1969690" y="373607"/>
                </a:lnTo>
                <a:lnTo>
                  <a:pt x="1967525" y="372886"/>
                </a:lnTo>
                <a:lnTo>
                  <a:pt x="1965540" y="371986"/>
                </a:lnTo>
                <a:lnTo>
                  <a:pt x="1964097" y="371084"/>
                </a:lnTo>
                <a:lnTo>
                  <a:pt x="1962654" y="369823"/>
                </a:lnTo>
                <a:lnTo>
                  <a:pt x="1961571" y="368741"/>
                </a:lnTo>
                <a:lnTo>
                  <a:pt x="1960669" y="367660"/>
                </a:lnTo>
                <a:lnTo>
                  <a:pt x="1959767" y="366398"/>
                </a:lnTo>
                <a:lnTo>
                  <a:pt x="1959406" y="365136"/>
                </a:lnTo>
                <a:lnTo>
                  <a:pt x="1959045" y="363515"/>
                </a:lnTo>
                <a:lnTo>
                  <a:pt x="1958865" y="362073"/>
                </a:lnTo>
                <a:lnTo>
                  <a:pt x="1959045" y="360631"/>
                </a:lnTo>
                <a:lnTo>
                  <a:pt x="1959226" y="359009"/>
                </a:lnTo>
                <a:lnTo>
                  <a:pt x="1959406" y="357207"/>
                </a:lnTo>
                <a:lnTo>
                  <a:pt x="1960669" y="353962"/>
                </a:lnTo>
                <a:lnTo>
                  <a:pt x="1962112" y="350178"/>
                </a:lnTo>
                <a:lnTo>
                  <a:pt x="1963736" y="346392"/>
                </a:lnTo>
                <a:lnTo>
                  <a:pt x="1965721" y="342428"/>
                </a:lnTo>
                <a:lnTo>
                  <a:pt x="1970231" y="334498"/>
                </a:lnTo>
                <a:lnTo>
                  <a:pt x="1972396" y="330172"/>
                </a:lnTo>
                <a:lnTo>
                  <a:pt x="1974561" y="326027"/>
                </a:lnTo>
                <a:lnTo>
                  <a:pt x="1986830" y="299893"/>
                </a:lnTo>
                <a:lnTo>
                  <a:pt x="1979613" y="300073"/>
                </a:lnTo>
                <a:lnTo>
                  <a:pt x="1977448" y="300073"/>
                </a:lnTo>
                <a:lnTo>
                  <a:pt x="1976366" y="299893"/>
                </a:lnTo>
                <a:lnTo>
                  <a:pt x="1975644" y="299713"/>
                </a:lnTo>
                <a:lnTo>
                  <a:pt x="1975644" y="299533"/>
                </a:lnTo>
                <a:lnTo>
                  <a:pt x="1975644" y="299172"/>
                </a:lnTo>
                <a:lnTo>
                  <a:pt x="1975825" y="298451"/>
                </a:lnTo>
                <a:lnTo>
                  <a:pt x="1976185" y="297730"/>
                </a:lnTo>
                <a:lnTo>
                  <a:pt x="1976366" y="296649"/>
                </a:lnTo>
                <a:lnTo>
                  <a:pt x="1976546" y="295027"/>
                </a:lnTo>
                <a:lnTo>
                  <a:pt x="1976366" y="293405"/>
                </a:lnTo>
                <a:lnTo>
                  <a:pt x="1976004" y="292504"/>
                </a:lnTo>
                <a:lnTo>
                  <a:pt x="1975644" y="291602"/>
                </a:lnTo>
                <a:lnTo>
                  <a:pt x="1974922" y="290521"/>
                </a:lnTo>
                <a:lnTo>
                  <a:pt x="1974201" y="289079"/>
                </a:lnTo>
                <a:lnTo>
                  <a:pt x="1973118" y="287998"/>
                </a:lnTo>
                <a:lnTo>
                  <a:pt x="1971675" y="286556"/>
                </a:lnTo>
                <a:lnTo>
                  <a:pt x="1970231" y="285115"/>
                </a:lnTo>
                <a:lnTo>
                  <a:pt x="1968427" y="283492"/>
                </a:lnTo>
                <a:lnTo>
                  <a:pt x="1966262" y="281870"/>
                </a:lnTo>
                <a:lnTo>
                  <a:pt x="1963917" y="280248"/>
                </a:lnTo>
                <a:lnTo>
                  <a:pt x="1962834" y="277004"/>
                </a:lnTo>
                <a:lnTo>
                  <a:pt x="1962112" y="274841"/>
                </a:lnTo>
                <a:lnTo>
                  <a:pt x="1961752" y="272858"/>
                </a:lnTo>
                <a:lnTo>
                  <a:pt x="1961752" y="271417"/>
                </a:lnTo>
                <a:lnTo>
                  <a:pt x="1962112" y="269615"/>
                </a:lnTo>
                <a:lnTo>
                  <a:pt x="1963014" y="267992"/>
                </a:lnTo>
                <a:lnTo>
                  <a:pt x="1964458" y="265829"/>
                </a:lnTo>
                <a:lnTo>
                  <a:pt x="1966262" y="263126"/>
                </a:lnTo>
                <a:lnTo>
                  <a:pt x="1968067" y="256458"/>
                </a:lnTo>
                <a:lnTo>
                  <a:pt x="1970051" y="249248"/>
                </a:lnTo>
                <a:lnTo>
                  <a:pt x="1974561" y="233388"/>
                </a:lnTo>
                <a:lnTo>
                  <a:pt x="1979433" y="217888"/>
                </a:lnTo>
                <a:lnTo>
                  <a:pt x="1983582" y="204191"/>
                </a:lnTo>
                <a:lnTo>
                  <a:pt x="1960669" y="219691"/>
                </a:lnTo>
                <a:lnTo>
                  <a:pt x="1965360" y="211941"/>
                </a:lnTo>
                <a:lnTo>
                  <a:pt x="1969690" y="204731"/>
                </a:lnTo>
                <a:lnTo>
                  <a:pt x="1973659" y="197703"/>
                </a:lnTo>
                <a:lnTo>
                  <a:pt x="1977087" y="191034"/>
                </a:lnTo>
                <a:lnTo>
                  <a:pt x="1980515" y="184546"/>
                </a:lnTo>
                <a:lnTo>
                  <a:pt x="1983763" y="178418"/>
                </a:lnTo>
                <a:lnTo>
                  <a:pt x="1987371" y="172651"/>
                </a:lnTo>
                <a:lnTo>
                  <a:pt x="1991160" y="166883"/>
                </a:lnTo>
                <a:lnTo>
                  <a:pt x="1993325" y="164180"/>
                </a:lnTo>
                <a:lnTo>
                  <a:pt x="1995490" y="161476"/>
                </a:lnTo>
                <a:lnTo>
                  <a:pt x="1998016" y="158773"/>
                </a:lnTo>
                <a:lnTo>
                  <a:pt x="2000361" y="156249"/>
                </a:lnTo>
                <a:lnTo>
                  <a:pt x="2003067" y="153726"/>
                </a:lnTo>
                <a:lnTo>
                  <a:pt x="2006134" y="151023"/>
                </a:lnTo>
                <a:lnTo>
                  <a:pt x="2009021" y="148499"/>
                </a:lnTo>
                <a:lnTo>
                  <a:pt x="2012449" y="145976"/>
                </a:lnTo>
                <a:lnTo>
                  <a:pt x="2016057" y="143453"/>
                </a:lnTo>
                <a:lnTo>
                  <a:pt x="2020027" y="141110"/>
                </a:lnTo>
                <a:lnTo>
                  <a:pt x="2024176" y="138587"/>
                </a:lnTo>
                <a:lnTo>
                  <a:pt x="2028506" y="136244"/>
                </a:lnTo>
                <a:lnTo>
                  <a:pt x="2033377" y="133721"/>
                </a:lnTo>
                <a:lnTo>
                  <a:pt x="2038429" y="131378"/>
                </a:lnTo>
                <a:lnTo>
                  <a:pt x="2044022" y="129034"/>
                </a:lnTo>
                <a:lnTo>
                  <a:pt x="2049976" y="126511"/>
                </a:lnTo>
                <a:lnTo>
                  <a:pt x="2073791" y="119122"/>
                </a:lnTo>
                <a:lnTo>
                  <a:pt x="2079745" y="116598"/>
                </a:lnTo>
                <a:lnTo>
                  <a:pt x="2085879" y="114076"/>
                </a:lnTo>
                <a:lnTo>
                  <a:pt x="2092013" y="111913"/>
                </a:lnTo>
                <a:lnTo>
                  <a:pt x="2098147" y="109750"/>
                </a:lnTo>
                <a:lnTo>
                  <a:pt x="2104282" y="108128"/>
                </a:lnTo>
                <a:lnTo>
                  <a:pt x="2110596" y="106686"/>
                </a:lnTo>
                <a:lnTo>
                  <a:pt x="2116911" y="105424"/>
                </a:lnTo>
                <a:lnTo>
                  <a:pt x="2123045" y="104524"/>
                </a:lnTo>
                <a:lnTo>
                  <a:pt x="2129359" y="103983"/>
                </a:lnTo>
                <a:lnTo>
                  <a:pt x="2135674" y="103622"/>
                </a:lnTo>
                <a:lnTo>
                  <a:pt x="2141808" y="103622"/>
                </a:lnTo>
                <a:lnTo>
                  <a:pt x="2148123" y="104163"/>
                </a:lnTo>
                <a:lnTo>
                  <a:pt x="2154257" y="104884"/>
                </a:lnTo>
                <a:lnTo>
                  <a:pt x="2160392" y="105965"/>
                </a:lnTo>
                <a:lnTo>
                  <a:pt x="2166526" y="107407"/>
                </a:lnTo>
                <a:lnTo>
                  <a:pt x="2172660" y="109209"/>
                </a:lnTo>
                <a:lnTo>
                  <a:pt x="2178614" y="111553"/>
                </a:lnTo>
                <a:lnTo>
                  <a:pt x="2184387" y="114256"/>
                </a:lnTo>
                <a:lnTo>
                  <a:pt x="2190160" y="117500"/>
                </a:lnTo>
                <a:lnTo>
                  <a:pt x="2195934" y="120924"/>
                </a:lnTo>
                <a:lnTo>
                  <a:pt x="2201527" y="125069"/>
                </a:lnTo>
                <a:lnTo>
                  <a:pt x="2204413" y="127232"/>
                </a:lnTo>
                <a:lnTo>
                  <a:pt x="2207120" y="129755"/>
                </a:lnTo>
                <a:lnTo>
                  <a:pt x="2210006" y="132099"/>
                </a:lnTo>
                <a:lnTo>
                  <a:pt x="2212713" y="134622"/>
                </a:lnTo>
                <a:lnTo>
                  <a:pt x="2215238" y="137505"/>
                </a:lnTo>
                <a:lnTo>
                  <a:pt x="2217945" y="140209"/>
                </a:lnTo>
                <a:lnTo>
                  <a:pt x="2223177" y="146337"/>
                </a:lnTo>
                <a:lnTo>
                  <a:pt x="2228228" y="153005"/>
                </a:lnTo>
                <a:lnTo>
                  <a:pt x="2233100" y="160395"/>
                </a:lnTo>
                <a:lnTo>
                  <a:pt x="2237971" y="168145"/>
                </a:lnTo>
                <a:lnTo>
                  <a:pt x="2242662" y="176435"/>
                </a:lnTo>
                <a:lnTo>
                  <a:pt x="2247173" y="185447"/>
                </a:lnTo>
                <a:lnTo>
                  <a:pt x="2251322" y="194819"/>
                </a:lnTo>
                <a:lnTo>
                  <a:pt x="2255472" y="205092"/>
                </a:lnTo>
                <a:lnTo>
                  <a:pt x="2257276" y="208877"/>
                </a:lnTo>
                <a:lnTo>
                  <a:pt x="2258899" y="212662"/>
                </a:lnTo>
                <a:lnTo>
                  <a:pt x="2260523" y="216447"/>
                </a:lnTo>
                <a:lnTo>
                  <a:pt x="2261606" y="219871"/>
                </a:lnTo>
                <a:lnTo>
                  <a:pt x="2262689" y="223475"/>
                </a:lnTo>
                <a:lnTo>
                  <a:pt x="2263590" y="226900"/>
                </a:lnTo>
                <a:lnTo>
                  <a:pt x="2264312" y="230504"/>
                </a:lnTo>
                <a:lnTo>
                  <a:pt x="2264854" y="233749"/>
                </a:lnTo>
                <a:lnTo>
                  <a:pt x="2265936" y="241138"/>
                </a:lnTo>
                <a:lnTo>
                  <a:pt x="2266838" y="248347"/>
                </a:lnTo>
                <a:lnTo>
                  <a:pt x="2267559" y="256277"/>
                </a:lnTo>
                <a:lnTo>
                  <a:pt x="2268462" y="264568"/>
                </a:lnTo>
                <a:lnTo>
                  <a:pt x="2267199" y="270335"/>
                </a:lnTo>
                <a:lnTo>
                  <a:pt x="2265936" y="275923"/>
                </a:lnTo>
                <a:lnTo>
                  <a:pt x="2264132" y="281329"/>
                </a:lnTo>
                <a:lnTo>
                  <a:pt x="2262689" y="286556"/>
                </a:lnTo>
                <a:lnTo>
                  <a:pt x="2260884" y="291783"/>
                </a:lnTo>
                <a:lnTo>
                  <a:pt x="2258899" y="296830"/>
                </a:lnTo>
                <a:lnTo>
                  <a:pt x="2255111" y="306562"/>
                </a:lnTo>
                <a:lnTo>
                  <a:pt x="2250781" y="316474"/>
                </a:lnTo>
                <a:lnTo>
                  <a:pt x="2245909" y="326027"/>
                </a:lnTo>
                <a:lnTo>
                  <a:pt x="2241218" y="336119"/>
                </a:lnTo>
                <a:lnTo>
                  <a:pt x="2235806" y="346573"/>
                </a:lnTo>
                <a:lnTo>
                  <a:pt x="2233461" y="352700"/>
                </a:lnTo>
                <a:lnTo>
                  <a:pt x="2231657" y="358468"/>
                </a:lnTo>
                <a:lnTo>
                  <a:pt x="2228589" y="369282"/>
                </a:lnTo>
                <a:lnTo>
                  <a:pt x="2226605" y="374689"/>
                </a:lnTo>
                <a:lnTo>
                  <a:pt x="2224620" y="380096"/>
                </a:lnTo>
                <a:lnTo>
                  <a:pt x="2223357" y="382799"/>
                </a:lnTo>
                <a:lnTo>
                  <a:pt x="2221914" y="385683"/>
                </a:lnTo>
                <a:lnTo>
                  <a:pt x="2220290" y="388567"/>
                </a:lnTo>
                <a:lnTo>
                  <a:pt x="2218666" y="391630"/>
                </a:lnTo>
                <a:lnTo>
                  <a:pt x="2218486" y="394514"/>
                </a:lnTo>
                <a:lnTo>
                  <a:pt x="2218305" y="397038"/>
                </a:lnTo>
                <a:lnTo>
                  <a:pt x="2218125" y="399200"/>
                </a:lnTo>
                <a:lnTo>
                  <a:pt x="2217584" y="401183"/>
                </a:lnTo>
                <a:lnTo>
                  <a:pt x="2217043" y="402985"/>
                </a:lnTo>
                <a:lnTo>
                  <a:pt x="2216502" y="404427"/>
                </a:lnTo>
                <a:lnTo>
                  <a:pt x="2214878" y="407491"/>
                </a:lnTo>
                <a:lnTo>
                  <a:pt x="2213073" y="410915"/>
                </a:lnTo>
                <a:lnTo>
                  <a:pt x="2212352" y="412898"/>
                </a:lnTo>
                <a:lnTo>
                  <a:pt x="2211449" y="415421"/>
                </a:lnTo>
                <a:lnTo>
                  <a:pt x="2210547" y="417944"/>
                </a:lnTo>
                <a:lnTo>
                  <a:pt x="2209465" y="421189"/>
                </a:lnTo>
                <a:lnTo>
                  <a:pt x="2208744" y="424793"/>
                </a:lnTo>
                <a:lnTo>
                  <a:pt x="2207841" y="429118"/>
                </a:lnTo>
                <a:lnTo>
                  <a:pt x="2209465" y="430921"/>
                </a:lnTo>
                <a:lnTo>
                  <a:pt x="2211089" y="432904"/>
                </a:lnTo>
                <a:lnTo>
                  <a:pt x="2213434" y="436147"/>
                </a:lnTo>
                <a:lnTo>
                  <a:pt x="2215058" y="439392"/>
                </a:lnTo>
                <a:lnTo>
                  <a:pt x="2216862" y="442275"/>
                </a:lnTo>
                <a:lnTo>
                  <a:pt x="2218486" y="445159"/>
                </a:lnTo>
                <a:lnTo>
                  <a:pt x="2219569" y="446420"/>
                </a:lnTo>
                <a:lnTo>
                  <a:pt x="2220471" y="447682"/>
                </a:lnTo>
                <a:lnTo>
                  <a:pt x="2221734" y="448944"/>
                </a:lnTo>
                <a:lnTo>
                  <a:pt x="2223357" y="450206"/>
                </a:lnTo>
                <a:lnTo>
                  <a:pt x="2224801" y="451648"/>
                </a:lnTo>
                <a:lnTo>
                  <a:pt x="2226785" y="452909"/>
                </a:lnTo>
                <a:lnTo>
                  <a:pt x="2228048" y="452549"/>
                </a:lnTo>
                <a:lnTo>
                  <a:pt x="2229492" y="452368"/>
                </a:lnTo>
                <a:lnTo>
                  <a:pt x="2230754" y="452368"/>
                </a:lnTo>
                <a:lnTo>
                  <a:pt x="2231837" y="452368"/>
                </a:lnTo>
                <a:lnTo>
                  <a:pt x="2234002" y="452728"/>
                </a:lnTo>
                <a:lnTo>
                  <a:pt x="2236347" y="453449"/>
                </a:lnTo>
                <a:lnTo>
                  <a:pt x="2238151" y="454531"/>
                </a:lnTo>
                <a:lnTo>
                  <a:pt x="2239956" y="455793"/>
                </a:lnTo>
                <a:lnTo>
                  <a:pt x="2241941" y="457595"/>
                </a:lnTo>
                <a:lnTo>
                  <a:pt x="2243384" y="459577"/>
                </a:lnTo>
                <a:lnTo>
                  <a:pt x="2245008" y="461560"/>
                </a:lnTo>
                <a:lnTo>
                  <a:pt x="2246451" y="463903"/>
                </a:lnTo>
                <a:lnTo>
                  <a:pt x="2249337" y="468589"/>
                </a:lnTo>
                <a:lnTo>
                  <a:pt x="2251864" y="473635"/>
                </a:lnTo>
                <a:lnTo>
                  <a:pt x="2254750" y="478321"/>
                </a:lnTo>
                <a:lnTo>
                  <a:pt x="2278385" y="495444"/>
                </a:lnTo>
                <a:lnTo>
                  <a:pt x="2316994" y="513647"/>
                </a:lnTo>
                <a:lnTo>
                  <a:pt x="2334495" y="519775"/>
                </a:lnTo>
                <a:lnTo>
                  <a:pt x="2350912" y="525001"/>
                </a:lnTo>
                <a:lnTo>
                  <a:pt x="2366609" y="530048"/>
                </a:lnTo>
                <a:lnTo>
                  <a:pt x="2381223" y="534914"/>
                </a:lnTo>
                <a:lnTo>
                  <a:pt x="2394934" y="539780"/>
                </a:lnTo>
                <a:lnTo>
                  <a:pt x="2401430" y="542123"/>
                </a:lnTo>
                <a:lnTo>
                  <a:pt x="2407564" y="544827"/>
                </a:lnTo>
                <a:lnTo>
                  <a:pt x="2413518" y="547350"/>
                </a:lnTo>
                <a:lnTo>
                  <a:pt x="2419111" y="549873"/>
                </a:lnTo>
                <a:lnTo>
                  <a:pt x="2424523" y="552937"/>
                </a:lnTo>
                <a:lnTo>
                  <a:pt x="2429575" y="555821"/>
                </a:lnTo>
                <a:lnTo>
                  <a:pt x="2434266" y="559065"/>
                </a:lnTo>
                <a:lnTo>
                  <a:pt x="2438595" y="562489"/>
                </a:lnTo>
                <a:lnTo>
                  <a:pt x="2442926" y="566274"/>
                </a:lnTo>
                <a:lnTo>
                  <a:pt x="2446715" y="570239"/>
                </a:lnTo>
                <a:lnTo>
                  <a:pt x="2450142" y="574384"/>
                </a:lnTo>
                <a:lnTo>
                  <a:pt x="2451766" y="576728"/>
                </a:lnTo>
                <a:lnTo>
                  <a:pt x="2453390" y="578890"/>
                </a:lnTo>
                <a:lnTo>
                  <a:pt x="2454833" y="581233"/>
                </a:lnTo>
                <a:lnTo>
                  <a:pt x="2456276" y="583936"/>
                </a:lnTo>
                <a:lnTo>
                  <a:pt x="2457539" y="586460"/>
                </a:lnTo>
                <a:lnTo>
                  <a:pt x="2458802" y="589163"/>
                </a:lnTo>
                <a:lnTo>
                  <a:pt x="2460065" y="591867"/>
                </a:lnTo>
                <a:lnTo>
                  <a:pt x="2460967" y="594931"/>
                </a:lnTo>
                <a:lnTo>
                  <a:pt x="2462050" y="597814"/>
                </a:lnTo>
                <a:lnTo>
                  <a:pt x="2462952" y="600878"/>
                </a:lnTo>
                <a:lnTo>
                  <a:pt x="2464396" y="607546"/>
                </a:lnTo>
                <a:lnTo>
                  <a:pt x="2465658" y="614396"/>
                </a:lnTo>
                <a:lnTo>
                  <a:pt x="2466560" y="621965"/>
                </a:lnTo>
                <a:lnTo>
                  <a:pt x="2466921" y="629895"/>
                </a:lnTo>
                <a:lnTo>
                  <a:pt x="2467102" y="638547"/>
                </a:lnTo>
                <a:lnTo>
                  <a:pt x="2466740" y="647558"/>
                </a:lnTo>
                <a:lnTo>
                  <a:pt x="2472514" y="721272"/>
                </a:lnTo>
                <a:lnTo>
                  <a:pt x="2477386" y="732447"/>
                </a:lnTo>
                <a:lnTo>
                  <a:pt x="2481715" y="742540"/>
                </a:lnTo>
                <a:lnTo>
                  <a:pt x="2483700" y="747225"/>
                </a:lnTo>
                <a:lnTo>
                  <a:pt x="2485685" y="752092"/>
                </a:lnTo>
                <a:lnTo>
                  <a:pt x="2487128" y="756598"/>
                </a:lnTo>
                <a:lnTo>
                  <a:pt x="2488571" y="761103"/>
                </a:lnTo>
                <a:lnTo>
                  <a:pt x="2489834" y="765789"/>
                </a:lnTo>
                <a:lnTo>
                  <a:pt x="2491097" y="770476"/>
                </a:lnTo>
                <a:lnTo>
                  <a:pt x="2491999" y="775342"/>
                </a:lnTo>
                <a:lnTo>
                  <a:pt x="2492721" y="780388"/>
                </a:lnTo>
                <a:lnTo>
                  <a:pt x="2493262" y="785434"/>
                </a:lnTo>
                <a:lnTo>
                  <a:pt x="2493623" y="791021"/>
                </a:lnTo>
                <a:lnTo>
                  <a:pt x="2493803" y="796789"/>
                </a:lnTo>
                <a:lnTo>
                  <a:pt x="2493803" y="803097"/>
                </a:lnTo>
                <a:lnTo>
                  <a:pt x="2492360" y="810306"/>
                </a:lnTo>
                <a:lnTo>
                  <a:pt x="2491097" y="817515"/>
                </a:lnTo>
                <a:lnTo>
                  <a:pt x="2489834" y="824725"/>
                </a:lnTo>
                <a:lnTo>
                  <a:pt x="2488932" y="831934"/>
                </a:lnTo>
                <a:lnTo>
                  <a:pt x="2488030" y="839143"/>
                </a:lnTo>
                <a:lnTo>
                  <a:pt x="2487309" y="846352"/>
                </a:lnTo>
                <a:lnTo>
                  <a:pt x="2486587" y="853742"/>
                </a:lnTo>
                <a:lnTo>
                  <a:pt x="2486045" y="861492"/>
                </a:lnTo>
                <a:lnTo>
                  <a:pt x="2485685" y="869062"/>
                </a:lnTo>
                <a:lnTo>
                  <a:pt x="2485324" y="876811"/>
                </a:lnTo>
                <a:lnTo>
                  <a:pt x="2485143" y="884741"/>
                </a:lnTo>
                <a:lnTo>
                  <a:pt x="2484963" y="893212"/>
                </a:lnTo>
                <a:lnTo>
                  <a:pt x="2485143" y="910154"/>
                </a:lnTo>
                <a:lnTo>
                  <a:pt x="2485685" y="928177"/>
                </a:lnTo>
                <a:lnTo>
                  <a:pt x="2486947" y="935206"/>
                </a:lnTo>
                <a:lnTo>
                  <a:pt x="2488030" y="941694"/>
                </a:lnTo>
                <a:lnTo>
                  <a:pt x="2488932" y="948002"/>
                </a:lnTo>
                <a:lnTo>
                  <a:pt x="2489654" y="953950"/>
                </a:lnTo>
                <a:lnTo>
                  <a:pt x="2490376" y="959717"/>
                </a:lnTo>
                <a:lnTo>
                  <a:pt x="2490736" y="965304"/>
                </a:lnTo>
                <a:lnTo>
                  <a:pt x="2490917" y="970892"/>
                </a:lnTo>
                <a:lnTo>
                  <a:pt x="2490917" y="976479"/>
                </a:lnTo>
                <a:lnTo>
                  <a:pt x="2490736" y="981885"/>
                </a:lnTo>
                <a:lnTo>
                  <a:pt x="2490014" y="987473"/>
                </a:lnTo>
                <a:lnTo>
                  <a:pt x="2489473" y="992879"/>
                </a:lnTo>
                <a:lnTo>
                  <a:pt x="2488391" y="998647"/>
                </a:lnTo>
                <a:lnTo>
                  <a:pt x="2487309" y="1004415"/>
                </a:lnTo>
                <a:lnTo>
                  <a:pt x="2485865" y="1010542"/>
                </a:lnTo>
                <a:lnTo>
                  <a:pt x="2484241" y="1016670"/>
                </a:lnTo>
                <a:lnTo>
                  <a:pt x="2482256" y="1023159"/>
                </a:lnTo>
                <a:lnTo>
                  <a:pt x="2482256" y="1040280"/>
                </a:lnTo>
                <a:lnTo>
                  <a:pt x="2482076" y="1057222"/>
                </a:lnTo>
                <a:lnTo>
                  <a:pt x="2481715" y="1074344"/>
                </a:lnTo>
                <a:lnTo>
                  <a:pt x="2481354" y="1091286"/>
                </a:lnTo>
                <a:lnTo>
                  <a:pt x="2480633" y="1108047"/>
                </a:lnTo>
                <a:lnTo>
                  <a:pt x="2479731" y="1124989"/>
                </a:lnTo>
                <a:lnTo>
                  <a:pt x="2478829" y="1141931"/>
                </a:lnTo>
                <a:lnTo>
                  <a:pt x="2477205" y="1159052"/>
                </a:lnTo>
                <a:lnTo>
                  <a:pt x="2476664" y="1174912"/>
                </a:lnTo>
                <a:lnTo>
                  <a:pt x="2475762" y="1190953"/>
                </a:lnTo>
                <a:lnTo>
                  <a:pt x="2474679" y="1206633"/>
                </a:lnTo>
                <a:lnTo>
                  <a:pt x="2473236" y="1222494"/>
                </a:lnTo>
                <a:lnTo>
                  <a:pt x="2471612" y="1237993"/>
                </a:lnTo>
                <a:lnTo>
                  <a:pt x="2469628" y="1253674"/>
                </a:lnTo>
                <a:lnTo>
                  <a:pt x="2467643" y="1269173"/>
                </a:lnTo>
                <a:lnTo>
                  <a:pt x="2464937" y="1284853"/>
                </a:lnTo>
                <a:lnTo>
                  <a:pt x="2462411" y="1300533"/>
                </a:lnTo>
                <a:lnTo>
                  <a:pt x="2459524" y="1316214"/>
                </a:lnTo>
                <a:lnTo>
                  <a:pt x="2456276" y="1332254"/>
                </a:lnTo>
                <a:lnTo>
                  <a:pt x="2452849" y="1347934"/>
                </a:lnTo>
                <a:lnTo>
                  <a:pt x="2448879" y="1364155"/>
                </a:lnTo>
                <a:lnTo>
                  <a:pt x="2444730" y="1380195"/>
                </a:lnTo>
                <a:lnTo>
                  <a:pt x="2440400" y="1396777"/>
                </a:lnTo>
                <a:lnTo>
                  <a:pt x="2435709" y="1413538"/>
                </a:lnTo>
                <a:lnTo>
                  <a:pt x="2426508" y="1435526"/>
                </a:lnTo>
                <a:lnTo>
                  <a:pt x="2426327" y="1439852"/>
                </a:lnTo>
                <a:lnTo>
                  <a:pt x="2426327" y="1444538"/>
                </a:lnTo>
                <a:lnTo>
                  <a:pt x="2426688" y="1449223"/>
                </a:lnTo>
                <a:lnTo>
                  <a:pt x="2427049" y="1454270"/>
                </a:lnTo>
                <a:lnTo>
                  <a:pt x="2428312" y="1464363"/>
                </a:lnTo>
                <a:lnTo>
                  <a:pt x="2428672" y="1469229"/>
                </a:lnTo>
                <a:lnTo>
                  <a:pt x="2428853" y="1473554"/>
                </a:lnTo>
                <a:lnTo>
                  <a:pt x="2428672" y="1477700"/>
                </a:lnTo>
                <a:lnTo>
                  <a:pt x="2428492" y="1479502"/>
                </a:lnTo>
                <a:lnTo>
                  <a:pt x="2428131" y="1481485"/>
                </a:lnTo>
                <a:lnTo>
                  <a:pt x="2427590" y="1482927"/>
                </a:lnTo>
                <a:lnTo>
                  <a:pt x="2427049" y="1484369"/>
                </a:lnTo>
                <a:lnTo>
                  <a:pt x="2426327" y="1485450"/>
                </a:lnTo>
                <a:lnTo>
                  <a:pt x="2425605" y="1486531"/>
                </a:lnTo>
                <a:lnTo>
                  <a:pt x="2424523" y="1487432"/>
                </a:lnTo>
                <a:lnTo>
                  <a:pt x="2423440" y="1488153"/>
                </a:lnTo>
                <a:lnTo>
                  <a:pt x="2421997" y="1488514"/>
                </a:lnTo>
                <a:lnTo>
                  <a:pt x="2420373" y="1488514"/>
                </a:lnTo>
                <a:lnTo>
                  <a:pt x="2418569" y="1488514"/>
                </a:lnTo>
                <a:lnTo>
                  <a:pt x="2416585" y="1487973"/>
                </a:lnTo>
                <a:lnTo>
                  <a:pt x="2414239" y="1487432"/>
                </a:lnTo>
                <a:lnTo>
                  <a:pt x="2411894" y="1486171"/>
                </a:lnTo>
                <a:lnTo>
                  <a:pt x="2411172" y="1490496"/>
                </a:lnTo>
                <a:lnTo>
                  <a:pt x="2410270" y="1495002"/>
                </a:lnTo>
                <a:lnTo>
                  <a:pt x="2409007" y="1499147"/>
                </a:lnTo>
                <a:lnTo>
                  <a:pt x="2407744" y="1503653"/>
                </a:lnTo>
                <a:lnTo>
                  <a:pt x="2406121" y="1508159"/>
                </a:lnTo>
                <a:lnTo>
                  <a:pt x="2404316" y="1512845"/>
                </a:lnTo>
                <a:lnTo>
                  <a:pt x="2401971" y="1517531"/>
                </a:lnTo>
                <a:lnTo>
                  <a:pt x="2399625" y="1522397"/>
                </a:lnTo>
                <a:lnTo>
                  <a:pt x="2396739" y="1527623"/>
                </a:lnTo>
                <a:lnTo>
                  <a:pt x="2393672" y="1533031"/>
                </a:lnTo>
                <a:lnTo>
                  <a:pt x="2390063" y="1538438"/>
                </a:lnTo>
                <a:lnTo>
                  <a:pt x="2386274" y="1544385"/>
                </a:lnTo>
                <a:lnTo>
                  <a:pt x="2381944" y="1550333"/>
                </a:lnTo>
                <a:lnTo>
                  <a:pt x="2377253" y="1556821"/>
                </a:lnTo>
                <a:lnTo>
                  <a:pt x="2372382" y="1563490"/>
                </a:lnTo>
                <a:lnTo>
                  <a:pt x="2366789" y="1570519"/>
                </a:lnTo>
                <a:lnTo>
                  <a:pt x="2364985" y="1572681"/>
                </a:lnTo>
                <a:lnTo>
                  <a:pt x="2363361" y="1574484"/>
                </a:lnTo>
                <a:lnTo>
                  <a:pt x="2361737" y="1575745"/>
                </a:lnTo>
                <a:lnTo>
                  <a:pt x="2360475" y="1576647"/>
                </a:lnTo>
                <a:lnTo>
                  <a:pt x="2359031" y="1577368"/>
                </a:lnTo>
                <a:lnTo>
                  <a:pt x="2357769" y="1577728"/>
                </a:lnTo>
                <a:lnTo>
                  <a:pt x="2356686" y="1577908"/>
                </a:lnTo>
                <a:lnTo>
                  <a:pt x="2355603" y="1577908"/>
                </a:lnTo>
                <a:lnTo>
                  <a:pt x="2354521" y="1577728"/>
                </a:lnTo>
                <a:lnTo>
                  <a:pt x="2353619" y="1577368"/>
                </a:lnTo>
                <a:lnTo>
                  <a:pt x="2351635" y="1576466"/>
                </a:lnTo>
                <a:lnTo>
                  <a:pt x="2349650" y="1575745"/>
                </a:lnTo>
                <a:lnTo>
                  <a:pt x="2348747" y="1575385"/>
                </a:lnTo>
                <a:lnTo>
                  <a:pt x="2347665" y="1575205"/>
                </a:lnTo>
                <a:lnTo>
                  <a:pt x="2345139" y="1575024"/>
                </a:lnTo>
                <a:lnTo>
                  <a:pt x="2342613" y="1574844"/>
                </a:lnTo>
                <a:lnTo>
                  <a:pt x="2336840" y="1575024"/>
                </a:lnTo>
                <a:lnTo>
                  <a:pt x="2331428" y="1575024"/>
                </a:lnTo>
                <a:lnTo>
                  <a:pt x="2328901" y="1575024"/>
                </a:lnTo>
                <a:lnTo>
                  <a:pt x="2326375" y="1574844"/>
                </a:lnTo>
                <a:lnTo>
                  <a:pt x="2323850" y="1574303"/>
                </a:lnTo>
                <a:lnTo>
                  <a:pt x="2321143" y="1573222"/>
                </a:lnTo>
                <a:lnTo>
                  <a:pt x="2318618" y="1572140"/>
                </a:lnTo>
                <a:lnTo>
                  <a:pt x="2316092" y="1571060"/>
                </a:lnTo>
                <a:lnTo>
                  <a:pt x="2311040" y="1568536"/>
                </a:lnTo>
                <a:lnTo>
                  <a:pt x="2308153" y="1567274"/>
                </a:lnTo>
                <a:lnTo>
                  <a:pt x="2305447" y="1566373"/>
                </a:lnTo>
                <a:lnTo>
                  <a:pt x="2302019" y="1588542"/>
                </a:lnTo>
                <a:lnTo>
                  <a:pt x="2299133" y="1610530"/>
                </a:lnTo>
                <a:lnTo>
                  <a:pt x="2293179" y="1654866"/>
                </a:lnTo>
                <a:lnTo>
                  <a:pt x="2292457" y="1671447"/>
                </a:lnTo>
                <a:lnTo>
                  <a:pt x="2291375" y="1687488"/>
                </a:lnTo>
                <a:lnTo>
                  <a:pt x="2289931" y="1703168"/>
                </a:lnTo>
                <a:lnTo>
                  <a:pt x="2288308" y="1718668"/>
                </a:lnTo>
                <a:lnTo>
                  <a:pt x="2286323" y="1733988"/>
                </a:lnTo>
                <a:lnTo>
                  <a:pt x="2283797" y="1749488"/>
                </a:lnTo>
                <a:lnTo>
                  <a:pt x="2280911" y="1765348"/>
                </a:lnTo>
                <a:lnTo>
                  <a:pt x="2277482" y="1781569"/>
                </a:lnTo>
                <a:lnTo>
                  <a:pt x="2280008" y="1789499"/>
                </a:lnTo>
                <a:lnTo>
                  <a:pt x="2282173" y="1797249"/>
                </a:lnTo>
                <a:lnTo>
                  <a:pt x="2286143" y="1812749"/>
                </a:lnTo>
                <a:lnTo>
                  <a:pt x="2289751" y="1827888"/>
                </a:lnTo>
                <a:lnTo>
                  <a:pt x="2292998" y="1843208"/>
                </a:lnTo>
                <a:lnTo>
                  <a:pt x="2295704" y="1858347"/>
                </a:lnTo>
                <a:lnTo>
                  <a:pt x="2298411" y="1874027"/>
                </a:lnTo>
                <a:lnTo>
                  <a:pt x="2300757" y="1889707"/>
                </a:lnTo>
                <a:lnTo>
                  <a:pt x="2302921" y="1905928"/>
                </a:lnTo>
                <a:lnTo>
                  <a:pt x="2304004" y="1915119"/>
                </a:lnTo>
                <a:lnTo>
                  <a:pt x="2304545" y="1923771"/>
                </a:lnTo>
                <a:lnTo>
                  <a:pt x="2304906" y="1931881"/>
                </a:lnTo>
                <a:lnTo>
                  <a:pt x="2305086" y="1939991"/>
                </a:lnTo>
                <a:lnTo>
                  <a:pt x="2304906" y="1948102"/>
                </a:lnTo>
                <a:lnTo>
                  <a:pt x="2304365" y="1956212"/>
                </a:lnTo>
                <a:lnTo>
                  <a:pt x="2303462" y="1964683"/>
                </a:lnTo>
                <a:lnTo>
                  <a:pt x="2302019" y="1973875"/>
                </a:lnTo>
                <a:lnTo>
                  <a:pt x="2305447" y="2044164"/>
                </a:lnTo>
                <a:lnTo>
                  <a:pt x="2304545" y="2104362"/>
                </a:lnTo>
                <a:lnTo>
                  <a:pt x="2304365" y="2134460"/>
                </a:lnTo>
                <a:lnTo>
                  <a:pt x="2304545" y="2149419"/>
                </a:lnTo>
                <a:lnTo>
                  <a:pt x="2304545" y="2164558"/>
                </a:lnTo>
                <a:lnTo>
                  <a:pt x="2306530" y="2178617"/>
                </a:lnTo>
                <a:lnTo>
                  <a:pt x="2308153" y="2192314"/>
                </a:lnTo>
                <a:lnTo>
                  <a:pt x="2309597" y="2205471"/>
                </a:lnTo>
                <a:lnTo>
                  <a:pt x="2310499" y="2218447"/>
                </a:lnTo>
                <a:lnTo>
                  <a:pt x="2310860" y="2224936"/>
                </a:lnTo>
                <a:lnTo>
                  <a:pt x="2311040" y="2231424"/>
                </a:lnTo>
                <a:lnTo>
                  <a:pt x="2311040" y="2238092"/>
                </a:lnTo>
                <a:lnTo>
                  <a:pt x="2311040" y="2244761"/>
                </a:lnTo>
                <a:lnTo>
                  <a:pt x="2310860" y="2251430"/>
                </a:lnTo>
                <a:lnTo>
                  <a:pt x="2310679" y="2258278"/>
                </a:lnTo>
                <a:lnTo>
                  <a:pt x="2310138" y="2265307"/>
                </a:lnTo>
                <a:lnTo>
                  <a:pt x="2309597" y="2272516"/>
                </a:lnTo>
                <a:lnTo>
                  <a:pt x="2300395" y="2328928"/>
                </a:lnTo>
                <a:lnTo>
                  <a:pt x="2299674" y="2338120"/>
                </a:lnTo>
                <a:lnTo>
                  <a:pt x="2299133" y="2347312"/>
                </a:lnTo>
                <a:lnTo>
                  <a:pt x="2298772" y="2356684"/>
                </a:lnTo>
                <a:lnTo>
                  <a:pt x="2298592" y="2366056"/>
                </a:lnTo>
                <a:lnTo>
                  <a:pt x="2298411" y="2384620"/>
                </a:lnTo>
                <a:lnTo>
                  <a:pt x="2298050" y="2393992"/>
                </a:lnTo>
                <a:lnTo>
                  <a:pt x="2297870" y="2402823"/>
                </a:lnTo>
                <a:lnTo>
                  <a:pt x="2297328" y="2411474"/>
                </a:lnTo>
                <a:lnTo>
                  <a:pt x="2296427" y="2419945"/>
                </a:lnTo>
                <a:lnTo>
                  <a:pt x="2295344" y="2427875"/>
                </a:lnTo>
                <a:lnTo>
                  <a:pt x="2294622" y="2431660"/>
                </a:lnTo>
                <a:lnTo>
                  <a:pt x="2293901" y="2435265"/>
                </a:lnTo>
                <a:lnTo>
                  <a:pt x="2292998" y="2439050"/>
                </a:lnTo>
                <a:lnTo>
                  <a:pt x="2291916" y="2442294"/>
                </a:lnTo>
                <a:lnTo>
                  <a:pt x="2290834" y="2445718"/>
                </a:lnTo>
                <a:lnTo>
                  <a:pt x="2289210" y="2448962"/>
                </a:lnTo>
                <a:lnTo>
                  <a:pt x="2287767" y="2451846"/>
                </a:lnTo>
                <a:lnTo>
                  <a:pt x="2286323" y="2454729"/>
                </a:lnTo>
                <a:lnTo>
                  <a:pt x="2284338" y="2457433"/>
                </a:lnTo>
                <a:lnTo>
                  <a:pt x="2282354" y="2459776"/>
                </a:lnTo>
                <a:lnTo>
                  <a:pt x="2279287" y="2466264"/>
                </a:lnTo>
                <a:lnTo>
                  <a:pt x="2276039" y="2472572"/>
                </a:lnTo>
                <a:lnTo>
                  <a:pt x="2273333" y="2479421"/>
                </a:lnTo>
                <a:lnTo>
                  <a:pt x="2270627" y="2486630"/>
                </a:lnTo>
                <a:lnTo>
                  <a:pt x="2268462" y="2494020"/>
                </a:lnTo>
                <a:lnTo>
                  <a:pt x="2267559" y="2497805"/>
                </a:lnTo>
                <a:lnTo>
                  <a:pt x="2266657" y="2501950"/>
                </a:lnTo>
                <a:lnTo>
                  <a:pt x="2265575" y="2506456"/>
                </a:lnTo>
                <a:lnTo>
                  <a:pt x="2264854" y="2510781"/>
                </a:lnTo>
                <a:lnTo>
                  <a:pt x="2264132" y="2515467"/>
                </a:lnTo>
                <a:lnTo>
                  <a:pt x="2263590" y="2520513"/>
                </a:lnTo>
                <a:lnTo>
                  <a:pt x="2265575" y="2527362"/>
                </a:lnTo>
                <a:lnTo>
                  <a:pt x="2267379" y="2534211"/>
                </a:lnTo>
                <a:lnTo>
                  <a:pt x="2268823" y="2540519"/>
                </a:lnTo>
                <a:lnTo>
                  <a:pt x="2269905" y="2546647"/>
                </a:lnTo>
                <a:lnTo>
                  <a:pt x="2270807" y="2552775"/>
                </a:lnTo>
                <a:lnTo>
                  <a:pt x="2271529" y="2558542"/>
                </a:lnTo>
                <a:lnTo>
                  <a:pt x="2272250" y="2564129"/>
                </a:lnTo>
                <a:lnTo>
                  <a:pt x="2272431" y="2569537"/>
                </a:lnTo>
                <a:lnTo>
                  <a:pt x="2272250" y="2574943"/>
                </a:lnTo>
                <a:lnTo>
                  <a:pt x="2271890" y="2580350"/>
                </a:lnTo>
                <a:lnTo>
                  <a:pt x="2271168" y="2585757"/>
                </a:lnTo>
                <a:lnTo>
                  <a:pt x="2270446" y="2590803"/>
                </a:lnTo>
                <a:lnTo>
                  <a:pt x="2269364" y="2596210"/>
                </a:lnTo>
                <a:lnTo>
                  <a:pt x="2267921" y="2601617"/>
                </a:lnTo>
                <a:lnTo>
                  <a:pt x="2266477" y="2607204"/>
                </a:lnTo>
                <a:lnTo>
                  <a:pt x="2264312" y="2612791"/>
                </a:lnTo>
                <a:lnTo>
                  <a:pt x="2257998" y="2620361"/>
                </a:lnTo>
                <a:lnTo>
                  <a:pt x="2255111" y="2623966"/>
                </a:lnTo>
                <a:lnTo>
                  <a:pt x="2252043" y="2626849"/>
                </a:lnTo>
                <a:lnTo>
                  <a:pt x="2249157" y="2629914"/>
                </a:lnTo>
                <a:lnTo>
                  <a:pt x="2246090" y="2632617"/>
                </a:lnTo>
                <a:lnTo>
                  <a:pt x="2243384" y="2635140"/>
                </a:lnTo>
                <a:lnTo>
                  <a:pt x="2240136" y="2637483"/>
                </a:lnTo>
                <a:lnTo>
                  <a:pt x="2237250" y="2639646"/>
                </a:lnTo>
                <a:lnTo>
                  <a:pt x="2234002" y="2641989"/>
                </a:lnTo>
                <a:lnTo>
                  <a:pt x="2230935" y="2643972"/>
                </a:lnTo>
                <a:lnTo>
                  <a:pt x="2227327" y="2645954"/>
                </a:lnTo>
                <a:lnTo>
                  <a:pt x="2220110" y="2649919"/>
                </a:lnTo>
                <a:lnTo>
                  <a:pt x="2211991" y="2653884"/>
                </a:lnTo>
                <a:lnTo>
                  <a:pt x="2202068" y="2656227"/>
                </a:lnTo>
                <a:lnTo>
                  <a:pt x="2193047" y="2658029"/>
                </a:lnTo>
                <a:lnTo>
                  <a:pt x="2188717" y="2658931"/>
                </a:lnTo>
                <a:lnTo>
                  <a:pt x="2184387" y="2659471"/>
                </a:lnTo>
                <a:lnTo>
                  <a:pt x="2180418" y="2660192"/>
                </a:lnTo>
                <a:lnTo>
                  <a:pt x="2176268" y="2660553"/>
                </a:lnTo>
                <a:lnTo>
                  <a:pt x="2172119" y="2660733"/>
                </a:lnTo>
                <a:lnTo>
                  <a:pt x="2168150" y="2660913"/>
                </a:lnTo>
                <a:lnTo>
                  <a:pt x="2159309" y="2660913"/>
                </a:lnTo>
                <a:lnTo>
                  <a:pt x="2150107" y="2660373"/>
                </a:lnTo>
                <a:lnTo>
                  <a:pt x="2140004" y="2659471"/>
                </a:lnTo>
                <a:lnTo>
                  <a:pt x="2136396" y="2658750"/>
                </a:lnTo>
                <a:lnTo>
                  <a:pt x="2132968" y="2657849"/>
                </a:lnTo>
                <a:lnTo>
                  <a:pt x="2129901" y="2656948"/>
                </a:lnTo>
                <a:lnTo>
                  <a:pt x="2127014" y="2655866"/>
                </a:lnTo>
                <a:lnTo>
                  <a:pt x="2124489" y="2654605"/>
                </a:lnTo>
                <a:lnTo>
                  <a:pt x="2121963" y="2653163"/>
                </a:lnTo>
                <a:lnTo>
                  <a:pt x="2119798" y="2651721"/>
                </a:lnTo>
                <a:lnTo>
                  <a:pt x="2117813" y="2650279"/>
                </a:lnTo>
                <a:lnTo>
                  <a:pt x="2116009" y="2648658"/>
                </a:lnTo>
                <a:lnTo>
                  <a:pt x="2114566" y="2646675"/>
                </a:lnTo>
                <a:lnTo>
                  <a:pt x="2113122" y="2644873"/>
                </a:lnTo>
                <a:lnTo>
                  <a:pt x="2112040" y="2643071"/>
                </a:lnTo>
                <a:lnTo>
                  <a:pt x="2110957" y="2640908"/>
                </a:lnTo>
                <a:lnTo>
                  <a:pt x="2110055" y="2638925"/>
                </a:lnTo>
                <a:lnTo>
                  <a:pt x="2109153" y="2636943"/>
                </a:lnTo>
                <a:lnTo>
                  <a:pt x="2108611" y="2634600"/>
                </a:lnTo>
                <a:lnTo>
                  <a:pt x="2108251" y="2632256"/>
                </a:lnTo>
                <a:lnTo>
                  <a:pt x="2107890" y="2629914"/>
                </a:lnTo>
                <a:lnTo>
                  <a:pt x="2107529" y="2625048"/>
                </a:lnTo>
                <a:lnTo>
                  <a:pt x="2107529" y="2620001"/>
                </a:lnTo>
                <a:lnTo>
                  <a:pt x="2107890" y="2614594"/>
                </a:lnTo>
                <a:lnTo>
                  <a:pt x="2108251" y="2609187"/>
                </a:lnTo>
                <a:lnTo>
                  <a:pt x="2108973" y="2603600"/>
                </a:lnTo>
                <a:lnTo>
                  <a:pt x="2110596" y="2592426"/>
                </a:lnTo>
                <a:lnTo>
                  <a:pt x="2113302" y="2582693"/>
                </a:lnTo>
                <a:lnTo>
                  <a:pt x="2115467" y="2573862"/>
                </a:lnTo>
                <a:lnTo>
                  <a:pt x="2117272" y="2565211"/>
                </a:lnTo>
                <a:lnTo>
                  <a:pt x="2118715" y="2556920"/>
                </a:lnTo>
                <a:lnTo>
                  <a:pt x="2119617" y="2548449"/>
                </a:lnTo>
                <a:lnTo>
                  <a:pt x="2120158" y="2539618"/>
                </a:lnTo>
                <a:lnTo>
                  <a:pt x="2120339" y="2530607"/>
                </a:lnTo>
                <a:lnTo>
                  <a:pt x="2120339" y="2520513"/>
                </a:lnTo>
                <a:lnTo>
                  <a:pt x="2101395" y="2481944"/>
                </a:lnTo>
                <a:lnTo>
                  <a:pt x="2096343" y="2467886"/>
                </a:lnTo>
                <a:lnTo>
                  <a:pt x="2092194" y="2455270"/>
                </a:lnTo>
                <a:lnTo>
                  <a:pt x="2090209" y="2449323"/>
                </a:lnTo>
                <a:lnTo>
                  <a:pt x="2088766" y="2443736"/>
                </a:lnTo>
                <a:lnTo>
                  <a:pt x="2087322" y="2438148"/>
                </a:lnTo>
                <a:lnTo>
                  <a:pt x="2086240" y="2432742"/>
                </a:lnTo>
                <a:lnTo>
                  <a:pt x="2085518" y="2427514"/>
                </a:lnTo>
                <a:lnTo>
                  <a:pt x="2084796" y="2422108"/>
                </a:lnTo>
                <a:lnTo>
                  <a:pt x="2084616" y="2416701"/>
                </a:lnTo>
                <a:lnTo>
                  <a:pt x="2084796" y="2411294"/>
                </a:lnTo>
                <a:lnTo>
                  <a:pt x="2085518" y="2405887"/>
                </a:lnTo>
                <a:lnTo>
                  <a:pt x="2086240" y="2400120"/>
                </a:lnTo>
                <a:lnTo>
                  <a:pt x="2087503" y="2394172"/>
                </a:lnTo>
                <a:lnTo>
                  <a:pt x="2089127" y="2387864"/>
                </a:lnTo>
                <a:lnTo>
                  <a:pt x="2100673" y="2324062"/>
                </a:lnTo>
                <a:lnTo>
                  <a:pt x="2101576" y="2319557"/>
                </a:lnTo>
                <a:lnTo>
                  <a:pt x="2102477" y="2315051"/>
                </a:lnTo>
                <a:lnTo>
                  <a:pt x="2103199" y="2310545"/>
                </a:lnTo>
                <a:lnTo>
                  <a:pt x="2103921" y="2306039"/>
                </a:lnTo>
                <a:lnTo>
                  <a:pt x="2104282" y="2301714"/>
                </a:lnTo>
                <a:lnTo>
                  <a:pt x="2104643" y="2297208"/>
                </a:lnTo>
                <a:lnTo>
                  <a:pt x="2105003" y="2288377"/>
                </a:lnTo>
                <a:lnTo>
                  <a:pt x="2105003" y="2279545"/>
                </a:lnTo>
                <a:lnTo>
                  <a:pt x="2104643" y="2270714"/>
                </a:lnTo>
                <a:lnTo>
                  <a:pt x="2103921" y="2261883"/>
                </a:lnTo>
                <a:lnTo>
                  <a:pt x="2102658" y="2253232"/>
                </a:lnTo>
                <a:lnTo>
                  <a:pt x="2101576" y="2244581"/>
                </a:lnTo>
                <a:lnTo>
                  <a:pt x="2100132" y="2235929"/>
                </a:lnTo>
                <a:lnTo>
                  <a:pt x="2098509" y="2227279"/>
                </a:lnTo>
                <a:lnTo>
                  <a:pt x="2096524" y="2218447"/>
                </a:lnTo>
                <a:lnTo>
                  <a:pt x="2092915" y="2200965"/>
                </a:lnTo>
                <a:lnTo>
                  <a:pt x="2089127" y="2183302"/>
                </a:lnTo>
                <a:lnTo>
                  <a:pt x="2087142" y="2173750"/>
                </a:lnTo>
                <a:lnTo>
                  <a:pt x="2085518" y="2164558"/>
                </a:lnTo>
                <a:lnTo>
                  <a:pt x="2083895" y="2155366"/>
                </a:lnTo>
                <a:lnTo>
                  <a:pt x="2082812" y="2146535"/>
                </a:lnTo>
                <a:lnTo>
                  <a:pt x="2082090" y="2137524"/>
                </a:lnTo>
                <a:lnTo>
                  <a:pt x="2081549" y="2128873"/>
                </a:lnTo>
                <a:lnTo>
                  <a:pt x="2081188" y="2120402"/>
                </a:lnTo>
                <a:lnTo>
                  <a:pt x="2081007" y="2111570"/>
                </a:lnTo>
                <a:lnTo>
                  <a:pt x="2081188" y="2102920"/>
                </a:lnTo>
                <a:lnTo>
                  <a:pt x="2081549" y="2094088"/>
                </a:lnTo>
                <a:lnTo>
                  <a:pt x="2081910" y="2085437"/>
                </a:lnTo>
                <a:lnTo>
                  <a:pt x="2082631" y="2076426"/>
                </a:lnTo>
                <a:lnTo>
                  <a:pt x="2083534" y="2067595"/>
                </a:lnTo>
                <a:lnTo>
                  <a:pt x="2084436" y="2058403"/>
                </a:lnTo>
                <a:lnTo>
                  <a:pt x="2086781" y="2039478"/>
                </a:lnTo>
                <a:lnTo>
                  <a:pt x="2087503" y="2031728"/>
                </a:lnTo>
                <a:lnTo>
                  <a:pt x="2088224" y="2023618"/>
                </a:lnTo>
                <a:lnTo>
                  <a:pt x="2088766" y="2015147"/>
                </a:lnTo>
                <a:lnTo>
                  <a:pt x="2089127" y="2006136"/>
                </a:lnTo>
                <a:lnTo>
                  <a:pt x="2089848" y="1988113"/>
                </a:lnTo>
                <a:lnTo>
                  <a:pt x="2090209" y="1979101"/>
                </a:lnTo>
                <a:lnTo>
                  <a:pt x="2090751" y="1970270"/>
                </a:lnTo>
                <a:lnTo>
                  <a:pt x="2091652" y="1961799"/>
                </a:lnTo>
                <a:lnTo>
                  <a:pt x="2092554" y="1953869"/>
                </a:lnTo>
                <a:lnTo>
                  <a:pt x="2093456" y="1946479"/>
                </a:lnTo>
                <a:lnTo>
                  <a:pt x="2094178" y="1942875"/>
                </a:lnTo>
                <a:lnTo>
                  <a:pt x="2094900" y="1939450"/>
                </a:lnTo>
                <a:lnTo>
                  <a:pt x="2095621" y="1936566"/>
                </a:lnTo>
                <a:lnTo>
                  <a:pt x="2096524" y="1933503"/>
                </a:lnTo>
                <a:lnTo>
                  <a:pt x="2097606" y="1931160"/>
                </a:lnTo>
                <a:lnTo>
                  <a:pt x="2098688" y="1928817"/>
                </a:lnTo>
                <a:lnTo>
                  <a:pt x="2099771" y="1926654"/>
                </a:lnTo>
                <a:lnTo>
                  <a:pt x="2101034" y="1924852"/>
                </a:lnTo>
                <a:lnTo>
                  <a:pt x="2102297" y="1923410"/>
                </a:lnTo>
                <a:lnTo>
                  <a:pt x="2104101" y="1922329"/>
                </a:lnTo>
                <a:lnTo>
                  <a:pt x="2100493" y="1914939"/>
                </a:lnTo>
                <a:lnTo>
                  <a:pt x="2097606" y="1907910"/>
                </a:lnTo>
                <a:lnTo>
                  <a:pt x="2094719" y="1901061"/>
                </a:lnTo>
                <a:lnTo>
                  <a:pt x="2092194" y="1894573"/>
                </a:lnTo>
                <a:lnTo>
                  <a:pt x="2089668" y="1888265"/>
                </a:lnTo>
                <a:lnTo>
                  <a:pt x="2087683" y="1882137"/>
                </a:lnTo>
                <a:lnTo>
                  <a:pt x="2085879" y="1876009"/>
                </a:lnTo>
                <a:lnTo>
                  <a:pt x="2084255" y="1869881"/>
                </a:lnTo>
                <a:lnTo>
                  <a:pt x="2082812" y="1863934"/>
                </a:lnTo>
                <a:lnTo>
                  <a:pt x="2081549" y="1857986"/>
                </a:lnTo>
                <a:lnTo>
                  <a:pt x="2080466" y="1852039"/>
                </a:lnTo>
                <a:lnTo>
                  <a:pt x="2079384" y="1845911"/>
                </a:lnTo>
                <a:lnTo>
                  <a:pt x="2078302" y="1839783"/>
                </a:lnTo>
                <a:lnTo>
                  <a:pt x="2077580" y="1833295"/>
                </a:lnTo>
                <a:lnTo>
                  <a:pt x="2076137" y="1819957"/>
                </a:lnTo>
                <a:lnTo>
                  <a:pt x="2067115" y="1761203"/>
                </a:lnTo>
                <a:lnTo>
                  <a:pt x="2061883" y="1737052"/>
                </a:lnTo>
                <a:lnTo>
                  <a:pt x="2059177" y="1724976"/>
                </a:lnTo>
                <a:lnTo>
                  <a:pt x="2056471" y="1712901"/>
                </a:lnTo>
                <a:lnTo>
                  <a:pt x="2054306" y="1721191"/>
                </a:lnTo>
                <a:lnTo>
                  <a:pt x="2052141" y="1729842"/>
                </a:lnTo>
                <a:lnTo>
                  <a:pt x="2050157" y="1738494"/>
                </a:lnTo>
                <a:lnTo>
                  <a:pt x="2048533" y="1747325"/>
                </a:lnTo>
                <a:lnTo>
                  <a:pt x="2046548" y="1756517"/>
                </a:lnTo>
                <a:lnTo>
                  <a:pt x="2045104" y="1765528"/>
                </a:lnTo>
                <a:lnTo>
                  <a:pt x="2042037" y="1784452"/>
                </a:lnTo>
                <a:lnTo>
                  <a:pt x="2039151" y="1803917"/>
                </a:lnTo>
                <a:lnTo>
                  <a:pt x="2036805" y="1823562"/>
                </a:lnTo>
                <a:lnTo>
                  <a:pt x="2031934" y="1863393"/>
                </a:lnTo>
                <a:lnTo>
                  <a:pt x="2011547" y="1966485"/>
                </a:lnTo>
                <a:lnTo>
                  <a:pt x="2003067" y="1993700"/>
                </a:lnTo>
                <a:lnTo>
                  <a:pt x="1994588" y="2021095"/>
                </a:lnTo>
                <a:lnTo>
                  <a:pt x="1985927" y="2048130"/>
                </a:lnTo>
                <a:lnTo>
                  <a:pt x="1976907" y="2075344"/>
                </a:lnTo>
                <a:lnTo>
                  <a:pt x="1976907" y="2087239"/>
                </a:lnTo>
                <a:lnTo>
                  <a:pt x="1976726" y="2098414"/>
                </a:lnTo>
                <a:lnTo>
                  <a:pt x="1976185" y="2108867"/>
                </a:lnTo>
                <a:lnTo>
                  <a:pt x="1975825" y="2114094"/>
                </a:lnTo>
                <a:lnTo>
                  <a:pt x="1975283" y="2118960"/>
                </a:lnTo>
                <a:lnTo>
                  <a:pt x="1974561" y="2124006"/>
                </a:lnTo>
                <a:lnTo>
                  <a:pt x="1973840" y="2129053"/>
                </a:lnTo>
                <a:lnTo>
                  <a:pt x="1972937" y="2134100"/>
                </a:lnTo>
                <a:lnTo>
                  <a:pt x="1971675" y="2139326"/>
                </a:lnTo>
                <a:lnTo>
                  <a:pt x="1970412" y="2144373"/>
                </a:lnTo>
                <a:lnTo>
                  <a:pt x="1969149" y="2149779"/>
                </a:lnTo>
                <a:lnTo>
                  <a:pt x="1967525" y="2155366"/>
                </a:lnTo>
                <a:lnTo>
                  <a:pt x="1965540" y="2161134"/>
                </a:lnTo>
                <a:lnTo>
                  <a:pt x="1963195" y="2186366"/>
                </a:lnTo>
                <a:lnTo>
                  <a:pt x="1960489" y="2211238"/>
                </a:lnTo>
                <a:lnTo>
                  <a:pt x="1957422" y="2235929"/>
                </a:lnTo>
                <a:lnTo>
                  <a:pt x="1953813" y="2260621"/>
                </a:lnTo>
                <a:lnTo>
                  <a:pt x="1950024" y="2285132"/>
                </a:lnTo>
                <a:lnTo>
                  <a:pt x="1945695" y="2309644"/>
                </a:lnTo>
                <a:lnTo>
                  <a:pt x="1941004" y="2334335"/>
                </a:lnTo>
                <a:lnTo>
                  <a:pt x="1936132" y="2359208"/>
                </a:lnTo>
                <a:lnTo>
                  <a:pt x="1933426" y="2377050"/>
                </a:lnTo>
                <a:lnTo>
                  <a:pt x="1931081" y="2392730"/>
                </a:lnTo>
                <a:lnTo>
                  <a:pt x="1929998" y="2400300"/>
                </a:lnTo>
                <a:lnTo>
                  <a:pt x="1928374" y="2407149"/>
                </a:lnTo>
                <a:lnTo>
                  <a:pt x="1926931" y="2413457"/>
                </a:lnTo>
                <a:lnTo>
                  <a:pt x="1926029" y="2416521"/>
                </a:lnTo>
                <a:lnTo>
                  <a:pt x="1925127" y="2419404"/>
                </a:lnTo>
                <a:lnTo>
                  <a:pt x="1924044" y="2422288"/>
                </a:lnTo>
                <a:lnTo>
                  <a:pt x="1922782" y="2424992"/>
                </a:lnTo>
                <a:lnTo>
                  <a:pt x="1921518" y="2427695"/>
                </a:lnTo>
                <a:lnTo>
                  <a:pt x="1920075" y="2430038"/>
                </a:lnTo>
                <a:lnTo>
                  <a:pt x="1918632" y="2432561"/>
                </a:lnTo>
                <a:lnTo>
                  <a:pt x="1917008" y="2434904"/>
                </a:lnTo>
                <a:lnTo>
                  <a:pt x="1915204" y="2437247"/>
                </a:lnTo>
                <a:lnTo>
                  <a:pt x="1913219" y="2439229"/>
                </a:lnTo>
                <a:lnTo>
                  <a:pt x="1911235" y="2441212"/>
                </a:lnTo>
                <a:lnTo>
                  <a:pt x="1908889" y="2443195"/>
                </a:lnTo>
                <a:lnTo>
                  <a:pt x="1906363" y="2444997"/>
                </a:lnTo>
                <a:lnTo>
                  <a:pt x="1903657" y="2446619"/>
                </a:lnTo>
                <a:lnTo>
                  <a:pt x="1900951" y="2448241"/>
                </a:lnTo>
                <a:lnTo>
                  <a:pt x="1897703" y="2449863"/>
                </a:lnTo>
                <a:lnTo>
                  <a:pt x="1894456" y="2451125"/>
                </a:lnTo>
                <a:lnTo>
                  <a:pt x="1891028" y="2452567"/>
                </a:lnTo>
                <a:lnTo>
                  <a:pt x="1903296" y="2487712"/>
                </a:lnTo>
                <a:lnTo>
                  <a:pt x="1904920" y="2494561"/>
                </a:lnTo>
                <a:lnTo>
                  <a:pt x="1906003" y="2501229"/>
                </a:lnTo>
                <a:lnTo>
                  <a:pt x="1907085" y="2507718"/>
                </a:lnTo>
                <a:lnTo>
                  <a:pt x="1907626" y="2514026"/>
                </a:lnTo>
                <a:lnTo>
                  <a:pt x="1908168" y="2520153"/>
                </a:lnTo>
                <a:lnTo>
                  <a:pt x="1908348" y="2525921"/>
                </a:lnTo>
                <a:lnTo>
                  <a:pt x="1908348" y="2531688"/>
                </a:lnTo>
                <a:lnTo>
                  <a:pt x="1907987" y="2537095"/>
                </a:lnTo>
                <a:lnTo>
                  <a:pt x="1907446" y="2542141"/>
                </a:lnTo>
                <a:lnTo>
                  <a:pt x="1906725" y="2547007"/>
                </a:lnTo>
                <a:lnTo>
                  <a:pt x="1905822" y="2551693"/>
                </a:lnTo>
                <a:lnTo>
                  <a:pt x="1904559" y="2556199"/>
                </a:lnTo>
                <a:lnTo>
                  <a:pt x="1902936" y="2560345"/>
                </a:lnTo>
                <a:lnTo>
                  <a:pt x="1901131" y="2564309"/>
                </a:lnTo>
                <a:lnTo>
                  <a:pt x="1899327" y="2568275"/>
                </a:lnTo>
                <a:lnTo>
                  <a:pt x="1896982" y="2571699"/>
                </a:lnTo>
                <a:lnTo>
                  <a:pt x="1894636" y="2574943"/>
                </a:lnTo>
                <a:lnTo>
                  <a:pt x="1891930" y="2577827"/>
                </a:lnTo>
                <a:lnTo>
                  <a:pt x="1889044" y="2580711"/>
                </a:lnTo>
                <a:lnTo>
                  <a:pt x="1885977" y="2583234"/>
                </a:lnTo>
                <a:lnTo>
                  <a:pt x="1882548" y="2585577"/>
                </a:lnTo>
                <a:lnTo>
                  <a:pt x="1878760" y="2587560"/>
                </a:lnTo>
                <a:lnTo>
                  <a:pt x="1875151" y="2589181"/>
                </a:lnTo>
                <a:lnTo>
                  <a:pt x="1871001" y="2590623"/>
                </a:lnTo>
                <a:lnTo>
                  <a:pt x="1866672" y="2592065"/>
                </a:lnTo>
                <a:lnTo>
                  <a:pt x="1862341" y="2592966"/>
                </a:lnTo>
                <a:lnTo>
                  <a:pt x="1857651" y="2593687"/>
                </a:lnTo>
                <a:lnTo>
                  <a:pt x="1852779" y="2594228"/>
                </a:lnTo>
                <a:lnTo>
                  <a:pt x="1847728" y="2594408"/>
                </a:lnTo>
                <a:lnTo>
                  <a:pt x="1842495" y="2594228"/>
                </a:lnTo>
                <a:lnTo>
                  <a:pt x="1837083" y="2593868"/>
                </a:lnTo>
                <a:lnTo>
                  <a:pt x="1831310" y="2593327"/>
                </a:lnTo>
                <a:lnTo>
                  <a:pt x="1819041" y="2593147"/>
                </a:lnTo>
                <a:lnTo>
                  <a:pt x="1806592" y="2593327"/>
                </a:lnTo>
                <a:lnTo>
                  <a:pt x="1794324" y="2593507"/>
                </a:lnTo>
                <a:lnTo>
                  <a:pt x="1782056" y="2594047"/>
                </a:lnTo>
                <a:lnTo>
                  <a:pt x="1769787" y="2594589"/>
                </a:lnTo>
                <a:lnTo>
                  <a:pt x="1757699" y="2595129"/>
                </a:lnTo>
                <a:lnTo>
                  <a:pt x="1733163" y="2596931"/>
                </a:lnTo>
                <a:lnTo>
                  <a:pt x="1708806" y="2599094"/>
                </a:lnTo>
                <a:lnTo>
                  <a:pt x="1684270" y="2601257"/>
                </a:lnTo>
                <a:lnTo>
                  <a:pt x="1635376" y="2606304"/>
                </a:lnTo>
                <a:lnTo>
                  <a:pt x="1622566" y="2607204"/>
                </a:lnTo>
                <a:lnTo>
                  <a:pt x="1610479" y="2607925"/>
                </a:lnTo>
                <a:lnTo>
                  <a:pt x="1604705" y="2608106"/>
                </a:lnTo>
                <a:lnTo>
                  <a:pt x="1599292" y="2608106"/>
                </a:lnTo>
                <a:lnTo>
                  <a:pt x="1593700" y="2608106"/>
                </a:lnTo>
                <a:lnTo>
                  <a:pt x="1588287" y="2607925"/>
                </a:lnTo>
                <a:lnTo>
                  <a:pt x="1582694" y="2607565"/>
                </a:lnTo>
                <a:lnTo>
                  <a:pt x="1577282" y="2607025"/>
                </a:lnTo>
                <a:lnTo>
                  <a:pt x="1571869" y="2606304"/>
                </a:lnTo>
                <a:lnTo>
                  <a:pt x="1566456" y="2605222"/>
                </a:lnTo>
                <a:lnTo>
                  <a:pt x="1560864" y="2603780"/>
                </a:lnTo>
                <a:lnTo>
                  <a:pt x="1555451" y="2602158"/>
                </a:lnTo>
                <a:lnTo>
                  <a:pt x="1549678" y="2600355"/>
                </a:lnTo>
                <a:lnTo>
                  <a:pt x="1543905" y="2598193"/>
                </a:lnTo>
                <a:lnTo>
                  <a:pt x="1540476" y="2595850"/>
                </a:lnTo>
                <a:lnTo>
                  <a:pt x="1537590" y="2593687"/>
                </a:lnTo>
                <a:lnTo>
                  <a:pt x="1534703" y="2591344"/>
                </a:lnTo>
                <a:lnTo>
                  <a:pt x="1532177" y="2589002"/>
                </a:lnTo>
                <a:lnTo>
                  <a:pt x="1529651" y="2586839"/>
                </a:lnTo>
                <a:lnTo>
                  <a:pt x="1527667" y="2584315"/>
                </a:lnTo>
                <a:lnTo>
                  <a:pt x="1525682" y="2582153"/>
                </a:lnTo>
                <a:lnTo>
                  <a:pt x="1523878" y="2579810"/>
                </a:lnTo>
                <a:lnTo>
                  <a:pt x="1522435" y="2577466"/>
                </a:lnTo>
                <a:lnTo>
                  <a:pt x="1521172" y="2575124"/>
                </a:lnTo>
                <a:lnTo>
                  <a:pt x="1520089" y="2572780"/>
                </a:lnTo>
                <a:lnTo>
                  <a:pt x="1519368" y="2570618"/>
                </a:lnTo>
                <a:lnTo>
                  <a:pt x="1518646" y="2568455"/>
                </a:lnTo>
                <a:lnTo>
                  <a:pt x="1518466" y="2566112"/>
                </a:lnTo>
                <a:lnTo>
                  <a:pt x="1518285" y="2563949"/>
                </a:lnTo>
                <a:lnTo>
                  <a:pt x="1518466" y="2561967"/>
                </a:lnTo>
                <a:lnTo>
                  <a:pt x="1518826" y="2559804"/>
                </a:lnTo>
                <a:lnTo>
                  <a:pt x="1519368" y="2557821"/>
                </a:lnTo>
                <a:lnTo>
                  <a:pt x="1520269" y="2555839"/>
                </a:lnTo>
                <a:lnTo>
                  <a:pt x="1521352" y="2553856"/>
                </a:lnTo>
                <a:lnTo>
                  <a:pt x="1522795" y="2552054"/>
                </a:lnTo>
                <a:lnTo>
                  <a:pt x="1524600" y="2550432"/>
                </a:lnTo>
                <a:lnTo>
                  <a:pt x="1526584" y="2548810"/>
                </a:lnTo>
                <a:lnTo>
                  <a:pt x="1528749" y="2547007"/>
                </a:lnTo>
                <a:lnTo>
                  <a:pt x="1531275" y="2545565"/>
                </a:lnTo>
                <a:lnTo>
                  <a:pt x="1533982" y="2544304"/>
                </a:lnTo>
                <a:lnTo>
                  <a:pt x="1537229" y="2543043"/>
                </a:lnTo>
                <a:lnTo>
                  <a:pt x="1540476" y="2541781"/>
                </a:lnTo>
                <a:lnTo>
                  <a:pt x="1544265" y="2540699"/>
                </a:lnTo>
                <a:lnTo>
                  <a:pt x="1548054" y="2539798"/>
                </a:lnTo>
                <a:lnTo>
                  <a:pt x="1552384" y="2539077"/>
                </a:lnTo>
                <a:lnTo>
                  <a:pt x="1556895" y="2538357"/>
                </a:lnTo>
                <a:lnTo>
                  <a:pt x="1571328" y="2534752"/>
                </a:lnTo>
                <a:lnTo>
                  <a:pt x="1584859" y="2531328"/>
                </a:lnTo>
                <a:lnTo>
                  <a:pt x="1597669" y="2527723"/>
                </a:lnTo>
                <a:lnTo>
                  <a:pt x="1603803" y="2525921"/>
                </a:lnTo>
                <a:lnTo>
                  <a:pt x="1609938" y="2523938"/>
                </a:lnTo>
                <a:lnTo>
                  <a:pt x="1615891" y="2521595"/>
                </a:lnTo>
                <a:lnTo>
                  <a:pt x="1621845" y="2519252"/>
                </a:lnTo>
                <a:lnTo>
                  <a:pt x="1627798" y="2516549"/>
                </a:lnTo>
                <a:lnTo>
                  <a:pt x="1633933" y="2513665"/>
                </a:lnTo>
                <a:lnTo>
                  <a:pt x="1639887" y="2510421"/>
                </a:lnTo>
                <a:lnTo>
                  <a:pt x="1646021" y="2506816"/>
                </a:lnTo>
                <a:lnTo>
                  <a:pt x="1652155" y="2502671"/>
                </a:lnTo>
                <a:lnTo>
                  <a:pt x="1658469" y="2498165"/>
                </a:lnTo>
                <a:lnTo>
                  <a:pt x="1672362" y="2489334"/>
                </a:lnTo>
                <a:lnTo>
                  <a:pt x="1672723" y="2486991"/>
                </a:lnTo>
                <a:lnTo>
                  <a:pt x="1673444" y="2484648"/>
                </a:lnTo>
                <a:lnTo>
                  <a:pt x="1674347" y="2482846"/>
                </a:lnTo>
                <a:lnTo>
                  <a:pt x="1675068" y="2481223"/>
                </a:lnTo>
                <a:lnTo>
                  <a:pt x="1675970" y="2479962"/>
                </a:lnTo>
                <a:lnTo>
                  <a:pt x="1677053" y="2478520"/>
                </a:lnTo>
                <a:lnTo>
                  <a:pt x="1678135" y="2477438"/>
                </a:lnTo>
                <a:lnTo>
                  <a:pt x="1679398" y="2476357"/>
                </a:lnTo>
                <a:lnTo>
                  <a:pt x="1682465" y="2474555"/>
                </a:lnTo>
                <a:lnTo>
                  <a:pt x="1685713" y="2472572"/>
                </a:lnTo>
                <a:lnTo>
                  <a:pt x="1689502" y="2470590"/>
                </a:lnTo>
                <a:lnTo>
                  <a:pt x="1693651" y="2468067"/>
                </a:lnTo>
                <a:lnTo>
                  <a:pt x="1697260" y="2457794"/>
                </a:lnTo>
                <a:lnTo>
                  <a:pt x="1699244" y="2452927"/>
                </a:lnTo>
                <a:lnTo>
                  <a:pt x="1701229" y="2448241"/>
                </a:lnTo>
                <a:lnTo>
                  <a:pt x="1703033" y="2444096"/>
                </a:lnTo>
                <a:lnTo>
                  <a:pt x="1705378" y="2440131"/>
                </a:lnTo>
                <a:lnTo>
                  <a:pt x="1707543" y="2436166"/>
                </a:lnTo>
                <a:lnTo>
                  <a:pt x="1710069" y="2432742"/>
                </a:lnTo>
                <a:lnTo>
                  <a:pt x="1712956" y="2429317"/>
                </a:lnTo>
                <a:lnTo>
                  <a:pt x="1715842" y="2426253"/>
                </a:lnTo>
                <a:lnTo>
                  <a:pt x="1719270" y="2423369"/>
                </a:lnTo>
                <a:lnTo>
                  <a:pt x="1722699" y="2420846"/>
                </a:lnTo>
                <a:lnTo>
                  <a:pt x="1726667" y="2418503"/>
                </a:lnTo>
                <a:lnTo>
                  <a:pt x="1731178" y="2416160"/>
                </a:lnTo>
                <a:lnTo>
                  <a:pt x="1735869" y="2414177"/>
                </a:lnTo>
                <a:lnTo>
                  <a:pt x="1741101" y="2412375"/>
                </a:lnTo>
                <a:lnTo>
                  <a:pt x="1737673" y="2405707"/>
                </a:lnTo>
                <a:lnTo>
                  <a:pt x="1734606" y="2399579"/>
                </a:lnTo>
                <a:lnTo>
                  <a:pt x="1732441" y="2393812"/>
                </a:lnTo>
                <a:lnTo>
                  <a:pt x="1730637" y="2388585"/>
                </a:lnTo>
                <a:lnTo>
                  <a:pt x="1729193" y="2383539"/>
                </a:lnTo>
                <a:lnTo>
                  <a:pt x="1728472" y="2378852"/>
                </a:lnTo>
                <a:lnTo>
                  <a:pt x="1728111" y="2374527"/>
                </a:lnTo>
                <a:lnTo>
                  <a:pt x="1728291" y="2370021"/>
                </a:lnTo>
                <a:lnTo>
                  <a:pt x="1728833" y="2365695"/>
                </a:lnTo>
                <a:lnTo>
                  <a:pt x="1729554" y="2361190"/>
                </a:lnTo>
                <a:lnTo>
                  <a:pt x="1730998" y="2356684"/>
                </a:lnTo>
                <a:lnTo>
                  <a:pt x="1732622" y="2351998"/>
                </a:lnTo>
                <a:lnTo>
                  <a:pt x="1734425" y="2346771"/>
                </a:lnTo>
                <a:lnTo>
                  <a:pt x="1736771" y="2341364"/>
                </a:lnTo>
                <a:lnTo>
                  <a:pt x="1741823" y="2328928"/>
                </a:lnTo>
                <a:lnTo>
                  <a:pt x="1743447" y="2320638"/>
                </a:lnTo>
                <a:lnTo>
                  <a:pt x="1745070" y="2312528"/>
                </a:lnTo>
                <a:lnTo>
                  <a:pt x="1747055" y="2304057"/>
                </a:lnTo>
                <a:lnTo>
                  <a:pt x="1749581" y="2296127"/>
                </a:lnTo>
                <a:lnTo>
                  <a:pt x="1752287" y="2288016"/>
                </a:lnTo>
                <a:lnTo>
                  <a:pt x="1755354" y="2279906"/>
                </a:lnTo>
                <a:lnTo>
                  <a:pt x="1758421" y="2272156"/>
                </a:lnTo>
                <a:lnTo>
                  <a:pt x="1762029" y="2264406"/>
                </a:lnTo>
                <a:lnTo>
                  <a:pt x="1765457" y="2256656"/>
                </a:lnTo>
                <a:lnTo>
                  <a:pt x="1769246" y="2248726"/>
                </a:lnTo>
                <a:lnTo>
                  <a:pt x="1777004" y="2233587"/>
                </a:lnTo>
                <a:lnTo>
                  <a:pt x="1784762" y="2218447"/>
                </a:lnTo>
                <a:lnTo>
                  <a:pt x="1792881" y="2203848"/>
                </a:lnTo>
                <a:lnTo>
                  <a:pt x="1791798" y="2189611"/>
                </a:lnTo>
                <a:lnTo>
                  <a:pt x="1791076" y="2175012"/>
                </a:lnTo>
                <a:lnTo>
                  <a:pt x="1790535" y="2160594"/>
                </a:lnTo>
                <a:lnTo>
                  <a:pt x="1790175" y="2146355"/>
                </a:lnTo>
                <a:lnTo>
                  <a:pt x="1789994" y="2131756"/>
                </a:lnTo>
                <a:lnTo>
                  <a:pt x="1790175" y="2117338"/>
                </a:lnTo>
                <a:lnTo>
                  <a:pt x="1790355" y="2102920"/>
                </a:lnTo>
                <a:lnTo>
                  <a:pt x="1790716" y="2088321"/>
                </a:lnTo>
                <a:lnTo>
                  <a:pt x="1791437" y="2073903"/>
                </a:lnTo>
                <a:lnTo>
                  <a:pt x="1792520" y="2059484"/>
                </a:lnTo>
                <a:lnTo>
                  <a:pt x="1793783" y="2044885"/>
                </a:lnTo>
                <a:lnTo>
                  <a:pt x="1795226" y="2030647"/>
                </a:lnTo>
                <a:lnTo>
                  <a:pt x="1796850" y="2016409"/>
                </a:lnTo>
                <a:lnTo>
                  <a:pt x="1799196" y="2001990"/>
                </a:lnTo>
                <a:lnTo>
                  <a:pt x="1801541" y="1987932"/>
                </a:lnTo>
                <a:lnTo>
                  <a:pt x="1804066" y="1973875"/>
                </a:lnTo>
                <a:lnTo>
                  <a:pt x="1800999" y="1968467"/>
                </a:lnTo>
                <a:lnTo>
                  <a:pt x="1798113" y="1963241"/>
                </a:lnTo>
                <a:lnTo>
                  <a:pt x="1795587" y="1958014"/>
                </a:lnTo>
                <a:lnTo>
                  <a:pt x="1793422" y="1952788"/>
                </a:lnTo>
                <a:lnTo>
                  <a:pt x="1791437" y="1947561"/>
                </a:lnTo>
                <a:lnTo>
                  <a:pt x="1789814" y="1942334"/>
                </a:lnTo>
                <a:lnTo>
                  <a:pt x="1788370" y="1937108"/>
                </a:lnTo>
                <a:lnTo>
                  <a:pt x="1787288" y="1931881"/>
                </a:lnTo>
                <a:lnTo>
                  <a:pt x="1786386" y="1926654"/>
                </a:lnTo>
                <a:lnTo>
                  <a:pt x="1785484" y="1921788"/>
                </a:lnTo>
                <a:lnTo>
                  <a:pt x="1784942" y="1916561"/>
                </a:lnTo>
                <a:lnTo>
                  <a:pt x="1784582" y="1911335"/>
                </a:lnTo>
                <a:lnTo>
                  <a:pt x="1784401" y="1906288"/>
                </a:lnTo>
                <a:lnTo>
                  <a:pt x="1784401" y="1901061"/>
                </a:lnTo>
                <a:lnTo>
                  <a:pt x="1784582" y="1895835"/>
                </a:lnTo>
                <a:lnTo>
                  <a:pt x="1784762" y="1890968"/>
                </a:lnTo>
                <a:lnTo>
                  <a:pt x="1785664" y="1880515"/>
                </a:lnTo>
                <a:lnTo>
                  <a:pt x="1786927" y="1870242"/>
                </a:lnTo>
                <a:lnTo>
                  <a:pt x="1788370" y="1860149"/>
                </a:lnTo>
                <a:lnTo>
                  <a:pt x="1789814" y="1849696"/>
                </a:lnTo>
                <a:lnTo>
                  <a:pt x="1791437" y="1839242"/>
                </a:lnTo>
                <a:lnTo>
                  <a:pt x="1793061" y="1828969"/>
                </a:lnTo>
                <a:lnTo>
                  <a:pt x="1794324" y="1818336"/>
                </a:lnTo>
                <a:lnTo>
                  <a:pt x="1795226" y="1807702"/>
                </a:lnTo>
                <a:lnTo>
                  <a:pt x="1796489" y="1801754"/>
                </a:lnTo>
                <a:lnTo>
                  <a:pt x="1797391" y="1795446"/>
                </a:lnTo>
                <a:lnTo>
                  <a:pt x="1798113" y="1788958"/>
                </a:lnTo>
                <a:lnTo>
                  <a:pt x="1798834" y="1782469"/>
                </a:lnTo>
                <a:lnTo>
                  <a:pt x="1799196" y="1775801"/>
                </a:lnTo>
                <a:lnTo>
                  <a:pt x="1799376" y="1768953"/>
                </a:lnTo>
                <a:lnTo>
                  <a:pt x="1799376" y="1761924"/>
                </a:lnTo>
                <a:lnTo>
                  <a:pt x="1799196" y="1754894"/>
                </a:lnTo>
                <a:lnTo>
                  <a:pt x="1798834" y="1740476"/>
                </a:lnTo>
                <a:lnTo>
                  <a:pt x="1797932" y="1725877"/>
                </a:lnTo>
                <a:lnTo>
                  <a:pt x="1797211" y="1711279"/>
                </a:lnTo>
                <a:lnTo>
                  <a:pt x="1796669" y="1696500"/>
                </a:lnTo>
                <a:lnTo>
                  <a:pt x="1796309" y="1679017"/>
                </a:lnTo>
                <a:lnTo>
                  <a:pt x="1796128" y="1661896"/>
                </a:lnTo>
                <a:lnTo>
                  <a:pt x="1796128" y="1644593"/>
                </a:lnTo>
                <a:lnTo>
                  <a:pt x="1796309" y="1627651"/>
                </a:lnTo>
                <a:lnTo>
                  <a:pt x="1796850" y="1595030"/>
                </a:lnTo>
                <a:lnTo>
                  <a:pt x="1797572" y="1564030"/>
                </a:lnTo>
                <a:lnTo>
                  <a:pt x="1798113" y="1553036"/>
                </a:lnTo>
                <a:lnTo>
                  <a:pt x="1799015" y="1542403"/>
                </a:lnTo>
                <a:lnTo>
                  <a:pt x="1799917" y="1532310"/>
                </a:lnTo>
                <a:lnTo>
                  <a:pt x="1800819" y="1522217"/>
                </a:lnTo>
                <a:lnTo>
                  <a:pt x="1802263" y="1512304"/>
                </a:lnTo>
                <a:lnTo>
                  <a:pt x="1804066" y="1502211"/>
                </a:lnTo>
                <a:lnTo>
                  <a:pt x="1806412" y="1491938"/>
                </a:lnTo>
                <a:lnTo>
                  <a:pt x="1809118" y="1481485"/>
                </a:lnTo>
                <a:lnTo>
                  <a:pt x="1809479" y="1474275"/>
                </a:lnTo>
                <a:lnTo>
                  <a:pt x="1809840" y="1468148"/>
                </a:lnTo>
                <a:lnTo>
                  <a:pt x="1810562" y="1462561"/>
                </a:lnTo>
                <a:lnTo>
                  <a:pt x="1811824" y="1457154"/>
                </a:lnTo>
                <a:lnTo>
                  <a:pt x="1813268" y="1451747"/>
                </a:lnTo>
                <a:lnTo>
                  <a:pt x="1814891" y="1446160"/>
                </a:lnTo>
                <a:lnTo>
                  <a:pt x="1817237" y="1440392"/>
                </a:lnTo>
                <a:lnTo>
                  <a:pt x="1819763" y="1433904"/>
                </a:lnTo>
                <a:lnTo>
                  <a:pt x="1811283" y="1432282"/>
                </a:lnTo>
                <a:lnTo>
                  <a:pt x="1802804" y="1430660"/>
                </a:lnTo>
                <a:lnTo>
                  <a:pt x="1794685" y="1429578"/>
                </a:lnTo>
                <a:lnTo>
                  <a:pt x="1786386" y="1428497"/>
                </a:lnTo>
                <a:lnTo>
                  <a:pt x="1778086" y="1427595"/>
                </a:lnTo>
                <a:lnTo>
                  <a:pt x="1769787" y="1426875"/>
                </a:lnTo>
                <a:lnTo>
                  <a:pt x="1752648" y="1425794"/>
                </a:lnTo>
                <a:lnTo>
                  <a:pt x="1750844" y="1436968"/>
                </a:lnTo>
                <a:lnTo>
                  <a:pt x="1748137" y="1453189"/>
                </a:lnTo>
                <a:lnTo>
                  <a:pt x="1746514" y="1462200"/>
                </a:lnTo>
                <a:lnTo>
                  <a:pt x="1744709" y="1471032"/>
                </a:lnTo>
                <a:lnTo>
                  <a:pt x="1742724" y="1479322"/>
                </a:lnTo>
                <a:lnTo>
                  <a:pt x="1741642" y="1483287"/>
                </a:lnTo>
                <a:lnTo>
                  <a:pt x="1740559" y="1486711"/>
                </a:lnTo>
                <a:lnTo>
                  <a:pt x="1739297" y="1489956"/>
                </a:lnTo>
                <a:lnTo>
                  <a:pt x="1738214" y="1492659"/>
                </a:lnTo>
                <a:lnTo>
                  <a:pt x="1736771" y="1495002"/>
                </a:lnTo>
                <a:lnTo>
                  <a:pt x="1735327" y="1496624"/>
                </a:lnTo>
                <a:lnTo>
                  <a:pt x="1733884" y="1497886"/>
                </a:lnTo>
                <a:lnTo>
                  <a:pt x="1733163" y="1498246"/>
                </a:lnTo>
                <a:lnTo>
                  <a:pt x="1732441" y="1498426"/>
                </a:lnTo>
                <a:lnTo>
                  <a:pt x="1731719" y="1498607"/>
                </a:lnTo>
                <a:lnTo>
                  <a:pt x="1730998" y="1498607"/>
                </a:lnTo>
                <a:lnTo>
                  <a:pt x="1730276" y="1498426"/>
                </a:lnTo>
                <a:lnTo>
                  <a:pt x="1729554" y="1498066"/>
                </a:lnTo>
                <a:lnTo>
                  <a:pt x="1728833" y="1497705"/>
                </a:lnTo>
                <a:lnTo>
                  <a:pt x="1728291" y="1497165"/>
                </a:lnTo>
                <a:lnTo>
                  <a:pt x="1727569" y="1496264"/>
                </a:lnTo>
                <a:lnTo>
                  <a:pt x="1727028" y="1495363"/>
                </a:lnTo>
                <a:lnTo>
                  <a:pt x="1726126" y="1493019"/>
                </a:lnTo>
                <a:lnTo>
                  <a:pt x="1725224" y="1489956"/>
                </a:lnTo>
                <a:lnTo>
                  <a:pt x="1724502" y="1486171"/>
                </a:lnTo>
                <a:lnTo>
                  <a:pt x="1724142" y="1481845"/>
                </a:lnTo>
                <a:lnTo>
                  <a:pt x="1723961" y="1476619"/>
                </a:lnTo>
                <a:lnTo>
                  <a:pt x="1723961" y="1470671"/>
                </a:lnTo>
                <a:lnTo>
                  <a:pt x="1728291" y="1385422"/>
                </a:lnTo>
                <a:lnTo>
                  <a:pt x="1730817" y="1342887"/>
                </a:lnTo>
                <a:lnTo>
                  <a:pt x="1733343" y="1300353"/>
                </a:lnTo>
                <a:lnTo>
                  <a:pt x="1736230" y="1257819"/>
                </a:lnTo>
                <a:lnTo>
                  <a:pt x="1737854" y="1236551"/>
                </a:lnTo>
                <a:lnTo>
                  <a:pt x="1739477" y="1215284"/>
                </a:lnTo>
                <a:lnTo>
                  <a:pt x="1741281" y="1194017"/>
                </a:lnTo>
                <a:lnTo>
                  <a:pt x="1743447" y="1172930"/>
                </a:lnTo>
                <a:lnTo>
                  <a:pt x="1745431" y="1151483"/>
                </a:lnTo>
                <a:lnTo>
                  <a:pt x="1747596" y="1130395"/>
                </a:lnTo>
                <a:lnTo>
                  <a:pt x="1770689" y="983868"/>
                </a:lnTo>
                <a:lnTo>
                  <a:pt x="1774839" y="927456"/>
                </a:lnTo>
                <a:lnTo>
                  <a:pt x="1771772" y="928177"/>
                </a:lnTo>
                <a:lnTo>
                  <a:pt x="1769066" y="929258"/>
                </a:lnTo>
                <a:lnTo>
                  <a:pt x="1766360" y="930160"/>
                </a:lnTo>
                <a:lnTo>
                  <a:pt x="1764014" y="931241"/>
                </a:lnTo>
                <a:lnTo>
                  <a:pt x="1761849" y="932502"/>
                </a:lnTo>
                <a:lnTo>
                  <a:pt x="1759684" y="933584"/>
                </a:lnTo>
                <a:lnTo>
                  <a:pt x="1757699" y="935206"/>
                </a:lnTo>
                <a:lnTo>
                  <a:pt x="1755715" y="936648"/>
                </a:lnTo>
                <a:lnTo>
                  <a:pt x="1751746" y="939712"/>
                </a:lnTo>
                <a:lnTo>
                  <a:pt x="1747957" y="943136"/>
                </a:lnTo>
                <a:lnTo>
                  <a:pt x="1739477" y="951246"/>
                </a:lnTo>
                <a:lnTo>
                  <a:pt x="1733704" y="955212"/>
                </a:lnTo>
                <a:lnTo>
                  <a:pt x="1728111" y="958996"/>
                </a:lnTo>
                <a:lnTo>
                  <a:pt x="1722518" y="962601"/>
                </a:lnTo>
                <a:lnTo>
                  <a:pt x="1716744" y="965665"/>
                </a:lnTo>
                <a:lnTo>
                  <a:pt x="1711332" y="968729"/>
                </a:lnTo>
                <a:lnTo>
                  <a:pt x="1705739" y="971612"/>
                </a:lnTo>
                <a:lnTo>
                  <a:pt x="1700146" y="974316"/>
                </a:lnTo>
                <a:lnTo>
                  <a:pt x="1694553" y="976659"/>
                </a:lnTo>
                <a:lnTo>
                  <a:pt x="1688780" y="979002"/>
                </a:lnTo>
                <a:lnTo>
                  <a:pt x="1683187" y="981164"/>
                </a:lnTo>
                <a:lnTo>
                  <a:pt x="1677414" y="983147"/>
                </a:lnTo>
                <a:lnTo>
                  <a:pt x="1671459" y="985130"/>
                </a:lnTo>
                <a:lnTo>
                  <a:pt x="1659372" y="988554"/>
                </a:lnTo>
                <a:lnTo>
                  <a:pt x="1646923" y="992159"/>
                </a:lnTo>
                <a:lnTo>
                  <a:pt x="1636098" y="996304"/>
                </a:lnTo>
                <a:lnTo>
                  <a:pt x="1625453" y="1000449"/>
                </a:lnTo>
                <a:lnTo>
                  <a:pt x="1614628" y="1004415"/>
                </a:lnTo>
                <a:lnTo>
                  <a:pt x="1603623" y="1008019"/>
                </a:lnTo>
                <a:lnTo>
                  <a:pt x="1592978" y="1011623"/>
                </a:lnTo>
                <a:lnTo>
                  <a:pt x="1581973" y="1014868"/>
                </a:lnTo>
                <a:lnTo>
                  <a:pt x="1571147" y="1018292"/>
                </a:lnTo>
                <a:lnTo>
                  <a:pt x="1560142" y="1021176"/>
                </a:lnTo>
                <a:lnTo>
                  <a:pt x="1549317" y="1024240"/>
                </a:lnTo>
                <a:lnTo>
                  <a:pt x="1538131" y="1026943"/>
                </a:lnTo>
                <a:lnTo>
                  <a:pt x="1527126" y="1029647"/>
                </a:lnTo>
                <a:lnTo>
                  <a:pt x="1515940" y="1032170"/>
                </a:lnTo>
                <a:lnTo>
                  <a:pt x="1504754" y="1034693"/>
                </a:lnTo>
                <a:lnTo>
                  <a:pt x="1493568" y="1036856"/>
                </a:lnTo>
                <a:lnTo>
                  <a:pt x="1482382" y="1039019"/>
                </a:lnTo>
                <a:lnTo>
                  <a:pt x="1470835" y="1041182"/>
                </a:lnTo>
                <a:lnTo>
                  <a:pt x="1428256" y="1052536"/>
                </a:lnTo>
                <a:lnTo>
                  <a:pt x="1424107" y="1053617"/>
                </a:lnTo>
                <a:lnTo>
                  <a:pt x="1420499" y="1054519"/>
                </a:lnTo>
                <a:lnTo>
                  <a:pt x="1414184" y="1056140"/>
                </a:lnTo>
                <a:lnTo>
                  <a:pt x="1405164" y="1058844"/>
                </a:lnTo>
                <a:lnTo>
                  <a:pt x="1402096" y="1059745"/>
                </a:lnTo>
                <a:lnTo>
                  <a:pt x="1400653" y="1059745"/>
                </a:lnTo>
                <a:lnTo>
                  <a:pt x="1399209" y="1059745"/>
                </a:lnTo>
                <a:lnTo>
                  <a:pt x="1397947" y="1059565"/>
                </a:lnTo>
                <a:lnTo>
                  <a:pt x="1396684" y="1059024"/>
                </a:lnTo>
                <a:lnTo>
                  <a:pt x="1395421" y="1058303"/>
                </a:lnTo>
                <a:lnTo>
                  <a:pt x="1393977" y="1057402"/>
                </a:lnTo>
                <a:lnTo>
                  <a:pt x="1388024" y="1057042"/>
                </a:lnTo>
                <a:lnTo>
                  <a:pt x="1382792" y="1056501"/>
                </a:lnTo>
                <a:lnTo>
                  <a:pt x="1378281" y="1055780"/>
                </a:lnTo>
                <a:lnTo>
                  <a:pt x="1376296" y="1055240"/>
                </a:lnTo>
                <a:lnTo>
                  <a:pt x="1374312" y="1054519"/>
                </a:lnTo>
                <a:lnTo>
                  <a:pt x="1372688" y="1053798"/>
                </a:lnTo>
                <a:lnTo>
                  <a:pt x="1371245" y="1053077"/>
                </a:lnTo>
                <a:lnTo>
                  <a:pt x="1369802" y="1051815"/>
                </a:lnTo>
                <a:lnTo>
                  <a:pt x="1368538" y="1050553"/>
                </a:lnTo>
                <a:lnTo>
                  <a:pt x="1367276" y="1049292"/>
                </a:lnTo>
                <a:lnTo>
                  <a:pt x="1366193" y="1047670"/>
                </a:lnTo>
                <a:lnTo>
                  <a:pt x="1365291" y="1045687"/>
                </a:lnTo>
                <a:lnTo>
                  <a:pt x="1364389" y="1043705"/>
                </a:lnTo>
                <a:lnTo>
                  <a:pt x="1357894" y="1045687"/>
                </a:lnTo>
                <a:lnTo>
                  <a:pt x="1351399" y="1047670"/>
                </a:lnTo>
                <a:lnTo>
                  <a:pt x="1344904" y="1049111"/>
                </a:lnTo>
                <a:lnTo>
                  <a:pt x="1338408" y="1050373"/>
                </a:lnTo>
                <a:lnTo>
                  <a:pt x="1332094" y="1051094"/>
                </a:lnTo>
                <a:lnTo>
                  <a:pt x="1325418" y="1051635"/>
                </a:lnTo>
                <a:lnTo>
                  <a:pt x="1318924" y="1051815"/>
                </a:lnTo>
                <a:lnTo>
                  <a:pt x="1311887" y="1051815"/>
                </a:lnTo>
                <a:lnTo>
                  <a:pt x="1304490" y="1054879"/>
                </a:lnTo>
                <a:lnTo>
                  <a:pt x="1292402" y="1059565"/>
                </a:lnTo>
                <a:lnTo>
                  <a:pt x="1285186" y="1062268"/>
                </a:lnTo>
                <a:lnTo>
                  <a:pt x="1277428" y="1064611"/>
                </a:lnTo>
                <a:lnTo>
                  <a:pt x="1269669" y="1067135"/>
                </a:lnTo>
                <a:lnTo>
                  <a:pt x="1261731" y="1069117"/>
                </a:lnTo>
                <a:lnTo>
                  <a:pt x="1257942" y="1070018"/>
                </a:lnTo>
                <a:lnTo>
                  <a:pt x="1254153" y="1070739"/>
                </a:lnTo>
                <a:lnTo>
                  <a:pt x="1250726" y="1071280"/>
                </a:lnTo>
                <a:lnTo>
                  <a:pt x="1247118" y="1071821"/>
                </a:lnTo>
                <a:lnTo>
                  <a:pt x="1244051" y="1071821"/>
                </a:lnTo>
                <a:lnTo>
                  <a:pt x="1240983" y="1071821"/>
                </a:lnTo>
                <a:lnTo>
                  <a:pt x="1238277" y="1071460"/>
                </a:lnTo>
                <a:lnTo>
                  <a:pt x="1235751" y="1070920"/>
                </a:lnTo>
                <a:lnTo>
                  <a:pt x="1233586" y="1070018"/>
                </a:lnTo>
                <a:lnTo>
                  <a:pt x="1232684" y="1069478"/>
                </a:lnTo>
                <a:lnTo>
                  <a:pt x="1231962" y="1068937"/>
                </a:lnTo>
                <a:lnTo>
                  <a:pt x="1231240" y="1068397"/>
                </a:lnTo>
                <a:lnTo>
                  <a:pt x="1230582" y="1067871"/>
                </a:lnTo>
                <a:lnTo>
                  <a:pt x="1230138" y="1067807"/>
                </a:lnTo>
                <a:lnTo>
                  <a:pt x="1227794" y="1067086"/>
                </a:lnTo>
                <a:lnTo>
                  <a:pt x="1225450" y="1066185"/>
                </a:lnTo>
                <a:lnTo>
                  <a:pt x="1222745" y="1065463"/>
                </a:lnTo>
                <a:lnTo>
                  <a:pt x="1217155" y="1063300"/>
                </a:lnTo>
                <a:lnTo>
                  <a:pt x="1212643" y="1060941"/>
                </a:lnTo>
                <a:lnTo>
                  <a:pt x="1211756" y="1061187"/>
                </a:lnTo>
                <a:lnTo>
                  <a:pt x="1208508" y="1061908"/>
                </a:lnTo>
                <a:lnTo>
                  <a:pt x="1205260" y="1062268"/>
                </a:lnTo>
                <a:lnTo>
                  <a:pt x="1202554" y="1062449"/>
                </a:lnTo>
                <a:lnTo>
                  <a:pt x="1201291" y="1062268"/>
                </a:lnTo>
                <a:lnTo>
                  <a:pt x="1199848" y="1062089"/>
                </a:lnTo>
                <a:lnTo>
                  <a:pt x="1198766" y="1061908"/>
                </a:lnTo>
                <a:lnTo>
                  <a:pt x="1197683" y="1061368"/>
                </a:lnTo>
                <a:lnTo>
                  <a:pt x="1196600" y="1060827"/>
                </a:lnTo>
                <a:lnTo>
                  <a:pt x="1195879" y="1060106"/>
                </a:lnTo>
                <a:lnTo>
                  <a:pt x="1195157" y="1059385"/>
                </a:lnTo>
                <a:lnTo>
                  <a:pt x="1194616" y="1058123"/>
                </a:lnTo>
                <a:lnTo>
                  <a:pt x="1194075" y="1057042"/>
                </a:lnTo>
                <a:lnTo>
                  <a:pt x="1193533" y="1055780"/>
                </a:lnTo>
                <a:lnTo>
                  <a:pt x="1193533" y="1054338"/>
                </a:lnTo>
                <a:lnTo>
                  <a:pt x="1193533" y="1052536"/>
                </a:lnTo>
                <a:lnTo>
                  <a:pt x="1193797" y="1051085"/>
                </a:lnTo>
                <a:lnTo>
                  <a:pt x="1193713" y="1051041"/>
                </a:lnTo>
                <a:lnTo>
                  <a:pt x="1188124" y="1048247"/>
                </a:lnTo>
                <a:lnTo>
                  <a:pt x="1187760" y="1048211"/>
                </a:lnTo>
                <a:lnTo>
                  <a:pt x="1185775" y="1047670"/>
                </a:lnTo>
                <a:lnTo>
                  <a:pt x="1184332" y="1046949"/>
                </a:lnTo>
                <a:lnTo>
                  <a:pt x="1183069" y="1046048"/>
                </a:lnTo>
                <a:lnTo>
                  <a:pt x="1182085" y="1045228"/>
                </a:lnTo>
                <a:lnTo>
                  <a:pt x="1181812" y="1045092"/>
                </a:lnTo>
                <a:lnTo>
                  <a:pt x="1169731" y="1039142"/>
                </a:lnTo>
                <a:lnTo>
                  <a:pt x="1160715" y="1038601"/>
                </a:lnTo>
                <a:lnTo>
                  <a:pt x="1156748" y="1038241"/>
                </a:lnTo>
                <a:lnTo>
                  <a:pt x="1152961" y="1037880"/>
                </a:lnTo>
                <a:lnTo>
                  <a:pt x="1149535" y="1037159"/>
                </a:lnTo>
                <a:lnTo>
                  <a:pt x="1146289" y="1036618"/>
                </a:lnTo>
                <a:lnTo>
                  <a:pt x="1143404" y="1035537"/>
                </a:lnTo>
                <a:lnTo>
                  <a:pt x="1140339" y="1034635"/>
                </a:lnTo>
                <a:lnTo>
                  <a:pt x="1137634" y="1033554"/>
                </a:lnTo>
                <a:lnTo>
                  <a:pt x="1134929" y="1032292"/>
                </a:lnTo>
                <a:lnTo>
                  <a:pt x="1132405" y="1031030"/>
                </a:lnTo>
                <a:lnTo>
                  <a:pt x="1129700" y="1029227"/>
                </a:lnTo>
                <a:lnTo>
                  <a:pt x="1127175" y="1027604"/>
                </a:lnTo>
                <a:lnTo>
                  <a:pt x="1124651" y="1025621"/>
                </a:lnTo>
                <a:lnTo>
                  <a:pt x="1119241" y="1021114"/>
                </a:lnTo>
                <a:lnTo>
                  <a:pt x="1110766" y="1039863"/>
                </a:lnTo>
                <a:lnTo>
                  <a:pt x="1109324" y="1044911"/>
                </a:lnTo>
                <a:lnTo>
                  <a:pt x="1107881" y="1049058"/>
                </a:lnTo>
                <a:lnTo>
                  <a:pt x="1106439" y="1052303"/>
                </a:lnTo>
                <a:lnTo>
                  <a:pt x="1104816" y="1054827"/>
                </a:lnTo>
                <a:lnTo>
                  <a:pt x="1104094" y="1055909"/>
                </a:lnTo>
                <a:lnTo>
                  <a:pt x="1103373" y="1056630"/>
                </a:lnTo>
                <a:lnTo>
                  <a:pt x="1102652" y="1057171"/>
                </a:lnTo>
                <a:lnTo>
                  <a:pt x="1101750" y="1057711"/>
                </a:lnTo>
                <a:lnTo>
                  <a:pt x="1100849" y="1058072"/>
                </a:lnTo>
                <a:lnTo>
                  <a:pt x="1100127" y="1058252"/>
                </a:lnTo>
                <a:lnTo>
                  <a:pt x="1099045" y="1058252"/>
                </a:lnTo>
                <a:lnTo>
                  <a:pt x="1097964" y="1058252"/>
                </a:lnTo>
                <a:lnTo>
                  <a:pt x="1095980" y="1057711"/>
                </a:lnTo>
                <a:lnTo>
                  <a:pt x="1093636" y="1056810"/>
                </a:lnTo>
                <a:lnTo>
                  <a:pt x="1090751" y="1055728"/>
                </a:lnTo>
                <a:lnTo>
                  <a:pt x="1087866" y="1053925"/>
                </a:lnTo>
                <a:lnTo>
                  <a:pt x="1080473" y="1050320"/>
                </a:lnTo>
                <a:lnTo>
                  <a:pt x="1076325" y="1048156"/>
                </a:lnTo>
                <a:lnTo>
                  <a:pt x="1071637" y="1045993"/>
                </a:lnTo>
                <a:lnTo>
                  <a:pt x="1063342" y="1042568"/>
                </a:lnTo>
                <a:lnTo>
                  <a:pt x="1055048" y="1039142"/>
                </a:lnTo>
                <a:lnTo>
                  <a:pt x="1046933" y="1036078"/>
                </a:lnTo>
                <a:lnTo>
                  <a:pt x="1038819" y="1032832"/>
                </a:lnTo>
                <a:lnTo>
                  <a:pt x="1030344" y="1029948"/>
                </a:lnTo>
                <a:lnTo>
                  <a:pt x="1022230" y="1027063"/>
                </a:lnTo>
                <a:lnTo>
                  <a:pt x="1005640" y="1021475"/>
                </a:lnTo>
                <a:lnTo>
                  <a:pt x="989231" y="1016427"/>
                </a:lnTo>
                <a:lnTo>
                  <a:pt x="972281" y="1011920"/>
                </a:lnTo>
                <a:lnTo>
                  <a:pt x="955151" y="1007233"/>
                </a:lnTo>
                <a:lnTo>
                  <a:pt x="938020" y="1002906"/>
                </a:lnTo>
                <a:lnTo>
                  <a:pt x="872925" y="986140"/>
                </a:lnTo>
                <a:lnTo>
                  <a:pt x="858139" y="982895"/>
                </a:lnTo>
                <a:lnTo>
                  <a:pt x="843713" y="979289"/>
                </a:lnTo>
                <a:lnTo>
                  <a:pt x="830190" y="975503"/>
                </a:lnTo>
                <a:lnTo>
                  <a:pt x="817207" y="971357"/>
                </a:lnTo>
                <a:lnTo>
                  <a:pt x="810895" y="969373"/>
                </a:lnTo>
                <a:lnTo>
                  <a:pt x="804765" y="967030"/>
                </a:lnTo>
                <a:lnTo>
                  <a:pt x="798814" y="964866"/>
                </a:lnTo>
                <a:lnTo>
                  <a:pt x="792863" y="962523"/>
                </a:lnTo>
                <a:lnTo>
                  <a:pt x="786913" y="959999"/>
                </a:lnTo>
                <a:lnTo>
                  <a:pt x="781143" y="957475"/>
                </a:lnTo>
                <a:lnTo>
                  <a:pt x="775733" y="954590"/>
                </a:lnTo>
                <a:lnTo>
                  <a:pt x="770143" y="951886"/>
                </a:lnTo>
                <a:lnTo>
                  <a:pt x="764553" y="948821"/>
                </a:lnTo>
                <a:lnTo>
                  <a:pt x="759144" y="945937"/>
                </a:lnTo>
                <a:lnTo>
                  <a:pt x="753734" y="942692"/>
                </a:lnTo>
                <a:lnTo>
                  <a:pt x="748325" y="939447"/>
                </a:lnTo>
                <a:lnTo>
                  <a:pt x="742915" y="935841"/>
                </a:lnTo>
                <a:lnTo>
                  <a:pt x="737686" y="932235"/>
                </a:lnTo>
                <a:lnTo>
                  <a:pt x="732457" y="928450"/>
                </a:lnTo>
                <a:lnTo>
                  <a:pt x="727227" y="924483"/>
                </a:lnTo>
                <a:lnTo>
                  <a:pt x="721998" y="920337"/>
                </a:lnTo>
                <a:lnTo>
                  <a:pt x="716769" y="916010"/>
                </a:lnTo>
                <a:lnTo>
                  <a:pt x="711539" y="911323"/>
                </a:lnTo>
                <a:lnTo>
                  <a:pt x="706130" y="906816"/>
                </a:lnTo>
                <a:lnTo>
                  <a:pt x="701081" y="901948"/>
                </a:lnTo>
                <a:lnTo>
                  <a:pt x="695671" y="896720"/>
                </a:lnTo>
                <a:lnTo>
                  <a:pt x="690442" y="891492"/>
                </a:lnTo>
                <a:lnTo>
                  <a:pt x="685033" y="885903"/>
                </a:lnTo>
                <a:lnTo>
                  <a:pt x="637248" y="843717"/>
                </a:lnTo>
                <a:lnTo>
                  <a:pt x="621560" y="830737"/>
                </a:lnTo>
                <a:lnTo>
                  <a:pt x="621200" y="836145"/>
                </a:lnTo>
                <a:lnTo>
                  <a:pt x="620659" y="840833"/>
                </a:lnTo>
                <a:lnTo>
                  <a:pt x="619937" y="844799"/>
                </a:lnTo>
                <a:lnTo>
                  <a:pt x="618855" y="848224"/>
                </a:lnTo>
                <a:lnTo>
                  <a:pt x="617593" y="851650"/>
                </a:lnTo>
                <a:lnTo>
                  <a:pt x="615790" y="855075"/>
                </a:lnTo>
                <a:lnTo>
                  <a:pt x="613266" y="858861"/>
                </a:lnTo>
                <a:lnTo>
                  <a:pt x="610200" y="863368"/>
                </a:lnTo>
                <a:lnTo>
                  <a:pt x="610200" y="878512"/>
                </a:lnTo>
                <a:lnTo>
                  <a:pt x="610020" y="893114"/>
                </a:lnTo>
                <a:lnTo>
                  <a:pt x="609479" y="907357"/>
                </a:lnTo>
                <a:lnTo>
                  <a:pt x="608577" y="921419"/>
                </a:lnTo>
                <a:lnTo>
                  <a:pt x="607135" y="935300"/>
                </a:lnTo>
                <a:lnTo>
                  <a:pt x="605331" y="949542"/>
                </a:lnTo>
                <a:lnTo>
                  <a:pt x="603168" y="963785"/>
                </a:lnTo>
                <a:lnTo>
                  <a:pt x="600283" y="978748"/>
                </a:lnTo>
                <a:lnTo>
                  <a:pt x="599020" y="984517"/>
                </a:lnTo>
                <a:lnTo>
                  <a:pt x="597938" y="990286"/>
                </a:lnTo>
                <a:lnTo>
                  <a:pt x="597037" y="995875"/>
                </a:lnTo>
                <a:lnTo>
                  <a:pt x="596496" y="1001644"/>
                </a:lnTo>
                <a:lnTo>
                  <a:pt x="596135" y="1007413"/>
                </a:lnTo>
                <a:lnTo>
                  <a:pt x="596135" y="1013002"/>
                </a:lnTo>
                <a:lnTo>
                  <a:pt x="596135" y="1018771"/>
                </a:lnTo>
                <a:lnTo>
                  <a:pt x="596135" y="1024540"/>
                </a:lnTo>
                <a:lnTo>
                  <a:pt x="596856" y="1036078"/>
                </a:lnTo>
                <a:lnTo>
                  <a:pt x="597758" y="1047435"/>
                </a:lnTo>
                <a:lnTo>
                  <a:pt x="598660" y="1059154"/>
                </a:lnTo>
                <a:lnTo>
                  <a:pt x="599561" y="1070872"/>
                </a:lnTo>
                <a:lnTo>
                  <a:pt x="605151" y="1109272"/>
                </a:lnTo>
                <a:lnTo>
                  <a:pt x="608036" y="1128382"/>
                </a:lnTo>
                <a:lnTo>
                  <a:pt x="610380" y="1147852"/>
                </a:lnTo>
                <a:lnTo>
                  <a:pt x="612905" y="1166962"/>
                </a:lnTo>
                <a:lnTo>
                  <a:pt x="615249" y="1186252"/>
                </a:lnTo>
                <a:lnTo>
                  <a:pt x="617413" y="1205362"/>
                </a:lnTo>
                <a:lnTo>
                  <a:pt x="619396" y="1224472"/>
                </a:lnTo>
                <a:lnTo>
                  <a:pt x="621380" y="1243762"/>
                </a:lnTo>
                <a:lnTo>
                  <a:pt x="623003" y="1263052"/>
                </a:lnTo>
                <a:lnTo>
                  <a:pt x="624626" y="1282162"/>
                </a:lnTo>
                <a:lnTo>
                  <a:pt x="625888" y="1301452"/>
                </a:lnTo>
                <a:lnTo>
                  <a:pt x="627330" y="1320742"/>
                </a:lnTo>
                <a:lnTo>
                  <a:pt x="628232" y="1340212"/>
                </a:lnTo>
                <a:lnTo>
                  <a:pt x="629134" y="1359683"/>
                </a:lnTo>
                <a:lnTo>
                  <a:pt x="629855" y="1378973"/>
                </a:lnTo>
                <a:lnTo>
                  <a:pt x="629675" y="1383660"/>
                </a:lnTo>
                <a:lnTo>
                  <a:pt x="629675" y="1388167"/>
                </a:lnTo>
                <a:lnTo>
                  <a:pt x="629855" y="1397542"/>
                </a:lnTo>
                <a:lnTo>
                  <a:pt x="630216" y="1406195"/>
                </a:lnTo>
                <a:lnTo>
                  <a:pt x="630216" y="1410522"/>
                </a:lnTo>
                <a:lnTo>
                  <a:pt x="630035" y="1414308"/>
                </a:lnTo>
                <a:lnTo>
                  <a:pt x="629494" y="1418094"/>
                </a:lnTo>
                <a:lnTo>
                  <a:pt x="628773" y="1421700"/>
                </a:lnTo>
                <a:lnTo>
                  <a:pt x="628412" y="1423142"/>
                </a:lnTo>
                <a:lnTo>
                  <a:pt x="627691" y="1424764"/>
                </a:lnTo>
                <a:lnTo>
                  <a:pt x="627150" y="1426207"/>
                </a:lnTo>
                <a:lnTo>
                  <a:pt x="626249" y="1427649"/>
                </a:lnTo>
                <a:lnTo>
                  <a:pt x="625167" y="1428911"/>
                </a:lnTo>
                <a:lnTo>
                  <a:pt x="624085" y="1429993"/>
                </a:lnTo>
                <a:lnTo>
                  <a:pt x="623003" y="1431074"/>
                </a:lnTo>
                <a:lnTo>
                  <a:pt x="621741" y="1431976"/>
                </a:lnTo>
                <a:lnTo>
                  <a:pt x="620298" y="1432877"/>
                </a:lnTo>
                <a:lnTo>
                  <a:pt x="618495" y="1433778"/>
                </a:lnTo>
                <a:lnTo>
                  <a:pt x="616692" y="1434319"/>
                </a:lnTo>
                <a:lnTo>
                  <a:pt x="614708" y="1434860"/>
                </a:lnTo>
                <a:lnTo>
                  <a:pt x="613085" y="1473981"/>
                </a:lnTo>
                <a:lnTo>
                  <a:pt x="613446" y="1492370"/>
                </a:lnTo>
                <a:lnTo>
                  <a:pt x="613446" y="1510759"/>
                </a:lnTo>
                <a:lnTo>
                  <a:pt x="613085" y="1529147"/>
                </a:lnTo>
                <a:lnTo>
                  <a:pt x="612364" y="1547536"/>
                </a:lnTo>
                <a:lnTo>
                  <a:pt x="611462" y="1566105"/>
                </a:lnTo>
                <a:lnTo>
                  <a:pt x="610380" y="1584494"/>
                </a:lnTo>
                <a:lnTo>
                  <a:pt x="608938" y="1603063"/>
                </a:lnTo>
                <a:lnTo>
                  <a:pt x="607135" y="1621451"/>
                </a:lnTo>
                <a:lnTo>
                  <a:pt x="605331" y="1639840"/>
                </a:lnTo>
                <a:lnTo>
                  <a:pt x="603348" y="1658409"/>
                </a:lnTo>
                <a:lnTo>
                  <a:pt x="600823" y="1676798"/>
                </a:lnTo>
                <a:lnTo>
                  <a:pt x="598479" y="1695006"/>
                </a:lnTo>
                <a:lnTo>
                  <a:pt x="595955" y="1713395"/>
                </a:lnTo>
                <a:lnTo>
                  <a:pt x="593250" y="1731603"/>
                </a:lnTo>
                <a:lnTo>
                  <a:pt x="590545" y="1749812"/>
                </a:lnTo>
                <a:lnTo>
                  <a:pt x="587480" y="1767660"/>
                </a:lnTo>
                <a:lnTo>
                  <a:pt x="587480" y="1776493"/>
                </a:lnTo>
                <a:lnTo>
                  <a:pt x="587119" y="1784967"/>
                </a:lnTo>
                <a:lnTo>
                  <a:pt x="586759" y="1793800"/>
                </a:lnTo>
                <a:lnTo>
                  <a:pt x="586218" y="1802274"/>
                </a:lnTo>
                <a:lnTo>
                  <a:pt x="585496" y="1810567"/>
                </a:lnTo>
                <a:lnTo>
                  <a:pt x="584775" y="1819220"/>
                </a:lnTo>
                <a:lnTo>
                  <a:pt x="583873" y="1827513"/>
                </a:lnTo>
                <a:lnTo>
                  <a:pt x="582792" y="1835806"/>
                </a:lnTo>
                <a:lnTo>
                  <a:pt x="581349" y="1844279"/>
                </a:lnTo>
                <a:lnTo>
                  <a:pt x="580087" y="1852572"/>
                </a:lnTo>
                <a:lnTo>
                  <a:pt x="577202" y="1869338"/>
                </a:lnTo>
                <a:lnTo>
                  <a:pt x="573776" y="1885924"/>
                </a:lnTo>
                <a:lnTo>
                  <a:pt x="570169" y="1902871"/>
                </a:lnTo>
                <a:lnTo>
                  <a:pt x="565120" y="1921079"/>
                </a:lnTo>
                <a:lnTo>
                  <a:pt x="562596" y="1929913"/>
                </a:lnTo>
                <a:lnTo>
                  <a:pt x="560432" y="1938386"/>
                </a:lnTo>
                <a:lnTo>
                  <a:pt x="558629" y="1947220"/>
                </a:lnTo>
                <a:lnTo>
                  <a:pt x="557006" y="1956054"/>
                </a:lnTo>
                <a:lnTo>
                  <a:pt x="555744" y="1965068"/>
                </a:lnTo>
                <a:lnTo>
                  <a:pt x="555383" y="1969935"/>
                </a:lnTo>
                <a:lnTo>
                  <a:pt x="555022" y="1974623"/>
                </a:lnTo>
                <a:lnTo>
                  <a:pt x="556104" y="1980933"/>
                </a:lnTo>
                <a:lnTo>
                  <a:pt x="557006" y="1986882"/>
                </a:lnTo>
                <a:lnTo>
                  <a:pt x="557908" y="1992651"/>
                </a:lnTo>
                <a:lnTo>
                  <a:pt x="558448" y="1998059"/>
                </a:lnTo>
                <a:lnTo>
                  <a:pt x="558809" y="2003107"/>
                </a:lnTo>
                <a:lnTo>
                  <a:pt x="558989" y="2008155"/>
                </a:lnTo>
                <a:lnTo>
                  <a:pt x="558989" y="2013023"/>
                </a:lnTo>
                <a:lnTo>
                  <a:pt x="558809" y="2017890"/>
                </a:lnTo>
                <a:lnTo>
                  <a:pt x="558629" y="2022758"/>
                </a:lnTo>
                <a:lnTo>
                  <a:pt x="558268" y="2027445"/>
                </a:lnTo>
                <a:lnTo>
                  <a:pt x="557006" y="2037180"/>
                </a:lnTo>
                <a:lnTo>
                  <a:pt x="555383" y="2047276"/>
                </a:lnTo>
                <a:lnTo>
                  <a:pt x="553580" y="2058454"/>
                </a:lnTo>
                <a:lnTo>
                  <a:pt x="547629" y="2095411"/>
                </a:lnTo>
                <a:lnTo>
                  <a:pt x="541679" y="2132549"/>
                </a:lnTo>
                <a:lnTo>
                  <a:pt x="538433" y="2151118"/>
                </a:lnTo>
                <a:lnTo>
                  <a:pt x="535187" y="2169687"/>
                </a:lnTo>
                <a:lnTo>
                  <a:pt x="531581" y="2188076"/>
                </a:lnTo>
                <a:lnTo>
                  <a:pt x="527975" y="2206465"/>
                </a:lnTo>
                <a:lnTo>
                  <a:pt x="531401" y="2213496"/>
                </a:lnTo>
                <a:lnTo>
                  <a:pt x="534286" y="2219805"/>
                </a:lnTo>
                <a:lnTo>
                  <a:pt x="536630" y="2225755"/>
                </a:lnTo>
                <a:lnTo>
                  <a:pt x="538433" y="2231524"/>
                </a:lnTo>
                <a:lnTo>
                  <a:pt x="539876" y="2237473"/>
                </a:lnTo>
                <a:lnTo>
                  <a:pt x="540958" y="2243603"/>
                </a:lnTo>
                <a:lnTo>
                  <a:pt x="541679" y="2250634"/>
                </a:lnTo>
                <a:lnTo>
                  <a:pt x="542220" y="2258566"/>
                </a:lnTo>
                <a:lnTo>
                  <a:pt x="547449" y="2265777"/>
                </a:lnTo>
                <a:lnTo>
                  <a:pt x="552678" y="2272808"/>
                </a:lnTo>
                <a:lnTo>
                  <a:pt x="563137" y="2286510"/>
                </a:lnTo>
                <a:lnTo>
                  <a:pt x="573595" y="2300211"/>
                </a:lnTo>
                <a:lnTo>
                  <a:pt x="578644" y="2307242"/>
                </a:lnTo>
                <a:lnTo>
                  <a:pt x="583873" y="2314453"/>
                </a:lnTo>
                <a:lnTo>
                  <a:pt x="587119" y="2322746"/>
                </a:lnTo>
                <a:lnTo>
                  <a:pt x="590185" y="2330318"/>
                </a:lnTo>
                <a:lnTo>
                  <a:pt x="591267" y="2333924"/>
                </a:lnTo>
                <a:lnTo>
                  <a:pt x="592168" y="2337169"/>
                </a:lnTo>
                <a:lnTo>
                  <a:pt x="592889" y="2340594"/>
                </a:lnTo>
                <a:lnTo>
                  <a:pt x="593250" y="2343659"/>
                </a:lnTo>
                <a:lnTo>
                  <a:pt x="593250" y="2346904"/>
                </a:lnTo>
                <a:lnTo>
                  <a:pt x="592709" y="2349788"/>
                </a:lnTo>
                <a:lnTo>
                  <a:pt x="592529" y="2351231"/>
                </a:lnTo>
                <a:lnTo>
                  <a:pt x="591988" y="2352853"/>
                </a:lnTo>
                <a:lnTo>
                  <a:pt x="591447" y="2354295"/>
                </a:lnTo>
                <a:lnTo>
                  <a:pt x="590726" y="2355738"/>
                </a:lnTo>
                <a:lnTo>
                  <a:pt x="589824" y="2357000"/>
                </a:lnTo>
                <a:lnTo>
                  <a:pt x="588922" y="2358622"/>
                </a:lnTo>
                <a:lnTo>
                  <a:pt x="587660" y="2360064"/>
                </a:lnTo>
                <a:lnTo>
                  <a:pt x="586578" y="2361507"/>
                </a:lnTo>
                <a:lnTo>
                  <a:pt x="583693" y="2364391"/>
                </a:lnTo>
                <a:lnTo>
                  <a:pt x="579906" y="2367276"/>
                </a:lnTo>
                <a:lnTo>
                  <a:pt x="581349" y="2375569"/>
                </a:lnTo>
                <a:lnTo>
                  <a:pt x="584414" y="2375388"/>
                </a:lnTo>
                <a:lnTo>
                  <a:pt x="586939" y="2375569"/>
                </a:lnTo>
                <a:lnTo>
                  <a:pt x="589283" y="2376109"/>
                </a:lnTo>
                <a:lnTo>
                  <a:pt x="591086" y="2377011"/>
                </a:lnTo>
                <a:lnTo>
                  <a:pt x="592709" y="2378092"/>
                </a:lnTo>
                <a:lnTo>
                  <a:pt x="593971" y="2379174"/>
                </a:lnTo>
                <a:lnTo>
                  <a:pt x="595234" y="2380616"/>
                </a:lnTo>
                <a:lnTo>
                  <a:pt x="596135" y="2382239"/>
                </a:lnTo>
                <a:lnTo>
                  <a:pt x="597037" y="2384222"/>
                </a:lnTo>
                <a:lnTo>
                  <a:pt x="597758" y="2386205"/>
                </a:lnTo>
                <a:lnTo>
                  <a:pt x="599201" y="2390892"/>
                </a:lnTo>
                <a:lnTo>
                  <a:pt x="600643" y="2395940"/>
                </a:lnTo>
                <a:lnTo>
                  <a:pt x="601725" y="2398464"/>
                </a:lnTo>
                <a:lnTo>
                  <a:pt x="602627" y="2401349"/>
                </a:lnTo>
                <a:lnTo>
                  <a:pt x="603348" y="2405315"/>
                </a:lnTo>
                <a:lnTo>
                  <a:pt x="603709" y="2409461"/>
                </a:lnTo>
                <a:lnTo>
                  <a:pt x="604250" y="2417574"/>
                </a:lnTo>
                <a:lnTo>
                  <a:pt x="604610" y="2425507"/>
                </a:lnTo>
                <a:lnTo>
                  <a:pt x="604791" y="2433259"/>
                </a:lnTo>
                <a:lnTo>
                  <a:pt x="605151" y="2436864"/>
                </a:lnTo>
                <a:lnTo>
                  <a:pt x="605512" y="2440470"/>
                </a:lnTo>
                <a:lnTo>
                  <a:pt x="606053" y="2443715"/>
                </a:lnTo>
                <a:lnTo>
                  <a:pt x="606954" y="2446960"/>
                </a:lnTo>
                <a:lnTo>
                  <a:pt x="608036" y="2449664"/>
                </a:lnTo>
                <a:lnTo>
                  <a:pt x="609298" y="2452549"/>
                </a:lnTo>
                <a:lnTo>
                  <a:pt x="610921" y="2454892"/>
                </a:lnTo>
                <a:lnTo>
                  <a:pt x="611823" y="2455974"/>
                </a:lnTo>
                <a:lnTo>
                  <a:pt x="612905" y="2456875"/>
                </a:lnTo>
                <a:lnTo>
                  <a:pt x="617413" y="2459219"/>
                </a:lnTo>
                <a:lnTo>
                  <a:pt x="621921" y="2461202"/>
                </a:lnTo>
                <a:lnTo>
                  <a:pt x="626429" y="2463366"/>
                </a:lnTo>
                <a:lnTo>
                  <a:pt x="630937" y="2465168"/>
                </a:lnTo>
                <a:lnTo>
                  <a:pt x="640494" y="2468413"/>
                </a:lnTo>
                <a:lnTo>
                  <a:pt x="649870" y="2471659"/>
                </a:lnTo>
                <a:lnTo>
                  <a:pt x="659608" y="2474543"/>
                </a:lnTo>
                <a:lnTo>
                  <a:pt x="669345" y="2477247"/>
                </a:lnTo>
                <a:lnTo>
                  <a:pt x="689000" y="2482295"/>
                </a:lnTo>
                <a:lnTo>
                  <a:pt x="708474" y="2487163"/>
                </a:lnTo>
                <a:lnTo>
                  <a:pt x="717851" y="2489867"/>
                </a:lnTo>
                <a:lnTo>
                  <a:pt x="727408" y="2492571"/>
                </a:lnTo>
                <a:lnTo>
                  <a:pt x="736604" y="2495636"/>
                </a:lnTo>
                <a:lnTo>
                  <a:pt x="745620" y="2499061"/>
                </a:lnTo>
                <a:lnTo>
                  <a:pt x="749767" y="2500864"/>
                </a:lnTo>
                <a:lnTo>
                  <a:pt x="754275" y="2502847"/>
                </a:lnTo>
                <a:lnTo>
                  <a:pt x="758422" y="2504830"/>
                </a:lnTo>
                <a:lnTo>
                  <a:pt x="762570" y="2506994"/>
                </a:lnTo>
                <a:lnTo>
                  <a:pt x="767078" y="2509518"/>
                </a:lnTo>
                <a:lnTo>
                  <a:pt x="770865" y="2512042"/>
                </a:lnTo>
                <a:lnTo>
                  <a:pt x="773930" y="2514746"/>
                </a:lnTo>
                <a:lnTo>
                  <a:pt x="775012" y="2516008"/>
                </a:lnTo>
                <a:lnTo>
                  <a:pt x="776274" y="2517270"/>
                </a:lnTo>
                <a:lnTo>
                  <a:pt x="777356" y="2518532"/>
                </a:lnTo>
                <a:lnTo>
                  <a:pt x="778077" y="2519974"/>
                </a:lnTo>
                <a:lnTo>
                  <a:pt x="778799" y="2521236"/>
                </a:lnTo>
                <a:lnTo>
                  <a:pt x="779159" y="2522498"/>
                </a:lnTo>
                <a:lnTo>
                  <a:pt x="779520" y="2523760"/>
                </a:lnTo>
                <a:lnTo>
                  <a:pt x="779880" y="2524842"/>
                </a:lnTo>
                <a:lnTo>
                  <a:pt x="779880" y="2526284"/>
                </a:lnTo>
                <a:lnTo>
                  <a:pt x="779880" y="2527546"/>
                </a:lnTo>
                <a:lnTo>
                  <a:pt x="779700" y="2528627"/>
                </a:lnTo>
                <a:lnTo>
                  <a:pt x="779520" y="2529889"/>
                </a:lnTo>
                <a:lnTo>
                  <a:pt x="778618" y="2532413"/>
                </a:lnTo>
                <a:lnTo>
                  <a:pt x="777356" y="2534757"/>
                </a:lnTo>
                <a:lnTo>
                  <a:pt x="775733" y="2536920"/>
                </a:lnTo>
                <a:lnTo>
                  <a:pt x="773569" y="2539264"/>
                </a:lnTo>
                <a:lnTo>
                  <a:pt x="771405" y="2541427"/>
                </a:lnTo>
                <a:lnTo>
                  <a:pt x="768520" y="2543591"/>
                </a:lnTo>
                <a:lnTo>
                  <a:pt x="765816" y="2545754"/>
                </a:lnTo>
                <a:lnTo>
                  <a:pt x="762570" y="2547737"/>
                </a:lnTo>
                <a:lnTo>
                  <a:pt x="759324" y="2549540"/>
                </a:lnTo>
                <a:lnTo>
                  <a:pt x="755718" y="2551523"/>
                </a:lnTo>
                <a:lnTo>
                  <a:pt x="752292" y="2553146"/>
                </a:lnTo>
                <a:lnTo>
                  <a:pt x="748505" y="2554768"/>
                </a:lnTo>
                <a:lnTo>
                  <a:pt x="744899" y="2556571"/>
                </a:lnTo>
                <a:lnTo>
                  <a:pt x="737145" y="2559275"/>
                </a:lnTo>
                <a:lnTo>
                  <a:pt x="729752" y="2561619"/>
                </a:lnTo>
                <a:lnTo>
                  <a:pt x="722900" y="2563602"/>
                </a:lnTo>
                <a:lnTo>
                  <a:pt x="716588" y="2565044"/>
                </a:lnTo>
                <a:lnTo>
                  <a:pt x="711359" y="2565765"/>
                </a:lnTo>
                <a:lnTo>
                  <a:pt x="678361" y="2567027"/>
                </a:lnTo>
                <a:lnTo>
                  <a:pt x="645362" y="2567749"/>
                </a:lnTo>
                <a:lnTo>
                  <a:pt x="628773" y="2568109"/>
                </a:lnTo>
                <a:lnTo>
                  <a:pt x="612364" y="2568109"/>
                </a:lnTo>
                <a:lnTo>
                  <a:pt x="595955" y="2568109"/>
                </a:lnTo>
                <a:lnTo>
                  <a:pt x="579185" y="2568109"/>
                </a:lnTo>
                <a:lnTo>
                  <a:pt x="527975" y="2565765"/>
                </a:lnTo>
                <a:lnTo>
                  <a:pt x="516073" y="2565765"/>
                </a:lnTo>
                <a:lnTo>
                  <a:pt x="504172" y="2565585"/>
                </a:lnTo>
                <a:lnTo>
                  <a:pt x="492452" y="2565225"/>
                </a:lnTo>
                <a:lnTo>
                  <a:pt x="480551" y="2564864"/>
                </a:lnTo>
                <a:lnTo>
                  <a:pt x="457109" y="2563602"/>
                </a:lnTo>
                <a:lnTo>
                  <a:pt x="433487" y="2561980"/>
                </a:lnTo>
                <a:lnTo>
                  <a:pt x="421226" y="2561258"/>
                </a:lnTo>
                <a:lnTo>
                  <a:pt x="415455" y="2560718"/>
                </a:lnTo>
                <a:lnTo>
                  <a:pt x="410046" y="2560177"/>
                </a:lnTo>
                <a:lnTo>
                  <a:pt x="404997" y="2559456"/>
                </a:lnTo>
                <a:lnTo>
                  <a:pt x="400309" y="2558374"/>
                </a:lnTo>
                <a:lnTo>
                  <a:pt x="398325" y="2557833"/>
                </a:lnTo>
                <a:lnTo>
                  <a:pt x="396342" y="2557112"/>
                </a:lnTo>
                <a:lnTo>
                  <a:pt x="394358" y="2556211"/>
                </a:lnTo>
                <a:lnTo>
                  <a:pt x="392555" y="2555309"/>
                </a:lnTo>
                <a:lnTo>
                  <a:pt x="391112" y="2554408"/>
                </a:lnTo>
                <a:lnTo>
                  <a:pt x="389670" y="2553326"/>
                </a:lnTo>
                <a:lnTo>
                  <a:pt x="388227" y="2552064"/>
                </a:lnTo>
                <a:lnTo>
                  <a:pt x="387145" y="2550802"/>
                </a:lnTo>
                <a:lnTo>
                  <a:pt x="386244" y="2549180"/>
                </a:lnTo>
                <a:lnTo>
                  <a:pt x="385522" y="2547557"/>
                </a:lnTo>
                <a:lnTo>
                  <a:pt x="384981" y="2545935"/>
                </a:lnTo>
                <a:lnTo>
                  <a:pt x="384621" y="2544132"/>
                </a:lnTo>
                <a:lnTo>
                  <a:pt x="384440" y="2541788"/>
                </a:lnTo>
                <a:lnTo>
                  <a:pt x="384440" y="2539625"/>
                </a:lnTo>
                <a:lnTo>
                  <a:pt x="384621" y="2537101"/>
                </a:lnTo>
                <a:lnTo>
                  <a:pt x="384981" y="2534577"/>
                </a:lnTo>
                <a:lnTo>
                  <a:pt x="385522" y="2531873"/>
                </a:lnTo>
                <a:lnTo>
                  <a:pt x="386424" y="2528627"/>
                </a:lnTo>
                <a:lnTo>
                  <a:pt x="387506" y="2525563"/>
                </a:lnTo>
                <a:lnTo>
                  <a:pt x="388948" y="2522137"/>
                </a:lnTo>
                <a:lnTo>
                  <a:pt x="385342" y="2520695"/>
                </a:lnTo>
                <a:lnTo>
                  <a:pt x="382277" y="2519433"/>
                </a:lnTo>
                <a:lnTo>
                  <a:pt x="379932" y="2517630"/>
                </a:lnTo>
                <a:lnTo>
                  <a:pt x="378129" y="2516008"/>
                </a:lnTo>
                <a:lnTo>
                  <a:pt x="376506" y="2514385"/>
                </a:lnTo>
                <a:lnTo>
                  <a:pt x="375424" y="2512222"/>
                </a:lnTo>
                <a:lnTo>
                  <a:pt x="374703" y="2510239"/>
                </a:lnTo>
                <a:lnTo>
                  <a:pt x="374162" y="2508075"/>
                </a:lnTo>
                <a:lnTo>
                  <a:pt x="373982" y="2505551"/>
                </a:lnTo>
                <a:lnTo>
                  <a:pt x="373802" y="2503208"/>
                </a:lnTo>
                <a:lnTo>
                  <a:pt x="374162" y="2497439"/>
                </a:lnTo>
                <a:lnTo>
                  <a:pt x="374523" y="2490949"/>
                </a:lnTo>
                <a:lnTo>
                  <a:pt x="374523" y="2487343"/>
                </a:lnTo>
                <a:lnTo>
                  <a:pt x="374523" y="2483557"/>
                </a:lnTo>
                <a:lnTo>
                  <a:pt x="382096" y="2451106"/>
                </a:lnTo>
                <a:lnTo>
                  <a:pt x="378670" y="2451106"/>
                </a:lnTo>
                <a:lnTo>
                  <a:pt x="375424" y="2450746"/>
                </a:lnTo>
                <a:lnTo>
                  <a:pt x="372539" y="2450385"/>
                </a:lnTo>
                <a:lnTo>
                  <a:pt x="369835" y="2449664"/>
                </a:lnTo>
                <a:lnTo>
                  <a:pt x="367490" y="2448763"/>
                </a:lnTo>
                <a:lnTo>
                  <a:pt x="365327" y="2447681"/>
                </a:lnTo>
                <a:lnTo>
                  <a:pt x="363343" y="2446599"/>
                </a:lnTo>
                <a:lnTo>
                  <a:pt x="361720" y="2445157"/>
                </a:lnTo>
                <a:lnTo>
                  <a:pt x="360458" y="2443354"/>
                </a:lnTo>
                <a:lnTo>
                  <a:pt x="359196" y="2441552"/>
                </a:lnTo>
                <a:lnTo>
                  <a:pt x="357934" y="2439568"/>
                </a:lnTo>
                <a:lnTo>
                  <a:pt x="357212" y="2437405"/>
                </a:lnTo>
                <a:lnTo>
                  <a:pt x="356491" y="2435061"/>
                </a:lnTo>
                <a:lnTo>
                  <a:pt x="355950" y="2432718"/>
                </a:lnTo>
                <a:lnTo>
                  <a:pt x="355589" y="2430014"/>
                </a:lnTo>
                <a:lnTo>
                  <a:pt x="355229" y="2427309"/>
                </a:lnTo>
                <a:lnTo>
                  <a:pt x="354868" y="2421360"/>
                </a:lnTo>
                <a:lnTo>
                  <a:pt x="355048" y="2414870"/>
                </a:lnTo>
                <a:lnTo>
                  <a:pt x="355229" y="2408199"/>
                </a:lnTo>
                <a:lnTo>
                  <a:pt x="355589" y="2400808"/>
                </a:lnTo>
                <a:lnTo>
                  <a:pt x="355950" y="2393236"/>
                </a:lnTo>
                <a:lnTo>
                  <a:pt x="356130" y="2385484"/>
                </a:lnTo>
                <a:lnTo>
                  <a:pt x="356130" y="2377552"/>
                </a:lnTo>
                <a:lnTo>
                  <a:pt x="355950" y="2369259"/>
                </a:lnTo>
                <a:lnTo>
                  <a:pt x="355229" y="2354115"/>
                </a:lnTo>
                <a:lnTo>
                  <a:pt x="354688" y="2338611"/>
                </a:lnTo>
                <a:lnTo>
                  <a:pt x="354327" y="2323648"/>
                </a:lnTo>
                <a:lnTo>
                  <a:pt x="354147" y="2309225"/>
                </a:lnTo>
                <a:lnTo>
                  <a:pt x="354147" y="2283084"/>
                </a:lnTo>
                <a:lnTo>
                  <a:pt x="354147" y="2263794"/>
                </a:lnTo>
                <a:lnTo>
                  <a:pt x="353606" y="2238374"/>
                </a:lnTo>
                <a:lnTo>
                  <a:pt x="353065" y="2212955"/>
                </a:lnTo>
                <a:lnTo>
                  <a:pt x="353065" y="2187535"/>
                </a:lnTo>
                <a:lnTo>
                  <a:pt x="353065" y="2162296"/>
                </a:lnTo>
                <a:lnTo>
                  <a:pt x="353426" y="2136876"/>
                </a:lnTo>
                <a:lnTo>
                  <a:pt x="353966" y="2111637"/>
                </a:lnTo>
                <a:lnTo>
                  <a:pt x="354688" y="2086217"/>
                </a:lnTo>
                <a:lnTo>
                  <a:pt x="355770" y="2060797"/>
                </a:lnTo>
                <a:lnTo>
                  <a:pt x="355229" y="2051603"/>
                </a:lnTo>
                <a:lnTo>
                  <a:pt x="354688" y="2042769"/>
                </a:lnTo>
                <a:lnTo>
                  <a:pt x="353786" y="2033935"/>
                </a:lnTo>
                <a:lnTo>
                  <a:pt x="352704" y="2025462"/>
                </a:lnTo>
                <a:lnTo>
                  <a:pt x="351442" y="2017169"/>
                </a:lnTo>
                <a:lnTo>
                  <a:pt x="350180" y="2008876"/>
                </a:lnTo>
                <a:lnTo>
                  <a:pt x="347475" y="1992651"/>
                </a:lnTo>
                <a:lnTo>
                  <a:pt x="344410" y="1976426"/>
                </a:lnTo>
                <a:lnTo>
                  <a:pt x="341705" y="1960020"/>
                </a:lnTo>
                <a:lnTo>
                  <a:pt x="340623" y="1951907"/>
                </a:lnTo>
                <a:lnTo>
                  <a:pt x="339180" y="1943614"/>
                </a:lnTo>
                <a:lnTo>
                  <a:pt x="338279" y="1935141"/>
                </a:lnTo>
                <a:lnTo>
                  <a:pt x="337377" y="1926488"/>
                </a:lnTo>
                <a:lnTo>
                  <a:pt x="336836" y="1918735"/>
                </a:lnTo>
                <a:lnTo>
                  <a:pt x="336476" y="1910803"/>
                </a:lnTo>
                <a:lnTo>
                  <a:pt x="336295" y="1902690"/>
                </a:lnTo>
                <a:lnTo>
                  <a:pt x="336115" y="1894578"/>
                </a:lnTo>
                <a:lnTo>
                  <a:pt x="336295" y="1886285"/>
                </a:lnTo>
                <a:lnTo>
                  <a:pt x="336476" y="1877812"/>
                </a:lnTo>
                <a:lnTo>
                  <a:pt x="337016" y="1860685"/>
                </a:lnTo>
                <a:lnTo>
                  <a:pt x="337918" y="1843738"/>
                </a:lnTo>
                <a:lnTo>
                  <a:pt x="339000" y="1826431"/>
                </a:lnTo>
                <a:lnTo>
                  <a:pt x="341344" y="1792538"/>
                </a:lnTo>
                <a:lnTo>
                  <a:pt x="341344" y="1783164"/>
                </a:lnTo>
                <a:lnTo>
                  <a:pt x="340984" y="1776674"/>
                </a:lnTo>
                <a:lnTo>
                  <a:pt x="340803" y="1774330"/>
                </a:lnTo>
                <a:lnTo>
                  <a:pt x="340443" y="1772708"/>
                </a:lnTo>
                <a:lnTo>
                  <a:pt x="340262" y="1771626"/>
                </a:lnTo>
                <a:lnTo>
                  <a:pt x="339902" y="1771085"/>
                </a:lnTo>
                <a:lnTo>
                  <a:pt x="339721" y="1771085"/>
                </a:lnTo>
                <a:lnTo>
                  <a:pt x="339361" y="1771265"/>
                </a:lnTo>
                <a:lnTo>
                  <a:pt x="338820" y="1771626"/>
                </a:lnTo>
                <a:lnTo>
                  <a:pt x="338459" y="1772527"/>
                </a:lnTo>
                <a:lnTo>
                  <a:pt x="337918" y="1773969"/>
                </a:lnTo>
                <a:lnTo>
                  <a:pt x="336836" y="1777755"/>
                </a:lnTo>
                <a:lnTo>
                  <a:pt x="335754" y="1782803"/>
                </a:lnTo>
                <a:lnTo>
                  <a:pt x="333049" y="1795243"/>
                </a:lnTo>
                <a:lnTo>
                  <a:pt x="330525" y="1808764"/>
                </a:lnTo>
                <a:lnTo>
                  <a:pt x="328001" y="1821383"/>
                </a:lnTo>
                <a:lnTo>
                  <a:pt x="326558" y="1826431"/>
                </a:lnTo>
                <a:lnTo>
                  <a:pt x="325476" y="1830578"/>
                </a:lnTo>
                <a:lnTo>
                  <a:pt x="320427" y="1865913"/>
                </a:lnTo>
                <a:lnTo>
                  <a:pt x="315378" y="1901609"/>
                </a:lnTo>
                <a:lnTo>
                  <a:pt x="304739" y="1972640"/>
                </a:lnTo>
                <a:lnTo>
                  <a:pt x="299510" y="2008155"/>
                </a:lnTo>
                <a:lnTo>
                  <a:pt x="294461" y="2043851"/>
                </a:lnTo>
                <a:lnTo>
                  <a:pt x="289412" y="2079547"/>
                </a:lnTo>
                <a:lnTo>
                  <a:pt x="284724" y="2115062"/>
                </a:lnTo>
                <a:lnTo>
                  <a:pt x="285085" y="2120831"/>
                </a:lnTo>
                <a:lnTo>
                  <a:pt x="285265" y="2126239"/>
                </a:lnTo>
                <a:lnTo>
                  <a:pt x="285265" y="2131107"/>
                </a:lnTo>
                <a:lnTo>
                  <a:pt x="284904" y="2135794"/>
                </a:lnTo>
                <a:lnTo>
                  <a:pt x="284544" y="2139760"/>
                </a:lnTo>
                <a:lnTo>
                  <a:pt x="283822" y="2143546"/>
                </a:lnTo>
                <a:lnTo>
                  <a:pt x="282740" y="2147332"/>
                </a:lnTo>
                <a:lnTo>
                  <a:pt x="281658" y="2150577"/>
                </a:lnTo>
                <a:lnTo>
                  <a:pt x="280396" y="2154003"/>
                </a:lnTo>
                <a:lnTo>
                  <a:pt x="278954" y="2157248"/>
                </a:lnTo>
                <a:lnTo>
                  <a:pt x="276970" y="2160673"/>
                </a:lnTo>
                <a:lnTo>
                  <a:pt x="275167" y="2163918"/>
                </a:lnTo>
                <a:lnTo>
                  <a:pt x="270839" y="2170949"/>
                </a:lnTo>
                <a:lnTo>
                  <a:pt x="265971" y="2179242"/>
                </a:lnTo>
                <a:lnTo>
                  <a:pt x="263086" y="2193484"/>
                </a:lnTo>
                <a:lnTo>
                  <a:pt x="260020" y="2207005"/>
                </a:lnTo>
                <a:lnTo>
                  <a:pt x="258397" y="2213315"/>
                </a:lnTo>
                <a:lnTo>
                  <a:pt x="256594" y="2219625"/>
                </a:lnTo>
                <a:lnTo>
                  <a:pt x="254971" y="2225755"/>
                </a:lnTo>
                <a:lnTo>
                  <a:pt x="253168" y="2231884"/>
                </a:lnTo>
                <a:lnTo>
                  <a:pt x="251004" y="2237834"/>
                </a:lnTo>
                <a:lnTo>
                  <a:pt x="249021" y="2243603"/>
                </a:lnTo>
                <a:lnTo>
                  <a:pt x="247037" y="2249552"/>
                </a:lnTo>
                <a:lnTo>
                  <a:pt x="244513" y="2255321"/>
                </a:lnTo>
                <a:lnTo>
                  <a:pt x="239644" y="2267039"/>
                </a:lnTo>
                <a:lnTo>
                  <a:pt x="234235" y="2278938"/>
                </a:lnTo>
                <a:lnTo>
                  <a:pt x="235677" y="2331039"/>
                </a:lnTo>
                <a:lnTo>
                  <a:pt x="237300" y="2340594"/>
                </a:lnTo>
                <a:lnTo>
                  <a:pt x="238923" y="2350149"/>
                </a:lnTo>
                <a:lnTo>
                  <a:pt x="242710" y="2369800"/>
                </a:lnTo>
                <a:lnTo>
                  <a:pt x="244332" y="2379535"/>
                </a:lnTo>
                <a:lnTo>
                  <a:pt x="245775" y="2389450"/>
                </a:lnTo>
                <a:lnTo>
                  <a:pt x="246857" y="2398825"/>
                </a:lnTo>
                <a:lnTo>
                  <a:pt x="247218" y="2403512"/>
                </a:lnTo>
                <a:lnTo>
                  <a:pt x="247398" y="2408199"/>
                </a:lnTo>
                <a:lnTo>
                  <a:pt x="247398" y="2412526"/>
                </a:lnTo>
                <a:lnTo>
                  <a:pt x="247398" y="2417033"/>
                </a:lnTo>
                <a:lnTo>
                  <a:pt x="247037" y="2421540"/>
                </a:lnTo>
                <a:lnTo>
                  <a:pt x="246677" y="2425687"/>
                </a:lnTo>
                <a:lnTo>
                  <a:pt x="245775" y="2429833"/>
                </a:lnTo>
                <a:lnTo>
                  <a:pt x="244873" y="2433980"/>
                </a:lnTo>
                <a:lnTo>
                  <a:pt x="243791" y="2437766"/>
                </a:lnTo>
                <a:lnTo>
                  <a:pt x="242349" y="2441732"/>
                </a:lnTo>
                <a:lnTo>
                  <a:pt x="240726" y="2445337"/>
                </a:lnTo>
                <a:lnTo>
                  <a:pt x="238743" y="2448763"/>
                </a:lnTo>
                <a:lnTo>
                  <a:pt x="236579" y="2452188"/>
                </a:lnTo>
                <a:lnTo>
                  <a:pt x="234054" y="2455253"/>
                </a:lnTo>
                <a:lnTo>
                  <a:pt x="231169" y="2458318"/>
                </a:lnTo>
                <a:lnTo>
                  <a:pt x="228104" y="2461022"/>
                </a:lnTo>
                <a:lnTo>
                  <a:pt x="224497" y="2463906"/>
                </a:lnTo>
                <a:lnTo>
                  <a:pt x="220530" y="2466250"/>
                </a:lnTo>
                <a:lnTo>
                  <a:pt x="204121" y="2479952"/>
                </a:lnTo>
                <a:lnTo>
                  <a:pt x="196368" y="2486442"/>
                </a:lnTo>
                <a:lnTo>
                  <a:pt x="188794" y="2492932"/>
                </a:lnTo>
                <a:lnTo>
                  <a:pt x="181942" y="2499242"/>
                </a:lnTo>
                <a:lnTo>
                  <a:pt x="175450" y="2505551"/>
                </a:lnTo>
                <a:lnTo>
                  <a:pt x="169500" y="2511501"/>
                </a:lnTo>
                <a:lnTo>
                  <a:pt x="163910" y="2517450"/>
                </a:lnTo>
                <a:lnTo>
                  <a:pt x="163549" y="2524842"/>
                </a:lnTo>
                <a:lnTo>
                  <a:pt x="163189" y="2528087"/>
                </a:lnTo>
                <a:lnTo>
                  <a:pt x="162828" y="2531151"/>
                </a:lnTo>
                <a:lnTo>
                  <a:pt x="162468" y="2534216"/>
                </a:lnTo>
                <a:lnTo>
                  <a:pt x="161746" y="2536740"/>
                </a:lnTo>
                <a:lnTo>
                  <a:pt x="161205" y="2539444"/>
                </a:lnTo>
                <a:lnTo>
                  <a:pt x="160304" y="2541608"/>
                </a:lnTo>
                <a:lnTo>
                  <a:pt x="159582" y="2543771"/>
                </a:lnTo>
                <a:lnTo>
                  <a:pt x="158320" y="2545935"/>
                </a:lnTo>
                <a:lnTo>
                  <a:pt x="157419" y="2547557"/>
                </a:lnTo>
                <a:lnTo>
                  <a:pt x="156156" y="2549180"/>
                </a:lnTo>
                <a:lnTo>
                  <a:pt x="155074" y="2550802"/>
                </a:lnTo>
                <a:lnTo>
                  <a:pt x="153632" y="2552244"/>
                </a:lnTo>
                <a:lnTo>
                  <a:pt x="152009" y="2553326"/>
                </a:lnTo>
                <a:lnTo>
                  <a:pt x="150566" y="2554408"/>
                </a:lnTo>
                <a:lnTo>
                  <a:pt x="148944" y="2555489"/>
                </a:lnTo>
                <a:lnTo>
                  <a:pt x="147321" y="2556211"/>
                </a:lnTo>
                <a:lnTo>
                  <a:pt x="145337" y="2557112"/>
                </a:lnTo>
                <a:lnTo>
                  <a:pt x="143354" y="2557833"/>
                </a:lnTo>
                <a:lnTo>
                  <a:pt x="139206" y="2558915"/>
                </a:lnTo>
                <a:lnTo>
                  <a:pt x="134698" y="2559636"/>
                </a:lnTo>
                <a:lnTo>
                  <a:pt x="129830" y="2559996"/>
                </a:lnTo>
                <a:lnTo>
                  <a:pt x="124420" y="2560357"/>
                </a:lnTo>
                <a:lnTo>
                  <a:pt x="112519" y="2560537"/>
                </a:lnTo>
                <a:lnTo>
                  <a:pt x="72669" y="2556030"/>
                </a:lnTo>
                <a:lnTo>
                  <a:pt x="68521" y="2552785"/>
                </a:lnTo>
                <a:lnTo>
                  <a:pt x="64915" y="2549720"/>
                </a:lnTo>
                <a:lnTo>
                  <a:pt x="61849" y="2546656"/>
                </a:lnTo>
                <a:lnTo>
                  <a:pt x="58964" y="2543411"/>
                </a:lnTo>
                <a:lnTo>
                  <a:pt x="56800" y="2540346"/>
                </a:lnTo>
                <a:lnTo>
                  <a:pt x="54997" y="2537101"/>
                </a:lnTo>
                <a:lnTo>
                  <a:pt x="53735" y="2534036"/>
                </a:lnTo>
                <a:lnTo>
                  <a:pt x="52653" y="2530791"/>
                </a:lnTo>
                <a:lnTo>
                  <a:pt x="52112" y="2527546"/>
                </a:lnTo>
                <a:lnTo>
                  <a:pt x="51932" y="2523940"/>
                </a:lnTo>
                <a:lnTo>
                  <a:pt x="52112" y="2520515"/>
                </a:lnTo>
                <a:lnTo>
                  <a:pt x="52833" y="2516909"/>
                </a:lnTo>
                <a:lnTo>
                  <a:pt x="54096" y="2513304"/>
                </a:lnTo>
                <a:lnTo>
                  <a:pt x="55538" y="2509337"/>
                </a:lnTo>
                <a:lnTo>
                  <a:pt x="57341" y="2505191"/>
                </a:lnTo>
                <a:lnTo>
                  <a:pt x="59866" y="2501044"/>
                </a:lnTo>
                <a:lnTo>
                  <a:pt x="58063" y="2496177"/>
                </a:lnTo>
                <a:lnTo>
                  <a:pt x="56620" y="2491490"/>
                </a:lnTo>
                <a:lnTo>
                  <a:pt x="53194" y="2482295"/>
                </a:lnTo>
                <a:lnTo>
                  <a:pt x="49407" y="2473281"/>
                </a:lnTo>
                <a:lnTo>
                  <a:pt x="45440" y="2464808"/>
                </a:lnTo>
                <a:lnTo>
                  <a:pt x="37867" y="2448402"/>
                </a:lnTo>
                <a:lnTo>
                  <a:pt x="34441" y="2440650"/>
                </a:lnTo>
                <a:lnTo>
                  <a:pt x="31195" y="2432898"/>
                </a:lnTo>
                <a:lnTo>
                  <a:pt x="28310" y="2425507"/>
                </a:lnTo>
                <a:lnTo>
                  <a:pt x="27048" y="2421901"/>
                </a:lnTo>
                <a:lnTo>
                  <a:pt x="25966" y="2418295"/>
                </a:lnTo>
                <a:lnTo>
                  <a:pt x="25064" y="2414690"/>
                </a:lnTo>
                <a:lnTo>
                  <a:pt x="24343" y="2411264"/>
                </a:lnTo>
                <a:lnTo>
                  <a:pt x="23802" y="2407839"/>
                </a:lnTo>
                <a:lnTo>
                  <a:pt x="23441" y="2404233"/>
                </a:lnTo>
                <a:lnTo>
                  <a:pt x="23441" y="2400808"/>
                </a:lnTo>
                <a:lnTo>
                  <a:pt x="23441" y="2397563"/>
                </a:lnTo>
                <a:lnTo>
                  <a:pt x="23802" y="2394138"/>
                </a:lnTo>
                <a:lnTo>
                  <a:pt x="24343" y="2390892"/>
                </a:lnTo>
                <a:lnTo>
                  <a:pt x="25245" y="2387467"/>
                </a:lnTo>
                <a:lnTo>
                  <a:pt x="26327" y="2384402"/>
                </a:lnTo>
                <a:lnTo>
                  <a:pt x="27769" y="2380977"/>
                </a:lnTo>
                <a:lnTo>
                  <a:pt x="29572" y="2377912"/>
                </a:lnTo>
                <a:lnTo>
                  <a:pt x="31195" y="2369800"/>
                </a:lnTo>
                <a:lnTo>
                  <a:pt x="32638" y="2361687"/>
                </a:lnTo>
                <a:lnTo>
                  <a:pt x="33900" y="2353574"/>
                </a:lnTo>
                <a:lnTo>
                  <a:pt x="35162" y="2345101"/>
                </a:lnTo>
                <a:lnTo>
                  <a:pt x="36064" y="2336808"/>
                </a:lnTo>
                <a:lnTo>
                  <a:pt x="36785" y="2328515"/>
                </a:lnTo>
                <a:lnTo>
                  <a:pt x="37506" y="2319862"/>
                </a:lnTo>
                <a:lnTo>
                  <a:pt x="38047" y="2311388"/>
                </a:lnTo>
                <a:lnTo>
                  <a:pt x="38408" y="2302735"/>
                </a:lnTo>
                <a:lnTo>
                  <a:pt x="38769" y="2293901"/>
                </a:lnTo>
                <a:lnTo>
                  <a:pt x="38949" y="2276414"/>
                </a:lnTo>
                <a:lnTo>
                  <a:pt x="38949" y="2258926"/>
                </a:lnTo>
                <a:lnTo>
                  <a:pt x="38588" y="2241079"/>
                </a:lnTo>
                <a:lnTo>
                  <a:pt x="38228" y="2223231"/>
                </a:lnTo>
                <a:lnTo>
                  <a:pt x="37687" y="2205383"/>
                </a:lnTo>
                <a:lnTo>
                  <a:pt x="36785" y="2170048"/>
                </a:lnTo>
                <a:lnTo>
                  <a:pt x="36424" y="2152380"/>
                </a:lnTo>
                <a:lnTo>
                  <a:pt x="36244" y="2135253"/>
                </a:lnTo>
                <a:lnTo>
                  <a:pt x="36424" y="2118307"/>
                </a:lnTo>
                <a:lnTo>
                  <a:pt x="36785" y="2109834"/>
                </a:lnTo>
                <a:lnTo>
                  <a:pt x="37146" y="2101541"/>
                </a:lnTo>
                <a:lnTo>
                  <a:pt x="38228" y="2087118"/>
                </a:lnTo>
                <a:lnTo>
                  <a:pt x="39129" y="2072155"/>
                </a:lnTo>
                <a:lnTo>
                  <a:pt x="39850" y="2057192"/>
                </a:lnTo>
                <a:lnTo>
                  <a:pt x="40391" y="2041868"/>
                </a:lnTo>
                <a:lnTo>
                  <a:pt x="41834" y="2010859"/>
                </a:lnTo>
                <a:lnTo>
                  <a:pt x="42555" y="1994995"/>
                </a:lnTo>
                <a:lnTo>
                  <a:pt x="43457" y="1979490"/>
                </a:lnTo>
                <a:lnTo>
                  <a:pt x="44539" y="1963626"/>
                </a:lnTo>
                <a:lnTo>
                  <a:pt x="45981" y="1948302"/>
                </a:lnTo>
                <a:lnTo>
                  <a:pt x="47965" y="1932797"/>
                </a:lnTo>
                <a:lnTo>
                  <a:pt x="48866" y="1925045"/>
                </a:lnTo>
                <a:lnTo>
                  <a:pt x="49948" y="1917654"/>
                </a:lnTo>
                <a:lnTo>
                  <a:pt x="51211" y="1909902"/>
                </a:lnTo>
                <a:lnTo>
                  <a:pt x="52653" y="1902510"/>
                </a:lnTo>
                <a:lnTo>
                  <a:pt x="54276" y="1895299"/>
                </a:lnTo>
                <a:lnTo>
                  <a:pt x="55899" y="1887907"/>
                </a:lnTo>
                <a:lnTo>
                  <a:pt x="57702" y="1880876"/>
                </a:lnTo>
                <a:lnTo>
                  <a:pt x="59866" y="1873845"/>
                </a:lnTo>
                <a:lnTo>
                  <a:pt x="61849" y="1866634"/>
                </a:lnTo>
                <a:lnTo>
                  <a:pt x="64194" y="1859783"/>
                </a:lnTo>
                <a:lnTo>
                  <a:pt x="65095" y="1834183"/>
                </a:lnTo>
                <a:lnTo>
                  <a:pt x="66177" y="1809305"/>
                </a:lnTo>
                <a:lnTo>
                  <a:pt x="66718" y="1797046"/>
                </a:lnTo>
                <a:lnTo>
                  <a:pt x="67620" y="1785147"/>
                </a:lnTo>
                <a:lnTo>
                  <a:pt x="68521" y="1773429"/>
                </a:lnTo>
                <a:lnTo>
                  <a:pt x="69964" y="1761891"/>
                </a:lnTo>
                <a:lnTo>
                  <a:pt x="71406" y="1750713"/>
                </a:lnTo>
                <a:lnTo>
                  <a:pt x="72669" y="1745124"/>
                </a:lnTo>
                <a:lnTo>
                  <a:pt x="73570" y="1739536"/>
                </a:lnTo>
                <a:lnTo>
                  <a:pt x="74832" y="1734127"/>
                </a:lnTo>
                <a:lnTo>
                  <a:pt x="76095" y="1728719"/>
                </a:lnTo>
                <a:lnTo>
                  <a:pt x="77357" y="1723491"/>
                </a:lnTo>
                <a:lnTo>
                  <a:pt x="79160" y="1718082"/>
                </a:lnTo>
                <a:lnTo>
                  <a:pt x="80783" y="1713034"/>
                </a:lnTo>
                <a:lnTo>
                  <a:pt x="82406" y="1707986"/>
                </a:lnTo>
                <a:lnTo>
                  <a:pt x="84570" y="1702939"/>
                </a:lnTo>
                <a:lnTo>
                  <a:pt x="86553" y="1697891"/>
                </a:lnTo>
                <a:lnTo>
                  <a:pt x="88897" y="1692843"/>
                </a:lnTo>
                <a:lnTo>
                  <a:pt x="91422" y="1688156"/>
                </a:lnTo>
                <a:lnTo>
                  <a:pt x="93946" y="1683468"/>
                </a:lnTo>
                <a:lnTo>
                  <a:pt x="96831" y="1678601"/>
                </a:lnTo>
                <a:lnTo>
                  <a:pt x="93766" y="1472539"/>
                </a:lnTo>
                <a:lnTo>
                  <a:pt x="92143" y="1468933"/>
                </a:lnTo>
                <a:lnTo>
                  <a:pt x="90881" y="1465508"/>
                </a:lnTo>
                <a:lnTo>
                  <a:pt x="89619" y="1462263"/>
                </a:lnTo>
                <a:lnTo>
                  <a:pt x="88897" y="1459018"/>
                </a:lnTo>
                <a:lnTo>
                  <a:pt x="88176" y="1455773"/>
                </a:lnTo>
                <a:lnTo>
                  <a:pt x="87635" y="1452347"/>
                </a:lnTo>
                <a:lnTo>
                  <a:pt x="86914" y="1444595"/>
                </a:lnTo>
                <a:lnTo>
                  <a:pt x="71226" y="1444054"/>
                </a:lnTo>
                <a:lnTo>
                  <a:pt x="65095" y="1443694"/>
                </a:lnTo>
                <a:lnTo>
                  <a:pt x="59866" y="1443153"/>
                </a:lnTo>
                <a:lnTo>
                  <a:pt x="55358" y="1442432"/>
                </a:lnTo>
                <a:lnTo>
                  <a:pt x="53374" y="1442071"/>
                </a:lnTo>
                <a:lnTo>
                  <a:pt x="51571" y="1441350"/>
                </a:lnTo>
                <a:lnTo>
                  <a:pt x="50129" y="1440809"/>
                </a:lnTo>
                <a:lnTo>
                  <a:pt x="48866" y="1440088"/>
                </a:lnTo>
                <a:lnTo>
                  <a:pt x="47785" y="1439007"/>
                </a:lnTo>
                <a:lnTo>
                  <a:pt x="46883" y="1438105"/>
                </a:lnTo>
                <a:lnTo>
                  <a:pt x="45981" y="1437023"/>
                </a:lnTo>
                <a:lnTo>
                  <a:pt x="45440" y="1435762"/>
                </a:lnTo>
                <a:lnTo>
                  <a:pt x="45080" y="1434319"/>
                </a:lnTo>
                <a:lnTo>
                  <a:pt x="44719" y="1432516"/>
                </a:lnTo>
                <a:lnTo>
                  <a:pt x="44719" y="1430894"/>
                </a:lnTo>
                <a:lnTo>
                  <a:pt x="44719" y="1428911"/>
                </a:lnTo>
                <a:lnTo>
                  <a:pt x="45080" y="1426747"/>
                </a:lnTo>
                <a:lnTo>
                  <a:pt x="45440" y="1424404"/>
                </a:lnTo>
                <a:lnTo>
                  <a:pt x="46522" y="1418995"/>
                </a:lnTo>
                <a:lnTo>
                  <a:pt x="48325" y="1412685"/>
                </a:lnTo>
                <a:lnTo>
                  <a:pt x="50309" y="1405474"/>
                </a:lnTo>
                <a:lnTo>
                  <a:pt x="52833" y="1397181"/>
                </a:lnTo>
                <a:lnTo>
                  <a:pt x="72669" y="1304156"/>
                </a:lnTo>
                <a:lnTo>
                  <a:pt x="78619" y="1276934"/>
                </a:lnTo>
                <a:lnTo>
                  <a:pt x="84750" y="1250072"/>
                </a:lnTo>
                <a:lnTo>
                  <a:pt x="87815" y="1236551"/>
                </a:lnTo>
                <a:lnTo>
                  <a:pt x="91061" y="1223029"/>
                </a:lnTo>
                <a:lnTo>
                  <a:pt x="94487" y="1209508"/>
                </a:lnTo>
                <a:lnTo>
                  <a:pt x="98274" y="1196167"/>
                </a:lnTo>
                <a:lnTo>
                  <a:pt x="89979" y="1176156"/>
                </a:lnTo>
                <a:lnTo>
                  <a:pt x="81504" y="1155244"/>
                </a:lnTo>
                <a:lnTo>
                  <a:pt x="73029" y="1133610"/>
                </a:lnTo>
                <a:lnTo>
                  <a:pt x="68882" y="1122613"/>
                </a:lnTo>
                <a:lnTo>
                  <a:pt x="64735" y="1111796"/>
                </a:lnTo>
                <a:lnTo>
                  <a:pt x="61128" y="1100618"/>
                </a:lnTo>
                <a:lnTo>
                  <a:pt x="57522" y="1089801"/>
                </a:lnTo>
                <a:lnTo>
                  <a:pt x="54637" y="1078804"/>
                </a:lnTo>
                <a:lnTo>
                  <a:pt x="51752" y="1068348"/>
                </a:lnTo>
                <a:lnTo>
                  <a:pt x="49588" y="1057711"/>
                </a:lnTo>
                <a:lnTo>
                  <a:pt x="48686" y="1052663"/>
                </a:lnTo>
                <a:lnTo>
                  <a:pt x="47785" y="1047435"/>
                </a:lnTo>
                <a:lnTo>
                  <a:pt x="47244" y="1042568"/>
                </a:lnTo>
                <a:lnTo>
                  <a:pt x="46522" y="1037520"/>
                </a:lnTo>
                <a:lnTo>
                  <a:pt x="46162" y="1032652"/>
                </a:lnTo>
                <a:lnTo>
                  <a:pt x="45981" y="1027785"/>
                </a:lnTo>
                <a:lnTo>
                  <a:pt x="43457" y="1021475"/>
                </a:lnTo>
                <a:lnTo>
                  <a:pt x="40752" y="1015345"/>
                </a:lnTo>
                <a:lnTo>
                  <a:pt x="37867" y="1009035"/>
                </a:lnTo>
                <a:lnTo>
                  <a:pt x="35343" y="1002725"/>
                </a:lnTo>
                <a:lnTo>
                  <a:pt x="32998" y="996416"/>
                </a:lnTo>
                <a:lnTo>
                  <a:pt x="31916" y="993171"/>
                </a:lnTo>
                <a:lnTo>
                  <a:pt x="31195" y="989925"/>
                </a:lnTo>
                <a:lnTo>
                  <a:pt x="30474" y="986680"/>
                </a:lnTo>
                <a:lnTo>
                  <a:pt x="29933" y="983255"/>
                </a:lnTo>
                <a:lnTo>
                  <a:pt x="29753" y="979830"/>
                </a:lnTo>
                <a:lnTo>
                  <a:pt x="29572" y="976585"/>
                </a:lnTo>
                <a:lnTo>
                  <a:pt x="27048" y="971176"/>
                </a:lnTo>
                <a:lnTo>
                  <a:pt x="25064" y="965768"/>
                </a:lnTo>
                <a:lnTo>
                  <a:pt x="23261" y="960540"/>
                </a:lnTo>
                <a:lnTo>
                  <a:pt x="21638" y="955492"/>
                </a:lnTo>
                <a:lnTo>
                  <a:pt x="20556" y="950264"/>
                </a:lnTo>
                <a:lnTo>
                  <a:pt x="19655" y="945035"/>
                </a:lnTo>
                <a:lnTo>
                  <a:pt x="18933" y="939807"/>
                </a:lnTo>
                <a:lnTo>
                  <a:pt x="18573" y="934579"/>
                </a:lnTo>
                <a:lnTo>
                  <a:pt x="18212" y="929351"/>
                </a:lnTo>
                <a:lnTo>
                  <a:pt x="17852" y="924123"/>
                </a:lnTo>
                <a:lnTo>
                  <a:pt x="17671" y="913486"/>
                </a:lnTo>
                <a:lnTo>
                  <a:pt x="17671" y="902309"/>
                </a:lnTo>
                <a:lnTo>
                  <a:pt x="17491" y="890410"/>
                </a:lnTo>
                <a:lnTo>
                  <a:pt x="15688" y="884281"/>
                </a:lnTo>
                <a:lnTo>
                  <a:pt x="13704" y="877971"/>
                </a:lnTo>
                <a:lnTo>
                  <a:pt x="12081" y="871661"/>
                </a:lnTo>
                <a:lnTo>
                  <a:pt x="10639" y="865351"/>
                </a:lnTo>
                <a:lnTo>
                  <a:pt x="9016" y="859041"/>
                </a:lnTo>
                <a:lnTo>
                  <a:pt x="7754" y="852551"/>
                </a:lnTo>
                <a:lnTo>
                  <a:pt x="6491" y="846061"/>
                </a:lnTo>
                <a:lnTo>
                  <a:pt x="5410" y="839391"/>
                </a:lnTo>
                <a:lnTo>
                  <a:pt x="4328" y="832720"/>
                </a:lnTo>
                <a:lnTo>
                  <a:pt x="3426" y="826230"/>
                </a:lnTo>
                <a:lnTo>
                  <a:pt x="2524" y="819560"/>
                </a:lnTo>
                <a:lnTo>
                  <a:pt x="1803" y="812889"/>
                </a:lnTo>
                <a:lnTo>
                  <a:pt x="1262" y="805858"/>
                </a:lnTo>
                <a:lnTo>
                  <a:pt x="721" y="799188"/>
                </a:lnTo>
                <a:lnTo>
                  <a:pt x="361" y="792517"/>
                </a:lnTo>
                <a:lnTo>
                  <a:pt x="180" y="785667"/>
                </a:lnTo>
                <a:lnTo>
                  <a:pt x="0" y="778996"/>
                </a:lnTo>
                <a:lnTo>
                  <a:pt x="0" y="772146"/>
                </a:lnTo>
                <a:lnTo>
                  <a:pt x="0" y="765475"/>
                </a:lnTo>
                <a:lnTo>
                  <a:pt x="180" y="758805"/>
                </a:lnTo>
                <a:lnTo>
                  <a:pt x="541" y="752134"/>
                </a:lnTo>
                <a:lnTo>
                  <a:pt x="902" y="745284"/>
                </a:lnTo>
                <a:lnTo>
                  <a:pt x="1442" y="738793"/>
                </a:lnTo>
                <a:lnTo>
                  <a:pt x="2164" y="732123"/>
                </a:lnTo>
                <a:lnTo>
                  <a:pt x="2885" y="725272"/>
                </a:lnTo>
                <a:lnTo>
                  <a:pt x="3967" y="718782"/>
                </a:lnTo>
                <a:lnTo>
                  <a:pt x="5049" y="712292"/>
                </a:lnTo>
                <a:lnTo>
                  <a:pt x="6131" y="705802"/>
                </a:lnTo>
                <a:lnTo>
                  <a:pt x="7393" y="699312"/>
                </a:lnTo>
                <a:lnTo>
                  <a:pt x="8836" y="693002"/>
                </a:lnTo>
                <a:lnTo>
                  <a:pt x="10458" y="686692"/>
                </a:lnTo>
                <a:lnTo>
                  <a:pt x="12081" y="680563"/>
                </a:lnTo>
                <a:lnTo>
                  <a:pt x="10819" y="674974"/>
                </a:lnTo>
                <a:lnTo>
                  <a:pt x="9917" y="669385"/>
                </a:lnTo>
                <a:lnTo>
                  <a:pt x="9016" y="664157"/>
                </a:lnTo>
                <a:lnTo>
                  <a:pt x="8655" y="658749"/>
                </a:lnTo>
                <a:lnTo>
                  <a:pt x="8475" y="653340"/>
                </a:lnTo>
                <a:lnTo>
                  <a:pt x="8295" y="648112"/>
                </a:lnTo>
                <a:lnTo>
                  <a:pt x="8475" y="642703"/>
                </a:lnTo>
                <a:lnTo>
                  <a:pt x="8836" y="637295"/>
                </a:lnTo>
                <a:lnTo>
                  <a:pt x="9917" y="626839"/>
                </a:lnTo>
                <a:lnTo>
                  <a:pt x="10999" y="616022"/>
                </a:lnTo>
                <a:lnTo>
                  <a:pt x="12442" y="605025"/>
                </a:lnTo>
                <a:lnTo>
                  <a:pt x="13704" y="593667"/>
                </a:lnTo>
                <a:lnTo>
                  <a:pt x="16409" y="580687"/>
                </a:lnTo>
                <a:lnTo>
                  <a:pt x="19294" y="568428"/>
                </a:lnTo>
                <a:lnTo>
                  <a:pt x="22360" y="556709"/>
                </a:lnTo>
                <a:lnTo>
                  <a:pt x="23982" y="550940"/>
                </a:lnTo>
                <a:lnTo>
                  <a:pt x="25786" y="545351"/>
                </a:lnTo>
                <a:lnTo>
                  <a:pt x="27589" y="540123"/>
                </a:lnTo>
                <a:lnTo>
                  <a:pt x="29572" y="534895"/>
                </a:lnTo>
                <a:lnTo>
                  <a:pt x="31556" y="529667"/>
                </a:lnTo>
                <a:lnTo>
                  <a:pt x="33720" y="524619"/>
                </a:lnTo>
                <a:lnTo>
                  <a:pt x="36064" y="519752"/>
                </a:lnTo>
                <a:lnTo>
                  <a:pt x="38408" y="515064"/>
                </a:lnTo>
                <a:lnTo>
                  <a:pt x="40932" y="510377"/>
                </a:lnTo>
                <a:lnTo>
                  <a:pt x="43457" y="505690"/>
                </a:lnTo>
                <a:lnTo>
                  <a:pt x="46162" y="501183"/>
                </a:lnTo>
                <a:lnTo>
                  <a:pt x="49227" y="496856"/>
                </a:lnTo>
                <a:lnTo>
                  <a:pt x="52293" y="492529"/>
                </a:lnTo>
                <a:lnTo>
                  <a:pt x="55538" y="488383"/>
                </a:lnTo>
                <a:lnTo>
                  <a:pt x="58964" y="484416"/>
                </a:lnTo>
                <a:lnTo>
                  <a:pt x="62571" y="480270"/>
                </a:lnTo>
                <a:lnTo>
                  <a:pt x="66357" y="476304"/>
                </a:lnTo>
                <a:lnTo>
                  <a:pt x="70324" y="472518"/>
                </a:lnTo>
                <a:lnTo>
                  <a:pt x="74472" y="468732"/>
                </a:lnTo>
                <a:lnTo>
                  <a:pt x="78799" y="465126"/>
                </a:lnTo>
                <a:lnTo>
                  <a:pt x="83307" y="461521"/>
                </a:lnTo>
                <a:lnTo>
                  <a:pt x="88176" y="457735"/>
                </a:lnTo>
                <a:lnTo>
                  <a:pt x="93225" y="454490"/>
                </a:lnTo>
                <a:lnTo>
                  <a:pt x="98454" y="450884"/>
                </a:lnTo>
                <a:lnTo>
                  <a:pt x="103864" y="447639"/>
                </a:lnTo>
                <a:lnTo>
                  <a:pt x="109634" y="444214"/>
                </a:lnTo>
                <a:lnTo>
                  <a:pt x="115585" y="440969"/>
                </a:lnTo>
                <a:lnTo>
                  <a:pt x="121715" y="437543"/>
                </a:lnTo>
                <a:lnTo>
                  <a:pt x="133797" y="430332"/>
                </a:lnTo>
                <a:lnTo>
                  <a:pt x="146239" y="423121"/>
                </a:lnTo>
                <a:lnTo>
                  <a:pt x="159222" y="415909"/>
                </a:lnTo>
                <a:lnTo>
                  <a:pt x="165533" y="412484"/>
                </a:lnTo>
                <a:lnTo>
                  <a:pt x="172024" y="409059"/>
                </a:lnTo>
                <a:lnTo>
                  <a:pt x="178516" y="405994"/>
                </a:lnTo>
                <a:lnTo>
                  <a:pt x="185007" y="403290"/>
                </a:lnTo>
                <a:lnTo>
                  <a:pt x="191679" y="400766"/>
                </a:lnTo>
                <a:lnTo>
                  <a:pt x="198171" y="398602"/>
                </a:lnTo>
                <a:lnTo>
                  <a:pt x="204843" y="396619"/>
                </a:lnTo>
                <a:lnTo>
                  <a:pt x="211514" y="395177"/>
                </a:lnTo>
                <a:lnTo>
                  <a:pt x="230448" y="361104"/>
                </a:lnTo>
                <a:lnTo>
                  <a:pt x="232251" y="357138"/>
                </a:lnTo>
                <a:lnTo>
                  <a:pt x="234235" y="353532"/>
                </a:lnTo>
                <a:lnTo>
                  <a:pt x="236218" y="350287"/>
                </a:lnTo>
                <a:lnTo>
                  <a:pt x="238021" y="347402"/>
                </a:lnTo>
                <a:lnTo>
                  <a:pt x="240185" y="344698"/>
                </a:lnTo>
                <a:lnTo>
                  <a:pt x="242169" y="342535"/>
                </a:lnTo>
                <a:lnTo>
                  <a:pt x="244152" y="340371"/>
                </a:lnTo>
                <a:lnTo>
                  <a:pt x="246677" y="338749"/>
                </a:lnTo>
                <a:lnTo>
                  <a:pt x="249021" y="337487"/>
                </a:lnTo>
                <a:lnTo>
                  <a:pt x="251545" y="336225"/>
                </a:lnTo>
                <a:lnTo>
                  <a:pt x="254430" y="335324"/>
                </a:lnTo>
                <a:lnTo>
                  <a:pt x="257315" y="334242"/>
                </a:lnTo>
                <a:lnTo>
                  <a:pt x="260741" y="333701"/>
                </a:lnTo>
                <a:lnTo>
                  <a:pt x="264348" y="333160"/>
                </a:lnTo>
                <a:lnTo>
                  <a:pt x="268315" y="332800"/>
                </a:lnTo>
                <a:lnTo>
                  <a:pt x="272643" y="332439"/>
                </a:lnTo>
                <a:lnTo>
                  <a:pt x="284724" y="314231"/>
                </a:lnTo>
                <a:lnTo>
                  <a:pt x="281839" y="314411"/>
                </a:lnTo>
                <a:lnTo>
                  <a:pt x="279495" y="314231"/>
                </a:lnTo>
                <a:lnTo>
                  <a:pt x="277691" y="314050"/>
                </a:lnTo>
                <a:lnTo>
                  <a:pt x="276069" y="313509"/>
                </a:lnTo>
                <a:lnTo>
                  <a:pt x="274806" y="312969"/>
                </a:lnTo>
                <a:lnTo>
                  <a:pt x="273905" y="312248"/>
                </a:lnTo>
                <a:lnTo>
                  <a:pt x="273183" y="311346"/>
                </a:lnTo>
                <a:lnTo>
                  <a:pt x="272823" y="310084"/>
                </a:lnTo>
                <a:lnTo>
                  <a:pt x="272462" y="308462"/>
                </a:lnTo>
                <a:lnTo>
                  <a:pt x="272462" y="306839"/>
                </a:lnTo>
                <a:lnTo>
                  <a:pt x="272462" y="302693"/>
                </a:lnTo>
                <a:lnTo>
                  <a:pt x="272643" y="297284"/>
                </a:lnTo>
                <a:lnTo>
                  <a:pt x="272643" y="290794"/>
                </a:lnTo>
                <a:lnTo>
                  <a:pt x="273364" y="272045"/>
                </a:lnTo>
                <a:lnTo>
                  <a:pt x="272102" y="271143"/>
                </a:lnTo>
                <a:lnTo>
                  <a:pt x="270839" y="270422"/>
                </a:lnTo>
                <a:lnTo>
                  <a:pt x="269577" y="270062"/>
                </a:lnTo>
                <a:lnTo>
                  <a:pt x="268315" y="270062"/>
                </a:lnTo>
                <a:lnTo>
                  <a:pt x="267233" y="270062"/>
                </a:lnTo>
                <a:lnTo>
                  <a:pt x="266151" y="270242"/>
                </a:lnTo>
                <a:lnTo>
                  <a:pt x="265069" y="270783"/>
                </a:lnTo>
                <a:lnTo>
                  <a:pt x="263807" y="271143"/>
                </a:lnTo>
                <a:lnTo>
                  <a:pt x="261823" y="272766"/>
                </a:lnTo>
                <a:lnTo>
                  <a:pt x="260020" y="274208"/>
                </a:lnTo>
                <a:lnTo>
                  <a:pt x="257135" y="276912"/>
                </a:lnTo>
                <a:lnTo>
                  <a:pt x="256053" y="277814"/>
                </a:lnTo>
                <a:lnTo>
                  <a:pt x="255693" y="277994"/>
                </a:lnTo>
                <a:lnTo>
                  <a:pt x="255512" y="278174"/>
                </a:lnTo>
                <a:lnTo>
                  <a:pt x="255152" y="277994"/>
                </a:lnTo>
                <a:lnTo>
                  <a:pt x="255152" y="277633"/>
                </a:lnTo>
                <a:lnTo>
                  <a:pt x="255152" y="276011"/>
                </a:lnTo>
                <a:lnTo>
                  <a:pt x="255693" y="273126"/>
                </a:lnTo>
                <a:lnTo>
                  <a:pt x="256594" y="268800"/>
                </a:lnTo>
                <a:lnTo>
                  <a:pt x="259840" y="254738"/>
                </a:lnTo>
                <a:lnTo>
                  <a:pt x="259119" y="250772"/>
                </a:lnTo>
                <a:lnTo>
                  <a:pt x="258397" y="246265"/>
                </a:lnTo>
                <a:lnTo>
                  <a:pt x="257496" y="236890"/>
                </a:lnTo>
                <a:lnTo>
                  <a:pt x="256955" y="232203"/>
                </a:lnTo>
                <a:lnTo>
                  <a:pt x="256233" y="227696"/>
                </a:lnTo>
                <a:lnTo>
                  <a:pt x="255693" y="225712"/>
                </a:lnTo>
                <a:lnTo>
                  <a:pt x="255152" y="223910"/>
                </a:lnTo>
                <a:lnTo>
                  <a:pt x="254611" y="221927"/>
                </a:lnTo>
                <a:lnTo>
                  <a:pt x="253889" y="220304"/>
                </a:lnTo>
                <a:lnTo>
                  <a:pt x="247758" y="208586"/>
                </a:lnTo>
                <a:lnTo>
                  <a:pt x="244873" y="202997"/>
                </a:lnTo>
                <a:lnTo>
                  <a:pt x="242529" y="197769"/>
                </a:lnTo>
                <a:lnTo>
                  <a:pt x="240365" y="192541"/>
                </a:lnTo>
                <a:lnTo>
                  <a:pt x="238382" y="187493"/>
                </a:lnTo>
                <a:lnTo>
                  <a:pt x="236759" y="182265"/>
                </a:lnTo>
                <a:lnTo>
                  <a:pt x="235497" y="177397"/>
                </a:lnTo>
                <a:lnTo>
                  <a:pt x="234595" y="172349"/>
                </a:lnTo>
                <a:lnTo>
                  <a:pt x="233874" y="167482"/>
                </a:lnTo>
                <a:lnTo>
                  <a:pt x="233333" y="162434"/>
                </a:lnTo>
                <a:lnTo>
                  <a:pt x="233333" y="157205"/>
                </a:lnTo>
                <a:lnTo>
                  <a:pt x="233874" y="151977"/>
                </a:lnTo>
                <a:lnTo>
                  <a:pt x="234595" y="146569"/>
                </a:lnTo>
                <a:lnTo>
                  <a:pt x="235677" y="140980"/>
                </a:lnTo>
                <a:lnTo>
                  <a:pt x="237120" y="135391"/>
                </a:lnTo>
                <a:lnTo>
                  <a:pt x="238021" y="128721"/>
                </a:lnTo>
                <a:lnTo>
                  <a:pt x="239103" y="122231"/>
                </a:lnTo>
                <a:lnTo>
                  <a:pt x="240005" y="119346"/>
                </a:lnTo>
                <a:lnTo>
                  <a:pt x="240726" y="116101"/>
                </a:lnTo>
                <a:lnTo>
                  <a:pt x="241628" y="113217"/>
                </a:lnTo>
                <a:lnTo>
                  <a:pt x="242710" y="110332"/>
                </a:lnTo>
                <a:lnTo>
                  <a:pt x="243791" y="107448"/>
                </a:lnTo>
                <a:lnTo>
                  <a:pt x="245234" y="104744"/>
                </a:lnTo>
                <a:lnTo>
                  <a:pt x="246857" y="102039"/>
                </a:lnTo>
                <a:lnTo>
                  <a:pt x="248660" y="99515"/>
                </a:lnTo>
                <a:lnTo>
                  <a:pt x="250644" y="96811"/>
                </a:lnTo>
                <a:lnTo>
                  <a:pt x="252988" y="94287"/>
                </a:lnTo>
                <a:lnTo>
                  <a:pt x="255512" y="91763"/>
                </a:lnTo>
                <a:lnTo>
                  <a:pt x="258217" y="89420"/>
                </a:lnTo>
                <a:lnTo>
                  <a:pt x="260020" y="84912"/>
                </a:lnTo>
                <a:lnTo>
                  <a:pt x="261643" y="81127"/>
                </a:lnTo>
                <a:lnTo>
                  <a:pt x="263446" y="77341"/>
                </a:lnTo>
                <a:lnTo>
                  <a:pt x="265249" y="73735"/>
                </a:lnTo>
                <a:lnTo>
                  <a:pt x="267053" y="70490"/>
                </a:lnTo>
                <a:lnTo>
                  <a:pt x="269036" y="67425"/>
                </a:lnTo>
                <a:lnTo>
                  <a:pt x="271200" y="64541"/>
                </a:lnTo>
                <a:lnTo>
                  <a:pt x="273364" y="62017"/>
                </a:lnTo>
                <a:lnTo>
                  <a:pt x="275708" y="59313"/>
                </a:lnTo>
                <a:lnTo>
                  <a:pt x="278413" y="56789"/>
                </a:lnTo>
                <a:lnTo>
                  <a:pt x="281118" y="54445"/>
                </a:lnTo>
                <a:lnTo>
                  <a:pt x="284183" y="52101"/>
                </a:lnTo>
                <a:lnTo>
                  <a:pt x="287429" y="49938"/>
                </a:lnTo>
                <a:lnTo>
                  <a:pt x="291035" y="47594"/>
                </a:lnTo>
                <a:lnTo>
                  <a:pt x="294822" y="45431"/>
                </a:lnTo>
                <a:lnTo>
                  <a:pt x="299149" y="43448"/>
                </a:lnTo>
                <a:lnTo>
                  <a:pt x="296084" y="37318"/>
                </a:lnTo>
                <a:lnTo>
                  <a:pt x="294822" y="34975"/>
                </a:lnTo>
                <a:lnTo>
                  <a:pt x="294101" y="32991"/>
                </a:lnTo>
                <a:lnTo>
                  <a:pt x="293560" y="31549"/>
                </a:lnTo>
                <a:lnTo>
                  <a:pt x="293379" y="30287"/>
                </a:lnTo>
                <a:lnTo>
                  <a:pt x="293560" y="29566"/>
                </a:lnTo>
                <a:lnTo>
                  <a:pt x="294101" y="29025"/>
                </a:lnTo>
                <a:lnTo>
                  <a:pt x="294822" y="28665"/>
                </a:lnTo>
                <a:lnTo>
                  <a:pt x="296084" y="28484"/>
                </a:lnTo>
                <a:lnTo>
                  <a:pt x="297527" y="28665"/>
                </a:lnTo>
                <a:lnTo>
                  <a:pt x="299330" y="28845"/>
                </a:lnTo>
                <a:lnTo>
                  <a:pt x="304198" y="29566"/>
                </a:lnTo>
                <a:lnTo>
                  <a:pt x="310510" y="30287"/>
                </a:lnTo>
                <a:lnTo>
                  <a:pt x="313034" y="23437"/>
                </a:lnTo>
                <a:lnTo>
                  <a:pt x="314477" y="20372"/>
                </a:lnTo>
                <a:lnTo>
                  <a:pt x="316099" y="17127"/>
                </a:lnTo>
                <a:lnTo>
                  <a:pt x="317542" y="14422"/>
                </a:lnTo>
                <a:lnTo>
                  <a:pt x="318985" y="11718"/>
                </a:lnTo>
                <a:lnTo>
                  <a:pt x="320968" y="9375"/>
                </a:lnTo>
                <a:lnTo>
                  <a:pt x="322771" y="7211"/>
                </a:lnTo>
                <a:lnTo>
                  <a:pt x="324755" y="5048"/>
                </a:lnTo>
                <a:lnTo>
                  <a:pt x="326919" y="3606"/>
                </a:lnTo>
                <a:lnTo>
                  <a:pt x="329443" y="2163"/>
                </a:lnTo>
                <a:lnTo>
                  <a:pt x="332148" y="1262"/>
                </a:lnTo>
                <a:lnTo>
                  <a:pt x="335213" y="541"/>
                </a:lnTo>
                <a:lnTo>
                  <a:pt x="338279" y="0"/>
                </a:lnTo>
                <a:close/>
              </a:path>
            </a:pathLst>
          </a:custGeom>
          <a:solidFill>
            <a:srgbClr val="000000"/>
          </a:solidFill>
          <a:ln>
            <a:noFill/>
          </a:ln>
        </p:spPr>
        <p:txBody>
          <a:bodyPr wrap="square" anchor="ctr">
            <a:normAutofit/>
            <a:scene3d>
              <a:camera prst="orthographicFront"/>
              <a:lightRig rig="threePt" dir="t"/>
            </a:scene3d>
            <a:sp3d>
              <a:contourClr>
                <a:srgbClr val="FFFFFF"/>
              </a:contourClr>
            </a:sp3d>
          </a:bodyPr>
          <a:lstStyle/>
          <a:p>
            <a:pPr algn="ctr">
              <a:defRPr/>
            </a:pPr>
            <a:endParaRPr lang="zh-CN" altLang="en-US" sz="1510"/>
          </a:p>
        </p:txBody>
      </p:sp>
      <p:cxnSp>
        <p:nvCxnSpPr>
          <p:cNvPr id="114" name="直接连接符 113"/>
          <p:cNvCxnSpPr/>
          <p:nvPr>
            <p:custDataLst>
              <p:tags r:id="rId21"/>
            </p:custDataLst>
          </p:nvPr>
        </p:nvCxnSpPr>
        <p:spPr>
          <a:xfrm flipH="1">
            <a:off x="2788464" y="2391895"/>
            <a:ext cx="959225" cy="0"/>
          </a:xfrm>
          <a:prstGeom prst="line">
            <a:avLst/>
          </a:prstGeom>
          <a:ln>
            <a:solidFill>
              <a:srgbClr val="000000"/>
            </a:solidFill>
          </a:ln>
        </p:spPr>
        <p:style>
          <a:lnRef idx="1">
            <a:srgbClr val="FB5550"/>
          </a:lnRef>
          <a:fillRef idx="0">
            <a:srgbClr val="FB5550"/>
          </a:fillRef>
          <a:effectRef idx="0">
            <a:srgbClr val="FB5550"/>
          </a:effectRef>
          <a:fontRef idx="minor">
            <a:srgbClr val="FFFFFF"/>
          </a:fontRef>
        </p:style>
      </p:cxnSp>
      <p:sp>
        <p:nvSpPr>
          <p:cNvPr id="76" name="文本框 75"/>
          <p:cNvSpPr txBox="1"/>
          <p:nvPr>
            <p:custDataLst>
              <p:tags r:id="rId22"/>
            </p:custDataLst>
          </p:nvPr>
        </p:nvSpPr>
        <p:spPr>
          <a:xfrm>
            <a:off x="435927" y="1813059"/>
            <a:ext cx="2352537" cy="1124368"/>
          </a:xfrm>
          <a:prstGeom prst="rect">
            <a:avLst/>
          </a:prstGeom>
        </p:spPr>
        <p:txBody>
          <a:bodyPr wrap="square">
            <a:normAutofit lnSpcReduction="10000"/>
          </a:bodyPr>
          <a:lstStyle>
            <a:defPPr>
              <a:defRPr lang="zh-CN"/>
            </a:defPPr>
            <a:lvl1pPr algn="ctr">
              <a:lnSpc>
                <a:spcPct val="150000"/>
              </a:lnSpc>
            </a:lvl1pPr>
          </a:lstStyle>
          <a:p>
            <a:r>
              <a:rPr lang="zh-CN" altLang="en-US" sz="1510" b="1" dirty="0">
                <a:solidFill>
                  <a:srgbClr val="FF0000"/>
                </a:solidFill>
                <a:sym typeface="+mn-ea"/>
              </a:rPr>
              <a:t>情感留人</a:t>
            </a:r>
            <a:endParaRPr lang="zh-CN" altLang="en-US" sz="1510" b="1" dirty="0">
              <a:solidFill>
                <a:srgbClr val="FF0000"/>
              </a:solidFill>
            </a:endParaRPr>
          </a:p>
          <a:p>
            <a:r>
              <a:rPr lang="zh-CN" altLang="en-US" sz="1510" dirty="0">
                <a:solidFill>
                  <a:srgbClr val="000000"/>
                </a:solidFill>
                <a:sym typeface="+mn-ea"/>
              </a:rPr>
              <a:t>工作轻松，氛围好</a:t>
            </a:r>
            <a:endParaRPr lang="zh-CN" altLang="en-US" sz="1510" dirty="0">
              <a:solidFill>
                <a:srgbClr val="000000"/>
              </a:solidFill>
            </a:endParaRPr>
          </a:p>
          <a:p>
            <a:r>
              <a:rPr lang="zh-CN" altLang="en-US" sz="1510" dirty="0">
                <a:solidFill>
                  <a:srgbClr val="000000"/>
                </a:solidFill>
                <a:sym typeface="+mn-ea"/>
              </a:rPr>
              <a:t>一群玩在一起小伙伴</a:t>
            </a:r>
            <a:endParaRPr lang="zh-CN" altLang="en-US" sz="1510" dirty="0">
              <a:solidFill>
                <a:srgbClr val="000000"/>
              </a:solidFill>
            </a:endParaRPr>
          </a:p>
        </p:txBody>
      </p:sp>
      <p:sp>
        <p:nvSpPr>
          <p:cNvPr id="77" name="文本框 76"/>
          <p:cNvSpPr txBox="1"/>
          <p:nvPr>
            <p:custDataLst>
              <p:tags r:id="rId23"/>
            </p:custDataLst>
          </p:nvPr>
        </p:nvSpPr>
        <p:spPr>
          <a:xfrm>
            <a:off x="435927" y="3058116"/>
            <a:ext cx="2352537" cy="1124368"/>
          </a:xfrm>
          <a:prstGeom prst="rect">
            <a:avLst/>
          </a:prstGeom>
        </p:spPr>
        <p:txBody>
          <a:bodyPr wrap="square">
            <a:normAutofit lnSpcReduction="10000"/>
          </a:bodyPr>
          <a:lstStyle>
            <a:defPPr>
              <a:defRPr lang="zh-CN"/>
            </a:defPPr>
            <a:lvl1pPr algn="ctr">
              <a:lnSpc>
                <a:spcPct val="150000"/>
              </a:lnSpc>
            </a:lvl1pPr>
          </a:lstStyle>
          <a:p>
            <a:r>
              <a:rPr lang="zh-CN" altLang="en-US" sz="1510" b="1" dirty="0">
                <a:solidFill>
                  <a:srgbClr val="FF0000"/>
                </a:solidFill>
              </a:rPr>
              <a:t>金钱留人</a:t>
            </a:r>
            <a:endParaRPr lang="zh-CN" altLang="en-US" sz="1510" b="1" dirty="0">
              <a:solidFill>
                <a:srgbClr val="FF0000"/>
              </a:solidFill>
            </a:endParaRPr>
          </a:p>
          <a:p>
            <a:r>
              <a:rPr lang="zh-CN" altLang="en-US" sz="1510" dirty="0">
                <a:solidFill>
                  <a:srgbClr val="000000"/>
                </a:solidFill>
              </a:rPr>
              <a:t>高薪、高福利、好的环境</a:t>
            </a:r>
            <a:endParaRPr lang="zh-CN" altLang="en-US" sz="1510" dirty="0">
              <a:solidFill>
                <a:srgbClr val="000000"/>
              </a:solidFill>
            </a:endParaRPr>
          </a:p>
        </p:txBody>
      </p:sp>
      <p:sp>
        <p:nvSpPr>
          <p:cNvPr id="78" name="文本框 77"/>
          <p:cNvSpPr txBox="1"/>
          <p:nvPr>
            <p:custDataLst>
              <p:tags r:id="rId24"/>
            </p:custDataLst>
          </p:nvPr>
        </p:nvSpPr>
        <p:spPr>
          <a:xfrm>
            <a:off x="7277616" y="2502444"/>
            <a:ext cx="2352537" cy="1124368"/>
          </a:xfrm>
          <a:prstGeom prst="rect">
            <a:avLst/>
          </a:prstGeom>
        </p:spPr>
        <p:txBody>
          <a:bodyPr wrap="square">
            <a:normAutofit lnSpcReduction="10000"/>
          </a:bodyPr>
          <a:lstStyle>
            <a:defPPr>
              <a:defRPr lang="zh-CN"/>
            </a:defPPr>
            <a:lvl1pPr algn="ctr">
              <a:lnSpc>
                <a:spcPct val="150000"/>
              </a:lnSpc>
            </a:lvl1pPr>
          </a:lstStyle>
          <a:p>
            <a:r>
              <a:rPr lang="zh-CN" altLang="en-US" sz="1510" b="1" dirty="0">
                <a:solidFill>
                  <a:srgbClr val="FF0000"/>
                </a:solidFill>
              </a:rPr>
              <a:t>发展留人</a:t>
            </a:r>
            <a:endParaRPr lang="zh-CN" altLang="en-US" sz="1510" b="1" dirty="0">
              <a:solidFill>
                <a:srgbClr val="FF0000"/>
              </a:solidFill>
            </a:endParaRPr>
          </a:p>
          <a:p>
            <a:r>
              <a:rPr lang="zh-CN" altLang="en-US" sz="1510" dirty="0">
                <a:solidFill>
                  <a:srgbClr val="000000"/>
                </a:solidFill>
              </a:rPr>
              <a:t>能学到本事，技能</a:t>
            </a:r>
            <a:endParaRPr lang="zh-CN" altLang="en-US" sz="1510" dirty="0">
              <a:solidFill>
                <a:srgbClr val="000000"/>
              </a:solidFill>
            </a:endParaRPr>
          </a:p>
          <a:p>
            <a:r>
              <a:rPr lang="zh-CN" altLang="en-US" sz="1510" dirty="0">
                <a:solidFill>
                  <a:srgbClr val="000000"/>
                </a:solidFill>
              </a:rPr>
              <a:t>以后能挣钱</a:t>
            </a:r>
            <a:endParaRPr lang="zh-CN" altLang="en-US" sz="1510" dirty="0">
              <a:solidFill>
                <a:srgbClr val="000000"/>
              </a:solidFill>
            </a:endParaRPr>
          </a:p>
        </p:txBody>
      </p:sp>
      <p:sp>
        <p:nvSpPr>
          <p:cNvPr id="2" name="文本框 1"/>
          <p:cNvSpPr txBox="1"/>
          <p:nvPr/>
        </p:nvSpPr>
        <p:spPr>
          <a:xfrm>
            <a:off x="1191895" y="4745990"/>
            <a:ext cx="7575550" cy="368300"/>
          </a:xfrm>
          <a:prstGeom prst="rect">
            <a:avLst/>
          </a:prstGeom>
          <a:noFill/>
        </p:spPr>
        <p:txBody>
          <a:bodyPr wrap="square" rtlCol="0">
            <a:spAutoFit/>
          </a:bodyPr>
          <a:p>
            <a:pPr algn="l"/>
            <a:r>
              <a:rPr lang="zh-CN" b="1">
                <a:solidFill>
                  <a:srgbClr val="FF0000"/>
                </a:solidFill>
              </a:rPr>
              <a:t>受限于现实条件限制，我们只能用</a:t>
            </a:r>
            <a:r>
              <a:rPr lang="en-US" altLang="zh-CN" b="1">
                <a:solidFill>
                  <a:srgbClr val="FF0000"/>
                </a:solidFill>
              </a:rPr>
              <a:t>“</a:t>
            </a:r>
            <a:r>
              <a:rPr lang="zh-CN" altLang="en-US" b="1">
                <a:solidFill>
                  <a:srgbClr val="FF0000"/>
                </a:solidFill>
              </a:rPr>
              <a:t>发展留人</a:t>
            </a:r>
            <a:r>
              <a:rPr lang="en-US" altLang="zh-CN" b="1">
                <a:solidFill>
                  <a:srgbClr val="FF0000"/>
                </a:solidFill>
              </a:rPr>
              <a:t>”</a:t>
            </a:r>
            <a:endParaRPr lang="en-US" altLang="zh-CN" b="1">
              <a:solidFill>
                <a:srgbClr val="FF00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75323" y="212408"/>
            <a:ext cx="4246880" cy="398780"/>
          </a:xfrm>
          <a:prstGeom prst="rect">
            <a:avLst/>
          </a:prstGeom>
          <a:noFill/>
        </p:spPr>
        <p:txBody>
          <a:bodyPr wrap="none" rtlCol="0">
            <a:spAutoFit/>
          </a:bodyPr>
          <a:lstStyle/>
          <a:p>
            <a:pPr algn="ctr"/>
            <a:r>
              <a:rPr lang="zh-CN" altLang="en-US" sz="2000" b="1">
                <a:solidFill>
                  <a:schemeClr val="tx1"/>
                </a:solidFill>
                <a:sym typeface="+mn-ea"/>
              </a:rPr>
              <a:t>助理跟单型社群销售的职业发展路径</a:t>
            </a:r>
            <a:endParaRPr lang="zh-CN" altLang="en-US" sz="2000" b="1">
              <a:solidFill>
                <a:schemeClr val="tx1"/>
              </a:solidFill>
              <a:sym typeface="+mn-ea"/>
            </a:endParaRP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1"/>
            <a:stretch>
              <a:fillRect/>
            </a:stretch>
          </p:blipFill>
          <p:spPr>
            <a:xfrm>
              <a:off x="5235" y="1585"/>
              <a:ext cx="337" cy="709"/>
            </a:xfrm>
            <a:prstGeom prst="rect">
              <a:avLst/>
            </a:prstGeom>
          </p:spPr>
        </p:pic>
        <p:pic>
          <p:nvPicPr>
            <p:cNvPr id="12" name="图片 11" descr="resource"/>
            <p:cNvPicPr>
              <a:picLocks noChangeAspect="1"/>
            </p:cNvPicPr>
            <p:nvPr/>
          </p:nvPicPr>
          <p:blipFill>
            <a:blip r:embed="rId2"/>
            <a:stretch>
              <a:fillRect/>
            </a:stretch>
          </p:blipFill>
          <p:spPr>
            <a:xfrm>
              <a:off x="4982" y="1585"/>
              <a:ext cx="337" cy="709"/>
            </a:xfrm>
            <a:prstGeom prst="rect">
              <a:avLst/>
            </a:prstGeom>
          </p:spPr>
        </p:pic>
        <p:pic>
          <p:nvPicPr>
            <p:cNvPr id="15" name="图片 14" descr="resource"/>
            <p:cNvPicPr>
              <a:picLocks noChangeAspect="1"/>
            </p:cNvPicPr>
            <p:nvPr/>
          </p:nvPicPr>
          <p:blipFill>
            <a:blip r:embed="rId1"/>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3" name="圆角矩形 4"/>
          <p:cNvSpPr/>
          <p:nvPr>
            <p:custDataLst>
              <p:tags r:id="rId4"/>
            </p:custDataLst>
          </p:nvPr>
        </p:nvSpPr>
        <p:spPr>
          <a:xfrm>
            <a:off x="1382082" y="1373874"/>
            <a:ext cx="1572529" cy="589699"/>
          </a:xfrm>
          <a:prstGeom prst="roundRect">
            <a:avLst/>
          </a:prstGeom>
          <a:solidFill>
            <a:srgbClr val="D87F82"/>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lnSpcReduction="10000"/>
          </a:bodyPr>
          <a:lstStyle/>
          <a:p>
            <a:pPr lvl="0" algn="ctr">
              <a:defRPr/>
            </a:pPr>
            <a:r>
              <a:rPr lang="zh-CN" altLang="en-US" sz="1510" kern="0" dirty="0">
                <a:solidFill>
                  <a:srgbClr val="FFFFFF"/>
                </a:solidFill>
              </a:rPr>
              <a:t>基础社群销售</a:t>
            </a:r>
            <a:endParaRPr lang="zh-CN" altLang="en-US" sz="1510" kern="0" dirty="0">
              <a:solidFill>
                <a:srgbClr val="FFFFFF"/>
              </a:solidFill>
            </a:endParaRPr>
          </a:p>
        </p:txBody>
      </p:sp>
      <p:sp>
        <p:nvSpPr>
          <p:cNvPr id="4" name="圆角矩形 5"/>
          <p:cNvSpPr/>
          <p:nvPr>
            <p:custDataLst>
              <p:tags r:id="rId5"/>
            </p:custDataLst>
          </p:nvPr>
        </p:nvSpPr>
        <p:spPr>
          <a:xfrm>
            <a:off x="3859799" y="1373874"/>
            <a:ext cx="1572529" cy="589699"/>
          </a:xfrm>
          <a:prstGeom prst="roundRect">
            <a:avLst/>
          </a:prstGeom>
          <a:solidFill>
            <a:srgbClr val="82B3B7"/>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lnSpcReduction="10000"/>
          </a:bodyPr>
          <a:lstStyle/>
          <a:p>
            <a:pPr lvl="0" algn="ctr">
              <a:defRPr/>
            </a:pPr>
            <a:r>
              <a:rPr lang="zh-CN" altLang="en-US" sz="1510" kern="0" dirty="0">
                <a:solidFill>
                  <a:srgbClr val="FFFFFF"/>
                </a:solidFill>
              </a:rPr>
              <a:t>资深销售</a:t>
            </a:r>
            <a:endParaRPr lang="zh-CN" altLang="en-US" sz="1510" kern="0" dirty="0">
              <a:solidFill>
                <a:srgbClr val="FFFFFF"/>
              </a:solidFill>
            </a:endParaRPr>
          </a:p>
        </p:txBody>
      </p:sp>
      <p:sp>
        <p:nvSpPr>
          <p:cNvPr id="24" name="圆角矩形 6"/>
          <p:cNvSpPr/>
          <p:nvPr>
            <p:custDataLst>
              <p:tags r:id="rId6"/>
            </p:custDataLst>
          </p:nvPr>
        </p:nvSpPr>
        <p:spPr>
          <a:xfrm>
            <a:off x="6337515" y="1373874"/>
            <a:ext cx="1572529" cy="589699"/>
          </a:xfrm>
          <a:prstGeom prst="roundRect">
            <a:avLst/>
          </a:prstGeom>
          <a:solidFill>
            <a:srgbClr val="BC353E"/>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lnSpcReduction="10000"/>
          </a:bodyPr>
          <a:lstStyle/>
          <a:p>
            <a:pPr lvl="0" algn="ctr">
              <a:defRPr/>
            </a:pPr>
            <a:r>
              <a:rPr lang="zh-CN" altLang="en-US" sz="1510" kern="0" dirty="0">
                <a:solidFill>
                  <a:srgbClr val="FFFFFF"/>
                </a:solidFill>
              </a:rPr>
              <a:t>小组长</a:t>
            </a:r>
            <a:endParaRPr lang="zh-CN" altLang="en-US" sz="1510" kern="0" dirty="0">
              <a:solidFill>
                <a:srgbClr val="FFFFFF"/>
              </a:solidFill>
            </a:endParaRPr>
          </a:p>
        </p:txBody>
      </p:sp>
      <p:sp>
        <p:nvSpPr>
          <p:cNvPr id="5" name="圆角矩形 10"/>
          <p:cNvSpPr/>
          <p:nvPr>
            <p:custDataLst>
              <p:tags r:id="rId7"/>
            </p:custDataLst>
          </p:nvPr>
        </p:nvSpPr>
        <p:spPr>
          <a:xfrm>
            <a:off x="6337748" y="3291716"/>
            <a:ext cx="1572529" cy="589699"/>
          </a:xfrm>
          <a:prstGeom prst="roundRect">
            <a:avLst/>
          </a:prstGeom>
          <a:solidFill>
            <a:srgbClr val="4772A9"/>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lnSpcReduction="10000"/>
          </a:bodyPr>
          <a:lstStyle/>
          <a:p>
            <a:pPr lvl="0" algn="ctr">
              <a:defRPr/>
            </a:pPr>
            <a:r>
              <a:rPr lang="zh-CN" altLang="en-US" sz="1510" kern="0" dirty="0">
                <a:solidFill>
                  <a:srgbClr val="FFFFFF"/>
                </a:solidFill>
              </a:rPr>
              <a:t>运营</a:t>
            </a:r>
            <a:endParaRPr lang="zh-CN" altLang="en-US" sz="1510" kern="0" dirty="0">
              <a:solidFill>
                <a:srgbClr val="FFFFFF"/>
              </a:solidFill>
            </a:endParaRPr>
          </a:p>
        </p:txBody>
      </p:sp>
      <p:sp>
        <p:nvSpPr>
          <p:cNvPr id="9" name="圆角矩形 11"/>
          <p:cNvSpPr/>
          <p:nvPr>
            <p:custDataLst>
              <p:tags r:id="rId8"/>
            </p:custDataLst>
          </p:nvPr>
        </p:nvSpPr>
        <p:spPr>
          <a:xfrm>
            <a:off x="3861099" y="3231391"/>
            <a:ext cx="1572529" cy="589699"/>
          </a:xfrm>
          <a:prstGeom prst="roundRect">
            <a:avLst/>
          </a:prstGeom>
          <a:solidFill>
            <a:srgbClr val="D87F82"/>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lnSpcReduction="10000"/>
          </a:bodyPr>
          <a:lstStyle/>
          <a:p>
            <a:pPr lvl="0" algn="ctr">
              <a:defRPr/>
            </a:pPr>
            <a:r>
              <a:rPr lang="zh-CN" altLang="en-US" sz="1510" kern="0" dirty="0">
                <a:sym typeface="+mn-ea"/>
              </a:rPr>
              <a:t>资深销售</a:t>
            </a:r>
            <a:endParaRPr lang="zh-CN" altLang="en-US" sz="1510" kern="0" dirty="0">
              <a:solidFill>
                <a:srgbClr val="FFFFFF"/>
              </a:solidFill>
            </a:endParaRPr>
          </a:p>
        </p:txBody>
      </p:sp>
      <p:sp>
        <p:nvSpPr>
          <p:cNvPr id="13" name="圆角矩形 12"/>
          <p:cNvSpPr/>
          <p:nvPr>
            <p:custDataLst>
              <p:tags r:id="rId9"/>
            </p:custDataLst>
          </p:nvPr>
        </p:nvSpPr>
        <p:spPr>
          <a:xfrm>
            <a:off x="1383817" y="3231391"/>
            <a:ext cx="1572529" cy="589699"/>
          </a:xfrm>
          <a:prstGeom prst="roundRect">
            <a:avLst/>
          </a:prstGeom>
          <a:solidFill>
            <a:srgbClr val="82B3B7"/>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lnSpcReduction="10000"/>
          </a:bodyPr>
          <a:lstStyle/>
          <a:p>
            <a:pPr lvl="0" algn="ctr">
              <a:defRPr/>
            </a:pPr>
            <a:r>
              <a:rPr lang="zh-CN" altLang="en-US" sz="1510" kern="0" dirty="0">
                <a:sym typeface="+mn-ea"/>
              </a:rPr>
              <a:t>基础社群销售</a:t>
            </a:r>
            <a:endParaRPr lang="zh-CN" altLang="en-US" sz="1510" kern="0" dirty="0">
              <a:solidFill>
                <a:srgbClr val="FFFFFF"/>
              </a:solidFill>
            </a:endParaRPr>
          </a:p>
        </p:txBody>
      </p:sp>
      <p:sp>
        <p:nvSpPr>
          <p:cNvPr id="14" name="右箭头 13"/>
          <p:cNvSpPr/>
          <p:nvPr>
            <p:custDataLst>
              <p:tags r:id="rId10"/>
            </p:custDataLst>
          </p:nvPr>
        </p:nvSpPr>
        <p:spPr>
          <a:xfrm>
            <a:off x="3120402" y="14859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35000" lnSpcReduction="20000"/>
          </a:bodyPr>
          <a:lstStyle/>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16" name="右箭头 14"/>
          <p:cNvSpPr/>
          <p:nvPr>
            <p:custDataLst>
              <p:tags r:id="rId11"/>
            </p:custDataLst>
          </p:nvPr>
        </p:nvSpPr>
        <p:spPr>
          <a:xfrm>
            <a:off x="5598117" y="14859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35000" lnSpcReduction="20000"/>
          </a:bodyPr>
          <a:lstStyle/>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40" name="右箭头 39"/>
          <p:cNvSpPr/>
          <p:nvPr>
            <p:custDataLst>
              <p:tags r:id="rId12"/>
            </p:custDataLst>
          </p:nvPr>
        </p:nvSpPr>
        <p:spPr>
          <a:xfrm>
            <a:off x="3122307" y="34036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35000" lnSpcReduction="20000"/>
          </a:bodyPr>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41" name="右箭头 14"/>
          <p:cNvSpPr/>
          <p:nvPr>
            <p:custDataLst>
              <p:tags r:id="rId13"/>
            </p:custDataLst>
          </p:nvPr>
        </p:nvSpPr>
        <p:spPr>
          <a:xfrm>
            <a:off x="5598752" y="34036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35000" lnSpcReduction="20000"/>
          </a:bodyPr>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42" name="文本框 41"/>
          <p:cNvSpPr txBox="1"/>
          <p:nvPr/>
        </p:nvSpPr>
        <p:spPr>
          <a:xfrm>
            <a:off x="1481455" y="4410710"/>
            <a:ext cx="6608445" cy="368300"/>
          </a:xfrm>
          <a:prstGeom prst="rect">
            <a:avLst/>
          </a:prstGeom>
          <a:noFill/>
        </p:spPr>
        <p:txBody>
          <a:bodyPr wrap="square" rtlCol="0">
            <a:spAutoFit/>
          </a:bodyPr>
          <a:p>
            <a:pPr algn="l"/>
            <a:r>
              <a:rPr lang="zh-CN" b="1">
                <a:solidFill>
                  <a:srgbClr val="FF0000"/>
                </a:solidFill>
              </a:rPr>
              <a:t>大部分还是会选择</a:t>
            </a:r>
            <a:r>
              <a:rPr lang="en-US" altLang="zh-CN" b="1">
                <a:solidFill>
                  <a:srgbClr val="FF0000"/>
                </a:solidFill>
              </a:rPr>
              <a:t>“</a:t>
            </a:r>
            <a:r>
              <a:rPr lang="zh-CN" altLang="en-US" b="1">
                <a:solidFill>
                  <a:srgbClr val="FF0000"/>
                </a:solidFill>
              </a:rPr>
              <a:t>运营</a:t>
            </a:r>
            <a:r>
              <a:rPr lang="en-US" altLang="zh-CN" b="1">
                <a:solidFill>
                  <a:srgbClr val="FF0000"/>
                </a:solidFill>
              </a:rPr>
              <a:t>”</a:t>
            </a:r>
            <a:r>
              <a:rPr lang="zh-CN" altLang="en-US" b="1">
                <a:solidFill>
                  <a:srgbClr val="FF0000"/>
                </a:solidFill>
              </a:rPr>
              <a:t>线，但转岗的前提：本职工作足够优秀</a:t>
            </a:r>
            <a:endParaRPr lang="zh-CN" altLang="en-US" b="1">
              <a:solidFill>
                <a:srgbClr val="FF0000"/>
              </a:solidFill>
            </a:endParaRPr>
          </a:p>
        </p:txBody>
      </p:sp>
    </p:spTree>
  </p:cSld>
  <p:clrMapOvr>
    <a:masterClrMapping/>
  </p:clrMapOvr>
</p:sld>
</file>

<file path=ppt/tags/tag1.xml><?xml version="1.0" encoding="utf-8"?>
<p:tagLst xmlns:p="http://schemas.openxmlformats.org/presentationml/2006/main">
  <p:tag name="KSO_WM_UNIT_TABLE_BEAUTIFY" val="smartTable{e7f8bc8e-8ac5-4b83-9a74-d137b73a6775}"/>
  <p:tag name="TABLE_ENDDRAG_ORIGIN_RECT" val="374*323"/>
  <p:tag name="TABLE_ENDDRAG_RECT" val="118*106*375*323"/>
</p:tagLst>
</file>

<file path=ppt/tags/tag10.xml><?xml version="1.0" encoding="utf-8"?>
<p:tagLst xmlns:p="http://schemas.openxmlformats.org/presentationml/2006/main">
  <p:tag name="KSO_WM_UNIT_TABLE_BEAUTIFY" val="smartTable{349bc1b1-51fc-44c8-ae7b-02861cdb0f57}"/>
  <p:tag name="TABLE_ENDDRAG_ORIGIN_RECT" val="749*358"/>
  <p:tag name="TABLE_ENDDRAG_RECT" val="38*58*749*358"/>
</p:tagLst>
</file>

<file path=ppt/tags/tag10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599_2*l_h_i*1_3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101.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70599_2*l_h_a*1_3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10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599_2*l_h_i*1_3_1"/>
  <p:tag name="KSO_WM_TEMPLATE_CATEGORY" val="diagram"/>
  <p:tag name="KSO_WM_TEMPLATE_INDEX" val="2017059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03.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599_2*l_h_f*1_3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10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599_2*l_h_i*1_2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105.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599_2*l_h_a*1_2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10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599_2*l_h_i*1_2_1"/>
  <p:tag name="KSO_WM_TEMPLATE_CATEGORY" val="diagram"/>
  <p:tag name="KSO_WM_TEMPLATE_INDEX" val="2017059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07.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599_2*l_h_f*1_2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10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599_2*l_h_i*1_1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10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599_2*l_h_i*1_1_1"/>
  <p:tag name="KSO_WM_TEMPLATE_CATEGORY" val="diagram"/>
  <p:tag name="KSO_WM_TEMPLATE_INDEX" val="20170599"/>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i"/>
  <p:tag name="KSO_WM_UNIT_INDEX" val="1_1"/>
  <p:tag name="KSO_WM_UNIT_LAYERLEVEL" val="1_1"/>
  <p:tag name="KSO_WM_DIAGRAM_GROUP_CODE" val="q1-1"/>
  <p:tag name="KSO_WM_UNIT_ID" val="diagram20170368_1*q_i*1_1"/>
  <p:tag name="KSO_WM_UNIT_FILL_FORE_SCHEMECOLOR_INDEX" val="6"/>
  <p:tag name="KSO_WM_UNIT_FILL_TYPE" val="1"/>
  <p:tag name="KSO_WM_UNIT_LINE_FORE_SCHEMECOLOR_INDEX" val="2"/>
  <p:tag name="KSO_WM_UNIT_LINE_FILL_TYPE" val="2"/>
  <p:tag name="KSO_WM_UNIT_TEXT_FILL_FORE_SCHEMECOLOR_INDEX" val="2"/>
  <p:tag name="KSO_WM_UNIT_TEXT_FILL_TYPE" val="1"/>
  <p:tag name="KSO_WM_UNIT_DIAGRAM_SCHEMECOLOR_ID" val="0"/>
  <p:tag name="KSO_WM_UNIT_USESOURCEFORMAT_APPLY" val="1"/>
</p:tagLst>
</file>

<file path=ppt/tags/tag110.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599_2*l_h_a*1_1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111.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20170599_2*l_h_f*1_1_2"/>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i*1_1_4"/>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4"/>
  <p:tag name="KSO_WM_UNIT_LINE_FORE_SCHEMECOLOR_INDEX" val="16"/>
  <p:tag name="KSO_WM_UNIT_LINE_FILL_TYPE"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i*1_1_1"/>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1"/>
  <p:tag name="KSO_WM_UNIT_FILL_FORE_SCHEMECOLOR_INDEX" val="5"/>
  <p:tag name="KSO_WM_UNIT_FILL_TYPE"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i*1_1_2"/>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2"/>
  <p:tag name="KSO_WM_UNIT_FILL_FORE_SCHEMECOLOR_INDEX" val="5"/>
  <p:tag name="KSO_WM_UNIT_FILL_TYPE"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1"/>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1"/>
  <p:tag name="KSO_WM_UNIT_FILL_FORE_SCHEMECOLOR_INDEX" val="6"/>
  <p:tag name="KSO_WM_UNIT_FILL_TYPE"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2"/>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2"/>
  <p:tag name="KSO_WM_UNIT_FILL_FORE_SCHEMECOLOR_INDEX" val="6"/>
  <p:tag name="KSO_WM_UNIT_FILL_TYPE"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1"/>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1"/>
  <p:tag name="KSO_WM_UNIT_FILL_FORE_SCHEMECOLOR_INDEX" val="5"/>
  <p:tag name="KSO_WM_UNIT_FILL_TYPE"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2"/>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2"/>
  <p:tag name="KSO_WM_UNIT_FILL_FORE_SCHEMECOLOR_INDEX" val="5"/>
  <p:tag name="KSO_WM_UNIT_FILL_TYPE"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i*1_1_3"/>
  <p:tag name="KSO_WM_TEMPLATE_CATEGORY" val="diagram"/>
  <p:tag name="KSO_WM_TEMPLATE_INDEX" val="20201546"/>
  <p:tag name="KSO_WM_UNIT_LAYERLEVEL" val="1_1_1"/>
  <p:tag name="KSO_WM_TAG_VERSION" val="1.0"/>
  <p:tag name="KSO_WM_BEAUTIFY_FLAG" val="#wm#"/>
  <p:tag name="KSO_WM_DIAGRAM_GROUP_CODE" val="p1-1"/>
  <p:tag name="KSO_WM_UNIT_TYPE" val="p_h_i"/>
  <p:tag name="KSO_WM_UNIT_INDEX" val="1_1_3"/>
  <p:tag name="KSO_WM_UNIT_LINE_FORE_SCHEMECOLOR_INDEX" val="16"/>
  <p:tag name="KSO_WM_UNIT_LINE_FILL_TYPE" val="2"/>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i"/>
  <p:tag name="KSO_WM_UNIT_INDEX" val="1_3"/>
  <p:tag name="KSO_WM_UNIT_LAYERLEVEL" val="1_1"/>
  <p:tag name="KSO_WM_DIAGRAM_GROUP_CODE" val="q1-1"/>
  <p:tag name="KSO_WM_UNIT_ID" val="diagram20170368_1*q_i*1_3"/>
  <p:tag name="KSO_WM_UNIT_FILL_FORE_SCHEMECOLOR_INDEX" val="7"/>
  <p:tag name="KSO_WM_UNIT_FILL_TYPE" val="1"/>
  <p:tag name="KSO_WM_UNIT_LINE_FORE_SCHEMECOLOR_INDEX" val="2"/>
  <p:tag name="KSO_WM_UNIT_LINE_FILL_TYPE" val="2"/>
  <p:tag name="KSO_WM_UNIT_TEXT_FILL_FORE_SCHEMECOLOR_INDEX" val="2"/>
  <p:tag name="KSO_WM_UNIT_TEXT_FILL_TYPE" val="1"/>
  <p:tag name="KSO_WM_UNIT_DIAGRAM_SCHEMECOLOR_ID" val="0"/>
  <p:tag name="KSO_WM_UNIT_USESOURCEFORMAT_APPLY"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1_2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1_2_1"/>
  <p:tag name="KSO_WM_UNIT_FILL_FORE_SCHEMECOLOR_INDEX" val="6"/>
  <p:tag name="KSO_WM_UNIT_FILL_TYP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1_1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1_1_1"/>
  <p:tag name="KSO_WM_UNIT_FILL_FORE_SCHEMECOLOR_INDEX" val="6"/>
  <p:tag name="KSO_WM_UNI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1_3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1_3_1"/>
  <p:tag name="KSO_WM_UNIT_FILL_FORE_SCHEMECOLOR_INDEX" val="6"/>
  <p:tag name="KSO_WM_UNIT_FILL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3"/>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3"/>
  <p:tag name="KSO_WM_UNIT_LINE_FORE_SCHEMECOLOR_INDEX" val="16"/>
  <p:tag name="KSO_WM_UNIT_LINE_FILL_TYPE"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1_4"/>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1_4"/>
  <p:tag name="KSO_WM_UNIT_LINE_FORE_SCHEMECOLOR_INDEX" val="16"/>
  <p:tag name="KSO_WM_UNIT_LINE_FILL_TYPE"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1"/>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1"/>
  <p:tag name="KSO_WM_UNIT_FILL_FORE_SCHEMECOLOR_INDEX" val="7"/>
  <p:tag name="KSO_WM_UNI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2"/>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2"/>
  <p:tag name="KSO_WM_UNIT_FILL_FORE_SCHEMECOLOR_INDEX" val="7"/>
  <p:tag name="KSO_WM_UNI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2_2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2_2_1"/>
  <p:tag name="KSO_WM_UNIT_FILL_FORE_SCHEMECOLOR_INDEX" val="7"/>
  <p:tag name="KSO_WM_UNI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2_1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2_1_1"/>
  <p:tag name="KSO_WM_UNIT_FILL_FORE_SCHEMECOLOR_INDEX" val="7"/>
  <p:tag name="KSO_WM_UNI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2_3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2_3_1"/>
  <p:tag name="KSO_WM_UNIT_FILL_FORE_SCHEMECOLOR_INDEX" val="7"/>
  <p:tag name="KSO_WM_UNI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i"/>
  <p:tag name="KSO_WM_UNIT_INDEX" val="1_5"/>
  <p:tag name="KSO_WM_UNIT_LAYERLEVEL" val="1_1"/>
  <p:tag name="KSO_WM_DIAGRAM_GROUP_CODE" val="q1-1"/>
  <p:tag name="KSO_WM_UNIT_ID" val="diagram20170368_1*q_i*1_5"/>
  <p:tag name="KSO_WM_UNIT_FILL_FORE_SCHEMECOLOR_INDEX" val="8"/>
  <p:tag name="KSO_WM_UNIT_FILL_TYPE" val="1"/>
  <p:tag name="KSO_WM_UNIT_LINE_FORE_SCHEMECOLOR_INDEX" val="2"/>
  <p:tag name="KSO_WM_UNIT_LINE_FILL_TYPE" val="2"/>
  <p:tag name="KSO_WM_UNIT_TEXT_FILL_FORE_SCHEMECOLOR_INDEX" val="2"/>
  <p:tag name="KSO_WM_UNIT_TEXT_FILL_TYPE" val="1"/>
  <p:tag name="KSO_WM_UNIT_DIAGRAM_SCHEMECOLOR_ID" val="0"/>
  <p:tag name="KSO_WM_UNIT_USESOURCEFORMAT_APPLY"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3"/>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3"/>
  <p:tag name="KSO_WM_UNIT_LINE_FORE_SCHEMECOLOR_INDEX" val="16"/>
  <p:tag name="KSO_WM_UNIT_LINE_FILL_TYPE" val="2"/>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2_4"/>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2_4"/>
  <p:tag name="KSO_WM_UNIT_LINE_FORE_SCHEMECOLOR_INDEX" val="16"/>
  <p:tag name="KSO_WM_UNIT_LINE_FILL_TYPE"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3_2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3_2_1"/>
  <p:tag name="KSO_WM_UNIT_FILL_FORE_SCHEMECOLOR_INDEX" val="5"/>
  <p:tag name="KSO_WM_UNI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3_1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3_1_1"/>
  <p:tag name="KSO_WM_UNIT_FILL_FORE_SCHEMECOLOR_INDEX" val="5"/>
  <p:tag name="KSO_WM_UNI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i*1_1_3_3_1"/>
  <p:tag name="KSO_WM_TEMPLATE_CATEGORY" val="diagram"/>
  <p:tag name="KSO_WM_TEMPLATE_INDEX" val="20201546"/>
  <p:tag name="KSO_WM_UNIT_LAYERLEVEL" val="1_1_1_1_1"/>
  <p:tag name="KSO_WM_TAG_VERSION" val="1.0"/>
  <p:tag name="KSO_WM_BEAUTIFY_FLAG" val="#wm#"/>
  <p:tag name="KSO_WM_DIAGRAM_GROUP_CODE" val="p1-1"/>
  <p:tag name="KSO_WM_UNIT_TYPE" val="p_h_h_h_i"/>
  <p:tag name="KSO_WM_UNIT_INDEX" val="1_1_3_3_1"/>
  <p:tag name="KSO_WM_UNIT_FILL_FORE_SCHEMECOLOR_INDEX" val="5"/>
  <p:tag name="KSO_WM_UNIT_FILL_TYPE"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3"/>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3"/>
  <p:tag name="KSO_WM_UNIT_LINE_FORE_SCHEMECOLOR_INDEX" val="16"/>
  <p:tag name="KSO_WM_UNIT_LINE_FILL_TYPE"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i*1_1_3_4"/>
  <p:tag name="KSO_WM_TEMPLATE_CATEGORY" val="diagram"/>
  <p:tag name="KSO_WM_TEMPLATE_INDEX" val="20201546"/>
  <p:tag name="KSO_WM_UNIT_LAYERLEVEL" val="1_1_1_1"/>
  <p:tag name="KSO_WM_TAG_VERSION" val="1.0"/>
  <p:tag name="KSO_WM_BEAUTIFY_FLAG" val="#wm#"/>
  <p:tag name="KSO_WM_DIAGRAM_GROUP_CODE" val="p1-1"/>
  <p:tag name="KSO_WM_UNIT_TYPE" val="p_h_h_i"/>
  <p:tag name="KSO_WM_UNIT_INDEX" val="1_1_3_4"/>
  <p:tag name="KSO_WM_UNIT_LINE_FORE_SCHEMECOLOR_INDEX" val="16"/>
  <p:tag name="KSO_WM_UNIT_LINE_FILL_TYPE" val="2"/>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f*1_1_1"/>
  <p:tag name="KSO_WM_TEMPLATE_CATEGORY" val="diagram"/>
  <p:tag name="KSO_WM_TEMPLATE_INDEX" val="20201546"/>
  <p:tag name="KSO_WM_UNIT_LAYERLEVEL" val="1_1_1"/>
  <p:tag name="KSO_WM_TAG_VERSION" val="1.0"/>
  <p:tag name="KSO_WM_BEAUTIFY_FLAG" val="#wm#"/>
  <p:tag name="KSO_WM_UNIT_NOCLEAR" val="0"/>
  <p:tag name="KSO_WM_UNIT_VALUE" val="8"/>
  <p:tag name="KSO_WM_DIAGRAM_GROUP_CODE" val="p1-1"/>
  <p:tag name="KSO_WM_UNIT_TYPE" val="p_h_f"/>
  <p:tag name="KSO_WM_UNIT_INDEX" val="1_1_1"/>
  <p:tag name="KSO_WM_UNIT_PRESET_TEXT" val="添加文本"/>
  <p:tag name="KSO_WM_UNIT_TEXT_FILL_FORE_SCHEMECOLOR_INDEX" val="14"/>
  <p:tag name="KSO_WM_UNIT_TEXT_FILL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f*1_1_2"/>
  <p:tag name="KSO_WM_TEMPLATE_CATEGORY" val="diagram"/>
  <p:tag name="KSO_WM_TEMPLATE_INDEX" val="20201546"/>
  <p:tag name="KSO_WM_UNIT_LAYERLEVEL" val="1_1_1"/>
  <p:tag name="KSO_WM_TAG_VERSION" val="1.0"/>
  <p:tag name="KSO_WM_BEAUTIFY_FLAG" val="#wm#"/>
  <p:tag name="KSO_WM_UNIT_NOCLEAR" val="0"/>
  <p:tag name="KSO_WM_UNIT_VALUE" val="8"/>
  <p:tag name="KSO_WM_DIAGRAM_GROUP_CODE" val="p1-1"/>
  <p:tag name="KSO_WM_UNIT_TYPE" val="p_h_f"/>
  <p:tag name="KSO_WM_UNIT_INDEX" val="1_1_2"/>
  <p:tag name="KSO_WM_UNIT_PRESET_TEXT" val="添加文本"/>
  <p:tag name="KSO_WM_UNIT_TEXT_FILL_FORE_SCHEMECOLOR_INDEX" val="14"/>
  <p:tag name="KSO_WM_UNIT_TEXT_FILL_TYPE"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f*1_1_1_1"/>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1_1"/>
  <p:tag name="KSO_WM_UNIT_PRESET_TEXT" val="添加文本"/>
  <p:tag name="KSO_WM_UNIT_VALUE" val="8"/>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i"/>
  <p:tag name="KSO_WM_UNIT_INDEX" val="1_2"/>
  <p:tag name="KSO_WM_UNIT_LAYERLEVEL" val="1_1"/>
  <p:tag name="KSO_WM_DIAGRAM_GROUP_CODE" val="q1-1"/>
  <p:tag name="KSO_WM_UNIT_ID" val="diagram20170368_1*q_i*1_2"/>
  <p:tag name="KSO_WM_UNIT_FILL_FORE_SCHEMECOLOR_INDEX" val="6"/>
  <p:tag name="KSO_WM_UNIT_FILL_TYPE" val="1"/>
  <p:tag name="KSO_WM_UNIT_TEXT_FILL_FORE_SCHEMECOLOR_INDEX" val="2"/>
  <p:tag name="KSO_WM_UNIT_TEXT_FILL_TYPE" val="1"/>
  <p:tag name="KSO_WM_UNIT_DIAGRAM_SCHEMECOLOR_ID" val="0"/>
  <p:tag name="KSO_WM_UNIT_USESOURCEFORMAT_APPLY"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f*1_1_2_1"/>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2_1"/>
  <p:tag name="KSO_WM_UNIT_PRESET_TEXT" val="添加文本"/>
  <p:tag name="KSO_WM_UNIT_VALUE" val="8"/>
  <p:tag name="KSO_WM_UNIT_TEXT_FILL_FORE_SCHEMECOLOR_INDEX" val="14"/>
  <p:tag name="KSO_WM_UNIT_TEXT_FILL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f*1_1_2_2"/>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2_2"/>
  <p:tag name="KSO_WM_UNIT_PRESET_TEXT" val="添加文本"/>
  <p:tag name="KSO_WM_UNIT_VALUE" val="8"/>
  <p:tag name="KSO_WM_UNIT_TEXT_FILL_FORE_SCHEMECOLOR_INDEX" val="14"/>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f*1_1_3_1"/>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3_1"/>
  <p:tag name="KSO_WM_UNIT_PRESET_TEXT" val="添加文本"/>
  <p:tag name="KSO_WM_UNIT_VALUE" val="8"/>
  <p:tag name="KSO_WM_UNIT_TEXT_FILL_FORE_SCHEMECOLOR_INDEX" val="14"/>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f*1_1_3_2"/>
  <p:tag name="KSO_WM_TEMPLATE_CATEGORY" val="diagram"/>
  <p:tag name="KSO_WM_TEMPLATE_INDEX" val="20201546"/>
  <p:tag name="KSO_WM_UNIT_LAYERLEVEL" val="1_1_1_1"/>
  <p:tag name="KSO_WM_TAG_VERSION" val="1.0"/>
  <p:tag name="KSO_WM_BEAUTIFY_FLAG" val="#wm#"/>
  <p:tag name="KSO_WM_UNIT_NOCLEAR" val="0"/>
  <p:tag name="KSO_WM_DIAGRAM_GROUP_CODE" val="p1-1"/>
  <p:tag name="KSO_WM_UNIT_TYPE" val="p_h_h_f"/>
  <p:tag name="KSO_WM_UNIT_INDEX" val="1_1_3_2"/>
  <p:tag name="KSO_WM_UNIT_PRESET_TEXT" val="添加文本"/>
  <p:tag name="KSO_WM_UNIT_VALUE" val="8"/>
  <p:tag name="KSO_WM_UNIT_TEXT_FILL_FORE_SCHEMECOLOR_INDEX" val="14"/>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1_1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1_1_1"/>
  <p:tag name="KSO_WM_UNIT_PRESET_TEXT" val="添加文本"/>
  <p:tag name="KSO_WM_UNIT_VALUE" val="8"/>
  <p:tag name="KSO_WM_UNIT_TEXT_FILL_FORE_SCHEMECOLOR_INDEX" val="14"/>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1_2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1_2_1"/>
  <p:tag name="KSO_WM_UNIT_PRESET_TEXT" val="添加文本"/>
  <p:tag name="KSO_WM_UNIT_VALUE" val="8"/>
  <p:tag name="KSO_WM_UNIT_TEXT_FILL_FORE_SCHEMECOLOR_INDEX" val="14"/>
  <p:tag name="KSO_WM_UNIT_TEXT_FILL_TYPE"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1_3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1_3_1"/>
  <p:tag name="KSO_WM_UNIT_PRESET_TEXT" val="添加文本"/>
  <p:tag name="KSO_WM_UNIT_VALUE" val="8"/>
  <p:tag name="KSO_WM_UNIT_TEXT_FILL_FORE_SCHEMECOLOR_INDEX" val="14"/>
  <p:tag name="KSO_WM_UNIT_TEXT_FILL_TYPE"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3_1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3_1_1"/>
  <p:tag name="KSO_WM_UNIT_PRESET_TEXT" val="添加文本"/>
  <p:tag name="KSO_WM_UNIT_VALUE" val="8"/>
  <p:tag name="KSO_WM_UNIT_TEXT_FILL_FORE_SCHEMECOLOR_INDEX" val="14"/>
  <p:tag name="KSO_WM_UNIT_TEXT_FILL_TYPE"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3_2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3_2_1"/>
  <p:tag name="KSO_WM_UNIT_PRESET_TEXT" val="添加文本"/>
  <p:tag name="KSO_WM_UNIT_VALUE" val="8"/>
  <p:tag name="KSO_WM_UNIT_TEXT_FILL_FORE_SCHEMECOLOR_INDEX" val="14"/>
  <p:tag name="KSO_WM_UNIT_TEXT_FILL_TYPE"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3_3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3_3_1"/>
  <p:tag name="KSO_WM_UNIT_PRESET_TEXT" val="添加文本"/>
  <p:tag name="KSO_WM_UNIT_VALUE" val="8"/>
  <p:tag name="KSO_WM_UNIT_TEXT_FILL_FORE_SCHEMECOLOR_INDEX" val="14"/>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i"/>
  <p:tag name="KSO_WM_UNIT_INDEX" val="1_6"/>
  <p:tag name="KSO_WM_UNIT_LAYERLEVEL" val="1_1"/>
  <p:tag name="KSO_WM_DIAGRAM_GROUP_CODE" val="q1-1"/>
  <p:tag name="KSO_WM_UNIT_ID" val="diagram20170368_1*q_i*1_6"/>
  <p:tag name="KSO_WM_UNIT_FILL_FORE_SCHEMECOLOR_INDEX" val="8"/>
  <p:tag name="KSO_WM_UNIT_FILL_TYPE" val="1"/>
  <p:tag name="KSO_WM_UNIT_TEXT_FILL_FORE_SCHEMECOLOR_INDEX" val="2"/>
  <p:tag name="KSO_WM_UNIT_TEXT_FILL_TYPE" val="1"/>
  <p:tag name="KSO_WM_UNIT_DIAGRAM_SCHEMECOLOR_ID" val="0"/>
  <p:tag name="KSO_WM_UNIT_USESOURCEFORMAT_APPLY"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2_1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2_1_1"/>
  <p:tag name="KSO_WM_UNIT_PRESET_TEXT" val="添加文本"/>
  <p:tag name="KSO_WM_UNIT_VALUE" val="8"/>
  <p:tag name="KSO_WM_UNIT_TEXT_FILL_FORE_SCHEMECOLOR_INDEX" val="14"/>
  <p:tag name="KSO_WM_UNIT_TEXT_FILL_TYP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2_2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2_2_1"/>
  <p:tag name="KSO_WM_UNIT_PRESET_TEXT" val="薪资发放"/>
  <p:tag name="KSO_WM_UNIT_VALUE" val="8"/>
  <p:tag name="KSO_WM_UNIT_TEXT_FILL_FORE_SCHEMECOLOR_INDEX" val="14"/>
  <p:tag name="KSO_WM_UNIT_TEXT_FILL_TYPE"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p_h_h_h_f*1_1_2_3_1"/>
  <p:tag name="KSO_WM_TEMPLATE_CATEGORY" val="diagram"/>
  <p:tag name="KSO_WM_TEMPLATE_INDEX" val="20201546"/>
  <p:tag name="KSO_WM_UNIT_LAYERLEVEL" val="1_1_1_1_1"/>
  <p:tag name="KSO_WM_TAG_VERSION" val="1.0"/>
  <p:tag name="KSO_WM_BEAUTIFY_FLAG" val="#wm#"/>
  <p:tag name="KSO_WM_UNIT_NOCLEAR" val="0"/>
  <p:tag name="KSO_WM_DIAGRAM_GROUP_CODE" val="p1-1"/>
  <p:tag name="KSO_WM_UNIT_TYPE" val="p_h_h_h_f"/>
  <p:tag name="KSO_WM_UNIT_INDEX" val="1_1_2_3_1"/>
  <p:tag name="KSO_WM_UNIT_PRESET_TEXT" val="添加文本"/>
  <p:tag name="KSO_WM_UNIT_VALUE" val="8"/>
  <p:tag name="KSO_WM_UNIT_TEXT_FILL_FORE_SCHEMECOLOR_INDEX" val="14"/>
  <p:tag name="KSO_WM_UNIT_TEXT_FILL_TYPE"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46_1*a*1"/>
  <p:tag name="KSO_WM_TEMPLATE_CATEGORY" val="diagram"/>
  <p:tag name="KSO_WM_TEMPLATE_INDEX" val="20201546"/>
  <p:tag name="KSO_WM_UNIT_LAYERLEVEL" val="1"/>
  <p:tag name="KSO_WM_TAG_VERSION" val="1.0"/>
  <p:tag name="KSO_WM_BEAUTIFY_FLAG" val="#wm#"/>
  <p:tag name="KSO_WM_UNIT_ISCONTENTSTITLE" val="0"/>
  <p:tag name="KSO_WM_UNIT_PRESET_TEXT" val="添加标题"/>
  <p:tag name="KSO_WM_UNIT_NOCLEAR" val="0"/>
  <p:tag name="KSO_WM_UNIT_VALUE" val="36"/>
  <p:tag name="KSO_WM_DIAGRAM_GROUP_CODE" val="p1-1"/>
  <p:tag name="KSO_WM_UNIT_TYPE" val="a"/>
  <p:tag name="KSO_WM_UNIT_INDEX" val="1"/>
  <p:tag name="KSO_WM_UNIT_TEXT_FILL_FORE_SCHEMECOLOR_INDEX" val="13"/>
  <p:tag name="KSO_WM_UNIT_TEXT_FILL_TYPE" val="1"/>
</p:tagLst>
</file>

<file path=ppt/tags/tag154.xml><?xml version="1.0" encoding="utf-8"?>
<p:tagLst xmlns:p="http://schemas.openxmlformats.org/presentationml/2006/main">
  <p:tag name="KSO_WM_TEMPLATE_CATEGORY" val="diagram"/>
  <p:tag name="KSO_WM_TEMPLATE_INDEX" val="20181211"/>
  <p:tag name="KSO_WM_UNIT_TYPE" val="l_h_i"/>
  <p:tag name="KSO_WM_UNIT_INDEX" val="1_1_1"/>
  <p:tag name="KSO_WM_UNIT_ID" val="diagram20181211_4*l_h_i*1_1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55.xml><?xml version="1.0" encoding="utf-8"?>
<p:tagLst xmlns:p="http://schemas.openxmlformats.org/presentationml/2006/main">
  <p:tag name="KSO_WM_TEMPLATE_CATEGORY" val="diagram"/>
  <p:tag name="KSO_WM_TEMPLATE_INDEX" val="20181211"/>
  <p:tag name="KSO_WM_UNIT_TYPE" val="l_h_i"/>
  <p:tag name="KSO_WM_UNIT_INDEX" val="1_1_2"/>
  <p:tag name="KSO_WM_UNIT_ID" val="diagram20181211_4*l_h_i*1_1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56.xml><?xml version="1.0" encoding="utf-8"?>
<p:tagLst xmlns:p="http://schemas.openxmlformats.org/presentationml/2006/main">
  <p:tag name="KSO_WM_TEMPLATE_CATEGORY" val="diagram"/>
  <p:tag name="KSO_WM_TEMPLATE_INDEX" val="20181211"/>
  <p:tag name="KSO_WM_UNIT_TYPE" val="l_h_i"/>
  <p:tag name="KSO_WM_UNIT_INDEX" val="1_1_3"/>
  <p:tag name="KSO_WM_UNIT_ID" val="diagram20181211_4*l_h_i*1_1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7.xml><?xml version="1.0" encoding="utf-8"?>
<p:tagLst xmlns:p="http://schemas.openxmlformats.org/presentationml/2006/main">
  <p:tag name="KSO_WM_TEMPLATE_CATEGORY" val="diagram"/>
  <p:tag name="KSO_WM_TEMPLATE_INDEX" val="20181211"/>
  <p:tag name="KSO_WM_UNIT_TYPE" val="l_h_i"/>
  <p:tag name="KSO_WM_UNIT_INDEX" val="1_1_4"/>
  <p:tag name="KSO_WM_UNIT_ID" val="diagram20181211_4*l_h_i*1_1_4"/>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58.xml><?xml version="1.0" encoding="utf-8"?>
<p:tagLst xmlns:p="http://schemas.openxmlformats.org/presentationml/2006/main">
  <p:tag name="KSO_WM_TEMPLATE_CATEGORY" val="diagram"/>
  <p:tag name="KSO_WM_TEMPLATE_INDEX" val="20181211"/>
  <p:tag name="KSO_WM_UNIT_TYPE" val="l_h_i"/>
  <p:tag name="KSO_WM_UNIT_INDEX" val="1_1_5"/>
  <p:tag name="KSO_WM_UNIT_ID" val="diagram20181211_4*l_h_i*1_1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59.xml><?xml version="1.0" encoding="utf-8"?>
<p:tagLst xmlns:p="http://schemas.openxmlformats.org/presentationml/2006/main">
  <p:tag name="KSO_WM_TEMPLATE_CATEGORY" val="diagram"/>
  <p:tag name="KSO_WM_TEMPLATE_INDEX" val="20181211"/>
  <p:tag name="KSO_WM_UNIT_TYPE" val="l_h_i"/>
  <p:tag name="KSO_WM_UNIT_INDEX" val="1_1_6"/>
  <p:tag name="KSO_WM_UNIT_ID" val="diagram20181211_4*l_h_i*1_1_6"/>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i"/>
  <p:tag name="KSO_WM_UNIT_INDEX" val="1_4"/>
  <p:tag name="KSO_WM_UNIT_LAYERLEVEL" val="1_1"/>
  <p:tag name="KSO_WM_DIAGRAM_GROUP_CODE" val="q1-1"/>
  <p:tag name="KSO_WM_UNIT_ID" val="diagram20170368_1*q_i*1_4"/>
  <p:tag name="KSO_WM_UNIT_FILL_FORE_SCHEMECOLOR_INDEX" val="7"/>
  <p:tag name="KSO_WM_UNIT_FILL_TYPE" val="1"/>
  <p:tag name="KSO_WM_UNIT_TEXT_FILL_FORE_SCHEMECOLOR_INDEX" val="2"/>
  <p:tag name="KSO_WM_UNIT_TEXT_FILL_TYPE" val="1"/>
  <p:tag name="KSO_WM_UNIT_DIAGRAM_SCHEMECOLOR_ID" val="0"/>
  <p:tag name="KSO_WM_UNIT_USESOURCEFORMAT_APPLY" val="1"/>
</p:tagLst>
</file>

<file path=ppt/tags/tag160.xml><?xml version="1.0" encoding="utf-8"?>
<p:tagLst xmlns:p="http://schemas.openxmlformats.org/presentationml/2006/main">
  <p:tag name="KSO_WM_TEMPLATE_CATEGORY" val="diagram"/>
  <p:tag name="KSO_WM_TEMPLATE_INDEX" val="20181211"/>
  <p:tag name="KSO_WM_UNIT_TYPE" val="l_h_i"/>
  <p:tag name="KSO_WM_UNIT_INDEX" val="1_1_7"/>
  <p:tag name="KSO_WM_UNIT_ID" val="diagram20181211_4*l_h_i*1_1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1.xml><?xml version="1.0" encoding="utf-8"?>
<p:tagLst xmlns:p="http://schemas.openxmlformats.org/presentationml/2006/main">
  <p:tag name="KSO_WM_TEMPLATE_CATEGORY" val="diagram"/>
  <p:tag name="KSO_WM_TEMPLATE_INDEX" val="20181211"/>
  <p:tag name="KSO_WM_UNIT_TYPE" val="l_h_i"/>
  <p:tag name="KSO_WM_UNIT_INDEX" val="1_1_8"/>
  <p:tag name="KSO_WM_UNIT_ID" val="diagram20181211_4*l_h_i*1_1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2.xml><?xml version="1.0" encoding="utf-8"?>
<p:tagLst xmlns:p="http://schemas.openxmlformats.org/presentationml/2006/main">
  <p:tag name="KSO_WM_TEMPLATE_CATEGORY" val="diagram"/>
  <p:tag name="KSO_WM_TEMPLATE_INDEX" val="20181211"/>
  <p:tag name="KSO_WM_UNIT_TYPE" val="l_h_i"/>
  <p:tag name="KSO_WM_UNIT_INDEX" val="1_1_9"/>
  <p:tag name="KSO_WM_UNIT_ID" val="diagram20181211_4*l_h_i*1_1_9"/>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Lst>
</file>

<file path=ppt/tags/tag163.xml><?xml version="1.0" encoding="utf-8"?>
<p:tagLst xmlns:p="http://schemas.openxmlformats.org/presentationml/2006/main">
  <p:tag name="KSO_WM_TEMPLATE_CATEGORY" val="diagram"/>
  <p:tag name="KSO_WM_TEMPLATE_INDEX" val="20181211"/>
  <p:tag name="KSO_WM_UNIT_TYPE" val="l_h_i"/>
  <p:tag name="KSO_WM_UNIT_INDEX" val="1_1_10"/>
  <p:tag name="KSO_WM_UNIT_ID" val="diagram20181211_4*l_h_i*1_1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4.xml><?xml version="1.0" encoding="utf-8"?>
<p:tagLst xmlns:p="http://schemas.openxmlformats.org/presentationml/2006/main">
  <p:tag name="KSO_WM_TEMPLATE_CATEGORY" val="diagram"/>
  <p:tag name="KSO_WM_TEMPLATE_INDEX" val="20181211"/>
  <p:tag name="KSO_WM_UNIT_TYPE" val="l_h_i"/>
  <p:tag name="KSO_WM_UNIT_INDEX" val="1_1_11"/>
  <p:tag name="KSO_WM_UNIT_ID" val="diagram20181211_4*l_h_i*1_1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5.xml><?xml version="1.0" encoding="utf-8"?>
<p:tagLst xmlns:p="http://schemas.openxmlformats.org/presentationml/2006/main">
  <p:tag name="KSO_WM_TEMPLATE_CATEGORY" val="diagram"/>
  <p:tag name="KSO_WM_TEMPLATE_INDEX" val="20181211"/>
  <p:tag name="KSO_WM_UNIT_TYPE" val="l_h_i"/>
  <p:tag name="KSO_WM_UNIT_INDEX" val="1_1_12"/>
  <p:tag name="KSO_WM_UNIT_ID" val="diagram20181211_4*l_h_i*1_1_1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6.xml><?xml version="1.0" encoding="utf-8"?>
<p:tagLst xmlns:p="http://schemas.openxmlformats.org/presentationml/2006/main">
  <p:tag name="KSO_WM_TEMPLATE_CATEGORY" val="diagram"/>
  <p:tag name="KSO_WM_TEMPLATE_INDEX" val="20181211"/>
  <p:tag name="KSO_WM_UNIT_TYPE" val="l_h_i"/>
  <p:tag name="KSO_WM_UNIT_INDEX" val="1_2_1"/>
  <p:tag name="KSO_WM_UNIT_ID" val="diagram20181211_4*l_h_i*1_2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67.xml><?xml version="1.0" encoding="utf-8"?>
<p:tagLst xmlns:p="http://schemas.openxmlformats.org/presentationml/2006/main">
  <p:tag name="KSO_WM_TEMPLATE_CATEGORY" val="diagram"/>
  <p:tag name="KSO_WM_TEMPLATE_INDEX" val="20181211"/>
  <p:tag name="KSO_WM_UNIT_TYPE" val="l_h_i"/>
  <p:tag name="KSO_WM_UNIT_INDEX" val="1_2_2"/>
  <p:tag name="KSO_WM_UNIT_ID" val="diagram20181211_4*l_h_i*1_2_2"/>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68.xml><?xml version="1.0" encoding="utf-8"?>
<p:tagLst xmlns:p="http://schemas.openxmlformats.org/presentationml/2006/main">
  <p:tag name="KSO_WM_TEMPLATE_CATEGORY" val="diagram"/>
  <p:tag name="KSO_WM_TEMPLATE_INDEX" val="20181211"/>
  <p:tag name="KSO_WM_UNIT_TYPE" val="l_h_i"/>
  <p:tag name="KSO_WM_UNIT_INDEX" val="1_2_3"/>
  <p:tag name="KSO_WM_UNIT_ID" val="diagram20181211_4*l_h_i*1_2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69.xml><?xml version="1.0" encoding="utf-8"?>
<p:tagLst xmlns:p="http://schemas.openxmlformats.org/presentationml/2006/main">
  <p:tag name="KSO_WM_TEMPLATE_CATEGORY" val="diagram"/>
  <p:tag name="KSO_WM_TEMPLATE_INDEX" val="20181211"/>
  <p:tag name="KSO_WM_UNIT_TYPE" val="l_h_i"/>
  <p:tag name="KSO_WM_UNIT_INDEX" val="1_2_4"/>
  <p:tag name="KSO_WM_UNIT_ID" val="diagram20181211_4*l_h_i*1_2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a"/>
  <p:tag name="KSO_WM_UNIT_INDEX" val="1_1_1"/>
  <p:tag name="KSO_WM_UNIT_LAYERLEVEL" val="1_1_1"/>
  <p:tag name="KSO_WM_UNIT_VALUE" val="16"/>
  <p:tag name="KSO_WM_UNIT_HIGHLIGHT" val="0"/>
  <p:tag name="KSO_WM_UNIT_COMPATIBLE" val="0"/>
  <p:tag name="KSO_WM_UNIT_CLEAR" val="0"/>
  <p:tag name="KSO_WM_UNIT_PRESET_TEXT_INDEX" val="3"/>
  <p:tag name="KSO_WM_UNIT_PRESET_TEXT_LEN" val="11"/>
  <p:tag name="KSO_WM_DIAGRAM_GROUP_CODE" val="q1-1"/>
  <p:tag name="KSO_WM_UNIT_ID" val="diagram20170368_1*q_h_a*1_1_1"/>
  <p:tag name="KSO_WM_UNIT_TEXT_FILL_FORE_SCHEMECOLOR_INDEX" val="13"/>
  <p:tag name="KSO_WM_UNIT_TEXT_FILL_TYPE" val="1"/>
  <p:tag name="KSO_WM_UNIT_DIAGRAM_SCHEMECOLOR_ID" val="0"/>
  <p:tag name="KSO_WM_UNIT_USESOURCEFORMAT_APPLY" val="1"/>
</p:tagLst>
</file>

<file path=ppt/tags/tag170.xml><?xml version="1.0" encoding="utf-8"?>
<p:tagLst xmlns:p="http://schemas.openxmlformats.org/presentationml/2006/main">
  <p:tag name="KSO_WM_TEMPLATE_CATEGORY" val="diagram"/>
  <p:tag name="KSO_WM_TEMPLATE_INDEX" val="20181211"/>
  <p:tag name="KSO_WM_UNIT_TYPE" val="l_h_i"/>
  <p:tag name="KSO_WM_UNIT_INDEX" val="1_2_5"/>
  <p:tag name="KSO_WM_UNIT_ID" val="diagram20181211_4*l_h_i*1_2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1.xml><?xml version="1.0" encoding="utf-8"?>
<p:tagLst xmlns:p="http://schemas.openxmlformats.org/presentationml/2006/main">
  <p:tag name="KSO_WM_TEMPLATE_CATEGORY" val="diagram"/>
  <p:tag name="KSO_WM_TEMPLATE_INDEX" val="20181211"/>
  <p:tag name="KSO_WM_UNIT_TYPE" val="l_h_i"/>
  <p:tag name="KSO_WM_UNIT_INDEX" val="1_2_6"/>
  <p:tag name="KSO_WM_UNIT_ID" val="diagram20181211_4*l_h_i*1_2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72.xml><?xml version="1.0" encoding="utf-8"?>
<p:tagLst xmlns:p="http://schemas.openxmlformats.org/presentationml/2006/main">
  <p:tag name="KSO_WM_TEMPLATE_CATEGORY" val="diagram"/>
  <p:tag name="KSO_WM_TEMPLATE_INDEX" val="20181211"/>
  <p:tag name="KSO_WM_UNIT_TYPE" val="l_h_i"/>
  <p:tag name="KSO_WM_UNIT_INDEX" val="1_2_7"/>
  <p:tag name="KSO_WM_UNIT_ID" val="diagram20181211_4*l_h_i*1_2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3.xml><?xml version="1.0" encoding="utf-8"?>
<p:tagLst xmlns:p="http://schemas.openxmlformats.org/presentationml/2006/main">
  <p:tag name="KSO_WM_TEMPLATE_CATEGORY" val="diagram"/>
  <p:tag name="KSO_WM_TEMPLATE_INDEX" val="20181211"/>
  <p:tag name="KSO_WM_UNIT_TYPE" val="l_h_i"/>
  <p:tag name="KSO_WM_UNIT_INDEX" val="1_2_8"/>
  <p:tag name="KSO_WM_UNIT_ID" val="diagram20181211_4*l_h_i*1_2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4.xml><?xml version="1.0" encoding="utf-8"?>
<p:tagLst xmlns:p="http://schemas.openxmlformats.org/presentationml/2006/main">
  <p:tag name="KSO_WM_TEMPLATE_CATEGORY" val="diagram"/>
  <p:tag name="KSO_WM_TEMPLATE_INDEX" val="20181211"/>
  <p:tag name="KSO_WM_UNIT_TYPE" val="l_h_i"/>
  <p:tag name="KSO_WM_UNIT_INDEX" val="1_2_9"/>
  <p:tag name="KSO_WM_UNIT_ID" val="diagram20181211_4*l_h_i*1_2_9"/>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Lst>
</file>

<file path=ppt/tags/tag175.xml><?xml version="1.0" encoding="utf-8"?>
<p:tagLst xmlns:p="http://schemas.openxmlformats.org/presentationml/2006/main">
  <p:tag name="KSO_WM_TEMPLATE_CATEGORY" val="diagram"/>
  <p:tag name="KSO_WM_TEMPLATE_INDEX" val="20181211"/>
  <p:tag name="KSO_WM_UNIT_TYPE" val="l_h_i"/>
  <p:tag name="KSO_WM_UNIT_INDEX" val="1_2_10"/>
  <p:tag name="KSO_WM_UNIT_ID" val="diagram20181211_4*l_h_i*1_2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6.xml><?xml version="1.0" encoding="utf-8"?>
<p:tagLst xmlns:p="http://schemas.openxmlformats.org/presentationml/2006/main">
  <p:tag name="KSO_WM_TEMPLATE_CATEGORY" val="diagram"/>
  <p:tag name="KSO_WM_TEMPLATE_INDEX" val="20181211"/>
  <p:tag name="KSO_WM_UNIT_TYPE" val="l_h_i"/>
  <p:tag name="KSO_WM_UNIT_INDEX" val="1_2_11"/>
  <p:tag name="KSO_WM_UNIT_ID" val="diagram20181211_4*l_h_i*1_2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77.xml><?xml version="1.0" encoding="utf-8"?>
<p:tagLst xmlns:p="http://schemas.openxmlformats.org/presentationml/2006/main">
  <p:tag name="KSO_WM_TEMPLATE_CATEGORY" val="diagram"/>
  <p:tag name="KSO_WM_TEMPLATE_INDEX" val="20181211"/>
  <p:tag name="KSO_WM_UNIT_TYPE" val="l_h_i"/>
  <p:tag name="KSO_WM_UNIT_INDEX" val="1_4_1"/>
  <p:tag name="KSO_WM_UNIT_ID" val="diagram20181211_4*l_h_i*1_4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78.xml><?xml version="1.0" encoding="utf-8"?>
<p:tagLst xmlns:p="http://schemas.openxmlformats.org/presentationml/2006/main">
  <p:tag name="KSO_WM_TEMPLATE_CATEGORY" val="diagram"/>
  <p:tag name="KSO_WM_TEMPLATE_INDEX" val="20181211"/>
  <p:tag name="KSO_WM_UNIT_TYPE" val="l_h_i"/>
  <p:tag name="KSO_WM_UNIT_INDEX" val="1_4_2"/>
  <p:tag name="KSO_WM_UNIT_ID" val="diagram20181211_4*l_h_i*1_4_2"/>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79.xml><?xml version="1.0" encoding="utf-8"?>
<p:tagLst xmlns:p="http://schemas.openxmlformats.org/presentationml/2006/main">
  <p:tag name="KSO_WM_TEMPLATE_CATEGORY" val="diagram"/>
  <p:tag name="KSO_WM_TEMPLATE_INDEX" val="20181211"/>
  <p:tag name="KSO_WM_UNIT_TYPE" val="l_h_i"/>
  <p:tag name="KSO_WM_UNIT_INDEX" val="1_4_3"/>
  <p:tag name="KSO_WM_UNIT_ID" val="diagram20181211_4*l_h_i*1_4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f"/>
  <p:tag name="KSO_WM_UNIT_INDEX" val="1_1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368_1*q_h_f*1_1_1"/>
  <p:tag name="KSO_WM_UNIT_TEXT_FILL_FORE_SCHEMECOLOR_INDEX" val="13"/>
  <p:tag name="KSO_WM_UNIT_TEXT_FILL_TYPE" val="1"/>
  <p:tag name="KSO_WM_UNIT_DIAGRAM_SCHEMECOLOR_ID" val="0"/>
  <p:tag name="KSO_WM_UNIT_USESOURCEFORMAT_APPLY" val="1"/>
</p:tagLst>
</file>

<file path=ppt/tags/tag180.xml><?xml version="1.0" encoding="utf-8"?>
<p:tagLst xmlns:p="http://schemas.openxmlformats.org/presentationml/2006/main">
  <p:tag name="KSO_WM_TEMPLATE_CATEGORY" val="diagram"/>
  <p:tag name="KSO_WM_TEMPLATE_INDEX" val="20181211"/>
  <p:tag name="KSO_WM_UNIT_TYPE" val="l_h_i"/>
  <p:tag name="KSO_WM_UNIT_INDEX" val="1_4_4"/>
  <p:tag name="KSO_WM_UNIT_ID" val="diagram20181211_4*l_h_i*1_4_4"/>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81.xml><?xml version="1.0" encoding="utf-8"?>
<p:tagLst xmlns:p="http://schemas.openxmlformats.org/presentationml/2006/main">
  <p:tag name="KSO_WM_TEMPLATE_CATEGORY" val="diagram"/>
  <p:tag name="KSO_WM_TEMPLATE_INDEX" val="20181211"/>
  <p:tag name="KSO_WM_UNIT_TYPE" val="l_h_i"/>
  <p:tag name="KSO_WM_UNIT_INDEX" val="1_4_5"/>
  <p:tag name="KSO_WM_UNIT_ID" val="diagram20181211_4*l_h_i*1_4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2.xml><?xml version="1.0" encoding="utf-8"?>
<p:tagLst xmlns:p="http://schemas.openxmlformats.org/presentationml/2006/main">
  <p:tag name="KSO_WM_TEMPLATE_CATEGORY" val="diagram"/>
  <p:tag name="KSO_WM_TEMPLATE_INDEX" val="20181211"/>
  <p:tag name="KSO_WM_UNIT_TYPE" val="l_h_i"/>
  <p:tag name="KSO_WM_UNIT_INDEX" val="1_4_6"/>
  <p:tag name="KSO_WM_UNIT_ID" val="diagram20181211_4*l_h_i*1_4_6"/>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83.xml><?xml version="1.0" encoding="utf-8"?>
<p:tagLst xmlns:p="http://schemas.openxmlformats.org/presentationml/2006/main">
  <p:tag name="KSO_WM_TEMPLATE_CATEGORY" val="diagram"/>
  <p:tag name="KSO_WM_TEMPLATE_INDEX" val="20181211"/>
  <p:tag name="KSO_WM_UNIT_TYPE" val="l_h_i"/>
  <p:tag name="KSO_WM_UNIT_INDEX" val="1_4_7"/>
  <p:tag name="KSO_WM_UNIT_ID" val="diagram20181211_4*l_h_i*1_4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4.xml><?xml version="1.0" encoding="utf-8"?>
<p:tagLst xmlns:p="http://schemas.openxmlformats.org/presentationml/2006/main">
  <p:tag name="KSO_WM_TEMPLATE_CATEGORY" val="diagram"/>
  <p:tag name="KSO_WM_TEMPLATE_INDEX" val="20181211"/>
  <p:tag name="KSO_WM_UNIT_TYPE" val="l_h_i"/>
  <p:tag name="KSO_WM_UNIT_INDEX" val="1_4_8"/>
  <p:tag name="KSO_WM_UNIT_ID" val="diagram20181211_4*l_h_i*1_4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5.xml><?xml version="1.0" encoding="utf-8"?>
<p:tagLst xmlns:p="http://schemas.openxmlformats.org/presentationml/2006/main">
  <p:tag name="KSO_WM_TEMPLATE_CATEGORY" val="diagram"/>
  <p:tag name="KSO_WM_TEMPLATE_INDEX" val="20181211"/>
  <p:tag name="KSO_WM_UNIT_TYPE" val="l_h_i"/>
  <p:tag name="KSO_WM_UNIT_INDEX" val="1_4_9"/>
  <p:tag name="KSO_WM_UNIT_ID" val="diagram20181211_4*l_h_i*1_4_9"/>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Lst>
</file>

<file path=ppt/tags/tag186.xml><?xml version="1.0" encoding="utf-8"?>
<p:tagLst xmlns:p="http://schemas.openxmlformats.org/presentationml/2006/main">
  <p:tag name="KSO_WM_TEMPLATE_CATEGORY" val="diagram"/>
  <p:tag name="KSO_WM_TEMPLATE_INDEX" val="20181211"/>
  <p:tag name="KSO_WM_UNIT_TYPE" val="l_h_i"/>
  <p:tag name="KSO_WM_UNIT_INDEX" val="1_4_10"/>
  <p:tag name="KSO_WM_UNIT_ID" val="diagram20181211_4*l_h_i*1_4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7.xml><?xml version="1.0" encoding="utf-8"?>
<p:tagLst xmlns:p="http://schemas.openxmlformats.org/presentationml/2006/main">
  <p:tag name="KSO_WM_TEMPLATE_CATEGORY" val="diagram"/>
  <p:tag name="KSO_WM_TEMPLATE_INDEX" val="20181211"/>
  <p:tag name="KSO_WM_UNIT_TYPE" val="l_h_i"/>
  <p:tag name="KSO_WM_UNIT_INDEX" val="1_4_11"/>
  <p:tag name="KSO_WM_UNIT_ID" val="diagram20181211_4*l_h_i*1_4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8.xml><?xml version="1.0" encoding="utf-8"?>
<p:tagLst xmlns:p="http://schemas.openxmlformats.org/presentationml/2006/main">
  <p:tag name="KSO_WM_TEMPLATE_CATEGORY" val="diagram"/>
  <p:tag name="KSO_WM_TEMPLATE_INDEX" val="20181211"/>
  <p:tag name="KSO_WM_UNIT_TYPE" val="l_h_i"/>
  <p:tag name="KSO_WM_UNIT_INDEX" val="1_4_12"/>
  <p:tag name="KSO_WM_UNIT_ID" val="diagram20181211_4*l_h_i*1_4_1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89.xml><?xml version="1.0" encoding="utf-8"?>
<p:tagLst xmlns:p="http://schemas.openxmlformats.org/presentationml/2006/main">
  <p:tag name="KSO_WM_TEMPLATE_CATEGORY" val="diagram"/>
  <p:tag name="KSO_WM_TEMPLATE_INDEX" val="20181211"/>
  <p:tag name="KSO_WM_UNIT_TYPE" val="l_h_i"/>
  <p:tag name="KSO_WM_UNIT_INDEX" val="1_4_13"/>
  <p:tag name="KSO_WM_UNIT_ID" val="diagram20181211_4*l_h_i*1_4_1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a"/>
  <p:tag name="KSO_WM_UNIT_INDEX" val="1_2_1"/>
  <p:tag name="KSO_WM_UNIT_LAYERLEVEL" val="1_1_1"/>
  <p:tag name="KSO_WM_UNIT_VALUE" val="16"/>
  <p:tag name="KSO_WM_UNIT_HIGHLIGHT" val="0"/>
  <p:tag name="KSO_WM_UNIT_COMPATIBLE" val="0"/>
  <p:tag name="KSO_WM_UNIT_CLEAR" val="0"/>
  <p:tag name="KSO_WM_UNIT_PRESET_TEXT_INDEX" val="3"/>
  <p:tag name="KSO_WM_UNIT_PRESET_TEXT_LEN" val="11"/>
  <p:tag name="KSO_WM_DIAGRAM_GROUP_CODE" val="q1-1"/>
  <p:tag name="KSO_WM_UNIT_ID" val="diagram20170368_1*q_h_a*1_2_1"/>
  <p:tag name="KSO_WM_UNIT_TEXT_FILL_FORE_SCHEMECOLOR_INDEX" val="13"/>
  <p:tag name="KSO_WM_UNIT_TEXT_FILL_TYPE" val="1"/>
  <p:tag name="KSO_WM_UNIT_DIAGRAM_SCHEMECOLOR_ID" val="0"/>
  <p:tag name="KSO_WM_UNIT_USESOURCEFORMAT_APPLY" val="1"/>
</p:tagLst>
</file>

<file path=ppt/tags/tag190.xml><?xml version="1.0" encoding="utf-8"?>
<p:tagLst xmlns:p="http://schemas.openxmlformats.org/presentationml/2006/main">
  <p:tag name="KSO_WM_TEMPLATE_CATEGORY" val="diagram"/>
  <p:tag name="KSO_WM_TEMPLATE_INDEX" val="20181211"/>
  <p:tag name="KSO_WM_UNIT_TYPE" val="l_h_i"/>
  <p:tag name="KSO_WM_UNIT_INDEX" val="1_4_14"/>
  <p:tag name="KSO_WM_UNIT_ID" val="diagram20181211_4*l_h_i*1_4_14"/>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91.xml><?xml version="1.0" encoding="utf-8"?>
<p:tagLst xmlns:p="http://schemas.openxmlformats.org/presentationml/2006/main">
  <p:tag name="KSO_WM_TEMPLATE_CATEGORY" val="diagram"/>
  <p:tag name="KSO_WM_TEMPLATE_INDEX" val="20181211"/>
  <p:tag name="KSO_WM_UNIT_TYPE" val="l_h_i"/>
  <p:tag name="KSO_WM_UNIT_INDEX" val="1_3_1"/>
  <p:tag name="KSO_WM_UNIT_ID" val="diagram20181211_4*l_h_i*1_3_1"/>
  <p:tag name="KSO_WM_UNIT_LAYERLEVEL" val="1_1_1"/>
  <p:tag name="KSO_WM_BEAUTIFY_FLAG" val="#wm#"/>
  <p:tag name="KSO_WM_TAG_VERSION" val="1.0"/>
  <p:tag name="KSO_WM_DIAGRAM_GROUP_CODE" val="l1-1"/>
  <p:tag name="KSO_WM_UNIT_FILL_FORE_SCHEMECOLOR_INDEX" val="4"/>
  <p:tag name="KSO_WM_UNIT_FILL_TYPE" val="1"/>
  <p:tag name="KSO_WM_UNIT_TEXT_FILL_FORE_SCHEMECOLOR_INDEX" val="13"/>
  <p:tag name="KSO_WM_UNIT_TEXT_FILL_TYPE" val="1"/>
</p:tagLst>
</file>

<file path=ppt/tags/tag192.xml><?xml version="1.0" encoding="utf-8"?>
<p:tagLst xmlns:p="http://schemas.openxmlformats.org/presentationml/2006/main">
  <p:tag name="KSO_WM_TEMPLATE_CATEGORY" val="diagram"/>
  <p:tag name="KSO_WM_TEMPLATE_INDEX" val="20181211"/>
  <p:tag name="KSO_WM_UNIT_TYPE" val="l_h_i"/>
  <p:tag name="KSO_WM_UNIT_INDEX" val="1_3_2"/>
  <p:tag name="KSO_WM_UNIT_ID" val="diagram20181211_4*l_h_i*1_3_2"/>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93.xml><?xml version="1.0" encoding="utf-8"?>
<p:tagLst xmlns:p="http://schemas.openxmlformats.org/presentationml/2006/main">
  <p:tag name="KSO_WM_TEMPLATE_CATEGORY" val="diagram"/>
  <p:tag name="KSO_WM_TEMPLATE_INDEX" val="20181211"/>
  <p:tag name="KSO_WM_UNIT_TYPE" val="l_h_i"/>
  <p:tag name="KSO_WM_UNIT_INDEX" val="1_3_3"/>
  <p:tag name="KSO_WM_UNIT_ID" val="diagram20181211_4*l_h_i*1_3_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94.xml><?xml version="1.0" encoding="utf-8"?>
<p:tagLst xmlns:p="http://schemas.openxmlformats.org/presentationml/2006/main">
  <p:tag name="KSO_WM_TEMPLATE_CATEGORY" val="diagram"/>
  <p:tag name="KSO_WM_TEMPLATE_INDEX" val="20181211"/>
  <p:tag name="KSO_WM_UNIT_TYPE" val="l_h_i"/>
  <p:tag name="KSO_WM_UNIT_INDEX" val="1_3_4"/>
  <p:tag name="KSO_WM_UNIT_ID" val="diagram20181211_4*l_h_i*1_3_4"/>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95.xml><?xml version="1.0" encoding="utf-8"?>
<p:tagLst xmlns:p="http://schemas.openxmlformats.org/presentationml/2006/main">
  <p:tag name="KSO_WM_TEMPLATE_CATEGORY" val="diagram"/>
  <p:tag name="KSO_WM_TEMPLATE_INDEX" val="20181211"/>
  <p:tag name="KSO_WM_UNIT_TYPE" val="l_h_i"/>
  <p:tag name="KSO_WM_UNIT_INDEX" val="1_3_5"/>
  <p:tag name="KSO_WM_UNIT_ID" val="diagram20181211_4*l_h_i*1_3_5"/>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96.xml><?xml version="1.0" encoding="utf-8"?>
<p:tagLst xmlns:p="http://schemas.openxmlformats.org/presentationml/2006/main">
  <p:tag name="KSO_WM_TEMPLATE_CATEGORY" val="diagram"/>
  <p:tag name="KSO_WM_TEMPLATE_INDEX" val="20181211"/>
  <p:tag name="KSO_WM_UNIT_TYPE" val="l_h_i"/>
  <p:tag name="KSO_WM_UNIT_INDEX" val="1_3_6"/>
  <p:tag name="KSO_WM_UNIT_ID" val="diagram20181211_4*l_h_i*1_3_6"/>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197.xml><?xml version="1.0" encoding="utf-8"?>
<p:tagLst xmlns:p="http://schemas.openxmlformats.org/presentationml/2006/main">
  <p:tag name="KSO_WM_TEMPLATE_CATEGORY" val="diagram"/>
  <p:tag name="KSO_WM_TEMPLATE_INDEX" val="20181211"/>
  <p:tag name="KSO_WM_UNIT_TYPE" val="l_h_i"/>
  <p:tag name="KSO_WM_UNIT_INDEX" val="1_3_7"/>
  <p:tag name="KSO_WM_UNIT_ID" val="diagram20181211_4*l_h_i*1_3_7"/>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98.xml><?xml version="1.0" encoding="utf-8"?>
<p:tagLst xmlns:p="http://schemas.openxmlformats.org/presentationml/2006/main">
  <p:tag name="KSO_WM_TEMPLATE_CATEGORY" val="diagram"/>
  <p:tag name="KSO_WM_TEMPLATE_INDEX" val="20181211"/>
  <p:tag name="KSO_WM_UNIT_TYPE" val="l_h_i"/>
  <p:tag name="KSO_WM_UNIT_INDEX" val="1_3_8"/>
  <p:tag name="KSO_WM_UNIT_ID" val="diagram20181211_4*l_h_i*1_3_8"/>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199.xml><?xml version="1.0" encoding="utf-8"?>
<p:tagLst xmlns:p="http://schemas.openxmlformats.org/presentationml/2006/main">
  <p:tag name="KSO_WM_TEMPLATE_CATEGORY" val="diagram"/>
  <p:tag name="KSO_WM_TEMPLATE_INDEX" val="20181211"/>
  <p:tag name="KSO_WM_UNIT_TYPE" val="l_h_i"/>
  <p:tag name="KSO_WM_UNIT_INDEX" val="1_3_9"/>
  <p:tag name="KSO_WM_UNIT_ID" val="diagram20181211_4*l_h_i*1_3_9"/>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Lst>
</file>

<file path=ppt/tags/tag2.xml><?xml version="1.0" encoding="utf-8"?>
<p:tagLst xmlns:p="http://schemas.openxmlformats.org/presentationml/2006/main">
  <p:tag name="KSO_WM_UNIT_TABLE_BEAUTIFY" val="smartTable{843b0a8e-e46c-4c1f-9a36-b77ebf2a45f8}"/>
  <p:tag name="TABLE_EMPHASIZE_COLOR" val="16769250"/>
  <p:tag name="TABLE_ENDDRAG_ORIGIN_RECT" val="436*192"/>
  <p:tag name="TABLE_ENDDRAG_RECT" val="253*129*436*192"/>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f"/>
  <p:tag name="KSO_WM_UNIT_INDEX" val="1_2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368_1*q_h_f*1_2_1"/>
  <p:tag name="KSO_WM_UNIT_TEXT_FILL_FORE_SCHEMECOLOR_INDEX" val="13"/>
  <p:tag name="KSO_WM_UNIT_TEXT_FILL_TYPE" val="1"/>
  <p:tag name="KSO_WM_UNIT_DIAGRAM_SCHEMECOLOR_ID" val="0"/>
  <p:tag name="KSO_WM_UNIT_USESOURCEFORMAT_APPLY" val="1"/>
</p:tagLst>
</file>

<file path=ppt/tags/tag200.xml><?xml version="1.0" encoding="utf-8"?>
<p:tagLst xmlns:p="http://schemas.openxmlformats.org/presentationml/2006/main">
  <p:tag name="KSO_WM_TEMPLATE_CATEGORY" val="diagram"/>
  <p:tag name="KSO_WM_TEMPLATE_INDEX" val="20181211"/>
  <p:tag name="KSO_WM_UNIT_TYPE" val="l_h_i"/>
  <p:tag name="KSO_WM_UNIT_INDEX" val="1_3_10"/>
  <p:tag name="KSO_WM_UNIT_ID" val="diagram20181211_4*l_h_i*1_3_10"/>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201.xml><?xml version="1.0" encoding="utf-8"?>
<p:tagLst xmlns:p="http://schemas.openxmlformats.org/presentationml/2006/main">
  <p:tag name="KSO_WM_TEMPLATE_CATEGORY" val="diagram"/>
  <p:tag name="KSO_WM_TEMPLATE_INDEX" val="20181211"/>
  <p:tag name="KSO_WM_UNIT_TYPE" val="l_h_i"/>
  <p:tag name="KSO_WM_UNIT_INDEX" val="1_3_11"/>
  <p:tag name="KSO_WM_UNIT_ID" val="diagram20181211_4*l_h_i*1_3_11"/>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202.xml><?xml version="1.0" encoding="utf-8"?>
<p:tagLst xmlns:p="http://schemas.openxmlformats.org/presentationml/2006/main">
  <p:tag name="KSO_WM_TEMPLATE_CATEGORY" val="diagram"/>
  <p:tag name="KSO_WM_TEMPLATE_INDEX" val="20181211"/>
  <p:tag name="KSO_WM_UNIT_TYPE" val="l_h_i"/>
  <p:tag name="KSO_WM_UNIT_INDEX" val="1_3_12"/>
  <p:tag name="KSO_WM_UNIT_ID" val="diagram20181211_4*l_h_i*1_3_12"/>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203.xml><?xml version="1.0" encoding="utf-8"?>
<p:tagLst xmlns:p="http://schemas.openxmlformats.org/presentationml/2006/main">
  <p:tag name="KSO_WM_TEMPLATE_CATEGORY" val="diagram"/>
  <p:tag name="KSO_WM_TEMPLATE_INDEX" val="20181211"/>
  <p:tag name="KSO_WM_UNIT_TYPE" val="l_h_i"/>
  <p:tag name="KSO_WM_UNIT_INDEX" val="1_3_13"/>
  <p:tag name="KSO_WM_UNIT_ID" val="diagram20181211_4*l_h_i*1_3_13"/>
  <p:tag name="KSO_WM_UNIT_LAYERLEVEL" val="1_1_1"/>
  <p:tag name="KSO_WM_BEAUTIFY_FLAG" val="#wm#"/>
  <p:tag name="KSO_WM_TAG_VERSION" val="1.0"/>
  <p:tag name="KSO_WM_DIAGRAM_GROUP_CODE" val="l1-1"/>
  <p:tag name="KSO_WM_UNIT_TEXT_FILL_FORE_SCHEMECOLOR_INDEX" val="13"/>
  <p:tag name="KSO_WM_UNIT_TEXT_FILL_TYPE" val="1"/>
</p:tagLst>
</file>

<file path=ppt/tags/tag204.xml><?xml version="1.0" encoding="utf-8"?>
<p:tagLst xmlns:p="http://schemas.openxmlformats.org/presentationml/2006/main">
  <p:tag name="KSO_WM_TEMPLATE_CATEGORY" val="diagram"/>
  <p:tag name="KSO_WM_TEMPLATE_INDEX" val="20181211"/>
  <p:tag name="KSO_WM_UNIT_TYPE" val="l_h_f"/>
  <p:tag name="KSO_WM_UNIT_INDEX" val="1_1_1"/>
  <p:tag name="KSO_WM_UNIT_ID" val="diagram20181211_4*l_h_f*1_1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205.xml><?xml version="1.0" encoding="utf-8"?>
<p:tagLst xmlns:p="http://schemas.openxmlformats.org/presentationml/2006/main">
  <p:tag name="KSO_WM_TEMPLATE_CATEGORY" val="diagram"/>
  <p:tag name="KSO_WM_TEMPLATE_INDEX" val="20181211"/>
  <p:tag name="KSO_WM_UNIT_TYPE" val="l_h_a"/>
  <p:tag name="KSO_WM_UNIT_INDEX" val="1_1_1"/>
  <p:tag name="KSO_WM_UNIT_ID" val="diagram20181211_4*l_h_a*1_1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206.xml><?xml version="1.0" encoding="utf-8"?>
<p:tagLst xmlns:p="http://schemas.openxmlformats.org/presentationml/2006/main">
  <p:tag name="KSO_WM_TEMPLATE_CATEGORY" val="diagram"/>
  <p:tag name="KSO_WM_TEMPLATE_INDEX" val="20181211"/>
  <p:tag name="KSO_WM_UNIT_TYPE" val="l_h_f"/>
  <p:tag name="KSO_WM_UNIT_INDEX" val="1_2_1"/>
  <p:tag name="KSO_WM_UNIT_ID" val="diagram20181211_4*l_h_f*1_2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207.xml><?xml version="1.0" encoding="utf-8"?>
<p:tagLst xmlns:p="http://schemas.openxmlformats.org/presentationml/2006/main">
  <p:tag name="KSO_WM_TEMPLATE_CATEGORY" val="diagram"/>
  <p:tag name="KSO_WM_TEMPLATE_INDEX" val="20181211"/>
  <p:tag name="KSO_WM_UNIT_TYPE" val="l_h_a"/>
  <p:tag name="KSO_WM_UNIT_INDEX" val="1_2_1"/>
  <p:tag name="KSO_WM_UNIT_ID" val="diagram20181211_4*l_h_a*1_2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208.xml><?xml version="1.0" encoding="utf-8"?>
<p:tagLst xmlns:p="http://schemas.openxmlformats.org/presentationml/2006/main">
  <p:tag name="KSO_WM_TEMPLATE_CATEGORY" val="diagram"/>
  <p:tag name="KSO_WM_TEMPLATE_INDEX" val="20181211"/>
  <p:tag name="KSO_WM_UNIT_TYPE" val="l_h_f"/>
  <p:tag name="KSO_WM_UNIT_INDEX" val="1_3_1"/>
  <p:tag name="KSO_WM_UNIT_ID" val="diagram20181211_4*l_h_f*1_3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209.xml><?xml version="1.0" encoding="utf-8"?>
<p:tagLst xmlns:p="http://schemas.openxmlformats.org/presentationml/2006/main">
  <p:tag name="KSO_WM_TEMPLATE_CATEGORY" val="diagram"/>
  <p:tag name="KSO_WM_TEMPLATE_INDEX" val="20181211"/>
  <p:tag name="KSO_WM_UNIT_TYPE" val="l_h_a"/>
  <p:tag name="KSO_WM_UNIT_INDEX" val="1_3_1"/>
  <p:tag name="KSO_WM_UNIT_ID" val="diagram20181211_4*l_h_a*1_3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a"/>
  <p:tag name="KSO_WM_UNIT_INDEX" val="1_3_1"/>
  <p:tag name="KSO_WM_UNIT_LAYERLEVEL" val="1_1_1"/>
  <p:tag name="KSO_WM_UNIT_VALUE" val="16"/>
  <p:tag name="KSO_WM_UNIT_HIGHLIGHT" val="0"/>
  <p:tag name="KSO_WM_UNIT_COMPATIBLE" val="0"/>
  <p:tag name="KSO_WM_UNIT_CLEAR" val="0"/>
  <p:tag name="KSO_WM_UNIT_PRESET_TEXT_INDEX" val="3"/>
  <p:tag name="KSO_WM_UNIT_PRESET_TEXT_LEN" val="11"/>
  <p:tag name="KSO_WM_DIAGRAM_GROUP_CODE" val="q1-1"/>
  <p:tag name="KSO_WM_UNIT_ID" val="diagram20170368_1*q_h_a*1_3_1"/>
  <p:tag name="KSO_WM_UNIT_TEXT_FILL_FORE_SCHEMECOLOR_INDEX" val="13"/>
  <p:tag name="KSO_WM_UNIT_TEXT_FILL_TYPE" val="1"/>
  <p:tag name="KSO_WM_UNIT_DIAGRAM_SCHEMECOLOR_ID" val="0"/>
  <p:tag name="KSO_WM_UNIT_USESOURCEFORMAT_APPLY" val="1"/>
</p:tagLst>
</file>

<file path=ppt/tags/tag210.xml><?xml version="1.0" encoding="utf-8"?>
<p:tagLst xmlns:p="http://schemas.openxmlformats.org/presentationml/2006/main">
  <p:tag name="KSO_WM_TEMPLATE_CATEGORY" val="diagram"/>
  <p:tag name="KSO_WM_TEMPLATE_INDEX" val="20181211"/>
  <p:tag name="KSO_WM_UNIT_TYPE" val="l_h_f"/>
  <p:tag name="KSO_WM_UNIT_INDEX" val="1_4_1"/>
  <p:tag name="KSO_WM_UNIT_ID" val="diagram20181211_4*l_h_f*1_4_1"/>
  <p:tag name="KSO_WM_UNIT_LAYERLEVEL" val="1_1_1"/>
  <p:tag name="KSO_WM_UNIT_VALUE" val="2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
  <p:tag name="KSO_WM_UNIT_TEXT_FILL_FORE_SCHEMECOLOR_INDEX" val="3"/>
  <p:tag name="KSO_WM_UNIT_TEXT_FILL_TYPE" val="1"/>
</p:tagLst>
</file>

<file path=ppt/tags/tag211.xml><?xml version="1.0" encoding="utf-8"?>
<p:tagLst xmlns:p="http://schemas.openxmlformats.org/presentationml/2006/main">
  <p:tag name="KSO_WM_TEMPLATE_CATEGORY" val="diagram"/>
  <p:tag name="KSO_WM_TEMPLATE_INDEX" val="20181211"/>
  <p:tag name="KSO_WM_UNIT_TYPE" val="l_h_a"/>
  <p:tag name="KSO_WM_UNIT_INDEX" val="1_4_1"/>
  <p:tag name="KSO_WM_UNIT_ID" val="diagram20181211_4*l_h_a*1_4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内容文字"/>
  <p:tag name="KSO_WM_UNIT_TEXT_FILL_FORE_SCHEMECOLOR_INDEX" val="14"/>
  <p:tag name="KSO_WM_UNIT_TEXT_FILL_TYPE" val="1"/>
</p:tagLst>
</file>

<file path=ppt/tags/tag212.xml><?xml version="1.0" encoding="utf-8"?>
<p:tagLst xmlns:p="http://schemas.openxmlformats.org/presentationml/2006/main">
  <p:tag name="KSO_WM_TEMPLATE_CATEGORY" val="diagram"/>
  <p:tag name="KSO_WM_TEMPLATE_INDEX" val="20181211"/>
  <p:tag name="KSO_WM_UNIT_TYPE" val="l_h_i"/>
  <p:tag name="KSO_WM_UNIT_INDEX" val="1_1_13"/>
  <p:tag name="KSO_WM_UNIT_ID" val="diagram20181211_4*l_h_i*1_1_13"/>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213.xml><?xml version="1.0" encoding="utf-8"?>
<p:tagLst xmlns:p="http://schemas.openxmlformats.org/presentationml/2006/main">
  <p:tag name="KSO_WM_TEMPLATE_CATEGORY" val="diagram"/>
  <p:tag name="KSO_WM_TEMPLATE_INDEX" val="20181211"/>
  <p:tag name="KSO_WM_UNIT_TYPE" val="l_h_i"/>
  <p:tag name="KSO_WM_UNIT_INDEX" val="1_2_12"/>
  <p:tag name="KSO_WM_UNIT_ID" val="diagram20181211_4*l_h_i*1_2_12"/>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214.xml><?xml version="1.0" encoding="utf-8"?>
<p:tagLst xmlns:p="http://schemas.openxmlformats.org/presentationml/2006/main">
  <p:tag name="KSO_WM_TEMPLATE_CATEGORY" val="diagram"/>
  <p:tag name="KSO_WM_TEMPLATE_INDEX" val="20181211"/>
  <p:tag name="KSO_WM_UNIT_TYPE" val="l_h_i"/>
  <p:tag name="KSO_WM_UNIT_INDEX" val="1_3_14"/>
  <p:tag name="KSO_WM_UNIT_ID" val="diagram20181211_4*l_h_i*1_3_14"/>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215.xml><?xml version="1.0" encoding="utf-8"?>
<p:tagLst xmlns:p="http://schemas.openxmlformats.org/presentationml/2006/main">
  <p:tag name="KSO_WM_TEMPLATE_CATEGORY" val="diagram"/>
  <p:tag name="KSO_WM_TEMPLATE_INDEX" val="20181211"/>
  <p:tag name="KSO_WM_UNIT_TYPE" val="l_h_i"/>
  <p:tag name="KSO_WM_UNIT_INDEX" val="1_4_15"/>
  <p:tag name="KSO_WM_UNIT_ID" val="diagram20181211_4*l_h_i*1_4_15"/>
  <p:tag name="KSO_WM_UNIT_LAYERLEVEL" val="1_1_1"/>
  <p:tag name="KSO_WM_BEAUTIFY_FLAG" val="#wm#"/>
  <p:tag name="KSO_WM_TAG_VERSION" val="1.0"/>
  <p:tag name="KSO_WM_DIAGRAM_GROUP_CODE" val="l1-1"/>
  <p:tag name="KSO_WM_UNIT_TEXT_FILL_FORE_SCHEMECOLOR_INDEX" val="14"/>
  <p:tag name="KSO_WM_UNIT_TEXT_FILL_TYPE" val="1"/>
</p:tagLst>
</file>

<file path=ppt/tags/tag216.xml><?xml version="1.0" encoding="utf-8"?>
<p:tagLst xmlns:p="http://schemas.openxmlformats.org/presentationml/2006/main">
  <p:tag name="KSO_WM_UNIT_PLACING_PICTURE_USER_VIEWPORT" val="{&quot;height&quot;:4871,&quot;width&quot;:2835}"/>
</p:tagLst>
</file>

<file path=ppt/tags/tag217.xml><?xml version="1.0" encoding="utf-8"?>
<p:tagLst xmlns:p="http://schemas.openxmlformats.org/presentationml/2006/main">
  <p:tag name="KSO_WM_UNIT_PLACING_PICTURE_USER_VIEWPORT" val="{&quot;height&quot;:4850.393700787402,&quot;width&quot;:2834.6456692913384}"/>
</p:tagLst>
</file>

<file path=ppt/tags/tag218.xml><?xml version="1.0" encoding="utf-8"?>
<p:tagLst xmlns:p="http://schemas.openxmlformats.org/presentationml/2006/main">
  <p:tag name="KSO_WM_UNIT_PLACING_PICTURE_USER_VIEWPORT" val="{&quot;height&quot;:25500,&quot;width&quot;:13500}"/>
</p:tagLst>
</file>

<file path=ppt/tags/tag219.xml><?xml version="1.0" encoding="utf-8"?>
<p:tagLst xmlns:p="http://schemas.openxmlformats.org/presentationml/2006/main">
  <p:tag name="KSO_WM_TAG_VERSION" val="1.0"/>
  <p:tag name="KSO_WM_BEAUTIFY_FLAG" val="#wm#"/>
  <p:tag name="KSO_WM_UNIT_TYPE" val="i"/>
  <p:tag name="KSO_WM_UNIT_ID" val="diagram160353_2*i*0"/>
  <p:tag name="KSO_WM_TEMPLATE_CATEGORY" val="diagram"/>
  <p:tag name="KSO_WM_TEMPLATE_INDEX" val="160353"/>
  <p:tag name="KSO_WM_UNIT_INDEX" val="0"/>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f"/>
  <p:tag name="KSO_WM_UNIT_INDEX" val="1_3_1"/>
  <p:tag name="KSO_WM_UNIT_LAYERLEVEL" val="1_1_1"/>
  <p:tag name="KSO_WM_UNIT_VALUE" val="16"/>
  <p:tag name="KSO_WM_UNIT_HIGHLIGHT" val="0"/>
  <p:tag name="KSO_WM_UNIT_COMPATIBLE" val="0"/>
  <p:tag name="KSO_WM_UNIT_CLEAR" val="0"/>
  <p:tag name="KSO_WM_UNIT_PRESET_TEXT_INDEX" val="4"/>
  <p:tag name="KSO_WM_UNIT_PRESET_TEXT_LEN" val="26"/>
  <p:tag name="KSO_WM_DIAGRAM_GROUP_CODE" val="q1-1"/>
  <p:tag name="KSO_WM_UNIT_ID" val="diagram20170368_1*q_h_f*1_3_1"/>
  <p:tag name="KSO_WM_UNIT_TEXT_FILL_FORE_SCHEMECOLOR_INDEX" val="13"/>
  <p:tag name="KSO_WM_UNIT_TEXT_FILL_TYPE" val="1"/>
  <p:tag name="KSO_WM_UNIT_DIAGRAM_SCHEMECOLOR_ID" val="0"/>
  <p:tag name="KSO_WM_UNIT_USESOURCEFORMAT_APPLY" val="1"/>
</p:tagLst>
</file>

<file path=ppt/tags/tag220.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1_1"/>
  <p:tag name="KSO_WM_UNIT_ID" val="diagram160353_2*m_h_a*1_1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5"/>
  <p:tag name="KSO_WM_UNIT_FILL_TYPE" val="1"/>
  <p:tag name="KSO_WM_UNIT_TEXT_FILL_FORE_SCHEMECOLOR_INDEX" val="14"/>
  <p:tag name="KSO_WM_UNIT_TEXT_FILL_TYPE" val="1"/>
</p:tagLst>
</file>

<file path=ppt/tags/tag221.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1_1"/>
  <p:tag name="KSO_WM_UNIT_ID" val="diagram160353_2*m_h_f*1_1_1"/>
  <p:tag name="KSO_WM_UNIT_CLEAR" val="1"/>
  <p:tag name="KSO_WM_UNIT_LAYERLEVEL" val="1_1_1"/>
  <p:tag name="KSO_WM_UNIT_VALUE" val="49"/>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22.xml><?xml version="1.0" encoding="utf-8"?>
<p:tagLst xmlns:p="http://schemas.openxmlformats.org/presentationml/2006/main">
  <p:tag name="KSO_WM_TAG_VERSION" val="1.0"/>
  <p:tag name="KSO_WM_BEAUTIFY_FLAG" val="#wm#"/>
  <p:tag name="KSO_WM_UNIT_TYPE" val="i"/>
  <p:tag name="KSO_WM_UNIT_ID" val="diagram160353_2*i*5"/>
  <p:tag name="KSO_WM_TEMPLATE_CATEGORY" val="diagram"/>
  <p:tag name="KSO_WM_TEMPLATE_INDEX" val="160353"/>
  <p:tag name="KSO_WM_UNIT_INDEX" val="5"/>
</p:tagLst>
</file>

<file path=ppt/tags/tag223.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2_1"/>
  <p:tag name="KSO_WM_UNIT_ID" val="diagram160353_2*m_h_a*1_2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224.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2_1"/>
  <p:tag name="KSO_WM_UNIT_ID" val="diagram160353_2*m_h_f*1_2_1"/>
  <p:tag name="KSO_WM_UNIT_CLEAR" val="1"/>
  <p:tag name="KSO_WM_UNIT_LAYERLEVEL" val="1_1_1"/>
  <p:tag name="KSO_WM_UNIT_VALUE" val="49"/>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25.xml><?xml version="1.0" encoding="utf-8"?>
<p:tagLst xmlns:p="http://schemas.openxmlformats.org/presentationml/2006/main">
  <p:tag name="KSO_WM_TAG_VERSION" val="1.0"/>
  <p:tag name="KSO_WM_BEAUTIFY_FLAG" val="#wm#"/>
  <p:tag name="KSO_WM_UNIT_TYPE" val="i"/>
  <p:tag name="KSO_WM_UNIT_ID" val="diagram160353_2*i*10"/>
  <p:tag name="KSO_WM_TEMPLATE_CATEGORY" val="diagram"/>
  <p:tag name="KSO_WM_TEMPLATE_INDEX" val="160353"/>
  <p:tag name="KSO_WM_UNIT_INDEX" val="10"/>
</p:tagLst>
</file>

<file path=ppt/tags/tag226.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3_1"/>
  <p:tag name="KSO_WM_UNIT_ID" val="diagram160353_2*m_h_a*1_3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7"/>
  <p:tag name="KSO_WM_UNIT_FILL_TYPE" val="1"/>
  <p:tag name="KSO_WM_UNIT_TEXT_FILL_FORE_SCHEMECOLOR_INDEX" val="14"/>
  <p:tag name="KSO_WM_UNIT_TEXT_FILL_TYPE" val="1"/>
</p:tagLst>
</file>

<file path=ppt/tags/tag227.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3_1"/>
  <p:tag name="KSO_WM_UNIT_ID" val="diagram160353_2*m_h_f*1_3_1"/>
  <p:tag name="KSO_WM_UNIT_CLEAR" val="1"/>
  <p:tag name="KSO_WM_UNIT_LAYERLEVEL" val="1_1_1"/>
  <p:tag name="KSO_WM_UNIT_VALUE" val="49"/>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28.xml><?xml version="1.0" encoding="utf-8"?>
<p:tagLst xmlns:p="http://schemas.openxmlformats.org/presentationml/2006/main">
  <p:tag name="KSO_WM_TAG_VERSION" val="1.0"/>
  <p:tag name="KSO_WM_BEAUTIFY_FLAG" val="#wm#"/>
  <p:tag name="KSO_WM_UNIT_TYPE" val="i"/>
  <p:tag name="KSO_WM_UNIT_ID" val="diagram160353_2*i*15"/>
  <p:tag name="KSO_WM_TEMPLATE_CATEGORY" val="diagram"/>
  <p:tag name="KSO_WM_TEMPLATE_INDEX" val="160353"/>
  <p:tag name="KSO_WM_UNIT_INDEX" val="15"/>
</p:tagLst>
</file>

<file path=ppt/tags/tag229.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4_1"/>
  <p:tag name="KSO_WM_UNIT_ID" val="diagram160353_2*m_h_a*1_4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8"/>
  <p:tag name="KSO_WM_UNIT_FILL_TYPE" val="1"/>
  <p:tag name="KSO_WM_UNIT_TEXT_FILL_FORE_SCHEMECOLOR_INDEX" val="14"/>
  <p:tag name="KSO_WM_UNIT_TEXT_FILL_TYPE"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1_1"/>
  <p:tag name="KSO_WM_UNIT_ID" val="diagram20170368_1*q_h_i*1_1_1"/>
  <p:tag name="KSO_WM_UNIT_LAYERLEVEL" val="1_1_1"/>
  <p:tag name="KSO_WM_DIAGRAM_GROUP_CODE" val="q1-1"/>
  <p:tag name="KSO_WM_UNIT_FILL_FORE_SCHEMECOLOR_INDEX" val="6"/>
  <p:tag name="KSO_WM_UNIT_FILL_TYPE" val="1"/>
  <p:tag name="KSO_WM_UNIT_TEXT_FILL_FORE_SCHEMECOLOR_INDEX" val="2"/>
  <p:tag name="KSO_WM_UNIT_TEXT_FILL_TYPE" val="1"/>
  <p:tag name="KSO_WM_UNIT_DIAGRAM_SCHEMECOLOR_ID" val="0"/>
  <p:tag name="KSO_WM_UNIT_USESOURCEFORMAT_APPLY" val="1"/>
</p:tagLst>
</file>

<file path=ppt/tags/tag230.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4_1"/>
  <p:tag name="KSO_WM_UNIT_ID" val="diagram160353_2*m_h_f*1_4_1"/>
  <p:tag name="KSO_WM_UNIT_CLEAR" val="1"/>
  <p:tag name="KSO_WM_UNIT_LAYERLEVEL" val="1_1_1"/>
  <p:tag name="KSO_WM_UNIT_VALUE" val="49"/>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31.xml><?xml version="1.0" encoding="utf-8"?>
<p:tagLst xmlns:p="http://schemas.openxmlformats.org/presentationml/2006/main">
  <p:tag name="KSO_WM_TAG_VERSION" val="1.0"/>
  <p:tag name="KSO_WM_BEAUTIFY_FLAG" val="#wm#"/>
  <p:tag name="KSO_WM_UNIT_TYPE" val="i"/>
  <p:tag name="KSO_WM_UNIT_ID" val="diagram160353_2*i*20"/>
  <p:tag name="KSO_WM_TEMPLATE_CATEGORY" val="diagram"/>
  <p:tag name="KSO_WM_TEMPLATE_INDEX" val="160353"/>
  <p:tag name="KSO_WM_UNIT_INDEX" val="20"/>
</p:tagLst>
</file>

<file path=ppt/tags/tag232.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5_1"/>
  <p:tag name="KSO_WM_UNIT_ID" val="diagram160353_2*m_h_a*1_5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9"/>
  <p:tag name="KSO_WM_UNIT_FILL_TYPE" val="1"/>
  <p:tag name="KSO_WM_UNIT_TEXT_FILL_FORE_SCHEMECOLOR_INDEX" val="14"/>
  <p:tag name="KSO_WM_UNIT_TEXT_FILL_TYPE" val="1"/>
</p:tagLst>
</file>

<file path=ppt/tags/tag233.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5_1"/>
  <p:tag name="KSO_WM_UNIT_ID" val="diagram160353_2*m_h_f*1_5_1"/>
  <p:tag name="KSO_WM_UNIT_CLEAR" val="1"/>
  <p:tag name="KSO_WM_UNIT_LAYERLEVEL" val="1_1_1"/>
  <p:tag name="KSO_WM_UNIT_VALUE" val="49"/>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34.xml><?xml version="1.0" encoding="utf-8"?>
<p:tagLst xmlns:p="http://schemas.openxmlformats.org/presentationml/2006/main">
  <p:tag name="KSO_WM_TEMPLATE_CATEGORY" val="diagram"/>
  <p:tag name="KSO_WM_TEMPLATE_INDEX" val="20181207"/>
  <p:tag name="KSO_WM_UNIT_TYPE" val="l_h_i"/>
  <p:tag name="KSO_WM_UNIT_INDEX" val="1_2_1"/>
  <p:tag name="KSO_WM_UNIT_ID" val="diagram20181207_1*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ags/tag235.xml><?xml version="1.0" encoding="utf-8"?>
<p:tagLst xmlns:p="http://schemas.openxmlformats.org/presentationml/2006/main">
  <p:tag name="KSO_WM_TEMPLATE_CATEGORY" val="diagram"/>
  <p:tag name="KSO_WM_TEMPLATE_INDEX" val="20181207"/>
  <p:tag name="KSO_WM_UNIT_TYPE" val="l_h_i"/>
  <p:tag name="KSO_WM_UNIT_INDEX" val="1_2_2"/>
  <p:tag name="KSO_WM_UNIT_ID" val="diagram20181207_1*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3"/>
  <p:tag name="KSO_WM_UNIT_TEXT_FILL_TYPE" val="1"/>
</p:tagLst>
</file>

<file path=ppt/tags/tag236.xml><?xml version="1.0" encoding="utf-8"?>
<p:tagLst xmlns:p="http://schemas.openxmlformats.org/presentationml/2006/main">
  <p:tag name="KSO_WM_TEMPLATE_CATEGORY" val="diagram"/>
  <p:tag name="KSO_WM_TEMPLATE_INDEX" val="20181207"/>
  <p:tag name="KSO_WM_UNIT_TYPE" val="l_h_i"/>
  <p:tag name="KSO_WM_UNIT_INDEX" val="1_2_3"/>
  <p:tag name="KSO_WM_UNIT_ID" val="diagram20181207_1*l_h_i*1_2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37.xml><?xml version="1.0" encoding="utf-8"?>
<p:tagLst xmlns:p="http://schemas.openxmlformats.org/presentationml/2006/main">
  <p:tag name="KSO_WM_TEMPLATE_CATEGORY" val="diagram"/>
  <p:tag name="KSO_WM_TEMPLATE_INDEX" val="20181207"/>
  <p:tag name="KSO_WM_UNIT_TYPE" val="l_h_i"/>
  <p:tag name="KSO_WM_UNIT_INDEX" val="1_2_4"/>
  <p:tag name="KSO_WM_UNIT_ID" val="diagram20181207_1*l_h_i*1_2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38.xml><?xml version="1.0" encoding="utf-8"?>
<p:tagLst xmlns:p="http://schemas.openxmlformats.org/presentationml/2006/main">
  <p:tag name="KSO_WM_TEMPLATE_CATEGORY" val="diagram"/>
  <p:tag name="KSO_WM_TEMPLATE_INDEX" val="20181207"/>
  <p:tag name="KSO_WM_UNIT_TYPE" val="l_h_x"/>
  <p:tag name="KSO_WM_UNIT_INDEX" val="1_2_1"/>
  <p:tag name="KSO_WM_UNIT_ID" val="diagram20181207_1*l_h_x*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VALUE" val="98*107"/>
  <p:tag name="KSO_WM_UNIT_FILL_FORE_SCHEMECOLOR_INDEX" val="16"/>
  <p:tag name="KSO_WM_UNIT_FILL_TYPE" val="1"/>
  <p:tag name="KSO_WM_UNIT_TEXT_FILL_FORE_SCHEMECOLOR_INDEX" val="13"/>
  <p:tag name="KSO_WM_UNIT_TEXT_FILL_TYPE" val="1"/>
</p:tagLst>
</file>

<file path=ppt/tags/tag239.xml><?xml version="1.0" encoding="utf-8"?>
<p:tagLst xmlns:p="http://schemas.openxmlformats.org/presentationml/2006/main">
  <p:tag name="KSO_WM_TEMPLATE_CATEGORY" val="diagram"/>
  <p:tag name="KSO_WM_TEMPLATE_INDEX" val="20181207"/>
  <p:tag name="KSO_WM_UNIT_TYPE" val="l_h_f"/>
  <p:tag name="KSO_WM_UNIT_INDEX" val="1_2_1"/>
  <p:tag name="KSO_WM_UNIT_ID" val="diagram20181207_1*l_h_f*1_2_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NOCLEAR" val="0"/>
  <p:tag name="KSO_WM_UNIT_DIAGRAM_ISNUMVISUAL" val="0"/>
  <p:tag name="KSO_WM_UNIT_DIAGRAM_ISREFERUNIT" val="0"/>
  <p:tag name="KSO_WM_UNIT_TEXT_FILL_FORE_SCHEMECOLOR_INDEX" val="4"/>
  <p:tag name="KSO_WM_UNIT_TEXT_FILL_TYPE" val="1"/>
</p:tagLst>
</file>

<file path=ppt/tags/tag24.xml><?xml version="1.0" encoding="utf-8"?>
<p:tagLst xmlns:p="http://schemas.openxmlformats.org/presentationml/2006/main">
  <p:tag name="KSO_WM_TAG_VERSION" val="1.0"/>
  <p:tag name="KSO_WM_BEAUTIFY_FLAG" val="#wm#"/>
  <p:tag name="KSO_WM_UNIT_TYPE" val="i"/>
  <p:tag name="KSO_WM_UNIT_ID" val="diagram20170368_1*i*16"/>
  <p:tag name="KSO_WM_TEMPLATE_CATEGORY" val="diagram"/>
  <p:tag name="KSO_WM_TEMPLATE_INDEX" val="20170368"/>
  <p:tag name="KSO_WM_UNIT_INDEX" val="16"/>
</p:tagLst>
</file>

<file path=ppt/tags/tag240.xml><?xml version="1.0" encoding="utf-8"?>
<p:tagLst xmlns:p="http://schemas.openxmlformats.org/presentationml/2006/main">
  <p:tag name="KSO_WM_TEMPLATE_CATEGORY" val="diagram"/>
  <p:tag name="KSO_WM_TEMPLATE_INDEX" val="20181207"/>
  <p:tag name="KSO_WM_UNIT_TYPE" val="l_i"/>
  <p:tag name="KSO_WM_UNIT_INDEX" val="1_6"/>
  <p:tag name="KSO_WM_UNIT_ID" val="diagram20181207_1*l_i*1_6"/>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2"/>
  <p:tag name="KSO_WM_UNIT_TEXT_FILL_TYPE" val="1"/>
</p:tagLst>
</file>

<file path=ppt/tags/tag241.xml><?xml version="1.0" encoding="utf-8"?>
<p:tagLst xmlns:p="http://schemas.openxmlformats.org/presentationml/2006/main">
  <p:tag name="KSO_WM_TEMPLATE_CATEGORY" val="diagram"/>
  <p:tag name="KSO_WM_TEMPLATE_INDEX" val="20181207"/>
  <p:tag name="KSO_WM_UNIT_TYPE" val="l_h_i"/>
  <p:tag name="KSO_WM_UNIT_INDEX" val="1_1_1"/>
  <p:tag name="KSO_WM_UNIT_ID" val="diagram20181207_1*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3"/>
  <p:tag name="KSO_WM_UNIT_TEXT_FILL_TYPE" val="1"/>
</p:tagLst>
</file>

<file path=ppt/tags/tag242.xml><?xml version="1.0" encoding="utf-8"?>
<p:tagLst xmlns:p="http://schemas.openxmlformats.org/presentationml/2006/main">
  <p:tag name="KSO_WM_TEMPLATE_CATEGORY" val="diagram"/>
  <p:tag name="KSO_WM_TEMPLATE_INDEX" val="20181207"/>
  <p:tag name="KSO_WM_UNIT_TYPE" val="l_h_i"/>
  <p:tag name="KSO_WM_UNIT_INDEX" val="1_1_2"/>
  <p:tag name="KSO_WM_UNIT_ID" val="diagram20181207_1*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EXT_FILL_FORE_SCHEMECOLOR_INDEX" val="13"/>
  <p:tag name="KSO_WM_UNIT_TEXT_FILL_TYPE" val="1"/>
</p:tagLst>
</file>

<file path=ppt/tags/tag243.xml><?xml version="1.0" encoding="utf-8"?>
<p:tagLst xmlns:p="http://schemas.openxmlformats.org/presentationml/2006/main">
  <p:tag name="KSO_WM_TEMPLATE_CATEGORY" val="diagram"/>
  <p:tag name="KSO_WM_TEMPLATE_INDEX" val="20181207"/>
  <p:tag name="KSO_WM_UNIT_TYPE" val="l_h_i"/>
  <p:tag name="KSO_WM_UNIT_INDEX" val="1_1_3"/>
  <p:tag name="KSO_WM_UNIT_ID" val="diagram20181207_1*l_h_i*1_1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44.xml><?xml version="1.0" encoding="utf-8"?>
<p:tagLst xmlns:p="http://schemas.openxmlformats.org/presentationml/2006/main">
  <p:tag name="KSO_WM_TEMPLATE_CATEGORY" val="diagram"/>
  <p:tag name="KSO_WM_TEMPLATE_INDEX" val="20181207"/>
  <p:tag name="KSO_WM_UNIT_TYPE" val="l_h_i"/>
  <p:tag name="KSO_WM_UNIT_INDEX" val="1_1_4"/>
  <p:tag name="KSO_WM_UNIT_ID" val="diagram20181207_1*l_h_i*1_1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45.xml><?xml version="1.0" encoding="utf-8"?>
<p:tagLst xmlns:p="http://schemas.openxmlformats.org/presentationml/2006/main">
  <p:tag name="KSO_WM_TEMPLATE_CATEGORY" val="diagram"/>
  <p:tag name="KSO_WM_TEMPLATE_INDEX" val="20181207"/>
  <p:tag name="KSO_WM_UNIT_TYPE" val="l_h_x"/>
  <p:tag name="KSO_WM_UNIT_INDEX" val="1_1_1"/>
  <p:tag name="KSO_WM_UNIT_ID" val="diagram20181207_1*l_h_x*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VALUE" val="96*122"/>
  <p:tag name="KSO_WM_UNIT_FILL_FORE_SCHEMECOLOR_INDEX" val="16"/>
  <p:tag name="KSO_WM_UNIT_FILL_TYPE" val="1"/>
  <p:tag name="KSO_WM_UNIT_TEXT_FILL_FORE_SCHEMECOLOR_INDEX" val="13"/>
  <p:tag name="KSO_WM_UNIT_TEXT_FILL_TYPE" val="1"/>
</p:tagLst>
</file>

<file path=ppt/tags/tag246.xml><?xml version="1.0" encoding="utf-8"?>
<p:tagLst xmlns:p="http://schemas.openxmlformats.org/presentationml/2006/main">
  <p:tag name="KSO_WM_TEMPLATE_CATEGORY" val="diagram"/>
  <p:tag name="KSO_WM_TEMPLATE_INDEX" val="20181207"/>
  <p:tag name="KSO_WM_UNIT_TYPE" val="l_h_f"/>
  <p:tag name="KSO_WM_UNIT_INDEX" val="1_1_1"/>
  <p:tag name="KSO_WM_UNIT_ID" val="diagram20181207_1*l_h_f*1_1_1"/>
  <p:tag name="KSO_WM_UNIT_LAYERLEVEL" val="1_1_1"/>
  <p:tag name="KSO_WM_UNIT_VALUE" val="1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NOCLEAR" val="0"/>
  <p:tag name="KSO_WM_UNIT_DIAGRAM_ISNUMVISUAL" val="0"/>
  <p:tag name="KSO_WM_UNIT_DIAGRAM_ISREFERUNIT" val="0"/>
  <p:tag name="KSO_WM_UNIT_TEXT_FILL_FORE_SCHEMECOLOR_INDEX" val="4"/>
  <p:tag name="KSO_WM_UNIT_TEXT_FILL_TYPE" val="1"/>
</p:tagLst>
</file>

<file path=ppt/tags/tag247.xml><?xml version="1.0" encoding="utf-8"?>
<p:tagLst xmlns:p="http://schemas.openxmlformats.org/presentationml/2006/main">
  <p:tag name="KSO_WM_TEMPLATE_CATEGORY" val="diagram"/>
  <p:tag name="KSO_WM_TEMPLATE_INDEX" val="20181207"/>
  <p:tag name="KSO_WM_UNIT_TYPE" val="a"/>
  <p:tag name="KSO_WM_UNIT_INDEX" val="1"/>
  <p:tag name="KSO_WM_UNIT_ID" val="diagram20181207_1*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单击此处添加标题"/>
  <p:tag name="KSO_WM_UNIT_NOCLEAR" val="0"/>
  <p:tag name="KSO_WM_UNIT_DIAGRAM_ISNUMVISUAL" val="0"/>
  <p:tag name="KSO_WM_UNIT_DIAGRAM_ISREFERUNIT" val="0"/>
  <p:tag name="KSO_WM_DIAGRAM_GROUP_CODE" val="l1-1"/>
  <p:tag name="KSO_WM_UNIT_TEXT_FILL_FORE_SCHEMECOLOR_INDEX" val="3"/>
  <p:tag name="KSO_WM_UNIT_TEXT_FILL_TYPE" val="1"/>
</p:tagLst>
</file>

<file path=ppt/tags/tag248.xml><?xml version="1.0" encoding="utf-8"?>
<p:tagLst xmlns:p="http://schemas.openxmlformats.org/presentationml/2006/main">
  <p:tag name="KSO_WM_UNIT_PLACING_PICTURE_USER_VIEWPORT" val="{&quot;height&quot;:441.6228813559322,&quot;width&quot;:215.32779097387174}"/>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1"/>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1"/>
  <p:tag name="KSO_WM_UNIT_LINE_FORE_SCHEMECOLOR_INDEX" val="5"/>
  <p:tag name="KSO_WM_UNIT_LINE_FILL_TYPE" val="2"/>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1_2"/>
  <p:tag name="KSO_WM_UNIT_ID" val="diagram20170368_1*q_h_i*1_1_2"/>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2"/>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2"/>
  <p:tag name="KSO_WM_UNIT_FILL_FORE_SCHEMECOLOR_INDEX" val="5"/>
  <p:tag name="KSO_WM_UNIT_FILL_TYPE"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3"/>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3"/>
  <p:tag name="KSO_WM_UNIT_FILL_FORE_SCHEMECOLOR_INDEX" val="5"/>
  <p:tag name="KSO_WM_UNI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a*1_4_1"/>
  <p:tag name="KSO_WM_TEMPLATE_CATEGORY" val="diagram"/>
  <p:tag name="KSO_WM_TEMPLATE_INDEX" val="20201474"/>
  <p:tag name="KSO_WM_UNIT_LAYERLEVEL" val="1_1_1"/>
  <p:tag name="KSO_WM_TAG_VERSION" val="1.0"/>
  <p:tag name="KSO_WM_BEAUTIFY_FLAG" val="#wm#"/>
  <p:tag name="KSO_WM_UNIT_ISCONTENTSTITLE" val="0"/>
  <p:tag name="KSO_WM_UNIT_NOCLEAR" val="0"/>
  <p:tag name="KSO_WM_DIAGRAM_GROUP_CODE" val="o1-1"/>
  <p:tag name="KSO_WM_UNIT_TYPE" val="o_h_a"/>
  <p:tag name="KSO_WM_UNIT_INDEX" val="1_4_1"/>
  <p:tag name="KSO_WM_UNIT_PRESET_TEXT" val="添加标题"/>
  <p:tag name="KSO_WM_UNIT_VALUE" val="6"/>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4"/>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4"/>
  <p:tag name="KSO_WM_UNIT_FILL_FORE_SCHEMECOLOR_INDEX" val="14"/>
  <p:tag name="KSO_WM_UNIT_FILL_TYPE" val="1"/>
  <p:tag name="KSO_WM_UNIT_LINE_FORE_SCHEMECOLOR_INDEX" val="5"/>
  <p:tag name="KSO_WM_UNIT_LINE_FILL_TYPE"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5"/>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5"/>
  <p:tag name="KSO_WM_UNIT_FILL_FORE_SCHEMECOLOR_INDEX" val="14"/>
  <p:tag name="KSO_WM_UNIT_FILL_TYPE" val="1"/>
  <p:tag name="KSO_WM_UNIT_LINE_FORE_SCHEMECOLOR_INDEX" val="5"/>
  <p:tag name="KSO_WM_UNIT_LINE_FILL_TYPE"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6"/>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6"/>
  <p:tag name="KSO_WM_UNIT_FILL_FORE_SCHEMECOLOR_INDEX" val="14"/>
  <p:tag name="KSO_WM_UNIT_FILL_TYPE" val="1"/>
  <p:tag name="KSO_WM_UNIT_LINE_FORE_SCHEMECOLOR_INDEX" val="5"/>
  <p:tag name="KSO_WM_UNIT_LINE_FILL_TYPE"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7"/>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7"/>
  <p:tag name="KSO_WM_UNIT_FILL_FORE_SCHEMECOLOR_INDEX" val="14"/>
  <p:tag name="KSO_WM_UNIT_FILL_TYPE" val="1"/>
  <p:tag name="KSO_WM_UNIT_LINE_FORE_SCHEMECOLOR_INDEX" val="5"/>
  <p:tag name="KSO_WM_UNIT_LINE_FILL_TYPE"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8"/>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8"/>
  <p:tag name="KSO_WM_UNIT_FILL_FORE_SCHEMECOLOR_INDEX" val="14"/>
  <p:tag name="KSO_WM_UNIT_FILL_TYPE" val="1"/>
  <p:tag name="KSO_WM_UNIT_LINE_FORE_SCHEMECOLOR_INDEX" val="5"/>
  <p:tag name="KSO_WM_UNIT_LINE_FILL_TYPE"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9"/>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9"/>
  <p:tag name="KSO_WM_UNIT_FILL_FORE_SCHEMECOLOR_INDEX" val="14"/>
  <p:tag name="KSO_WM_UNIT_FILL_TYPE" val="1"/>
  <p:tag name="KSO_WM_UNIT_LINE_FORE_SCHEMECOLOR_INDEX" val="5"/>
  <p:tag name="KSO_WM_UNIT_LINE_FILL_TYPE"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10"/>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10"/>
  <p:tag name="KSO_WM_UNIT_FILL_FORE_SCHEMECOLOR_INDEX" val="14"/>
  <p:tag name="KSO_WM_UNIT_FILL_TYPE" val="1"/>
  <p:tag name="KSO_WM_UNIT_LINE_FORE_SCHEMECOLOR_INDEX" val="5"/>
  <p:tag name="KSO_WM_UNIT_LINE_FILL_TYPE" val="2"/>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1_3"/>
  <p:tag name="KSO_WM_UNIT_ID" val="diagram20170368_1*q_h_i*1_1_3"/>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11"/>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11"/>
  <p:tag name="KSO_WM_UNIT_FILL_FORE_SCHEMECOLOR_INDEX" val="14"/>
  <p:tag name="KSO_WM_UNIT_FILL_TYPE" val="1"/>
  <p:tag name="KSO_WM_UNIT_LINE_FORE_SCHEMECOLOR_INDEX" val="5"/>
  <p:tag name="KSO_WM_UNIT_LINE_FILL_TYPE"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12"/>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12"/>
  <p:tag name="KSO_WM_UNIT_FILL_FORE_SCHEMECOLOR_INDEX" val="14"/>
  <p:tag name="KSO_WM_UNIT_FILL_TYPE" val="1"/>
  <p:tag name="KSO_WM_UNIT_LINE_FORE_SCHEMECOLOR_INDEX" val="5"/>
  <p:tag name="KSO_WM_UNIT_LINE_FILL_TYPE" val="2"/>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4_13"/>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4_13"/>
  <p:tag name="KSO_WM_UNIT_FILL_FORE_SCHEMECOLOR_INDEX" val="14"/>
  <p:tag name="KSO_WM_UNIT_FILL_TYPE" val="1"/>
  <p:tag name="KSO_WM_UNIT_LINE_FORE_SCHEMECOLOR_INDEX" val="5"/>
  <p:tag name="KSO_WM_UNIT_LINE_FILL_TYPE" val="2"/>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f*1_4_1"/>
  <p:tag name="KSO_WM_TEMPLATE_CATEGORY" val="diagram"/>
  <p:tag name="KSO_WM_TEMPLATE_INDEX" val="20201474"/>
  <p:tag name="KSO_WM_UNIT_LAYERLEVEL" val="1_1_1"/>
  <p:tag name="KSO_WM_TAG_VERSION" val="1.0"/>
  <p:tag name="KSO_WM_BEAUTIFY_FLAG" val="#wm#"/>
  <p:tag name="KSO_WM_UNIT_NOCLEAR" val="0"/>
  <p:tag name="KSO_WM_UNIT_VALUE" val="60"/>
  <p:tag name="KSO_WM_DIAGRAM_GROUP_CODE" val="o1-1"/>
  <p:tag name="KSO_WM_UNIT_TYPE" val="o_h_f"/>
  <p:tag name="KSO_WM_UNIT_INDEX" val="1_4_1"/>
  <p:tag name="KSO_WM_UNIT_PRESET_TEXT" val="单击此处添加文本具体内容，简明扼要的阐述您的观点。"/>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3_1"/>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3_1"/>
  <p:tag name="KSO_WM_UNIT_LINE_FORE_SCHEMECOLOR_INDEX" val="5"/>
  <p:tag name="KSO_WM_UNIT_LINE_FILL_TYPE"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3_2"/>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3_2"/>
  <p:tag name="KSO_WM_UNIT_FILL_FORE_SCHEMECOLOR_INDEX" val="5"/>
  <p:tag name="KSO_WM_UNIT_FILL_TYPE"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3_3"/>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3_3"/>
  <p:tag name="KSO_WM_UNIT_FILL_FORE_SCHEMECOLOR_INDEX" val="5"/>
  <p:tag name="KSO_WM_UNIT_FILL_TYPE" val="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a*1_3_1"/>
  <p:tag name="KSO_WM_TEMPLATE_CATEGORY" val="diagram"/>
  <p:tag name="KSO_WM_TEMPLATE_INDEX" val="20201474"/>
  <p:tag name="KSO_WM_UNIT_LAYERLEVEL" val="1_1_1"/>
  <p:tag name="KSO_WM_TAG_VERSION" val="1.0"/>
  <p:tag name="KSO_WM_BEAUTIFY_FLAG" val="#wm#"/>
  <p:tag name="KSO_WM_UNIT_ISCONTENTSTITLE" val="0"/>
  <p:tag name="KSO_WM_UNIT_NOCLEAR" val="0"/>
  <p:tag name="KSO_WM_DIAGRAM_GROUP_CODE" val="o1-1"/>
  <p:tag name="KSO_WM_UNIT_TYPE" val="o_h_a"/>
  <p:tag name="KSO_WM_UNIT_INDEX" val="1_3_1"/>
  <p:tag name="KSO_WM_UNIT_PRESET_TEXT" val="添加标题"/>
  <p:tag name="KSO_WM_UNIT_VALUE" val="6"/>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f*1_3_1"/>
  <p:tag name="KSO_WM_TEMPLATE_CATEGORY" val="diagram"/>
  <p:tag name="KSO_WM_TEMPLATE_INDEX" val="20201474"/>
  <p:tag name="KSO_WM_UNIT_LAYERLEVEL" val="1_1_1"/>
  <p:tag name="KSO_WM_TAG_VERSION" val="1.0"/>
  <p:tag name="KSO_WM_BEAUTIFY_FLAG" val="#wm#"/>
  <p:tag name="KSO_WM_UNIT_NOCLEAR" val="0"/>
  <p:tag name="KSO_WM_DIAGRAM_GROUP_CODE" val="o1-1"/>
  <p:tag name="KSO_WM_UNIT_TYPE" val="o_h_f"/>
  <p:tag name="KSO_WM_UNIT_INDEX" val="1_3_1"/>
  <p:tag name="KSO_WM_UNIT_PRESET_TEXT" val="单击此处添加文本具体内容，简明扼要的阐述您的观点。"/>
  <p:tag name="KSO_WM_UNIT_VALUE" val="6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2_1"/>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2_1"/>
  <p:tag name="KSO_WM_UNIT_LINE_FORE_SCHEMECOLOR_INDEX" val="5"/>
  <p:tag name="KSO_WM_UNIT_LINE_FILL_TYPE" val="2"/>
</p:tagLst>
</file>

<file path=ppt/tags/tag27.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1_4"/>
  <p:tag name="KSO_WM_UNIT_ID" val="diagram20170368_1*q_h_i*1_1_4"/>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2_2"/>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2_2"/>
  <p:tag name="KSO_WM_UNIT_FILL_FORE_SCHEMECOLOR_INDEX" val="5"/>
  <p:tag name="KSO_WM_UNIT_FILL_TYPE" val="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2_3"/>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2_3"/>
  <p:tag name="KSO_WM_UNIT_FILL_FORE_SCHEMECOLOR_INDEX" val="5"/>
  <p:tag name="KSO_WM_UNIT_FILL_TYPE" val="1"/>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a*1_2_1"/>
  <p:tag name="KSO_WM_TEMPLATE_CATEGORY" val="diagram"/>
  <p:tag name="KSO_WM_TEMPLATE_INDEX" val="20201474"/>
  <p:tag name="KSO_WM_UNIT_LAYERLEVEL" val="1_1_1"/>
  <p:tag name="KSO_WM_TAG_VERSION" val="1.0"/>
  <p:tag name="KSO_WM_BEAUTIFY_FLAG" val="#wm#"/>
  <p:tag name="KSO_WM_UNIT_ISCONTENTSTITLE" val="0"/>
  <p:tag name="KSO_WM_UNIT_NOCLEAR" val="0"/>
  <p:tag name="KSO_WM_DIAGRAM_GROUP_CODE" val="o1-1"/>
  <p:tag name="KSO_WM_UNIT_TYPE" val="o_h_a"/>
  <p:tag name="KSO_WM_UNIT_INDEX" val="1_2_1"/>
  <p:tag name="KSO_WM_UNIT_PRESET_TEXT" val="添加标题"/>
  <p:tag name="KSO_WM_UNIT_VALUE" val="6"/>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f*1_2_1"/>
  <p:tag name="KSO_WM_TEMPLATE_CATEGORY" val="diagram"/>
  <p:tag name="KSO_WM_TEMPLATE_INDEX" val="20201474"/>
  <p:tag name="KSO_WM_UNIT_LAYERLEVEL" val="1_1_1"/>
  <p:tag name="KSO_WM_TAG_VERSION" val="1.0"/>
  <p:tag name="KSO_WM_BEAUTIFY_FLAG" val="#wm#"/>
  <p:tag name="KSO_WM_UNIT_NOCLEAR" val="0"/>
  <p:tag name="KSO_WM_DIAGRAM_GROUP_CODE" val="o1-1"/>
  <p:tag name="KSO_WM_UNIT_TYPE" val="o_h_f"/>
  <p:tag name="KSO_WM_UNIT_INDEX" val="1_2_1"/>
  <p:tag name="KSO_WM_UNIT_PRESET_TEXT" val="单击此处添加文本具体内容，简明扼要的阐述您的观点。"/>
  <p:tag name="KSO_WM_UNIT_VALUE" val="60"/>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1_1"/>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1_1"/>
  <p:tag name="KSO_WM_UNIT_LINE_FORE_SCHEMECOLOR_INDEX" val="5"/>
  <p:tag name="KSO_WM_UNIT_LINE_FILL_TYPE"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1_2"/>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1_2"/>
  <p:tag name="KSO_WM_UNIT_FILL_FORE_SCHEMECOLOR_INDEX" val="5"/>
  <p:tag name="KSO_WM_UNIT_FILL_TYPE" val="1"/>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i*1_1_3"/>
  <p:tag name="KSO_WM_TEMPLATE_CATEGORY" val="diagram"/>
  <p:tag name="KSO_WM_TEMPLATE_INDEX" val="20201474"/>
  <p:tag name="KSO_WM_UNIT_LAYERLEVEL" val="1_1_1"/>
  <p:tag name="KSO_WM_TAG_VERSION" val="1.0"/>
  <p:tag name="KSO_WM_BEAUTIFY_FLAG" val="#wm#"/>
  <p:tag name="KSO_WM_DIAGRAM_GROUP_CODE" val="o1-1"/>
  <p:tag name="KSO_WM_UNIT_TYPE" val="o_h_i"/>
  <p:tag name="KSO_WM_UNIT_INDEX" val="1_1_3"/>
  <p:tag name="KSO_WM_UNIT_FILL_FORE_SCHEMECOLOR_INDEX" val="5"/>
  <p:tag name="KSO_WM_UNIT_FILL_TYPE"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a*1_1_1"/>
  <p:tag name="KSO_WM_TEMPLATE_CATEGORY" val="diagram"/>
  <p:tag name="KSO_WM_TEMPLATE_INDEX" val="20201474"/>
  <p:tag name="KSO_WM_UNIT_LAYERLEVEL" val="1_1_1"/>
  <p:tag name="KSO_WM_TAG_VERSION" val="1.0"/>
  <p:tag name="KSO_WM_BEAUTIFY_FLAG" val="#wm#"/>
  <p:tag name="KSO_WM_UNIT_ISCONTENTSTITLE" val="0"/>
  <p:tag name="KSO_WM_UNIT_NOCLEAR" val="0"/>
  <p:tag name="KSO_WM_DIAGRAM_GROUP_CODE" val="o1-1"/>
  <p:tag name="KSO_WM_UNIT_TYPE" val="o_h_a"/>
  <p:tag name="KSO_WM_UNIT_INDEX" val="1_1_1"/>
  <p:tag name="KSO_WM_UNIT_PRESET_TEXT" val="添加标题"/>
  <p:tag name="KSO_WM_UNIT_VALUE" val="6"/>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h_f*1_1_1"/>
  <p:tag name="KSO_WM_TEMPLATE_CATEGORY" val="diagram"/>
  <p:tag name="KSO_WM_TEMPLATE_INDEX" val="20201474"/>
  <p:tag name="KSO_WM_UNIT_LAYERLEVEL" val="1_1_1"/>
  <p:tag name="KSO_WM_TAG_VERSION" val="1.0"/>
  <p:tag name="KSO_WM_BEAUTIFY_FLAG" val="#wm#"/>
  <p:tag name="KSO_WM_UNIT_NOCLEAR" val="0"/>
  <p:tag name="KSO_WM_DIAGRAM_GROUP_CODE" val="o1-1"/>
  <p:tag name="KSO_WM_UNIT_TYPE" val="o_h_f"/>
  <p:tag name="KSO_WM_UNIT_INDEX" val="1_1_1"/>
  <p:tag name="KSO_WM_UNIT_PRESET_TEXT" val="单击此处添加文本具体内容，简明扼要的阐述您的观点。"/>
  <p:tag name="KSO_WM_UNIT_VALUE" val="60"/>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i*1_1"/>
  <p:tag name="KSO_WM_TEMPLATE_CATEGORY" val="diagram"/>
  <p:tag name="KSO_WM_TEMPLATE_INDEX" val="20201474"/>
  <p:tag name="KSO_WM_UNIT_LAYERLEVEL" val="1_1"/>
  <p:tag name="KSO_WM_TAG_VERSION" val="1.0"/>
  <p:tag name="KSO_WM_BEAUTIFY_FLAG" val="#wm#"/>
  <p:tag name="KSO_WM_DIAGRAM_GROUP_CODE" val="o1-1"/>
  <p:tag name="KSO_WM_UNIT_TYPE" val="o_i"/>
  <p:tag name="KSO_WM_UNIT_INDEX" val="1_1"/>
  <p:tag name="KSO_WM_UNIT_LINE_FORE_SCHEMECOLOR_INDEX" val="5"/>
  <p:tag name="KSO_WM_UNIT_LINE_FILL_TYPE" val="2"/>
</p:tagLst>
</file>

<file path=ppt/tags/tag28.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2_1"/>
  <p:tag name="KSO_WM_UNIT_ID" val="diagram20170368_1*q_h_i*1_2_1"/>
  <p:tag name="KSO_WM_UNIT_LAYERLEVEL" val="1_1_1"/>
  <p:tag name="KSO_WM_DIAGRAM_GROUP_CODE" val="q1-1"/>
  <p:tag name="KSO_WM_UNIT_FILL_FORE_SCHEMECOLOR_INDEX" val="7"/>
  <p:tag name="KSO_WM_UNIT_FILL_TYPE" val="1"/>
  <p:tag name="KSO_WM_UNIT_TEXT_FILL_FORE_SCHEMECOLOR_INDEX" val="2"/>
  <p:tag name="KSO_WM_UNIT_TEXT_FILL_TYPE" val="1"/>
  <p:tag name="KSO_WM_UNIT_DIAGRAM_SCHEMECOLOR_ID" val="0"/>
  <p:tag name="KSO_WM_UNIT_USESOURCEFORMAT_APPLY" val="1"/>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i*1_2"/>
  <p:tag name="KSO_WM_TEMPLATE_CATEGORY" val="diagram"/>
  <p:tag name="KSO_WM_TEMPLATE_INDEX" val="20201474"/>
  <p:tag name="KSO_WM_UNIT_LAYERLEVEL" val="1_1"/>
  <p:tag name="KSO_WM_TAG_VERSION" val="1.0"/>
  <p:tag name="KSO_WM_BEAUTIFY_FLAG" val="#wm#"/>
  <p:tag name="KSO_WM_DIAGRAM_GROUP_CODE" val="o1-1"/>
  <p:tag name="KSO_WM_UNIT_TYPE" val="o_i"/>
  <p:tag name="KSO_WM_UNIT_INDEX" val="1_2"/>
  <p:tag name="KSO_WM_UNIT_FILL_FORE_SCHEMECOLOR_INDEX" val="14"/>
  <p:tag name="KSO_WM_UNIT_FILL_TYPE" val="1"/>
  <p:tag name="KSO_WM_UNIT_LINE_FORE_SCHEMECOLOR_INDEX" val="5"/>
  <p:tag name="KSO_WM_UNIT_LINE_FILL_TYPE" val="2"/>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i*1_3"/>
  <p:tag name="KSO_WM_TEMPLATE_CATEGORY" val="diagram"/>
  <p:tag name="KSO_WM_TEMPLATE_INDEX" val="20201474"/>
  <p:tag name="KSO_WM_UNIT_LAYERLEVEL" val="1_1"/>
  <p:tag name="KSO_WM_TAG_VERSION" val="1.0"/>
  <p:tag name="KSO_WM_BEAUTIFY_FLAG" val="#wm#"/>
  <p:tag name="KSO_WM_DIAGRAM_GROUP_CODE" val="o1-1"/>
  <p:tag name="KSO_WM_UNIT_TYPE" val="o_i"/>
  <p:tag name="KSO_WM_UNIT_INDEX" val="1_3"/>
  <p:tag name="KSO_WM_UNIT_FILL_FORE_SCHEMECOLOR_INDEX" val="14"/>
  <p:tag name="KSO_WM_UNIT_FILL_TYPE" val="1"/>
  <p:tag name="KSO_WM_UNIT_LINE_FORE_SCHEMECOLOR_INDEX" val="5"/>
  <p:tag name="KSO_WM_UNIT_LINE_FILL_TYPE" val="2"/>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i*1_4"/>
  <p:tag name="KSO_WM_TEMPLATE_CATEGORY" val="diagram"/>
  <p:tag name="KSO_WM_TEMPLATE_INDEX" val="20201474"/>
  <p:tag name="KSO_WM_UNIT_LAYERLEVEL" val="1_1"/>
  <p:tag name="KSO_WM_TAG_VERSION" val="1.0"/>
  <p:tag name="KSO_WM_BEAUTIFY_FLAG" val="#wm#"/>
  <p:tag name="KSO_WM_DIAGRAM_GROUP_CODE" val="o1-1"/>
  <p:tag name="KSO_WM_UNIT_TYPE" val="o_i"/>
  <p:tag name="KSO_WM_UNIT_INDEX" val="1_4"/>
  <p:tag name="KSO_WM_UNIT_FILL_FORE_SCHEMECOLOR_INDEX" val="14"/>
  <p:tag name="KSO_WM_UNIT_FILL_TYPE" val="1"/>
  <p:tag name="KSO_WM_UNIT_LINE_FORE_SCHEMECOLOR_INDEX" val="5"/>
  <p:tag name="KSO_WM_UNIT_LINE_FILL_TYPE" val="2"/>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74_2*o_i*1_5"/>
  <p:tag name="KSO_WM_TEMPLATE_CATEGORY" val="diagram"/>
  <p:tag name="KSO_WM_TEMPLATE_INDEX" val="20201474"/>
  <p:tag name="KSO_WM_UNIT_LAYERLEVEL" val="1_1"/>
  <p:tag name="KSO_WM_TAG_VERSION" val="1.0"/>
  <p:tag name="KSO_WM_BEAUTIFY_FLAG" val="#wm#"/>
  <p:tag name="KSO_WM_DIAGRAM_GROUP_CODE" val="o1-1"/>
  <p:tag name="KSO_WM_UNIT_TYPE" val="o_i"/>
  <p:tag name="KSO_WM_UNIT_INDEX" val="1_5"/>
  <p:tag name="KSO_WM_UNIT_FILL_FORE_SCHEMECOLOR_INDEX" val="14"/>
  <p:tag name="KSO_WM_UNIT_FILL_TYPE" val="1"/>
  <p:tag name="KSO_WM_UNIT_LINE_FORE_SCHEMECOLOR_INDEX" val="5"/>
  <p:tag name="KSO_WM_UNIT_LINE_FILL_TYPE" val="2"/>
</p:tagLst>
</file>

<file path=ppt/tags/tag284.xml><?xml version="1.0" encoding="utf-8"?>
<p:tagLst xmlns:p="http://schemas.openxmlformats.org/presentationml/2006/main">
  <p:tag name="KSO_WM_UNIT_TABLE_BEAUTIFY" val="smartTable{7ffe2c15-0d1d-44ee-925c-01d033426b7c}"/>
</p:tagLst>
</file>

<file path=ppt/tags/tag285.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70599_5*l_h_i*1_4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286.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70599_5*l_h_a*1_4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287.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599_5*l_h_f*1_4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28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599_5*l_h_i*1_4_1"/>
  <p:tag name="KSO_WM_TEMPLATE_CATEGORY" val="diagram"/>
  <p:tag name="KSO_WM_TEMPLATE_INDEX" val="20170599"/>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28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599_5*l_h_i*1_3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29.xml><?xml version="1.0" encoding="utf-8"?>
<p:tagLst xmlns:p="http://schemas.openxmlformats.org/presentationml/2006/main">
  <p:tag name="KSO_WM_TAG_VERSION" val="1.0"/>
  <p:tag name="KSO_WM_BEAUTIFY_FLAG" val="#wm#"/>
  <p:tag name="KSO_WM_UNIT_TYPE" val="i"/>
  <p:tag name="KSO_WM_UNIT_ID" val="diagram20170368_1*i*24"/>
  <p:tag name="KSO_WM_TEMPLATE_CATEGORY" val="diagram"/>
  <p:tag name="KSO_WM_TEMPLATE_INDEX" val="20170368"/>
  <p:tag name="KSO_WM_UNIT_INDEX" val="24"/>
</p:tagLst>
</file>

<file path=ppt/tags/tag29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599_5*l_h_i*1_3_1"/>
  <p:tag name="KSO_WM_TEMPLATE_CATEGORY" val="diagram"/>
  <p:tag name="KSO_WM_TEMPLATE_INDEX" val="2017059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291.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70599_5*l_h_a*1_3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292.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599_5*l_h_f*1_3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29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599_5*l_h_i*1_2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29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599_5*l_h_i*1_2_1"/>
  <p:tag name="KSO_WM_TEMPLATE_CATEGORY" val="diagram"/>
  <p:tag name="KSO_WM_TEMPLATE_INDEX" val="2017059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295.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599_5*l_h_f*1_2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296.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599_5*l_h_a*1_2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29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599_5*l_h_i*1_1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29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599_5*l_h_i*1_1_1"/>
  <p:tag name="KSO_WM_TEMPLATE_CATEGORY" val="diagram"/>
  <p:tag name="KSO_WM_TEMPLATE_INDEX" val="20170599"/>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299.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599_5*l_h_a*1_1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1_1"/>
  <p:tag name="KSO_WM_UNIT_ID" val="diagram160353_1*m_h_a*1_1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5"/>
  <p:tag name="KSO_WM_UNIT_FILL_TYPE" val="1"/>
  <p:tag name="KSO_WM_UNIT_TEXT_FILL_FORE_SCHEMECOLOR_INDEX" val="14"/>
  <p:tag name="KSO_WM_UNIT_TEXT_FILL_TYPE"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2_2"/>
  <p:tag name="KSO_WM_UNIT_ID" val="diagram20170368_1*q_h_i*1_2_2"/>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00.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599_5*l_h_f*1_1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30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170599_5*l_h_i*1_6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302.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170599_5*l_h_a*1_6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303.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70599_5*l_h_f*1_6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30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170599_5*l_h_i*1_6_1"/>
  <p:tag name="KSO_WM_TEMPLATE_CATEGORY" val="diagram"/>
  <p:tag name="KSO_WM_TEMPLATE_INDEX" val="20170599"/>
  <p:tag name="KSO_WM_UNIT_LAYERLEVEL" val="1_1_1"/>
  <p:tag name="KSO_WM_TAG_VERSION" val="1.0"/>
  <p:tag name="KSO_WM_BEAUTIFY_FLAG" val="#wm#"/>
  <p:tag name="KSO_WM_UNIT_FILL_FORE_SCHEMECOLOR_INDEX" val="10"/>
  <p:tag name="KSO_WM_UNIT_FILL_TYPE" val="1"/>
  <p:tag name="KSO_WM_UNIT_TEXT_FILL_FORE_SCHEMECOLOR_INDEX" val="14"/>
  <p:tag name="KSO_WM_UNIT_TEXT_FILL_TYPE" val="1"/>
</p:tagLst>
</file>

<file path=ppt/tags/tag305.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170599_5*l_h_i*1_5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Lst>
</file>

<file path=ppt/tags/tag30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170599_5*l_h_i*1_5_1"/>
  <p:tag name="KSO_WM_TEMPLATE_CATEGORY" val="diagram"/>
  <p:tag name="KSO_WM_TEMPLATE_INDEX" val="20170599"/>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307.xml><?xml version="1.0" encoding="utf-8"?>
<p:tagLst xmlns:p="http://schemas.openxmlformats.org/presentationml/2006/main">
  <p:tag name="KSO_WM_UNIT_DIAGRAM_MODELTYPE" val="stripeEnum"/>
  <p:tag name="KSO_WM_UNIT_ISCONTENTSTITLE" val="0"/>
  <p:tag name="KSO_WM_UNIT_ISNUMDGMTITLE" val="0"/>
  <p:tag name="KSO_WM_UNIT_PRESET_TEXT" val="单击此处添加标题"/>
  <p:tag name="KSO_WM_UNIT_NOCLEAR" val="0"/>
  <p:tag name="KSO_WM_UNIT_VALUE" val="15"/>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70599_5*l_h_a*1_5_1"/>
  <p:tag name="KSO_WM_TEMPLATE_CATEGORY" val="diagram"/>
  <p:tag name="KSO_WM_TEMPLATE_INDEX" val="20170599"/>
  <p:tag name="KSO_WM_UNIT_LAYERLEVEL" val="1_1_1"/>
  <p:tag name="KSO_WM_TAG_VERSION" val="1.0"/>
  <p:tag name="KSO_WM_BEAUTIFY_FLAG" val="#wm#"/>
  <p:tag name="KSO_WM_UNIT_TEXT_FILL_FORE_SCHEMECOLOR_INDEX" val="13"/>
  <p:tag name="KSO_WM_UNIT_TEXT_FILL_TYPE" val="1"/>
</p:tagLst>
</file>

<file path=ppt/tags/tag308.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70599_5*l_h_f*1_5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Lst>
</file>

<file path=ppt/tags/tag309.xml><?xml version="1.0" encoding="utf-8"?>
<p:tagLst xmlns:p="http://schemas.openxmlformats.org/presentationml/2006/main">
  <p:tag name="KSO_WM_UNIT_PLACING_PICTURE_USER_VIEWPORT" val="{&quot;height&quot;:441.6228813559322,&quot;width&quot;:215.32779097387174}"/>
</p:tagLst>
</file>

<file path=ppt/tags/tag31.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2_3"/>
  <p:tag name="KSO_WM_UNIT_ID" val="diagram20170368_1*q_h_i*1_2_3"/>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10.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i"/>
  <p:tag name="KSO_WM_UNIT_INDEX" val="1_1"/>
  <p:tag name="KSO_WM_UNIT_ID" val="diagram160332_4*m_i*1_1"/>
  <p:tag name="KSO_WM_UNIT_CLEAR" val="1"/>
  <p:tag name="KSO_WM_UNIT_LAYERLEVEL" val="1_1"/>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11.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a"/>
  <p:tag name="KSO_WM_UNIT_INDEX" val="1_1_1"/>
  <p:tag name="KSO_WM_UNIT_ID" val="diagram160332_4*m_h_a*1_1_1"/>
  <p:tag name="KSO_WM_UNIT_CLEAR" val="1"/>
  <p:tag name="KSO_WM_UNIT_LAYERLEVEL" val="1_1_1"/>
  <p:tag name="KSO_WM_UNIT_VALUE" val="14"/>
  <p:tag name="KSO_WM_UNIT_HIGHLIGHT" val="0"/>
  <p:tag name="KSO_WM_UNIT_COMPATIBLE" val="0"/>
  <p:tag name="KSO_WM_DIAGRAM_GROUP_CODE" val="m1-1"/>
  <p:tag name="KSO_WM_UNIT_PRESET_TEXT" val="LOREM"/>
  <p:tag name="KSO_WM_UNIT_TEXT_FILL_FORE_SCHEMECOLOR_INDEX_BRIGHTNESS" val="0"/>
  <p:tag name="KSO_WM_UNIT_TEXT_FILL_FORE_SCHEMECOLOR_INDEX" val="13"/>
  <p:tag name="KSO_WM_UNIT_TEXT_FILL_TYPE" val="1"/>
  <p:tag name="KSO_WM_UNIT_USESOURCEFORMAT_APPLY" val="1"/>
</p:tagLst>
</file>

<file path=ppt/tags/tag312.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f"/>
  <p:tag name="KSO_WM_UNIT_INDEX" val="1_1_1"/>
  <p:tag name="KSO_WM_UNIT_ID" val="diagram160332_4*m_h_f*1_1_1"/>
  <p:tag name="KSO_WM_UNIT_CLEAR" val="1"/>
  <p:tag name="KSO_WM_UNIT_LAYERLEVEL" val="1_1_1"/>
  <p:tag name="KSO_WM_UNIT_VALUE" val="70"/>
  <p:tag name="KSO_WM_UNIT_HIGHLIGHT" val="0"/>
  <p:tag name="KSO_WM_UNIT_COMPATIBLE" val="0"/>
  <p:tag name="KSO_WM_UNIT_PRESET_TEXT_INDEX" val="4"/>
  <p:tag name="KSO_WM_UNIT_PRESET_TEXT_LEN" val="63"/>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13.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i"/>
  <p:tag name="KSO_WM_UNIT_INDEX" val="1_2"/>
  <p:tag name="KSO_WM_UNIT_ID" val="diagram160332_4*m_i*1_2"/>
  <p:tag name="KSO_WM_UNIT_CLEAR" val="1"/>
  <p:tag name="KSO_WM_UNIT_LAYERLEVEL" val="1_1"/>
  <p:tag name="KSO_WM_DIAGRAM_GROUP_CODE" val="m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14.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a"/>
  <p:tag name="KSO_WM_UNIT_INDEX" val="1_2_1"/>
  <p:tag name="KSO_WM_UNIT_ID" val="diagram160332_4*m_h_a*1_2_1"/>
  <p:tag name="KSO_WM_UNIT_CLEAR" val="1"/>
  <p:tag name="KSO_WM_UNIT_LAYERLEVEL" val="1_1_1"/>
  <p:tag name="KSO_WM_UNIT_VALUE" val="14"/>
  <p:tag name="KSO_WM_UNIT_HIGHLIGHT" val="0"/>
  <p:tag name="KSO_WM_UNIT_COMPATIBLE" val="0"/>
  <p:tag name="KSO_WM_DIAGRAM_GROUP_CODE" val="m1-1"/>
  <p:tag name="KSO_WM_UNIT_PRESET_TEXT" val="LOREM"/>
  <p:tag name="KSO_WM_UNIT_TEXT_FILL_FORE_SCHEMECOLOR_INDEX_BRIGHTNESS" val="0"/>
  <p:tag name="KSO_WM_UNIT_TEXT_FILL_FORE_SCHEMECOLOR_INDEX" val="13"/>
  <p:tag name="KSO_WM_UNIT_TEXT_FILL_TYPE" val="1"/>
  <p:tag name="KSO_WM_UNIT_USESOURCEFORMAT_APPLY" val="1"/>
</p:tagLst>
</file>

<file path=ppt/tags/tag315.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f"/>
  <p:tag name="KSO_WM_UNIT_INDEX" val="1_2_1"/>
  <p:tag name="KSO_WM_UNIT_ID" val="diagram160332_4*m_h_f*1_2_1"/>
  <p:tag name="KSO_WM_UNIT_CLEAR" val="1"/>
  <p:tag name="KSO_WM_UNIT_LAYERLEVEL" val="1_1_1"/>
  <p:tag name="KSO_WM_UNIT_VALUE" val="70"/>
  <p:tag name="KSO_WM_UNIT_HIGHLIGHT" val="0"/>
  <p:tag name="KSO_WM_UNIT_COMPATIBLE" val="0"/>
  <p:tag name="KSO_WM_UNIT_PRESET_TEXT_INDEX" val="4"/>
  <p:tag name="KSO_WM_UNIT_PRESET_TEXT_LEN" val="63"/>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16.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i"/>
  <p:tag name="KSO_WM_UNIT_INDEX" val="1_3"/>
  <p:tag name="KSO_WM_UNIT_ID" val="diagram160332_4*m_i*1_3"/>
  <p:tag name="KSO_WM_UNIT_CLEAR" val="1"/>
  <p:tag name="KSO_WM_UNIT_LAYERLEVEL" val="1_1"/>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17.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a"/>
  <p:tag name="KSO_WM_UNIT_INDEX" val="1_3_1"/>
  <p:tag name="KSO_WM_UNIT_ID" val="diagram160332_4*m_h_a*1_3_1"/>
  <p:tag name="KSO_WM_UNIT_CLEAR" val="1"/>
  <p:tag name="KSO_WM_UNIT_LAYERLEVEL" val="1_1_1"/>
  <p:tag name="KSO_WM_UNIT_VALUE" val="14"/>
  <p:tag name="KSO_WM_UNIT_HIGHLIGHT" val="0"/>
  <p:tag name="KSO_WM_UNIT_COMPATIBLE" val="0"/>
  <p:tag name="KSO_WM_DIAGRAM_GROUP_CODE" val="m1-1"/>
  <p:tag name="KSO_WM_UNIT_PRESET_TEXT" val="LOREM"/>
  <p:tag name="KSO_WM_UNIT_TEXT_FILL_FORE_SCHEMECOLOR_INDEX_BRIGHTNESS" val="0"/>
  <p:tag name="KSO_WM_UNIT_TEXT_FILL_FORE_SCHEMECOLOR_INDEX" val="13"/>
  <p:tag name="KSO_WM_UNIT_TEXT_FILL_TYPE" val="1"/>
  <p:tag name="KSO_WM_UNIT_USESOURCEFORMAT_APPLY" val="1"/>
</p:tagLst>
</file>

<file path=ppt/tags/tag318.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f"/>
  <p:tag name="KSO_WM_UNIT_INDEX" val="1_3_1"/>
  <p:tag name="KSO_WM_UNIT_ID" val="diagram160332_4*m_h_f*1_3_1"/>
  <p:tag name="KSO_WM_UNIT_CLEAR" val="1"/>
  <p:tag name="KSO_WM_UNIT_LAYERLEVEL" val="1_1_1"/>
  <p:tag name="KSO_WM_UNIT_VALUE" val="70"/>
  <p:tag name="KSO_WM_UNIT_HIGHLIGHT" val="0"/>
  <p:tag name="KSO_WM_UNIT_COMPATIBLE" val="0"/>
  <p:tag name="KSO_WM_UNIT_PRESET_TEXT_INDEX" val="4"/>
  <p:tag name="KSO_WM_UNIT_PRESET_TEXT_LEN" val="63"/>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19.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i"/>
  <p:tag name="KSO_WM_UNIT_INDEX" val="1_4"/>
  <p:tag name="KSO_WM_UNIT_ID" val="diagram160332_4*m_i*1_4"/>
  <p:tag name="KSO_WM_UNIT_CLEAR" val="1"/>
  <p:tag name="KSO_WM_UNIT_LAYERLEVEL" val="1_1"/>
  <p:tag name="KSO_WM_DIAGRAM_GROUP_CODE" val="m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2_4"/>
  <p:tag name="KSO_WM_UNIT_ID" val="diagram20170368_1*q_h_i*1_2_4"/>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20.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a"/>
  <p:tag name="KSO_WM_UNIT_INDEX" val="1_4_1"/>
  <p:tag name="KSO_WM_UNIT_ID" val="diagram160332_4*m_h_a*1_4_1"/>
  <p:tag name="KSO_WM_UNIT_CLEAR" val="1"/>
  <p:tag name="KSO_WM_UNIT_LAYERLEVEL" val="1_1_1"/>
  <p:tag name="KSO_WM_UNIT_VALUE" val="14"/>
  <p:tag name="KSO_WM_UNIT_HIGHLIGHT" val="0"/>
  <p:tag name="KSO_WM_UNIT_COMPATIBLE" val="0"/>
  <p:tag name="KSO_WM_DIAGRAM_GROUP_CODE" val="m1-1"/>
  <p:tag name="KSO_WM_UNIT_PRESET_TEXT" val="LOREM"/>
  <p:tag name="KSO_WM_UNIT_TEXT_FILL_FORE_SCHEMECOLOR_INDEX_BRIGHTNESS" val="0"/>
  <p:tag name="KSO_WM_UNIT_TEXT_FILL_FORE_SCHEMECOLOR_INDEX" val="13"/>
  <p:tag name="KSO_WM_UNIT_TEXT_FILL_TYPE" val="1"/>
  <p:tag name="KSO_WM_UNIT_USESOURCEFORMAT_APPLY" val="1"/>
</p:tagLst>
</file>

<file path=ppt/tags/tag321.xml><?xml version="1.0" encoding="utf-8"?>
<p:tagLst xmlns:p="http://schemas.openxmlformats.org/presentationml/2006/main">
  <p:tag name="KSO_WM_TAG_VERSION" val="1.0"/>
  <p:tag name="KSO_WM_BEAUTIFY_FLAG" val="#wm#"/>
  <p:tag name="KSO_WM_TEMPLATE_CATEGORY" val="diagram"/>
  <p:tag name="KSO_WM_TEMPLATE_INDEX" val="160332"/>
  <p:tag name="KSO_WM_UNIT_TYPE" val="m_h_f"/>
  <p:tag name="KSO_WM_UNIT_INDEX" val="1_4_1"/>
  <p:tag name="KSO_WM_UNIT_ID" val="diagram160332_4*m_h_f*1_4_1"/>
  <p:tag name="KSO_WM_UNIT_CLEAR" val="1"/>
  <p:tag name="KSO_WM_UNIT_LAYERLEVEL" val="1_1_1"/>
  <p:tag name="KSO_WM_UNIT_VALUE" val="70"/>
  <p:tag name="KSO_WM_UNIT_HIGHLIGHT" val="0"/>
  <p:tag name="KSO_WM_UNIT_COMPATIBLE" val="0"/>
  <p:tag name="KSO_WM_UNIT_PRESET_TEXT_INDEX" val="4"/>
  <p:tag name="KSO_WM_UNIT_PRESET_TEXT_LEN" val="63"/>
  <p:tag name="KSO_WM_DIAGRAM_GROUP_CODE" val="m1-1"/>
  <p:tag name="KSO_WM_UNIT_TEXT_FILL_FORE_SCHEMECOLOR_INDEX_BRIGHTNESS" val="0.5"/>
  <p:tag name="KSO_WM_UNIT_TEXT_FILL_FORE_SCHEMECOLOR_INDEX" val="13"/>
  <p:tag name="KSO_WM_UNIT_TEXT_FILL_TYPE" val="1"/>
  <p:tag name="KSO_WM_UNIT_USESOURCEFORMAT_APPLY" val="1"/>
</p:tagLst>
</file>

<file path=ppt/tags/tag322.xml><?xml version="1.0" encoding="utf-8"?>
<p:tagLst xmlns:p="http://schemas.openxmlformats.org/presentationml/2006/main">
  <p:tag name="KSO_WM_SLIDE_ITEM_CNT" val="4"/>
</p:tagLst>
</file>

<file path=ppt/tags/tag323.xml><?xml version="1.0" encoding="utf-8"?>
<p:tagLst xmlns:p="http://schemas.openxmlformats.org/presentationml/2006/main">
  <p:tag name="KSO_WM_UNIT_PLACING_PICTURE_USER_VIEWPORT" val="{&quot;height&quot;:441.6228813559322,&quot;width&quot;:215.32779097387174}"/>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5831_3*m_h_i*1_4_2"/>
  <p:tag name="KSO_WM_TEMPLATE_CATEGORY" val="diagram"/>
  <p:tag name="KSO_WM_TEMPLATE_INDEX" val="20205831"/>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LINE_FORE_SCHEMECOLOR_INDEX_BRIGHTNESS" val="-0.3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25.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205831_3*m_h_f*1_4_1"/>
  <p:tag name="KSO_WM_TEMPLATE_CATEGORY" val="diagram"/>
  <p:tag name="KSO_WM_TEMPLATE_INDEX" val="20205831"/>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1"/>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4_1"/>
  <p:tag name="KSO_WM_UNIT_ID" val="diagram20205831_3*m_h_i*1_4_1"/>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5831_3*m_h_i*1_4_3"/>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5831_3*m_h_i*1_4_4"/>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5831_3*m_h_i*1_4_5"/>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2_5"/>
  <p:tag name="KSO_WM_UNIT_ID" val="diagram20170368_1*q_h_i*1_2_5"/>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205831_3*m_h_i*1_4_6"/>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5831_3*m_h_i*1_3_2"/>
  <p:tag name="KSO_WM_TEMPLATE_CATEGORY" val="diagram"/>
  <p:tag name="KSO_WM_TEMPLATE_INDEX" val="20205831"/>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LINE_FORE_SCHEMECOLOR_INDEX_BRIGHTNESS" val="-0.3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32.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831_3*m_h_f*1_3_1"/>
  <p:tag name="KSO_WM_TEMPLATE_CATEGORY" val="diagram"/>
  <p:tag name="KSO_WM_TEMPLATE_INDEX" val="20205831"/>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05831_3*m_h_i*1_3_1"/>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5831_3*m_h_i*1_3_3"/>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5831_3*m_h_i*1_3_4"/>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5831_3*m_h_i*1_3_5"/>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205831_3*m_h_i*1_3_6"/>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05831_3*m_h_i*1_1_2"/>
  <p:tag name="KSO_WM_TEMPLATE_CATEGORY" val="diagram"/>
  <p:tag name="KSO_WM_TEMPLATE_INDEX" val="20205831"/>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LINE_FORE_SCHEMECOLOR_INDEX_BRIGHTNESS" val="-0.3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39.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831_3*m_h_f*1_1_1"/>
  <p:tag name="KSO_WM_TEMPLATE_CATEGORY" val="diagram"/>
  <p:tag name="KSO_WM_TEMPLATE_INDEX" val="20205831"/>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2_6"/>
  <p:tag name="KSO_WM_UNIT_ID" val="diagram20170368_1*q_h_i*1_2_6"/>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05831_3*m_h_i*1_1_1"/>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5831_3*m_h_i*1_1_3"/>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5831_3*m_h_i*1_1_4"/>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5831_3*m_h_i*1_1_5"/>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5831_3*m_h_i*1_1_6"/>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5831_3*m_h_i*1_2_2"/>
  <p:tag name="KSO_WM_TEMPLATE_CATEGORY" val="diagram"/>
  <p:tag name="KSO_WM_TEMPLATE_INDEX" val="20205831"/>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LINE_FORE_SCHEMECOLOR_INDEX_BRIGHTNESS" val="-0.3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46.xml><?xml version="1.0" encoding="utf-8"?>
<p:tagLst xmlns:p="http://schemas.openxmlformats.org/presentationml/2006/main">
  <p:tag name="KSO_WM_UNIT_SUBTYPE" val="a"/>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831_3*m_h_f*1_2_1"/>
  <p:tag name="KSO_WM_TEMPLATE_CATEGORY" val="diagram"/>
  <p:tag name="KSO_WM_TEMPLATE_INDEX" val="20205831"/>
  <p:tag name="KSO_WM_UNIT_LAYERLEVEL" val="1_1_1"/>
  <p:tag name="KSO_WM_TAG_VERSION" val="1.0"/>
  <p:tag name="KSO_WM_BEAUTIFY_FLAG" val="#wm#"/>
  <p:tag name="KSO_WM_UNIT_TEXT_FILL_FORE_SCHEMECOLOR_INDEX_BRIGHTNESS" val="0.15"/>
  <p:tag name="KSO_WM_UNIT_TEXT_FILL_FORE_SCHEMECOLOR_INDEX" val="13"/>
  <p:tag name="KSO_WM_UNIT_TEXT_FILL_TYPE" val="1"/>
  <p:tag name="KSO_WM_UNIT_USESOURCEFORMAT_APPLY"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05831_3*m_h_i*1_2_1"/>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831_3*m_h_i*1_2_3"/>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5831_3*m_h_i*1_2_4"/>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2_7"/>
  <p:tag name="KSO_WM_UNIT_ID" val="diagram20170368_1*q_h_i*1_2_7"/>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5831_3*m_h_i*1_2_5"/>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5831_3*m_h_i*1_2_6"/>
  <p:tag name="KSO_WM_TEMPLATE_CATEGORY" val="diagram"/>
  <p:tag name="KSO_WM_TEMPLATE_INDEX" val="2020583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7"/>
  <p:tag name="KSO_WM_UNIT_ID" val="diagram20205831_3*m_h_i*1_2_7"/>
  <p:tag name="KSO_WM_TEMPLATE_CATEGORY" val="diagram"/>
  <p:tag name="KSO_WM_TEMPLATE_INDEX" val="20205831"/>
  <p:tag name="KSO_WM_UNIT_LAYERLEVEL" val="1_1_1"/>
  <p:tag name="KSO_WM_TAG_VERSION" val="1.0"/>
  <p:tag name="KSO_WM_BEAUTIFY_FLAG" val="#wm#"/>
  <p:tag name="KSO_WM_UNIT_LINE_FORE_SCHEMECOLOR_INDEX_BRIGHTNESS" val="0.5"/>
  <p:tag name="KSO_WM_UNIT_LINE_FORE_SCHEMECOLOR_INDEX" val="13"/>
  <p:tag name="KSO_WM_UNIT_LINE_FILL_TYPE" val="2"/>
  <p:tag name="KSO_WM_UNIT_USESOURCEFORMAT_APPLY" val="1"/>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205831_3*m_h_i*1_1_7"/>
  <p:tag name="KSO_WM_TEMPLATE_CATEGORY" val="diagram"/>
  <p:tag name="KSO_WM_TEMPLATE_INDEX" val="20205831"/>
  <p:tag name="KSO_WM_UNIT_LAYERLEVEL" val="1_1_1"/>
  <p:tag name="KSO_WM_TAG_VERSION" val="1.0"/>
  <p:tag name="KSO_WM_BEAUTIFY_FLAG" val="#wm#"/>
  <p:tag name="KSO_WM_UNIT_FILL_FORE_SCHEMECOLOR_INDEX_BRIGHTNESS" val="0.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8"/>
  <p:tag name="KSO_WM_UNIT_ID" val="diagram20205831_3*m_h_i*1_2_8"/>
  <p:tag name="KSO_WM_TEMPLATE_CATEGORY" val="diagram"/>
  <p:tag name="KSO_WM_TEMPLATE_INDEX" val="20205831"/>
  <p:tag name="KSO_WM_UNIT_LAYERLEVEL" val="1_1_1"/>
  <p:tag name="KSO_WM_TAG_VERSION" val="1.0"/>
  <p:tag name="KSO_WM_BEAUTIFY_FLAG" val="#wm#"/>
  <p:tag name="KSO_WM_UNIT_FILL_FORE_SCHEMECOLOR_INDEX_BRIGHTNESS" val="0.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7"/>
  <p:tag name="KSO_WM_UNIT_ID" val="diagram20205831_3*m_h_i*1_3_7"/>
  <p:tag name="KSO_WM_TEMPLATE_CATEGORY" val="diagram"/>
  <p:tag name="KSO_WM_TEMPLATE_INDEX" val="20205831"/>
  <p:tag name="KSO_WM_UNIT_LAYERLEVEL" val="1_1_1"/>
  <p:tag name="KSO_WM_TAG_VERSION" val="1.0"/>
  <p:tag name="KSO_WM_BEAUTIFY_FLAG" val="#wm#"/>
  <p:tag name="KSO_WM_UNIT_FILL_FORE_SCHEMECOLOR_INDEX_BRIGHTNESS" val="0.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7"/>
  <p:tag name="KSO_WM_UNIT_ID" val="diagram20205831_3*m_h_i*1_4_7"/>
  <p:tag name="KSO_WM_TEMPLATE_CATEGORY" val="diagram"/>
  <p:tag name="KSO_WM_TEMPLATE_INDEX" val="20205831"/>
  <p:tag name="KSO_WM_UNIT_LAYERLEVEL" val="1_1_1"/>
  <p:tag name="KSO_WM_TAG_VERSION" val="1.0"/>
  <p:tag name="KSO_WM_BEAUTIFY_FLAG" val="#wm#"/>
  <p:tag name="KSO_WM_UNIT_FILL_FORE_SCHEMECOLOR_INDEX_BRIGHTNESS" val="0.5"/>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8"/>
  <p:tag name="KSO_WM_UNIT_ID" val="diagram20205831_3*m_h_i*1_4_8"/>
  <p:tag name="KSO_WM_TEMPLATE_CATEGORY" val="diagram"/>
  <p:tag name="KSO_WM_TEMPLATE_INDEX" val="20205831"/>
  <p:tag name="KSO_WM_UNIT_LAYERLEVEL" val="1_1_1"/>
  <p:tag name="KSO_WM_TAG_VERSION" val="1.0"/>
  <p:tag name="KSO_WM_BEAUTIFY_FLAG" val="#wm#"/>
  <p:tag name="KSO_WM_UNIT_LINE_FORE_SCHEMECOLOR_INDEX_BRIGHTNESS" val="0.5"/>
  <p:tag name="KSO_WM_UNIT_LINE_FORE_SCHEMECOLOR_INDEX" val="13"/>
  <p:tag name="KSO_WM_UNIT_LINE_FILL_TYPE" val="2"/>
  <p:tag name="KSO_WM_UNIT_USESOURCEFORMAT_APPLY" val="1"/>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8"/>
  <p:tag name="KSO_WM_UNIT_ID" val="diagram20205831_3*m_h_i*1_3_8"/>
  <p:tag name="KSO_WM_TEMPLATE_CATEGORY" val="diagram"/>
  <p:tag name="KSO_WM_TEMPLATE_INDEX" val="20205831"/>
  <p:tag name="KSO_WM_UNIT_LAYERLEVEL" val="1_1_1"/>
  <p:tag name="KSO_WM_TAG_VERSION" val="1.0"/>
  <p:tag name="KSO_WM_BEAUTIFY_FLAG" val="#wm#"/>
  <p:tag name="KSO_WM_UNIT_LINE_FORE_SCHEMECOLOR_INDEX_BRIGHTNESS" val="0.5"/>
  <p:tag name="KSO_WM_UNIT_LINE_FORE_SCHEMECOLOR_INDEX" val="13"/>
  <p:tag name="KSO_WM_UNIT_LINE_FILL_TYPE" val="2"/>
  <p:tag name="KSO_WM_UNIT_USESOURCEFORMAT_APPLY" val="1"/>
</p:tagLst>
</file>

<file path=ppt/tags/tag359.xml><?xml version="1.0" encoding="utf-8"?>
<p:tagLst xmlns:p="http://schemas.openxmlformats.org/presentationml/2006/main">
  <p:tag name="KSO_WM_SLIDE_ITEM_CNT" val="4"/>
</p:tagLst>
</file>

<file path=ppt/tags/tag36.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1"/>
  <p:tag name="KSO_WM_UNIT_ID" val="diagram20170368_1*q_h_i*1_3_1"/>
  <p:tag name="KSO_WM_UNIT_LAYERLEVEL" val="1_1_1"/>
  <p:tag name="KSO_WM_DIAGRAM_GROUP_CODE" val="q1-1"/>
  <p:tag name="KSO_WM_UNIT_FILL_FORE_SCHEMECOLOR_INDEX" val="8"/>
  <p:tag name="KSO_WM_UNIT_FILL_TYPE" val="1"/>
  <p:tag name="KSO_WM_UNIT_TEXT_FILL_FORE_SCHEMECOLOR_INDEX" val="2"/>
  <p:tag name="KSO_WM_UNIT_TEXT_FILL_TYPE" val="1"/>
  <p:tag name="KSO_WM_UNIT_DIAGRAM_SCHEMECOLOR_ID" val="0"/>
  <p:tag name="KSO_WM_UNIT_USESOURCEFORMAT_APPLY" val="1"/>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78812_5*m_h_i*1_1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78812_5*m_h_i*1_1_2"/>
  <p:tag name="KSO_WM_TEMPLATE_CATEGORY" val="diagram"/>
  <p:tag name="KSO_WM_TEMPLATE_INDEX" val="2017881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78812_5*m_h_i*1_1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363.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78812_5*m_h_a*1_1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364.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78812_5*m_h_f*1_1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78812_5*m_h_i*1_2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78812_5*m_h_i*1_2_2"/>
  <p:tag name="KSO_WM_TEMPLATE_CATEGORY" val="diagram"/>
  <p:tag name="KSO_WM_TEMPLATE_INDEX" val="2017881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78812_5*m_h_i*1_2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368.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78812_5*m_h_a*1_2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369.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78812_5*m_h_f*1_2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7.xml><?xml version="1.0" encoding="utf-8"?>
<p:tagLst xmlns:p="http://schemas.openxmlformats.org/presentationml/2006/main">
  <p:tag name="KSO_WM_TAG_VERSION" val="1.0"/>
  <p:tag name="KSO_WM_BEAUTIFY_FLAG" val="#wm#"/>
  <p:tag name="KSO_WM_UNIT_TYPE" val="i"/>
  <p:tag name="KSO_WM_UNIT_ID" val="diagram20170368_1*i*38"/>
  <p:tag name="KSO_WM_TEMPLATE_CATEGORY" val="diagram"/>
  <p:tag name="KSO_WM_TEMPLATE_INDEX" val="20170368"/>
  <p:tag name="KSO_WM_UNIT_INDEX" val="38"/>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78812_5*m_h_i*1_3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78812_5*m_h_i*1_3_2"/>
  <p:tag name="KSO_WM_TEMPLATE_CATEGORY" val="diagram"/>
  <p:tag name="KSO_WM_TEMPLATE_INDEX" val="2017881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78812_5*m_h_i*1_3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373.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78812_5*m_h_a*1_3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374.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78812_5*m_h_f*1_3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178812_5*m_h_i*1_4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178812_5*m_h_i*1_4_2"/>
  <p:tag name="KSO_WM_TEMPLATE_CATEGORY" val="diagram"/>
  <p:tag name="KSO_WM_TEMPLATE_INDEX" val="20178812"/>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178812_5*m_h_i*1_4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378.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20178812_5*m_h_a*1_4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8"/>
  <p:tag name="KSO_WM_UNIT_TEXT_FILL_TYPE" val="1"/>
</p:tagLst>
</file>

<file path=ppt/tags/tag379.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20178812_5*m_h_f*1_4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2"/>
  <p:tag name="KSO_WM_UNIT_ID" val="diagram20170368_1*q_h_i*1_3_2"/>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20178812_5*m_h_i*1_5_1"/>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20178812_5*m_h_i*1_5_3"/>
  <p:tag name="KSO_WM_TEMPLATE_CATEGORY" val="diagram"/>
  <p:tag name="KSO_WM_TEMPLATE_INDEX" val="20178812"/>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20178812_5*m_h_i*1_5_2"/>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383.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20178812_5*m_h_a*1_5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9"/>
  <p:tag name="KSO_WM_UNIT_TEXT_FILL_TYPE" val="1"/>
</p:tagLst>
</file>

<file path=ppt/tags/tag384.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20178812_5*m_h_f*1_5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85.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6_1"/>
  <p:tag name="KSO_WM_UNIT_ID" val="diagram20178812_5*m_h_a*1_6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10"/>
  <p:tag name="KSO_WM_UNIT_TEXT_FILL_TYPE" val="1"/>
</p:tagLst>
</file>

<file path=ppt/tags/tag386.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20178812_5*m_h_f*1_6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20178812_5*m_h_i*1_6_3"/>
  <p:tag name="KSO_WM_TEMPLATE_CATEGORY" val="diagram"/>
  <p:tag name="KSO_WM_TEMPLATE_INDEX" val="20178812"/>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20178812_5*m_h_i*1_6_2"/>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20178812_5*m_h_i*1_6_1"/>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39.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3"/>
  <p:tag name="KSO_WM_UNIT_ID" val="diagram20170368_1*q_h_i*1_3_3"/>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390.xml><?xml version="1.0" encoding="utf-8"?>
<p:tagLst xmlns:p="http://schemas.openxmlformats.org/presentationml/2006/main">
  <p:tag name="KSO_WM_SLIDE_ITEM_CNT" val="4"/>
</p:tagLst>
</file>

<file path=ppt/tags/tag391.xml><?xml version="1.0" encoding="utf-8"?>
<p:tagLst xmlns:p="http://schemas.openxmlformats.org/presentationml/2006/main">
  <p:tag name="KSO_WM_UNIT_PLACING_PICTURE_USER_VIEWPORT" val="{&quot;height&quot;:441.6228813559322,&quot;width&quot;:215.32779097387174}"/>
</p:tagLst>
</file>

<file path=ppt/tags/tag392.xml><?xml version="1.0" encoding="utf-8"?>
<p:tagLst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1961_5*l_h_f*1_1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393.xml><?xml version="1.0" encoding="utf-8"?>
<p:tagLst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961_5*l_h_a*1_1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961_5*l_h_i*1_1_1"/>
  <p:tag name="KSO_WM_TEMPLATE_CATEGORY" val="diagram"/>
  <p:tag name="KSO_WM_TEMPLATE_INDEX" val="20181961"/>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961_5*l_h_i*1_1_2"/>
  <p:tag name="KSO_WM_TEMPLATE_CATEGORY" val="diagram"/>
  <p:tag name="KSO_WM_TEMPLATE_INDEX" val="20181961"/>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961_5*l_h_i*1_2_1"/>
  <p:tag name="KSO_WM_TEMPLATE_CATEGORY" val="diagram"/>
  <p:tag name="KSO_WM_TEMPLATE_INDEX" val="20181961"/>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1961_5*l_h_i*1_2_2"/>
  <p:tag name="KSO_WM_TEMPLATE_CATEGORY" val="diagram"/>
  <p:tag name="KSO_WM_TEMPLATE_INDEX" val="20181961"/>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398.xml><?xml version="1.0" encoding="utf-8"?>
<p:tagLst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961_5*l_h_f*1_2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399.xml><?xml version="1.0" encoding="utf-8"?>
<p:tagLst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1961_5*l_h_a*1_2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2_1"/>
  <p:tag name="KSO_WM_UNIT_ID" val="diagram160353_1*m_h_a*1_2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4"/>
  <p:tag name="KSO_WM_UNIT_ID" val="diagram20170368_1*q_h_i*1_3_4"/>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961_5*l_h_i*1_3_1"/>
  <p:tag name="KSO_WM_TEMPLATE_CATEGORY" val="diagram"/>
  <p:tag name="KSO_WM_TEMPLATE_INDEX" val="2018196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01.xml><?xml version="1.0" encoding="utf-8"?>
<p:tagLst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1961_5*l_h_f*1_3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02.xml><?xml version="1.0" encoding="utf-8"?>
<p:tagLst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1961_5*l_h_a*1_3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03.xml><?xml version="1.0" encoding="utf-8"?>
<p:tagLst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1961_5*l_h_f*1_4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04.xml><?xml version="1.0" encoding="utf-8"?>
<p:tagLst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1961_5*l_h_a*1_4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1961_5*l_h_i*1_4_1"/>
  <p:tag name="KSO_WM_TEMPLATE_CATEGORY" val="diagram"/>
  <p:tag name="KSO_WM_TEMPLATE_INDEX" val="20181961"/>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81961_5*l_i*1_7"/>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81961_5*l_i*1_8"/>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9"/>
  <p:tag name="KSO_WM_UNIT_ID" val="diagram20181961_5*l_i*1_9"/>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0"/>
  <p:tag name="KSO_WM_UNIT_ID" val="diagram20181961_5*l_i*1_10"/>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1.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5"/>
  <p:tag name="KSO_WM_UNIT_ID" val="diagram20170368_1*q_h_i*1_3_5"/>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1"/>
  <p:tag name="KSO_WM_UNIT_ID" val="diagram20181961_5*l_i*1_11"/>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2"/>
  <p:tag name="KSO_WM_UNIT_ID" val="diagram20181961_5*l_i*1_12"/>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3"/>
  <p:tag name="KSO_WM_UNIT_ID" val="diagram20181961_5*l_i*1_13"/>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4"/>
  <p:tag name="KSO_WM_UNIT_ID" val="diagram20181961_5*l_i*1_14"/>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5"/>
  <p:tag name="KSO_WM_UNIT_ID" val="diagram20181961_5*l_i*1_15"/>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6"/>
  <p:tag name="KSO_WM_UNIT_ID" val="diagram20181961_5*l_i*1_16"/>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7"/>
  <p:tag name="KSO_WM_UNIT_ID" val="diagram20181961_5*l_i*1_17"/>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8"/>
  <p:tag name="KSO_WM_UNIT_ID" val="diagram20181961_5*l_i*1_18"/>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9"/>
  <p:tag name="KSO_WM_UNIT_ID" val="diagram20181961_5*l_i*1_19"/>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0"/>
  <p:tag name="KSO_WM_UNIT_ID" val="diagram20181961_5*l_i*1_20"/>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6"/>
  <p:tag name="KSO_WM_UNIT_ID" val="diagram20170368_1*q_h_i*1_3_6"/>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1"/>
  <p:tag name="KSO_WM_UNIT_ID" val="diagram20181961_5*l_i*1_21"/>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2"/>
  <p:tag name="KSO_WM_UNIT_ID" val="diagram20181961_5*l_i*1_22"/>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3"/>
  <p:tag name="KSO_WM_UNIT_ID" val="diagram20181961_5*l_i*1_23"/>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4"/>
  <p:tag name="KSO_WM_UNIT_ID" val="diagram20181961_5*l_i*1_24"/>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5"/>
  <p:tag name="KSO_WM_UNIT_ID" val="diagram20181961_5*l_i*1_25"/>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6"/>
  <p:tag name="KSO_WM_UNIT_ID" val="diagram20181961_5*l_i*1_26"/>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7"/>
  <p:tag name="KSO_WM_UNIT_ID" val="diagram20181961_5*l_i*1_27"/>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8"/>
  <p:tag name="KSO_WM_UNIT_ID" val="diagram20181961_5*l_i*1_28"/>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9"/>
  <p:tag name="KSO_WM_UNIT_ID" val="diagram20181961_5*l_i*1_29"/>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0"/>
  <p:tag name="KSO_WM_UNIT_ID" val="diagram20181961_5*l_i*1_30"/>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3.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7"/>
  <p:tag name="KSO_WM_UNIT_ID" val="diagram20170368_1*q_h_i*1_3_7"/>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1"/>
  <p:tag name="KSO_WM_UNIT_ID" val="diagram20181961_5*l_i*1_31"/>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2"/>
  <p:tag name="KSO_WM_UNIT_ID" val="diagram20181961_5*l_i*1_32"/>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3"/>
  <p:tag name="KSO_WM_UNIT_ID" val="diagram20181961_5*l_i*1_33"/>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4"/>
  <p:tag name="KSO_WM_UNIT_ID" val="diagram20181961_5*l_i*1_34"/>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5"/>
  <p:tag name="KSO_WM_UNIT_ID" val="diagram20181961_5*l_i*1_35"/>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6"/>
  <p:tag name="KSO_WM_UNIT_ID" val="diagram20181961_5*l_i*1_36"/>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7"/>
  <p:tag name="KSO_WM_UNIT_ID" val="diagram20181961_5*l_i*1_37"/>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8"/>
  <p:tag name="KSO_WM_UNIT_ID" val="diagram20181961_5*l_i*1_38"/>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9"/>
  <p:tag name="KSO_WM_UNIT_ID" val="diagram20181961_5*l_i*1_39"/>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0"/>
  <p:tag name="KSO_WM_UNIT_ID" val="diagram20181961_5*l_i*1_40"/>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8"/>
  <p:tag name="KSO_WM_UNIT_ID" val="diagram20170368_1*q_h_i*1_3_8"/>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1"/>
  <p:tag name="KSO_WM_UNIT_ID" val="diagram20181961_5*l_i*1_41"/>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2"/>
  <p:tag name="KSO_WM_UNIT_ID" val="diagram20181961_5*l_i*1_42"/>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3"/>
  <p:tag name="KSO_WM_UNIT_ID" val="diagram20181961_5*l_i*1_43"/>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4"/>
  <p:tag name="KSO_WM_UNIT_ID" val="diagram20181961_5*l_i*1_44"/>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5"/>
  <p:tag name="KSO_WM_UNIT_ID" val="diagram20181961_5*l_i*1_45"/>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6"/>
  <p:tag name="KSO_WM_UNIT_ID" val="diagram20181961_5*l_i*1_46"/>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7"/>
  <p:tag name="KSO_WM_UNIT_ID" val="diagram20181961_5*l_i*1_47"/>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8"/>
  <p:tag name="KSO_WM_UNIT_ID" val="diagram20181961_5*l_i*1_48"/>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9"/>
  <p:tag name="KSO_WM_UNIT_ID" val="diagram20181961_5*l_i*1_49"/>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0"/>
  <p:tag name="KSO_WM_UNIT_ID" val="diagram20181961_5*l_i*1_50"/>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9"/>
  <p:tag name="KSO_WM_UNIT_ID" val="diagram20170368_1*q_h_i*1_3_9"/>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1"/>
  <p:tag name="KSO_WM_UNIT_ID" val="diagram20181961_5*l_i*1_51"/>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2"/>
  <p:tag name="KSO_WM_UNIT_ID" val="diagram20181961_5*l_i*1_52"/>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3"/>
  <p:tag name="KSO_WM_UNIT_ID" val="diagram20181961_5*l_i*1_53"/>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4"/>
  <p:tag name="KSO_WM_UNIT_ID" val="diagram20181961_5*l_i*1_54"/>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5"/>
  <p:tag name="KSO_WM_UNIT_ID" val="diagram20181961_5*l_i*1_55"/>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6"/>
  <p:tag name="KSO_WM_UNIT_ID" val="diagram20181961_5*l_i*1_56"/>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7"/>
  <p:tag name="KSO_WM_UNIT_ID" val="diagram20181961_5*l_i*1_57"/>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8"/>
  <p:tag name="KSO_WM_UNIT_ID" val="diagram20181961_5*l_i*1_58"/>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9"/>
  <p:tag name="KSO_WM_UNIT_ID" val="diagram20181961_5*l_i*1_59"/>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0"/>
  <p:tag name="KSO_WM_UNIT_ID" val="diagram20181961_5*l_i*1_60"/>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6.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10"/>
  <p:tag name="KSO_WM_UNIT_ID" val="diagram20170368_1*q_h_i*1_3_10"/>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1"/>
  <p:tag name="KSO_WM_UNIT_ID" val="diagram20181961_5*l_i*1_61"/>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2"/>
  <p:tag name="KSO_WM_UNIT_ID" val="diagram20181961_5*l_i*1_62"/>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3"/>
  <p:tag name="KSO_WM_UNIT_ID" val="diagram20181961_5*l_i*1_63"/>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63.xml><?xml version="1.0" encoding="utf-8"?>
<p:tagLst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81961_5*l_h_f*1_5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64.xml><?xml version="1.0" encoding="utf-8"?>
<p:tagLst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81961_5*l_h_a*1_5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81961_5*l_h_i*1_5_1"/>
  <p:tag name="KSO_WM_TEMPLATE_CATEGORY" val="diagram"/>
  <p:tag name="KSO_WM_TEMPLATE_INDEX" val="2018196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466.xml><?xml version="1.0" encoding="utf-8"?>
<p:tagLst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81961_5*l_h_f*1_6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67.xml><?xml version="1.0" encoding="utf-8"?>
<p:tagLst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181961_5*l_h_a*1_6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181961_5*l_h_i*1_6_1"/>
  <p:tag name="KSO_WM_TEMPLATE_CATEGORY" val="diagram"/>
  <p:tag name="KSO_WM_TEMPLATE_INDEX" val="20181961"/>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469.xml><?xml version="1.0" encoding="utf-8"?>
<p:tagLst xmlns:p="http://schemas.openxmlformats.org/presentationml/2006/main">
  <p:tag name="KSO_WM_SLIDE_ITEM_CNT" val="4"/>
</p:tagLst>
</file>

<file path=ppt/tags/tag47.xml><?xml version="1.0" encoding="utf-8"?>
<p:tagLst xmlns:p="http://schemas.openxmlformats.org/presentationml/2006/main">
  <p:tag name="KSO_WM_TAG_VERSION" val="1.0"/>
  <p:tag name="KSO_WM_BEAUTIFY_FLAG" val="#wm#"/>
  <p:tag name="KSO_WM_TEMPLATE_CATEGORY" val="diagram"/>
  <p:tag name="KSO_WM_TEMPLATE_INDEX" val="20170368"/>
  <p:tag name="KSO_WM_UNIT_TYPE" val="q_h_i"/>
  <p:tag name="KSO_WM_UNIT_INDEX" val="1_3_11"/>
  <p:tag name="KSO_WM_UNIT_ID" val="diagram20170368_1*q_h_i*1_3_11"/>
  <p:tag name="KSO_WM_UNIT_LAYERLEVEL" val="1_1_1"/>
  <p:tag name="KSO_WM_DIAGRAM_GROUP_CODE" val="q1-1"/>
  <p:tag name="KSO_WM_UNIT_LINE_FORE_SCHEMECOLOR_INDEX" val="14"/>
  <p:tag name="KSO_WM_UNIT_LINE_FILL_TYPE" val="2"/>
  <p:tag name="KSO_WM_UNIT_TEXT_FILL_FORE_SCHEMECOLOR_INDEX" val="13"/>
  <p:tag name="KSO_WM_UNIT_TEXT_FILL_TYPE" val="1"/>
  <p:tag name="KSO_WM_UNIT_DIAGRAM_SCHEMECOLOR_ID" val="0"/>
  <p:tag name="KSO_WM_UNIT_USESOURCEFORMAT_APPLY" val="1"/>
</p:tagLst>
</file>

<file path=ppt/tags/tag470.xml><?xml version="1.0" encoding="utf-8"?>
<p:tagLst xmlns:p="http://schemas.openxmlformats.org/presentationml/2006/main">
  <p:tag name="KSO_WM_UNIT_PLACING_PICTURE_USER_VIEWPORT" val="{&quot;height&quot;:441.6228813559322,&quot;width&quot;:215.32779097387174}"/>
</p:tagLst>
</file>

<file path=ppt/tags/tag471.xml><?xml version="1.0" encoding="utf-8"?>
<p:tagLst xmlns:p="http://schemas.openxmlformats.org/presentationml/2006/main">
  <p:tag name="KSO_WM_SLIDE_ITEM_CNT" val="4"/>
</p:tagLst>
</file>

<file path=ppt/tags/tag472.xml><?xml version="1.0" encoding="utf-8"?>
<p:tagLst xmlns:p="http://schemas.openxmlformats.org/presentationml/2006/main">
  <p:tag name="KSO_WM_UNIT_PLACING_PICTURE_USER_VIEWPORT" val="{&quot;height&quot;:441.6228813559322,&quot;width&quot;:215.32779097387174}"/>
</p:tagLst>
</file>

<file path=ppt/tags/tag473.xml><?xml version="1.0" encoding="utf-8"?>
<p:tagLst xmlns:p="http://schemas.openxmlformats.org/presentationml/2006/main">
  <p:tag name="KSO_WM_TEMPLATE_CATEGORY" val="diagram"/>
  <p:tag name="KSO_WM_TEMPLATE_INDEX" val="20181969"/>
  <p:tag name="KSO_WM_TAG_VERSION" val="1.0"/>
  <p:tag name="KSO_WM_BEAUTIFY_FLAG" val="#wm#"/>
  <p:tag name="KSO_WM_UNIT_TYPE" val="a"/>
  <p:tag name="KSO_WM_UNIT_INDEX" val="4"/>
  <p:tag name="KSO_WM_UNIT_ID" val="diagram20181969_3*a*4"/>
  <p:tag name="KSO_WM_UNIT_LAYERLEVEL" val="1"/>
  <p:tag name="KSO_WM_UNIT_VALUE" val="3"/>
  <p:tag name="KSO_WM_UNIT_ISCONTENTSTITLE" val="0"/>
  <p:tag name="KSO_WM_UNIT_HIGHLIGHT" val="0"/>
  <p:tag name="KSO_WM_UNIT_COMPATIBLE" val="0"/>
  <p:tag name="KSO_WM_UNIT_CLEAR" val="0"/>
  <p:tag name="KSO_WM_UNIT_PRESET_TEXT" val="用户C"/>
</p:tagLst>
</file>

<file path=ppt/tags/tag474.xml><?xml version="1.0" encoding="utf-8"?>
<p:tagLst xmlns:p="http://schemas.openxmlformats.org/presentationml/2006/main">
  <p:tag name="KSO_WM_TEMPLATE_CATEGORY" val="diagram"/>
  <p:tag name="KSO_WM_TEMPLATE_INDEX" val="20181969"/>
  <p:tag name="KSO_WM_TAG_VERSION" val="1.0"/>
  <p:tag name="KSO_WM_BEAUTIFY_FLAG" val="#wm#"/>
  <p:tag name="KSO_WM_UNIT_TYPE" val="a"/>
  <p:tag name="KSO_WM_UNIT_INDEX" val="3"/>
  <p:tag name="KSO_WM_UNIT_ID" val="diagram20181969_3*a*3"/>
  <p:tag name="KSO_WM_UNIT_LAYERLEVEL" val="1"/>
  <p:tag name="KSO_WM_UNIT_VALUE" val="3"/>
  <p:tag name="KSO_WM_UNIT_ISCONTENTSTITLE" val="0"/>
  <p:tag name="KSO_WM_UNIT_HIGHLIGHT" val="0"/>
  <p:tag name="KSO_WM_UNIT_COMPATIBLE" val="0"/>
  <p:tag name="KSO_WM_UNIT_CLEAR" val="0"/>
  <p:tag name="KSO_WM_UNIT_PRESET_TEXT" val="用户B"/>
</p:tagLst>
</file>

<file path=ppt/tags/tag475.xml><?xml version="1.0" encoding="utf-8"?>
<p:tagLst xmlns:p="http://schemas.openxmlformats.org/presentationml/2006/main">
  <p:tag name="KSO_WM_UNIT_TABLE_BEAUTIFY" val="smartTable{b50807a7-d81c-4329-95f1-1ef09af2390c}"/>
  <p:tag name="TABLE_RECT" val="38.5327*73.9923*693.8*324.5"/>
  <p:tag name="TABLE_EMPHASIZE_COLOR" val="16352824"/>
  <p:tag name="TABLE_ONEKEY_SKIN_IDX" val="0"/>
  <p:tag name="TABLE_SKINIDX" val="3"/>
  <p:tag name="TABLE_COLORIDX" val="7"/>
  <p:tag name="TABLE_COLOR_RGB" val="0x000000*0xFFFFFF*0x212121*0xFFFFFF*0xF98638*0xFFB829*0x37BECC*0x1687A5*0x3A3A47*0xC7DADD"/>
</p:tagLst>
</file>

<file path=ppt/tags/tag476.xml><?xml version="1.0" encoding="utf-8"?>
<p:tagLst xmlns:p="http://schemas.openxmlformats.org/presentationml/2006/main">
  <p:tag name="KSO_WM_SLIDE_ITEM_CNT" val="4"/>
</p:tagLst>
</file>

<file path=ppt/tags/tag477.xml><?xml version="1.0" encoding="utf-8"?>
<p:tagLst xmlns:p="http://schemas.openxmlformats.org/presentationml/2006/main">
  <p:tag name="KSO_WM_UNIT_PLACING_PICTURE_USER_VIEWPORT" val="{&quot;height&quot;:441.6228813559322,&quot;width&quot;:215.32779097387174}"/>
</p:tagLst>
</file>

<file path=ppt/tags/tag478.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7"/>
  <p:tag name="KSO_WM_UNIT_CLEAR" val="1"/>
  <p:tag name="KSO_WM_UNIT_LAYERLEVEL" val="1_1"/>
  <p:tag name="KSO_WM_UNIT_DIAGRAM_CONTRAST_TITLE_CNT" val="1"/>
  <p:tag name="KSO_WM_UNIT_DIAGRAM_DIMENSION_TITLE_CNT" val="6"/>
  <p:tag name="KSO_WM_DIAGRAM_GROUP_CODE" val="r1-1"/>
  <p:tag name="KSO_WM_UNIT_ID" val="diagram20171318_3*r_i*1_7"/>
  <p:tag name="KSO_WM_UNIT_FILL_FORE_SCHEMECOLOR_INDEX" val="5"/>
  <p:tag name="KSO_WM_UNIT_FILL_TYPE" val="1"/>
</p:tagLst>
</file>

<file path=ppt/tags/tag479.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8"/>
  <p:tag name="KSO_WM_UNIT_CLEAR" val="1"/>
  <p:tag name="KSO_WM_UNIT_LAYERLEVEL" val="1_1"/>
  <p:tag name="KSO_WM_UNIT_DIAGRAM_CONTRAST_TITLE_CNT" val="1"/>
  <p:tag name="KSO_WM_UNIT_DIAGRAM_DIMENSION_TITLE_CNT" val="6"/>
  <p:tag name="KSO_WM_DIAGRAM_GROUP_CODE" val="r1-1"/>
  <p:tag name="KSO_WM_UNIT_ID" val="diagram20171318_3*r_i*1_8"/>
</p:tagLst>
</file>

<file path=ppt/tags/tag48.xml><?xml version="1.0" encoding="utf-8"?>
<p:tagLst xmlns:p="http://schemas.openxmlformats.org/presentationml/2006/main">
  <p:tag name="KSO_WM_UNIT_TABLE_BEAUTIFY" val="smartTable{f919cd34-29fa-4328-9908-6ab098e5036f}"/>
  <p:tag name="TABLE_ENDDRAG_ORIGIN_RECT" val="774*270"/>
  <p:tag name="TABLE_ENDDRAG_RECT" val="13*112*774*270"/>
</p:tagLst>
</file>

<file path=ppt/tags/tag480.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9"/>
  <p:tag name="KSO_WM_UNIT_CLEAR" val="1"/>
  <p:tag name="KSO_WM_UNIT_LAYERLEVEL" val="1_1"/>
  <p:tag name="KSO_WM_UNIT_DIAGRAM_CONTRAST_TITLE_CNT" val="1"/>
  <p:tag name="KSO_WM_UNIT_DIAGRAM_DIMENSION_TITLE_CNT" val="6"/>
  <p:tag name="KSO_WM_DIAGRAM_GROUP_CODE" val="r1-1"/>
  <p:tag name="KSO_WM_UNIT_ID" val="diagram20171318_3*r_i*1_9"/>
  <p:tag name="KSO_WM_UNIT_FILL_FORE_SCHEMECOLOR_INDEX" val="5"/>
  <p:tag name="KSO_WM_UNIT_FILL_TYPE" val="1"/>
</p:tagLst>
</file>

<file path=ppt/tags/tag481.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0"/>
  <p:tag name="KSO_WM_UNIT_CLEAR" val="1"/>
  <p:tag name="KSO_WM_UNIT_LAYERLEVEL" val="1_1"/>
  <p:tag name="KSO_WM_UNIT_DIAGRAM_CONTRAST_TITLE_CNT" val="1"/>
  <p:tag name="KSO_WM_UNIT_DIAGRAM_DIMENSION_TITLE_CNT" val="6"/>
  <p:tag name="KSO_WM_DIAGRAM_GROUP_CODE" val="r1-1"/>
  <p:tag name="KSO_WM_UNIT_ID" val="diagram20171318_3*r_i*1_10"/>
</p:tagLst>
</file>

<file path=ppt/tags/tag482.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1"/>
  <p:tag name="KSO_WM_UNIT_CLEAR" val="1"/>
  <p:tag name="KSO_WM_UNIT_LAYERLEVEL" val="1_1"/>
  <p:tag name="KSO_WM_UNIT_DIAGRAM_CONTRAST_TITLE_CNT" val="1"/>
  <p:tag name="KSO_WM_UNIT_DIAGRAM_DIMENSION_TITLE_CNT" val="6"/>
  <p:tag name="KSO_WM_DIAGRAM_GROUP_CODE" val="r1-1"/>
  <p:tag name="KSO_WM_UNIT_ID" val="diagram20171318_3*r_i*1_11"/>
  <p:tag name="KSO_WM_UNIT_FILL_FORE_SCHEMECOLOR_INDEX" val="5"/>
  <p:tag name="KSO_WM_UNIT_FILL_TYPE" val="1"/>
</p:tagLst>
</file>

<file path=ppt/tags/tag483.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2"/>
  <p:tag name="KSO_WM_UNIT_CLEAR" val="1"/>
  <p:tag name="KSO_WM_UNIT_LAYERLEVEL" val="1_1"/>
  <p:tag name="KSO_WM_UNIT_DIAGRAM_CONTRAST_TITLE_CNT" val="1"/>
  <p:tag name="KSO_WM_UNIT_DIAGRAM_DIMENSION_TITLE_CNT" val="6"/>
  <p:tag name="KSO_WM_DIAGRAM_GROUP_CODE" val="r1-1"/>
  <p:tag name="KSO_WM_UNIT_ID" val="diagram20171318_3*r_i*1_12"/>
</p:tagLst>
</file>

<file path=ppt/tags/tag484.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3"/>
  <p:tag name="KSO_WM_UNIT_CLEAR" val="1"/>
  <p:tag name="KSO_WM_UNIT_LAYERLEVEL" val="1_1"/>
  <p:tag name="KSO_WM_UNIT_DIAGRAM_CONTRAST_TITLE_CNT" val="1"/>
  <p:tag name="KSO_WM_UNIT_DIAGRAM_DIMENSION_TITLE_CNT" val="6"/>
  <p:tag name="KSO_WM_DIAGRAM_GROUP_CODE" val="r1-1"/>
  <p:tag name="KSO_WM_UNIT_ID" val="diagram20171318_3*r_i*1_13"/>
  <p:tag name="KSO_WM_UNIT_FILL_FORE_SCHEMECOLOR_INDEX" val="6"/>
  <p:tag name="KSO_WM_UNIT_FILL_TYPE" val="1"/>
</p:tagLst>
</file>

<file path=ppt/tags/tag485.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4"/>
  <p:tag name="KSO_WM_UNIT_CLEAR" val="1"/>
  <p:tag name="KSO_WM_UNIT_LAYERLEVEL" val="1_1"/>
  <p:tag name="KSO_WM_UNIT_DIAGRAM_CONTRAST_TITLE_CNT" val="1"/>
  <p:tag name="KSO_WM_UNIT_DIAGRAM_DIMENSION_TITLE_CNT" val="6"/>
  <p:tag name="KSO_WM_DIAGRAM_GROUP_CODE" val="r1-1"/>
  <p:tag name="KSO_WM_UNIT_ID" val="diagram20171318_3*r_i*1_14"/>
</p:tagLst>
</file>

<file path=ppt/tags/tag486.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5"/>
  <p:tag name="KSO_WM_UNIT_CLEAR" val="1"/>
  <p:tag name="KSO_WM_UNIT_LAYERLEVEL" val="1_1"/>
  <p:tag name="KSO_WM_UNIT_DIAGRAM_CONTRAST_TITLE_CNT" val="1"/>
  <p:tag name="KSO_WM_UNIT_DIAGRAM_DIMENSION_TITLE_CNT" val="6"/>
  <p:tag name="KSO_WM_DIAGRAM_GROUP_CODE" val="r1-1"/>
  <p:tag name="KSO_WM_UNIT_ID" val="diagram20171318_3*r_i*1_15"/>
  <p:tag name="KSO_WM_UNIT_FILL_FORE_SCHEMECOLOR_INDEX" val="6"/>
  <p:tag name="KSO_WM_UNIT_FILL_TYPE" val="1"/>
</p:tagLst>
</file>

<file path=ppt/tags/tag487.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6"/>
  <p:tag name="KSO_WM_UNIT_CLEAR" val="1"/>
  <p:tag name="KSO_WM_UNIT_LAYERLEVEL" val="1_1"/>
  <p:tag name="KSO_WM_UNIT_DIAGRAM_CONTRAST_TITLE_CNT" val="1"/>
  <p:tag name="KSO_WM_UNIT_DIAGRAM_DIMENSION_TITLE_CNT" val="6"/>
  <p:tag name="KSO_WM_DIAGRAM_GROUP_CODE" val="r1-1"/>
  <p:tag name="KSO_WM_UNIT_ID" val="diagram20171318_3*r_i*1_16"/>
</p:tagLst>
</file>

<file path=ppt/tags/tag488.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7"/>
  <p:tag name="KSO_WM_UNIT_CLEAR" val="1"/>
  <p:tag name="KSO_WM_UNIT_LAYERLEVEL" val="1_1"/>
  <p:tag name="KSO_WM_UNIT_DIAGRAM_CONTRAST_TITLE_CNT" val="1"/>
  <p:tag name="KSO_WM_UNIT_DIAGRAM_DIMENSION_TITLE_CNT" val="6"/>
  <p:tag name="KSO_WM_DIAGRAM_GROUP_CODE" val="r1-1"/>
  <p:tag name="KSO_WM_UNIT_ID" val="diagram20171318_3*r_i*1_17"/>
  <p:tag name="KSO_WM_UNIT_FILL_FORE_SCHEMECOLOR_INDEX" val="6"/>
  <p:tag name="KSO_WM_UNIT_FILL_TYPE" val="1"/>
</p:tagLst>
</file>

<file path=ppt/tags/tag489.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8"/>
  <p:tag name="KSO_WM_UNIT_CLEAR" val="1"/>
  <p:tag name="KSO_WM_UNIT_LAYERLEVEL" val="1_1"/>
  <p:tag name="KSO_WM_UNIT_DIAGRAM_CONTRAST_TITLE_CNT" val="1"/>
  <p:tag name="KSO_WM_UNIT_DIAGRAM_DIMENSION_TITLE_CNT" val="6"/>
  <p:tag name="KSO_WM_DIAGRAM_GROUP_CODE" val="r1-1"/>
  <p:tag name="KSO_WM_UNIT_ID" val="diagram20171318_3*r_i*1_18"/>
</p:tagLst>
</file>

<file path=ppt/tags/tag49.xml><?xml version="1.0" encoding="utf-8"?>
<p:tagLst xmlns:p="http://schemas.openxmlformats.org/presentationml/2006/main">
  <p:tag name="KSO_WM_UNIT_TABLE_BEAUTIFY" val="smartTable{e6c83acc-812a-4acc-8549-a1fd8a5de248}"/>
  <p:tag name="TABLE_ENDDRAG_ORIGIN_RECT" val="620*324"/>
  <p:tag name="TABLE_ENDDRAG_RECT" val="141*88*620*324"/>
</p:tagLst>
</file>

<file path=ppt/tags/tag490.xml><?xml version="1.0" encoding="utf-8"?>
<p:tagLst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3"/>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3"/>
  <p:tag name="KSO_WM_UNIT_TEXT_FILL_FORE_SCHEMECOLOR_INDEX" val="14"/>
  <p:tag name="KSO_WM_UNIT_TEXT_FILL_TYPE" val="1"/>
</p:tagLst>
</file>

<file path=ppt/tags/tag491.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
  <p:tag name="KSO_WM_UNIT_CLEAR" val="1"/>
  <p:tag name="KSO_WM_UNIT_LAYERLEVEL" val="1_1"/>
  <p:tag name="KSO_WM_UNIT_DIAGRAM_CONTRAST_TITLE_CNT" val="1"/>
  <p:tag name="KSO_WM_UNIT_DIAGRAM_DIMENSION_TITLE_CNT" val="6"/>
  <p:tag name="KSO_WM_DIAGRAM_GROUP_CODE" val="r1-1"/>
  <p:tag name="KSO_WM_UNIT_ID" val="diagram20171318_3*r_i*1_1"/>
  <p:tag name="KSO_WM_UNIT_FILL_FORE_SCHEMECOLOR_INDEX" val="5"/>
  <p:tag name="KSO_WM_UNIT_FILL_TYPE" val="1"/>
</p:tagLst>
</file>

<file path=ppt/tags/tag492.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2"/>
  <p:tag name="KSO_WM_UNIT_CLEAR" val="1"/>
  <p:tag name="KSO_WM_UNIT_LAYERLEVEL" val="1_1"/>
  <p:tag name="KSO_WM_UNIT_DIAGRAM_CONTRAST_TITLE_CNT" val="1"/>
  <p:tag name="KSO_WM_UNIT_DIAGRAM_DIMENSION_TITLE_CNT" val="6"/>
  <p:tag name="KSO_WM_DIAGRAM_GROUP_CODE" val="r1-1"/>
  <p:tag name="KSO_WM_UNIT_ID" val="diagram20171318_3*r_i*1_2"/>
  <p:tag name="KSO_WM_UNIT_FILL_FORE_SCHEMECOLOR_INDEX" val="6"/>
  <p:tag name="KSO_WM_UNIT_FILL_TYPE" val="1"/>
</p:tagLst>
</file>

<file path=ppt/tags/tag493.xml><?xml version="1.0" encoding="utf-8"?>
<p:tagLst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2"/>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2"/>
  <p:tag name="KSO_WM_UNIT_TEXT_FILL_FORE_SCHEMECOLOR_INDEX" val="14"/>
  <p:tag name="KSO_WM_UNIT_TEXT_FILL_TYPE" val="1"/>
</p:tagLst>
</file>

<file path=ppt/tags/tag494.xml><?xml version="1.0" encoding="utf-8"?>
<p:tagLst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4"/>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4"/>
  <p:tag name="KSO_WM_UNIT_TEXT_FILL_FORE_SCHEMECOLOR_INDEX" val="14"/>
  <p:tag name="KSO_WM_UNIT_TEXT_FILL_TYPE" val="1"/>
</p:tagLst>
</file>

<file path=ppt/tags/tag495.xml><?xml version="1.0" encoding="utf-8"?>
<p:tagLst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5"/>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5"/>
  <p:tag name="KSO_WM_UNIT_TEXT_FILL_FORE_SCHEMECOLOR_INDEX" val="14"/>
  <p:tag name="KSO_WM_UNIT_TEXT_FILL_TYPE" val="1"/>
</p:tagLst>
</file>

<file path=ppt/tags/tag496.xml><?xml version="1.0" encoding="utf-8"?>
<p:tagLst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6"/>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6"/>
  <p:tag name="KSO_WM_UNIT_TEXT_FILL_FORE_SCHEMECOLOR_INDEX" val="14"/>
  <p:tag name="KSO_WM_UNIT_TEXT_FILL_TYPE" val="1"/>
</p:tagLst>
</file>

<file path=ppt/tags/tag497.xml><?xml version="1.0" encoding="utf-8"?>
<p:tagLst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7"/>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7"/>
  <p:tag name="KSO_WM_UNIT_TEXT_FILL_FORE_SCHEMECOLOR_INDEX" val="14"/>
  <p:tag name="KSO_WM_UNIT_TEXT_FILL_TYPE" val="1"/>
</p:tagLst>
</file>

<file path=ppt/tags/tag498.xml><?xml version="1.0" encoding="utf-8"?>
<p:tagLst xmlns:p="http://schemas.openxmlformats.org/presentationml/2006/main">
  <p:tag name="KSO_WM_TAG_VERSION" val="1.0"/>
  <p:tag name="KSO_WM_BEAUTIFY_FLAG" val="#wm#"/>
  <p:tag name="KSO_WM_UNIT_TYPE" val="i"/>
  <p:tag name="KSO_WM_UNIT_ID" val="diagram20171318_3*i*22"/>
  <p:tag name="KSO_WM_TEMPLATE_CATEGORY" val="diagram"/>
  <p:tag name="KSO_WM_TEMPLATE_INDEX" val="20171318"/>
  <p:tag name="KSO_WM_UNIT_INDEX" val="22"/>
</p:tagLst>
</file>

<file path=ppt/tags/tag499.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5"/>
  <p:tag name="KSO_WM_UNIT_ID" val="diagram20171318_3*r_i*1_5"/>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3_1"/>
  <p:tag name="KSO_WM_UNIT_ID" val="diagram160353_1*m_h_a*1_3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7"/>
  <p:tag name="KSO_WM_UNIT_FILL_TYPE" val="1"/>
  <p:tag name="KSO_WM_UNIT_TEXT_FILL_FORE_SCHEMECOLOR_INDEX" val="14"/>
  <p:tag name="KSO_WM_UNIT_TEXT_FILL_TYPE" val="1"/>
</p:tagLst>
</file>

<file path=ppt/tags/tag50.xml><?xml version="1.0" encoding="utf-8"?>
<p:tagLst xmlns:p="http://schemas.openxmlformats.org/presentationml/2006/main">
  <p:tag name="KSO_WM_UNIT_TABLE_BEAUTIFY" val="smartTable{65da5cda-f98b-4712-b148-a1a537c43ed3}"/>
</p:tagLst>
</file>

<file path=ppt/tags/tag500.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6"/>
  <p:tag name="KSO_WM_UNIT_ID" val="diagram20171318_3*r_i*1_6"/>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501.xml><?xml version="1.0" encoding="utf-8"?>
<p:tagLst xmlns:p="http://schemas.openxmlformats.org/presentationml/2006/main">
  <p:tag name="KSO_WM_TAG_VERSION" val="1.0"/>
  <p:tag name="KSO_WM_BEAUTIFY_FLAG" val="#wm#"/>
  <p:tag name="KSO_WM_UNIT_TYPE" val="i"/>
  <p:tag name="KSO_WM_UNIT_ID" val="diagram20171318_3*i*27"/>
  <p:tag name="KSO_WM_TEMPLATE_CATEGORY" val="diagram"/>
  <p:tag name="KSO_WM_TEMPLATE_INDEX" val="20171318"/>
  <p:tag name="KSO_WM_UNIT_INDEX" val="27"/>
</p:tagLst>
</file>

<file path=ppt/tags/tag502.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3"/>
  <p:tag name="KSO_WM_UNIT_ID" val="diagram20171318_3*r_i*1_3"/>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503.xml><?xml version="1.0" encoding="utf-8"?>
<p:tagLst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4"/>
  <p:tag name="KSO_WM_UNIT_ID" val="diagram20171318_3*r_i*1_4"/>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504.xml><?xml version="1.0" encoding="utf-8"?>
<p:tagLst xmlns:p="http://schemas.openxmlformats.org/presentationml/2006/main">
  <p:tag name="KSO_WM_SLIDE_ITEM_CNT" val="4"/>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78812_2*m_h_i*1_1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78812_2*m_h_i*1_1_2"/>
  <p:tag name="KSO_WM_TEMPLATE_CATEGORY" val="diagram"/>
  <p:tag name="KSO_WM_TEMPLATE_INDEX" val="2017881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78812_2*m_h_i*1_1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508.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78812_2*m_h_a*1_1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509.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78812_2*m_h_f*1_1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51.xml><?xml version="1.0" encoding="utf-8"?>
<p:tagLst xmlns:p="http://schemas.openxmlformats.org/presentationml/2006/main">
  <p:tag name="KSO_WM_UNIT_TABLE_BEAUTIFY" val="smartTable{8c89d124-5da7-43c8-b6a1-4fdeafeae071}"/>
  <p:tag name="TABLE_ENDDRAG_ORIGIN_RECT" val="534*357"/>
  <p:tag name="TABLE_ENDDRAG_RECT" val="205*74*534*357"/>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78812_2*m_h_i*1_2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78812_2*m_h_i*1_2_2"/>
  <p:tag name="KSO_WM_TEMPLATE_CATEGORY" val="diagram"/>
  <p:tag name="KSO_WM_TEMPLATE_INDEX" val="2017881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78812_2*m_h_i*1_2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513.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78812_2*m_h_a*1_2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514.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78812_2*m_h_f*1_2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5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78812_2*m_h_i*1_3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78812_2*m_h_i*1_3_2"/>
  <p:tag name="KSO_WM_TEMPLATE_CATEGORY" val="diagram"/>
  <p:tag name="KSO_WM_TEMPLATE_INDEX" val="2017881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78812_2*m_h_i*1_3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518.xml><?xml version="1.0" encoding="utf-8"?>
<p:tagLst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78812_2*m_h_a*1_3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519.xml><?xml version="1.0" encoding="utf-8"?>
<p:tagLst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78812_2*m_h_f*1_3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52.xml><?xml version="1.0" encoding="utf-8"?>
<p:tagLst xmlns:p="http://schemas.openxmlformats.org/presentationml/2006/main">
  <p:tag name="KSO_WM_UNIT_TABLE_BEAUTIFY" val="smartTable{2d719bc3-dc39-46cc-9e3b-724047948ccb}"/>
  <p:tag name="TABLE_ENDDRAG_ORIGIN_RECT" val="700*350"/>
  <p:tag name="TABLE_ENDDRAG_RECT" val="106*101*700*350"/>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2_3*l_h_i*1_1_1"/>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2_3*l_h_i*1_1_2"/>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2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5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772_3*l_h_i*1_1_3"/>
  <p:tag name="KSO_WM_TEMPLATE_CATEGORY" val="diagram"/>
  <p:tag name="KSO_WM_TEMPLATE_INDEX" val="772"/>
  <p:tag name="KSO_WM_UNIT_LAYERLEVEL" val="1_1_1"/>
  <p:tag name="KSO_WM_TAG_VERSION" val="1.0"/>
  <p:tag name="KSO_WM_BEAUTIFY_FLAG" val="#wm#"/>
  <p:tag name="KSO_WM_UNIT_TEXT_FILL_FORE_SCHEMECOLOR_INDEX" val="5"/>
  <p:tag name="KSO_WM_UNIT_TEXT_FILL_TYPE" val="1"/>
</p:tagLst>
</file>

<file path=ppt/tags/tag524.xml><?xml version="1.0" encoding="utf-8"?>
<p:tagLst xmlns:p="http://schemas.openxmlformats.org/presentationml/2006/main">
  <p:tag name="KSO_WM_UNIT_VALUE" val="101*118"/>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772_3*l_h_x*1_1_1"/>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525.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772_3*l_h_a*1_1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526.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72_3*l_h_f*1_1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2_3*l_h_i*1_2_1"/>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2_3*l_h_i*1_2_2"/>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2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772_3*l_h_i*1_2_5"/>
  <p:tag name="KSO_WM_TEMPLATE_CATEGORY" val="diagram"/>
  <p:tag name="KSO_WM_TEMPLATE_INDEX" val="772"/>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1_1"/>
  <p:tag name="KSO_WM_UNIT_ID" val="diagram160353_1*m_h_a*1_1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5"/>
  <p:tag name="KSO_WM_UNIT_FILL_TYPE" val="1"/>
  <p:tag name="KSO_WM_UNIT_TEXT_FILL_FORE_SCHEMECOLOR_INDEX" val="14"/>
  <p:tag name="KSO_WM_UNIT_TEXT_FILL_TYPE" val="1"/>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772_3*l_h_i*1_2_3"/>
  <p:tag name="KSO_WM_TEMPLATE_CATEGORY" val="diagram"/>
  <p:tag name="KSO_WM_TEMPLATE_INDEX" val="772"/>
  <p:tag name="KSO_WM_UNIT_LAYERLEVEL" val="1_1_1"/>
  <p:tag name="KSO_WM_TAG_VERSION" val="1.0"/>
  <p:tag name="KSO_WM_BEAUTIFY_FLAG" val="#wm#"/>
  <p:tag name="KSO_WM_UNIT_TEXT_FILL_FORE_SCHEMECOLOR_INDEX" val="6"/>
  <p:tag name="KSO_WM_UNIT_TEXT_FILL_TYPE" val="1"/>
</p:tagLst>
</file>

<file path=ppt/tags/tag531.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772_3*l_h_a*1_2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532.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72_3*l_h_f*1_2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5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2_3*l_h_i*1_3_1"/>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2_3*l_h_i*1_3_2"/>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3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772_3*l_h_i*1_3_5"/>
  <p:tag name="KSO_WM_TEMPLATE_CATEGORY" val="diagram"/>
  <p:tag name="KSO_WM_TEMPLATE_INDEX" val="772"/>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772_3*l_h_i*1_3_3"/>
  <p:tag name="KSO_WM_TEMPLATE_CATEGORY" val="diagram"/>
  <p:tag name="KSO_WM_TEMPLATE_INDEX" val="772"/>
  <p:tag name="KSO_WM_UNIT_LAYERLEVEL" val="1_1_1"/>
  <p:tag name="KSO_WM_TAG_VERSION" val="1.0"/>
  <p:tag name="KSO_WM_BEAUTIFY_FLAG" val="#wm#"/>
  <p:tag name="KSO_WM_UNIT_TEXT_FILL_FORE_SCHEMECOLOR_INDEX" val="7"/>
  <p:tag name="KSO_WM_UNIT_TEXT_FILL_TYPE" val="1"/>
</p:tagLst>
</file>

<file path=ppt/tags/tag537.xml><?xml version="1.0" encoding="utf-8"?>
<p:tagLst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772_3*l_h_a*1_3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538.xml><?xml version="1.0" encoding="utf-8"?>
<p:tagLst xmlns:p="http://schemas.openxmlformats.org/presentationml/2006/main">
  <p:tag name="KSO_WM_UNIT_VALUE" val="63*113"/>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772_3*l_h_x*1_3_1"/>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Lst>
</file>

<file path=ppt/tags/tag539.xml><?xml version="1.0" encoding="utf-8"?>
<p:tagLst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72_3*l_h_f*1_3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2_1"/>
  <p:tag name="KSO_WM_UNIT_ID" val="diagram160353_1*m_h_a*1_2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540.xml><?xml version="1.0" encoding="utf-8"?>
<p:tagLst xmlns:p="http://schemas.openxmlformats.org/presentationml/2006/main">
  <p:tag name="KSO_WM_UNIT_VALUE" val="77*8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772_3*l_h_x*1_2_1"/>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541.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542.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10"/>
  <p:tag name="KSO_WM_UNIT_ID" val="diagram160805_3*r_v*1_10"/>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43.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7"/>
  <p:tag name="KSO_WM_UNIT_ID" val="diagram160805_3*r_t*1_7"/>
  <p:tag name="KSO_WM_UNIT_CLEAR" val="1"/>
  <p:tag name="KSO_WM_UNIT_LAYERLEVEL" val="1_1"/>
  <p:tag name="KSO_WM_UNIT_DIAGRAM_CONTRAST_TITLE_CNT" val="7"/>
  <p:tag name="KSO_WM_UNIT_DIAGRAM_DIMENSION_TITLE_CNT" val="1"/>
  <p:tag name="KSO_WM_UNIT_VALUE" val="3"/>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544.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6"/>
  <p:tag name="KSO_WM_UNIT_ID" val="diagram160805_3*r_v*1_6"/>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45.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7"/>
  <p:tag name="KSO_WM_UNIT_ID" val="diagram160805_3*r_v*1_7"/>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46.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2"/>
  <p:tag name="KSO_WM_UNIT_ID" val="diagram160805_3*r_t*1_2"/>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547.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1"/>
  <p:tag name="KSO_WM_UNIT_ID" val="diagram160805_3*r_t*1_1"/>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7"/>
  <p:tag name="KSO_WM_UNIT_FILL_TYPE" val="1"/>
  <p:tag name="KSO_WM_UNIT_DIAGRAM_SCHEMECOLOR_ID" val="5"/>
  <p:tag name="KSO_WM_UNIT_USESOURCEFORMAT_APPLY" val="1"/>
</p:tagLst>
</file>

<file path=ppt/tags/tag548.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3"/>
  <p:tag name="KSO_WM_UNIT_ID" val="diagram160805_3*r_t*1_3"/>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549.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8"/>
  <p:tag name="KSO_WM_UNIT_ID" val="diagram160805_3*r_v*1_8"/>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5.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3_1"/>
  <p:tag name="KSO_WM_UNIT_ID" val="diagram160353_1*m_h_a*1_3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7"/>
  <p:tag name="KSO_WM_UNIT_FILL_TYPE" val="1"/>
  <p:tag name="KSO_WM_UNIT_TEXT_FILL_FORE_SCHEMECOLOR_INDEX" val="14"/>
  <p:tag name="KSO_WM_UNIT_TEXT_FILL_TYPE" val="1"/>
</p:tagLst>
</file>

<file path=ppt/tags/tag550.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5"/>
  <p:tag name="KSO_WM_UNIT_ID" val="diagram160805_3*r_t*1_5"/>
  <p:tag name="KSO_WM_UNIT_CLEAR" val="1"/>
  <p:tag name="KSO_WM_UNIT_LAYERLEVEL" val="1_1"/>
  <p:tag name="KSO_WM_UNIT_DIAGRAM_CONTRAST_TITLE_CNT" val="7"/>
  <p:tag name="KSO_WM_UNIT_DIAGRAM_DIMENSION_TITLE_CNT" val="1"/>
  <p:tag name="KSO_WM_UNIT_VALUE" val="3"/>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551.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9"/>
  <p:tag name="KSO_WM_UNIT_ID" val="diagram160805_3*r_v*1_9"/>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52.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2"/>
  <p:tag name="KSO_WM_UNIT_ID" val="diagram160805_3*r_v*1_2"/>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53.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3"/>
  <p:tag name="KSO_WM_UNIT_ID" val="diagram160805_3*r_v*1_3"/>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54.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4"/>
  <p:tag name="KSO_WM_UNIT_ID" val="diagram160805_3*r_t*1_4"/>
  <p:tag name="KSO_WM_UNIT_CLEAR" val="1"/>
  <p:tag name="KSO_WM_UNIT_LAYERLEVEL" val="1_1"/>
  <p:tag name="KSO_WM_UNIT_DIAGRAM_CONTRAST_TITLE_CNT" val="7"/>
  <p:tag name="KSO_WM_UNIT_DIAGRAM_DIMENSION_TITLE_CNT" val="1"/>
  <p:tag name="KSO_WM_UNIT_VALUE" val="3"/>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555.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4"/>
  <p:tag name="KSO_WM_UNIT_ID" val="diagram160805_3*r_v*1_4"/>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56.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v"/>
  <p:tag name="KSO_WM_UNIT_INDEX" val="1_5"/>
  <p:tag name="KSO_WM_UNIT_ID" val="diagram160805_3*r_v*1_5"/>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557.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558.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559.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56.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4_1"/>
  <p:tag name="KSO_WM_UNIT_ID" val="diagram160353_1*m_h_a*1_4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8"/>
  <p:tag name="KSO_WM_UNIT_FILL_TYPE" val="1"/>
  <p:tag name="KSO_WM_UNIT_TEXT_FILL_FORE_SCHEMECOLOR_INDEX" val="14"/>
  <p:tag name="KSO_WM_UNIT_TEXT_FILL_TYPE" val="1"/>
</p:tagLst>
</file>

<file path=ppt/tags/tag5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69_2*l_h_i*1_1_1"/>
  <p:tag name="KSO_WM_TEMPLATE_CATEGORY" val="diagram"/>
  <p:tag name="KSO_WM_TEMPLATE_INDEX" val="20181269"/>
  <p:tag name="KSO_WM_UNIT_LAYERLEVEL" val="1_1_1"/>
  <p:tag name="KSO_WM_TAG_VERSION" val="1.0"/>
  <p:tag name="KSO_WM_BEAUTIFY_FLAG" val="#wm#"/>
  <p:tag name="KSO_WM_UNIT_TEXT_FILL_FORE_SCHEMECOLOR_INDEX" val="5"/>
  <p:tag name="KSO_WM_UNIT_TEXT_FILL_TYPE" val="1"/>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269_2*l_h_i*1_2_1"/>
  <p:tag name="KSO_WM_TEMPLATE_CATEGORY" val="diagram"/>
  <p:tag name="KSO_WM_TEMPLATE_INDEX" val="20181269"/>
  <p:tag name="KSO_WM_UNIT_LAYERLEVEL" val="1_1_1"/>
  <p:tag name="KSO_WM_TAG_VERSION" val="1.0"/>
  <p:tag name="KSO_WM_BEAUTIFY_FLAG" val="#wm#"/>
  <p:tag name="KSO_WM_UNIT_TEXT_FILL_FORE_SCHEMECOLOR_INDEX" val="5"/>
  <p:tag name="KSO_WM_UNIT_TEXT_FILL_TYPE" val="1"/>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269_2*l_h_i*1_3_1"/>
  <p:tag name="KSO_WM_TEMPLATE_CATEGORY" val="diagram"/>
  <p:tag name="KSO_WM_TEMPLATE_INDEX" val="20181269"/>
  <p:tag name="KSO_WM_UNIT_LAYERLEVEL" val="1_1_1"/>
  <p:tag name="KSO_WM_TAG_VERSION" val="1.0"/>
  <p:tag name="KSO_WM_BEAUTIFY_FLAG" val="#wm#"/>
  <p:tag name="KSO_WM_UNIT_TEXT_FILL_FORE_SCHEMECOLOR_INDEX" val="5"/>
  <p:tag name="KSO_WM_UNIT_TEXT_FILL_TYPE" val="1"/>
</p:tagLst>
</file>

<file path=ppt/tags/tag563.xml><?xml version="1.0" encoding="utf-8"?>
<p:tagLst xmlns:p="http://schemas.openxmlformats.org/presentationml/2006/main">
  <p:tag name="KSO_WM_UNIT_ISCONTENTSTITLE" val="0"/>
  <p:tag name="KSO_WM_UNIT_ISNUMDGMTITLE" val="0"/>
  <p:tag name="KSO_WM_UNIT_PRESET_TEXT" val="点击此处输入标题文本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69_2*l_h_a*1_1_1"/>
  <p:tag name="KSO_WM_TEMPLATE_CATEGORY" val="diagram"/>
  <p:tag name="KSO_WM_TEMPLATE_INDEX" val="20181269"/>
  <p:tag name="KSO_WM_UNIT_LAYERLEVEL" val="1_1_1"/>
  <p:tag name="KSO_WM_TAG_VERSION" val="1.0"/>
  <p:tag name="KSO_WM_BEAUTIFY_FLAG" val="#wm#"/>
  <p:tag name="KSO_WM_UNIT_TEXT_FILL_FORE_SCHEMECOLOR_INDEX" val="14"/>
  <p:tag name="KSO_WM_UNIT_TEXT_FILL_TYPE" val="1"/>
</p:tagLst>
</file>

<file path=ppt/tags/tag564.xml><?xml version="1.0" encoding="utf-8"?>
<p:tagLst xmlns:p="http://schemas.openxmlformats.org/presentationml/2006/main">
  <p:tag name="KSO_WM_UNIT_ISCONTENTSTITLE" val="0"/>
  <p:tag name="KSO_WM_UNIT_ISNUMDGMTITLE" val="0"/>
  <p:tag name="KSO_WM_UNIT_PRESET_TEXT" val="点击此处输入标题文本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1269_2*l_h_a*1_2_1"/>
  <p:tag name="KSO_WM_TEMPLATE_CATEGORY" val="diagram"/>
  <p:tag name="KSO_WM_TEMPLATE_INDEX" val="20181269"/>
  <p:tag name="KSO_WM_UNIT_LAYERLEVEL" val="1_1_1"/>
  <p:tag name="KSO_WM_TAG_VERSION" val="1.0"/>
  <p:tag name="KSO_WM_BEAUTIFY_FLAG" val="#wm#"/>
  <p:tag name="KSO_WM_UNIT_TEXT_FILL_FORE_SCHEMECOLOR_INDEX" val="14"/>
  <p:tag name="KSO_WM_UNIT_TEXT_FILL_TYPE" val="1"/>
</p:tagLst>
</file>

<file path=ppt/tags/tag565.xml><?xml version="1.0" encoding="utf-8"?>
<p:tagLst xmlns:p="http://schemas.openxmlformats.org/presentationml/2006/main">
  <p:tag name="KSO_WM_UNIT_ISCONTENTSTITLE" val="0"/>
  <p:tag name="KSO_WM_UNIT_ISNUMDGMTITLE" val="0"/>
  <p:tag name="KSO_WM_UNIT_PRESET_TEXT" val="点击此处输入标题文本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1269_2*l_h_a*1_3_1"/>
  <p:tag name="KSO_WM_TEMPLATE_CATEGORY" val="diagram"/>
  <p:tag name="KSO_WM_TEMPLATE_INDEX" val="20181269"/>
  <p:tag name="KSO_WM_UNIT_LAYERLEVEL" val="1_1_1"/>
  <p:tag name="KSO_WM_TAG_VERSION" val="1.0"/>
  <p:tag name="KSO_WM_BEAUTIFY_FLAG" val="#wm#"/>
  <p:tag name="KSO_WM_UNIT_TEXT_FILL_FORE_SCHEMECOLOR_INDEX" val="14"/>
  <p:tag name="KSO_WM_UNIT_TEXT_FILL_TYPE" val="1"/>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1269_2*l_i*1_1"/>
  <p:tag name="KSO_WM_TEMPLATE_CATEGORY" val="diagram"/>
  <p:tag name="KSO_WM_TEMPLATE_INDEX" val="20181269"/>
  <p:tag name="KSO_WM_UNIT_LAYERLEVEL" val="1_1"/>
  <p:tag name="KSO_WM_TAG_VERSION" val="1.0"/>
  <p:tag name="KSO_WM_BEAUTIFY_FLAG" val="#wm#"/>
  <p:tag name="KSO_WM_UNIT_LINE_FORE_SCHEMECOLOR_INDEX" val="5"/>
  <p:tag name="KSO_WM_UNIT_LINE_FILL_TYPE" val="2"/>
</p:tagLst>
</file>

<file path=ppt/tags/tag567.xml><?xml version="1.0" encoding="utf-8"?>
<p:tagLst xmlns:p="http://schemas.openxmlformats.org/presentationml/2006/main">
  <p:tag name="KSO_WM_UNIT_TABLE_BEAUTIFY" val="smartTable{855262df-4dc1-4159-bca6-e767a436f227}"/>
  <p:tag name="TABLE_RECT" val="17*105.513*773.85*284.9"/>
  <p:tag name="TABLE_EMPHASIZE_COLOR" val="6579300"/>
  <p:tag name="TABLE_ONEKEY_SKIN_IDX" val="0"/>
  <p:tag name="TABLE_SKINIDX" val="-1"/>
  <p:tag name="TABLE_COLORIDX" val="l"/>
</p:tagLst>
</file>

<file path=ppt/tags/tag568.xml><?xml version="1.0" encoding="utf-8"?>
<p:tagLst xmlns:p="http://schemas.openxmlformats.org/presentationml/2006/main">
  <p:tag name="KSO_WM_UNIT_TABLE_BEAUTIFY" val="smartTable{d0bc14c4-6f72-4a9b-80f3-452ddbc9fc72}"/>
  <p:tag name="TABLE_ENDDRAG_ORIGIN_RECT" val="550*318"/>
  <p:tag name="TABLE_ENDDRAG_RECT" val="89*87*550*318"/>
  <p:tag name="TABLE_RECT" val="17.0116*66.0134*717.85*346.1"/>
  <p:tag name="TABLE_EMPHASIZE_COLOR" val="6579300"/>
  <p:tag name="TABLE_ONEKEY_SKIN_IDX" val="0"/>
  <p:tag name="TABLE_SKINIDX" val="-1"/>
  <p:tag name="TABLE_COLORIDX" val="l"/>
</p:tagLst>
</file>

<file path=ppt/tags/tag569.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5_1"/>
  <p:tag name="KSO_WM_UNIT_ID" val="diagram160353_1*m_h_a*1_5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9"/>
  <p:tag name="KSO_WM_UNIT_FILL_TYPE" val="1"/>
  <p:tag name="KSO_WM_UNIT_TEXT_FILL_FORE_SCHEMECOLOR_INDEX" val="14"/>
  <p:tag name="KSO_WM_UNIT_TEXT_FILL_TYPE" val="1"/>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043_2*m_h_i*1_1_1"/>
  <p:tag name="KSO_WM_TEMPLATE_CATEGORY" val="diagram"/>
  <p:tag name="KSO_WM_TEMPLATE_INDEX" val="2019904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043_2*m_h_i*1_2_1"/>
  <p:tag name="KSO_WM_TEMPLATE_CATEGORY" val="diagram"/>
  <p:tag name="KSO_WM_TEMPLATE_INDEX" val="2019904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043_2*m_h_i*1_3_1"/>
  <p:tag name="KSO_WM_TEMPLATE_CATEGORY" val="diagram"/>
  <p:tag name="KSO_WM_TEMPLATE_INDEX" val="2019904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043_2*m_h_i*1_1_2"/>
  <p:tag name="KSO_WM_TEMPLATE_CATEGORY" val="diagram"/>
  <p:tag name="KSO_WM_TEMPLATE_INDEX" val="2019904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043_2*m_h_i*1_2_2"/>
  <p:tag name="KSO_WM_TEMPLATE_CATEGORY" val="diagram"/>
  <p:tag name="KSO_WM_TEMPLATE_INDEX" val="2019904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043_2*m_h_i*1_3_2"/>
  <p:tag name="KSO_WM_TEMPLATE_CATEGORY" val="diagram"/>
  <p:tag name="KSO_WM_TEMPLATE_INDEX" val="2019904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199043_2*i*1"/>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diagram20199043_2*i*2"/>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3"/>
  <p:tag name="KSO_WM_UNIT_ID" val="diagram20199043_2*i*3"/>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4"/>
  <p:tag name="KSO_WM_UNIT_ID" val="diagram20199043_2*i*4"/>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6_1"/>
  <p:tag name="KSO_WM_UNIT_ID" val="diagram160353_1*m_h_a*1_6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10"/>
  <p:tag name="KSO_WM_UNIT_FILL_TYPE" val="1"/>
  <p:tag name="KSO_WM_UNIT_TEXT_FILL_FORE_SCHEMECOLOR_INDEX" val="14"/>
  <p:tag name="KSO_WM_UNIT_TEXT_FILL_TYPE" val="1"/>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5"/>
  <p:tag name="KSO_WM_UNIT_ID" val="diagram20199043_2*i*5"/>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6"/>
  <p:tag name="KSO_WM_UNIT_ID" val="diagram20199043_2*i*6"/>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7"/>
  <p:tag name="KSO_WM_UNIT_ID" val="diagram20199043_2*i*7"/>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8"/>
  <p:tag name="KSO_WM_UNIT_ID" val="diagram20199043_2*i*8"/>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84.xml><?xml version="1.0" encoding="utf-8"?>
<p:tagLst xmlns:p="http://schemas.openxmlformats.org/presentationml/2006/main">
  <p:tag name="KSO_WM_UNIT_ISCONTENTSTITLE" val="0"/>
  <p:tag name="KSO_WM_UNIT_NOCLEAR" val="0"/>
  <p:tag name="KSO_WM_UNIT_VALUE" val="23"/>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199043_2*a*1"/>
  <p:tag name="KSO_WM_TEMPLATE_CATEGORY" val="diagram"/>
  <p:tag name="KSO_WM_TEMPLATE_INDEX" val="20199043"/>
  <p:tag name="KSO_WM_UNIT_LAYERLEVEL" val="1"/>
  <p:tag name="KSO_WM_TAG_VERSION" val="1.0"/>
  <p:tag name="KSO_WM_BEAUTIFY_FLAG" val="#wm#"/>
  <p:tag name="KSO_WM_UNIT_PRESET_TEXT" val="单击此处添加标题"/>
  <p:tag name="KSO_WM_UNIT_TEXT_FILL_FORE_SCHEMECOLOR_INDEX" val="13"/>
  <p:tag name="KSO_WM_UNIT_TEXT_FILL_TYPE" val="1"/>
</p:tagLst>
</file>

<file path=ppt/tags/tag585.xml><?xml version="1.0" encoding="utf-8"?>
<p:tagLst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043_2*m_h_f*1_1_1"/>
  <p:tag name="KSO_WM_TEMPLATE_CATEGORY" val="diagram"/>
  <p:tag name="KSO_WM_TEMPLATE_INDEX" val="2019904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586.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043_2*m_h_a*1_1_1"/>
  <p:tag name="KSO_WM_TEMPLATE_CATEGORY" val="diagram"/>
  <p:tag name="KSO_WM_TEMPLATE_INDEX" val="2019904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587.xml><?xml version="1.0" encoding="utf-8"?>
<p:tagLst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043_2*m_h_f*1_2_1"/>
  <p:tag name="KSO_WM_TEMPLATE_CATEGORY" val="diagram"/>
  <p:tag name="KSO_WM_TEMPLATE_INDEX" val="2019904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588.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043_2*m_h_a*1_2_1"/>
  <p:tag name="KSO_WM_TEMPLATE_CATEGORY" val="diagram"/>
  <p:tag name="KSO_WM_TEMPLATE_INDEX" val="2019904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589.xml><?xml version="1.0" encoding="utf-8"?>
<p:tagLst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043_2*m_h_f*1_3_1"/>
  <p:tag name="KSO_WM_TEMPLATE_CATEGORY" val="diagram"/>
  <p:tag name="KSO_WM_TEMPLATE_INDEX" val="2019904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208_2*l_i*1_1"/>
  <p:tag name="KSO_WM_TEMPLATE_CATEGORY" val="diagram"/>
  <p:tag name="KSO_WM_TEMPLATE_INDEX" val="20170208"/>
  <p:tag name="KSO_WM_UNIT_LAYERLEVEL" val="1_1"/>
  <p:tag name="KSO_WM_TAG_VERSION" val="1.0"/>
  <p:tag name="KSO_WM_BEAUTIFY_FLAG" val="#wm#"/>
</p:tagLst>
</file>

<file path=ppt/tags/tag590.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043_2*m_h_a*1_3_1"/>
  <p:tag name="KSO_WM_TEMPLATE_CATEGORY" val="diagram"/>
  <p:tag name="KSO_WM_TEMPLATE_INDEX" val="2019904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591.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1_1"/>
  <p:tag name="KSO_WM_UNIT_ID" val="diagram160353_1*m_h_a*1_1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5"/>
  <p:tag name="KSO_WM_UNIT_FILL_TYPE" val="1"/>
  <p:tag name="KSO_WM_UNIT_TEXT_FILL_FORE_SCHEMECOLOR_INDEX" val="14"/>
  <p:tag name="KSO_WM_UNIT_TEXT_FILL_TYPE" val="1"/>
</p:tagLst>
</file>

<file path=ppt/tags/tag592.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2_1"/>
  <p:tag name="KSO_WM_UNIT_ID" val="diagram160353_1*m_h_a*1_2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593.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3_1"/>
  <p:tag name="KSO_WM_UNIT_ID" val="diagram160353_1*m_h_a*1_3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7"/>
  <p:tag name="KSO_WM_UNIT_FILL_TYPE" val="1"/>
  <p:tag name="KSO_WM_UNIT_TEXT_FILL_FORE_SCHEMECOLOR_INDEX" val="14"/>
  <p:tag name="KSO_WM_UNIT_TEXT_FILL_TYPE" val="1"/>
</p:tagLst>
</file>

<file path=ppt/tags/tag594.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4_1"/>
  <p:tag name="KSO_WM_UNIT_ID" val="diagram160353_1*m_h_a*1_4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8"/>
  <p:tag name="KSO_WM_UNIT_FILL_TYPE" val="1"/>
  <p:tag name="KSO_WM_UNIT_TEXT_FILL_FORE_SCHEMECOLOR_INDEX" val="14"/>
  <p:tag name="KSO_WM_UNIT_TEXT_FILL_TYPE" val="1"/>
</p:tagLst>
</file>

<file path=ppt/tags/tag595.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5_1"/>
  <p:tag name="KSO_WM_UNIT_ID" val="diagram160353_1*m_h_a*1_5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9"/>
  <p:tag name="KSO_WM_UNIT_FILL_TYPE" val="1"/>
  <p:tag name="KSO_WM_UNIT_TEXT_FILL_FORE_SCHEMECOLOR_INDEX" val="14"/>
  <p:tag name="KSO_WM_UNIT_TEXT_FILL_TYPE" val="1"/>
</p:tagLst>
</file>

<file path=ppt/tags/tag596.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6_1"/>
  <p:tag name="KSO_WM_UNIT_ID" val="diagram160353_1*m_h_a*1_6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10"/>
  <p:tag name="KSO_WM_UNIT_FILL_TYPE" val="1"/>
  <p:tag name="KSO_WM_UNIT_TEXT_FILL_FORE_SCHEMECOLOR_INDEX" val="14"/>
  <p:tag name="KSO_WM_UNIT_TEXT_FILL_TYPE" val="1"/>
</p:tagLst>
</file>

<file path=ppt/tags/tag597.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1"/>
  <p:tag name="KSO_WM_UNIT_ID" val="diagram20174753_3*l_h_i*1_3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598.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2"/>
  <p:tag name="KSO_WM_UNIT_ID" val="diagram20174753_3*l_h_i*1_3_2"/>
  <p:tag name="KSO_WM_UNIT_LAYERLEVEL" val="1_1_1"/>
  <p:tag name="KSO_WM_DIAGRAM_GROUP_CODE" val="l1-1"/>
  <p:tag name="KSO_WM_UNIT_FILL_FORE_SCHEMECOLOR_INDEX" val="13"/>
  <p:tag name="KSO_WM_UNIT_FILL_TYPE" val="1"/>
  <p:tag name="KSO_WM_UNIT_TEXT_FILL_FORE_SCHEMECOLOR_INDEX" val="13"/>
  <p:tag name="KSO_WM_UNIT_TEXT_FILL_TYPE" val="1"/>
</p:tagLst>
</file>

<file path=ppt/tags/tag599.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3"/>
  <p:tag name="KSO_WM_UNIT_ID" val="diagram20174753_3*l_h_i*1_3_3"/>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4_1"/>
  <p:tag name="KSO_WM_UNIT_ID" val="diagram160353_1*m_h_a*1_4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8"/>
  <p:tag name="KSO_WM_UNIT_FILL_TYPE" val="1"/>
  <p:tag name="KSO_WM_UNIT_TEXT_FILL_FORE_SCHEMECOLOR_INDEX" val="14"/>
  <p:tag name="KSO_WM_UNIT_TEXT_FILL_TYPE" val="1"/>
</p:tagLst>
</file>

<file path=ppt/tags/tag60.xml><?xml version="1.0" encoding="utf-8"?>
<p:tagLst xmlns:p="http://schemas.openxmlformats.org/presentationml/2006/main">
  <p:tag name="KSO_WM_UNIT_VALUE" val="995*570"/>
  <p:tag name="KSO_WM_UNIT_HIGHLIGHT" val="0"/>
  <p:tag name="KSO_WM_UNIT_COMPATIBLE" val="0"/>
  <p:tag name="KSO_WM_UNIT_DIAGRAM_ISNUMVISUAL" val="0"/>
  <p:tag name="KSO_WM_UNIT_DIAGRAM_ISREFERUNIT" val="0"/>
  <p:tag name="KSO_WM_DIAGRAM_GROUP_CODE" val="l1-1"/>
  <p:tag name="KSO_WM_UNIT_TYPE" val="l_d"/>
  <p:tag name="KSO_WM_UNIT_INDEX" val="1_1"/>
  <p:tag name="KSO_WM_UNIT_ID" val="diagram20170208_2*l_d*1_1"/>
  <p:tag name="KSO_WM_TEMPLATE_CATEGORY" val="diagram"/>
  <p:tag name="KSO_WM_TEMPLATE_INDEX" val="20170208"/>
  <p:tag name="KSO_WM_UNIT_SUPPORT_UNIT_TYPE" val="[&quot;all&quot;]"/>
  <p:tag name="KSO_WM_UNIT_LAYERLEVEL" val="1_1"/>
  <p:tag name="KSO_WM_TAG_VERSION" val="1.0"/>
  <p:tag name="KSO_WM_BEAUTIFY_FLAG" val="#wm#"/>
</p:tagLst>
</file>

<file path=ppt/tags/tag600.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1"/>
  <p:tag name="KSO_WM_UNIT_ID" val="diagram20174753_3*l_h_i*1_2_1"/>
  <p:tag name="KSO_WM_UNIT_LAYERLEVEL" val="1_1_1"/>
  <p:tag name="KSO_WM_DIAGRAM_GROUP_CODE" val="l1-1"/>
</p:tagLst>
</file>

<file path=ppt/tags/tag601.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4"/>
  <p:tag name="KSO_WM_UNIT_ID" val="diagram20174753_3*l_h_i*1_3_4"/>
  <p:tag name="KSO_WM_UNIT_LAYERLEVEL" val="1_1_1"/>
  <p:tag name="KSO_WM_DIAGRAM_GROUP_CODE" val="l1-1"/>
</p:tagLst>
</file>

<file path=ppt/tags/tag602.xml><?xml version="1.0" encoding="utf-8"?>
<p:tagLst xmlns:p="http://schemas.openxmlformats.org/presentationml/2006/main">
  <p:tag name="KSO_WM_TAG_VERSION" val="1.0"/>
  <p:tag name="KSO_WM_BEAUTIFY_FLAG" val="#wm#"/>
  <p:tag name="KSO_WM_UNIT_TYPE" val="i"/>
  <p:tag name="KSO_WM_UNIT_ID" val="diagram20174753_3*i*5"/>
  <p:tag name="KSO_WM_TEMPLATE_CATEGORY" val="diagram"/>
  <p:tag name="KSO_WM_TEMPLATE_INDEX" val="20174753"/>
  <p:tag name="KSO_WM_UNIT_INDEX" val="5"/>
</p:tagLst>
</file>

<file path=ppt/tags/tag603.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2"/>
  <p:tag name="KSO_WM_UNIT_ID" val="diagram20174753_3*l_h_i*1_2_2"/>
  <p:tag name="KSO_WM_UNIT_LAYERLEVEL" val="1_1_1"/>
  <p:tag name="KSO_WM_DIAGRAM_GROUP_CODE" val="l1-1"/>
  <p:tag name="KSO_WM_UNIT_FILL_FORE_SCHEMECOLOR_INDEX" val="8"/>
  <p:tag name="KSO_WM_UNIT_FILL_TYPE" val="1"/>
  <p:tag name="KSO_WM_UNIT_TEXT_FILL_FORE_SCHEMECOLOR_INDEX" val="13"/>
  <p:tag name="KSO_WM_UNIT_TEXT_FILL_TYPE" val="1"/>
</p:tagLst>
</file>

<file path=ppt/tags/tag604.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3"/>
  <p:tag name="KSO_WM_UNIT_ID" val="diagram20174753_3*l_h_i*1_2_3"/>
  <p:tag name="KSO_WM_UNIT_LAYERLEVEL" val="1_1_1"/>
  <p:tag name="KSO_WM_DIAGRAM_GROUP_CODE" val="l1-1"/>
  <p:tag name="KSO_WM_UNIT_FILL_FORE_SCHEMECOLOR_INDEX" val="13"/>
  <p:tag name="KSO_WM_UNIT_FILL_TYPE" val="1"/>
  <p:tag name="KSO_WM_UNIT_TEXT_FILL_FORE_SCHEMECOLOR_INDEX" val="13"/>
  <p:tag name="KSO_WM_UNIT_TEXT_FILL_TYPE" val="1"/>
</p:tagLst>
</file>

<file path=ppt/tags/tag605.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4"/>
  <p:tag name="KSO_WM_UNIT_ID" val="diagram20174753_3*l_h_i*1_2_4"/>
  <p:tag name="KSO_WM_UNIT_LAYERLEVEL" val="1_1_1"/>
  <p:tag name="KSO_WM_DIAGRAM_GROUP_CODE" val="l1-1"/>
  <p:tag name="KSO_WM_UNIT_FILL_FORE_SCHEMECOLOR_INDEX" val="8"/>
  <p:tag name="KSO_WM_UNIT_FILL_TYPE" val="1"/>
  <p:tag name="KSO_WM_UNIT_TEXT_FILL_FORE_SCHEMECOLOR_INDEX" val="13"/>
  <p:tag name="KSO_WM_UNIT_TEXT_FILL_TYPE" val="1"/>
</p:tagLst>
</file>

<file path=ppt/tags/tag606.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a"/>
  <p:tag name="KSO_WM_UNIT_INDEX" val="1_2_1"/>
  <p:tag name="KSO_WM_UNIT_ID" val="diagram20174753_3*l_h_a*1_2_1"/>
  <p:tag name="KSO_WM_UNIT_LAYERLEVEL" val="1_1_1"/>
  <p:tag name="KSO_WM_UNIT_VALUE" val="2"/>
  <p:tag name="KSO_WM_UNIT_HIGHLIGHT" val="0"/>
  <p:tag name="KSO_WM_UNIT_COMPATIBLE" val="0"/>
  <p:tag name="KSO_WM_UNIT_CLEAR" val="0"/>
  <p:tag name="KSO_WM_DIAGRAM_GROUP_CODE" val="l1-1"/>
  <p:tag name="KSO_WM_UNIT_PRESET_TEXT" val="发现"/>
  <p:tag name="KSO_WM_UNIT_TEXT_FILL_FORE_SCHEMECOLOR_INDEX" val="13"/>
  <p:tag name="KSO_WM_UNIT_TEXT_FILL_TYPE" val="1"/>
</p:tagLst>
</file>

<file path=ppt/tags/tag607.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a"/>
  <p:tag name="KSO_WM_UNIT_INDEX" val="1_3_1"/>
  <p:tag name="KSO_WM_UNIT_ID" val="diagram20174753_3*l_h_a*1_3_1"/>
  <p:tag name="KSO_WM_UNIT_LAYERLEVEL" val="1_1_1"/>
  <p:tag name="KSO_WM_UNIT_VALUE" val="2"/>
  <p:tag name="KSO_WM_UNIT_HIGHLIGHT" val="0"/>
  <p:tag name="KSO_WM_UNIT_COMPATIBLE" val="0"/>
  <p:tag name="KSO_WM_UNIT_CLEAR" val="0"/>
  <p:tag name="KSO_WM_DIAGRAM_GROUP_CODE" val="l1-1"/>
  <p:tag name="KSO_WM_UNIT_PRESET_TEXT" val="提出"/>
  <p:tag name="KSO_WM_UNIT_TEXT_FILL_FORE_SCHEMECOLOR_INDEX" val="13"/>
  <p:tag name="KSO_WM_UNIT_TEXT_FILL_TYPE" val="1"/>
</p:tagLst>
</file>

<file path=ppt/tags/tag608.xml><?xml version="1.0" encoding="utf-8"?>
<p:tagLst xmlns:p="http://schemas.openxmlformats.org/presentationml/2006/main">
  <p:tag name="KSO_WM_TAG_VERSION" val="1.0"/>
  <p:tag name="KSO_WM_BEAUTIFY_FLAG" val="#wm#"/>
  <p:tag name="KSO_WM_UNIT_TYPE" val="i"/>
  <p:tag name="KSO_WM_UNIT_ID" val="diagram20174753_3*i*15"/>
  <p:tag name="KSO_WM_TEMPLATE_CATEGORY" val="diagram"/>
  <p:tag name="KSO_WM_TEMPLATE_INDEX" val="20174753"/>
  <p:tag name="KSO_WM_UNIT_INDEX" val="15"/>
</p:tagLst>
</file>

<file path=ppt/tags/tag609.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1"/>
  <p:tag name="KSO_WM_UNIT_ID" val="diagram20174753_3*l_h_i*1_1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70208_2*l_h_i*1_2_1"/>
  <p:tag name="KSO_WM_TEMPLATE_CATEGORY" val="diagram"/>
  <p:tag name="KSO_WM_TEMPLATE_INDEX" val="201702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10.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2"/>
  <p:tag name="KSO_WM_UNIT_ID" val="diagram20174753_3*l_h_i*1_1_2"/>
  <p:tag name="KSO_WM_UNIT_LAYERLEVEL" val="1_1_1"/>
  <p:tag name="KSO_WM_DIAGRAM_GROUP_CODE" val="l1-1"/>
  <p:tag name="KSO_WM_UNIT_FILL_FORE_SCHEMECOLOR_INDEX" val="13"/>
  <p:tag name="KSO_WM_UNIT_FILL_TYPE" val="1"/>
  <p:tag name="KSO_WM_UNIT_TEXT_FILL_FORE_SCHEMECOLOR_INDEX" val="13"/>
  <p:tag name="KSO_WM_UNIT_TEXT_FILL_TYPE" val="1"/>
</p:tagLst>
</file>

<file path=ppt/tags/tag611.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3"/>
  <p:tag name="KSO_WM_UNIT_ID" val="diagram20174753_3*l_h_i*1_1_3"/>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612.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a"/>
  <p:tag name="KSO_WM_UNIT_INDEX" val="1_1_1"/>
  <p:tag name="KSO_WM_UNIT_ID" val="diagram20174753_3*l_h_a*1_1_1"/>
  <p:tag name="KSO_WM_UNIT_LAYERLEVEL" val="1_1_1"/>
  <p:tag name="KSO_WM_UNIT_VALUE" val="2"/>
  <p:tag name="KSO_WM_UNIT_HIGHLIGHT" val="0"/>
  <p:tag name="KSO_WM_UNIT_COMPATIBLE" val="0"/>
  <p:tag name="KSO_WM_UNIT_CLEAR" val="0"/>
  <p:tag name="KSO_WM_DIAGRAM_GROUP_CODE" val="l1-1"/>
  <p:tag name="KSO_WM_UNIT_PRESET_TEXT" val="观察"/>
  <p:tag name="KSO_WM_UNIT_TEXT_FILL_FORE_SCHEMECOLOR_INDEX" val="13"/>
  <p:tag name="KSO_WM_UNIT_TEXT_FILL_TYPE" val="1"/>
</p:tagLst>
</file>

<file path=ppt/tags/tag613.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i"/>
  <p:tag name="KSO_WM_UNIT_INDEX" val="1_12"/>
  <p:tag name="KSO_WM_UNIT_ID" val="diagram20174753_3*l_i*1_12"/>
  <p:tag name="KSO_WM_UNIT_LAYERLEVEL" val="1_1"/>
  <p:tag name="KSO_WM_DIAGRAM_GROUP_CODE" val="l1-1"/>
  <p:tag name="KSO_WM_UNIT_TEXT_FILL_FORE_SCHEMECOLOR_INDEX" val="13"/>
  <p:tag name="KSO_WM_UNIT_TEXT_FILL_TYPE" val="1"/>
</p:tagLst>
</file>

<file path=ppt/tags/tag614.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4"/>
  <p:tag name="KSO_WM_UNIT_ID" val="diagram20174753_3*l_h_i*1_1_4"/>
  <p:tag name="KSO_WM_UNIT_LAYERLEVEL" val="1_1_1"/>
  <p:tag name="KSO_WM_DIAGRAM_GROUP_CODE" val="l1-1"/>
</p:tagLst>
</file>

<file path=ppt/tags/tag615.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f"/>
  <p:tag name="KSO_WM_UNIT_INDEX" val="1_1_1"/>
  <p:tag name="KSO_WM_UNIT_ID" val="diagram20174753_3*l_h_f*1_1_1"/>
  <p:tag name="KSO_WM_UNIT_LAYERLEVEL" val="1_1_1"/>
  <p:tag name="KSO_WM_UNIT_VALUE" val="33"/>
  <p:tag name="KSO_WM_UNIT_HIGHLIGHT" val="0"/>
  <p:tag name="KSO_WM_UNIT_COMPATIBLE" val="0"/>
  <p:tag name="KSO_WM_UNIT_CLEAR" val="0"/>
  <p:tag name="KSO_WM_UNIT_PRESET_TEXT_INDEX" val="2"/>
  <p:tag name="KSO_WM_UNIT_PRESET_TEXT_LEN" val="30"/>
  <p:tag name="KSO_WM_DIAGRAM_GROUP_CODE" val="l1-1"/>
</p:tagLst>
</file>

<file path=ppt/tags/tag616.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f"/>
  <p:tag name="KSO_WM_UNIT_INDEX" val="1_3_1"/>
  <p:tag name="KSO_WM_UNIT_ID" val="diagram20174753_3*l_h_f*1_3_1"/>
  <p:tag name="KSO_WM_UNIT_LAYERLEVEL" val="1_1_1"/>
  <p:tag name="KSO_WM_UNIT_VALUE" val="33"/>
  <p:tag name="KSO_WM_UNIT_HIGHLIGHT" val="0"/>
  <p:tag name="KSO_WM_UNIT_COMPATIBLE" val="0"/>
  <p:tag name="KSO_WM_UNIT_CLEAR" val="0"/>
  <p:tag name="KSO_WM_UNIT_PRESET_TEXT_INDEX" val="2"/>
  <p:tag name="KSO_WM_UNIT_PRESET_TEXT_LEN" val="30"/>
  <p:tag name="KSO_WM_DIAGRAM_GROUP_CODE" val="l1-1"/>
</p:tagLst>
</file>

<file path=ppt/tags/tag617.xml><?xml version="1.0" encoding="utf-8"?>
<p:tagLst xmlns:p="http://schemas.openxmlformats.org/presentationml/2006/main">
  <p:tag name="KSO_WM_TAG_VERSION" val="1.0"/>
  <p:tag name="KSO_WM_BEAUTIFY_FLAG" val="#wm#"/>
  <p:tag name="KSO_WM_TEMPLATE_CATEGORY" val="diagram"/>
  <p:tag name="KSO_WM_TEMPLATE_INDEX" val="20174753"/>
  <p:tag name="KSO_WM_UNIT_TYPE" val="l_h_f"/>
  <p:tag name="KSO_WM_UNIT_INDEX" val="1_2_1"/>
  <p:tag name="KSO_WM_UNIT_ID" val="diagram20174753_3*l_h_f*1_2_1"/>
  <p:tag name="KSO_WM_UNIT_LAYERLEVEL" val="1_1_1"/>
  <p:tag name="KSO_WM_UNIT_VALUE" val="33"/>
  <p:tag name="KSO_WM_UNIT_HIGHLIGHT" val="0"/>
  <p:tag name="KSO_WM_UNIT_COMPATIBLE" val="0"/>
  <p:tag name="KSO_WM_UNIT_CLEAR" val="0"/>
  <p:tag name="KSO_WM_UNIT_PRESET_TEXT_INDEX" val="2"/>
  <p:tag name="KSO_WM_UNIT_PRESET_TEXT_LEN" val="30"/>
  <p:tag name="KSO_WM_DIAGRAM_GROUP_CODE" val="l1-1"/>
</p:tagLst>
</file>

<file path=ppt/tags/tag618.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1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1_1"/>
  <p:tag name="KSO_WM_UNIT_FILL_FORE_SCHEMECOLOR_INDEX" val="5"/>
  <p:tag name="KSO_WM_UNIT_FILL_TYPE" val="1"/>
  <p:tag name="KSO_WM_UNIT_TEXT_FILL_FORE_SCHEMECOLOR_INDEX" val="14"/>
  <p:tag name="KSO_WM_UNIT_TEXT_FILL_TYPE" val="1"/>
</p:tagLst>
</file>

<file path=ppt/tags/tag619.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2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2_1"/>
  <p:tag name="KSO_WM_UNIT_FILL_FORE_SCHEMECOLOR_INDEX" val="6"/>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70208_2*l_h_i*1_1_1"/>
  <p:tag name="KSO_WM_TEMPLATE_CATEGORY" val="diagram"/>
  <p:tag name="KSO_WM_TEMPLATE_INDEX" val="201702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20.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3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3_1"/>
  <p:tag name="KSO_WM_UNIT_FILL_FORE_SCHEMECOLOR_INDEX" val="7"/>
  <p:tag name="KSO_WM_UNIT_FILL_TYPE" val="1"/>
  <p:tag name="KSO_WM_UNIT_TEXT_FILL_FORE_SCHEMECOLOR_INDEX" val="14"/>
  <p:tag name="KSO_WM_UNIT_TEXT_FILL_TYPE" val="1"/>
</p:tagLst>
</file>

<file path=ppt/tags/tag621.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5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5_1"/>
  <p:tag name="KSO_WM_UNIT_FILL_FORE_SCHEMECOLOR_INDEX" val="9"/>
  <p:tag name="KSO_WM_UNIT_FILL_TYPE" val="1"/>
  <p:tag name="KSO_WM_UNIT_TEXT_FILL_FORE_SCHEMECOLOR_INDEX" val="14"/>
  <p:tag name="KSO_WM_UNIT_TEXT_FILL_TYPE" val="1"/>
</p:tagLst>
</file>

<file path=ppt/tags/tag622.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6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6_1"/>
  <p:tag name="KSO_WM_UNIT_FILL_FORE_SCHEMECOLOR_INDEX" val="5"/>
  <p:tag name="KSO_WM_UNIT_FILL_TYPE" val="1"/>
  <p:tag name="KSO_WM_UNIT_TEXT_FILL_FORE_SCHEMECOLOR_INDEX" val="14"/>
  <p:tag name="KSO_WM_UNIT_TEXT_FILL_TYPE" val="1"/>
</p:tagLst>
</file>

<file path=ppt/tags/tag623.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7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7_1"/>
  <p:tag name="KSO_WM_UNIT_FILL_FORE_SCHEMECOLOR_INDEX" val="6"/>
  <p:tag name="KSO_WM_UNIT_FILL_TYPE" val="1"/>
  <p:tag name="KSO_WM_UNIT_TEXT_FILL_FORE_SCHEMECOLOR_INDEX" val="14"/>
  <p:tag name="KSO_WM_UNIT_TEXT_FILL_TYPE" val="1"/>
</p:tagLst>
</file>

<file path=ppt/tags/tag624.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1"/>
  <p:tag name="KSO_WM_UNIT_ID" val="diagram20174816_6*m_i*1_1"/>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625.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2"/>
  <p:tag name="KSO_WM_UNIT_ID" val="diagram20174816_6*m_i*1_2"/>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626.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1"/>
  <p:tag name="KSO_WM_UNIT_ID" val="diagram20174816_6*m_i*1_1"/>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627.xml><?xml version="1.0" encoding="utf-8"?>
<p:tagLst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2"/>
  <p:tag name="KSO_WM_UNIT_ID" val="diagram20174816_6*m_i*1_2"/>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628.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629.xml><?xml version="1.0" encoding="utf-8"?>
<p:tagLst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208_2*l_h_i*1_1_2"/>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630.xml><?xml version="1.0" encoding="utf-8"?>
<p:tagLst xmlns:p="http://schemas.openxmlformats.org/presentationml/2006/main">
  <p:tag name="KSO_WM_UNIT_PLACING_PICTURE_USER_VIEWPORT" val="{&quot;height&quot;:441.6228813559322,&quot;width&quot;:215.32779097387174}"/>
</p:tagLst>
</file>

<file path=ppt/tags/tag631.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1"/>
  <p:tag name="KSO_WM_UNIT_ID" val="diagram20161342_3*l_i*1_1"/>
  <p:tag name="KSO_WM_UNIT_LAYERLEVEL" val="1_1"/>
  <p:tag name="KSO_WM_DIAGRAM_GROUP_CODE" val="l1-1"/>
  <p:tag name="KSO_WM_UNIT_FILL_FORE_SCHEMECOLOR_INDEX" val="7"/>
  <p:tag name="KSO_WM_UNIT_FILL_TYPE" val="1"/>
  <p:tag name="KSO_WM_UNIT_TEXT_FILL_FORE_SCHEMECOLOR_INDEX" val="14"/>
  <p:tag name="KSO_WM_UNIT_TEXT_FILL_TYPE" val="1"/>
</p:tagLst>
</file>

<file path=ppt/tags/tag632.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2"/>
  <p:tag name="KSO_WM_UNIT_ID" val="diagram20161342_3*l_i*1_2"/>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633.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3"/>
  <p:tag name="KSO_WM_UNIT_ID" val="diagram20161342_3*l_i*1_3"/>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634.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4"/>
  <p:tag name="KSO_WM_UNIT_ID" val="diagram20161342_3*l_i*1_4"/>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35.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5"/>
  <p:tag name="KSO_WM_UNIT_ID" val="diagram20161342_3*l_i*1_5"/>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36.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6"/>
  <p:tag name="KSO_WM_UNIT_ID" val="diagram20161342_3*l_i*1_6"/>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637.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7"/>
  <p:tag name="KSO_WM_UNIT_ID" val="diagram20161342_3*l_i*1_7"/>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38.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8"/>
  <p:tag name="KSO_WM_UNIT_ID" val="diagram20161342_3*l_i*1_8"/>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39.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9"/>
  <p:tag name="KSO_WM_UNIT_ID" val="diagram20161342_3*l_i*1_9"/>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70208_2*l_h_i*1_3_1"/>
  <p:tag name="KSO_WM_TEMPLATE_CATEGORY" val="diagram"/>
  <p:tag name="KSO_WM_TEMPLATE_INDEX" val="20170208"/>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40.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10"/>
  <p:tag name="KSO_WM_UNIT_ID" val="diagram20161342_3*l_i*1_10"/>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41.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11"/>
  <p:tag name="KSO_WM_UNIT_ID" val="diagram20161342_3*l_i*1_1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642.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g"/>
  <p:tag name="KSO_WM_UNIT_INDEX" val="1_1_1"/>
  <p:tag name="KSO_WM_UNIT_ID" val="diagram20161342_3*l_h_g*1_1_1"/>
  <p:tag name="KSO_WM_UNIT_LAYERLEVEL" val="1_1_1"/>
  <p:tag name="KSO_WM_UNIT_VALUE" val="6"/>
  <p:tag name="KSO_WM_UNIT_HIGHLIGHT" val="0"/>
  <p:tag name="KSO_WM_UNIT_COMPATIBLE" val="1"/>
  <p:tag name="KSO_WM_UNIT_CLEAR" val="0"/>
  <p:tag name="KSO_WM_UNIT_RELATE_UNITID" val="diagram20161342_3*l_h_f*1_1_1"/>
  <p:tag name="KSO_WM_DIAGRAM_GROUP_CODE" val="l1-1"/>
  <p:tag name="KSO_WM_UNIT_PRESET_TEXT" val="关键词"/>
  <p:tag name="KSO_WM_UNIT_TEXT_FILL_FORE_SCHEMECOLOR_INDEX" val="14"/>
  <p:tag name="KSO_WM_UNIT_TEXT_FILL_TYPE" val="1"/>
</p:tagLst>
</file>

<file path=ppt/tags/tag643.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g"/>
  <p:tag name="KSO_WM_UNIT_INDEX" val="1_3_1"/>
  <p:tag name="KSO_WM_UNIT_ID" val="diagram20161342_3*l_h_g*1_3_1"/>
  <p:tag name="KSO_WM_UNIT_LAYERLEVEL" val="1_1_1"/>
  <p:tag name="KSO_WM_UNIT_VALUE" val="6"/>
  <p:tag name="KSO_WM_UNIT_HIGHLIGHT" val="0"/>
  <p:tag name="KSO_WM_UNIT_COMPATIBLE" val="1"/>
  <p:tag name="KSO_WM_UNIT_CLEAR" val="0"/>
  <p:tag name="KSO_WM_UNIT_RELATE_UNITID" val="diagram20161342_3*l_h_f*1_3_1"/>
  <p:tag name="KSO_WM_DIAGRAM_GROUP_CODE" val="l1-1"/>
  <p:tag name="KSO_WM_UNIT_PRESET_TEXT" val="关键词"/>
  <p:tag name="KSO_WM_UNIT_TEXT_FILL_FORE_SCHEMECOLOR_INDEX" val="14"/>
  <p:tag name="KSO_WM_UNIT_TEXT_FILL_TYPE" val="1"/>
</p:tagLst>
</file>

<file path=ppt/tags/tag644.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g"/>
  <p:tag name="KSO_WM_UNIT_INDEX" val="1_2_1"/>
  <p:tag name="KSO_WM_UNIT_ID" val="diagram20161342_3*l_h_g*1_2_1"/>
  <p:tag name="KSO_WM_UNIT_LAYERLEVEL" val="1_1_1"/>
  <p:tag name="KSO_WM_UNIT_VALUE" val="6"/>
  <p:tag name="KSO_WM_UNIT_HIGHLIGHT" val="0"/>
  <p:tag name="KSO_WM_UNIT_COMPATIBLE" val="1"/>
  <p:tag name="KSO_WM_UNIT_CLEAR" val="0"/>
  <p:tag name="KSO_WM_UNIT_RELATE_UNITID" val="diagram20161342_3*l_h_f*1_2_1"/>
  <p:tag name="KSO_WM_DIAGRAM_GROUP_CODE" val="l1-1"/>
  <p:tag name="KSO_WM_UNIT_PRESET_TEXT" val="关键词"/>
  <p:tag name="KSO_WM_UNIT_TEXT_FILL_FORE_SCHEMECOLOR_INDEX" val="14"/>
  <p:tag name="KSO_WM_UNIT_TEXT_FILL_TYPE" val="1"/>
</p:tagLst>
</file>

<file path=ppt/tags/tag645.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a"/>
  <p:tag name="KSO_WM_UNIT_INDEX" val="1_2_1"/>
  <p:tag name="KSO_WM_UNIT_ID" val="diagram20161342_3*l_h_a*1_2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TEXT_FILL_FORE_SCHEMECOLOR_INDEX" val="13"/>
  <p:tag name="KSO_WM_UNIT_TEXT_FILL_TYPE" val="1"/>
</p:tagLst>
</file>

<file path=ppt/tags/tag646.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f"/>
  <p:tag name="KSO_WM_UNIT_INDEX" val="1_2_1"/>
  <p:tag name="KSO_WM_UNIT_ID" val="diagram20161342_3*l_h_f*1_2_1"/>
  <p:tag name="KSO_WM_UNIT_LAYERLEVEL" val="1_1_1"/>
  <p:tag name="KSO_WM_UNIT_VALUE" val="36"/>
  <p:tag name="KSO_WM_UNIT_HIGHLIGHT" val="0"/>
  <p:tag name="KSO_WM_UNIT_COMPATIBLE" val="0"/>
  <p:tag name="KSO_WM_UNIT_CLEAR" val="0"/>
  <p:tag name="KSO_WM_UNIT_PRESET_TEXT_INDEX" val="2"/>
  <p:tag name="KSO_WM_UNIT_PRESET_TEXT_LEN" val="30"/>
  <p:tag name="KSO_WM_DIAGRAM_GROUP_CODE" val="l1-1"/>
  <p:tag name="KSO_WM_UNIT_TEXT_FILL_FORE_SCHEMECOLOR_INDEX" val="13"/>
  <p:tag name="KSO_WM_UNIT_TEXT_FILL_TYPE" val="1"/>
</p:tagLst>
</file>

<file path=ppt/tags/tag647.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a"/>
  <p:tag name="KSO_WM_UNIT_INDEX" val="1_3_1"/>
  <p:tag name="KSO_WM_UNIT_ID" val="diagram20161342_3*l_h_a*1_3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TEXT_FILL_FORE_SCHEMECOLOR_INDEX" val="13"/>
  <p:tag name="KSO_WM_UNIT_TEXT_FILL_TYPE" val="1"/>
</p:tagLst>
</file>

<file path=ppt/tags/tag648.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a"/>
  <p:tag name="KSO_WM_UNIT_INDEX" val="1_1_1"/>
  <p:tag name="KSO_WM_UNIT_ID" val="diagram20161342_3*l_h_a*1_1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TEXT_FILL_FORE_SCHEMECOLOR_INDEX" val="13"/>
  <p:tag name="KSO_WM_UNIT_TEXT_FILL_TYPE" val="1"/>
</p:tagLst>
</file>

<file path=ppt/tags/tag649.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f"/>
  <p:tag name="KSO_WM_UNIT_INDEX" val="1_1_1"/>
  <p:tag name="KSO_WM_UNIT_ID" val="diagram20161342_3*l_h_f*1_1_1"/>
  <p:tag name="KSO_WM_UNIT_LAYERLEVEL" val="1_1_1"/>
  <p:tag name="KSO_WM_UNIT_VALUE" val="36"/>
  <p:tag name="KSO_WM_UNIT_HIGHLIGHT" val="0"/>
  <p:tag name="KSO_WM_UNIT_COMPATIBLE" val="0"/>
  <p:tag name="KSO_WM_UNIT_CLEAR" val="0"/>
  <p:tag name="KSO_WM_UNIT_PRESET_TEXT_INDEX" val="2"/>
  <p:tag name="KSO_WM_UNIT_PRESET_TEXT_LEN" val="30"/>
  <p:tag name="KSO_WM_DIAGRAM_GROUP_CODE" val="l1-1"/>
  <p:tag name="KSO_WM_UNIT_TEXT_FILL_FORE_SCHEMECOLOR_INDEX" val="13"/>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208_2*l_h_i*1_3_2"/>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650.xml><?xml version="1.0" encoding="utf-8"?>
<p:tagLst xmlns:p="http://schemas.openxmlformats.org/presentationml/2006/main">
  <p:tag name="KSO_WM_TAG_VERSION" val="1.0"/>
  <p:tag name="KSO_WM_BEAUTIFY_FLAG" val="#wm#"/>
  <p:tag name="KSO_WM_TEMPLATE_CATEGORY" val="diagram"/>
  <p:tag name="KSO_WM_TEMPLATE_INDEX" val="20161342"/>
  <p:tag name="KSO_WM_UNIT_TYPE" val="l_h_f"/>
  <p:tag name="KSO_WM_UNIT_INDEX" val="1_3_1"/>
  <p:tag name="KSO_WM_UNIT_ID" val="diagram20161342_3*l_h_f*1_3_1"/>
  <p:tag name="KSO_WM_UNIT_LAYERLEVEL" val="1_1_1"/>
  <p:tag name="KSO_WM_UNIT_VALUE" val="36"/>
  <p:tag name="KSO_WM_UNIT_HIGHLIGHT" val="0"/>
  <p:tag name="KSO_WM_UNIT_COMPATIBLE" val="0"/>
  <p:tag name="KSO_WM_UNIT_CLEAR" val="0"/>
  <p:tag name="KSO_WM_UNIT_PRESET_TEXT_INDEX" val="2"/>
  <p:tag name="KSO_WM_UNIT_PRESET_TEXT_LEN" val="30"/>
  <p:tag name="KSO_WM_DIAGRAM_GROUP_CODE" val="l1-1"/>
  <p:tag name="KSO_WM_UNIT_TEXT_FILL_FORE_SCHEMECOLOR_INDEX" val="13"/>
  <p:tag name="KSO_WM_UNIT_TEXT_FILL_TYPE" val="1"/>
</p:tagLst>
</file>

<file path=ppt/tags/tag651.xml><?xml version="1.0" encoding="utf-8"?>
<p:tagLst xmlns:p="http://schemas.openxmlformats.org/presentationml/2006/main">
  <p:tag name="KSO_WM_SLIDE_ITEM_CNT" val="4"/>
</p:tagLst>
</file>

<file path=ppt/tags/tag652.xml><?xml version="1.0" encoding="utf-8"?>
<p:tagLst xmlns:p="http://schemas.openxmlformats.org/presentationml/2006/main">
  <p:tag name="KSO_WM_UNIT_PLACING_PICTURE_USER_VIEWPORT" val="{&quot;height&quot;:441.6228813559322,&quot;width&quot;:215.32779097387174}"/>
</p:tagLst>
</file>

<file path=ppt/tags/tag653.xml><?xml version="1.0" encoding="utf-8"?>
<p:tagLst xmlns:p="http://schemas.openxmlformats.org/presentationml/2006/main">
  <p:tag name="KSO_WM_TEMPLATE_CATEGORY" val="diagram"/>
  <p:tag name="KSO_WM_TEMPLATE_INDEX" val="20181256"/>
  <p:tag name="KSO_WM_UNIT_TYPE" val="h_f"/>
  <p:tag name="KSO_WM_UNIT_INDEX" val="1_1"/>
  <p:tag name="KSO_WM_UNIT_ID" val="diagram20181256_4*h_f*1_1"/>
  <p:tag name="KSO_WM_UNIT_LAYERLEVEL" val="1_1"/>
  <p:tag name="KSO_WM_UNIT_VALUE" val="90"/>
  <p:tag name="KSO_WM_UNIT_HIGHLIGHT" val="0"/>
  <p:tag name="KSO_WM_UNIT_COMPATIBLE" val="0"/>
  <p:tag name="KSO_WM_UNIT_CLEAR" val="0"/>
  <p:tag name="KSO_WM_BEAUTIFY_FLAG" val="#wm#"/>
  <p:tag name="KSO_WM_TAG_VERSION" val="1.0"/>
  <p:tag name="KSO_WM_UNIT_PRESET_TEXT" val="点击输入本栏的具体文字，简明扼要地说明分项内容。作为概念的解说，请根据您的具体内容酌情进行修改，以便于让阅读者更容易理解您所提及的信息内容和更好地展示您的观点。"/>
</p:tagLst>
</file>

<file path=ppt/tags/tag654.xml><?xml version="1.0" encoding="utf-8"?>
<p:tagLst xmlns:p="http://schemas.openxmlformats.org/presentationml/2006/main">
  <p:tag name="KSO_WM_TEMPLATE_CATEGORY" val="diagram"/>
  <p:tag name="KSO_WM_TEMPLATE_INDEX" val="20181256"/>
  <p:tag name="KSO_WM_UNIT_TYPE" val="h_a"/>
  <p:tag name="KSO_WM_UNIT_INDEX" val="1_1"/>
  <p:tag name="KSO_WM_UNIT_ID" val="diagram20181256_4*h_a*1_1"/>
  <p:tag name="KSO_WM_UNIT_LAYERLEVEL" val="1_1"/>
  <p:tag name="KSO_WM_UNIT_VALUE" val="9"/>
  <p:tag name="KSO_WM_UNIT_HIGHLIGHT" val="0"/>
  <p:tag name="KSO_WM_UNIT_COMPATIBLE" val="0"/>
  <p:tag name="KSO_WM_UNIT_CLEAR" val="0"/>
  <p:tag name="KSO_WM_BEAUTIFY_FLAG" val="#wm#"/>
  <p:tag name="KSO_WM_TAG_VERSION" val="1.0"/>
  <p:tag name="KSO_WM_UNIT_PRESET_TEXT" val="点击输入标题内容"/>
</p:tagLst>
</file>

<file path=ppt/tags/tag655.xml><?xml version="1.0" encoding="utf-8"?>
<p:tagLst xmlns:p="http://schemas.openxmlformats.org/presentationml/2006/main">
  <p:tag name="KSO_WM_TEMPLATE_CATEGORY" val="diagram"/>
  <p:tag name="KSO_WM_TEMPLATE_INDEX" val="20181256"/>
  <p:tag name="KSO_WM_UNIT_TYPE" val="l_h_i"/>
  <p:tag name="KSO_WM_UNIT_INDEX" val="1_1_1"/>
  <p:tag name="KSO_WM_UNIT_ID" val="diagram20181256_4*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56.xml><?xml version="1.0" encoding="utf-8"?>
<p:tagLst xmlns:p="http://schemas.openxmlformats.org/presentationml/2006/main">
  <p:tag name="KSO_WM_TEMPLATE_CATEGORY" val="diagram"/>
  <p:tag name="KSO_WM_TEMPLATE_INDEX" val="20181256"/>
  <p:tag name="KSO_WM_UNIT_TYPE" val="l_h_i"/>
  <p:tag name="KSO_WM_UNIT_INDEX" val="1_1_2"/>
  <p:tag name="KSO_WM_UNIT_ID" val="diagram20181256_4*l_h_i*1_1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57.xml><?xml version="1.0" encoding="utf-8"?>
<p:tagLst xmlns:p="http://schemas.openxmlformats.org/presentationml/2006/main">
  <p:tag name="KSO_WM_TEMPLATE_CATEGORY" val="diagram"/>
  <p:tag name="KSO_WM_TEMPLATE_INDEX" val="20181256"/>
  <p:tag name="KSO_WM_UNIT_TYPE" val="l_h_i"/>
  <p:tag name="KSO_WM_UNIT_INDEX" val="1_1_3"/>
  <p:tag name="KSO_WM_UNIT_ID" val="diagram20181256_4*l_h_i*1_1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58.xml><?xml version="1.0" encoding="utf-8"?>
<p:tagLst xmlns:p="http://schemas.openxmlformats.org/presentationml/2006/main">
  <p:tag name="KSO_WM_TEMPLATE_CATEGORY" val="diagram"/>
  <p:tag name="KSO_WM_TEMPLATE_INDEX" val="20181256"/>
  <p:tag name="KSO_WM_UNIT_TYPE" val="l_h_i"/>
  <p:tag name="KSO_WM_UNIT_INDEX" val="1_1_4"/>
  <p:tag name="KSO_WM_UNIT_ID" val="diagram20181256_4*l_h_i*1_1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59.xml><?xml version="1.0" encoding="utf-8"?>
<p:tagLst xmlns:p="http://schemas.openxmlformats.org/presentationml/2006/main">
  <p:tag name="KSO_WM_TEMPLATE_CATEGORY" val="diagram"/>
  <p:tag name="KSO_WM_TEMPLATE_INDEX" val="20181256"/>
  <p:tag name="KSO_WM_UNIT_TYPE" val="l_h_i"/>
  <p:tag name="KSO_WM_UNIT_INDEX" val="1_1_5"/>
  <p:tag name="KSO_WM_UNIT_ID" val="diagram20181256_4*l_h_i*1_1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70208_2*l_h_i*1_3_3"/>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660.xml><?xml version="1.0" encoding="utf-8"?>
<p:tagLst xmlns:p="http://schemas.openxmlformats.org/presentationml/2006/main">
  <p:tag name="KSO_WM_TEMPLATE_CATEGORY" val="diagram"/>
  <p:tag name="KSO_WM_TEMPLATE_INDEX" val="20181256"/>
  <p:tag name="KSO_WM_UNIT_TYPE" val="l_h_i"/>
  <p:tag name="KSO_WM_UNIT_INDEX" val="1_1_6"/>
  <p:tag name="KSO_WM_UNIT_ID" val="diagram20181256_4*l_h_i*1_1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61.xml><?xml version="1.0" encoding="utf-8"?>
<p:tagLst xmlns:p="http://schemas.openxmlformats.org/presentationml/2006/main">
  <p:tag name="KSO_WM_TEMPLATE_CATEGORY" val="diagram"/>
  <p:tag name="KSO_WM_TEMPLATE_INDEX" val="20181256"/>
  <p:tag name="KSO_WM_UNIT_TYPE" val="l_h_i"/>
  <p:tag name="KSO_WM_UNIT_INDEX" val="1_1_7"/>
  <p:tag name="KSO_WM_UNIT_ID" val="diagram20181256_4*l_h_i*1_1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62.xml><?xml version="1.0" encoding="utf-8"?>
<p:tagLst xmlns:p="http://schemas.openxmlformats.org/presentationml/2006/main">
  <p:tag name="KSO_WM_TEMPLATE_CATEGORY" val="diagram"/>
  <p:tag name="KSO_WM_TEMPLATE_INDEX" val="20181256"/>
  <p:tag name="KSO_WM_UNIT_TYPE" val="l_h_i"/>
  <p:tag name="KSO_WM_UNIT_INDEX" val="1_1_8"/>
  <p:tag name="KSO_WM_UNIT_ID" val="diagram20181256_4*l_h_i*1_1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663.xml><?xml version="1.0" encoding="utf-8"?>
<p:tagLst xmlns:p="http://schemas.openxmlformats.org/presentationml/2006/main">
  <p:tag name="KSO_WM_TEMPLATE_CATEGORY" val="diagram"/>
  <p:tag name="KSO_WM_TEMPLATE_INDEX" val="20181256"/>
  <p:tag name="KSO_WM_UNIT_TYPE" val="l_h_f"/>
  <p:tag name="KSO_WM_UNIT_INDEX" val="1_1_1"/>
  <p:tag name="KSO_WM_UNIT_ID" val="diagram20181256_4*l_h_f*1_1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664.xml><?xml version="1.0" encoding="utf-8"?>
<p:tagLst xmlns:p="http://schemas.openxmlformats.org/presentationml/2006/main">
  <p:tag name="KSO_WM_TEMPLATE_CATEGORY" val="diagram"/>
  <p:tag name="KSO_WM_TEMPLATE_INDEX" val="20181256"/>
  <p:tag name="KSO_WM_UNIT_TYPE" val="l_h_a"/>
  <p:tag name="KSO_WM_UNIT_INDEX" val="1_1_1"/>
  <p:tag name="KSO_WM_UNIT_ID" val="diagram20181256_4*l_h_a*1_1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665.xml><?xml version="1.0" encoding="utf-8"?>
<p:tagLst xmlns:p="http://schemas.openxmlformats.org/presentationml/2006/main">
  <p:tag name="KSO_WM_TEMPLATE_CATEGORY" val="diagram"/>
  <p:tag name="KSO_WM_TEMPLATE_INDEX" val="20181256"/>
  <p:tag name="KSO_WM_UNIT_TYPE" val="l_h_i"/>
  <p:tag name="KSO_WM_UNIT_INDEX" val="1_2_1"/>
  <p:tag name="KSO_WM_UNIT_ID" val="diagram20181256_4*l_h_i*1_2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66.xml><?xml version="1.0" encoding="utf-8"?>
<p:tagLst xmlns:p="http://schemas.openxmlformats.org/presentationml/2006/main">
  <p:tag name="KSO_WM_TEMPLATE_CATEGORY" val="diagram"/>
  <p:tag name="KSO_WM_TEMPLATE_INDEX" val="20181256"/>
  <p:tag name="KSO_WM_UNIT_TYPE" val="l_h_i"/>
  <p:tag name="KSO_WM_UNIT_INDEX" val="1_2_2"/>
  <p:tag name="KSO_WM_UNIT_ID" val="diagram20181256_4*l_h_i*1_2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67.xml><?xml version="1.0" encoding="utf-8"?>
<p:tagLst xmlns:p="http://schemas.openxmlformats.org/presentationml/2006/main">
  <p:tag name="KSO_WM_TEMPLATE_CATEGORY" val="diagram"/>
  <p:tag name="KSO_WM_TEMPLATE_INDEX" val="20181256"/>
  <p:tag name="KSO_WM_UNIT_TYPE" val="l_h_i"/>
  <p:tag name="KSO_WM_UNIT_INDEX" val="1_2_3"/>
  <p:tag name="KSO_WM_UNIT_ID" val="diagram20181256_4*l_h_i*1_2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68.xml><?xml version="1.0" encoding="utf-8"?>
<p:tagLst xmlns:p="http://schemas.openxmlformats.org/presentationml/2006/main">
  <p:tag name="KSO_WM_TEMPLATE_CATEGORY" val="diagram"/>
  <p:tag name="KSO_WM_TEMPLATE_INDEX" val="20181256"/>
  <p:tag name="KSO_WM_UNIT_TYPE" val="l_h_i"/>
  <p:tag name="KSO_WM_UNIT_INDEX" val="1_2_4"/>
  <p:tag name="KSO_WM_UNIT_ID" val="diagram20181256_4*l_h_i*1_2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69.xml><?xml version="1.0" encoding="utf-8"?>
<p:tagLst xmlns:p="http://schemas.openxmlformats.org/presentationml/2006/main">
  <p:tag name="KSO_WM_TEMPLATE_CATEGORY" val="diagram"/>
  <p:tag name="KSO_WM_TEMPLATE_INDEX" val="20181256"/>
  <p:tag name="KSO_WM_UNIT_TYPE" val="l_h_i"/>
  <p:tag name="KSO_WM_UNIT_INDEX" val="1_2_5"/>
  <p:tag name="KSO_WM_UNIT_ID" val="diagram20181256_4*l_h_i*1_2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170208_2*l_h_i*1_3_4"/>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670.xml><?xml version="1.0" encoding="utf-8"?>
<p:tagLst xmlns:p="http://schemas.openxmlformats.org/presentationml/2006/main">
  <p:tag name="KSO_WM_TEMPLATE_CATEGORY" val="diagram"/>
  <p:tag name="KSO_WM_TEMPLATE_INDEX" val="20181256"/>
  <p:tag name="KSO_WM_UNIT_TYPE" val="l_h_i"/>
  <p:tag name="KSO_WM_UNIT_INDEX" val="1_2_6"/>
  <p:tag name="KSO_WM_UNIT_ID" val="diagram20181256_4*l_h_i*1_2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71.xml><?xml version="1.0" encoding="utf-8"?>
<p:tagLst xmlns:p="http://schemas.openxmlformats.org/presentationml/2006/main">
  <p:tag name="KSO_WM_TEMPLATE_CATEGORY" val="diagram"/>
  <p:tag name="KSO_WM_TEMPLATE_INDEX" val="20181256"/>
  <p:tag name="KSO_WM_UNIT_TYPE" val="l_h_i"/>
  <p:tag name="KSO_WM_UNIT_INDEX" val="1_2_7"/>
  <p:tag name="KSO_WM_UNIT_ID" val="diagram20181256_4*l_h_i*1_2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72.xml><?xml version="1.0" encoding="utf-8"?>
<p:tagLst xmlns:p="http://schemas.openxmlformats.org/presentationml/2006/main">
  <p:tag name="KSO_WM_TEMPLATE_CATEGORY" val="diagram"/>
  <p:tag name="KSO_WM_TEMPLATE_INDEX" val="20181256"/>
  <p:tag name="KSO_WM_UNIT_TYPE" val="l_h_i"/>
  <p:tag name="KSO_WM_UNIT_INDEX" val="1_2_8"/>
  <p:tag name="KSO_WM_UNIT_ID" val="diagram20181256_4*l_h_i*1_2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673.xml><?xml version="1.0" encoding="utf-8"?>
<p:tagLst xmlns:p="http://schemas.openxmlformats.org/presentationml/2006/main">
  <p:tag name="KSO_WM_TEMPLATE_CATEGORY" val="diagram"/>
  <p:tag name="KSO_WM_TEMPLATE_INDEX" val="20181256"/>
  <p:tag name="KSO_WM_UNIT_TYPE" val="l_h_f"/>
  <p:tag name="KSO_WM_UNIT_INDEX" val="1_2_1"/>
  <p:tag name="KSO_WM_UNIT_ID" val="diagram20181256_4*l_h_f*1_2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674.xml><?xml version="1.0" encoding="utf-8"?>
<p:tagLst xmlns:p="http://schemas.openxmlformats.org/presentationml/2006/main">
  <p:tag name="KSO_WM_TEMPLATE_CATEGORY" val="diagram"/>
  <p:tag name="KSO_WM_TEMPLATE_INDEX" val="20181256"/>
  <p:tag name="KSO_WM_UNIT_TYPE" val="l_h_a"/>
  <p:tag name="KSO_WM_UNIT_INDEX" val="1_2_1"/>
  <p:tag name="KSO_WM_UNIT_ID" val="diagram20181256_4*l_h_a*1_2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675.xml><?xml version="1.0" encoding="utf-8"?>
<p:tagLst xmlns:p="http://schemas.openxmlformats.org/presentationml/2006/main">
  <p:tag name="KSO_WM_TEMPLATE_CATEGORY" val="diagram"/>
  <p:tag name="KSO_WM_TEMPLATE_INDEX" val="20181256"/>
  <p:tag name="KSO_WM_UNIT_TYPE" val="l_h_i"/>
  <p:tag name="KSO_WM_UNIT_INDEX" val="1_3_1"/>
  <p:tag name="KSO_WM_UNIT_ID" val="diagram20181256_4*l_h_i*1_3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76.xml><?xml version="1.0" encoding="utf-8"?>
<p:tagLst xmlns:p="http://schemas.openxmlformats.org/presentationml/2006/main">
  <p:tag name="KSO_WM_TEMPLATE_CATEGORY" val="diagram"/>
  <p:tag name="KSO_WM_TEMPLATE_INDEX" val="20181256"/>
  <p:tag name="KSO_WM_UNIT_TYPE" val="l_h_i"/>
  <p:tag name="KSO_WM_UNIT_INDEX" val="1_3_2"/>
  <p:tag name="KSO_WM_UNIT_ID" val="diagram20181256_4*l_h_i*1_3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77.xml><?xml version="1.0" encoding="utf-8"?>
<p:tagLst xmlns:p="http://schemas.openxmlformats.org/presentationml/2006/main">
  <p:tag name="KSO_WM_TEMPLATE_CATEGORY" val="diagram"/>
  <p:tag name="KSO_WM_TEMPLATE_INDEX" val="20181256"/>
  <p:tag name="KSO_WM_UNIT_TYPE" val="l_h_i"/>
  <p:tag name="KSO_WM_UNIT_INDEX" val="1_3_3"/>
  <p:tag name="KSO_WM_UNIT_ID" val="diagram20181256_4*l_h_i*1_3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78.xml><?xml version="1.0" encoding="utf-8"?>
<p:tagLst xmlns:p="http://schemas.openxmlformats.org/presentationml/2006/main">
  <p:tag name="KSO_WM_TEMPLATE_CATEGORY" val="diagram"/>
  <p:tag name="KSO_WM_TEMPLATE_INDEX" val="20181256"/>
  <p:tag name="KSO_WM_UNIT_TYPE" val="l_h_i"/>
  <p:tag name="KSO_WM_UNIT_INDEX" val="1_3_4"/>
  <p:tag name="KSO_WM_UNIT_ID" val="diagram20181256_4*l_h_i*1_3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79.xml><?xml version="1.0" encoding="utf-8"?>
<p:tagLst xmlns:p="http://schemas.openxmlformats.org/presentationml/2006/main">
  <p:tag name="KSO_WM_TEMPLATE_CATEGORY" val="diagram"/>
  <p:tag name="KSO_WM_TEMPLATE_INDEX" val="20181256"/>
  <p:tag name="KSO_WM_UNIT_TYPE" val="l_h_i"/>
  <p:tag name="KSO_WM_UNIT_INDEX" val="1_3_5"/>
  <p:tag name="KSO_WM_UNIT_ID" val="diagram20181256_4*l_h_i*1_3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20170208_2*l_h_i*1_3_5"/>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680.xml><?xml version="1.0" encoding="utf-8"?>
<p:tagLst xmlns:p="http://schemas.openxmlformats.org/presentationml/2006/main">
  <p:tag name="KSO_WM_TEMPLATE_CATEGORY" val="diagram"/>
  <p:tag name="KSO_WM_TEMPLATE_INDEX" val="20181256"/>
  <p:tag name="KSO_WM_UNIT_TYPE" val="l_h_i"/>
  <p:tag name="KSO_WM_UNIT_INDEX" val="1_3_6"/>
  <p:tag name="KSO_WM_UNIT_ID" val="diagram20181256_4*l_h_i*1_3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81.xml><?xml version="1.0" encoding="utf-8"?>
<p:tagLst xmlns:p="http://schemas.openxmlformats.org/presentationml/2006/main">
  <p:tag name="KSO_WM_TEMPLATE_CATEGORY" val="diagram"/>
  <p:tag name="KSO_WM_TEMPLATE_INDEX" val="20181256"/>
  <p:tag name="KSO_WM_UNIT_TYPE" val="l_h_i"/>
  <p:tag name="KSO_WM_UNIT_INDEX" val="1_3_7"/>
  <p:tag name="KSO_WM_UNIT_ID" val="diagram20181256_4*l_h_i*1_3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82.xml><?xml version="1.0" encoding="utf-8"?>
<p:tagLst xmlns:p="http://schemas.openxmlformats.org/presentationml/2006/main">
  <p:tag name="KSO_WM_TEMPLATE_CATEGORY" val="diagram"/>
  <p:tag name="KSO_WM_TEMPLATE_INDEX" val="20181256"/>
  <p:tag name="KSO_WM_UNIT_TYPE" val="l_h_i"/>
  <p:tag name="KSO_WM_UNIT_INDEX" val="1_3_8"/>
  <p:tag name="KSO_WM_UNIT_ID" val="diagram20181256_4*l_h_i*1_3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683.xml><?xml version="1.0" encoding="utf-8"?>
<p:tagLst xmlns:p="http://schemas.openxmlformats.org/presentationml/2006/main">
  <p:tag name="KSO_WM_TEMPLATE_CATEGORY" val="diagram"/>
  <p:tag name="KSO_WM_TEMPLATE_INDEX" val="20181256"/>
  <p:tag name="KSO_WM_UNIT_TYPE" val="l_h_f"/>
  <p:tag name="KSO_WM_UNIT_INDEX" val="1_3_1"/>
  <p:tag name="KSO_WM_UNIT_ID" val="diagram20181256_4*l_h_f*1_3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684.xml><?xml version="1.0" encoding="utf-8"?>
<p:tagLst xmlns:p="http://schemas.openxmlformats.org/presentationml/2006/main">
  <p:tag name="KSO_WM_TEMPLATE_CATEGORY" val="diagram"/>
  <p:tag name="KSO_WM_TEMPLATE_INDEX" val="20181256"/>
  <p:tag name="KSO_WM_UNIT_TYPE" val="l_h_a"/>
  <p:tag name="KSO_WM_UNIT_INDEX" val="1_3_1"/>
  <p:tag name="KSO_WM_UNIT_ID" val="diagram20181256_4*l_h_a*1_3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685.xml><?xml version="1.0" encoding="utf-8"?>
<p:tagLst xmlns:p="http://schemas.openxmlformats.org/presentationml/2006/main">
  <p:tag name="KSO_WM_TEMPLATE_CATEGORY" val="diagram"/>
  <p:tag name="KSO_WM_TEMPLATE_INDEX" val="20181256"/>
  <p:tag name="KSO_WM_UNIT_TYPE" val="l_h_i"/>
  <p:tag name="KSO_WM_UNIT_INDEX" val="1_4_1"/>
  <p:tag name="KSO_WM_UNIT_ID" val="diagram20181256_4*l_h_i*1_4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86.xml><?xml version="1.0" encoding="utf-8"?>
<p:tagLst xmlns:p="http://schemas.openxmlformats.org/presentationml/2006/main">
  <p:tag name="KSO_WM_TEMPLATE_CATEGORY" val="diagram"/>
  <p:tag name="KSO_WM_TEMPLATE_INDEX" val="20181256"/>
  <p:tag name="KSO_WM_UNIT_TYPE" val="l_h_i"/>
  <p:tag name="KSO_WM_UNIT_INDEX" val="1_4_2"/>
  <p:tag name="KSO_WM_UNIT_ID" val="diagram20181256_4*l_h_i*1_4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87.xml><?xml version="1.0" encoding="utf-8"?>
<p:tagLst xmlns:p="http://schemas.openxmlformats.org/presentationml/2006/main">
  <p:tag name="KSO_WM_TEMPLATE_CATEGORY" val="diagram"/>
  <p:tag name="KSO_WM_TEMPLATE_INDEX" val="20181256"/>
  <p:tag name="KSO_WM_UNIT_TYPE" val="l_h_i"/>
  <p:tag name="KSO_WM_UNIT_INDEX" val="1_4_3"/>
  <p:tag name="KSO_WM_UNIT_ID" val="diagram20181256_4*l_h_i*1_4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688.xml><?xml version="1.0" encoding="utf-8"?>
<p:tagLst xmlns:p="http://schemas.openxmlformats.org/presentationml/2006/main">
  <p:tag name="KSO_WM_TEMPLATE_CATEGORY" val="diagram"/>
  <p:tag name="KSO_WM_TEMPLATE_INDEX" val="20181256"/>
  <p:tag name="KSO_WM_UNIT_TYPE" val="l_h_i"/>
  <p:tag name="KSO_WM_UNIT_INDEX" val="1_4_4"/>
  <p:tag name="KSO_WM_UNIT_ID" val="diagram20181256_4*l_h_i*1_4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89.xml><?xml version="1.0" encoding="utf-8"?>
<p:tagLst xmlns:p="http://schemas.openxmlformats.org/presentationml/2006/main">
  <p:tag name="KSO_WM_TEMPLATE_CATEGORY" val="diagram"/>
  <p:tag name="KSO_WM_TEMPLATE_INDEX" val="20181256"/>
  <p:tag name="KSO_WM_UNIT_TYPE" val="l_h_i"/>
  <p:tag name="KSO_WM_UNIT_INDEX" val="1_4_5"/>
  <p:tag name="KSO_WM_UNIT_ID" val="diagram20181256_4*l_h_i*1_4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20170208_2*l_h_i*1_3_6"/>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690.xml><?xml version="1.0" encoding="utf-8"?>
<p:tagLst xmlns:p="http://schemas.openxmlformats.org/presentationml/2006/main">
  <p:tag name="KSO_WM_TEMPLATE_CATEGORY" val="diagram"/>
  <p:tag name="KSO_WM_TEMPLATE_INDEX" val="20181256"/>
  <p:tag name="KSO_WM_UNIT_TYPE" val="l_h_i"/>
  <p:tag name="KSO_WM_UNIT_INDEX" val="1_4_6"/>
  <p:tag name="KSO_WM_UNIT_ID" val="diagram20181256_4*l_h_i*1_4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91.xml><?xml version="1.0" encoding="utf-8"?>
<p:tagLst xmlns:p="http://schemas.openxmlformats.org/presentationml/2006/main">
  <p:tag name="KSO_WM_TEMPLATE_CATEGORY" val="diagram"/>
  <p:tag name="KSO_WM_TEMPLATE_INDEX" val="20181256"/>
  <p:tag name="KSO_WM_UNIT_TYPE" val="l_h_i"/>
  <p:tag name="KSO_WM_UNIT_INDEX" val="1_4_7"/>
  <p:tag name="KSO_WM_UNIT_ID" val="diagram20181256_4*l_h_i*1_4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692.xml><?xml version="1.0" encoding="utf-8"?>
<p:tagLst xmlns:p="http://schemas.openxmlformats.org/presentationml/2006/main">
  <p:tag name="KSO_WM_TEMPLATE_CATEGORY" val="diagram"/>
  <p:tag name="KSO_WM_TEMPLATE_INDEX" val="20181256"/>
  <p:tag name="KSO_WM_UNIT_TYPE" val="l_h_i"/>
  <p:tag name="KSO_WM_UNIT_INDEX" val="1_4_8"/>
  <p:tag name="KSO_WM_UNIT_ID" val="diagram20181256_4*l_h_i*1_4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693.xml><?xml version="1.0" encoding="utf-8"?>
<p:tagLst xmlns:p="http://schemas.openxmlformats.org/presentationml/2006/main">
  <p:tag name="KSO_WM_TEMPLATE_CATEGORY" val="diagram"/>
  <p:tag name="KSO_WM_TEMPLATE_INDEX" val="20181256"/>
  <p:tag name="KSO_WM_UNIT_TYPE" val="l_h_f"/>
  <p:tag name="KSO_WM_UNIT_INDEX" val="1_4_1"/>
  <p:tag name="KSO_WM_UNIT_ID" val="diagram20181256_4*l_h_f*1_4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694.xml><?xml version="1.0" encoding="utf-8"?>
<p:tagLst xmlns:p="http://schemas.openxmlformats.org/presentationml/2006/main">
  <p:tag name="KSO_WM_TEMPLATE_CATEGORY" val="diagram"/>
  <p:tag name="KSO_WM_TEMPLATE_INDEX" val="20181256"/>
  <p:tag name="KSO_WM_UNIT_TYPE" val="l_h_a"/>
  <p:tag name="KSO_WM_UNIT_INDEX" val="1_4_1"/>
  <p:tag name="KSO_WM_UNIT_ID" val="diagram20181256_4*l_h_a*1_4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695.xml><?xml version="1.0" encoding="utf-8"?>
<p:tagLst xmlns:p="http://schemas.openxmlformats.org/presentationml/2006/main">
  <p:tag name="KSO_WM_SLIDE_ITEM_CNT" val="4"/>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5_1"/>
  <p:tag name="KSO_WM_UNIT_ID" val="diagram160353_1*m_h_a*1_5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9"/>
  <p:tag name="KSO_WM_UNIT_FILL_TYPE" val="1"/>
  <p:tag name="KSO_WM_UNIT_TEXT_FILL_FORE_SCHEMECOLOR_INDEX" val="14"/>
  <p:tag name="KSO_WM_UNIT_TEXT_FILL_TYPE"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20170208_2*l_h_i*1_3_7"/>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20170208_2*l_h_i*1_3_8"/>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72.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70208_2*l_h_a*1_2_1"/>
  <p:tag name="KSO_WM_TEMPLATE_CATEGORY" val="diagram"/>
  <p:tag name="KSO_WM_TEMPLATE_INDEX" val="20170208"/>
  <p:tag name="KSO_WM_UNIT_LAYERLEVEL" val="1_1_1"/>
  <p:tag name="KSO_WM_TAG_VERSION" val="1.0"/>
  <p:tag name="KSO_WM_BEAUTIFY_FLAG" val="#wm#"/>
  <p:tag name="KSO_WM_UNIT_PRESET_TEXT" val="LOREM IPSUM"/>
  <p:tag name="KSO_WM_UNIT_TEXT_FILL_FORE_SCHEMECOLOR_INDEX" val="13"/>
  <p:tag name="KSO_WM_UNIT_TEXT_FILL_TYPE" val="1"/>
</p:tagLst>
</file>

<file path=ppt/tags/tag73.xml><?xml version="1.0" encoding="utf-8"?>
<p:tagLst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208_2*l_h_f*1_2_1"/>
  <p:tag name="KSO_WM_TEMPLATE_CATEGORY" val="diagram"/>
  <p:tag name="KSO_WM_TEMPLATE_INDEX" val="20170208"/>
  <p:tag name="KSO_WM_UNIT_LAYERLEVEL" val="1_1_1"/>
  <p:tag name="KSO_WM_TAG_VERSION" val="1.0"/>
  <p:tag name="KSO_WM_BEAUTIFY_FLAG" val="#wm#"/>
  <p:tag name="KSO_WM_UNIT_PRESET_TEXT" val="Lorem ipsum dolor sit amet"/>
  <p:tag name="KSO_WM_UNIT_TEXT_FILL_FORE_SCHEMECOLOR_INDEX" val="13"/>
  <p:tag name="KSO_WM_UNIT_TEXT_FILL_TYPE" val="1"/>
</p:tagLst>
</file>

<file path=ppt/tags/tag74.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208_2*l_h_f*1_3_1"/>
  <p:tag name="KSO_WM_TEMPLATE_CATEGORY" val="diagram"/>
  <p:tag name="KSO_WM_TEMPLATE_INDEX" val="20170208"/>
  <p:tag name="KSO_WM_UNIT_LAYERLEVEL" val="1_1_1"/>
  <p:tag name="KSO_WM_TAG_VERSION" val="1.0"/>
  <p:tag name="KSO_WM_BEAUTIFY_FLAG" val="#wm#"/>
  <p:tag name="KSO_WM_UNIT_PRESET_TEXT" val="Lorem ipsum dolor sit amet"/>
  <p:tag name="KSO_WM_UNIT_TEXT_FILL_FORE_SCHEMECOLOR_INDEX" val="13"/>
  <p:tag name="KSO_WM_UNIT_TEXT_FILL_TYPE" val="1"/>
</p:tagLst>
</file>

<file path=ppt/tags/tag75.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70208_2*l_h_a*1_3_1"/>
  <p:tag name="KSO_WM_TEMPLATE_CATEGORY" val="diagram"/>
  <p:tag name="KSO_WM_TEMPLATE_INDEX" val="20170208"/>
  <p:tag name="KSO_WM_UNIT_LAYERLEVEL" val="1_1_1"/>
  <p:tag name="KSO_WM_TAG_VERSION" val="1.0"/>
  <p:tag name="KSO_WM_BEAUTIFY_FLAG" val="#wm#"/>
  <p:tag name="KSO_WM_UNIT_PRESET_TEXT" val="LOREM IPSUM"/>
  <p:tag name="KSO_WM_UNIT_TEXT_FILL_FORE_SCHEMECOLOR_INDEX" val="13"/>
  <p:tag name="KSO_WM_UNIT_TEXT_FILL_TYPE" val="1"/>
</p:tagLst>
</file>

<file path=ppt/tags/tag76.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208_2*l_h_f*1_1_1"/>
  <p:tag name="KSO_WM_TEMPLATE_CATEGORY" val="diagram"/>
  <p:tag name="KSO_WM_TEMPLATE_INDEX" val="20170208"/>
  <p:tag name="KSO_WM_UNIT_LAYERLEVEL" val="1_1_1"/>
  <p:tag name="KSO_WM_TAG_VERSION" val="1.0"/>
  <p:tag name="KSO_WM_BEAUTIFY_FLAG" val="#wm#"/>
  <p:tag name="KSO_WM_UNIT_PRESET_TEXT" val="Lorem ipsum dolor sit amet"/>
  <p:tag name="KSO_WM_UNIT_TEXT_FILL_FORE_SCHEMECOLOR_INDEX" val="13"/>
  <p:tag name="KSO_WM_UNIT_TEXT_FILL_TYPE" val="1"/>
</p:tagLst>
</file>

<file path=ppt/tags/tag77.xml><?xml version="1.0" encoding="utf-8"?>
<p:tagLst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70208_2*l_h_a*1_1_1"/>
  <p:tag name="KSO_WM_TEMPLATE_CATEGORY" val="diagram"/>
  <p:tag name="KSO_WM_TEMPLATE_INDEX" val="20170208"/>
  <p:tag name="KSO_WM_UNIT_LAYERLEVEL" val="1_1_1"/>
  <p:tag name="KSO_WM_TAG_VERSION" val="1.0"/>
  <p:tag name="KSO_WM_BEAUTIFY_FLAG" val="#wm#"/>
  <p:tag name="KSO_WM_UNIT_PRESET_TEXT" val="LOREM IPSUM"/>
  <p:tag name="KSO_WM_UNIT_TEXT_FILL_FORE_SCHEMECOLOR_INDEX" val="13"/>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208_2*l_h_i*1_2_2"/>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70208_2*l_h_i*1_2_3"/>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6_1"/>
  <p:tag name="KSO_WM_UNIT_ID" val="diagram160353_1*m_h_a*1_6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10"/>
  <p:tag name="KSO_WM_UNIT_FILL_TYPE" val="1"/>
  <p:tag name="KSO_WM_UNIT_TEXT_FILL_FORE_SCHEMECOLOR_INDEX" val="14"/>
  <p:tag name="KSO_WM_UNIT_TEXT_FILL_TYPE"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170208_2*l_h_i*1_2_4"/>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20170208_2*l_h_i*1_2_5"/>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20170208_2*l_h_i*1_2_6"/>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20170208_2*l_h_i*1_2_7"/>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20170208_2*l_h_i*1_2_8"/>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20170208_2*l_h_i*1_2_9"/>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20170208_2*l_h_i*1_2_10"/>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20170208_2*l_h_i*1_2_11"/>
  <p:tag name="KSO_WM_TEMPLATE_CATEGORY" val="diagram"/>
  <p:tag name="KSO_WM_TEMPLATE_INDEX" val="20170208"/>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69953_2*q_h_i*1_1_2"/>
  <p:tag name="KSO_WM_TEMPLATE_CATEGORY" val="diagram"/>
  <p:tag name="KSO_WM_TEMPLATE_INDEX" val="20169953"/>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89.xml><?xml version="1.0" encoding="utf-8"?>
<p:tagLst xmlns:p="http://schemas.openxmlformats.org/presentationml/2006/main">
  <p:tag name="KSO_WM_UNIT_VALUE" val="130*129"/>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ID" val="diagram20169953_2*q_h_x*1_1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9.xml><?xml version="1.0" encoding="utf-8"?>
<p:tagLst xmlns:p="http://schemas.openxmlformats.org/presentationml/2006/main">
  <p:tag name="KSO_WM_UNIT_TABLE_BEAUTIFY" val="smartTable{773afb13-fc6a-4edc-a364-92edf2959a49}"/>
  <p:tag name="TABLE_ENDDRAG_ORIGIN_RECT" val="740*319"/>
  <p:tag name="TABLE_ENDDRAG_RECT" val="33*102*740*319"/>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69953_2*q_h_i*1_3_2"/>
  <p:tag name="KSO_WM_TEMPLATE_CATEGORY" val="diagram"/>
  <p:tag name="KSO_WM_TEMPLATE_INDEX" val="20169953"/>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91.xml><?xml version="1.0" encoding="utf-8"?>
<p:tagLst xmlns:p="http://schemas.openxmlformats.org/presentationml/2006/main">
  <p:tag name="KSO_WM_UNIT_VALUE" val="130*102"/>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ID" val="diagram20169953_2*q_h_x*1_3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69953_2*q_h_i*1_2_2"/>
  <p:tag name="KSO_WM_TEMPLATE_CATEGORY" val="diagram"/>
  <p:tag name="KSO_WM_TEMPLATE_INDEX" val="20169953"/>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93.xml><?xml version="1.0" encoding="utf-8"?>
<p:tagLst xmlns:p="http://schemas.openxmlformats.org/presentationml/2006/main">
  <p:tag name="KSO_WM_UNIT_VALUE" val="126*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ID" val="diagram20169953_2*q_h_x*1_2_1"/>
  <p:tag name="KSO_WM_TEMPLATE_CATEGORY" val="diagram"/>
  <p:tag name="KSO_WM_TEMPLATE_INDEX" val="20169953"/>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9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69953_2*q_h_f*1_1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169953_2*q_h_i*1_1_1"/>
  <p:tag name="KSO_WM_TEMPLATE_CATEGORY" val="diagram"/>
  <p:tag name="KSO_WM_TEMPLATE_INDEX" val="20169953"/>
  <p:tag name="KSO_WM_UNIT_LAYERLEVEL" val="1_1_1"/>
  <p:tag name="KSO_WM_TAG_VERSION" val="1.0"/>
  <p:tag name="KSO_WM_BEAUTIFY_FLAG" val="#wm#"/>
  <p:tag name="KSO_WM_UNIT_TEXT_FILL_FORE_SCHEMECOLOR_INDEX" val="5"/>
  <p:tag name="KSO_WM_UNIT_TEXT_FILL_TYPE"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2_1"/>
  <p:tag name="KSO_WM_UNIT_ID" val="diagram20169953_2*q_h_i*1_2_1"/>
  <p:tag name="KSO_WM_TEMPLATE_CATEGORY" val="diagram"/>
  <p:tag name="KSO_WM_TEMPLATE_INDEX" val="20169953"/>
  <p:tag name="KSO_WM_UNIT_LAYERLEVEL" val="1_1_1"/>
  <p:tag name="KSO_WM_TAG_VERSION" val="1.0"/>
  <p:tag name="KSO_WM_BEAUTIFY_FLAG" val="#wm#"/>
  <p:tag name="KSO_WM_UNIT_TEXT_FILL_FORE_SCHEMECOLOR_INDEX" val="6"/>
  <p:tag name="KSO_WM_UNIT_TEXT_FILL_TYPE" val="1"/>
</p:tagLst>
</file>

<file path=ppt/tags/tag9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69953_2*q_h_f*1_2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9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69953_2*q_h_f*1_3_1"/>
  <p:tag name="KSO_WM_TEMPLATE_CATEGORY" val="diagram"/>
  <p:tag name="KSO_WM_TEMPLATE_INDEX" val="20169953"/>
  <p:tag name="KSO_WM_UNIT_LAYERLEVEL" val="1_1_1"/>
  <p:tag name="KSO_WM_TAG_VERSION" val="1.0"/>
  <p:tag name="KSO_WM_BEAUTIFY_FLAG" val="#wm#"/>
  <p:tag name="KSO_WM_UNIT_PRESET_TEXT" val="点击添加正文，为了演示发布的效果，请您简单的阐述您的观点"/>
  <p:tag name="KSO_WM_UNIT_TEXT_FILL_FORE_SCHEMECOLOR_INDEX" val="13"/>
  <p:tag name="KSO_WM_UNIT_TEX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169953_2*q_h_i*1_3_1"/>
  <p:tag name="KSO_WM_TEMPLATE_CATEGORY" val="diagram"/>
  <p:tag name="KSO_WM_TEMPLATE_INDEX" val="20169953"/>
  <p:tag name="KSO_WM_UNIT_LAYERLEVEL" val="1_1_1"/>
  <p:tag name="KSO_WM_TAG_VERSION" val="1.0"/>
  <p:tag name="KSO_WM_BEAUTIFY_FLAG" val="#wm#"/>
  <p:tag name="KSO_WM_UNIT_TEXT_FILL_FORE_SCHEMECOLOR_INDEX" val="7"/>
  <p:tag name="KSO_WM_UNIT_TEX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23903</Words>
  <Application>WPS 演示</Application>
  <PresentationFormat>自定义</PresentationFormat>
  <Paragraphs>3682</Paragraphs>
  <Slides>107</Slides>
  <Notes>7</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107</vt:i4>
      </vt:variant>
    </vt:vector>
  </HeadingPairs>
  <TitlesOfParts>
    <vt:vector size="123" baseType="lpstr">
      <vt:lpstr>Arial</vt:lpstr>
      <vt:lpstr>宋体</vt:lpstr>
      <vt:lpstr>Wingdings</vt:lpstr>
      <vt:lpstr>等线</vt:lpstr>
      <vt:lpstr>微软雅黑</vt:lpstr>
      <vt:lpstr>华文细黑</vt:lpstr>
      <vt:lpstr>Calibri</vt:lpstr>
      <vt:lpstr>Arial Unicode MS</vt:lpstr>
      <vt:lpstr>Calibri Light</vt:lpstr>
      <vt:lpstr>Wingdings</vt:lpstr>
      <vt:lpstr>HYQIHEI-50S LIGHT</vt:lpstr>
      <vt:lpstr>时尚中黑简体</vt:lpstr>
      <vt:lpstr>黑体</vt:lpstr>
      <vt:lpstr>Lato</vt:lpstr>
      <vt:lpstr>Tahoma</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Bombasti゜</cp:lastModifiedBy>
  <cp:revision>422</cp:revision>
  <dcterms:created xsi:type="dcterms:W3CDTF">2019-12-22T05:53:00Z</dcterms:created>
  <dcterms:modified xsi:type="dcterms:W3CDTF">2021-12-23T10:59:11Z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DB029BB6632C4E6B904E7E35C242514D</vt:lpwstr>
  </property>
</Properties>
</file>