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1.svg" ContentType="image/svg+xml"/>
  <Override PartName="/ppt/media/image2.svg" ContentType="image/svg+xml"/>
  <Override PartName="/ppt/media/image3.svg" ContentType="image/svg+xml"/>
  <Override PartName="/ppt/media/image4.svg" ContentType="image/svg+xml"/>
  <Override PartName="/ppt/media/image5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283" r:id="rId3"/>
    <p:sldId id="3070" r:id="rId5"/>
    <p:sldId id="6035" r:id="rId6"/>
    <p:sldId id="3026" r:id="rId7"/>
    <p:sldId id="6049" r:id="rId8"/>
    <p:sldId id="6050" r:id="rId9"/>
    <p:sldId id="4848" r:id="rId10"/>
    <p:sldId id="5975" r:id="rId11"/>
    <p:sldId id="5924" r:id="rId12"/>
    <p:sldId id="6053" r:id="rId13"/>
    <p:sldId id="6054" r:id="rId14"/>
    <p:sldId id="6055" r:id="rId15"/>
    <p:sldId id="3974" r:id="rId16"/>
    <p:sldId id="5919" r:id="rId17"/>
    <p:sldId id="5920" r:id="rId18"/>
    <p:sldId id="3027" r:id="rId19"/>
    <p:sldId id="3028" r:id="rId20"/>
    <p:sldId id="3029" r:id="rId21"/>
    <p:sldId id="3030" r:id="rId22"/>
    <p:sldId id="3031" r:id="rId23"/>
    <p:sldId id="3032" r:id="rId24"/>
    <p:sldId id="3033" r:id="rId25"/>
    <p:sldId id="3034" r:id="rId26"/>
    <p:sldId id="3035" r:id="rId27"/>
    <p:sldId id="3036" r:id="rId28"/>
    <p:sldId id="3040" r:id="rId29"/>
    <p:sldId id="3064" r:id="rId30"/>
    <p:sldId id="3065" r:id="rId31"/>
    <p:sldId id="3066" r:id="rId32"/>
    <p:sldId id="3068" r:id="rId33"/>
    <p:sldId id="2634" r:id="rId34"/>
  </p:sldIdLst>
  <p:sldSz cx="10259695" cy="575945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倪腾" initials="倪腾" lastIdx="2" clrIdx="0"/>
  <p:cmAuthor id="2" name=" " initials="" lastIdx="1" clrIdx="1"/>
  <p:cmAuthor id="3" name="廖梦竹" initials="M" lastIdx="2" clrIdx="2"/>
  <p:cmAuthor id="4" name="Administrator" initials="A" lastIdx="2" clrIdx="3"/>
  <p:cmAuthor id="75" name="作者" initials="A" lastIdx="0" clrIdx="24"/>
  <p:cmAuthor id="5" name="vonta‘s" initials="8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A900"/>
    <a:srgbClr val="F8F8F8"/>
    <a:srgbClr val="120C16"/>
    <a:srgbClr val="6DF5ED"/>
    <a:srgbClr val="E93252"/>
    <a:srgbClr val="0358B2"/>
    <a:srgbClr val="0358B1"/>
    <a:srgbClr val="035898"/>
    <a:srgbClr val="F1F1F1"/>
    <a:srgbClr val="0264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97" autoAdjust="0"/>
    <p:restoredTop sz="93826" autoAdjust="0"/>
  </p:normalViewPr>
  <p:slideViewPr>
    <p:cSldViewPr snapToGrid="0">
      <p:cViewPr varScale="1">
        <p:scale>
          <a:sx n="75" d="100"/>
          <a:sy n="75" d="100"/>
        </p:scale>
        <p:origin x="700" y="1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8" Type="http://schemas.openxmlformats.org/officeDocument/2006/relationships/commentAuthors" Target="commentAuthors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0261" y="1143000"/>
            <a:ext cx="5497477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82591" y="942757"/>
            <a:ext cx="7695544" cy="2005523"/>
          </a:xfrm>
        </p:spPr>
        <p:txBody>
          <a:bodyPr anchor="b"/>
          <a:lstStyle>
            <a:lvl1pPr algn="ctr">
              <a:defRPr sz="503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282591" y="3025619"/>
            <a:ext cx="7695544" cy="1390797"/>
          </a:xfrm>
        </p:spPr>
        <p:txBody>
          <a:bodyPr/>
          <a:lstStyle>
            <a:lvl1pPr marL="0" indent="0" algn="ctr">
              <a:buNone/>
              <a:defRPr sz="2010"/>
            </a:lvl1pPr>
            <a:lvl2pPr marL="382905" indent="0" algn="ctr">
              <a:buNone/>
              <a:defRPr sz="1670"/>
            </a:lvl2pPr>
            <a:lvl3pPr marL="766445" indent="0" algn="ctr">
              <a:buNone/>
              <a:defRPr sz="1510"/>
            </a:lvl3pPr>
            <a:lvl4pPr marL="1148715" indent="0" algn="ctr">
              <a:buNone/>
              <a:defRPr sz="1340"/>
            </a:lvl4pPr>
            <a:lvl5pPr marL="1533525" indent="0" algn="ctr">
              <a:buNone/>
              <a:defRPr sz="1340"/>
            </a:lvl5pPr>
            <a:lvl6pPr marL="1915795" indent="0" algn="ctr">
              <a:buNone/>
              <a:defRPr sz="1340"/>
            </a:lvl6pPr>
            <a:lvl7pPr marL="2299970" indent="0" algn="ctr">
              <a:buNone/>
              <a:defRPr sz="1340"/>
            </a:lvl7pPr>
            <a:lvl8pPr marL="2682240" indent="0" algn="ctr">
              <a:buNone/>
              <a:defRPr sz="1340"/>
            </a:lvl8pPr>
            <a:lvl9pPr marL="3065780" indent="0" algn="ctr">
              <a:buNone/>
              <a:defRPr sz="134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342833" y="306697"/>
            <a:ext cx="2212469" cy="488179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05426" y="306697"/>
            <a:ext cx="6509148" cy="488179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0082" y="1436137"/>
            <a:ext cx="8849876" cy="2396226"/>
          </a:xfrm>
        </p:spPr>
        <p:txBody>
          <a:bodyPr anchor="b"/>
          <a:lstStyle>
            <a:lvl1pPr>
              <a:defRPr sz="503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0082" y="3855032"/>
            <a:ext cx="8849876" cy="1260118"/>
          </a:xfrm>
        </p:spPr>
        <p:txBody>
          <a:bodyPr/>
          <a:lstStyle>
            <a:lvl1pPr marL="0" indent="0">
              <a:buNone/>
              <a:defRPr sz="2010">
                <a:solidFill>
                  <a:schemeClr val="tx1">
                    <a:tint val="75000"/>
                  </a:schemeClr>
                </a:solidFill>
              </a:defRPr>
            </a:lvl1pPr>
            <a:lvl2pPr marL="382905" indent="0">
              <a:buNone/>
              <a:defRPr sz="1670">
                <a:solidFill>
                  <a:schemeClr val="tx1">
                    <a:tint val="75000"/>
                  </a:schemeClr>
                </a:solidFill>
              </a:defRPr>
            </a:lvl2pPr>
            <a:lvl3pPr marL="76644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3pPr>
            <a:lvl4pPr marL="1148715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4pPr>
            <a:lvl5pPr marL="1533525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5pPr>
            <a:lvl6pPr marL="1915795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6pPr>
            <a:lvl7pPr marL="229997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7pPr>
            <a:lvl8pPr marL="268224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8pPr>
            <a:lvl9pPr marL="306578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05426" y="1533478"/>
            <a:ext cx="4360808" cy="365501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194493" y="1533478"/>
            <a:ext cx="4360808" cy="365501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6762" y="306697"/>
            <a:ext cx="8849876" cy="111343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6762" y="1412135"/>
            <a:ext cx="4340767" cy="692065"/>
          </a:xfrm>
        </p:spPr>
        <p:txBody>
          <a:bodyPr anchor="b"/>
          <a:lstStyle>
            <a:lvl1pPr marL="0" indent="0">
              <a:buNone/>
              <a:defRPr sz="2010" b="1"/>
            </a:lvl1pPr>
            <a:lvl2pPr marL="382905" indent="0">
              <a:buNone/>
              <a:defRPr sz="1670" b="1"/>
            </a:lvl2pPr>
            <a:lvl3pPr marL="766445" indent="0">
              <a:buNone/>
              <a:defRPr sz="1510" b="1"/>
            </a:lvl3pPr>
            <a:lvl4pPr marL="1148715" indent="0">
              <a:buNone/>
              <a:defRPr sz="1340" b="1"/>
            </a:lvl4pPr>
            <a:lvl5pPr marL="1533525" indent="0">
              <a:buNone/>
              <a:defRPr sz="1340" b="1"/>
            </a:lvl5pPr>
            <a:lvl6pPr marL="1915795" indent="0">
              <a:buNone/>
              <a:defRPr sz="1340" b="1"/>
            </a:lvl6pPr>
            <a:lvl7pPr marL="2299970" indent="0">
              <a:buNone/>
              <a:defRPr sz="1340" b="1"/>
            </a:lvl7pPr>
            <a:lvl8pPr marL="2682240" indent="0">
              <a:buNone/>
              <a:defRPr sz="1340" b="1"/>
            </a:lvl8pPr>
            <a:lvl9pPr marL="3065780" indent="0">
              <a:buNone/>
              <a:defRPr sz="134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06762" y="2104200"/>
            <a:ext cx="4340767" cy="30949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194493" y="1412135"/>
            <a:ext cx="4362145" cy="692065"/>
          </a:xfrm>
        </p:spPr>
        <p:txBody>
          <a:bodyPr anchor="b"/>
          <a:lstStyle>
            <a:lvl1pPr marL="0" indent="0">
              <a:buNone/>
              <a:defRPr sz="2010" b="1"/>
            </a:lvl1pPr>
            <a:lvl2pPr marL="382905" indent="0">
              <a:buNone/>
              <a:defRPr sz="1670" b="1"/>
            </a:lvl2pPr>
            <a:lvl3pPr marL="766445" indent="0">
              <a:buNone/>
              <a:defRPr sz="1510" b="1"/>
            </a:lvl3pPr>
            <a:lvl4pPr marL="1148715" indent="0">
              <a:buNone/>
              <a:defRPr sz="1340" b="1"/>
            </a:lvl4pPr>
            <a:lvl5pPr marL="1533525" indent="0">
              <a:buNone/>
              <a:defRPr sz="1340" b="1"/>
            </a:lvl5pPr>
            <a:lvl6pPr marL="1915795" indent="0">
              <a:buNone/>
              <a:defRPr sz="1340" b="1"/>
            </a:lvl6pPr>
            <a:lvl7pPr marL="2299970" indent="0">
              <a:buNone/>
              <a:defRPr sz="1340" b="1"/>
            </a:lvl7pPr>
            <a:lvl8pPr marL="2682240" indent="0">
              <a:buNone/>
              <a:defRPr sz="1340" b="1"/>
            </a:lvl8pPr>
            <a:lvl9pPr marL="3065780" indent="0">
              <a:buNone/>
              <a:defRPr sz="134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194493" y="2104200"/>
            <a:ext cx="4362145" cy="30949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6762" y="384036"/>
            <a:ext cx="3309351" cy="1344127"/>
          </a:xfrm>
        </p:spPr>
        <p:txBody>
          <a:bodyPr anchor="b"/>
          <a:lstStyle>
            <a:lvl1pPr>
              <a:defRPr sz="267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362145" y="829413"/>
            <a:ext cx="5194492" cy="4093720"/>
          </a:xfrm>
        </p:spPr>
        <p:txBody>
          <a:bodyPr/>
          <a:lstStyle>
            <a:lvl1pPr>
              <a:defRPr sz="2675"/>
            </a:lvl1pPr>
            <a:lvl2pPr>
              <a:defRPr sz="2345"/>
            </a:lvl2pPr>
            <a:lvl3pPr>
              <a:defRPr sz="2010"/>
            </a:lvl3pPr>
            <a:lvl4pPr>
              <a:defRPr sz="1670"/>
            </a:lvl4pPr>
            <a:lvl5pPr>
              <a:defRPr sz="1670"/>
            </a:lvl5pPr>
            <a:lvl6pPr>
              <a:defRPr sz="1670"/>
            </a:lvl6pPr>
            <a:lvl7pPr>
              <a:defRPr sz="1670"/>
            </a:lvl7pPr>
            <a:lvl8pPr>
              <a:defRPr sz="1670"/>
            </a:lvl8pPr>
            <a:lvl9pPr>
              <a:defRPr sz="167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06762" y="1728163"/>
            <a:ext cx="3309351" cy="3201636"/>
          </a:xfrm>
        </p:spPr>
        <p:txBody>
          <a:bodyPr/>
          <a:lstStyle>
            <a:lvl1pPr marL="0" indent="0">
              <a:buNone/>
              <a:defRPr sz="1340"/>
            </a:lvl1pPr>
            <a:lvl2pPr marL="382905" indent="0">
              <a:buNone/>
              <a:defRPr sz="1175"/>
            </a:lvl2pPr>
            <a:lvl3pPr marL="766445" indent="0">
              <a:buNone/>
              <a:defRPr sz="1005"/>
            </a:lvl3pPr>
            <a:lvl4pPr marL="1148715" indent="0">
              <a:buNone/>
              <a:defRPr sz="840"/>
            </a:lvl4pPr>
            <a:lvl5pPr marL="1533525" indent="0">
              <a:buNone/>
              <a:defRPr sz="840"/>
            </a:lvl5pPr>
            <a:lvl6pPr marL="1915795" indent="0">
              <a:buNone/>
              <a:defRPr sz="840"/>
            </a:lvl6pPr>
            <a:lvl7pPr marL="2299970" indent="0">
              <a:buNone/>
              <a:defRPr sz="840"/>
            </a:lvl7pPr>
            <a:lvl8pPr marL="2682240" indent="0">
              <a:buNone/>
              <a:defRPr sz="840"/>
            </a:lvl8pPr>
            <a:lvl9pPr marL="3065780" indent="0">
              <a:buNone/>
              <a:defRPr sz="84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6762" y="384036"/>
            <a:ext cx="3309351" cy="1344127"/>
          </a:xfrm>
        </p:spPr>
        <p:txBody>
          <a:bodyPr anchor="b"/>
          <a:lstStyle>
            <a:lvl1pPr>
              <a:defRPr sz="267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362145" y="829413"/>
            <a:ext cx="5194492" cy="4093720"/>
          </a:xfrm>
        </p:spPr>
        <p:txBody>
          <a:bodyPr/>
          <a:lstStyle>
            <a:lvl1pPr marL="0" indent="0">
              <a:buNone/>
              <a:defRPr sz="2675"/>
            </a:lvl1pPr>
            <a:lvl2pPr marL="382905" indent="0">
              <a:buNone/>
              <a:defRPr sz="2345"/>
            </a:lvl2pPr>
            <a:lvl3pPr marL="766445" indent="0">
              <a:buNone/>
              <a:defRPr sz="2010"/>
            </a:lvl3pPr>
            <a:lvl4pPr marL="1148715" indent="0">
              <a:buNone/>
              <a:defRPr sz="1670"/>
            </a:lvl4pPr>
            <a:lvl5pPr marL="1533525" indent="0">
              <a:buNone/>
              <a:defRPr sz="1670"/>
            </a:lvl5pPr>
            <a:lvl6pPr marL="1915795" indent="0">
              <a:buNone/>
              <a:defRPr sz="1670"/>
            </a:lvl6pPr>
            <a:lvl7pPr marL="2299970" indent="0">
              <a:buNone/>
              <a:defRPr sz="1670"/>
            </a:lvl7pPr>
            <a:lvl8pPr marL="2682240" indent="0">
              <a:buNone/>
              <a:defRPr sz="1670"/>
            </a:lvl8pPr>
            <a:lvl9pPr marL="3065780" indent="0">
              <a:buNone/>
              <a:defRPr sz="167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06762" y="1728163"/>
            <a:ext cx="3309351" cy="3201636"/>
          </a:xfrm>
        </p:spPr>
        <p:txBody>
          <a:bodyPr/>
          <a:lstStyle>
            <a:lvl1pPr marL="0" indent="0">
              <a:buNone/>
              <a:defRPr sz="1340"/>
            </a:lvl1pPr>
            <a:lvl2pPr marL="382905" indent="0">
              <a:buNone/>
              <a:defRPr sz="1175"/>
            </a:lvl2pPr>
            <a:lvl3pPr marL="766445" indent="0">
              <a:buNone/>
              <a:defRPr sz="1005"/>
            </a:lvl3pPr>
            <a:lvl4pPr marL="1148715" indent="0">
              <a:buNone/>
              <a:defRPr sz="840"/>
            </a:lvl4pPr>
            <a:lvl5pPr marL="1533525" indent="0">
              <a:buNone/>
              <a:defRPr sz="840"/>
            </a:lvl5pPr>
            <a:lvl6pPr marL="1915795" indent="0">
              <a:buNone/>
              <a:defRPr sz="840"/>
            </a:lvl6pPr>
            <a:lvl7pPr marL="2299970" indent="0">
              <a:buNone/>
              <a:defRPr sz="840"/>
            </a:lvl7pPr>
            <a:lvl8pPr marL="2682240" indent="0">
              <a:buNone/>
              <a:defRPr sz="840"/>
            </a:lvl8pPr>
            <a:lvl9pPr marL="3065780" indent="0">
              <a:buNone/>
              <a:defRPr sz="84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05425" y="306697"/>
            <a:ext cx="8849876" cy="11134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5425" y="1533478"/>
            <a:ext cx="8849876" cy="3655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05425" y="5339170"/>
            <a:ext cx="2308663" cy="306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398866" y="5339170"/>
            <a:ext cx="3462995" cy="306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246637" y="5339170"/>
            <a:ext cx="2308663" cy="306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766445" rtl="0" eaLnBrk="1" latinLnBrk="0" hangingPunct="1">
        <a:lnSpc>
          <a:spcPct val="90000"/>
        </a:lnSpc>
        <a:spcBef>
          <a:spcPct val="0"/>
        </a:spcBef>
        <a:buNone/>
        <a:defRPr sz="36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1770" indent="-191770" algn="l" defTabSz="766445" rtl="0" eaLnBrk="1" latinLnBrk="0" hangingPunct="1">
        <a:lnSpc>
          <a:spcPct val="90000"/>
        </a:lnSpc>
        <a:spcBef>
          <a:spcPts val="840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1pPr>
      <a:lvl2pPr marL="57467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2010" kern="1200">
          <a:solidFill>
            <a:schemeClr val="tx1"/>
          </a:solidFill>
          <a:latin typeface="+mn-lt"/>
          <a:ea typeface="+mn-ea"/>
          <a:cs typeface="+mn-cs"/>
        </a:defRPr>
      </a:lvl2pPr>
      <a:lvl3pPr marL="95885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670" kern="1200">
          <a:solidFill>
            <a:schemeClr val="tx1"/>
          </a:solidFill>
          <a:latin typeface="+mn-lt"/>
          <a:ea typeface="+mn-ea"/>
          <a:cs typeface="+mn-cs"/>
        </a:defRPr>
      </a:lvl3pPr>
      <a:lvl4pPr marL="134112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4pPr>
      <a:lvl5pPr marL="172466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5pPr>
      <a:lvl6pPr marL="210756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6pPr>
      <a:lvl7pPr marL="249110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7pPr>
      <a:lvl8pPr marL="287401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8pPr>
      <a:lvl9pPr marL="325818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1pPr>
      <a:lvl2pPr marL="38290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2pPr>
      <a:lvl3pPr marL="76644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3pPr>
      <a:lvl4pPr marL="114871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4pPr>
      <a:lvl5pPr marL="153352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5pPr>
      <a:lvl6pPr marL="191579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6pPr>
      <a:lvl7pPr marL="229997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7pPr>
      <a:lvl8pPr marL="268224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8pPr>
      <a:lvl9pPr marL="306578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sv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6" Type="http://schemas.openxmlformats.org/officeDocument/2006/relationships/image" Target="../media/image2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71.xml"/><Relationship Id="rId8" Type="http://schemas.openxmlformats.org/officeDocument/2006/relationships/image" Target="../media/image39.png"/><Relationship Id="rId7" Type="http://schemas.openxmlformats.org/officeDocument/2006/relationships/tags" Target="../tags/tag70.xml"/><Relationship Id="rId6" Type="http://schemas.openxmlformats.org/officeDocument/2006/relationships/image" Target="../media/image38.png"/><Relationship Id="rId5" Type="http://schemas.openxmlformats.org/officeDocument/2006/relationships/tags" Target="../tags/tag69.xml"/><Relationship Id="rId4" Type="http://schemas.openxmlformats.org/officeDocument/2006/relationships/image" Target="../media/image37.png"/><Relationship Id="rId3" Type="http://schemas.openxmlformats.org/officeDocument/2006/relationships/tags" Target="../tags/tag68.xml"/><Relationship Id="rId2" Type="http://schemas.openxmlformats.org/officeDocument/2006/relationships/image" Target="../media/image3.png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6.png"/><Relationship Id="rId11" Type="http://schemas.openxmlformats.org/officeDocument/2006/relationships/image" Target="../media/image41.png"/><Relationship Id="rId10" Type="http://schemas.openxmlformats.org/officeDocument/2006/relationships/image" Target="../media/image40.png"/><Relationship Id="rId1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9.png"/><Relationship Id="rId3" Type="http://schemas.openxmlformats.org/officeDocument/2006/relationships/tags" Target="../tags/tag72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3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79.xml"/><Relationship Id="rId8" Type="http://schemas.openxmlformats.org/officeDocument/2006/relationships/tags" Target="../tags/tag78.xml"/><Relationship Id="rId74" Type="http://schemas.openxmlformats.org/officeDocument/2006/relationships/slideLayout" Target="../slideLayouts/slideLayout2.xml"/><Relationship Id="rId73" Type="http://schemas.openxmlformats.org/officeDocument/2006/relationships/image" Target="../media/image6.png"/><Relationship Id="rId72" Type="http://schemas.openxmlformats.org/officeDocument/2006/relationships/image" Target="../media/image45.jpeg"/><Relationship Id="rId71" Type="http://schemas.openxmlformats.org/officeDocument/2006/relationships/tags" Target="../tags/tag141.xml"/><Relationship Id="rId70" Type="http://schemas.openxmlformats.org/officeDocument/2006/relationships/tags" Target="../tags/tag140.xml"/><Relationship Id="rId7" Type="http://schemas.openxmlformats.org/officeDocument/2006/relationships/tags" Target="../tags/tag77.xml"/><Relationship Id="rId69" Type="http://schemas.openxmlformats.org/officeDocument/2006/relationships/tags" Target="../tags/tag139.xml"/><Relationship Id="rId68" Type="http://schemas.openxmlformats.org/officeDocument/2006/relationships/tags" Target="../tags/tag138.xml"/><Relationship Id="rId67" Type="http://schemas.openxmlformats.org/officeDocument/2006/relationships/tags" Target="../tags/tag137.xml"/><Relationship Id="rId66" Type="http://schemas.openxmlformats.org/officeDocument/2006/relationships/tags" Target="../tags/tag136.xml"/><Relationship Id="rId65" Type="http://schemas.openxmlformats.org/officeDocument/2006/relationships/tags" Target="../tags/tag135.xml"/><Relationship Id="rId64" Type="http://schemas.openxmlformats.org/officeDocument/2006/relationships/tags" Target="../tags/tag134.xml"/><Relationship Id="rId63" Type="http://schemas.openxmlformats.org/officeDocument/2006/relationships/tags" Target="../tags/tag133.xml"/><Relationship Id="rId62" Type="http://schemas.openxmlformats.org/officeDocument/2006/relationships/tags" Target="../tags/tag132.xml"/><Relationship Id="rId61" Type="http://schemas.openxmlformats.org/officeDocument/2006/relationships/tags" Target="../tags/tag131.xml"/><Relationship Id="rId60" Type="http://schemas.openxmlformats.org/officeDocument/2006/relationships/tags" Target="../tags/tag130.xml"/><Relationship Id="rId6" Type="http://schemas.openxmlformats.org/officeDocument/2006/relationships/tags" Target="../tags/tag76.xml"/><Relationship Id="rId59" Type="http://schemas.openxmlformats.org/officeDocument/2006/relationships/tags" Target="../tags/tag129.xml"/><Relationship Id="rId58" Type="http://schemas.openxmlformats.org/officeDocument/2006/relationships/tags" Target="../tags/tag128.xml"/><Relationship Id="rId57" Type="http://schemas.openxmlformats.org/officeDocument/2006/relationships/tags" Target="../tags/tag127.xml"/><Relationship Id="rId56" Type="http://schemas.openxmlformats.org/officeDocument/2006/relationships/tags" Target="../tags/tag126.xml"/><Relationship Id="rId55" Type="http://schemas.openxmlformats.org/officeDocument/2006/relationships/tags" Target="../tags/tag125.xml"/><Relationship Id="rId54" Type="http://schemas.openxmlformats.org/officeDocument/2006/relationships/tags" Target="../tags/tag124.xml"/><Relationship Id="rId53" Type="http://schemas.openxmlformats.org/officeDocument/2006/relationships/tags" Target="../tags/tag123.xml"/><Relationship Id="rId52" Type="http://schemas.openxmlformats.org/officeDocument/2006/relationships/tags" Target="../tags/tag122.xml"/><Relationship Id="rId51" Type="http://schemas.openxmlformats.org/officeDocument/2006/relationships/tags" Target="../tags/tag121.xml"/><Relationship Id="rId50" Type="http://schemas.openxmlformats.org/officeDocument/2006/relationships/tags" Target="../tags/tag120.xml"/><Relationship Id="rId5" Type="http://schemas.openxmlformats.org/officeDocument/2006/relationships/tags" Target="../tags/tag75.xml"/><Relationship Id="rId49" Type="http://schemas.openxmlformats.org/officeDocument/2006/relationships/tags" Target="../tags/tag119.xml"/><Relationship Id="rId48" Type="http://schemas.openxmlformats.org/officeDocument/2006/relationships/tags" Target="../tags/tag118.xml"/><Relationship Id="rId47" Type="http://schemas.openxmlformats.org/officeDocument/2006/relationships/tags" Target="../tags/tag117.xml"/><Relationship Id="rId46" Type="http://schemas.openxmlformats.org/officeDocument/2006/relationships/tags" Target="../tags/tag116.xml"/><Relationship Id="rId45" Type="http://schemas.openxmlformats.org/officeDocument/2006/relationships/tags" Target="../tags/tag115.xml"/><Relationship Id="rId44" Type="http://schemas.openxmlformats.org/officeDocument/2006/relationships/tags" Target="../tags/tag114.xml"/><Relationship Id="rId43" Type="http://schemas.openxmlformats.org/officeDocument/2006/relationships/tags" Target="../tags/tag113.xml"/><Relationship Id="rId42" Type="http://schemas.openxmlformats.org/officeDocument/2006/relationships/tags" Target="../tags/tag112.xml"/><Relationship Id="rId41" Type="http://schemas.openxmlformats.org/officeDocument/2006/relationships/tags" Target="../tags/tag111.xml"/><Relationship Id="rId40" Type="http://schemas.openxmlformats.org/officeDocument/2006/relationships/tags" Target="../tags/tag110.xml"/><Relationship Id="rId4" Type="http://schemas.openxmlformats.org/officeDocument/2006/relationships/tags" Target="../tags/tag74.xml"/><Relationship Id="rId39" Type="http://schemas.openxmlformats.org/officeDocument/2006/relationships/tags" Target="../tags/tag109.xml"/><Relationship Id="rId38" Type="http://schemas.openxmlformats.org/officeDocument/2006/relationships/tags" Target="../tags/tag108.xml"/><Relationship Id="rId37" Type="http://schemas.openxmlformats.org/officeDocument/2006/relationships/tags" Target="../tags/tag107.xml"/><Relationship Id="rId36" Type="http://schemas.openxmlformats.org/officeDocument/2006/relationships/tags" Target="../tags/tag106.xml"/><Relationship Id="rId35" Type="http://schemas.openxmlformats.org/officeDocument/2006/relationships/tags" Target="../tags/tag105.xml"/><Relationship Id="rId34" Type="http://schemas.openxmlformats.org/officeDocument/2006/relationships/tags" Target="../tags/tag104.xml"/><Relationship Id="rId33" Type="http://schemas.openxmlformats.org/officeDocument/2006/relationships/tags" Target="../tags/tag103.xml"/><Relationship Id="rId32" Type="http://schemas.openxmlformats.org/officeDocument/2006/relationships/tags" Target="../tags/tag102.xml"/><Relationship Id="rId31" Type="http://schemas.openxmlformats.org/officeDocument/2006/relationships/tags" Target="../tags/tag101.xml"/><Relationship Id="rId30" Type="http://schemas.openxmlformats.org/officeDocument/2006/relationships/tags" Target="../tags/tag100.xml"/><Relationship Id="rId3" Type="http://schemas.openxmlformats.org/officeDocument/2006/relationships/tags" Target="../tags/tag73.xml"/><Relationship Id="rId29" Type="http://schemas.openxmlformats.org/officeDocument/2006/relationships/tags" Target="../tags/tag99.xml"/><Relationship Id="rId28" Type="http://schemas.openxmlformats.org/officeDocument/2006/relationships/tags" Target="../tags/tag98.xml"/><Relationship Id="rId27" Type="http://schemas.openxmlformats.org/officeDocument/2006/relationships/tags" Target="../tags/tag97.xml"/><Relationship Id="rId26" Type="http://schemas.openxmlformats.org/officeDocument/2006/relationships/tags" Target="../tags/tag96.xml"/><Relationship Id="rId25" Type="http://schemas.openxmlformats.org/officeDocument/2006/relationships/tags" Target="../tags/tag95.xml"/><Relationship Id="rId24" Type="http://schemas.openxmlformats.org/officeDocument/2006/relationships/tags" Target="../tags/tag94.xml"/><Relationship Id="rId23" Type="http://schemas.openxmlformats.org/officeDocument/2006/relationships/tags" Target="../tags/tag93.xml"/><Relationship Id="rId22" Type="http://schemas.openxmlformats.org/officeDocument/2006/relationships/tags" Target="../tags/tag92.xml"/><Relationship Id="rId21" Type="http://schemas.openxmlformats.org/officeDocument/2006/relationships/tags" Target="../tags/tag91.xml"/><Relationship Id="rId20" Type="http://schemas.openxmlformats.org/officeDocument/2006/relationships/tags" Target="../tags/tag90.xml"/><Relationship Id="rId2" Type="http://schemas.openxmlformats.org/officeDocument/2006/relationships/image" Target="../media/image3.png"/><Relationship Id="rId19" Type="http://schemas.openxmlformats.org/officeDocument/2006/relationships/tags" Target="../tags/tag89.xml"/><Relationship Id="rId18" Type="http://schemas.openxmlformats.org/officeDocument/2006/relationships/tags" Target="../tags/tag88.xml"/><Relationship Id="rId17" Type="http://schemas.openxmlformats.org/officeDocument/2006/relationships/tags" Target="../tags/tag87.xml"/><Relationship Id="rId16" Type="http://schemas.openxmlformats.org/officeDocument/2006/relationships/tags" Target="../tags/tag86.xml"/><Relationship Id="rId15" Type="http://schemas.openxmlformats.org/officeDocument/2006/relationships/tags" Target="../tags/tag85.xml"/><Relationship Id="rId14" Type="http://schemas.openxmlformats.org/officeDocument/2006/relationships/tags" Target="../tags/tag84.xml"/><Relationship Id="rId13" Type="http://schemas.openxmlformats.org/officeDocument/2006/relationships/tags" Target="../tags/tag83.xml"/><Relationship Id="rId12" Type="http://schemas.openxmlformats.org/officeDocument/2006/relationships/tags" Target="../tags/tag82.xml"/><Relationship Id="rId11" Type="http://schemas.openxmlformats.org/officeDocument/2006/relationships/tags" Target="../tags/tag81.xml"/><Relationship Id="rId10" Type="http://schemas.openxmlformats.org/officeDocument/2006/relationships/tags" Target="../tags/tag80.xml"/><Relationship Id="rId1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6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3" Type="http://schemas.openxmlformats.org/officeDocument/2006/relationships/image" Target="../media/image47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3" Type="http://schemas.openxmlformats.org/officeDocument/2006/relationships/image" Target="../media/image50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3" Type="http://schemas.openxmlformats.org/officeDocument/2006/relationships/image" Target="../media/image53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3" Type="http://schemas.openxmlformats.org/officeDocument/2006/relationships/image" Target="../media/image56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3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3" Type="http://schemas.openxmlformats.org/officeDocument/2006/relationships/image" Target="../media/image59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3" Type="http://schemas.openxmlformats.org/officeDocument/2006/relationships/image" Target="../media/image60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tags" Target="../tags/tag6.xml"/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5.png"/><Relationship Id="rId16" Type="http://schemas.openxmlformats.org/officeDocument/2006/relationships/slideLayout" Target="../slideLayouts/slideLayout2.xml"/><Relationship Id="rId15" Type="http://schemas.openxmlformats.org/officeDocument/2006/relationships/tags" Target="../tags/tag13.xml"/><Relationship Id="rId14" Type="http://schemas.openxmlformats.org/officeDocument/2006/relationships/tags" Target="../tags/tag12.xml"/><Relationship Id="rId13" Type="http://schemas.openxmlformats.org/officeDocument/2006/relationships/tags" Target="../tags/tag11.xml"/><Relationship Id="rId12" Type="http://schemas.openxmlformats.org/officeDocument/2006/relationships/tags" Target="../tags/tag10.xml"/><Relationship Id="rId11" Type="http://schemas.openxmlformats.org/officeDocument/2006/relationships/tags" Target="../tags/tag9.xml"/><Relationship Id="rId10" Type="http://schemas.openxmlformats.org/officeDocument/2006/relationships/tags" Target="../tags/tag8.xml"/><Relationship Id="rId1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3" Type="http://schemas.openxmlformats.org/officeDocument/2006/relationships/image" Target="../media/image61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5.svg"/><Relationship Id="rId6" Type="http://schemas.openxmlformats.org/officeDocument/2006/relationships/image" Target="../media/image65.png"/><Relationship Id="rId5" Type="http://schemas.openxmlformats.org/officeDocument/2006/relationships/image" Target="../media/image4.svg"/><Relationship Id="rId4" Type="http://schemas.openxmlformats.org/officeDocument/2006/relationships/image" Target="../media/image64.png"/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7.xml"/><Relationship Id="rId8" Type="http://schemas.openxmlformats.org/officeDocument/2006/relationships/tags" Target="../tags/tag16.xml"/><Relationship Id="rId7" Type="http://schemas.openxmlformats.org/officeDocument/2006/relationships/image" Target="../media/image8.jpeg"/><Relationship Id="rId6" Type="http://schemas.openxmlformats.org/officeDocument/2006/relationships/tags" Target="../tags/tag15.xml"/><Relationship Id="rId5" Type="http://schemas.openxmlformats.org/officeDocument/2006/relationships/image" Target="../media/image7.png"/><Relationship Id="rId4" Type="http://schemas.openxmlformats.org/officeDocument/2006/relationships/tags" Target="../tags/tag14.xml"/><Relationship Id="rId3" Type="http://schemas.openxmlformats.org/officeDocument/2006/relationships/image" Target="../media/image6.png"/><Relationship Id="rId28" Type="http://schemas.openxmlformats.org/officeDocument/2006/relationships/notesSlide" Target="../notesSlides/notesSlide3.xml"/><Relationship Id="rId27" Type="http://schemas.openxmlformats.org/officeDocument/2006/relationships/slideLayout" Target="../slideLayouts/slideLayout1.xml"/><Relationship Id="rId26" Type="http://schemas.openxmlformats.org/officeDocument/2006/relationships/image" Target="../media/image2.svg"/><Relationship Id="rId25" Type="http://schemas.openxmlformats.org/officeDocument/2006/relationships/image" Target="../media/image9.png"/><Relationship Id="rId24" Type="http://schemas.openxmlformats.org/officeDocument/2006/relationships/tags" Target="../tags/tag32.xml"/><Relationship Id="rId23" Type="http://schemas.openxmlformats.org/officeDocument/2006/relationships/tags" Target="../tags/tag31.xml"/><Relationship Id="rId22" Type="http://schemas.openxmlformats.org/officeDocument/2006/relationships/tags" Target="../tags/tag30.xml"/><Relationship Id="rId21" Type="http://schemas.openxmlformats.org/officeDocument/2006/relationships/tags" Target="../tags/tag29.xml"/><Relationship Id="rId20" Type="http://schemas.openxmlformats.org/officeDocument/2006/relationships/tags" Target="../tags/tag28.xml"/><Relationship Id="rId2" Type="http://schemas.openxmlformats.org/officeDocument/2006/relationships/image" Target="../media/image3.png"/><Relationship Id="rId19" Type="http://schemas.openxmlformats.org/officeDocument/2006/relationships/tags" Target="../tags/tag27.xml"/><Relationship Id="rId18" Type="http://schemas.openxmlformats.org/officeDocument/2006/relationships/tags" Target="../tags/tag26.xml"/><Relationship Id="rId17" Type="http://schemas.openxmlformats.org/officeDocument/2006/relationships/tags" Target="../tags/tag25.xml"/><Relationship Id="rId16" Type="http://schemas.openxmlformats.org/officeDocument/2006/relationships/tags" Target="../tags/tag24.xml"/><Relationship Id="rId15" Type="http://schemas.openxmlformats.org/officeDocument/2006/relationships/tags" Target="../tags/tag23.xml"/><Relationship Id="rId14" Type="http://schemas.openxmlformats.org/officeDocument/2006/relationships/tags" Target="../tags/tag22.xml"/><Relationship Id="rId13" Type="http://schemas.openxmlformats.org/officeDocument/2006/relationships/tags" Target="../tags/tag21.xml"/><Relationship Id="rId12" Type="http://schemas.openxmlformats.org/officeDocument/2006/relationships/tags" Target="../tags/tag20.xml"/><Relationship Id="rId11" Type="http://schemas.openxmlformats.org/officeDocument/2006/relationships/tags" Target="../tags/tag19.xml"/><Relationship Id="rId10" Type="http://schemas.openxmlformats.org/officeDocument/2006/relationships/tags" Target="../tags/tag18.xml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37.xml"/><Relationship Id="rId8" Type="http://schemas.openxmlformats.org/officeDocument/2006/relationships/image" Target="../media/image10.png"/><Relationship Id="rId7" Type="http://schemas.openxmlformats.org/officeDocument/2006/relationships/tags" Target="../tags/tag36.xml"/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30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29" Type="http://schemas.openxmlformats.org/officeDocument/2006/relationships/slideLayout" Target="../slideLayouts/slideLayout1.xml"/><Relationship Id="rId28" Type="http://schemas.openxmlformats.org/officeDocument/2006/relationships/tags" Target="../tags/tag56.xml"/><Relationship Id="rId27" Type="http://schemas.openxmlformats.org/officeDocument/2006/relationships/tags" Target="../tags/tag55.xml"/><Relationship Id="rId26" Type="http://schemas.openxmlformats.org/officeDocument/2006/relationships/tags" Target="../tags/tag54.xml"/><Relationship Id="rId25" Type="http://schemas.openxmlformats.org/officeDocument/2006/relationships/tags" Target="../tags/tag53.xml"/><Relationship Id="rId24" Type="http://schemas.openxmlformats.org/officeDocument/2006/relationships/tags" Target="../tags/tag52.xml"/><Relationship Id="rId23" Type="http://schemas.openxmlformats.org/officeDocument/2006/relationships/tags" Target="../tags/tag51.xml"/><Relationship Id="rId22" Type="http://schemas.openxmlformats.org/officeDocument/2006/relationships/tags" Target="../tags/tag50.xml"/><Relationship Id="rId21" Type="http://schemas.openxmlformats.org/officeDocument/2006/relationships/tags" Target="../tags/tag49.xml"/><Relationship Id="rId20" Type="http://schemas.openxmlformats.org/officeDocument/2006/relationships/tags" Target="../tags/tag48.xml"/><Relationship Id="rId2" Type="http://schemas.openxmlformats.org/officeDocument/2006/relationships/image" Target="../media/image3.png"/><Relationship Id="rId19" Type="http://schemas.openxmlformats.org/officeDocument/2006/relationships/tags" Target="../tags/tag47.xml"/><Relationship Id="rId18" Type="http://schemas.openxmlformats.org/officeDocument/2006/relationships/tags" Target="../tags/tag46.xml"/><Relationship Id="rId17" Type="http://schemas.openxmlformats.org/officeDocument/2006/relationships/tags" Target="../tags/tag45.xml"/><Relationship Id="rId16" Type="http://schemas.openxmlformats.org/officeDocument/2006/relationships/tags" Target="../tags/tag44.xml"/><Relationship Id="rId15" Type="http://schemas.openxmlformats.org/officeDocument/2006/relationships/tags" Target="../tags/tag43.xml"/><Relationship Id="rId14" Type="http://schemas.openxmlformats.org/officeDocument/2006/relationships/tags" Target="../tags/tag42.xml"/><Relationship Id="rId13" Type="http://schemas.openxmlformats.org/officeDocument/2006/relationships/tags" Target="../tags/tag41.xml"/><Relationship Id="rId12" Type="http://schemas.openxmlformats.org/officeDocument/2006/relationships/tags" Target="../tags/tag40.xml"/><Relationship Id="rId11" Type="http://schemas.openxmlformats.org/officeDocument/2006/relationships/tags" Target="../tags/tag39.xml"/><Relationship Id="rId10" Type="http://schemas.openxmlformats.org/officeDocument/2006/relationships/tags" Target="../tags/tag38.xml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62.xml"/><Relationship Id="rId8" Type="http://schemas.openxmlformats.org/officeDocument/2006/relationships/tags" Target="../tags/tag61.xml"/><Relationship Id="rId7" Type="http://schemas.openxmlformats.org/officeDocument/2006/relationships/tags" Target="../tags/tag60.xml"/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67.xml"/><Relationship Id="rId13" Type="http://schemas.openxmlformats.org/officeDocument/2006/relationships/tags" Target="../tags/tag66.xml"/><Relationship Id="rId12" Type="http://schemas.openxmlformats.org/officeDocument/2006/relationships/tags" Target="../tags/tag65.xml"/><Relationship Id="rId11" Type="http://schemas.openxmlformats.org/officeDocument/2006/relationships/tags" Target="../tags/tag64.xml"/><Relationship Id="rId10" Type="http://schemas.openxmlformats.org/officeDocument/2006/relationships/tags" Target="../tags/tag63.xml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openxmlformats.org/officeDocument/2006/relationships/image" Target="../media/image6.png"/><Relationship Id="rId2" Type="http://schemas.openxmlformats.org/officeDocument/2006/relationships/image" Target="../media/image3.svg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009458" y="2219325"/>
            <a:ext cx="61264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sz="3600" b="1">
                <a:solidFill>
                  <a:schemeClr val="tx1"/>
                </a:solidFill>
              </a:rPr>
              <a:t>点燃私域训练营落地实操宝典</a:t>
            </a:r>
            <a:endParaRPr lang="zh-CN" sz="3600" b="1">
              <a:solidFill>
                <a:schemeClr val="tx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637665" y="4204335"/>
            <a:ext cx="6870065" cy="3308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>
              <a:lnSpc>
                <a:spcPct val="130000"/>
              </a:lnSpc>
            </a:pPr>
            <a:r>
              <a:rPr lang="zh-CN" altLang="en-US" sz="1200" b="1">
                <a:solidFill>
                  <a:schemeClr val="tx1"/>
                </a:solidFill>
                <a:sym typeface="+mn-ea"/>
              </a:rPr>
              <a:t>所有传统领域出现过的机会，都值得用企微私域再做一遍！</a:t>
            </a:r>
            <a:endParaRPr lang="zh-CN" altLang="en-US" sz="1200" b="1">
              <a:solidFill>
                <a:schemeClr val="tx1"/>
              </a:solidFill>
              <a:sym typeface="+mn-ea"/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H="1" flipV="1">
            <a:off x="7620" y="4621530"/>
            <a:ext cx="10130155" cy="762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8"/>
          <p:cNvGrpSpPr/>
          <p:nvPr/>
        </p:nvGrpSpPr>
        <p:grpSpPr>
          <a:xfrm>
            <a:off x="3886835" y="1460500"/>
            <a:ext cx="2516505" cy="621030"/>
            <a:chOff x="5993" y="4227"/>
            <a:chExt cx="3963" cy="978"/>
          </a:xfrm>
        </p:grpSpPr>
        <p:sp>
          <p:nvSpPr>
            <p:cNvPr id="31" name="矩形 30"/>
            <p:cNvSpPr/>
            <p:nvPr/>
          </p:nvSpPr>
          <p:spPr>
            <a:xfrm>
              <a:off x="6984" y="4672"/>
              <a:ext cx="2973" cy="532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5993" y="4673"/>
              <a:ext cx="991" cy="5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8" name="图片 27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6022" y="4227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6985" y="4673"/>
              <a:ext cx="2971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rgbClr val="FEA900"/>
                  </a:solidFill>
                  <a:sym typeface="+mn-ea"/>
                </a:rPr>
                <a:t>品牌私域运营中心</a:t>
              </a:r>
              <a:endParaRPr lang="zh-CN" altLang="en-US" sz="1600" b="1">
                <a:solidFill>
                  <a:srgbClr val="FEA900"/>
                </a:solidFill>
                <a:sym typeface="+mn-ea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994" y="4673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759778" y="114935"/>
            <a:ext cx="329311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1600" b="1">
                <a:solidFill>
                  <a:schemeClr val="tx1"/>
                </a:solidFill>
                <a:sym typeface="+mn-ea"/>
              </a:rPr>
              <a:t>初次宣导</a:t>
            </a:r>
            <a:r>
              <a:rPr lang="en-US" altLang="zh-CN" sz="1600" b="1">
                <a:solidFill>
                  <a:schemeClr val="tx1"/>
                </a:solidFill>
                <a:sym typeface="+mn-ea"/>
              </a:rPr>
              <a:t>-</a:t>
            </a:r>
            <a:r>
              <a:rPr lang="zh-CN" altLang="en-US" sz="1600" b="1">
                <a:solidFill>
                  <a:schemeClr val="tx1"/>
                </a:solidFill>
                <a:sym typeface="+mn-ea"/>
              </a:rPr>
              <a:t>加粉和进群宣导积分价值</a:t>
            </a:r>
            <a:endParaRPr lang="zh-CN" altLang="en-US" sz="16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15265" y="143510"/>
            <a:ext cx="341630" cy="280035"/>
            <a:chOff x="4729" y="1585"/>
            <a:chExt cx="842" cy="708"/>
          </a:xfrm>
        </p:grpSpPr>
        <p:pic>
          <p:nvPicPr>
            <p:cNvPr id="9" name="图片 8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1" name="图片 10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20" y="646430"/>
            <a:ext cx="1892935" cy="409829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0380" y="646430"/>
            <a:ext cx="1892935" cy="409892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7490" y="646430"/>
            <a:ext cx="1892300" cy="4098925"/>
          </a:xfrm>
          <a:prstGeom prst="rect">
            <a:avLst/>
          </a:prstGeom>
        </p:spPr>
      </p:pic>
      <p:sp>
        <p:nvSpPr>
          <p:cNvPr id="50" name="圆角矩形 49"/>
          <p:cNvSpPr/>
          <p:nvPr/>
        </p:nvSpPr>
        <p:spPr>
          <a:xfrm>
            <a:off x="864235" y="4879975"/>
            <a:ext cx="1550670" cy="478790"/>
          </a:xfrm>
          <a:prstGeom prst="roundRect">
            <a:avLst>
              <a:gd name="adj" fmla="val 1557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65" b="1">
                <a:solidFill>
                  <a:schemeClr val="bg1"/>
                </a:solidFill>
              </a:rPr>
              <a:t>加粉自动回复</a:t>
            </a:r>
            <a:endParaRPr lang="zh-CN" altLang="en-US" sz="1665" b="1">
              <a:solidFill>
                <a:schemeClr val="bg1"/>
              </a:solidFill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3277235" y="4879975"/>
            <a:ext cx="1419225" cy="478790"/>
          </a:xfrm>
          <a:prstGeom prst="roundRect">
            <a:avLst>
              <a:gd name="adj" fmla="val 1557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65" b="1">
                <a:solidFill>
                  <a:schemeClr val="bg1"/>
                </a:solidFill>
              </a:rPr>
              <a:t>进群欢迎语</a:t>
            </a:r>
            <a:endParaRPr lang="zh-CN" altLang="en-US" sz="1665" b="1">
              <a:solidFill>
                <a:schemeClr val="bg1"/>
              </a:solidFill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5512435" y="4879975"/>
            <a:ext cx="1624330" cy="478790"/>
          </a:xfrm>
          <a:prstGeom prst="roundRect">
            <a:avLst>
              <a:gd name="adj" fmla="val 1557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65" b="1">
                <a:solidFill>
                  <a:schemeClr val="bg1"/>
                </a:solidFill>
              </a:rPr>
              <a:t>群内积分答疑</a:t>
            </a:r>
            <a:endParaRPr lang="zh-CN" altLang="en-US" sz="1665" b="1">
              <a:solidFill>
                <a:schemeClr val="bg1"/>
              </a:solidFill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5880" y="646430"/>
            <a:ext cx="1878965" cy="4068445"/>
          </a:xfrm>
          <a:prstGeom prst="rect">
            <a:avLst/>
          </a:prstGeom>
        </p:spPr>
      </p:pic>
      <p:sp>
        <p:nvSpPr>
          <p:cNvPr id="17" name="圆角矩形 16"/>
          <p:cNvSpPr/>
          <p:nvPr/>
        </p:nvSpPr>
        <p:spPr>
          <a:xfrm>
            <a:off x="7803515" y="4879975"/>
            <a:ext cx="1624330" cy="478790"/>
          </a:xfrm>
          <a:prstGeom prst="roundRect">
            <a:avLst>
              <a:gd name="adj" fmla="val 1557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65" b="1">
                <a:solidFill>
                  <a:schemeClr val="bg1"/>
                </a:solidFill>
              </a:rPr>
              <a:t>水军剧本宣导</a:t>
            </a:r>
            <a:endParaRPr lang="zh-CN" altLang="en-US" sz="1665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625793" y="86995"/>
            <a:ext cx="248031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1600" b="1">
                <a:solidFill>
                  <a:schemeClr val="tx1"/>
                </a:solidFill>
                <a:sym typeface="+mn-ea"/>
              </a:rPr>
              <a:t>权益宣导</a:t>
            </a:r>
            <a:r>
              <a:rPr lang="en-US" altLang="zh-CN" sz="1600" b="1">
                <a:solidFill>
                  <a:schemeClr val="tx1"/>
                </a:solidFill>
                <a:sym typeface="+mn-ea"/>
              </a:rPr>
              <a:t>-</a:t>
            </a:r>
            <a:r>
              <a:rPr lang="zh-CN" altLang="en-US" sz="1600" b="1">
                <a:solidFill>
                  <a:schemeClr val="tx1"/>
                </a:solidFill>
                <a:sym typeface="+mn-ea"/>
              </a:rPr>
              <a:t>获得积分的方式</a:t>
            </a:r>
            <a:endParaRPr lang="zh-CN" altLang="en-US" sz="16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15265" y="143510"/>
            <a:ext cx="341630" cy="280035"/>
            <a:chOff x="4729" y="1585"/>
            <a:chExt cx="842" cy="708"/>
          </a:xfrm>
        </p:grpSpPr>
        <p:pic>
          <p:nvPicPr>
            <p:cNvPr id="9" name="图片 8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1" name="图片 10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50" name="圆角矩形 49"/>
          <p:cNvSpPr/>
          <p:nvPr/>
        </p:nvSpPr>
        <p:spPr>
          <a:xfrm>
            <a:off x="478790" y="4773930"/>
            <a:ext cx="1550670" cy="478790"/>
          </a:xfrm>
          <a:prstGeom prst="roundRect">
            <a:avLst>
              <a:gd name="adj" fmla="val 1557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65" b="1">
                <a:solidFill>
                  <a:schemeClr val="bg1"/>
                </a:solidFill>
              </a:rPr>
              <a:t>充值积分翻倍</a:t>
            </a:r>
            <a:endParaRPr lang="zh-CN" altLang="en-US" sz="1665" b="1">
              <a:solidFill>
                <a:schemeClr val="bg1"/>
              </a:solidFill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2638425" y="4773930"/>
            <a:ext cx="1419225" cy="478790"/>
          </a:xfrm>
          <a:prstGeom prst="roundRect">
            <a:avLst>
              <a:gd name="adj" fmla="val 1557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65" b="1">
                <a:solidFill>
                  <a:schemeClr val="bg1"/>
                </a:solidFill>
              </a:rPr>
              <a:t>每日签到</a:t>
            </a:r>
            <a:endParaRPr lang="zh-CN" altLang="en-US" sz="1665" b="1">
              <a:solidFill>
                <a:schemeClr val="bg1"/>
              </a:solidFill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6393815" y="4773930"/>
            <a:ext cx="1624330" cy="478790"/>
          </a:xfrm>
          <a:prstGeom prst="roundRect">
            <a:avLst>
              <a:gd name="adj" fmla="val 1557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65" b="1">
                <a:solidFill>
                  <a:schemeClr val="bg1"/>
                </a:solidFill>
              </a:rPr>
              <a:t>群内晒单</a:t>
            </a:r>
            <a:endParaRPr lang="zh-CN" altLang="en-US" sz="1665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790" y="696595"/>
            <a:ext cx="1805305" cy="39109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4900" y="696595"/>
            <a:ext cx="1805305" cy="39109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2130" y="696595"/>
            <a:ext cx="1805940" cy="391096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9995" y="696595"/>
            <a:ext cx="1805940" cy="39116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7860" y="695960"/>
            <a:ext cx="1806575" cy="39116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4535805" y="4773930"/>
            <a:ext cx="1419225" cy="478790"/>
          </a:xfrm>
          <a:prstGeom prst="roundRect">
            <a:avLst>
              <a:gd name="adj" fmla="val 1557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65" b="1">
                <a:solidFill>
                  <a:schemeClr val="bg1"/>
                </a:solidFill>
              </a:rPr>
              <a:t>轻食打卡</a:t>
            </a:r>
            <a:endParaRPr lang="zh-CN" altLang="en-US" sz="1665" b="1">
              <a:solidFill>
                <a:schemeClr val="bg1"/>
              </a:solidFill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8456930" y="4773930"/>
            <a:ext cx="1624330" cy="478790"/>
          </a:xfrm>
          <a:prstGeom prst="roundRect">
            <a:avLst>
              <a:gd name="adj" fmla="val 1557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65" b="1">
                <a:solidFill>
                  <a:schemeClr val="bg1"/>
                </a:solidFill>
              </a:rPr>
              <a:t>群内答题</a:t>
            </a:r>
            <a:endParaRPr lang="zh-CN" altLang="en-US" sz="1665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1166178" y="114935"/>
            <a:ext cx="248031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1600" b="1">
                <a:solidFill>
                  <a:schemeClr val="tx1"/>
                </a:solidFill>
                <a:sym typeface="+mn-ea"/>
              </a:rPr>
              <a:t>权益宣导</a:t>
            </a:r>
            <a:r>
              <a:rPr lang="en-US" altLang="zh-CN" sz="1600" b="1">
                <a:solidFill>
                  <a:schemeClr val="tx1"/>
                </a:solidFill>
                <a:sym typeface="+mn-ea"/>
              </a:rPr>
              <a:t>-</a:t>
            </a:r>
            <a:r>
              <a:rPr lang="zh-CN" altLang="en-US" sz="1600" b="1">
                <a:solidFill>
                  <a:schemeClr val="tx1"/>
                </a:solidFill>
                <a:sym typeface="+mn-ea"/>
              </a:rPr>
              <a:t>积分消耗的方式</a:t>
            </a:r>
            <a:endParaRPr lang="zh-CN" altLang="en-US" sz="16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15265" y="143510"/>
            <a:ext cx="341630" cy="280035"/>
            <a:chOff x="4729" y="1585"/>
            <a:chExt cx="842" cy="708"/>
          </a:xfrm>
        </p:grpSpPr>
        <p:pic>
          <p:nvPicPr>
            <p:cNvPr id="9" name="图片 8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1" name="图片 10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50" name="圆角矩形 49"/>
          <p:cNvSpPr/>
          <p:nvPr/>
        </p:nvSpPr>
        <p:spPr>
          <a:xfrm>
            <a:off x="1056640" y="4727575"/>
            <a:ext cx="1550670" cy="478790"/>
          </a:xfrm>
          <a:prstGeom prst="roundRect">
            <a:avLst>
              <a:gd name="adj" fmla="val 1557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65" b="1">
                <a:solidFill>
                  <a:schemeClr val="bg1"/>
                </a:solidFill>
              </a:rPr>
              <a:t>积分加钱购</a:t>
            </a:r>
            <a:endParaRPr lang="zh-CN" altLang="en-US" sz="1665" b="1">
              <a:solidFill>
                <a:schemeClr val="bg1"/>
              </a:solidFill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3249930" y="4718685"/>
            <a:ext cx="1419225" cy="478790"/>
          </a:xfrm>
          <a:prstGeom prst="roundRect">
            <a:avLst>
              <a:gd name="adj" fmla="val 1557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65" b="1">
                <a:solidFill>
                  <a:schemeClr val="bg1"/>
                </a:solidFill>
              </a:rPr>
              <a:t>进群换好物</a:t>
            </a:r>
            <a:endParaRPr lang="zh-CN" altLang="en-US" sz="1665" b="1">
              <a:solidFill>
                <a:schemeClr val="bg1"/>
              </a:solidFill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5518785" y="4727575"/>
            <a:ext cx="2158365" cy="478790"/>
          </a:xfrm>
          <a:prstGeom prst="roundRect">
            <a:avLst>
              <a:gd name="adj" fmla="val 1557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65" b="1">
                <a:solidFill>
                  <a:schemeClr val="bg1"/>
                </a:solidFill>
              </a:rPr>
              <a:t>积分换活动资格</a:t>
            </a:r>
            <a:endParaRPr lang="zh-CN" altLang="en-US" sz="1665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490" y="615315"/>
            <a:ext cx="1811020" cy="39211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9100" y="615315"/>
            <a:ext cx="2240280" cy="34137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4970" y="615315"/>
            <a:ext cx="1894840" cy="41033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6345" y="615315"/>
            <a:ext cx="1717040" cy="371792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536591" y="1356670"/>
            <a:ext cx="149733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sz="1345" b="1">
                <a:latin typeface="+mn-ea"/>
              </a:rPr>
              <a:t>积分获取方案</a:t>
            </a:r>
            <a:endParaRPr lang="zh-CN" altLang="en-US" sz="1345" b="1">
              <a:latin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536591" y="1716103"/>
            <a:ext cx="2183130" cy="1337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285750" indent="-285750">
              <a:buFont typeface="Wingdings" panose="05000000000000000000" charset="0"/>
              <a:buChar char="p"/>
            </a:pPr>
            <a:r>
              <a:rPr lang="zh-CN" altLang="en-US" sz="1345" b="1">
                <a:solidFill>
                  <a:srgbClr val="FFC000"/>
                </a:solidFill>
                <a:latin typeface="+mn-ea"/>
                <a:cs typeface="+mn-ea"/>
                <a:sym typeface="+mn-ea"/>
              </a:rPr>
              <a:t>积分任务：</a:t>
            </a:r>
            <a:endParaRPr lang="zh-CN" altLang="en-US" sz="1345">
              <a:latin typeface="+mn-ea"/>
              <a:cs typeface="+mn-ea"/>
              <a:sym typeface="+mn-ea"/>
            </a:endParaRPr>
          </a:p>
          <a:p>
            <a:pPr marL="285750" indent="-285750">
              <a:buFont typeface="Wingdings" panose="05000000000000000000" charset="0"/>
              <a:buChar char="p"/>
            </a:pPr>
            <a:r>
              <a:rPr lang="zh-CN" altLang="en-US" sz="1345">
                <a:latin typeface="+mn-ea"/>
                <a:cs typeface="+mn-ea"/>
              </a:rPr>
              <a:t>加入会员</a:t>
            </a:r>
            <a:endParaRPr lang="zh-CN" altLang="en-US" sz="1345">
              <a:latin typeface="+mn-ea"/>
              <a:cs typeface="+mn-ea"/>
            </a:endParaRPr>
          </a:p>
          <a:p>
            <a:pPr marL="285750" indent="-285750">
              <a:buFont typeface="Wingdings" panose="05000000000000000000" charset="0"/>
              <a:buChar char="p"/>
            </a:pPr>
            <a:r>
              <a:rPr lang="zh-CN" altLang="en-US" sz="1345">
                <a:latin typeface="+mn-ea"/>
                <a:cs typeface="+mn-ea"/>
              </a:rPr>
              <a:t>商城消费</a:t>
            </a:r>
            <a:endParaRPr lang="zh-CN" altLang="en-US" sz="1345">
              <a:latin typeface="+mn-ea"/>
              <a:cs typeface="+mn-ea"/>
            </a:endParaRPr>
          </a:p>
          <a:p>
            <a:pPr marL="285750" indent="-285750">
              <a:buFont typeface="Wingdings" panose="05000000000000000000" charset="0"/>
              <a:buChar char="p"/>
            </a:pPr>
            <a:r>
              <a:rPr lang="zh-CN" altLang="en-US" sz="1345">
                <a:latin typeface="+mn-ea"/>
                <a:cs typeface="+mn-ea"/>
              </a:rPr>
              <a:t>签到（</a:t>
            </a:r>
            <a:r>
              <a:rPr lang="en-US" altLang="zh-CN" sz="1345" dirty="0">
                <a:latin typeface="+mn-ea"/>
                <a:cs typeface="+mn-ea"/>
              </a:rPr>
              <a:t>1</a:t>
            </a:r>
            <a:r>
              <a:rPr lang="zh-CN" altLang="en-US" sz="1345">
                <a:latin typeface="+mn-ea"/>
                <a:cs typeface="+mn-ea"/>
              </a:rPr>
              <a:t>人</a:t>
            </a:r>
            <a:r>
              <a:rPr lang="en-US" altLang="zh-CN" sz="1345" dirty="0">
                <a:latin typeface="+mn-ea"/>
                <a:cs typeface="+mn-ea"/>
              </a:rPr>
              <a:t>/</a:t>
            </a:r>
            <a:r>
              <a:rPr lang="zh-CN" altLang="en-US" sz="1345">
                <a:latin typeface="+mn-ea"/>
                <a:cs typeface="+mn-ea"/>
              </a:rPr>
              <a:t>次</a:t>
            </a:r>
            <a:r>
              <a:rPr lang="en-US" altLang="zh-CN" sz="1345" dirty="0">
                <a:latin typeface="+mn-ea"/>
                <a:cs typeface="+mn-ea"/>
              </a:rPr>
              <a:t>/</a:t>
            </a:r>
            <a:r>
              <a:rPr lang="zh-CN" altLang="en-US" sz="1345">
                <a:latin typeface="+mn-ea"/>
                <a:cs typeface="+mn-ea"/>
              </a:rPr>
              <a:t>天）</a:t>
            </a:r>
            <a:endParaRPr lang="zh-CN" altLang="en-US" sz="1345">
              <a:latin typeface="+mn-ea"/>
              <a:cs typeface="+mn-ea"/>
            </a:endParaRPr>
          </a:p>
          <a:p>
            <a:pPr marL="285750" indent="-285750">
              <a:buFont typeface="Wingdings" panose="05000000000000000000" charset="0"/>
              <a:buChar char="p"/>
            </a:pPr>
            <a:r>
              <a:rPr lang="zh-CN" altLang="en-US" sz="1345">
                <a:latin typeface="+mn-ea"/>
                <a:cs typeface="+mn-ea"/>
              </a:rPr>
              <a:t>积分话题互动（社群）</a:t>
            </a:r>
            <a:endParaRPr lang="zh-CN" altLang="en-US" sz="1345">
              <a:latin typeface="+mn-ea"/>
              <a:cs typeface="+mn-ea"/>
            </a:endParaRPr>
          </a:p>
          <a:p>
            <a:pPr marL="285750" indent="-285750">
              <a:buFont typeface="Wingdings" panose="05000000000000000000" charset="0"/>
              <a:buChar char="p"/>
            </a:pPr>
            <a:r>
              <a:rPr lang="zh-CN" altLang="en-US" sz="1345">
                <a:latin typeface="+mn-ea"/>
                <a:cs typeface="+mn-ea"/>
              </a:rPr>
              <a:t>朋友圈转发活动</a:t>
            </a:r>
            <a:endParaRPr lang="zh-CN" altLang="en-US" sz="1345">
              <a:latin typeface="+mn-ea"/>
              <a:cs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760912" y="1716103"/>
            <a:ext cx="3754120" cy="1337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Wingdings" panose="05000000000000000000" charset="0"/>
              <a:buChar char="ü"/>
            </a:pPr>
            <a:r>
              <a:rPr lang="zh-CN" altLang="en-US" sz="1345" b="1">
                <a:solidFill>
                  <a:srgbClr val="FFC000"/>
                </a:solidFill>
                <a:latin typeface="+mn-ea"/>
                <a:cs typeface="+mn-ea"/>
              </a:rPr>
              <a:t>所得积分：</a:t>
            </a:r>
            <a:endParaRPr lang="zh-CN" altLang="en-US" sz="1345">
              <a:latin typeface="+mn-ea"/>
              <a:cs typeface="+mn-ea"/>
            </a:endParaRPr>
          </a:p>
          <a:p>
            <a:pPr marL="285750" indent="-285750" algn="l">
              <a:buFont typeface="Wingdings" panose="05000000000000000000" charset="0"/>
              <a:buChar char="ü"/>
            </a:pPr>
            <a:r>
              <a:rPr lang="zh-CN" altLang="en-US" sz="1345">
                <a:latin typeface="+mn-ea"/>
                <a:cs typeface="+mn-ea"/>
              </a:rPr>
              <a:t>注册可获取</a:t>
            </a:r>
            <a:r>
              <a:rPr lang="en-US" altLang="zh-CN" sz="1345" dirty="0">
                <a:latin typeface="+mn-ea"/>
                <a:cs typeface="+mn-ea"/>
              </a:rPr>
              <a:t>100</a:t>
            </a:r>
            <a:r>
              <a:rPr lang="zh-CN" altLang="en-US" sz="1345">
                <a:latin typeface="+mn-ea"/>
                <a:cs typeface="+mn-ea"/>
              </a:rPr>
              <a:t>积分</a:t>
            </a:r>
            <a:endParaRPr lang="zh-CN" altLang="en-US" sz="1345">
              <a:latin typeface="+mn-ea"/>
              <a:cs typeface="+mn-ea"/>
            </a:endParaRPr>
          </a:p>
          <a:p>
            <a:pPr marL="285750" indent="-285750" algn="l">
              <a:buFont typeface="Wingdings" panose="05000000000000000000" charset="0"/>
              <a:buChar char="ü"/>
            </a:pPr>
            <a:r>
              <a:rPr lang="zh-CN" altLang="en-US" sz="1345">
                <a:latin typeface="+mn-ea"/>
                <a:cs typeface="+mn-ea"/>
              </a:rPr>
              <a:t>等额积分</a:t>
            </a:r>
            <a:endParaRPr lang="zh-CN" altLang="en-US" sz="1345">
              <a:latin typeface="+mn-ea"/>
              <a:cs typeface="+mn-ea"/>
            </a:endParaRPr>
          </a:p>
          <a:p>
            <a:pPr marL="285750" indent="-285750" algn="l">
              <a:buFont typeface="Wingdings" panose="05000000000000000000" charset="0"/>
              <a:buChar char="ü"/>
            </a:pPr>
            <a:r>
              <a:rPr lang="zh-CN" altLang="en-US" sz="1345">
                <a:latin typeface="+mn-ea"/>
                <a:cs typeface="+mn-ea"/>
              </a:rPr>
              <a:t>签到</a:t>
            </a:r>
            <a:r>
              <a:rPr lang="en-US" altLang="zh-CN" sz="1345" dirty="0">
                <a:latin typeface="+mn-ea"/>
                <a:cs typeface="+mn-ea"/>
              </a:rPr>
              <a:t>5</a:t>
            </a:r>
            <a:r>
              <a:rPr lang="zh-CN" altLang="en-US" sz="1345">
                <a:latin typeface="+mn-ea"/>
                <a:cs typeface="+mn-ea"/>
              </a:rPr>
              <a:t>分，连续</a:t>
            </a:r>
            <a:r>
              <a:rPr lang="en-US" altLang="zh-CN" sz="1345" dirty="0">
                <a:latin typeface="+mn-ea"/>
                <a:cs typeface="+mn-ea"/>
              </a:rPr>
              <a:t>7</a:t>
            </a:r>
            <a:r>
              <a:rPr lang="zh-CN" altLang="en-US" sz="1345">
                <a:latin typeface="+mn-ea"/>
                <a:cs typeface="+mn-ea"/>
              </a:rPr>
              <a:t>天</a:t>
            </a:r>
            <a:r>
              <a:rPr lang="en-US" altLang="zh-CN" sz="1345" dirty="0">
                <a:latin typeface="+mn-ea"/>
                <a:cs typeface="+mn-ea"/>
              </a:rPr>
              <a:t>+10</a:t>
            </a:r>
            <a:r>
              <a:rPr lang="zh-CN" altLang="en-US" sz="1345">
                <a:latin typeface="+mn-ea"/>
                <a:cs typeface="+mn-ea"/>
              </a:rPr>
              <a:t>分，连续</a:t>
            </a:r>
            <a:r>
              <a:rPr lang="en-US" altLang="zh-CN" sz="1345" dirty="0">
                <a:latin typeface="+mn-ea"/>
                <a:cs typeface="+mn-ea"/>
              </a:rPr>
              <a:t>30</a:t>
            </a:r>
            <a:r>
              <a:rPr lang="zh-CN" altLang="en-US" sz="1345">
                <a:latin typeface="+mn-ea"/>
                <a:cs typeface="+mn-ea"/>
              </a:rPr>
              <a:t>天</a:t>
            </a:r>
            <a:r>
              <a:rPr lang="en-US" altLang="zh-CN" sz="1345" dirty="0">
                <a:latin typeface="+mn-ea"/>
                <a:cs typeface="+mn-ea"/>
              </a:rPr>
              <a:t>+20</a:t>
            </a:r>
            <a:r>
              <a:rPr lang="zh-CN" altLang="en-US" sz="1345">
                <a:latin typeface="+mn-ea"/>
                <a:cs typeface="+mn-ea"/>
              </a:rPr>
              <a:t>分</a:t>
            </a:r>
            <a:endParaRPr lang="zh-CN" altLang="en-US" sz="1345">
              <a:latin typeface="+mn-ea"/>
              <a:cs typeface="+mn-ea"/>
            </a:endParaRPr>
          </a:p>
          <a:p>
            <a:pPr marL="285750" indent="-285750" algn="l">
              <a:buFont typeface="Wingdings" panose="05000000000000000000" charset="0"/>
              <a:buChar char="ü"/>
            </a:pPr>
            <a:r>
              <a:rPr lang="zh-CN" altLang="en-US" sz="1345">
                <a:latin typeface="+mn-ea"/>
                <a:cs typeface="+mn-ea"/>
              </a:rPr>
              <a:t>根据活动方案</a:t>
            </a:r>
            <a:r>
              <a:rPr lang="en-US" altLang="zh-CN" sz="1345" dirty="0">
                <a:latin typeface="+mn-ea"/>
                <a:cs typeface="+mn-ea"/>
              </a:rPr>
              <a:t>+</a:t>
            </a:r>
            <a:r>
              <a:rPr lang="zh-CN" altLang="en-US" sz="1345">
                <a:latin typeface="+mn-ea"/>
                <a:cs typeface="+mn-ea"/>
              </a:rPr>
              <a:t>积分</a:t>
            </a:r>
            <a:endParaRPr lang="zh-CN" altLang="en-US" sz="1345">
              <a:latin typeface="+mn-ea"/>
              <a:cs typeface="+mn-ea"/>
            </a:endParaRPr>
          </a:p>
          <a:p>
            <a:pPr marL="285750" indent="-285750" algn="l">
              <a:buFont typeface="Wingdings" panose="05000000000000000000" charset="0"/>
              <a:buChar char="ü"/>
            </a:pPr>
            <a:r>
              <a:rPr lang="en-US" altLang="zh-CN" sz="1345" dirty="0">
                <a:latin typeface="+mn-ea"/>
                <a:cs typeface="+mn-ea"/>
              </a:rPr>
              <a:t>20</a:t>
            </a:r>
            <a:r>
              <a:rPr lang="zh-CN" altLang="en-US" sz="1345">
                <a:latin typeface="+mn-ea"/>
                <a:cs typeface="+mn-ea"/>
              </a:rPr>
              <a:t>分</a:t>
            </a:r>
            <a:r>
              <a:rPr lang="en-US" altLang="zh-CN" sz="1345" dirty="0">
                <a:latin typeface="+mn-ea"/>
                <a:cs typeface="+mn-ea"/>
              </a:rPr>
              <a:t>/</a:t>
            </a:r>
            <a:r>
              <a:rPr lang="zh-CN" altLang="en-US" sz="1345">
                <a:latin typeface="+mn-ea"/>
                <a:cs typeface="+mn-ea"/>
              </a:rPr>
              <a:t>条</a:t>
            </a:r>
            <a:r>
              <a:rPr lang="zh-CN" altLang="en-US" sz="1345">
                <a:latin typeface="+mn-ea"/>
                <a:cs typeface="+mn-ea"/>
                <a:sym typeface="+mn-ea"/>
              </a:rPr>
              <a:t>，</a:t>
            </a:r>
            <a:r>
              <a:rPr lang="en-US" altLang="zh-CN" sz="1345" dirty="0">
                <a:latin typeface="+mn-ea"/>
                <a:cs typeface="+mn-ea"/>
                <a:sym typeface="+mn-ea"/>
              </a:rPr>
              <a:t>1</a:t>
            </a:r>
            <a:r>
              <a:rPr lang="zh-CN" altLang="en-US" sz="1345">
                <a:latin typeface="+mn-ea"/>
                <a:cs typeface="+mn-ea"/>
                <a:sym typeface="+mn-ea"/>
              </a:rPr>
              <a:t>天内评论多条按</a:t>
            </a:r>
            <a:r>
              <a:rPr lang="en-US" altLang="zh-CN" sz="1345" dirty="0">
                <a:latin typeface="+mn-ea"/>
                <a:cs typeface="+mn-ea"/>
                <a:sym typeface="+mn-ea"/>
              </a:rPr>
              <a:t>1</a:t>
            </a:r>
            <a:r>
              <a:rPr lang="zh-CN" altLang="en-US" sz="1345">
                <a:latin typeface="+mn-ea"/>
                <a:cs typeface="+mn-ea"/>
                <a:sym typeface="+mn-ea"/>
              </a:rPr>
              <a:t>次计算</a:t>
            </a:r>
            <a:endParaRPr lang="zh-CN" altLang="en-US" sz="1345">
              <a:latin typeface="+mn-ea"/>
              <a:cs typeface="+mn-ea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536591" y="3522864"/>
            <a:ext cx="2803525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sz="1345" b="1">
                <a:latin typeface="+mn-ea"/>
              </a:rPr>
              <a:t>积分兑换方案（</a:t>
            </a:r>
            <a:r>
              <a:rPr lang="en-US" altLang="zh-CN" sz="1345" b="1" dirty="0">
                <a:latin typeface="+mn-ea"/>
              </a:rPr>
              <a:t>10</a:t>
            </a:r>
            <a:r>
              <a:rPr lang="zh-CN" altLang="en-US" sz="1345" b="1">
                <a:latin typeface="+mn-ea"/>
              </a:rPr>
              <a:t>积分</a:t>
            </a:r>
            <a:r>
              <a:rPr lang="en-US" altLang="zh-CN" sz="1345" b="1" dirty="0">
                <a:latin typeface="+mn-ea"/>
              </a:rPr>
              <a:t>=1</a:t>
            </a:r>
            <a:r>
              <a:rPr lang="zh-CN" altLang="en-US" sz="1345" b="1">
                <a:latin typeface="+mn-ea"/>
              </a:rPr>
              <a:t>元）</a:t>
            </a:r>
            <a:endParaRPr lang="zh-CN" altLang="en-US" sz="1345" b="1">
              <a:latin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508860" y="3908427"/>
            <a:ext cx="2042795" cy="1129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285750" indent="-285750">
              <a:buFont typeface="Wingdings" panose="05000000000000000000" charset="0"/>
              <a:buChar char="p"/>
            </a:pPr>
            <a:r>
              <a:rPr lang="zh-CN" altLang="en-US" sz="1345" b="1">
                <a:solidFill>
                  <a:srgbClr val="FFC000"/>
                </a:solidFill>
                <a:latin typeface="+mn-ea"/>
                <a:cs typeface="+mn-ea"/>
                <a:sym typeface="+mn-ea"/>
              </a:rPr>
              <a:t>兑换品类：</a:t>
            </a:r>
            <a:endParaRPr lang="zh-CN" altLang="en-US" sz="1345">
              <a:latin typeface="+mn-ea"/>
              <a:cs typeface="+mn-ea"/>
              <a:sym typeface="+mn-ea"/>
            </a:endParaRPr>
          </a:p>
          <a:p>
            <a:pPr marL="285750" indent="-285750">
              <a:buFont typeface="Wingdings" panose="05000000000000000000" charset="0"/>
              <a:buChar char="p"/>
            </a:pPr>
            <a:r>
              <a:rPr lang="zh-CN" altLang="en-US" sz="1345">
                <a:latin typeface="+mn-ea"/>
                <a:cs typeface="+mn-ea"/>
              </a:rPr>
              <a:t>优惠券（</a:t>
            </a:r>
            <a:r>
              <a:rPr lang="en-US" altLang="zh-CN" sz="1345" dirty="0">
                <a:latin typeface="+mn-ea"/>
                <a:cs typeface="+mn-ea"/>
              </a:rPr>
              <a:t>5</a:t>
            </a:r>
            <a:r>
              <a:rPr lang="zh-CN" altLang="en-US" sz="1345">
                <a:latin typeface="+mn-ea"/>
                <a:cs typeface="+mn-ea"/>
              </a:rPr>
              <a:t>元</a:t>
            </a:r>
            <a:r>
              <a:rPr lang="en-US" altLang="zh-CN" sz="1345" dirty="0">
                <a:latin typeface="+mn-ea"/>
                <a:cs typeface="+mn-ea"/>
              </a:rPr>
              <a:t>/10</a:t>
            </a:r>
            <a:r>
              <a:rPr lang="zh-CN" altLang="en-US" sz="1345">
                <a:latin typeface="+mn-ea"/>
                <a:cs typeface="+mn-ea"/>
              </a:rPr>
              <a:t>元）</a:t>
            </a:r>
            <a:endParaRPr lang="zh-CN" altLang="en-US" sz="1345">
              <a:latin typeface="+mn-ea"/>
              <a:cs typeface="+mn-ea"/>
            </a:endParaRPr>
          </a:p>
          <a:p>
            <a:pPr marL="285750" indent="-285750">
              <a:buFont typeface="Wingdings" panose="05000000000000000000" charset="0"/>
              <a:buChar char="p"/>
            </a:pPr>
            <a:r>
              <a:rPr lang="zh-CN" altLang="en-US" sz="1345">
                <a:latin typeface="+mn-ea"/>
                <a:cs typeface="+mn-ea"/>
              </a:rPr>
              <a:t>特价试用</a:t>
            </a:r>
            <a:endParaRPr lang="zh-CN" altLang="en-US" sz="1345">
              <a:latin typeface="+mn-ea"/>
              <a:cs typeface="+mn-ea"/>
            </a:endParaRPr>
          </a:p>
          <a:p>
            <a:pPr marL="285750" indent="-285750">
              <a:buFont typeface="Wingdings" panose="05000000000000000000" charset="0"/>
              <a:buChar char="p"/>
            </a:pPr>
            <a:r>
              <a:rPr lang="zh-CN" altLang="en-US" sz="1345">
                <a:latin typeface="+mn-ea"/>
                <a:cs typeface="+mn-ea"/>
              </a:rPr>
              <a:t>秒杀抢购</a:t>
            </a:r>
            <a:endParaRPr lang="zh-CN" altLang="en-US" sz="1345">
              <a:latin typeface="+mn-ea"/>
              <a:cs typeface="+mn-ea"/>
            </a:endParaRPr>
          </a:p>
          <a:p>
            <a:pPr marL="285750" indent="-285750">
              <a:buFont typeface="Wingdings" panose="05000000000000000000" charset="0"/>
              <a:buChar char="p"/>
            </a:pPr>
            <a:r>
              <a:rPr lang="zh-CN" altLang="en-US" sz="1345">
                <a:latin typeface="+mn-ea"/>
                <a:cs typeface="+mn-ea"/>
              </a:rPr>
              <a:t>兑换产品</a:t>
            </a:r>
            <a:endParaRPr lang="zh-CN" altLang="en-US" sz="1345">
              <a:latin typeface="+mn-ea"/>
              <a:cs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733181" y="3908427"/>
            <a:ext cx="4601845" cy="1129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Wingdings" panose="05000000000000000000" charset="0"/>
              <a:buChar char="ü"/>
            </a:pPr>
            <a:r>
              <a:rPr lang="zh-CN" altLang="en-US" sz="1345" b="1">
                <a:solidFill>
                  <a:srgbClr val="FFC000"/>
                </a:solidFill>
                <a:latin typeface="+mn-ea"/>
                <a:cs typeface="+mn-ea"/>
              </a:rPr>
              <a:t>兑换方式：（比例：</a:t>
            </a:r>
            <a:r>
              <a:rPr lang="en-US" altLang="zh-CN" sz="1345" b="1" dirty="0">
                <a:solidFill>
                  <a:srgbClr val="FFC000"/>
                </a:solidFill>
                <a:latin typeface="+mn-ea"/>
                <a:cs typeface="+mn-ea"/>
              </a:rPr>
              <a:t>100</a:t>
            </a:r>
            <a:r>
              <a:rPr lang="zh-CN" altLang="en-US" sz="1345" b="1">
                <a:solidFill>
                  <a:srgbClr val="FFC000"/>
                </a:solidFill>
                <a:latin typeface="+mn-ea"/>
                <a:cs typeface="+mn-ea"/>
              </a:rPr>
              <a:t>：</a:t>
            </a:r>
            <a:r>
              <a:rPr lang="en-US" altLang="zh-CN" sz="1345" b="1" dirty="0">
                <a:solidFill>
                  <a:srgbClr val="FFC000"/>
                </a:solidFill>
                <a:latin typeface="+mn-ea"/>
                <a:cs typeface="+mn-ea"/>
              </a:rPr>
              <a:t>1</a:t>
            </a:r>
            <a:r>
              <a:rPr lang="zh-CN" altLang="en-US" sz="1345" b="1">
                <a:solidFill>
                  <a:srgbClr val="FFC000"/>
                </a:solidFill>
                <a:latin typeface="+mn-ea"/>
                <a:cs typeface="+mn-ea"/>
              </a:rPr>
              <a:t>）</a:t>
            </a:r>
            <a:endParaRPr lang="zh-CN" altLang="en-US" sz="1345" b="1">
              <a:solidFill>
                <a:srgbClr val="FFC000"/>
              </a:solidFill>
              <a:latin typeface="+mn-ea"/>
              <a:cs typeface="+mn-ea"/>
            </a:endParaRPr>
          </a:p>
          <a:p>
            <a:pPr marL="285750" indent="-285750" algn="l">
              <a:buFont typeface="Wingdings" panose="05000000000000000000" charset="0"/>
              <a:buChar char="ü"/>
            </a:pPr>
            <a:r>
              <a:rPr lang="en-US" sz="1345" dirty="0">
                <a:latin typeface="+mn-ea"/>
                <a:cs typeface="+mn-ea"/>
              </a:rPr>
              <a:t>5</a:t>
            </a:r>
            <a:r>
              <a:rPr lang="zh-CN" altLang="en-US" sz="1345">
                <a:latin typeface="+mn-ea"/>
                <a:cs typeface="+mn-ea"/>
              </a:rPr>
              <a:t>元</a:t>
            </a:r>
            <a:r>
              <a:rPr lang="en-US" altLang="zh-CN" sz="1345" dirty="0">
                <a:latin typeface="+mn-ea"/>
                <a:cs typeface="+mn-ea"/>
              </a:rPr>
              <a:t>=50</a:t>
            </a:r>
            <a:r>
              <a:rPr lang="zh-CN" altLang="en-US" sz="1345">
                <a:latin typeface="+mn-ea"/>
                <a:cs typeface="+mn-ea"/>
              </a:rPr>
              <a:t>积分（满</a:t>
            </a:r>
            <a:r>
              <a:rPr lang="en-US" altLang="zh-CN" sz="1345" dirty="0">
                <a:latin typeface="+mn-ea"/>
                <a:cs typeface="+mn-ea"/>
              </a:rPr>
              <a:t>59-5</a:t>
            </a:r>
            <a:r>
              <a:rPr lang="zh-CN" altLang="en-US" sz="1345">
                <a:latin typeface="+mn-ea"/>
                <a:cs typeface="+mn-ea"/>
              </a:rPr>
              <a:t>）</a:t>
            </a:r>
            <a:r>
              <a:rPr lang="en-US" altLang="zh-CN" sz="1345" dirty="0">
                <a:latin typeface="+mn-ea"/>
                <a:cs typeface="+mn-ea"/>
              </a:rPr>
              <a:t>/10</a:t>
            </a:r>
            <a:r>
              <a:rPr lang="zh-CN" altLang="en-US" sz="1345">
                <a:latin typeface="+mn-ea"/>
                <a:cs typeface="+mn-ea"/>
              </a:rPr>
              <a:t>元</a:t>
            </a:r>
            <a:r>
              <a:rPr lang="en-US" altLang="zh-CN" sz="1345" dirty="0">
                <a:latin typeface="+mn-ea"/>
                <a:cs typeface="+mn-ea"/>
              </a:rPr>
              <a:t>=100</a:t>
            </a:r>
            <a:r>
              <a:rPr lang="zh-CN" altLang="en-US" sz="1345">
                <a:latin typeface="+mn-ea"/>
                <a:cs typeface="+mn-ea"/>
              </a:rPr>
              <a:t>积分（满</a:t>
            </a:r>
            <a:r>
              <a:rPr lang="en-US" altLang="zh-CN" sz="1345" dirty="0">
                <a:latin typeface="+mn-ea"/>
                <a:cs typeface="+mn-ea"/>
              </a:rPr>
              <a:t>109-10</a:t>
            </a:r>
            <a:r>
              <a:rPr lang="zh-CN" altLang="en-US" sz="1345">
                <a:latin typeface="+mn-ea"/>
                <a:cs typeface="+mn-ea"/>
              </a:rPr>
              <a:t>）</a:t>
            </a:r>
            <a:endParaRPr lang="zh-CN" altLang="en-US" sz="1345">
              <a:latin typeface="+mn-ea"/>
              <a:cs typeface="+mn-ea"/>
            </a:endParaRPr>
          </a:p>
          <a:p>
            <a:pPr marL="285750" indent="-285750" algn="l">
              <a:buFont typeface="Wingdings" panose="05000000000000000000" charset="0"/>
              <a:buChar char="ü"/>
            </a:pPr>
            <a:r>
              <a:rPr lang="en-US" altLang="zh-CN" sz="1345" dirty="0">
                <a:latin typeface="+mn-ea"/>
                <a:cs typeface="+mn-ea"/>
              </a:rPr>
              <a:t>100</a:t>
            </a:r>
            <a:r>
              <a:rPr lang="zh-CN" altLang="en-US" sz="1345">
                <a:latin typeface="+mn-ea"/>
                <a:cs typeface="+mn-ea"/>
              </a:rPr>
              <a:t>积分</a:t>
            </a:r>
            <a:r>
              <a:rPr lang="en-US" altLang="zh-CN" sz="1345" dirty="0">
                <a:latin typeface="+mn-ea"/>
                <a:cs typeface="+mn-ea"/>
              </a:rPr>
              <a:t>+XX.XX</a:t>
            </a:r>
            <a:r>
              <a:rPr lang="zh-CN" altLang="en-US" sz="1345">
                <a:latin typeface="+mn-ea"/>
                <a:cs typeface="+mn-ea"/>
              </a:rPr>
              <a:t>元特价</a:t>
            </a:r>
            <a:endParaRPr lang="zh-CN" altLang="en-US" sz="1345">
              <a:latin typeface="+mn-ea"/>
              <a:cs typeface="+mn-ea"/>
            </a:endParaRPr>
          </a:p>
          <a:p>
            <a:pPr marL="285750" indent="-285750" algn="l">
              <a:buFont typeface="Wingdings" panose="05000000000000000000" charset="0"/>
              <a:buChar char="ü"/>
            </a:pPr>
            <a:r>
              <a:rPr lang="en-US" sz="1345" dirty="0">
                <a:latin typeface="+mn-ea"/>
                <a:cs typeface="+mn-ea"/>
              </a:rPr>
              <a:t>50</a:t>
            </a:r>
            <a:r>
              <a:rPr lang="zh-CN" altLang="en-US" sz="1345">
                <a:latin typeface="+mn-ea"/>
                <a:cs typeface="+mn-ea"/>
              </a:rPr>
              <a:t>积分</a:t>
            </a:r>
            <a:r>
              <a:rPr lang="en-US" altLang="zh-CN" sz="1345" dirty="0">
                <a:latin typeface="+mn-ea"/>
                <a:cs typeface="+mn-ea"/>
              </a:rPr>
              <a:t>+</a:t>
            </a:r>
            <a:r>
              <a:rPr lang="zh-CN" altLang="en-US" sz="1345">
                <a:latin typeface="+mn-ea"/>
                <a:cs typeface="+mn-ea"/>
              </a:rPr>
              <a:t>秒杀价</a:t>
            </a:r>
            <a:endParaRPr lang="zh-CN" altLang="en-US" sz="1345">
              <a:latin typeface="+mn-ea"/>
              <a:cs typeface="+mn-ea"/>
            </a:endParaRPr>
          </a:p>
          <a:p>
            <a:pPr marL="285750" indent="-285750" algn="l">
              <a:buFont typeface="Wingdings" panose="05000000000000000000" charset="0"/>
              <a:buChar char="ü"/>
            </a:pPr>
            <a:r>
              <a:rPr lang="zh-CN" altLang="en-US" sz="1345">
                <a:latin typeface="+mn-ea"/>
                <a:cs typeface="+mn-ea"/>
              </a:rPr>
              <a:t>商品价格（日常价）</a:t>
            </a:r>
            <a:r>
              <a:rPr lang="en-US" altLang="zh-CN" sz="1345" dirty="0">
                <a:latin typeface="+mn-ea"/>
                <a:cs typeface="+mn-ea"/>
              </a:rPr>
              <a:t>*100+</a:t>
            </a:r>
            <a:r>
              <a:rPr lang="zh-CN" altLang="en-US" sz="1345">
                <a:latin typeface="+mn-ea"/>
                <a:cs typeface="+mn-ea"/>
              </a:rPr>
              <a:t>付邮</a:t>
            </a:r>
            <a:endParaRPr lang="zh-CN" altLang="en-US" sz="1345">
              <a:latin typeface="+mn-ea"/>
              <a:cs typeface="+mn-ea"/>
            </a:endParaRPr>
          </a:p>
        </p:txBody>
      </p:sp>
      <p:sp>
        <p:nvSpPr>
          <p:cNvPr id="19" name="折角形 18"/>
          <p:cNvSpPr/>
          <p:nvPr/>
        </p:nvSpPr>
        <p:spPr>
          <a:xfrm>
            <a:off x="1531791" y="1704904"/>
            <a:ext cx="7455288" cy="1574783"/>
          </a:xfrm>
          <a:prstGeom prst="foldedCorner">
            <a:avLst/>
          </a:prstGeom>
          <a:noFill/>
          <a:ln w="28575">
            <a:solidFill>
              <a:srgbClr val="FFC000"/>
            </a:solidFill>
            <a:prstDash val="lg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10"/>
          </a:p>
        </p:txBody>
      </p:sp>
      <p:sp>
        <p:nvSpPr>
          <p:cNvPr id="20" name="折角形 19"/>
          <p:cNvSpPr/>
          <p:nvPr/>
        </p:nvSpPr>
        <p:spPr>
          <a:xfrm>
            <a:off x="1531791" y="3907893"/>
            <a:ext cx="7455288" cy="1189753"/>
          </a:xfrm>
          <a:prstGeom prst="foldedCorner">
            <a:avLst/>
          </a:prstGeom>
          <a:noFill/>
          <a:ln w="28575">
            <a:solidFill>
              <a:srgbClr val="FFC000"/>
            </a:solidFill>
            <a:prstDash val="lg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10"/>
          </a:p>
        </p:txBody>
      </p:sp>
      <p:sp>
        <p:nvSpPr>
          <p:cNvPr id="2" name="矩形 1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文本框 33"/>
          <p:cNvSpPr txBox="1"/>
          <p:nvPr/>
        </p:nvSpPr>
        <p:spPr>
          <a:xfrm>
            <a:off x="2859405" y="873760"/>
            <a:ext cx="48006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会员体系：</a:t>
            </a:r>
            <a:r>
              <a:rPr lang="zh-CN" altLang="en-US" sz="1600" b="1" dirty="0">
                <a:sym typeface="+mn-ea"/>
              </a:rPr>
              <a:t>私域积分体系搭建</a:t>
            </a:r>
            <a:endParaRPr lang="zh-CN" altLang="en-US" sz="1600" b="1">
              <a:sym typeface="+mn-ea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6" name="图片 3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7" name="图片 3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8" name="图片 37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30" name="文本框 29"/>
          <p:cNvSpPr txBox="1"/>
          <p:nvPr/>
        </p:nvSpPr>
        <p:spPr>
          <a:xfrm>
            <a:off x="1001078" y="438150"/>
            <a:ext cx="18084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>
                <a:solidFill>
                  <a:schemeClr val="tx1"/>
                </a:solidFill>
                <a:sym typeface="+mn-ea"/>
              </a:rPr>
              <a:t>会员体系积分系统</a:t>
            </a:r>
            <a:endParaRPr lang="zh-CN" altLang="en-US" sz="16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0" name="对角圆角矩形 9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5" name="图片 24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文本框 25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  <p:transition spd="slow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" name="文本框 60"/>
          <p:cNvSpPr txBox="1"/>
          <p:nvPr/>
        </p:nvSpPr>
        <p:spPr>
          <a:xfrm>
            <a:off x="774065" y="53975"/>
            <a:ext cx="453072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会员升级</a:t>
            </a:r>
            <a:r>
              <a:rPr lang="en-US" altLang="zh-CN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充值会员体系</a:t>
            </a:r>
            <a:endParaRPr lang="zh-CN" altLang="en-US" sz="16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5380" y="635635"/>
            <a:ext cx="4227195" cy="47847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6050" y="0"/>
            <a:ext cx="2889250" cy="575564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215265" y="143510"/>
            <a:ext cx="341630" cy="280035"/>
            <a:chOff x="4729" y="1585"/>
            <a:chExt cx="842" cy="708"/>
          </a:xfrm>
        </p:grpSpPr>
        <p:pic>
          <p:nvPicPr>
            <p:cNvPr id="9" name="图片 8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1" name="图片 10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" name="文本框 60"/>
          <p:cNvSpPr txBox="1"/>
          <p:nvPr/>
        </p:nvSpPr>
        <p:spPr>
          <a:xfrm>
            <a:off x="676910" y="-6985"/>
            <a:ext cx="412940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/>
              <a:t>会员运营的体现</a:t>
            </a:r>
            <a:r>
              <a:rPr lang="en-US" altLang="zh-CN" sz="1600" b="1"/>
              <a:t>--</a:t>
            </a:r>
            <a:r>
              <a:rPr lang="zh-CN" altLang="en-US" sz="1600" b="1"/>
              <a:t>结合品牌的</a:t>
            </a:r>
            <a:r>
              <a:rPr lang="en-US" altLang="zh-CN" sz="1600" b="1"/>
              <a:t>UI</a:t>
            </a:r>
            <a:r>
              <a:rPr lang="zh-CN" altLang="en-US" sz="1600" b="1"/>
              <a:t>表现</a:t>
            </a:r>
            <a:endParaRPr lang="zh-CN" altLang="en-US" sz="1600" b="1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9720" y="467995"/>
            <a:ext cx="1933575" cy="17754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1425" y="467995"/>
            <a:ext cx="2132330" cy="47390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7130" y="421005"/>
            <a:ext cx="2261235" cy="49974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1570" y="467995"/>
            <a:ext cx="2284095" cy="43865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770" y="2287270"/>
            <a:ext cx="1895475" cy="3362960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215900" y="45720"/>
            <a:ext cx="341630" cy="24574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2223135" y="2567940"/>
            <a:ext cx="5813425" cy="63055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2056765" y="2504440"/>
            <a:ext cx="6146800" cy="63023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40000"/>
              </a:lnSpc>
            </a:pPr>
            <a:r>
              <a:rPr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某洗护用品品牌会员体系案例</a:t>
            </a:r>
            <a:endParaRPr sz="28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13" name="组合 12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4" name="对角圆角矩形 13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8" name="图片 17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文本框 19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1194826" y="404337"/>
            <a:ext cx="1203960" cy="400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案例解析</a:t>
            </a:r>
            <a:endParaRPr lang="zh-CN" sz="2005" b="1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102678" y="438150"/>
            <a:ext cx="16052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>
                <a:solidFill>
                  <a:schemeClr val="tx1"/>
                </a:solidFill>
                <a:sym typeface="+mn-ea"/>
              </a:rPr>
              <a:t>会员体系案例一</a:t>
            </a:r>
            <a:endParaRPr lang="zh-CN" altLang="en-US" sz="16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文本框 60"/>
          <p:cNvSpPr txBox="1"/>
          <p:nvPr/>
        </p:nvSpPr>
        <p:spPr>
          <a:xfrm>
            <a:off x="3865245" y="1222375"/>
            <a:ext cx="20713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/>
              <a:t>会员体系框架</a:t>
            </a:r>
            <a:endParaRPr lang="zh-CN" altLang="en-US" sz="2400" b="1"/>
          </a:p>
        </p:txBody>
      </p:sp>
      <p:pic>
        <p:nvPicPr>
          <p:cNvPr id="4" name="图片 3" descr="图片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274310" y="2152015"/>
            <a:ext cx="1506220" cy="1892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 descr="图片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55345" y="2152015"/>
            <a:ext cx="1506220" cy="1892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 descr="图片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569835" y="2152015"/>
            <a:ext cx="1506220" cy="1892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 descr="图片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3086735" y="2152015"/>
            <a:ext cx="1543050" cy="1892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组合 19"/>
          <p:cNvGrpSpPr/>
          <p:nvPr/>
        </p:nvGrpSpPr>
        <p:grpSpPr>
          <a:xfrm>
            <a:off x="905510" y="3161665"/>
            <a:ext cx="1323340" cy="694690"/>
            <a:chOff x="3948" y="7655"/>
            <a:chExt cx="2084" cy="1094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948" y="7655"/>
              <a:ext cx="2084" cy="1094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4351" y="7961"/>
              <a:ext cx="1408" cy="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b="1">
                  <a:solidFill>
                    <a:srgbClr val="FFC000"/>
                  </a:solidFill>
                  <a:sym typeface="+mn-ea"/>
                </a:rPr>
                <a:t>普通会员</a:t>
              </a:r>
              <a:endParaRPr lang="zh-CN" altLang="en-US" sz="1400" b="1">
                <a:solidFill>
                  <a:srgbClr val="FFC000"/>
                </a:solidFill>
                <a:sym typeface="+mn-ea"/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3147695" y="2250440"/>
            <a:ext cx="1336675" cy="38227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3147695" y="3318510"/>
            <a:ext cx="1336675" cy="38227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3368675" y="3356610"/>
            <a:ext cx="894080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b="1">
                <a:solidFill>
                  <a:schemeClr val="tx1"/>
                </a:solidFill>
                <a:sym typeface="+mn-ea"/>
              </a:rPr>
              <a:t>高级会员</a:t>
            </a:r>
            <a:endParaRPr lang="zh-CN" altLang="en-US" sz="1400" b="1">
              <a:solidFill>
                <a:schemeClr val="tx1"/>
              </a:solidFill>
              <a:sym typeface="+mn-ea"/>
            </a:endParaRPr>
          </a:p>
          <a:p>
            <a:pPr algn="ctr"/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KOC</a:t>
            </a:r>
            <a:endParaRPr lang="en-US" altLang="zh-CN" sz="16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7654290" y="2250440"/>
            <a:ext cx="1336675" cy="38227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7654290" y="3355975"/>
            <a:ext cx="1336675" cy="38227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2" name="组合 21"/>
          <p:cNvGrpSpPr/>
          <p:nvPr/>
        </p:nvGrpSpPr>
        <p:grpSpPr>
          <a:xfrm>
            <a:off x="5365750" y="3162935"/>
            <a:ext cx="1323340" cy="694690"/>
            <a:chOff x="3948" y="7655"/>
            <a:chExt cx="2084" cy="1094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948" y="7655"/>
              <a:ext cx="2084" cy="1094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/>
          </p:nvSpPr>
          <p:spPr>
            <a:xfrm>
              <a:off x="4286" y="7961"/>
              <a:ext cx="1408" cy="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b="1">
                  <a:solidFill>
                    <a:srgbClr val="FFC000"/>
                  </a:solidFill>
                  <a:sym typeface="+mn-ea"/>
                </a:rPr>
                <a:t>会员权益</a:t>
              </a:r>
              <a:endParaRPr lang="zh-CN" altLang="en-US" sz="1400" b="1">
                <a:solidFill>
                  <a:srgbClr val="FFC000"/>
                </a:solidFill>
                <a:sym typeface="+mn-ea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7786370" y="3394075"/>
            <a:ext cx="10718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b="1">
                <a:solidFill>
                  <a:schemeClr val="tx1"/>
                </a:solidFill>
                <a:sym typeface="+mn-ea"/>
              </a:rPr>
              <a:t>会员宠粉日</a:t>
            </a:r>
            <a:endParaRPr lang="zh-CN" altLang="en-US" sz="1400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752475" y="4182110"/>
            <a:ext cx="17837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加入社群并注册小程序商城成为普通会员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716280" y="4828540"/>
            <a:ext cx="17837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享受普通会员权益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2924175" y="4182110"/>
            <a:ext cx="17837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招募并筛选种子用户，升级为高级会员（</a:t>
            </a: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</a:rPr>
              <a:t>KOC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）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2887980" y="4828540"/>
            <a:ext cx="17837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享受高级会员权益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5135880" y="4274185"/>
            <a:ext cx="17837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制定区别会员权益方案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7431405" y="4274820"/>
            <a:ext cx="17837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每月会员强归属感活动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1" name="对角圆角矩形 1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" name="图片 2" descr="resource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文本框 20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1668780" y="1494790"/>
            <a:ext cx="57785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400" b="1">
                <a:solidFill>
                  <a:schemeClr val="tx1"/>
                </a:solidFill>
                <a:sym typeface="+mn-ea"/>
              </a:rPr>
              <a:t>消费</a:t>
            </a:r>
            <a:endParaRPr lang="zh-CN" altLang="en-US" sz="1400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102678" y="438150"/>
            <a:ext cx="16052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>
                <a:solidFill>
                  <a:schemeClr val="tx1"/>
                </a:solidFill>
                <a:sym typeface="+mn-ea"/>
              </a:rPr>
              <a:t>会员体系案例一</a:t>
            </a:r>
            <a:endParaRPr lang="zh-CN" altLang="en-US" sz="16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4124325" y="1372870"/>
            <a:ext cx="1675765" cy="2105660"/>
            <a:chOff x="6596" y="2309"/>
            <a:chExt cx="2372" cy="2980"/>
          </a:xfrm>
        </p:grpSpPr>
        <p:pic>
          <p:nvPicPr>
            <p:cNvPr id="7" name="图片 6" descr="图片4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6" y="2309"/>
              <a:ext cx="2372" cy="298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矩形 21"/>
            <p:cNvSpPr/>
            <p:nvPr/>
          </p:nvSpPr>
          <p:spPr>
            <a:xfrm>
              <a:off x="6810" y="2520"/>
              <a:ext cx="1840" cy="222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4" name="图片 23" descr="金币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62" y="2520"/>
              <a:ext cx="1441" cy="1441"/>
            </a:xfrm>
            <a:prstGeom prst="rect">
              <a:avLst/>
            </a:prstGeom>
          </p:spPr>
        </p:pic>
        <p:sp>
          <p:nvSpPr>
            <p:cNvPr id="26" name="文本框 25"/>
            <p:cNvSpPr txBox="1"/>
            <p:nvPr/>
          </p:nvSpPr>
          <p:spPr>
            <a:xfrm>
              <a:off x="6812" y="3893"/>
              <a:ext cx="1940" cy="110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>
                <a:lnSpc>
                  <a:spcPct val="140000"/>
                </a:lnSpc>
              </a:pPr>
              <a:r>
                <a:rPr lang="zh-CN" altLang="zh-CN" sz="16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会员积分</a:t>
              </a:r>
              <a:endParaRPr lang="zh-CN" altLang="zh-CN" sz="1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ctr">
                <a:lnSpc>
                  <a:spcPct val="140000"/>
                </a:lnSpc>
              </a:pPr>
              <a:r>
                <a:rPr lang="zh-CN" altLang="zh-CN" sz="16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（核心）</a:t>
              </a:r>
              <a:endParaRPr lang="zh-CN" altLang="zh-CN" sz="1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sp>
        <p:nvSpPr>
          <p:cNvPr id="27" name="文本框 26"/>
          <p:cNvSpPr txBox="1"/>
          <p:nvPr/>
        </p:nvSpPr>
        <p:spPr>
          <a:xfrm>
            <a:off x="1668780" y="1759585"/>
            <a:ext cx="103949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400" b="1">
                <a:solidFill>
                  <a:schemeClr val="tx1"/>
                </a:solidFill>
                <a:sym typeface="+mn-ea"/>
              </a:rPr>
              <a:t>话题互动</a:t>
            </a:r>
            <a:endParaRPr lang="zh-CN" altLang="en-US" sz="1400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668780" y="2063115"/>
            <a:ext cx="103949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400" b="1">
                <a:solidFill>
                  <a:schemeClr val="tx1"/>
                </a:solidFill>
                <a:sym typeface="+mn-ea"/>
              </a:rPr>
              <a:t>社群打卡</a:t>
            </a:r>
            <a:endParaRPr lang="zh-CN" altLang="en-US" sz="1400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668780" y="2354580"/>
            <a:ext cx="103949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400" b="1">
                <a:solidFill>
                  <a:schemeClr val="tx1"/>
                </a:solidFill>
                <a:sym typeface="+mn-ea"/>
              </a:rPr>
              <a:t>种草分享</a:t>
            </a:r>
            <a:endParaRPr lang="zh-CN" altLang="en-US" sz="1400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1668780" y="2646045"/>
            <a:ext cx="103949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400" b="1">
                <a:solidFill>
                  <a:schemeClr val="tx1"/>
                </a:solidFill>
                <a:sym typeface="+mn-ea"/>
              </a:rPr>
              <a:t>直播互动</a:t>
            </a:r>
            <a:endParaRPr lang="zh-CN" altLang="en-US" sz="1400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1428115" y="1427480"/>
            <a:ext cx="1479550" cy="1971040"/>
          </a:xfrm>
          <a:prstGeom prst="rect">
            <a:avLst/>
          </a:prstGeom>
          <a:noFill/>
          <a:ln w="28575">
            <a:solidFill>
              <a:srgbClr val="FEA9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文本框 33"/>
          <p:cNvSpPr txBox="1"/>
          <p:nvPr/>
        </p:nvSpPr>
        <p:spPr>
          <a:xfrm>
            <a:off x="7416165" y="2072005"/>
            <a:ext cx="12344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>
                <a:solidFill>
                  <a:schemeClr val="tx1"/>
                </a:solidFill>
                <a:sym typeface="+mn-ea"/>
              </a:rPr>
              <a:t>积分商城</a:t>
            </a:r>
            <a:endParaRPr lang="zh-CN" altLang="en-US" sz="2000" b="1">
              <a:solidFill>
                <a:schemeClr val="tx1"/>
              </a:solidFill>
              <a:sym typeface="+mn-ea"/>
            </a:endParaRPr>
          </a:p>
          <a:p>
            <a:pPr algn="ctr"/>
            <a:r>
              <a:rPr lang="zh-CN" altLang="en-US" sz="2000" b="1">
                <a:solidFill>
                  <a:schemeClr val="tx1"/>
                </a:solidFill>
                <a:sym typeface="+mn-ea"/>
              </a:rPr>
              <a:t>兑换</a:t>
            </a:r>
            <a:endParaRPr lang="zh-CN" altLang="en-US" sz="2000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7293610" y="1427480"/>
            <a:ext cx="1479550" cy="1971040"/>
          </a:xfrm>
          <a:prstGeom prst="rect">
            <a:avLst/>
          </a:prstGeom>
          <a:noFill/>
          <a:ln w="28575">
            <a:solidFill>
              <a:srgbClr val="FEA9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1" name="组合 40"/>
          <p:cNvGrpSpPr/>
          <p:nvPr/>
        </p:nvGrpSpPr>
        <p:grpSpPr>
          <a:xfrm>
            <a:off x="1261110" y="3594735"/>
            <a:ext cx="1553210" cy="1671955"/>
            <a:chOff x="6847" y="2963"/>
            <a:chExt cx="2446" cy="2633"/>
          </a:xfrm>
        </p:grpSpPr>
        <p:pic>
          <p:nvPicPr>
            <p:cNvPr id="42" name="图片 41" descr="六角形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47" y="2963"/>
              <a:ext cx="2446" cy="2633"/>
            </a:xfrm>
            <a:prstGeom prst="rect">
              <a:avLst/>
            </a:prstGeom>
          </p:spPr>
        </p:pic>
        <p:sp>
          <p:nvSpPr>
            <p:cNvPr id="44" name="文本框 43"/>
            <p:cNvSpPr txBox="1"/>
            <p:nvPr/>
          </p:nvSpPr>
          <p:spPr>
            <a:xfrm>
              <a:off x="7179" y="3630"/>
              <a:ext cx="1780" cy="6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>
                <a:lnSpc>
                  <a:spcPct val="140000"/>
                </a:lnSpc>
              </a:pPr>
              <a:r>
                <a:rPr lang="zh-CN" altLang="zh-CN" sz="16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积分价值</a:t>
              </a:r>
              <a:endParaRPr lang="zh-CN" altLang="zh-CN" sz="1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sp>
        <p:nvSpPr>
          <p:cNvPr id="45" name="文本框 44"/>
          <p:cNvSpPr txBox="1"/>
          <p:nvPr/>
        </p:nvSpPr>
        <p:spPr>
          <a:xfrm>
            <a:off x="1412240" y="4453890"/>
            <a:ext cx="1251585" cy="3924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10</a:t>
            </a:r>
            <a:r>
              <a:rPr lang="zh-CN" altLang="en-US" sz="1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积分</a:t>
            </a: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=1</a:t>
            </a:r>
            <a:r>
              <a:rPr lang="zh-CN" altLang="en-US" sz="1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元</a:t>
            </a:r>
            <a:endParaRPr lang="zh-CN" altLang="en-US" sz="1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2956560" y="1628775"/>
            <a:ext cx="55562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/>
              <a:t>积分获取途径</a:t>
            </a:r>
            <a:endParaRPr lang="zh-CN" altLang="en-US" sz="1600"/>
          </a:p>
        </p:txBody>
      </p:sp>
      <p:sp>
        <p:nvSpPr>
          <p:cNvPr id="47" name="文本框 46"/>
          <p:cNvSpPr txBox="1"/>
          <p:nvPr/>
        </p:nvSpPr>
        <p:spPr>
          <a:xfrm>
            <a:off x="6866255" y="1628775"/>
            <a:ext cx="55562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/>
              <a:t>积分消耗方式</a:t>
            </a:r>
            <a:endParaRPr lang="zh-CN" altLang="en-US" sz="1600"/>
          </a:p>
        </p:txBody>
      </p:sp>
      <p:sp>
        <p:nvSpPr>
          <p:cNvPr id="48" name="右箭头 47"/>
          <p:cNvSpPr/>
          <p:nvPr/>
        </p:nvSpPr>
        <p:spPr>
          <a:xfrm>
            <a:off x="3392805" y="2221865"/>
            <a:ext cx="520065" cy="208915"/>
          </a:xfrm>
          <a:prstGeom prst="rightArrow">
            <a:avLst/>
          </a:prstGeom>
          <a:solidFill>
            <a:srgbClr val="FEA900"/>
          </a:solidFill>
          <a:ln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右箭头 48"/>
          <p:cNvSpPr/>
          <p:nvPr/>
        </p:nvSpPr>
        <p:spPr>
          <a:xfrm>
            <a:off x="6122670" y="2221865"/>
            <a:ext cx="520065" cy="208915"/>
          </a:xfrm>
          <a:prstGeom prst="rightArrow">
            <a:avLst/>
          </a:prstGeom>
          <a:solidFill>
            <a:srgbClr val="FEA900"/>
          </a:solidFill>
          <a:ln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文本框 49"/>
          <p:cNvSpPr txBox="1"/>
          <p:nvPr/>
        </p:nvSpPr>
        <p:spPr>
          <a:xfrm>
            <a:off x="2781935" y="4293870"/>
            <a:ext cx="122682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/>
              <a:t>可兑换权益</a:t>
            </a:r>
            <a:endParaRPr lang="zh-CN" altLang="en-US" sz="1600"/>
          </a:p>
        </p:txBody>
      </p:sp>
      <p:sp>
        <p:nvSpPr>
          <p:cNvPr id="51" name="矩形 50"/>
          <p:cNvSpPr/>
          <p:nvPr/>
        </p:nvSpPr>
        <p:spPr>
          <a:xfrm>
            <a:off x="4123690" y="3739515"/>
            <a:ext cx="4650105" cy="1624330"/>
          </a:xfrm>
          <a:prstGeom prst="rect">
            <a:avLst/>
          </a:prstGeom>
          <a:noFill/>
          <a:ln w="28575">
            <a:solidFill>
              <a:srgbClr val="FEA9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文本框 51"/>
          <p:cNvSpPr txBox="1"/>
          <p:nvPr/>
        </p:nvSpPr>
        <p:spPr>
          <a:xfrm>
            <a:off x="1668780" y="2957195"/>
            <a:ext cx="103949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400" b="1">
                <a:solidFill>
                  <a:schemeClr val="tx1"/>
                </a:solidFill>
                <a:sym typeface="+mn-ea"/>
              </a:rPr>
              <a:t>注册即送</a:t>
            </a:r>
            <a:endParaRPr lang="zh-CN" altLang="en-US" sz="1400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4788535" y="4018280"/>
            <a:ext cx="67183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/>
              <a:t>优惠券</a:t>
            </a:r>
            <a:endParaRPr lang="zh-CN" altLang="en-US" sz="1200" b="1"/>
          </a:p>
        </p:txBody>
      </p:sp>
      <p:sp>
        <p:nvSpPr>
          <p:cNvPr id="54" name="文本框 53"/>
          <p:cNvSpPr txBox="1"/>
          <p:nvPr/>
        </p:nvSpPr>
        <p:spPr>
          <a:xfrm>
            <a:off x="4826635" y="4453890"/>
            <a:ext cx="78168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50</a:t>
            </a:r>
            <a:r>
              <a:rPr lang="zh-CN" altLang="en-US" sz="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积分兑换</a:t>
            </a:r>
            <a:r>
              <a:rPr lang="en-US" altLang="zh-CN" sz="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lang="zh-CN" altLang="en-US" sz="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元无门槛券</a:t>
            </a:r>
            <a:endParaRPr lang="zh-CN" altLang="en-US" sz="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4788535" y="4846320"/>
            <a:ext cx="85852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100</a:t>
            </a:r>
            <a:r>
              <a:rPr lang="zh-CN" altLang="en-US" sz="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积分兑换</a:t>
            </a:r>
            <a:r>
              <a:rPr lang="en-US" altLang="zh-CN" sz="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</a:t>
            </a:r>
            <a:r>
              <a:rPr lang="zh-CN" altLang="en-US" sz="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元券（满减）</a:t>
            </a:r>
            <a:endParaRPr lang="zh-CN" altLang="en-US" sz="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7480300" y="4018280"/>
            <a:ext cx="79502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/>
              <a:t>新品试用</a:t>
            </a:r>
            <a:endParaRPr lang="zh-CN" altLang="en-US" sz="1200" b="1"/>
          </a:p>
        </p:txBody>
      </p:sp>
      <p:sp>
        <p:nvSpPr>
          <p:cNvPr id="57" name="文本框 56"/>
          <p:cNvSpPr txBox="1"/>
          <p:nvPr/>
        </p:nvSpPr>
        <p:spPr>
          <a:xfrm>
            <a:off x="7480300" y="4453890"/>
            <a:ext cx="9105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新品上架后</a:t>
            </a:r>
            <a:r>
              <a:rPr lang="en-US" altLang="zh-CN" sz="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9.9</a:t>
            </a:r>
            <a:r>
              <a:rPr lang="zh-CN" altLang="en-US" sz="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元</a:t>
            </a:r>
            <a:r>
              <a:rPr lang="en-US" altLang="zh-CN" sz="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+100</a:t>
            </a:r>
            <a:r>
              <a:rPr lang="zh-CN" altLang="en-US" sz="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积分兑换（包邮）</a:t>
            </a:r>
            <a:endParaRPr lang="zh-CN" altLang="en-US" sz="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6122670" y="4018280"/>
            <a:ext cx="79502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/>
              <a:t>实物商品</a:t>
            </a:r>
            <a:endParaRPr lang="zh-CN" altLang="en-US" sz="1200" b="1"/>
          </a:p>
        </p:txBody>
      </p:sp>
      <p:sp>
        <p:nvSpPr>
          <p:cNvPr id="60" name="文本框 59"/>
          <p:cNvSpPr txBox="1"/>
          <p:nvPr/>
        </p:nvSpPr>
        <p:spPr>
          <a:xfrm>
            <a:off x="6038215" y="4453890"/>
            <a:ext cx="10312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商品日常价</a:t>
            </a:r>
            <a:r>
              <a:rPr lang="en-US" altLang="zh-CN" sz="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*10</a:t>
            </a:r>
            <a:r>
              <a:rPr lang="zh-CN" altLang="en-US" sz="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的积分价值兑换（包邮）</a:t>
            </a:r>
            <a:endParaRPr lang="zh-CN" altLang="en-US" sz="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2781935" y="840105"/>
            <a:ext cx="428752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/>
              <a:t>加入社群并注册小程序商城即可成为普通会员</a:t>
            </a:r>
            <a:endParaRPr lang="zh-CN" altLang="en-US" sz="1600" b="1"/>
          </a:p>
        </p:txBody>
      </p:sp>
      <p:grpSp>
        <p:nvGrpSpPr>
          <p:cNvPr id="3" name="组合 2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1" name="对角圆角矩形 1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" name="图片 4" descr="resourc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文本框 1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圆角矩形 12"/>
          <p:cNvSpPr/>
          <p:nvPr/>
        </p:nvSpPr>
        <p:spPr>
          <a:xfrm>
            <a:off x="3111500" y="1096010"/>
            <a:ext cx="3956050" cy="58483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框 29"/>
          <p:cNvSpPr txBox="1"/>
          <p:nvPr/>
        </p:nvSpPr>
        <p:spPr>
          <a:xfrm>
            <a:off x="1102678" y="438150"/>
            <a:ext cx="16052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>
                <a:solidFill>
                  <a:schemeClr val="tx1"/>
                </a:solidFill>
                <a:sym typeface="+mn-ea"/>
              </a:rPr>
              <a:t>会员体系案例一</a:t>
            </a:r>
            <a:endParaRPr lang="zh-CN" altLang="en-US" sz="16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 descr="未命名文件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770" y="1878330"/>
            <a:ext cx="9114155" cy="339661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495675" y="1188720"/>
            <a:ext cx="326834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高级会员（</a:t>
            </a:r>
            <a:r>
              <a:rPr lang="en-US" altLang="zh-CN" sz="20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KOC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）招募流程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" name="对角圆角矩形 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" name="图片 8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文本框 1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4154806" y="2604453"/>
            <a:ext cx="231965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tx1"/>
                </a:solidFill>
                <a:latin typeface="+mj-ea"/>
                <a:ea typeface="+mj-ea"/>
                <a:sym typeface="+mn-ea"/>
              </a:rPr>
              <a:t>Part  3</a:t>
            </a:r>
            <a:r>
              <a:rPr lang="en-US" altLang="zh-CN" sz="2000" b="1" dirty="0">
                <a:solidFill>
                  <a:schemeClr val="tx1"/>
                </a:solidFill>
                <a:sym typeface="+mn-ea"/>
              </a:rPr>
              <a:t>     </a:t>
            </a:r>
            <a:r>
              <a:rPr lang="zh-CN" altLang="en-US" sz="2000" b="1">
                <a:solidFill>
                  <a:schemeClr val="tx1"/>
                </a:solidFill>
                <a:sym typeface="+mn-ea"/>
              </a:rPr>
              <a:t>会员体系</a:t>
            </a:r>
            <a:endParaRPr lang="zh-CN" altLang="en-US" sz="20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3251835" y="2610485"/>
            <a:ext cx="522605" cy="38671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102678" y="438150"/>
            <a:ext cx="16052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>
                <a:solidFill>
                  <a:schemeClr val="tx1"/>
                </a:solidFill>
                <a:sym typeface="+mn-ea"/>
              </a:rPr>
              <a:t>会员体系案例一</a:t>
            </a:r>
            <a:endParaRPr lang="zh-CN" altLang="en-US" sz="16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>
            <a:off x="2004060" y="4605655"/>
            <a:ext cx="586105" cy="586105"/>
            <a:chOff x="5783266" y="5137601"/>
            <a:chExt cx="862800" cy="862800"/>
          </a:xfrm>
        </p:grpSpPr>
        <p:sp>
          <p:nvSpPr>
            <p:cNvPr id="88" name="PA-椭圆 68"/>
            <p:cNvSpPr/>
            <p:nvPr>
              <p:custDataLst>
                <p:tags r:id="rId3"/>
              </p:custDataLst>
            </p:nvPr>
          </p:nvSpPr>
          <p:spPr>
            <a:xfrm>
              <a:off x="5783266" y="5137601"/>
              <a:ext cx="862800" cy="8628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>
                <a:solidFill>
                  <a:schemeClr val="tx1">
                    <a:lumMod val="85000"/>
                    <a:lumOff val="15000"/>
                  </a:schemeClr>
                </a:solidFill>
                <a:latin typeface="思源黑体 Medium" panose="020B0600000000000000" pitchFamily="34" charset="-122"/>
                <a:ea typeface="思源黑体 Medium" panose="020B0600000000000000" pitchFamily="34" charset="-122"/>
                <a:cs typeface="+mn-ea"/>
                <a:sym typeface="思源黑体 Medium" panose="020B0600000000000000" pitchFamily="34" charset="-122"/>
              </a:endParaRPr>
            </a:p>
          </p:txBody>
        </p:sp>
        <p:grpSp>
          <p:nvGrpSpPr>
            <p:cNvPr id="89" name="Group 69"/>
            <p:cNvGrpSpPr/>
            <p:nvPr/>
          </p:nvGrpSpPr>
          <p:grpSpPr>
            <a:xfrm>
              <a:off x="6028291" y="5281615"/>
              <a:ext cx="423238" cy="473800"/>
              <a:chOff x="10166350" y="5273676"/>
              <a:chExt cx="823912" cy="922338"/>
            </a:xfrm>
          </p:grpSpPr>
          <p:sp>
            <p:nvSpPr>
              <p:cNvPr id="90" name="PA-任意多边形 172"/>
              <p:cNvSpPr/>
              <p:nvPr>
                <p:custDataLst>
                  <p:tags r:id="rId4"/>
                </p:custDataLst>
              </p:nvPr>
            </p:nvSpPr>
            <p:spPr bwMode="auto">
              <a:xfrm>
                <a:off x="10380662" y="5734051"/>
                <a:ext cx="292100" cy="198438"/>
              </a:xfrm>
              <a:custGeom>
                <a:avLst/>
                <a:gdLst>
                  <a:gd name="T0" fmla="*/ 184 w 184"/>
                  <a:gd name="T1" fmla="*/ 88 h 125"/>
                  <a:gd name="T2" fmla="*/ 166 w 184"/>
                  <a:gd name="T3" fmla="*/ 88 h 125"/>
                  <a:gd name="T4" fmla="*/ 166 w 184"/>
                  <a:gd name="T5" fmla="*/ 88 h 125"/>
                  <a:gd name="T6" fmla="*/ 163 w 184"/>
                  <a:gd name="T7" fmla="*/ 88 h 125"/>
                  <a:gd name="T8" fmla="*/ 131 w 184"/>
                  <a:gd name="T9" fmla="*/ 88 h 125"/>
                  <a:gd name="T10" fmla="*/ 138 w 184"/>
                  <a:gd name="T11" fmla="*/ 60 h 125"/>
                  <a:gd name="T12" fmla="*/ 138 w 184"/>
                  <a:gd name="T13" fmla="*/ 29 h 125"/>
                  <a:gd name="T14" fmla="*/ 138 w 184"/>
                  <a:gd name="T15" fmla="*/ 29 h 125"/>
                  <a:gd name="T16" fmla="*/ 138 w 184"/>
                  <a:gd name="T17" fmla="*/ 23 h 125"/>
                  <a:gd name="T18" fmla="*/ 137 w 184"/>
                  <a:gd name="T19" fmla="*/ 18 h 125"/>
                  <a:gd name="T20" fmla="*/ 134 w 184"/>
                  <a:gd name="T21" fmla="*/ 12 h 125"/>
                  <a:gd name="T22" fmla="*/ 131 w 184"/>
                  <a:gd name="T23" fmla="*/ 9 h 125"/>
                  <a:gd name="T24" fmla="*/ 126 w 184"/>
                  <a:gd name="T25" fmla="*/ 5 h 125"/>
                  <a:gd name="T26" fmla="*/ 122 w 184"/>
                  <a:gd name="T27" fmla="*/ 3 h 125"/>
                  <a:gd name="T28" fmla="*/ 116 w 184"/>
                  <a:gd name="T29" fmla="*/ 0 h 125"/>
                  <a:gd name="T30" fmla="*/ 110 w 184"/>
                  <a:gd name="T31" fmla="*/ 0 h 125"/>
                  <a:gd name="T32" fmla="*/ 101 w 184"/>
                  <a:gd name="T33" fmla="*/ 0 h 125"/>
                  <a:gd name="T34" fmla="*/ 101 w 184"/>
                  <a:gd name="T35" fmla="*/ 0 h 125"/>
                  <a:gd name="T36" fmla="*/ 100 w 184"/>
                  <a:gd name="T37" fmla="*/ 0 h 125"/>
                  <a:gd name="T38" fmla="*/ 100 w 184"/>
                  <a:gd name="T39" fmla="*/ 43 h 125"/>
                  <a:gd name="T40" fmla="*/ 89 w 184"/>
                  <a:gd name="T41" fmla="*/ 58 h 125"/>
                  <a:gd name="T42" fmla="*/ 49 w 184"/>
                  <a:gd name="T43" fmla="*/ 103 h 125"/>
                  <a:gd name="T44" fmla="*/ 49 w 184"/>
                  <a:gd name="T45" fmla="*/ 103 h 125"/>
                  <a:gd name="T46" fmla="*/ 42 w 184"/>
                  <a:gd name="T47" fmla="*/ 113 h 125"/>
                  <a:gd name="T48" fmla="*/ 37 w 184"/>
                  <a:gd name="T49" fmla="*/ 125 h 125"/>
                  <a:gd name="T50" fmla="*/ 0 w 184"/>
                  <a:gd name="T51" fmla="*/ 125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4" h="125">
                    <a:moveTo>
                      <a:pt x="184" y="88"/>
                    </a:moveTo>
                    <a:lnTo>
                      <a:pt x="166" y="88"/>
                    </a:lnTo>
                    <a:lnTo>
                      <a:pt x="166" y="88"/>
                    </a:lnTo>
                    <a:lnTo>
                      <a:pt x="163" y="88"/>
                    </a:lnTo>
                    <a:lnTo>
                      <a:pt x="131" y="88"/>
                    </a:lnTo>
                    <a:lnTo>
                      <a:pt x="138" y="60"/>
                    </a:lnTo>
                    <a:lnTo>
                      <a:pt x="138" y="29"/>
                    </a:lnTo>
                    <a:lnTo>
                      <a:pt x="138" y="29"/>
                    </a:lnTo>
                    <a:lnTo>
                      <a:pt x="138" y="23"/>
                    </a:lnTo>
                    <a:lnTo>
                      <a:pt x="137" y="18"/>
                    </a:lnTo>
                    <a:lnTo>
                      <a:pt x="134" y="12"/>
                    </a:lnTo>
                    <a:lnTo>
                      <a:pt x="131" y="9"/>
                    </a:lnTo>
                    <a:lnTo>
                      <a:pt x="126" y="5"/>
                    </a:lnTo>
                    <a:lnTo>
                      <a:pt x="122" y="3"/>
                    </a:lnTo>
                    <a:lnTo>
                      <a:pt x="116" y="0"/>
                    </a:lnTo>
                    <a:lnTo>
                      <a:pt x="110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100" y="0"/>
                    </a:lnTo>
                    <a:lnTo>
                      <a:pt x="100" y="43"/>
                    </a:lnTo>
                    <a:lnTo>
                      <a:pt x="89" y="58"/>
                    </a:lnTo>
                    <a:lnTo>
                      <a:pt x="49" y="103"/>
                    </a:lnTo>
                    <a:lnTo>
                      <a:pt x="49" y="103"/>
                    </a:lnTo>
                    <a:lnTo>
                      <a:pt x="42" y="113"/>
                    </a:lnTo>
                    <a:lnTo>
                      <a:pt x="37" y="125"/>
                    </a:lnTo>
                    <a:lnTo>
                      <a:pt x="0" y="125"/>
                    </a:lnTo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91" name="PA-任意多边形 173"/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10414000" y="6122988"/>
                <a:ext cx="225425" cy="30163"/>
              </a:xfrm>
              <a:custGeom>
                <a:avLst/>
                <a:gdLst>
                  <a:gd name="T0" fmla="*/ 0 w 142"/>
                  <a:gd name="T1" fmla="*/ 0 h 19"/>
                  <a:gd name="T2" fmla="*/ 24 w 142"/>
                  <a:gd name="T3" fmla="*/ 0 h 19"/>
                  <a:gd name="T4" fmla="*/ 24 w 142"/>
                  <a:gd name="T5" fmla="*/ 0 h 19"/>
                  <a:gd name="T6" fmla="*/ 31 w 142"/>
                  <a:gd name="T7" fmla="*/ 9 h 19"/>
                  <a:gd name="T8" fmla="*/ 42 w 142"/>
                  <a:gd name="T9" fmla="*/ 15 h 19"/>
                  <a:gd name="T10" fmla="*/ 52 w 142"/>
                  <a:gd name="T11" fmla="*/ 19 h 19"/>
                  <a:gd name="T12" fmla="*/ 64 w 142"/>
                  <a:gd name="T13" fmla="*/ 19 h 19"/>
                  <a:gd name="T14" fmla="*/ 96 w 142"/>
                  <a:gd name="T15" fmla="*/ 19 h 19"/>
                  <a:gd name="T16" fmla="*/ 142 w 142"/>
                  <a:gd name="T17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2" h="19">
                    <a:moveTo>
                      <a:pt x="0" y="0"/>
                    </a:moveTo>
                    <a:lnTo>
                      <a:pt x="24" y="0"/>
                    </a:lnTo>
                    <a:lnTo>
                      <a:pt x="24" y="0"/>
                    </a:lnTo>
                    <a:lnTo>
                      <a:pt x="31" y="9"/>
                    </a:lnTo>
                    <a:lnTo>
                      <a:pt x="42" y="15"/>
                    </a:lnTo>
                    <a:lnTo>
                      <a:pt x="52" y="19"/>
                    </a:lnTo>
                    <a:lnTo>
                      <a:pt x="64" y="19"/>
                    </a:lnTo>
                    <a:lnTo>
                      <a:pt x="96" y="19"/>
                    </a:lnTo>
                    <a:lnTo>
                      <a:pt x="142" y="19"/>
                    </a:lnTo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92" name="PA-任意多边形 174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10639425" y="5497513"/>
                <a:ext cx="350837" cy="314325"/>
              </a:xfrm>
              <a:custGeom>
                <a:avLst/>
                <a:gdLst>
                  <a:gd name="T0" fmla="*/ 0 w 221"/>
                  <a:gd name="T1" fmla="*/ 109 h 198"/>
                  <a:gd name="T2" fmla="*/ 0 w 221"/>
                  <a:gd name="T3" fmla="*/ 157 h 198"/>
                  <a:gd name="T4" fmla="*/ 138 w 221"/>
                  <a:gd name="T5" fmla="*/ 157 h 198"/>
                  <a:gd name="T6" fmla="*/ 138 w 221"/>
                  <a:gd name="T7" fmla="*/ 198 h 198"/>
                  <a:gd name="T8" fmla="*/ 180 w 221"/>
                  <a:gd name="T9" fmla="*/ 157 h 198"/>
                  <a:gd name="T10" fmla="*/ 221 w 221"/>
                  <a:gd name="T11" fmla="*/ 157 h 198"/>
                  <a:gd name="T12" fmla="*/ 221 w 221"/>
                  <a:gd name="T13" fmla="*/ 0 h 198"/>
                  <a:gd name="T14" fmla="*/ 67 w 221"/>
                  <a:gd name="T15" fmla="*/ 0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1" h="198">
                    <a:moveTo>
                      <a:pt x="0" y="109"/>
                    </a:moveTo>
                    <a:lnTo>
                      <a:pt x="0" y="157"/>
                    </a:lnTo>
                    <a:lnTo>
                      <a:pt x="138" y="157"/>
                    </a:lnTo>
                    <a:lnTo>
                      <a:pt x="138" y="198"/>
                    </a:lnTo>
                    <a:lnTo>
                      <a:pt x="180" y="157"/>
                    </a:lnTo>
                    <a:lnTo>
                      <a:pt x="221" y="157"/>
                    </a:lnTo>
                    <a:lnTo>
                      <a:pt x="221" y="0"/>
                    </a:lnTo>
                    <a:lnTo>
                      <a:pt x="67" y="0"/>
                    </a:lnTo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93" name="PA-任意多边形 175"/>
              <p:cNvSpPr/>
              <p:nvPr>
                <p:custDataLst>
                  <p:tags r:id="rId7"/>
                </p:custDataLst>
              </p:nvPr>
            </p:nvSpPr>
            <p:spPr bwMode="auto">
              <a:xfrm>
                <a:off x="10188575" y="5273676"/>
                <a:ext cx="552450" cy="493713"/>
              </a:xfrm>
              <a:custGeom>
                <a:avLst/>
                <a:gdLst>
                  <a:gd name="T0" fmla="*/ 348 w 348"/>
                  <a:gd name="T1" fmla="*/ 0 h 311"/>
                  <a:gd name="T2" fmla="*/ 0 w 348"/>
                  <a:gd name="T3" fmla="*/ 0 h 311"/>
                  <a:gd name="T4" fmla="*/ 0 w 348"/>
                  <a:gd name="T5" fmla="*/ 246 h 311"/>
                  <a:gd name="T6" fmla="*/ 65 w 348"/>
                  <a:gd name="T7" fmla="*/ 246 h 311"/>
                  <a:gd name="T8" fmla="*/ 130 w 348"/>
                  <a:gd name="T9" fmla="*/ 311 h 311"/>
                  <a:gd name="T10" fmla="*/ 130 w 348"/>
                  <a:gd name="T11" fmla="*/ 246 h 311"/>
                  <a:gd name="T12" fmla="*/ 348 w 348"/>
                  <a:gd name="T13" fmla="*/ 246 h 311"/>
                  <a:gd name="T14" fmla="*/ 348 w 348"/>
                  <a:gd name="T15" fmla="*/ 0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48" h="311">
                    <a:moveTo>
                      <a:pt x="348" y="0"/>
                    </a:moveTo>
                    <a:lnTo>
                      <a:pt x="0" y="0"/>
                    </a:lnTo>
                    <a:lnTo>
                      <a:pt x="0" y="246"/>
                    </a:lnTo>
                    <a:lnTo>
                      <a:pt x="65" y="246"/>
                    </a:lnTo>
                    <a:lnTo>
                      <a:pt x="130" y="311"/>
                    </a:lnTo>
                    <a:lnTo>
                      <a:pt x="130" y="246"/>
                    </a:lnTo>
                    <a:lnTo>
                      <a:pt x="348" y="246"/>
                    </a:lnTo>
                    <a:lnTo>
                      <a:pt x="348" y="0"/>
                    </a:lnTo>
                    <a:close/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94" name="PA-任意多边形 176"/>
              <p:cNvSpPr/>
              <p:nvPr>
                <p:custDataLst>
                  <p:tags r:id="rId8"/>
                </p:custDataLst>
              </p:nvPr>
            </p:nvSpPr>
            <p:spPr bwMode="auto">
              <a:xfrm>
                <a:off x="10466387" y="5875338"/>
                <a:ext cx="123825" cy="155575"/>
              </a:xfrm>
              <a:custGeom>
                <a:avLst/>
                <a:gdLst>
                  <a:gd name="T0" fmla="*/ 74 w 78"/>
                  <a:gd name="T1" fmla="*/ 0 h 98"/>
                  <a:gd name="T2" fmla="*/ 74 w 78"/>
                  <a:gd name="T3" fmla="*/ 0 h 98"/>
                  <a:gd name="T4" fmla="*/ 77 w 78"/>
                  <a:gd name="T5" fmla="*/ 11 h 98"/>
                  <a:gd name="T6" fmla="*/ 78 w 78"/>
                  <a:gd name="T7" fmla="*/ 23 h 98"/>
                  <a:gd name="T8" fmla="*/ 78 w 78"/>
                  <a:gd name="T9" fmla="*/ 35 h 98"/>
                  <a:gd name="T10" fmla="*/ 75 w 78"/>
                  <a:gd name="T11" fmla="*/ 46 h 98"/>
                  <a:gd name="T12" fmla="*/ 75 w 78"/>
                  <a:gd name="T13" fmla="*/ 46 h 98"/>
                  <a:gd name="T14" fmla="*/ 71 w 78"/>
                  <a:gd name="T15" fmla="*/ 58 h 98"/>
                  <a:gd name="T16" fmla="*/ 63 w 78"/>
                  <a:gd name="T17" fmla="*/ 70 h 98"/>
                  <a:gd name="T18" fmla="*/ 54 w 78"/>
                  <a:gd name="T19" fmla="*/ 81 h 98"/>
                  <a:gd name="T20" fmla="*/ 46 w 78"/>
                  <a:gd name="T21" fmla="*/ 88 h 98"/>
                  <a:gd name="T22" fmla="*/ 35 w 78"/>
                  <a:gd name="T23" fmla="*/ 94 h 98"/>
                  <a:gd name="T24" fmla="*/ 23 w 78"/>
                  <a:gd name="T25" fmla="*/ 97 h 98"/>
                  <a:gd name="T26" fmla="*/ 11 w 78"/>
                  <a:gd name="T27" fmla="*/ 98 h 98"/>
                  <a:gd name="T28" fmla="*/ 0 w 78"/>
                  <a:gd name="T29" fmla="*/ 95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8" h="98">
                    <a:moveTo>
                      <a:pt x="74" y="0"/>
                    </a:moveTo>
                    <a:lnTo>
                      <a:pt x="74" y="0"/>
                    </a:lnTo>
                    <a:lnTo>
                      <a:pt x="77" y="11"/>
                    </a:lnTo>
                    <a:lnTo>
                      <a:pt x="78" y="23"/>
                    </a:lnTo>
                    <a:lnTo>
                      <a:pt x="78" y="35"/>
                    </a:lnTo>
                    <a:lnTo>
                      <a:pt x="75" y="46"/>
                    </a:lnTo>
                    <a:lnTo>
                      <a:pt x="75" y="46"/>
                    </a:lnTo>
                    <a:lnTo>
                      <a:pt x="71" y="58"/>
                    </a:lnTo>
                    <a:lnTo>
                      <a:pt x="63" y="70"/>
                    </a:lnTo>
                    <a:lnTo>
                      <a:pt x="54" y="81"/>
                    </a:lnTo>
                    <a:lnTo>
                      <a:pt x="46" y="88"/>
                    </a:lnTo>
                    <a:lnTo>
                      <a:pt x="35" y="94"/>
                    </a:lnTo>
                    <a:lnTo>
                      <a:pt x="23" y="97"/>
                    </a:lnTo>
                    <a:lnTo>
                      <a:pt x="11" y="98"/>
                    </a:lnTo>
                    <a:lnTo>
                      <a:pt x="0" y="95"/>
                    </a:lnTo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95" name="PA-任意多边形 177"/>
              <p:cNvSpPr/>
              <p:nvPr>
                <p:custDataLst>
                  <p:tags r:id="rId9"/>
                </p:custDataLst>
              </p:nvPr>
            </p:nvSpPr>
            <p:spPr bwMode="auto">
              <a:xfrm>
                <a:off x="10598150" y="5870576"/>
                <a:ext cx="168275" cy="71438"/>
              </a:xfrm>
              <a:custGeom>
                <a:avLst/>
                <a:gdLst>
                  <a:gd name="T0" fmla="*/ 106 w 106"/>
                  <a:gd name="T1" fmla="*/ 23 h 45"/>
                  <a:gd name="T2" fmla="*/ 106 w 106"/>
                  <a:gd name="T3" fmla="*/ 23 h 45"/>
                  <a:gd name="T4" fmla="*/ 106 w 106"/>
                  <a:gd name="T5" fmla="*/ 27 h 45"/>
                  <a:gd name="T6" fmla="*/ 105 w 106"/>
                  <a:gd name="T7" fmla="*/ 32 h 45"/>
                  <a:gd name="T8" fmla="*/ 101 w 106"/>
                  <a:gd name="T9" fmla="*/ 39 h 45"/>
                  <a:gd name="T10" fmla="*/ 93 w 106"/>
                  <a:gd name="T11" fmla="*/ 43 h 45"/>
                  <a:gd name="T12" fmla="*/ 89 w 106"/>
                  <a:gd name="T13" fmla="*/ 45 h 45"/>
                  <a:gd name="T14" fmla="*/ 84 w 106"/>
                  <a:gd name="T15" fmla="*/ 45 h 45"/>
                  <a:gd name="T16" fmla="*/ 22 w 106"/>
                  <a:gd name="T17" fmla="*/ 45 h 45"/>
                  <a:gd name="T18" fmla="*/ 22 w 106"/>
                  <a:gd name="T19" fmla="*/ 45 h 45"/>
                  <a:gd name="T20" fmla="*/ 17 w 106"/>
                  <a:gd name="T21" fmla="*/ 45 h 45"/>
                  <a:gd name="T22" fmla="*/ 13 w 106"/>
                  <a:gd name="T23" fmla="*/ 43 h 45"/>
                  <a:gd name="T24" fmla="*/ 7 w 106"/>
                  <a:gd name="T25" fmla="*/ 39 h 45"/>
                  <a:gd name="T26" fmla="*/ 1 w 106"/>
                  <a:gd name="T27" fmla="*/ 32 h 45"/>
                  <a:gd name="T28" fmla="*/ 0 w 106"/>
                  <a:gd name="T29" fmla="*/ 27 h 45"/>
                  <a:gd name="T30" fmla="*/ 0 w 106"/>
                  <a:gd name="T31" fmla="*/ 23 h 45"/>
                  <a:gd name="T32" fmla="*/ 0 w 106"/>
                  <a:gd name="T33" fmla="*/ 23 h 45"/>
                  <a:gd name="T34" fmla="*/ 0 w 106"/>
                  <a:gd name="T35" fmla="*/ 23 h 45"/>
                  <a:gd name="T36" fmla="*/ 0 w 106"/>
                  <a:gd name="T37" fmla="*/ 18 h 45"/>
                  <a:gd name="T38" fmla="*/ 1 w 106"/>
                  <a:gd name="T39" fmla="*/ 15 h 45"/>
                  <a:gd name="T40" fmla="*/ 7 w 106"/>
                  <a:gd name="T41" fmla="*/ 8 h 45"/>
                  <a:gd name="T42" fmla="*/ 13 w 106"/>
                  <a:gd name="T43" fmla="*/ 3 h 45"/>
                  <a:gd name="T44" fmla="*/ 17 w 106"/>
                  <a:gd name="T45" fmla="*/ 2 h 45"/>
                  <a:gd name="T46" fmla="*/ 22 w 106"/>
                  <a:gd name="T47" fmla="*/ 0 h 45"/>
                  <a:gd name="T48" fmla="*/ 84 w 106"/>
                  <a:gd name="T49" fmla="*/ 0 h 45"/>
                  <a:gd name="T50" fmla="*/ 84 w 106"/>
                  <a:gd name="T51" fmla="*/ 0 h 45"/>
                  <a:gd name="T52" fmla="*/ 89 w 106"/>
                  <a:gd name="T53" fmla="*/ 2 h 45"/>
                  <a:gd name="T54" fmla="*/ 93 w 106"/>
                  <a:gd name="T55" fmla="*/ 3 h 45"/>
                  <a:gd name="T56" fmla="*/ 101 w 106"/>
                  <a:gd name="T57" fmla="*/ 8 h 45"/>
                  <a:gd name="T58" fmla="*/ 105 w 106"/>
                  <a:gd name="T59" fmla="*/ 15 h 45"/>
                  <a:gd name="T60" fmla="*/ 106 w 106"/>
                  <a:gd name="T61" fmla="*/ 18 h 45"/>
                  <a:gd name="T62" fmla="*/ 106 w 106"/>
                  <a:gd name="T63" fmla="*/ 23 h 45"/>
                  <a:gd name="T64" fmla="*/ 106 w 106"/>
                  <a:gd name="T65" fmla="*/ 2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06" h="45">
                    <a:moveTo>
                      <a:pt x="106" y="23"/>
                    </a:moveTo>
                    <a:lnTo>
                      <a:pt x="106" y="23"/>
                    </a:lnTo>
                    <a:lnTo>
                      <a:pt x="106" y="27"/>
                    </a:lnTo>
                    <a:lnTo>
                      <a:pt x="105" y="32"/>
                    </a:lnTo>
                    <a:lnTo>
                      <a:pt x="101" y="39"/>
                    </a:lnTo>
                    <a:lnTo>
                      <a:pt x="93" y="43"/>
                    </a:lnTo>
                    <a:lnTo>
                      <a:pt x="89" y="45"/>
                    </a:lnTo>
                    <a:lnTo>
                      <a:pt x="84" y="45"/>
                    </a:lnTo>
                    <a:lnTo>
                      <a:pt x="22" y="45"/>
                    </a:lnTo>
                    <a:lnTo>
                      <a:pt x="22" y="45"/>
                    </a:lnTo>
                    <a:lnTo>
                      <a:pt x="17" y="45"/>
                    </a:lnTo>
                    <a:lnTo>
                      <a:pt x="13" y="43"/>
                    </a:lnTo>
                    <a:lnTo>
                      <a:pt x="7" y="39"/>
                    </a:lnTo>
                    <a:lnTo>
                      <a:pt x="1" y="32"/>
                    </a:lnTo>
                    <a:lnTo>
                      <a:pt x="0" y="27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1" y="15"/>
                    </a:lnTo>
                    <a:lnTo>
                      <a:pt x="7" y="8"/>
                    </a:lnTo>
                    <a:lnTo>
                      <a:pt x="13" y="3"/>
                    </a:lnTo>
                    <a:lnTo>
                      <a:pt x="17" y="2"/>
                    </a:lnTo>
                    <a:lnTo>
                      <a:pt x="22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9" y="2"/>
                    </a:lnTo>
                    <a:lnTo>
                      <a:pt x="93" y="3"/>
                    </a:lnTo>
                    <a:lnTo>
                      <a:pt x="101" y="8"/>
                    </a:lnTo>
                    <a:lnTo>
                      <a:pt x="105" y="15"/>
                    </a:lnTo>
                    <a:lnTo>
                      <a:pt x="106" y="18"/>
                    </a:lnTo>
                    <a:lnTo>
                      <a:pt x="106" y="23"/>
                    </a:lnTo>
                    <a:lnTo>
                      <a:pt x="106" y="23"/>
                    </a:lnTo>
                    <a:close/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96" name="PA-任意多边形 178"/>
              <p:cNvSpPr/>
              <p:nvPr>
                <p:custDataLst>
                  <p:tags r:id="rId10"/>
                </p:custDataLst>
              </p:nvPr>
            </p:nvSpPr>
            <p:spPr bwMode="auto">
              <a:xfrm>
                <a:off x="10579100" y="5942013"/>
                <a:ext cx="169862" cy="69850"/>
              </a:xfrm>
              <a:custGeom>
                <a:avLst/>
                <a:gdLst>
                  <a:gd name="T0" fmla="*/ 107 w 107"/>
                  <a:gd name="T1" fmla="*/ 22 h 44"/>
                  <a:gd name="T2" fmla="*/ 107 w 107"/>
                  <a:gd name="T3" fmla="*/ 22 h 44"/>
                  <a:gd name="T4" fmla="*/ 107 w 107"/>
                  <a:gd name="T5" fmla="*/ 27 h 44"/>
                  <a:gd name="T6" fmla="*/ 105 w 107"/>
                  <a:gd name="T7" fmla="*/ 31 h 44"/>
                  <a:gd name="T8" fmla="*/ 101 w 107"/>
                  <a:gd name="T9" fmla="*/ 39 h 44"/>
                  <a:gd name="T10" fmla="*/ 93 w 107"/>
                  <a:gd name="T11" fmla="*/ 43 h 44"/>
                  <a:gd name="T12" fmla="*/ 89 w 107"/>
                  <a:gd name="T13" fmla="*/ 44 h 44"/>
                  <a:gd name="T14" fmla="*/ 84 w 107"/>
                  <a:gd name="T15" fmla="*/ 44 h 44"/>
                  <a:gd name="T16" fmla="*/ 22 w 107"/>
                  <a:gd name="T17" fmla="*/ 44 h 44"/>
                  <a:gd name="T18" fmla="*/ 22 w 107"/>
                  <a:gd name="T19" fmla="*/ 44 h 44"/>
                  <a:gd name="T20" fmla="*/ 18 w 107"/>
                  <a:gd name="T21" fmla="*/ 44 h 44"/>
                  <a:gd name="T22" fmla="*/ 13 w 107"/>
                  <a:gd name="T23" fmla="*/ 43 h 44"/>
                  <a:gd name="T24" fmla="*/ 7 w 107"/>
                  <a:gd name="T25" fmla="*/ 39 h 44"/>
                  <a:gd name="T26" fmla="*/ 1 w 107"/>
                  <a:gd name="T27" fmla="*/ 31 h 44"/>
                  <a:gd name="T28" fmla="*/ 0 w 107"/>
                  <a:gd name="T29" fmla="*/ 27 h 44"/>
                  <a:gd name="T30" fmla="*/ 0 w 107"/>
                  <a:gd name="T31" fmla="*/ 22 h 44"/>
                  <a:gd name="T32" fmla="*/ 0 w 107"/>
                  <a:gd name="T33" fmla="*/ 22 h 44"/>
                  <a:gd name="T34" fmla="*/ 0 w 107"/>
                  <a:gd name="T35" fmla="*/ 22 h 44"/>
                  <a:gd name="T36" fmla="*/ 0 w 107"/>
                  <a:gd name="T37" fmla="*/ 18 h 44"/>
                  <a:gd name="T38" fmla="*/ 1 w 107"/>
                  <a:gd name="T39" fmla="*/ 15 h 44"/>
                  <a:gd name="T40" fmla="*/ 7 w 107"/>
                  <a:gd name="T41" fmla="*/ 7 h 44"/>
                  <a:gd name="T42" fmla="*/ 13 w 107"/>
                  <a:gd name="T43" fmla="*/ 3 h 44"/>
                  <a:gd name="T44" fmla="*/ 18 w 107"/>
                  <a:gd name="T45" fmla="*/ 1 h 44"/>
                  <a:gd name="T46" fmla="*/ 22 w 107"/>
                  <a:gd name="T47" fmla="*/ 0 h 44"/>
                  <a:gd name="T48" fmla="*/ 84 w 107"/>
                  <a:gd name="T49" fmla="*/ 0 h 44"/>
                  <a:gd name="T50" fmla="*/ 84 w 107"/>
                  <a:gd name="T51" fmla="*/ 0 h 44"/>
                  <a:gd name="T52" fmla="*/ 89 w 107"/>
                  <a:gd name="T53" fmla="*/ 1 h 44"/>
                  <a:gd name="T54" fmla="*/ 93 w 107"/>
                  <a:gd name="T55" fmla="*/ 3 h 44"/>
                  <a:gd name="T56" fmla="*/ 101 w 107"/>
                  <a:gd name="T57" fmla="*/ 7 h 44"/>
                  <a:gd name="T58" fmla="*/ 105 w 107"/>
                  <a:gd name="T59" fmla="*/ 15 h 44"/>
                  <a:gd name="T60" fmla="*/ 107 w 107"/>
                  <a:gd name="T61" fmla="*/ 18 h 44"/>
                  <a:gd name="T62" fmla="*/ 107 w 107"/>
                  <a:gd name="T63" fmla="*/ 22 h 44"/>
                  <a:gd name="T64" fmla="*/ 107 w 107"/>
                  <a:gd name="T65" fmla="*/ 2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07" h="44">
                    <a:moveTo>
                      <a:pt x="107" y="22"/>
                    </a:moveTo>
                    <a:lnTo>
                      <a:pt x="107" y="22"/>
                    </a:lnTo>
                    <a:lnTo>
                      <a:pt x="107" y="27"/>
                    </a:lnTo>
                    <a:lnTo>
                      <a:pt x="105" y="31"/>
                    </a:lnTo>
                    <a:lnTo>
                      <a:pt x="101" y="39"/>
                    </a:lnTo>
                    <a:lnTo>
                      <a:pt x="93" y="43"/>
                    </a:lnTo>
                    <a:lnTo>
                      <a:pt x="89" y="44"/>
                    </a:lnTo>
                    <a:lnTo>
                      <a:pt x="84" y="44"/>
                    </a:lnTo>
                    <a:lnTo>
                      <a:pt x="22" y="44"/>
                    </a:lnTo>
                    <a:lnTo>
                      <a:pt x="22" y="44"/>
                    </a:lnTo>
                    <a:lnTo>
                      <a:pt x="18" y="44"/>
                    </a:lnTo>
                    <a:lnTo>
                      <a:pt x="13" y="43"/>
                    </a:lnTo>
                    <a:lnTo>
                      <a:pt x="7" y="39"/>
                    </a:lnTo>
                    <a:lnTo>
                      <a:pt x="1" y="31"/>
                    </a:lnTo>
                    <a:lnTo>
                      <a:pt x="0" y="27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0" y="18"/>
                    </a:lnTo>
                    <a:lnTo>
                      <a:pt x="1" y="15"/>
                    </a:lnTo>
                    <a:lnTo>
                      <a:pt x="7" y="7"/>
                    </a:lnTo>
                    <a:lnTo>
                      <a:pt x="13" y="3"/>
                    </a:lnTo>
                    <a:lnTo>
                      <a:pt x="18" y="1"/>
                    </a:lnTo>
                    <a:lnTo>
                      <a:pt x="22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9" y="1"/>
                    </a:lnTo>
                    <a:lnTo>
                      <a:pt x="93" y="3"/>
                    </a:lnTo>
                    <a:lnTo>
                      <a:pt x="101" y="7"/>
                    </a:lnTo>
                    <a:lnTo>
                      <a:pt x="105" y="15"/>
                    </a:lnTo>
                    <a:lnTo>
                      <a:pt x="107" y="18"/>
                    </a:lnTo>
                    <a:lnTo>
                      <a:pt x="107" y="22"/>
                    </a:lnTo>
                    <a:lnTo>
                      <a:pt x="107" y="22"/>
                    </a:lnTo>
                    <a:close/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97" name="PA-任意多边形 179"/>
              <p:cNvSpPr/>
              <p:nvPr>
                <p:custDataLst>
                  <p:tags r:id="rId11"/>
                </p:custDataLst>
              </p:nvPr>
            </p:nvSpPr>
            <p:spPr bwMode="auto">
              <a:xfrm>
                <a:off x="10569575" y="6011863"/>
                <a:ext cx="169862" cy="71438"/>
              </a:xfrm>
              <a:custGeom>
                <a:avLst/>
                <a:gdLst>
                  <a:gd name="T0" fmla="*/ 107 w 107"/>
                  <a:gd name="T1" fmla="*/ 23 h 45"/>
                  <a:gd name="T2" fmla="*/ 107 w 107"/>
                  <a:gd name="T3" fmla="*/ 23 h 45"/>
                  <a:gd name="T4" fmla="*/ 107 w 107"/>
                  <a:gd name="T5" fmla="*/ 27 h 45"/>
                  <a:gd name="T6" fmla="*/ 105 w 107"/>
                  <a:gd name="T7" fmla="*/ 32 h 45"/>
                  <a:gd name="T8" fmla="*/ 101 w 107"/>
                  <a:gd name="T9" fmla="*/ 39 h 45"/>
                  <a:gd name="T10" fmla="*/ 93 w 107"/>
                  <a:gd name="T11" fmla="*/ 43 h 45"/>
                  <a:gd name="T12" fmla="*/ 89 w 107"/>
                  <a:gd name="T13" fmla="*/ 45 h 45"/>
                  <a:gd name="T14" fmla="*/ 84 w 107"/>
                  <a:gd name="T15" fmla="*/ 45 h 45"/>
                  <a:gd name="T16" fmla="*/ 22 w 107"/>
                  <a:gd name="T17" fmla="*/ 45 h 45"/>
                  <a:gd name="T18" fmla="*/ 22 w 107"/>
                  <a:gd name="T19" fmla="*/ 45 h 45"/>
                  <a:gd name="T20" fmla="*/ 18 w 107"/>
                  <a:gd name="T21" fmla="*/ 45 h 45"/>
                  <a:gd name="T22" fmla="*/ 13 w 107"/>
                  <a:gd name="T23" fmla="*/ 43 h 45"/>
                  <a:gd name="T24" fmla="*/ 7 w 107"/>
                  <a:gd name="T25" fmla="*/ 39 h 45"/>
                  <a:gd name="T26" fmla="*/ 1 w 107"/>
                  <a:gd name="T27" fmla="*/ 32 h 45"/>
                  <a:gd name="T28" fmla="*/ 0 w 107"/>
                  <a:gd name="T29" fmla="*/ 27 h 45"/>
                  <a:gd name="T30" fmla="*/ 0 w 107"/>
                  <a:gd name="T31" fmla="*/ 23 h 45"/>
                  <a:gd name="T32" fmla="*/ 0 w 107"/>
                  <a:gd name="T33" fmla="*/ 23 h 45"/>
                  <a:gd name="T34" fmla="*/ 0 w 107"/>
                  <a:gd name="T35" fmla="*/ 23 h 45"/>
                  <a:gd name="T36" fmla="*/ 0 w 107"/>
                  <a:gd name="T37" fmla="*/ 18 h 45"/>
                  <a:gd name="T38" fmla="*/ 1 w 107"/>
                  <a:gd name="T39" fmla="*/ 15 h 45"/>
                  <a:gd name="T40" fmla="*/ 7 w 107"/>
                  <a:gd name="T41" fmla="*/ 8 h 45"/>
                  <a:gd name="T42" fmla="*/ 13 w 107"/>
                  <a:gd name="T43" fmla="*/ 3 h 45"/>
                  <a:gd name="T44" fmla="*/ 18 w 107"/>
                  <a:gd name="T45" fmla="*/ 2 h 45"/>
                  <a:gd name="T46" fmla="*/ 22 w 107"/>
                  <a:gd name="T47" fmla="*/ 0 h 45"/>
                  <a:gd name="T48" fmla="*/ 84 w 107"/>
                  <a:gd name="T49" fmla="*/ 0 h 45"/>
                  <a:gd name="T50" fmla="*/ 84 w 107"/>
                  <a:gd name="T51" fmla="*/ 0 h 45"/>
                  <a:gd name="T52" fmla="*/ 89 w 107"/>
                  <a:gd name="T53" fmla="*/ 2 h 45"/>
                  <a:gd name="T54" fmla="*/ 93 w 107"/>
                  <a:gd name="T55" fmla="*/ 3 h 45"/>
                  <a:gd name="T56" fmla="*/ 101 w 107"/>
                  <a:gd name="T57" fmla="*/ 8 h 45"/>
                  <a:gd name="T58" fmla="*/ 105 w 107"/>
                  <a:gd name="T59" fmla="*/ 15 h 45"/>
                  <a:gd name="T60" fmla="*/ 107 w 107"/>
                  <a:gd name="T61" fmla="*/ 18 h 45"/>
                  <a:gd name="T62" fmla="*/ 107 w 107"/>
                  <a:gd name="T63" fmla="*/ 23 h 45"/>
                  <a:gd name="T64" fmla="*/ 107 w 107"/>
                  <a:gd name="T65" fmla="*/ 2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07" h="45">
                    <a:moveTo>
                      <a:pt x="107" y="23"/>
                    </a:moveTo>
                    <a:lnTo>
                      <a:pt x="107" y="23"/>
                    </a:lnTo>
                    <a:lnTo>
                      <a:pt x="107" y="27"/>
                    </a:lnTo>
                    <a:lnTo>
                      <a:pt x="105" y="32"/>
                    </a:lnTo>
                    <a:lnTo>
                      <a:pt x="101" y="39"/>
                    </a:lnTo>
                    <a:lnTo>
                      <a:pt x="93" y="43"/>
                    </a:lnTo>
                    <a:lnTo>
                      <a:pt x="89" y="45"/>
                    </a:lnTo>
                    <a:lnTo>
                      <a:pt x="84" y="45"/>
                    </a:lnTo>
                    <a:lnTo>
                      <a:pt x="22" y="45"/>
                    </a:lnTo>
                    <a:lnTo>
                      <a:pt x="22" y="45"/>
                    </a:lnTo>
                    <a:lnTo>
                      <a:pt x="18" y="45"/>
                    </a:lnTo>
                    <a:lnTo>
                      <a:pt x="13" y="43"/>
                    </a:lnTo>
                    <a:lnTo>
                      <a:pt x="7" y="39"/>
                    </a:lnTo>
                    <a:lnTo>
                      <a:pt x="1" y="32"/>
                    </a:lnTo>
                    <a:lnTo>
                      <a:pt x="0" y="27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1" y="15"/>
                    </a:lnTo>
                    <a:lnTo>
                      <a:pt x="7" y="8"/>
                    </a:lnTo>
                    <a:lnTo>
                      <a:pt x="13" y="3"/>
                    </a:lnTo>
                    <a:lnTo>
                      <a:pt x="18" y="2"/>
                    </a:lnTo>
                    <a:lnTo>
                      <a:pt x="22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9" y="2"/>
                    </a:lnTo>
                    <a:lnTo>
                      <a:pt x="93" y="3"/>
                    </a:lnTo>
                    <a:lnTo>
                      <a:pt x="101" y="8"/>
                    </a:lnTo>
                    <a:lnTo>
                      <a:pt x="105" y="15"/>
                    </a:lnTo>
                    <a:lnTo>
                      <a:pt x="107" y="18"/>
                    </a:lnTo>
                    <a:lnTo>
                      <a:pt x="107" y="23"/>
                    </a:lnTo>
                    <a:lnTo>
                      <a:pt x="107" y="23"/>
                    </a:lnTo>
                    <a:close/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98" name="PA-任意多边形 180"/>
              <p:cNvSpPr/>
              <p:nvPr>
                <p:custDataLst>
                  <p:tags r:id="rId12"/>
                </p:custDataLst>
              </p:nvPr>
            </p:nvSpPr>
            <p:spPr bwMode="auto">
              <a:xfrm>
                <a:off x="10569575" y="6083301"/>
                <a:ext cx="141287" cy="69850"/>
              </a:xfrm>
              <a:custGeom>
                <a:avLst/>
                <a:gdLst>
                  <a:gd name="T0" fmla="*/ 89 w 89"/>
                  <a:gd name="T1" fmla="*/ 22 h 44"/>
                  <a:gd name="T2" fmla="*/ 89 w 89"/>
                  <a:gd name="T3" fmla="*/ 22 h 44"/>
                  <a:gd name="T4" fmla="*/ 89 w 89"/>
                  <a:gd name="T5" fmla="*/ 27 h 44"/>
                  <a:gd name="T6" fmla="*/ 87 w 89"/>
                  <a:gd name="T7" fmla="*/ 31 h 44"/>
                  <a:gd name="T8" fmla="*/ 83 w 89"/>
                  <a:gd name="T9" fmla="*/ 39 h 44"/>
                  <a:gd name="T10" fmla="*/ 75 w 89"/>
                  <a:gd name="T11" fmla="*/ 43 h 44"/>
                  <a:gd name="T12" fmla="*/ 71 w 89"/>
                  <a:gd name="T13" fmla="*/ 44 h 44"/>
                  <a:gd name="T14" fmla="*/ 67 w 89"/>
                  <a:gd name="T15" fmla="*/ 44 h 44"/>
                  <a:gd name="T16" fmla="*/ 22 w 89"/>
                  <a:gd name="T17" fmla="*/ 44 h 44"/>
                  <a:gd name="T18" fmla="*/ 22 w 89"/>
                  <a:gd name="T19" fmla="*/ 44 h 44"/>
                  <a:gd name="T20" fmla="*/ 18 w 89"/>
                  <a:gd name="T21" fmla="*/ 44 h 44"/>
                  <a:gd name="T22" fmla="*/ 13 w 89"/>
                  <a:gd name="T23" fmla="*/ 43 h 44"/>
                  <a:gd name="T24" fmla="*/ 7 w 89"/>
                  <a:gd name="T25" fmla="*/ 39 h 44"/>
                  <a:gd name="T26" fmla="*/ 1 w 89"/>
                  <a:gd name="T27" fmla="*/ 31 h 44"/>
                  <a:gd name="T28" fmla="*/ 0 w 89"/>
                  <a:gd name="T29" fmla="*/ 27 h 44"/>
                  <a:gd name="T30" fmla="*/ 0 w 89"/>
                  <a:gd name="T31" fmla="*/ 22 h 44"/>
                  <a:gd name="T32" fmla="*/ 0 w 89"/>
                  <a:gd name="T33" fmla="*/ 22 h 44"/>
                  <a:gd name="T34" fmla="*/ 0 w 89"/>
                  <a:gd name="T35" fmla="*/ 22 h 44"/>
                  <a:gd name="T36" fmla="*/ 0 w 89"/>
                  <a:gd name="T37" fmla="*/ 18 h 44"/>
                  <a:gd name="T38" fmla="*/ 1 w 89"/>
                  <a:gd name="T39" fmla="*/ 15 h 44"/>
                  <a:gd name="T40" fmla="*/ 7 w 89"/>
                  <a:gd name="T41" fmla="*/ 7 h 44"/>
                  <a:gd name="T42" fmla="*/ 13 w 89"/>
                  <a:gd name="T43" fmla="*/ 3 h 44"/>
                  <a:gd name="T44" fmla="*/ 18 w 89"/>
                  <a:gd name="T45" fmla="*/ 1 h 44"/>
                  <a:gd name="T46" fmla="*/ 22 w 89"/>
                  <a:gd name="T47" fmla="*/ 0 h 44"/>
                  <a:gd name="T48" fmla="*/ 67 w 89"/>
                  <a:gd name="T49" fmla="*/ 0 h 44"/>
                  <a:gd name="T50" fmla="*/ 67 w 89"/>
                  <a:gd name="T51" fmla="*/ 0 h 44"/>
                  <a:gd name="T52" fmla="*/ 71 w 89"/>
                  <a:gd name="T53" fmla="*/ 1 h 44"/>
                  <a:gd name="T54" fmla="*/ 75 w 89"/>
                  <a:gd name="T55" fmla="*/ 3 h 44"/>
                  <a:gd name="T56" fmla="*/ 83 w 89"/>
                  <a:gd name="T57" fmla="*/ 7 h 44"/>
                  <a:gd name="T58" fmla="*/ 87 w 89"/>
                  <a:gd name="T59" fmla="*/ 15 h 44"/>
                  <a:gd name="T60" fmla="*/ 89 w 89"/>
                  <a:gd name="T61" fmla="*/ 18 h 44"/>
                  <a:gd name="T62" fmla="*/ 89 w 89"/>
                  <a:gd name="T63" fmla="*/ 22 h 44"/>
                  <a:gd name="T64" fmla="*/ 89 w 89"/>
                  <a:gd name="T65" fmla="*/ 2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9" h="44">
                    <a:moveTo>
                      <a:pt x="89" y="22"/>
                    </a:moveTo>
                    <a:lnTo>
                      <a:pt x="89" y="22"/>
                    </a:lnTo>
                    <a:lnTo>
                      <a:pt x="89" y="27"/>
                    </a:lnTo>
                    <a:lnTo>
                      <a:pt x="87" y="31"/>
                    </a:lnTo>
                    <a:lnTo>
                      <a:pt x="83" y="39"/>
                    </a:lnTo>
                    <a:lnTo>
                      <a:pt x="75" y="43"/>
                    </a:lnTo>
                    <a:lnTo>
                      <a:pt x="71" y="44"/>
                    </a:lnTo>
                    <a:lnTo>
                      <a:pt x="67" y="44"/>
                    </a:lnTo>
                    <a:lnTo>
                      <a:pt x="22" y="44"/>
                    </a:lnTo>
                    <a:lnTo>
                      <a:pt x="22" y="44"/>
                    </a:lnTo>
                    <a:lnTo>
                      <a:pt x="18" y="44"/>
                    </a:lnTo>
                    <a:lnTo>
                      <a:pt x="13" y="43"/>
                    </a:lnTo>
                    <a:lnTo>
                      <a:pt x="7" y="39"/>
                    </a:lnTo>
                    <a:lnTo>
                      <a:pt x="1" y="31"/>
                    </a:lnTo>
                    <a:lnTo>
                      <a:pt x="0" y="27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0" y="18"/>
                    </a:lnTo>
                    <a:lnTo>
                      <a:pt x="1" y="15"/>
                    </a:lnTo>
                    <a:lnTo>
                      <a:pt x="7" y="7"/>
                    </a:lnTo>
                    <a:lnTo>
                      <a:pt x="13" y="3"/>
                    </a:lnTo>
                    <a:lnTo>
                      <a:pt x="18" y="1"/>
                    </a:lnTo>
                    <a:lnTo>
                      <a:pt x="22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71" y="1"/>
                    </a:lnTo>
                    <a:lnTo>
                      <a:pt x="75" y="3"/>
                    </a:lnTo>
                    <a:lnTo>
                      <a:pt x="83" y="7"/>
                    </a:lnTo>
                    <a:lnTo>
                      <a:pt x="87" y="15"/>
                    </a:lnTo>
                    <a:lnTo>
                      <a:pt x="89" y="18"/>
                    </a:lnTo>
                    <a:lnTo>
                      <a:pt x="89" y="22"/>
                    </a:lnTo>
                    <a:lnTo>
                      <a:pt x="89" y="22"/>
                    </a:lnTo>
                    <a:close/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99" name="PA-任意多边形 181"/>
              <p:cNvSpPr/>
              <p:nvPr>
                <p:custDataLst>
                  <p:tags r:id="rId13"/>
                </p:custDataLst>
              </p:nvPr>
            </p:nvSpPr>
            <p:spPr bwMode="auto">
              <a:xfrm>
                <a:off x="10371137" y="5918201"/>
                <a:ext cx="53975" cy="244475"/>
              </a:xfrm>
              <a:custGeom>
                <a:avLst/>
                <a:gdLst>
                  <a:gd name="T0" fmla="*/ 0 w 34"/>
                  <a:gd name="T1" fmla="*/ 0 h 154"/>
                  <a:gd name="T2" fmla="*/ 34 w 34"/>
                  <a:gd name="T3" fmla="*/ 0 h 154"/>
                  <a:gd name="T4" fmla="*/ 34 w 34"/>
                  <a:gd name="T5" fmla="*/ 154 h 154"/>
                  <a:gd name="T6" fmla="*/ 0 w 34"/>
                  <a:gd name="T7" fmla="*/ 154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154">
                    <a:moveTo>
                      <a:pt x="0" y="0"/>
                    </a:moveTo>
                    <a:lnTo>
                      <a:pt x="34" y="0"/>
                    </a:lnTo>
                    <a:lnTo>
                      <a:pt x="34" y="154"/>
                    </a:lnTo>
                    <a:lnTo>
                      <a:pt x="0" y="154"/>
                    </a:lnTo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100" name="PA-任意多边形 182"/>
              <p:cNvSpPr/>
              <p:nvPr>
                <p:custDataLst>
                  <p:tags r:id="rId14"/>
                </p:custDataLst>
              </p:nvPr>
            </p:nvSpPr>
            <p:spPr bwMode="auto">
              <a:xfrm>
                <a:off x="10302875" y="6126163"/>
                <a:ext cx="41275" cy="36513"/>
              </a:xfrm>
              <a:custGeom>
                <a:avLst/>
                <a:gdLst>
                  <a:gd name="T0" fmla="*/ 26 w 26"/>
                  <a:gd name="T1" fmla="*/ 12 h 23"/>
                  <a:gd name="T2" fmla="*/ 26 w 26"/>
                  <a:gd name="T3" fmla="*/ 12 h 23"/>
                  <a:gd name="T4" fmla="*/ 24 w 26"/>
                  <a:gd name="T5" fmla="*/ 16 h 23"/>
                  <a:gd name="T6" fmla="*/ 23 w 26"/>
                  <a:gd name="T7" fmla="*/ 20 h 23"/>
                  <a:gd name="T8" fmla="*/ 18 w 26"/>
                  <a:gd name="T9" fmla="*/ 23 h 23"/>
                  <a:gd name="T10" fmla="*/ 14 w 26"/>
                  <a:gd name="T11" fmla="*/ 23 h 23"/>
                  <a:gd name="T12" fmla="*/ 14 w 26"/>
                  <a:gd name="T13" fmla="*/ 23 h 23"/>
                  <a:gd name="T14" fmla="*/ 8 w 26"/>
                  <a:gd name="T15" fmla="*/ 23 h 23"/>
                  <a:gd name="T16" fmla="*/ 5 w 26"/>
                  <a:gd name="T17" fmla="*/ 20 h 23"/>
                  <a:gd name="T18" fmla="*/ 2 w 26"/>
                  <a:gd name="T19" fmla="*/ 16 h 23"/>
                  <a:gd name="T20" fmla="*/ 0 w 26"/>
                  <a:gd name="T21" fmla="*/ 12 h 23"/>
                  <a:gd name="T22" fmla="*/ 0 w 26"/>
                  <a:gd name="T23" fmla="*/ 12 h 23"/>
                  <a:gd name="T24" fmla="*/ 2 w 26"/>
                  <a:gd name="T25" fmla="*/ 7 h 23"/>
                  <a:gd name="T26" fmla="*/ 5 w 26"/>
                  <a:gd name="T27" fmla="*/ 3 h 23"/>
                  <a:gd name="T28" fmla="*/ 8 w 26"/>
                  <a:gd name="T29" fmla="*/ 0 h 23"/>
                  <a:gd name="T30" fmla="*/ 14 w 26"/>
                  <a:gd name="T31" fmla="*/ 0 h 23"/>
                  <a:gd name="T32" fmla="*/ 14 w 26"/>
                  <a:gd name="T33" fmla="*/ 0 h 23"/>
                  <a:gd name="T34" fmla="*/ 18 w 26"/>
                  <a:gd name="T35" fmla="*/ 0 h 23"/>
                  <a:gd name="T36" fmla="*/ 23 w 26"/>
                  <a:gd name="T37" fmla="*/ 3 h 23"/>
                  <a:gd name="T38" fmla="*/ 24 w 26"/>
                  <a:gd name="T39" fmla="*/ 7 h 23"/>
                  <a:gd name="T40" fmla="*/ 26 w 26"/>
                  <a:gd name="T41" fmla="*/ 12 h 23"/>
                  <a:gd name="T42" fmla="*/ 26 w 26"/>
                  <a:gd name="T43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" h="23">
                    <a:moveTo>
                      <a:pt x="26" y="12"/>
                    </a:moveTo>
                    <a:lnTo>
                      <a:pt x="26" y="12"/>
                    </a:lnTo>
                    <a:lnTo>
                      <a:pt x="24" y="16"/>
                    </a:lnTo>
                    <a:lnTo>
                      <a:pt x="23" y="20"/>
                    </a:lnTo>
                    <a:lnTo>
                      <a:pt x="18" y="23"/>
                    </a:lnTo>
                    <a:lnTo>
                      <a:pt x="14" y="23"/>
                    </a:lnTo>
                    <a:lnTo>
                      <a:pt x="14" y="23"/>
                    </a:lnTo>
                    <a:lnTo>
                      <a:pt x="8" y="23"/>
                    </a:lnTo>
                    <a:lnTo>
                      <a:pt x="5" y="20"/>
                    </a:lnTo>
                    <a:lnTo>
                      <a:pt x="2" y="16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2" y="7"/>
                    </a:lnTo>
                    <a:lnTo>
                      <a:pt x="5" y="3"/>
                    </a:lnTo>
                    <a:lnTo>
                      <a:pt x="8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8" y="0"/>
                    </a:lnTo>
                    <a:lnTo>
                      <a:pt x="23" y="3"/>
                    </a:lnTo>
                    <a:lnTo>
                      <a:pt x="24" y="7"/>
                    </a:lnTo>
                    <a:lnTo>
                      <a:pt x="26" y="12"/>
                    </a:lnTo>
                    <a:lnTo>
                      <a:pt x="26" y="12"/>
                    </a:lnTo>
                    <a:close/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101" name="PA-任意多边形 183"/>
              <p:cNvSpPr/>
              <p:nvPr>
                <p:custDataLst>
                  <p:tags r:id="rId15"/>
                </p:custDataLst>
              </p:nvPr>
            </p:nvSpPr>
            <p:spPr bwMode="auto">
              <a:xfrm>
                <a:off x="10166350" y="5918201"/>
                <a:ext cx="212725" cy="277813"/>
              </a:xfrm>
              <a:custGeom>
                <a:avLst/>
                <a:gdLst>
                  <a:gd name="T0" fmla="*/ 0 w 134"/>
                  <a:gd name="T1" fmla="*/ 0 h 175"/>
                  <a:gd name="T2" fmla="*/ 134 w 134"/>
                  <a:gd name="T3" fmla="*/ 0 h 175"/>
                  <a:gd name="T4" fmla="*/ 134 w 134"/>
                  <a:gd name="T5" fmla="*/ 175 h 175"/>
                  <a:gd name="T6" fmla="*/ 0 w 134"/>
                  <a:gd name="T7" fmla="*/ 175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4" h="175">
                    <a:moveTo>
                      <a:pt x="0" y="0"/>
                    </a:moveTo>
                    <a:lnTo>
                      <a:pt x="134" y="0"/>
                    </a:lnTo>
                    <a:lnTo>
                      <a:pt x="134" y="175"/>
                    </a:lnTo>
                    <a:lnTo>
                      <a:pt x="0" y="175"/>
                    </a:lnTo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102" name="PA-Line 184"/>
              <p:cNvSpPr>
                <a:spLocks noChangeShapeType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10298112" y="5411788"/>
                <a:ext cx="330200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103" name="PA-Line 185"/>
              <p:cNvSpPr>
                <a:spLocks noChangeShapeType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10298112" y="5470526"/>
                <a:ext cx="330200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104" name="PA-Line 186"/>
              <p:cNvSpPr>
                <a:spLocks noChangeShapeType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10298112" y="5529263"/>
                <a:ext cx="330200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</p:grpSp>
      </p:grpSp>
      <p:grpSp>
        <p:nvGrpSpPr>
          <p:cNvPr id="20" name="组合 19"/>
          <p:cNvGrpSpPr/>
          <p:nvPr/>
        </p:nvGrpSpPr>
        <p:grpSpPr>
          <a:xfrm>
            <a:off x="1998345" y="3705225"/>
            <a:ext cx="586105" cy="586105"/>
            <a:chOff x="5775007" y="3811799"/>
            <a:chExt cx="862800" cy="862800"/>
          </a:xfrm>
        </p:grpSpPr>
        <p:sp>
          <p:nvSpPr>
            <p:cNvPr id="73" name="PA-椭圆 87"/>
            <p:cNvSpPr/>
            <p:nvPr>
              <p:custDataLst>
                <p:tags r:id="rId19"/>
              </p:custDataLst>
            </p:nvPr>
          </p:nvSpPr>
          <p:spPr>
            <a:xfrm>
              <a:off x="5775007" y="3811799"/>
              <a:ext cx="862800" cy="8628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>
                <a:solidFill>
                  <a:schemeClr val="tx1">
                    <a:lumMod val="85000"/>
                    <a:lumOff val="15000"/>
                  </a:schemeClr>
                </a:solidFill>
                <a:latin typeface="思源黑体 Medium" panose="020B0600000000000000" pitchFamily="34" charset="-122"/>
                <a:ea typeface="思源黑体 Medium" panose="020B0600000000000000" pitchFamily="34" charset="-122"/>
                <a:cs typeface="+mn-ea"/>
                <a:sym typeface="思源黑体 Medium" panose="020B0600000000000000" pitchFamily="34" charset="-122"/>
              </a:endParaRPr>
            </a:p>
          </p:txBody>
        </p:sp>
        <p:grpSp>
          <p:nvGrpSpPr>
            <p:cNvPr id="74" name="Group 86"/>
            <p:cNvGrpSpPr/>
            <p:nvPr/>
          </p:nvGrpSpPr>
          <p:grpSpPr>
            <a:xfrm>
              <a:off x="5958498" y="4017308"/>
              <a:ext cx="495818" cy="451782"/>
              <a:chOff x="7245350" y="3721101"/>
              <a:chExt cx="965200" cy="879475"/>
            </a:xfrm>
          </p:grpSpPr>
          <p:sp>
            <p:nvSpPr>
              <p:cNvPr id="75" name="PA-Line 146"/>
              <p:cNvSpPr>
                <a:spLocks noChangeShapeType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7816850" y="4206876"/>
                <a:ext cx="0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76" name="PA-任意多边形 147"/>
              <p:cNvSpPr/>
              <p:nvPr>
                <p:custDataLst>
                  <p:tags r:id="rId21"/>
                </p:custDataLst>
              </p:nvPr>
            </p:nvSpPr>
            <p:spPr bwMode="auto">
              <a:xfrm>
                <a:off x="7332662" y="3721101"/>
                <a:ext cx="598487" cy="598488"/>
              </a:xfrm>
              <a:custGeom>
                <a:avLst/>
                <a:gdLst>
                  <a:gd name="T0" fmla="*/ 322 w 377"/>
                  <a:gd name="T1" fmla="*/ 57 h 377"/>
                  <a:gd name="T2" fmla="*/ 292 w 377"/>
                  <a:gd name="T3" fmla="*/ 33 h 377"/>
                  <a:gd name="T4" fmla="*/ 259 w 377"/>
                  <a:gd name="T5" fmla="*/ 15 h 377"/>
                  <a:gd name="T6" fmla="*/ 225 w 377"/>
                  <a:gd name="T7" fmla="*/ 5 h 377"/>
                  <a:gd name="T8" fmla="*/ 188 w 377"/>
                  <a:gd name="T9" fmla="*/ 0 h 377"/>
                  <a:gd name="T10" fmla="*/ 169 w 377"/>
                  <a:gd name="T11" fmla="*/ 2 h 377"/>
                  <a:gd name="T12" fmla="*/ 133 w 377"/>
                  <a:gd name="T13" fmla="*/ 9 h 377"/>
                  <a:gd name="T14" fmla="*/ 99 w 377"/>
                  <a:gd name="T15" fmla="*/ 23 h 377"/>
                  <a:gd name="T16" fmla="*/ 68 w 377"/>
                  <a:gd name="T17" fmla="*/ 43 h 377"/>
                  <a:gd name="T18" fmla="*/ 55 w 377"/>
                  <a:gd name="T19" fmla="*/ 57 h 377"/>
                  <a:gd name="T20" fmla="*/ 31 w 377"/>
                  <a:gd name="T21" fmla="*/ 85 h 377"/>
                  <a:gd name="T22" fmla="*/ 13 w 377"/>
                  <a:gd name="T23" fmla="*/ 118 h 377"/>
                  <a:gd name="T24" fmla="*/ 3 w 377"/>
                  <a:gd name="T25" fmla="*/ 153 h 377"/>
                  <a:gd name="T26" fmla="*/ 0 w 377"/>
                  <a:gd name="T27" fmla="*/ 189 h 377"/>
                  <a:gd name="T28" fmla="*/ 1 w 377"/>
                  <a:gd name="T29" fmla="*/ 208 h 377"/>
                  <a:gd name="T30" fmla="*/ 9 w 377"/>
                  <a:gd name="T31" fmla="*/ 245 h 377"/>
                  <a:gd name="T32" fmla="*/ 22 w 377"/>
                  <a:gd name="T33" fmla="*/ 279 h 377"/>
                  <a:gd name="T34" fmla="*/ 43 w 377"/>
                  <a:gd name="T35" fmla="*/ 309 h 377"/>
                  <a:gd name="T36" fmla="*/ 68 w 377"/>
                  <a:gd name="T37" fmla="*/ 334 h 377"/>
                  <a:gd name="T38" fmla="*/ 98 w 377"/>
                  <a:gd name="T39" fmla="*/ 355 h 377"/>
                  <a:gd name="T40" fmla="*/ 132 w 377"/>
                  <a:gd name="T41" fmla="*/ 370 h 377"/>
                  <a:gd name="T42" fmla="*/ 169 w 377"/>
                  <a:gd name="T43" fmla="*/ 377 h 377"/>
                  <a:gd name="T44" fmla="*/ 188 w 377"/>
                  <a:gd name="T45" fmla="*/ 377 h 377"/>
                  <a:gd name="T46" fmla="*/ 225 w 377"/>
                  <a:gd name="T47" fmla="*/ 374 h 377"/>
                  <a:gd name="T48" fmla="*/ 261 w 377"/>
                  <a:gd name="T49" fmla="*/ 364 h 377"/>
                  <a:gd name="T50" fmla="*/ 292 w 377"/>
                  <a:gd name="T51" fmla="*/ 346 h 377"/>
                  <a:gd name="T52" fmla="*/ 322 w 377"/>
                  <a:gd name="T53" fmla="*/ 322 h 377"/>
                  <a:gd name="T54" fmla="*/ 334 w 377"/>
                  <a:gd name="T55" fmla="*/ 309 h 377"/>
                  <a:gd name="T56" fmla="*/ 354 w 377"/>
                  <a:gd name="T57" fmla="*/ 278 h 377"/>
                  <a:gd name="T58" fmla="*/ 368 w 377"/>
                  <a:gd name="T59" fmla="*/ 244 h 377"/>
                  <a:gd name="T60" fmla="*/ 375 w 377"/>
                  <a:gd name="T61" fmla="*/ 208 h 377"/>
                  <a:gd name="T62" fmla="*/ 377 w 377"/>
                  <a:gd name="T63" fmla="*/ 189 h 377"/>
                  <a:gd name="T64" fmla="*/ 372 w 377"/>
                  <a:gd name="T65" fmla="*/ 152 h 377"/>
                  <a:gd name="T66" fmla="*/ 362 w 377"/>
                  <a:gd name="T67" fmla="*/ 118 h 377"/>
                  <a:gd name="T68" fmla="*/ 345 w 377"/>
                  <a:gd name="T69" fmla="*/ 85 h 377"/>
                  <a:gd name="T70" fmla="*/ 322 w 377"/>
                  <a:gd name="T71" fmla="*/ 57 h 3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77" h="377">
                    <a:moveTo>
                      <a:pt x="322" y="57"/>
                    </a:moveTo>
                    <a:lnTo>
                      <a:pt x="322" y="57"/>
                    </a:lnTo>
                    <a:lnTo>
                      <a:pt x="307" y="43"/>
                    </a:lnTo>
                    <a:lnTo>
                      <a:pt x="292" y="33"/>
                    </a:lnTo>
                    <a:lnTo>
                      <a:pt x="277" y="23"/>
                    </a:lnTo>
                    <a:lnTo>
                      <a:pt x="259" y="15"/>
                    </a:lnTo>
                    <a:lnTo>
                      <a:pt x="243" y="9"/>
                    </a:lnTo>
                    <a:lnTo>
                      <a:pt x="225" y="5"/>
                    </a:lnTo>
                    <a:lnTo>
                      <a:pt x="206" y="2"/>
                    </a:lnTo>
                    <a:lnTo>
                      <a:pt x="188" y="0"/>
                    </a:lnTo>
                    <a:lnTo>
                      <a:pt x="188" y="0"/>
                    </a:lnTo>
                    <a:lnTo>
                      <a:pt x="169" y="2"/>
                    </a:lnTo>
                    <a:lnTo>
                      <a:pt x="151" y="5"/>
                    </a:lnTo>
                    <a:lnTo>
                      <a:pt x="133" y="9"/>
                    </a:lnTo>
                    <a:lnTo>
                      <a:pt x="116" y="15"/>
                    </a:lnTo>
                    <a:lnTo>
                      <a:pt x="99" y="23"/>
                    </a:lnTo>
                    <a:lnTo>
                      <a:pt x="83" y="33"/>
                    </a:lnTo>
                    <a:lnTo>
                      <a:pt x="68" y="43"/>
                    </a:lnTo>
                    <a:lnTo>
                      <a:pt x="55" y="57"/>
                    </a:lnTo>
                    <a:lnTo>
                      <a:pt x="55" y="57"/>
                    </a:lnTo>
                    <a:lnTo>
                      <a:pt x="41" y="70"/>
                    </a:lnTo>
                    <a:lnTo>
                      <a:pt x="31" y="85"/>
                    </a:lnTo>
                    <a:lnTo>
                      <a:pt x="22" y="101"/>
                    </a:lnTo>
                    <a:lnTo>
                      <a:pt x="13" y="118"/>
                    </a:lnTo>
                    <a:lnTo>
                      <a:pt x="7" y="135"/>
                    </a:lnTo>
                    <a:lnTo>
                      <a:pt x="3" y="153"/>
                    </a:lnTo>
                    <a:lnTo>
                      <a:pt x="0" y="171"/>
                    </a:lnTo>
                    <a:lnTo>
                      <a:pt x="0" y="189"/>
                    </a:lnTo>
                    <a:lnTo>
                      <a:pt x="0" y="189"/>
                    </a:lnTo>
                    <a:lnTo>
                      <a:pt x="1" y="208"/>
                    </a:lnTo>
                    <a:lnTo>
                      <a:pt x="3" y="227"/>
                    </a:lnTo>
                    <a:lnTo>
                      <a:pt x="9" y="245"/>
                    </a:lnTo>
                    <a:lnTo>
                      <a:pt x="15" y="263"/>
                    </a:lnTo>
                    <a:lnTo>
                      <a:pt x="22" y="279"/>
                    </a:lnTo>
                    <a:lnTo>
                      <a:pt x="33" y="294"/>
                    </a:lnTo>
                    <a:lnTo>
                      <a:pt x="43" y="309"/>
                    </a:lnTo>
                    <a:lnTo>
                      <a:pt x="55" y="322"/>
                    </a:lnTo>
                    <a:lnTo>
                      <a:pt x="68" y="334"/>
                    </a:lnTo>
                    <a:lnTo>
                      <a:pt x="83" y="346"/>
                    </a:lnTo>
                    <a:lnTo>
                      <a:pt x="98" y="355"/>
                    </a:lnTo>
                    <a:lnTo>
                      <a:pt x="116" y="362"/>
                    </a:lnTo>
                    <a:lnTo>
                      <a:pt x="132" y="370"/>
                    </a:lnTo>
                    <a:lnTo>
                      <a:pt x="150" y="374"/>
                    </a:lnTo>
                    <a:lnTo>
                      <a:pt x="169" y="377"/>
                    </a:lnTo>
                    <a:lnTo>
                      <a:pt x="188" y="377"/>
                    </a:lnTo>
                    <a:lnTo>
                      <a:pt x="188" y="377"/>
                    </a:lnTo>
                    <a:lnTo>
                      <a:pt x="208" y="377"/>
                    </a:lnTo>
                    <a:lnTo>
                      <a:pt x="225" y="374"/>
                    </a:lnTo>
                    <a:lnTo>
                      <a:pt x="243" y="370"/>
                    </a:lnTo>
                    <a:lnTo>
                      <a:pt x="261" y="364"/>
                    </a:lnTo>
                    <a:lnTo>
                      <a:pt x="277" y="355"/>
                    </a:lnTo>
                    <a:lnTo>
                      <a:pt x="292" y="346"/>
                    </a:lnTo>
                    <a:lnTo>
                      <a:pt x="308" y="334"/>
                    </a:lnTo>
                    <a:lnTo>
                      <a:pt x="322" y="322"/>
                    </a:lnTo>
                    <a:lnTo>
                      <a:pt x="322" y="322"/>
                    </a:lnTo>
                    <a:lnTo>
                      <a:pt x="334" y="309"/>
                    </a:lnTo>
                    <a:lnTo>
                      <a:pt x="345" y="294"/>
                    </a:lnTo>
                    <a:lnTo>
                      <a:pt x="354" y="278"/>
                    </a:lnTo>
                    <a:lnTo>
                      <a:pt x="362" y="261"/>
                    </a:lnTo>
                    <a:lnTo>
                      <a:pt x="368" y="244"/>
                    </a:lnTo>
                    <a:lnTo>
                      <a:pt x="372" y="226"/>
                    </a:lnTo>
                    <a:lnTo>
                      <a:pt x="375" y="208"/>
                    </a:lnTo>
                    <a:lnTo>
                      <a:pt x="377" y="189"/>
                    </a:lnTo>
                    <a:lnTo>
                      <a:pt x="377" y="189"/>
                    </a:lnTo>
                    <a:lnTo>
                      <a:pt x="375" y="171"/>
                    </a:lnTo>
                    <a:lnTo>
                      <a:pt x="372" y="152"/>
                    </a:lnTo>
                    <a:lnTo>
                      <a:pt x="368" y="134"/>
                    </a:lnTo>
                    <a:lnTo>
                      <a:pt x="362" y="118"/>
                    </a:lnTo>
                    <a:lnTo>
                      <a:pt x="354" y="101"/>
                    </a:lnTo>
                    <a:lnTo>
                      <a:pt x="345" y="85"/>
                    </a:lnTo>
                    <a:lnTo>
                      <a:pt x="334" y="70"/>
                    </a:lnTo>
                    <a:lnTo>
                      <a:pt x="322" y="57"/>
                    </a:lnTo>
                    <a:lnTo>
                      <a:pt x="322" y="57"/>
                    </a:lnTo>
                    <a:close/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77" name="PA-任意多边形 148"/>
              <p:cNvSpPr/>
              <p:nvPr>
                <p:custDataLst>
                  <p:tags r:id="rId22"/>
                </p:custDataLst>
              </p:nvPr>
            </p:nvSpPr>
            <p:spPr bwMode="auto">
              <a:xfrm>
                <a:off x="7388225" y="3778251"/>
                <a:ext cx="485775" cy="487363"/>
              </a:xfrm>
              <a:custGeom>
                <a:avLst/>
                <a:gdLst>
                  <a:gd name="T0" fmla="*/ 261 w 306"/>
                  <a:gd name="T1" fmla="*/ 261 h 307"/>
                  <a:gd name="T2" fmla="*/ 238 w 306"/>
                  <a:gd name="T3" fmla="*/ 280 h 307"/>
                  <a:gd name="T4" fmla="*/ 211 w 306"/>
                  <a:gd name="T5" fmla="*/ 295 h 307"/>
                  <a:gd name="T6" fmla="*/ 183 w 306"/>
                  <a:gd name="T7" fmla="*/ 304 h 307"/>
                  <a:gd name="T8" fmla="*/ 153 w 306"/>
                  <a:gd name="T9" fmla="*/ 307 h 307"/>
                  <a:gd name="T10" fmla="*/ 137 w 306"/>
                  <a:gd name="T11" fmla="*/ 306 h 307"/>
                  <a:gd name="T12" fmla="*/ 107 w 306"/>
                  <a:gd name="T13" fmla="*/ 300 h 307"/>
                  <a:gd name="T14" fmla="*/ 81 w 306"/>
                  <a:gd name="T15" fmla="*/ 288 h 307"/>
                  <a:gd name="T16" fmla="*/ 55 w 306"/>
                  <a:gd name="T17" fmla="*/ 271 h 307"/>
                  <a:gd name="T18" fmla="*/ 35 w 306"/>
                  <a:gd name="T19" fmla="*/ 251 h 307"/>
                  <a:gd name="T20" fmla="*/ 18 w 306"/>
                  <a:gd name="T21" fmla="*/ 227 h 307"/>
                  <a:gd name="T22" fmla="*/ 6 w 306"/>
                  <a:gd name="T23" fmla="*/ 199 h 307"/>
                  <a:gd name="T24" fmla="*/ 0 w 306"/>
                  <a:gd name="T25" fmla="*/ 169 h 307"/>
                  <a:gd name="T26" fmla="*/ 0 w 306"/>
                  <a:gd name="T27" fmla="*/ 153 h 307"/>
                  <a:gd name="T28" fmla="*/ 3 w 306"/>
                  <a:gd name="T29" fmla="*/ 123 h 307"/>
                  <a:gd name="T30" fmla="*/ 11 w 306"/>
                  <a:gd name="T31" fmla="*/ 95 h 307"/>
                  <a:gd name="T32" fmla="*/ 26 w 306"/>
                  <a:gd name="T33" fmla="*/ 68 h 307"/>
                  <a:gd name="T34" fmla="*/ 45 w 306"/>
                  <a:gd name="T35" fmla="*/ 45 h 307"/>
                  <a:gd name="T36" fmla="*/ 55 w 306"/>
                  <a:gd name="T37" fmla="*/ 36 h 307"/>
                  <a:gd name="T38" fmla="*/ 81 w 306"/>
                  <a:gd name="T39" fmla="*/ 18 h 307"/>
                  <a:gd name="T40" fmla="*/ 109 w 306"/>
                  <a:gd name="T41" fmla="*/ 7 h 307"/>
                  <a:gd name="T42" fmla="*/ 138 w 306"/>
                  <a:gd name="T43" fmla="*/ 2 h 307"/>
                  <a:gd name="T44" fmla="*/ 153 w 306"/>
                  <a:gd name="T45" fmla="*/ 0 h 307"/>
                  <a:gd name="T46" fmla="*/ 183 w 306"/>
                  <a:gd name="T47" fmla="*/ 3 h 307"/>
                  <a:gd name="T48" fmla="*/ 211 w 306"/>
                  <a:gd name="T49" fmla="*/ 12 h 307"/>
                  <a:gd name="T50" fmla="*/ 238 w 306"/>
                  <a:gd name="T51" fmla="*/ 25 h 307"/>
                  <a:gd name="T52" fmla="*/ 261 w 306"/>
                  <a:gd name="T53" fmla="*/ 45 h 307"/>
                  <a:gd name="T54" fmla="*/ 272 w 306"/>
                  <a:gd name="T55" fmla="*/ 56 h 307"/>
                  <a:gd name="T56" fmla="*/ 288 w 306"/>
                  <a:gd name="T57" fmla="*/ 82 h 307"/>
                  <a:gd name="T58" fmla="*/ 300 w 306"/>
                  <a:gd name="T59" fmla="*/ 108 h 307"/>
                  <a:gd name="T60" fmla="*/ 306 w 306"/>
                  <a:gd name="T61" fmla="*/ 138 h 307"/>
                  <a:gd name="T62" fmla="*/ 306 w 306"/>
                  <a:gd name="T63" fmla="*/ 153 h 307"/>
                  <a:gd name="T64" fmla="*/ 303 w 306"/>
                  <a:gd name="T65" fmla="*/ 184 h 307"/>
                  <a:gd name="T66" fmla="*/ 294 w 306"/>
                  <a:gd name="T67" fmla="*/ 212 h 307"/>
                  <a:gd name="T68" fmla="*/ 281 w 306"/>
                  <a:gd name="T69" fmla="*/ 237 h 307"/>
                  <a:gd name="T70" fmla="*/ 261 w 306"/>
                  <a:gd name="T71" fmla="*/ 261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06" h="307">
                    <a:moveTo>
                      <a:pt x="261" y="261"/>
                    </a:moveTo>
                    <a:lnTo>
                      <a:pt x="261" y="261"/>
                    </a:lnTo>
                    <a:lnTo>
                      <a:pt x="250" y="271"/>
                    </a:lnTo>
                    <a:lnTo>
                      <a:pt x="238" y="280"/>
                    </a:lnTo>
                    <a:lnTo>
                      <a:pt x="226" y="288"/>
                    </a:lnTo>
                    <a:lnTo>
                      <a:pt x="211" y="295"/>
                    </a:lnTo>
                    <a:lnTo>
                      <a:pt x="198" y="300"/>
                    </a:lnTo>
                    <a:lnTo>
                      <a:pt x="183" y="304"/>
                    </a:lnTo>
                    <a:lnTo>
                      <a:pt x="168" y="306"/>
                    </a:lnTo>
                    <a:lnTo>
                      <a:pt x="153" y="307"/>
                    </a:lnTo>
                    <a:lnTo>
                      <a:pt x="153" y="307"/>
                    </a:lnTo>
                    <a:lnTo>
                      <a:pt x="137" y="306"/>
                    </a:lnTo>
                    <a:lnTo>
                      <a:pt x="122" y="304"/>
                    </a:lnTo>
                    <a:lnTo>
                      <a:pt x="107" y="300"/>
                    </a:lnTo>
                    <a:lnTo>
                      <a:pt x="94" y="295"/>
                    </a:lnTo>
                    <a:lnTo>
                      <a:pt x="81" y="288"/>
                    </a:lnTo>
                    <a:lnTo>
                      <a:pt x="67" y="280"/>
                    </a:lnTo>
                    <a:lnTo>
                      <a:pt x="55" y="271"/>
                    </a:lnTo>
                    <a:lnTo>
                      <a:pt x="45" y="261"/>
                    </a:lnTo>
                    <a:lnTo>
                      <a:pt x="35" y="251"/>
                    </a:lnTo>
                    <a:lnTo>
                      <a:pt x="26" y="239"/>
                    </a:lnTo>
                    <a:lnTo>
                      <a:pt x="18" y="227"/>
                    </a:lnTo>
                    <a:lnTo>
                      <a:pt x="12" y="214"/>
                    </a:lnTo>
                    <a:lnTo>
                      <a:pt x="6" y="199"/>
                    </a:lnTo>
                    <a:lnTo>
                      <a:pt x="3" y="184"/>
                    </a:lnTo>
                    <a:lnTo>
                      <a:pt x="0" y="169"/>
                    </a:lnTo>
                    <a:lnTo>
                      <a:pt x="0" y="153"/>
                    </a:lnTo>
                    <a:lnTo>
                      <a:pt x="0" y="153"/>
                    </a:lnTo>
                    <a:lnTo>
                      <a:pt x="0" y="138"/>
                    </a:lnTo>
                    <a:lnTo>
                      <a:pt x="3" y="123"/>
                    </a:lnTo>
                    <a:lnTo>
                      <a:pt x="6" y="108"/>
                    </a:lnTo>
                    <a:lnTo>
                      <a:pt x="11" y="95"/>
                    </a:lnTo>
                    <a:lnTo>
                      <a:pt x="18" y="82"/>
                    </a:lnTo>
                    <a:lnTo>
                      <a:pt x="26" y="68"/>
                    </a:lnTo>
                    <a:lnTo>
                      <a:pt x="35" y="56"/>
                    </a:lnTo>
                    <a:lnTo>
                      <a:pt x="45" y="45"/>
                    </a:lnTo>
                    <a:lnTo>
                      <a:pt x="45" y="45"/>
                    </a:lnTo>
                    <a:lnTo>
                      <a:pt x="55" y="36"/>
                    </a:lnTo>
                    <a:lnTo>
                      <a:pt x="69" y="25"/>
                    </a:lnTo>
                    <a:lnTo>
                      <a:pt x="81" y="18"/>
                    </a:lnTo>
                    <a:lnTo>
                      <a:pt x="94" y="12"/>
                    </a:lnTo>
                    <a:lnTo>
                      <a:pt x="109" y="7"/>
                    </a:lnTo>
                    <a:lnTo>
                      <a:pt x="124" y="3"/>
                    </a:lnTo>
                    <a:lnTo>
                      <a:pt x="138" y="2"/>
                    </a:lnTo>
                    <a:lnTo>
                      <a:pt x="153" y="0"/>
                    </a:lnTo>
                    <a:lnTo>
                      <a:pt x="153" y="0"/>
                    </a:lnTo>
                    <a:lnTo>
                      <a:pt x="168" y="2"/>
                    </a:lnTo>
                    <a:lnTo>
                      <a:pt x="183" y="3"/>
                    </a:lnTo>
                    <a:lnTo>
                      <a:pt x="198" y="6"/>
                    </a:lnTo>
                    <a:lnTo>
                      <a:pt x="211" y="12"/>
                    </a:lnTo>
                    <a:lnTo>
                      <a:pt x="224" y="18"/>
                    </a:lnTo>
                    <a:lnTo>
                      <a:pt x="238" y="25"/>
                    </a:lnTo>
                    <a:lnTo>
                      <a:pt x="250" y="34"/>
                    </a:lnTo>
                    <a:lnTo>
                      <a:pt x="261" y="45"/>
                    </a:lnTo>
                    <a:lnTo>
                      <a:pt x="261" y="45"/>
                    </a:lnTo>
                    <a:lnTo>
                      <a:pt x="272" y="56"/>
                    </a:lnTo>
                    <a:lnTo>
                      <a:pt x="281" y="68"/>
                    </a:lnTo>
                    <a:lnTo>
                      <a:pt x="288" y="82"/>
                    </a:lnTo>
                    <a:lnTo>
                      <a:pt x="294" y="95"/>
                    </a:lnTo>
                    <a:lnTo>
                      <a:pt x="300" y="108"/>
                    </a:lnTo>
                    <a:lnTo>
                      <a:pt x="303" y="123"/>
                    </a:lnTo>
                    <a:lnTo>
                      <a:pt x="306" y="138"/>
                    </a:lnTo>
                    <a:lnTo>
                      <a:pt x="306" y="153"/>
                    </a:lnTo>
                    <a:lnTo>
                      <a:pt x="306" y="153"/>
                    </a:lnTo>
                    <a:lnTo>
                      <a:pt x="306" y="169"/>
                    </a:lnTo>
                    <a:lnTo>
                      <a:pt x="303" y="184"/>
                    </a:lnTo>
                    <a:lnTo>
                      <a:pt x="300" y="197"/>
                    </a:lnTo>
                    <a:lnTo>
                      <a:pt x="294" y="212"/>
                    </a:lnTo>
                    <a:lnTo>
                      <a:pt x="288" y="225"/>
                    </a:lnTo>
                    <a:lnTo>
                      <a:pt x="281" y="237"/>
                    </a:lnTo>
                    <a:lnTo>
                      <a:pt x="272" y="251"/>
                    </a:lnTo>
                    <a:lnTo>
                      <a:pt x="261" y="261"/>
                    </a:lnTo>
                    <a:lnTo>
                      <a:pt x="261" y="261"/>
                    </a:lnTo>
                    <a:close/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78" name="PA-任意多边形 149"/>
              <p:cNvSpPr/>
              <p:nvPr>
                <p:custDataLst>
                  <p:tags r:id="rId23"/>
                </p:custDataLst>
              </p:nvPr>
            </p:nvSpPr>
            <p:spPr bwMode="auto">
              <a:xfrm>
                <a:off x="7815262" y="4203701"/>
                <a:ext cx="88900" cy="92075"/>
              </a:xfrm>
              <a:custGeom>
                <a:avLst/>
                <a:gdLst>
                  <a:gd name="T0" fmla="*/ 56 w 56"/>
                  <a:gd name="T1" fmla="*/ 24 h 58"/>
                  <a:gd name="T2" fmla="*/ 56 w 56"/>
                  <a:gd name="T3" fmla="*/ 24 h 58"/>
                  <a:gd name="T4" fmla="*/ 33 w 56"/>
                  <a:gd name="T5" fmla="*/ 0 h 58"/>
                  <a:gd name="T6" fmla="*/ 33 w 56"/>
                  <a:gd name="T7" fmla="*/ 0 h 58"/>
                  <a:gd name="T8" fmla="*/ 18 w 56"/>
                  <a:gd name="T9" fmla="*/ 18 h 58"/>
                  <a:gd name="T10" fmla="*/ 18 w 56"/>
                  <a:gd name="T11" fmla="*/ 18 h 58"/>
                  <a:gd name="T12" fmla="*/ 0 w 56"/>
                  <a:gd name="T13" fmla="*/ 35 h 58"/>
                  <a:gd name="T14" fmla="*/ 0 w 56"/>
                  <a:gd name="T15" fmla="*/ 35 h 58"/>
                  <a:gd name="T16" fmla="*/ 24 w 56"/>
                  <a:gd name="T17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58">
                    <a:moveTo>
                      <a:pt x="56" y="24"/>
                    </a:moveTo>
                    <a:lnTo>
                      <a:pt x="56" y="24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18" y="18"/>
                    </a:lnTo>
                    <a:lnTo>
                      <a:pt x="18" y="18"/>
                    </a:lnTo>
                    <a:lnTo>
                      <a:pt x="0" y="35"/>
                    </a:lnTo>
                    <a:lnTo>
                      <a:pt x="0" y="35"/>
                    </a:lnTo>
                    <a:lnTo>
                      <a:pt x="24" y="58"/>
                    </a:lnTo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79" name="PA-任意多边形 150"/>
              <p:cNvSpPr/>
              <p:nvPr>
                <p:custDataLst>
                  <p:tags r:id="rId24"/>
                </p:custDataLst>
              </p:nvPr>
            </p:nvSpPr>
            <p:spPr bwMode="auto">
              <a:xfrm>
                <a:off x="7834312" y="4222751"/>
                <a:ext cx="355600" cy="355600"/>
              </a:xfrm>
              <a:custGeom>
                <a:avLst/>
                <a:gdLst>
                  <a:gd name="T0" fmla="*/ 224 w 224"/>
                  <a:gd name="T1" fmla="*/ 171 h 224"/>
                  <a:gd name="T2" fmla="*/ 169 w 224"/>
                  <a:gd name="T3" fmla="*/ 224 h 224"/>
                  <a:gd name="T4" fmla="*/ 0 w 224"/>
                  <a:gd name="T5" fmla="*/ 55 h 224"/>
                  <a:gd name="T6" fmla="*/ 53 w 224"/>
                  <a:gd name="T7" fmla="*/ 0 h 224"/>
                  <a:gd name="T8" fmla="*/ 224 w 224"/>
                  <a:gd name="T9" fmla="*/ 171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4" h="224">
                    <a:moveTo>
                      <a:pt x="224" y="171"/>
                    </a:moveTo>
                    <a:lnTo>
                      <a:pt x="169" y="224"/>
                    </a:lnTo>
                    <a:lnTo>
                      <a:pt x="0" y="55"/>
                    </a:lnTo>
                    <a:lnTo>
                      <a:pt x="53" y="0"/>
                    </a:lnTo>
                    <a:lnTo>
                      <a:pt x="224" y="171"/>
                    </a:lnTo>
                    <a:close/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80" name="PA-任意多边形 151"/>
              <p:cNvSpPr/>
              <p:nvPr>
                <p:custDataLst>
                  <p:tags r:id="rId25"/>
                </p:custDataLst>
              </p:nvPr>
            </p:nvSpPr>
            <p:spPr bwMode="auto">
              <a:xfrm>
                <a:off x="7834312" y="4222751"/>
                <a:ext cx="117475" cy="117475"/>
              </a:xfrm>
              <a:custGeom>
                <a:avLst/>
                <a:gdLst>
                  <a:gd name="T0" fmla="*/ 74 w 74"/>
                  <a:gd name="T1" fmla="*/ 20 h 74"/>
                  <a:gd name="T2" fmla="*/ 19 w 74"/>
                  <a:gd name="T3" fmla="*/ 74 h 74"/>
                  <a:gd name="T4" fmla="*/ 0 w 74"/>
                  <a:gd name="T5" fmla="*/ 55 h 74"/>
                  <a:gd name="T6" fmla="*/ 53 w 74"/>
                  <a:gd name="T7" fmla="*/ 0 h 74"/>
                  <a:gd name="T8" fmla="*/ 74 w 74"/>
                  <a:gd name="T9" fmla="*/ 2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" h="74">
                    <a:moveTo>
                      <a:pt x="74" y="20"/>
                    </a:moveTo>
                    <a:lnTo>
                      <a:pt x="19" y="74"/>
                    </a:lnTo>
                    <a:lnTo>
                      <a:pt x="0" y="55"/>
                    </a:lnTo>
                    <a:lnTo>
                      <a:pt x="53" y="0"/>
                    </a:lnTo>
                    <a:lnTo>
                      <a:pt x="74" y="20"/>
                    </a:lnTo>
                    <a:close/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81" name="PA-任意多边形 152"/>
              <p:cNvSpPr/>
              <p:nvPr>
                <p:custDataLst>
                  <p:tags r:id="rId26"/>
                </p:custDataLst>
              </p:nvPr>
            </p:nvSpPr>
            <p:spPr bwMode="auto">
              <a:xfrm>
                <a:off x="8102600" y="4494213"/>
                <a:ext cx="107950" cy="106363"/>
              </a:xfrm>
              <a:custGeom>
                <a:avLst/>
                <a:gdLst>
                  <a:gd name="T0" fmla="*/ 68 w 68"/>
                  <a:gd name="T1" fmla="*/ 12 h 67"/>
                  <a:gd name="T2" fmla="*/ 68 w 68"/>
                  <a:gd name="T3" fmla="*/ 12 h 67"/>
                  <a:gd name="T4" fmla="*/ 67 w 68"/>
                  <a:gd name="T5" fmla="*/ 24 h 67"/>
                  <a:gd name="T6" fmla="*/ 64 w 68"/>
                  <a:gd name="T7" fmla="*/ 34 h 67"/>
                  <a:gd name="T8" fmla="*/ 58 w 68"/>
                  <a:gd name="T9" fmla="*/ 43 h 67"/>
                  <a:gd name="T10" fmla="*/ 52 w 68"/>
                  <a:gd name="T11" fmla="*/ 50 h 67"/>
                  <a:gd name="T12" fmla="*/ 43 w 68"/>
                  <a:gd name="T13" fmla="*/ 58 h 67"/>
                  <a:gd name="T14" fmla="*/ 34 w 68"/>
                  <a:gd name="T15" fmla="*/ 62 h 67"/>
                  <a:gd name="T16" fmla="*/ 24 w 68"/>
                  <a:gd name="T17" fmla="*/ 65 h 67"/>
                  <a:gd name="T18" fmla="*/ 13 w 68"/>
                  <a:gd name="T19" fmla="*/ 67 h 67"/>
                  <a:gd name="T20" fmla="*/ 13 w 68"/>
                  <a:gd name="T21" fmla="*/ 67 h 67"/>
                  <a:gd name="T22" fmla="*/ 0 w 68"/>
                  <a:gd name="T23" fmla="*/ 53 h 67"/>
                  <a:gd name="T24" fmla="*/ 0 w 68"/>
                  <a:gd name="T25" fmla="*/ 53 h 67"/>
                  <a:gd name="T26" fmla="*/ 55 w 68"/>
                  <a:gd name="T27" fmla="*/ 0 h 67"/>
                  <a:gd name="T28" fmla="*/ 55 w 68"/>
                  <a:gd name="T29" fmla="*/ 0 h 67"/>
                  <a:gd name="T30" fmla="*/ 68 w 68"/>
                  <a:gd name="T31" fmla="*/ 12 h 67"/>
                  <a:gd name="T32" fmla="*/ 68 w 68"/>
                  <a:gd name="T33" fmla="*/ 12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8" h="67">
                    <a:moveTo>
                      <a:pt x="68" y="12"/>
                    </a:moveTo>
                    <a:lnTo>
                      <a:pt x="68" y="12"/>
                    </a:lnTo>
                    <a:lnTo>
                      <a:pt x="67" y="24"/>
                    </a:lnTo>
                    <a:lnTo>
                      <a:pt x="64" y="34"/>
                    </a:lnTo>
                    <a:lnTo>
                      <a:pt x="58" y="43"/>
                    </a:lnTo>
                    <a:lnTo>
                      <a:pt x="52" y="50"/>
                    </a:lnTo>
                    <a:lnTo>
                      <a:pt x="43" y="58"/>
                    </a:lnTo>
                    <a:lnTo>
                      <a:pt x="34" y="62"/>
                    </a:lnTo>
                    <a:lnTo>
                      <a:pt x="24" y="65"/>
                    </a:lnTo>
                    <a:lnTo>
                      <a:pt x="13" y="67"/>
                    </a:lnTo>
                    <a:lnTo>
                      <a:pt x="13" y="67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55" y="0"/>
                    </a:lnTo>
                    <a:lnTo>
                      <a:pt x="55" y="0"/>
                    </a:lnTo>
                    <a:lnTo>
                      <a:pt x="68" y="12"/>
                    </a:lnTo>
                    <a:lnTo>
                      <a:pt x="68" y="12"/>
                    </a:lnTo>
                    <a:close/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82" name="PA-任意多边形 153"/>
              <p:cNvSpPr/>
              <p:nvPr>
                <p:custDataLst>
                  <p:tags r:id="rId27"/>
                </p:custDataLst>
              </p:nvPr>
            </p:nvSpPr>
            <p:spPr bwMode="auto">
              <a:xfrm>
                <a:off x="7259637" y="3871913"/>
                <a:ext cx="927100" cy="485775"/>
              </a:xfrm>
              <a:custGeom>
                <a:avLst/>
                <a:gdLst>
                  <a:gd name="T0" fmla="*/ 0 w 584"/>
                  <a:gd name="T1" fmla="*/ 252 h 306"/>
                  <a:gd name="T2" fmla="*/ 86 w 584"/>
                  <a:gd name="T3" fmla="*/ 306 h 306"/>
                  <a:gd name="T4" fmla="*/ 234 w 584"/>
                  <a:gd name="T5" fmla="*/ 95 h 306"/>
                  <a:gd name="T6" fmla="*/ 477 w 584"/>
                  <a:gd name="T7" fmla="*/ 125 h 306"/>
                  <a:gd name="T8" fmla="*/ 584 w 584"/>
                  <a:gd name="T9" fmla="*/ 0 h 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4" h="306">
                    <a:moveTo>
                      <a:pt x="0" y="252"/>
                    </a:moveTo>
                    <a:lnTo>
                      <a:pt x="86" y="306"/>
                    </a:lnTo>
                    <a:lnTo>
                      <a:pt x="234" y="95"/>
                    </a:lnTo>
                    <a:lnTo>
                      <a:pt x="477" y="125"/>
                    </a:lnTo>
                    <a:lnTo>
                      <a:pt x="584" y="0"/>
                    </a:lnTo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83" name="PA-任意多边形 154"/>
              <p:cNvSpPr/>
              <p:nvPr>
                <p:custDataLst>
                  <p:tags r:id="rId28"/>
                </p:custDataLst>
              </p:nvPr>
            </p:nvSpPr>
            <p:spPr bwMode="auto">
              <a:xfrm>
                <a:off x="7615237" y="3997326"/>
                <a:ext cx="47625" cy="47625"/>
              </a:xfrm>
              <a:custGeom>
                <a:avLst/>
                <a:gdLst>
                  <a:gd name="T0" fmla="*/ 30 w 30"/>
                  <a:gd name="T1" fmla="*/ 15 h 30"/>
                  <a:gd name="T2" fmla="*/ 30 w 30"/>
                  <a:gd name="T3" fmla="*/ 15 h 30"/>
                  <a:gd name="T4" fmla="*/ 28 w 30"/>
                  <a:gd name="T5" fmla="*/ 21 h 30"/>
                  <a:gd name="T6" fmla="*/ 25 w 30"/>
                  <a:gd name="T7" fmla="*/ 25 h 30"/>
                  <a:gd name="T8" fmla="*/ 21 w 30"/>
                  <a:gd name="T9" fmla="*/ 30 h 30"/>
                  <a:gd name="T10" fmla="*/ 15 w 30"/>
                  <a:gd name="T11" fmla="*/ 30 h 30"/>
                  <a:gd name="T12" fmla="*/ 15 w 30"/>
                  <a:gd name="T13" fmla="*/ 30 h 30"/>
                  <a:gd name="T14" fmla="*/ 9 w 30"/>
                  <a:gd name="T15" fmla="*/ 30 h 30"/>
                  <a:gd name="T16" fmla="*/ 4 w 30"/>
                  <a:gd name="T17" fmla="*/ 25 h 30"/>
                  <a:gd name="T18" fmla="*/ 0 w 30"/>
                  <a:gd name="T19" fmla="*/ 21 h 30"/>
                  <a:gd name="T20" fmla="*/ 0 w 30"/>
                  <a:gd name="T21" fmla="*/ 15 h 30"/>
                  <a:gd name="T22" fmla="*/ 0 w 30"/>
                  <a:gd name="T23" fmla="*/ 15 h 30"/>
                  <a:gd name="T24" fmla="*/ 0 w 30"/>
                  <a:gd name="T25" fmla="*/ 10 h 30"/>
                  <a:gd name="T26" fmla="*/ 4 w 30"/>
                  <a:gd name="T27" fmla="*/ 4 h 30"/>
                  <a:gd name="T28" fmla="*/ 9 w 30"/>
                  <a:gd name="T29" fmla="*/ 1 h 30"/>
                  <a:gd name="T30" fmla="*/ 15 w 30"/>
                  <a:gd name="T31" fmla="*/ 0 h 30"/>
                  <a:gd name="T32" fmla="*/ 15 w 30"/>
                  <a:gd name="T33" fmla="*/ 0 h 30"/>
                  <a:gd name="T34" fmla="*/ 21 w 30"/>
                  <a:gd name="T35" fmla="*/ 1 h 30"/>
                  <a:gd name="T36" fmla="*/ 25 w 30"/>
                  <a:gd name="T37" fmla="*/ 4 h 30"/>
                  <a:gd name="T38" fmla="*/ 28 w 30"/>
                  <a:gd name="T39" fmla="*/ 10 h 30"/>
                  <a:gd name="T40" fmla="*/ 30 w 30"/>
                  <a:gd name="T41" fmla="*/ 15 h 30"/>
                  <a:gd name="T42" fmla="*/ 30 w 30"/>
                  <a:gd name="T43" fmla="*/ 1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0" h="30">
                    <a:moveTo>
                      <a:pt x="30" y="15"/>
                    </a:moveTo>
                    <a:lnTo>
                      <a:pt x="30" y="15"/>
                    </a:lnTo>
                    <a:lnTo>
                      <a:pt x="28" y="21"/>
                    </a:lnTo>
                    <a:lnTo>
                      <a:pt x="25" y="25"/>
                    </a:lnTo>
                    <a:lnTo>
                      <a:pt x="21" y="30"/>
                    </a:lnTo>
                    <a:lnTo>
                      <a:pt x="15" y="30"/>
                    </a:lnTo>
                    <a:lnTo>
                      <a:pt x="15" y="30"/>
                    </a:lnTo>
                    <a:lnTo>
                      <a:pt x="9" y="30"/>
                    </a:lnTo>
                    <a:lnTo>
                      <a:pt x="4" y="25"/>
                    </a:lnTo>
                    <a:lnTo>
                      <a:pt x="0" y="21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0" y="10"/>
                    </a:lnTo>
                    <a:lnTo>
                      <a:pt x="4" y="4"/>
                    </a:lnTo>
                    <a:lnTo>
                      <a:pt x="9" y="1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21" y="1"/>
                    </a:lnTo>
                    <a:lnTo>
                      <a:pt x="25" y="4"/>
                    </a:lnTo>
                    <a:lnTo>
                      <a:pt x="28" y="10"/>
                    </a:lnTo>
                    <a:lnTo>
                      <a:pt x="30" y="15"/>
                    </a:lnTo>
                    <a:lnTo>
                      <a:pt x="30" y="15"/>
                    </a:lnTo>
                    <a:close/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84" name="PA-任意多边形 155"/>
              <p:cNvSpPr/>
              <p:nvPr>
                <p:custDataLst>
                  <p:tags r:id="rId29"/>
                </p:custDataLst>
              </p:nvPr>
            </p:nvSpPr>
            <p:spPr bwMode="auto">
              <a:xfrm>
                <a:off x="7372350" y="4333876"/>
                <a:ext cx="47625" cy="47625"/>
              </a:xfrm>
              <a:custGeom>
                <a:avLst/>
                <a:gdLst>
                  <a:gd name="T0" fmla="*/ 30 w 30"/>
                  <a:gd name="T1" fmla="*/ 15 h 30"/>
                  <a:gd name="T2" fmla="*/ 30 w 30"/>
                  <a:gd name="T3" fmla="*/ 15 h 30"/>
                  <a:gd name="T4" fmla="*/ 28 w 30"/>
                  <a:gd name="T5" fmla="*/ 21 h 30"/>
                  <a:gd name="T6" fmla="*/ 25 w 30"/>
                  <a:gd name="T7" fmla="*/ 25 h 30"/>
                  <a:gd name="T8" fmla="*/ 21 w 30"/>
                  <a:gd name="T9" fmla="*/ 28 h 30"/>
                  <a:gd name="T10" fmla="*/ 15 w 30"/>
                  <a:gd name="T11" fmla="*/ 30 h 30"/>
                  <a:gd name="T12" fmla="*/ 15 w 30"/>
                  <a:gd name="T13" fmla="*/ 30 h 30"/>
                  <a:gd name="T14" fmla="*/ 9 w 30"/>
                  <a:gd name="T15" fmla="*/ 28 h 30"/>
                  <a:gd name="T16" fmla="*/ 5 w 30"/>
                  <a:gd name="T17" fmla="*/ 25 h 30"/>
                  <a:gd name="T18" fmla="*/ 2 w 30"/>
                  <a:gd name="T19" fmla="*/ 21 h 30"/>
                  <a:gd name="T20" fmla="*/ 0 w 30"/>
                  <a:gd name="T21" fmla="*/ 15 h 30"/>
                  <a:gd name="T22" fmla="*/ 0 w 30"/>
                  <a:gd name="T23" fmla="*/ 15 h 30"/>
                  <a:gd name="T24" fmla="*/ 2 w 30"/>
                  <a:gd name="T25" fmla="*/ 9 h 30"/>
                  <a:gd name="T26" fmla="*/ 5 w 30"/>
                  <a:gd name="T27" fmla="*/ 4 h 30"/>
                  <a:gd name="T28" fmla="*/ 9 w 30"/>
                  <a:gd name="T29" fmla="*/ 2 h 30"/>
                  <a:gd name="T30" fmla="*/ 15 w 30"/>
                  <a:gd name="T31" fmla="*/ 0 h 30"/>
                  <a:gd name="T32" fmla="*/ 15 w 30"/>
                  <a:gd name="T33" fmla="*/ 0 h 30"/>
                  <a:gd name="T34" fmla="*/ 21 w 30"/>
                  <a:gd name="T35" fmla="*/ 2 h 30"/>
                  <a:gd name="T36" fmla="*/ 25 w 30"/>
                  <a:gd name="T37" fmla="*/ 4 h 30"/>
                  <a:gd name="T38" fmla="*/ 28 w 30"/>
                  <a:gd name="T39" fmla="*/ 9 h 30"/>
                  <a:gd name="T40" fmla="*/ 30 w 30"/>
                  <a:gd name="T41" fmla="*/ 15 h 30"/>
                  <a:gd name="T42" fmla="*/ 30 w 30"/>
                  <a:gd name="T43" fmla="*/ 1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0" h="30">
                    <a:moveTo>
                      <a:pt x="30" y="15"/>
                    </a:moveTo>
                    <a:lnTo>
                      <a:pt x="30" y="15"/>
                    </a:lnTo>
                    <a:lnTo>
                      <a:pt x="28" y="21"/>
                    </a:lnTo>
                    <a:lnTo>
                      <a:pt x="25" y="25"/>
                    </a:lnTo>
                    <a:lnTo>
                      <a:pt x="21" y="28"/>
                    </a:lnTo>
                    <a:lnTo>
                      <a:pt x="15" y="30"/>
                    </a:lnTo>
                    <a:lnTo>
                      <a:pt x="15" y="30"/>
                    </a:lnTo>
                    <a:lnTo>
                      <a:pt x="9" y="28"/>
                    </a:lnTo>
                    <a:lnTo>
                      <a:pt x="5" y="25"/>
                    </a:lnTo>
                    <a:lnTo>
                      <a:pt x="2" y="21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2" y="9"/>
                    </a:lnTo>
                    <a:lnTo>
                      <a:pt x="5" y="4"/>
                    </a:lnTo>
                    <a:lnTo>
                      <a:pt x="9" y="2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21" y="2"/>
                    </a:lnTo>
                    <a:lnTo>
                      <a:pt x="25" y="4"/>
                    </a:lnTo>
                    <a:lnTo>
                      <a:pt x="28" y="9"/>
                    </a:lnTo>
                    <a:lnTo>
                      <a:pt x="30" y="15"/>
                    </a:lnTo>
                    <a:lnTo>
                      <a:pt x="30" y="15"/>
                    </a:lnTo>
                    <a:close/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85" name="PA-任意多边形 156"/>
              <p:cNvSpPr/>
              <p:nvPr>
                <p:custDataLst>
                  <p:tags r:id="rId30"/>
                </p:custDataLst>
              </p:nvPr>
            </p:nvSpPr>
            <p:spPr bwMode="auto">
              <a:xfrm>
                <a:off x="7245350" y="4254501"/>
                <a:ext cx="47625" cy="46038"/>
              </a:xfrm>
              <a:custGeom>
                <a:avLst/>
                <a:gdLst>
                  <a:gd name="T0" fmla="*/ 30 w 30"/>
                  <a:gd name="T1" fmla="*/ 14 h 29"/>
                  <a:gd name="T2" fmla="*/ 30 w 30"/>
                  <a:gd name="T3" fmla="*/ 14 h 29"/>
                  <a:gd name="T4" fmla="*/ 28 w 30"/>
                  <a:gd name="T5" fmla="*/ 20 h 29"/>
                  <a:gd name="T6" fmla="*/ 25 w 30"/>
                  <a:gd name="T7" fmla="*/ 25 h 29"/>
                  <a:gd name="T8" fmla="*/ 21 w 30"/>
                  <a:gd name="T9" fmla="*/ 28 h 29"/>
                  <a:gd name="T10" fmla="*/ 15 w 30"/>
                  <a:gd name="T11" fmla="*/ 29 h 29"/>
                  <a:gd name="T12" fmla="*/ 15 w 30"/>
                  <a:gd name="T13" fmla="*/ 29 h 29"/>
                  <a:gd name="T14" fmla="*/ 9 w 30"/>
                  <a:gd name="T15" fmla="*/ 28 h 29"/>
                  <a:gd name="T16" fmla="*/ 4 w 30"/>
                  <a:gd name="T17" fmla="*/ 25 h 29"/>
                  <a:gd name="T18" fmla="*/ 2 w 30"/>
                  <a:gd name="T19" fmla="*/ 20 h 29"/>
                  <a:gd name="T20" fmla="*/ 0 w 30"/>
                  <a:gd name="T21" fmla="*/ 14 h 29"/>
                  <a:gd name="T22" fmla="*/ 0 w 30"/>
                  <a:gd name="T23" fmla="*/ 14 h 29"/>
                  <a:gd name="T24" fmla="*/ 2 w 30"/>
                  <a:gd name="T25" fmla="*/ 9 h 29"/>
                  <a:gd name="T26" fmla="*/ 4 w 30"/>
                  <a:gd name="T27" fmla="*/ 4 h 29"/>
                  <a:gd name="T28" fmla="*/ 9 w 30"/>
                  <a:gd name="T29" fmla="*/ 1 h 29"/>
                  <a:gd name="T30" fmla="*/ 15 w 30"/>
                  <a:gd name="T31" fmla="*/ 0 h 29"/>
                  <a:gd name="T32" fmla="*/ 15 w 30"/>
                  <a:gd name="T33" fmla="*/ 0 h 29"/>
                  <a:gd name="T34" fmla="*/ 21 w 30"/>
                  <a:gd name="T35" fmla="*/ 1 h 29"/>
                  <a:gd name="T36" fmla="*/ 25 w 30"/>
                  <a:gd name="T37" fmla="*/ 4 h 29"/>
                  <a:gd name="T38" fmla="*/ 28 w 30"/>
                  <a:gd name="T39" fmla="*/ 9 h 29"/>
                  <a:gd name="T40" fmla="*/ 30 w 30"/>
                  <a:gd name="T41" fmla="*/ 14 h 29"/>
                  <a:gd name="T42" fmla="*/ 30 w 30"/>
                  <a:gd name="T43" fmla="*/ 1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0" h="29">
                    <a:moveTo>
                      <a:pt x="30" y="14"/>
                    </a:moveTo>
                    <a:lnTo>
                      <a:pt x="30" y="14"/>
                    </a:lnTo>
                    <a:lnTo>
                      <a:pt x="28" y="20"/>
                    </a:lnTo>
                    <a:lnTo>
                      <a:pt x="25" y="25"/>
                    </a:lnTo>
                    <a:lnTo>
                      <a:pt x="21" y="28"/>
                    </a:lnTo>
                    <a:lnTo>
                      <a:pt x="15" y="29"/>
                    </a:lnTo>
                    <a:lnTo>
                      <a:pt x="15" y="29"/>
                    </a:lnTo>
                    <a:lnTo>
                      <a:pt x="9" y="28"/>
                    </a:lnTo>
                    <a:lnTo>
                      <a:pt x="4" y="25"/>
                    </a:lnTo>
                    <a:lnTo>
                      <a:pt x="2" y="20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2" y="9"/>
                    </a:lnTo>
                    <a:lnTo>
                      <a:pt x="4" y="4"/>
                    </a:lnTo>
                    <a:lnTo>
                      <a:pt x="9" y="1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21" y="1"/>
                    </a:lnTo>
                    <a:lnTo>
                      <a:pt x="25" y="4"/>
                    </a:lnTo>
                    <a:lnTo>
                      <a:pt x="28" y="9"/>
                    </a:lnTo>
                    <a:lnTo>
                      <a:pt x="30" y="14"/>
                    </a:lnTo>
                    <a:lnTo>
                      <a:pt x="30" y="14"/>
                    </a:lnTo>
                    <a:close/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86" name="PA-任意多边形 157"/>
              <p:cNvSpPr/>
              <p:nvPr>
                <p:custDataLst>
                  <p:tags r:id="rId31"/>
                </p:custDataLst>
              </p:nvPr>
            </p:nvSpPr>
            <p:spPr bwMode="auto">
              <a:xfrm>
                <a:off x="7994650" y="4046538"/>
                <a:ext cx="46037" cy="47625"/>
              </a:xfrm>
              <a:custGeom>
                <a:avLst/>
                <a:gdLst>
                  <a:gd name="T0" fmla="*/ 29 w 29"/>
                  <a:gd name="T1" fmla="*/ 15 h 30"/>
                  <a:gd name="T2" fmla="*/ 29 w 29"/>
                  <a:gd name="T3" fmla="*/ 15 h 30"/>
                  <a:gd name="T4" fmla="*/ 28 w 29"/>
                  <a:gd name="T5" fmla="*/ 21 h 30"/>
                  <a:gd name="T6" fmla="*/ 25 w 29"/>
                  <a:gd name="T7" fmla="*/ 25 h 30"/>
                  <a:gd name="T8" fmla="*/ 20 w 29"/>
                  <a:gd name="T9" fmla="*/ 28 h 30"/>
                  <a:gd name="T10" fmla="*/ 14 w 29"/>
                  <a:gd name="T11" fmla="*/ 30 h 30"/>
                  <a:gd name="T12" fmla="*/ 14 w 29"/>
                  <a:gd name="T13" fmla="*/ 30 h 30"/>
                  <a:gd name="T14" fmla="*/ 8 w 29"/>
                  <a:gd name="T15" fmla="*/ 28 h 30"/>
                  <a:gd name="T16" fmla="*/ 4 w 29"/>
                  <a:gd name="T17" fmla="*/ 25 h 30"/>
                  <a:gd name="T18" fmla="*/ 1 w 29"/>
                  <a:gd name="T19" fmla="*/ 21 h 30"/>
                  <a:gd name="T20" fmla="*/ 0 w 29"/>
                  <a:gd name="T21" fmla="*/ 15 h 30"/>
                  <a:gd name="T22" fmla="*/ 0 w 29"/>
                  <a:gd name="T23" fmla="*/ 15 h 30"/>
                  <a:gd name="T24" fmla="*/ 1 w 29"/>
                  <a:gd name="T25" fmla="*/ 9 h 30"/>
                  <a:gd name="T26" fmla="*/ 4 w 29"/>
                  <a:gd name="T27" fmla="*/ 5 h 30"/>
                  <a:gd name="T28" fmla="*/ 8 w 29"/>
                  <a:gd name="T29" fmla="*/ 2 h 30"/>
                  <a:gd name="T30" fmla="*/ 14 w 29"/>
                  <a:gd name="T31" fmla="*/ 0 h 30"/>
                  <a:gd name="T32" fmla="*/ 14 w 29"/>
                  <a:gd name="T33" fmla="*/ 0 h 30"/>
                  <a:gd name="T34" fmla="*/ 20 w 29"/>
                  <a:gd name="T35" fmla="*/ 2 h 30"/>
                  <a:gd name="T36" fmla="*/ 25 w 29"/>
                  <a:gd name="T37" fmla="*/ 5 h 30"/>
                  <a:gd name="T38" fmla="*/ 28 w 29"/>
                  <a:gd name="T39" fmla="*/ 9 h 30"/>
                  <a:gd name="T40" fmla="*/ 29 w 29"/>
                  <a:gd name="T41" fmla="*/ 15 h 30"/>
                  <a:gd name="T42" fmla="*/ 29 w 29"/>
                  <a:gd name="T43" fmla="*/ 1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" h="30">
                    <a:moveTo>
                      <a:pt x="29" y="15"/>
                    </a:moveTo>
                    <a:lnTo>
                      <a:pt x="29" y="15"/>
                    </a:lnTo>
                    <a:lnTo>
                      <a:pt x="28" y="21"/>
                    </a:lnTo>
                    <a:lnTo>
                      <a:pt x="25" y="25"/>
                    </a:lnTo>
                    <a:lnTo>
                      <a:pt x="20" y="28"/>
                    </a:lnTo>
                    <a:lnTo>
                      <a:pt x="14" y="30"/>
                    </a:lnTo>
                    <a:lnTo>
                      <a:pt x="14" y="30"/>
                    </a:lnTo>
                    <a:lnTo>
                      <a:pt x="8" y="28"/>
                    </a:lnTo>
                    <a:lnTo>
                      <a:pt x="4" y="25"/>
                    </a:lnTo>
                    <a:lnTo>
                      <a:pt x="1" y="21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1" y="9"/>
                    </a:lnTo>
                    <a:lnTo>
                      <a:pt x="4" y="5"/>
                    </a:lnTo>
                    <a:lnTo>
                      <a:pt x="8" y="2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20" y="2"/>
                    </a:lnTo>
                    <a:lnTo>
                      <a:pt x="25" y="5"/>
                    </a:lnTo>
                    <a:lnTo>
                      <a:pt x="28" y="9"/>
                    </a:lnTo>
                    <a:lnTo>
                      <a:pt x="29" y="15"/>
                    </a:lnTo>
                    <a:lnTo>
                      <a:pt x="29" y="15"/>
                    </a:lnTo>
                    <a:close/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87" name="PA-任意多边形 158"/>
              <p:cNvSpPr/>
              <p:nvPr>
                <p:custDataLst>
                  <p:tags r:id="rId32"/>
                </p:custDataLst>
              </p:nvPr>
            </p:nvSpPr>
            <p:spPr bwMode="auto">
              <a:xfrm>
                <a:off x="8158162" y="3857626"/>
                <a:ext cx="47625" cy="47625"/>
              </a:xfrm>
              <a:custGeom>
                <a:avLst/>
                <a:gdLst>
                  <a:gd name="T0" fmla="*/ 30 w 30"/>
                  <a:gd name="T1" fmla="*/ 15 h 30"/>
                  <a:gd name="T2" fmla="*/ 30 w 30"/>
                  <a:gd name="T3" fmla="*/ 15 h 30"/>
                  <a:gd name="T4" fmla="*/ 29 w 30"/>
                  <a:gd name="T5" fmla="*/ 20 h 30"/>
                  <a:gd name="T6" fmla="*/ 26 w 30"/>
                  <a:gd name="T7" fmla="*/ 26 h 30"/>
                  <a:gd name="T8" fmla="*/ 21 w 30"/>
                  <a:gd name="T9" fmla="*/ 29 h 30"/>
                  <a:gd name="T10" fmla="*/ 15 w 30"/>
                  <a:gd name="T11" fmla="*/ 30 h 30"/>
                  <a:gd name="T12" fmla="*/ 15 w 30"/>
                  <a:gd name="T13" fmla="*/ 30 h 30"/>
                  <a:gd name="T14" fmla="*/ 9 w 30"/>
                  <a:gd name="T15" fmla="*/ 29 h 30"/>
                  <a:gd name="T16" fmla="*/ 5 w 30"/>
                  <a:gd name="T17" fmla="*/ 26 h 30"/>
                  <a:gd name="T18" fmla="*/ 2 w 30"/>
                  <a:gd name="T19" fmla="*/ 20 h 30"/>
                  <a:gd name="T20" fmla="*/ 0 w 30"/>
                  <a:gd name="T21" fmla="*/ 15 h 30"/>
                  <a:gd name="T22" fmla="*/ 0 w 30"/>
                  <a:gd name="T23" fmla="*/ 15 h 30"/>
                  <a:gd name="T24" fmla="*/ 2 w 30"/>
                  <a:gd name="T25" fmla="*/ 9 h 30"/>
                  <a:gd name="T26" fmla="*/ 5 w 30"/>
                  <a:gd name="T27" fmla="*/ 3 h 30"/>
                  <a:gd name="T28" fmla="*/ 9 w 30"/>
                  <a:gd name="T29" fmla="*/ 0 h 30"/>
                  <a:gd name="T30" fmla="*/ 15 w 30"/>
                  <a:gd name="T31" fmla="*/ 0 h 30"/>
                  <a:gd name="T32" fmla="*/ 15 w 30"/>
                  <a:gd name="T33" fmla="*/ 0 h 30"/>
                  <a:gd name="T34" fmla="*/ 21 w 30"/>
                  <a:gd name="T35" fmla="*/ 0 h 30"/>
                  <a:gd name="T36" fmla="*/ 26 w 30"/>
                  <a:gd name="T37" fmla="*/ 3 h 30"/>
                  <a:gd name="T38" fmla="*/ 29 w 30"/>
                  <a:gd name="T39" fmla="*/ 9 h 30"/>
                  <a:gd name="T40" fmla="*/ 30 w 30"/>
                  <a:gd name="T41" fmla="*/ 15 h 30"/>
                  <a:gd name="T42" fmla="*/ 30 w 30"/>
                  <a:gd name="T43" fmla="*/ 1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0" h="30">
                    <a:moveTo>
                      <a:pt x="30" y="15"/>
                    </a:moveTo>
                    <a:lnTo>
                      <a:pt x="30" y="15"/>
                    </a:lnTo>
                    <a:lnTo>
                      <a:pt x="29" y="20"/>
                    </a:lnTo>
                    <a:lnTo>
                      <a:pt x="26" y="26"/>
                    </a:lnTo>
                    <a:lnTo>
                      <a:pt x="21" y="29"/>
                    </a:lnTo>
                    <a:lnTo>
                      <a:pt x="15" y="30"/>
                    </a:lnTo>
                    <a:lnTo>
                      <a:pt x="15" y="30"/>
                    </a:lnTo>
                    <a:lnTo>
                      <a:pt x="9" y="29"/>
                    </a:lnTo>
                    <a:lnTo>
                      <a:pt x="5" y="26"/>
                    </a:lnTo>
                    <a:lnTo>
                      <a:pt x="2" y="20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2" y="9"/>
                    </a:lnTo>
                    <a:lnTo>
                      <a:pt x="5" y="3"/>
                    </a:lnTo>
                    <a:lnTo>
                      <a:pt x="9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21" y="0"/>
                    </a:lnTo>
                    <a:lnTo>
                      <a:pt x="26" y="3"/>
                    </a:lnTo>
                    <a:lnTo>
                      <a:pt x="29" y="9"/>
                    </a:lnTo>
                    <a:lnTo>
                      <a:pt x="30" y="15"/>
                    </a:lnTo>
                    <a:lnTo>
                      <a:pt x="30" y="15"/>
                    </a:lnTo>
                    <a:close/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</p:grpSp>
      </p:grpSp>
      <p:grpSp>
        <p:nvGrpSpPr>
          <p:cNvPr id="21" name="组合 20"/>
          <p:cNvGrpSpPr/>
          <p:nvPr/>
        </p:nvGrpSpPr>
        <p:grpSpPr>
          <a:xfrm>
            <a:off x="1998345" y="2857500"/>
            <a:ext cx="586105" cy="586105"/>
            <a:chOff x="5775007" y="2564384"/>
            <a:chExt cx="862800" cy="862800"/>
          </a:xfrm>
        </p:grpSpPr>
        <p:sp>
          <p:nvSpPr>
            <p:cNvPr id="53" name="PA-椭圆 103"/>
            <p:cNvSpPr/>
            <p:nvPr>
              <p:custDataLst>
                <p:tags r:id="rId33"/>
              </p:custDataLst>
            </p:nvPr>
          </p:nvSpPr>
          <p:spPr>
            <a:xfrm>
              <a:off x="5775007" y="2564384"/>
              <a:ext cx="862800" cy="8628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>
                <a:solidFill>
                  <a:schemeClr val="tx1">
                    <a:lumMod val="85000"/>
                    <a:lumOff val="15000"/>
                  </a:schemeClr>
                </a:solidFill>
                <a:latin typeface="思源黑体 Medium" panose="020B0600000000000000" pitchFamily="34" charset="-122"/>
                <a:ea typeface="思源黑体 Medium" panose="020B0600000000000000" pitchFamily="34" charset="-122"/>
                <a:cs typeface="+mn-ea"/>
                <a:sym typeface="思源黑体 Medium" panose="020B0600000000000000" pitchFamily="34" charset="-122"/>
              </a:endParaRPr>
            </a:p>
          </p:txBody>
        </p:sp>
        <p:grpSp>
          <p:nvGrpSpPr>
            <p:cNvPr id="54" name="Group 102"/>
            <p:cNvGrpSpPr/>
            <p:nvPr/>
          </p:nvGrpSpPr>
          <p:grpSpPr>
            <a:xfrm>
              <a:off x="5974401" y="2758885"/>
              <a:ext cx="464012" cy="473798"/>
              <a:chOff x="8702675" y="5268913"/>
              <a:chExt cx="903287" cy="922338"/>
            </a:xfrm>
          </p:grpSpPr>
          <p:sp>
            <p:nvSpPr>
              <p:cNvPr id="55" name="PA-任意多边形 306"/>
              <p:cNvSpPr/>
              <p:nvPr>
                <p:custDataLst>
                  <p:tags r:id="rId34"/>
                </p:custDataLst>
              </p:nvPr>
            </p:nvSpPr>
            <p:spPr bwMode="auto">
              <a:xfrm>
                <a:off x="9029700" y="5395913"/>
                <a:ext cx="247650" cy="195263"/>
              </a:xfrm>
              <a:custGeom>
                <a:avLst/>
                <a:gdLst>
                  <a:gd name="T0" fmla="*/ 156 w 156"/>
                  <a:gd name="T1" fmla="*/ 123 h 123"/>
                  <a:gd name="T2" fmla="*/ 156 w 156"/>
                  <a:gd name="T3" fmla="*/ 123 h 123"/>
                  <a:gd name="T4" fmla="*/ 156 w 156"/>
                  <a:gd name="T5" fmla="*/ 37 h 123"/>
                  <a:gd name="T6" fmla="*/ 156 w 156"/>
                  <a:gd name="T7" fmla="*/ 37 h 123"/>
                  <a:gd name="T8" fmla="*/ 154 w 156"/>
                  <a:gd name="T9" fmla="*/ 28 h 123"/>
                  <a:gd name="T10" fmla="*/ 151 w 156"/>
                  <a:gd name="T11" fmla="*/ 19 h 123"/>
                  <a:gd name="T12" fmla="*/ 144 w 156"/>
                  <a:gd name="T13" fmla="*/ 13 h 123"/>
                  <a:gd name="T14" fmla="*/ 136 w 156"/>
                  <a:gd name="T15" fmla="*/ 9 h 123"/>
                  <a:gd name="T16" fmla="*/ 136 w 156"/>
                  <a:gd name="T17" fmla="*/ 9 h 123"/>
                  <a:gd name="T18" fmla="*/ 122 w 156"/>
                  <a:gd name="T19" fmla="*/ 6 h 123"/>
                  <a:gd name="T20" fmla="*/ 108 w 156"/>
                  <a:gd name="T21" fmla="*/ 3 h 123"/>
                  <a:gd name="T22" fmla="*/ 93 w 156"/>
                  <a:gd name="T23" fmla="*/ 1 h 123"/>
                  <a:gd name="T24" fmla="*/ 79 w 156"/>
                  <a:gd name="T25" fmla="*/ 0 h 123"/>
                  <a:gd name="T26" fmla="*/ 64 w 156"/>
                  <a:gd name="T27" fmla="*/ 1 h 123"/>
                  <a:gd name="T28" fmla="*/ 49 w 156"/>
                  <a:gd name="T29" fmla="*/ 3 h 123"/>
                  <a:gd name="T30" fmla="*/ 34 w 156"/>
                  <a:gd name="T31" fmla="*/ 6 h 123"/>
                  <a:gd name="T32" fmla="*/ 19 w 156"/>
                  <a:gd name="T33" fmla="*/ 9 h 123"/>
                  <a:gd name="T34" fmla="*/ 19 w 156"/>
                  <a:gd name="T35" fmla="*/ 9 h 123"/>
                  <a:gd name="T36" fmla="*/ 12 w 156"/>
                  <a:gd name="T37" fmla="*/ 13 h 123"/>
                  <a:gd name="T38" fmla="*/ 6 w 156"/>
                  <a:gd name="T39" fmla="*/ 19 h 123"/>
                  <a:gd name="T40" fmla="*/ 2 w 156"/>
                  <a:gd name="T41" fmla="*/ 28 h 123"/>
                  <a:gd name="T42" fmla="*/ 0 w 156"/>
                  <a:gd name="T43" fmla="*/ 37 h 123"/>
                  <a:gd name="T44" fmla="*/ 0 w 156"/>
                  <a:gd name="T45" fmla="*/ 37 h 123"/>
                  <a:gd name="T46" fmla="*/ 0 w 156"/>
                  <a:gd name="T47" fmla="*/ 123 h 123"/>
                  <a:gd name="T48" fmla="*/ 156 w 156"/>
                  <a:gd name="T49" fmla="*/ 123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6" h="123">
                    <a:moveTo>
                      <a:pt x="156" y="123"/>
                    </a:moveTo>
                    <a:lnTo>
                      <a:pt x="156" y="123"/>
                    </a:lnTo>
                    <a:lnTo>
                      <a:pt x="156" y="37"/>
                    </a:lnTo>
                    <a:lnTo>
                      <a:pt x="156" y="37"/>
                    </a:lnTo>
                    <a:lnTo>
                      <a:pt x="154" y="28"/>
                    </a:lnTo>
                    <a:lnTo>
                      <a:pt x="151" y="19"/>
                    </a:lnTo>
                    <a:lnTo>
                      <a:pt x="144" y="13"/>
                    </a:lnTo>
                    <a:lnTo>
                      <a:pt x="136" y="9"/>
                    </a:lnTo>
                    <a:lnTo>
                      <a:pt x="136" y="9"/>
                    </a:lnTo>
                    <a:lnTo>
                      <a:pt x="122" y="6"/>
                    </a:lnTo>
                    <a:lnTo>
                      <a:pt x="108" y="3"/>
                    </a:lnTo>
                    <a:lnTo>
                      <a:pt x="93" y="1"/>
                    </a:lnTo>
                    <a:lnTo>
                      <a:pt x="79" y="0"/>
                    </a:lnTo>
                    <a:lnTo>
                      <a:pt x="64" y="1"/>
                    </a:lnTo>
                    <a:lnTo>
                      <a:pt x="49" y="3"/>
                    </a:lnTo>
                    <a:lnTo>
                      <a:pt x="34" y="6"/>
                    </a:lnTo>
                    <a:lnTo>
                      <a:pt x="19" y="9"/>
                    </a:lnTo>
                    <a:lnTo>
                      <a:pt x="19" y="9"/>
                    </a:lnTo>
                    <a:lnTo>
                      <a:pt x="12" y="13"/>
                    </a:lnTo>
                    <a:lnTo>
                      <a:pt x="6" y="19"/>
                    </a:lnTo>
                    <a:lnTo>
                      <a:pt x="2" y="28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123"/>
                    </a:lnTo>
                    <a:lnTo>
                      <a:pt x="156" y="123"/>
                    </a:lnTo>
                    <a:close/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56" name="PA-任意多边形 307"/>
              <p:cNvSpPr/>
              <p:nvPr>
                <p:custDataLst>
                  <p:tags r:id="rId35"/>
                </p:custDataLst>
              </p:nvPr>
            </p:nvSpPr>
            <p:spPr bwMode="auto">
              <a:xfrm>
                <a:off x="9091613" y="5268913"/>
                <a:ext cx="123825" cy="123825"/>
              </a:xfrm>
              <a:custGeom>
                <a:avLst/>
                <a:gdLst>
                  <a:gd name="T0" fmla="*/ 78 w 78"/>
                  <a:gd name="T1" fmla="*/ 40 h 78"/>
                  <a:gd name="T2" fmla="*/ 78 w 78"/>
                  <a:gd name="T3" fmla="*/ 40 h 78"/>
                  <a:gd name="T4" fmla="*/ 78 w 78"/>
                  <a:gd name="T5" fmla="*/ 47 h 78"/>
                  <a:gd name="T6" fmla="*/ 75 w 78"/>
                  <a:gd name="T7" fmla="*/ 55 h 78"/>
                  <a:gd name="T8" fmla="*/ 72 w 78"/>
                  <a:gd name="T9" fmla="*/ 62 h 78"/>
                  <a:gd name="T10" fmla="*/ 68 w 78"/>
                  <a:gd name="T11" fmla="*/ 68 h 78"/>
                  <a:gd name="T12" fmla="*/ 62 w 78"/>
                  <a:gd name="T13" fmla="*/ 72 h 78"/>
                  <a:gd name="T14" fmla="*/ 54 w 78"/>
                  <a:gd name="T15" fmla="*/ 75 h 78"/>
                  <a:gd name="T16" fmla="*/ 47 w 78"/>
                  <a:gd name="T17" fmla="*/ 78 h 78"/>
                  <a:gd name="T18" fmla="*/ 40 w 78"/>
                  <a:gd name="T19" fmla="*/ 78 h 78"/>
                  <a:gd name="T20" fmla="*/ 40 w 78"/>
                  <a:gd name="T21" fmla="*/ 78 h 78"/>
                  <a:gd name="T22" fmla="*/ 31 w 78"/>
                  <a:gd name="T23" fmla="*/ 78 h 78"/>
                  <a:gd name="T24" fmla="*/ 23 w 78"/>
                  <a:gd name="T25" fmla="*/ 75 h 78"/>
                  <a:gd name="T26" fmla="*/ 17 w 78"/>
                  <a:gd name="T27" fmla="*/ 72 h 78"/>
                  <a:gd name="T28" fmla="*/ 11 w 78"/>
                  <a:gd name="T29" fmla="*/ 68 h 78"/>
                  <a:gd name="T30" fmla="*/ 7 w 78"/>
                  <a:gd name="T31" fmla="*/ 62 h 78"/>
                  <a:gd name="T32" fmla="*/ 3 w 78"/>
                  <a:gd name="T33" fmla="*/ 55 h 78"/>
                  <a:gd name="T34" fmla="*/ 1 w 78"/>
                  <a:gd name="T35" fmla="*/ 47 h 78"/>
                  <a:gd name="T36" fmla="*/ 0 w 78"/>
                  <a:gd name="T37" fmla="*/ 40 h 78"/>
                  <a:gd name="T38" fmla="*/ 0 w 78"/>
                  <a:gd name="T39" fmla="*/ 40 h 78"/>
                  <a:gd name="T40" fmla="*/ 1 w 78"/>
                  <a:gd name="T41" fmla="*/ 31 h 78"/>
                  <a:gd name="T42" fmla="*/ 3 w 78"/>
                  <a:gd name="T43" fmla="*/ 24 h 78"/>
                  <a:gd name="T44" fmla="*/ 7 w 78"/>
                  <a:gd name="T45" fmla="*/ 18 h 78"/>
                  <a:gd name="T46" fmla="*/ 11 w 78"/>
                  <a:gd name="T47" fmla="*/ 12 h 78"/>
                  <a:gd name="T48" fmla="*/ 17 w 78"/>
                  <a:gd name="T49" fmla="*/ 7 h 78"/>
                  <a:gd name="T50" fmla="*/ 23 w 78"/>
                  <a:gd name="T51" fmla="*/ 3 h 78"/>
                  <a:gd name="T52" fmla="*/ 31 w 78"/>
                  <a:gd name="T53" fmla="*/ 1 h 78"/>
                  <a:gd name="T54" fmla="*/ 40 w 78"/>
                  <a:gd name="T55" fmla="*/ 0 h 78"/>
                  <a:gd name="T56" fmla="*/ 40 w 78"/>
                  <a:gd name="T57" fmla="*/ 0 h 78"/>
                  <a:gd name="T58" fmla="*/ 47 w 78"/>
                  <a:gd name="T59" fmla="*/ 1 h 78"/>
                  <a:gd name="T60" fmla="*/ 54 w 78"/>
                  <a:gd name="T61" fmla="*/ 3 h 78"/>
                  <a:gd name="T62" fmla="*/ 62 w 78"/>
                  <a:gd name="T63" fmla="*/ 7 h 78"/>
                  <a:gd name="T64" fmla="*/ 68 w 78"/>
                  <a:gd name="T65" fmla="*/ 12 h 78"/>
                  <a:gd name="T66" fmla="*/ 72 w 78"/>
                  <a:gd name="T67" fmla="*/ 18 h 78"/>
                  <a:gd name="T68" fmla="*/ 75 w 78"/>
                  <a:gd name="T69" fmla="*/ 24 h 78"/>
                  <a:gd name="T70" fmla="*/ 78 w 78"/>
                  <a:gd name="T71" fmla="*/ 31 h 78"/>
                  <a:gd name="T72" fmla="*/ 78 w 78"/>
                  <a:gd name="T73" fmla="*/ 40 h 78"/>
                  <a:gd name="T74" fmla="*/ 78 w 78"/>
                  <a:gd name="T75" fmla="*/ 4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78" h="78">
                    <a:moveTo>
                      <a:pt x="78" y="40"/>
                    </a:moveTo>
                    <a:lnTo>
                      <a:pt x="78" y="40"/>
                    </a:lnTo>
                    <a:lnTo>
                      <a:pt x="78" y="47"/>
                    </a:lnTo>
                    <a:lnTo>
                      <a:pt x="75" y="55"/>
                    </a:lnTo>
                    <a:lnTo>
                      <a:pt x="72" y="62"/>
                    </a:lnTo>
                    <a:lnTo>
                      <a:pt x="68" y="68"/>
                    </a:lnTo>
                    <a:lnTo>
                      <a:pt x="62" y="72"/>
                    </a:lnTo>
                    <a:lnTo>
                      <a:pt x="54" y="75"/>
                    </a:lnTo>
                    <a:lnTo>
                      <a:pt x="47" y="78"/>
                    </a:lnTo>
                    <a:lnTo>
                      <a:pt x="40" y="78"/>
                    </a:lnTo>
                    <a:lnTo>
                      <a:pt x="40" y="78"/>
                    </a:lnTo>
                    <a:lnTo>
                      <a:pt x="31" y="78"/>
                    </a:lnTo>
                    <a:lnTo>
                      <a:pt x="23" y="75"/>
                    </a:lnTo>
                    <a:lnTo>
                      <a:pt x="17" y="72"/>
                    </a:lnTo>
                    <a:lnTo>
                      <a:pt x="11" y="68"/>
                    </a:lnTo>
                    <a:lnTo>
                      <a:pt x="7" y="62"/>
                    </a:lnTo>
                    <a:lnTo>
                      <a:pt x="3" y="55"/>
                    </a:lnTo>
                    <a:lnTo>
                      <a:pt x="1" y="47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1" y="31"/>
                    </a:lnTo>
                    <a:lnTo>
                      <a:pt x="3" y="24"/>
                    </a:lnTo>
                    <a:lnTo>
                      <a:pt x="7" y="18"/>
                    </a:lnTo>
                    <a:lnTo>
                      <a:pt x="11" y="12"/>
                    </a:lnTo>
                    <a:lnTo>
                      <a:pt x="17" y="7"/>
                    </a:lnTo>
                    <a:lnTo>
                      <a:pt x="23" y="3"/>
                    </a:lnTo>
                    <a:lnTo>
                      <a:pt x="31" y="1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7" y="1"/>
                    </a:lnTo>
                    <a:lnTo>
                      <a:pt x="54" y="3"/>
                    </a:lnTo>
                    <a:lnTo>
                      <a:pt x="62" y="7"/>
                    </a:lnTo>
                    <a:lnTo>
                      <a:pt x="68" y="12"/>
                    </a:lnTo>
                    <a:lnTo>
                      <a:pt x="72" y="18"/>
                    </a:lnTo>
                    <a:lnTo>
                      <a:pt x="75" y="24"/>
                    </a:lnTo>
                    <a:lnTo>
                      <a:pt x="78" y="31"/>
                    </a:lnTo>
                    <a:lnTo>
                      <a:pt x="78" y="40"/>
                    </a:lnTo>
                    <a:lnTo>
                      <a:pt x="78" y="40"/>
                    </a:lnTo>
                    <a:close/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57" name="PA-Line 308"/>
              <p:cNvSpPr>
                <a:spLocks noChangeShapeType="1"/>
              </p:cNvSpPr>
              <p:nvPr>
                <p:custDataLst>
                  <p:tags r:id="rId36"/>
                </p:custDataLst>
              </p:nvPr>
            </p:nvSpPr>
            <p:spPr bwMode="auto">
              <a:xfrm>
                <a:off x="9086850" y="5464176"/>
                <a:ext cx="0" cy="125413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58" name="PA-Line 309"/>
              <p:cNvSpPr>
                <a:spLocks noChangeShapeType="1"/>
              </p:cNvSpPr>
              <p:nvPr>
                <p:custDataLst>
                  <p:tags r:id="rId37"/>
                </p:custDataLst>
              </p:nvPr>
            </p:nvSpPr>
            <p:spPr bwMode="auto">
              <a:xfrm>
                <a:off x="9220200" y="5464176"/>
                <a:ext cx="0" cy="125413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59" name="PA-任意多边形 310"/>
              <p:cNvSpPr/>
              <p:nvPr>
                <p:custDataLst>
                  <p:tags r:id="rId38"/>
                </p:custDataLst>
              </p:nvPr>
            </p:nvSpPr>
            <p:spPr bwMode="auto">
              <a:xfrm>
                <a:off x="9029700" y="5995988"/>
                <a:ext cx="247650" cy="195263"/>
              </a:xfrm>
              <a:custGeom>
                <a:avLst/>
                <a:gdLst>
                  <a:gd name="T0" fmla="*/ 156 w 156"/>
                  <a:gd name="T1" fmla="*/ 123 h 123"/>
                  <a:gd name="T2" fmla="*/ 156 w 156"/>
                  <a:gd name="T3" fmla="*/ 123 h 123"/>
                  <a:gd name="T4" fmla="*/ 156 w 156"/>
                  <a:gd name="T5" fmla="*/ 37 h 123"/>
                  <a:gd name="T6" fmla="*/ 156 w 156"/>
                  <a:gd name="T7" fmla="*/ 37 h 123"/>
                  <a:gd name="T8" fmla="*/ 154 w 156"/>
                  <a:gd name="T9" fmla="*/ 28 h 123"/>
                  <a:gd name="T10" fmla="*/ 151 w 156"/>
                  <a:gd name="T11" fmla="*/ 19 h 123"/>
                  <a:gd name="T12" fmla="*/ 144 w 156"/>
                  <a:gd name="T13" fmla="*/ 13 h 123"/>
                  <a:gd name="T14" fmla="*/ 136 w 156"/>
                  <a:gd name="T15" fmla="*/ 9 h 123"/>
                  <a:gd name="T16" fmla="*/ 136 w 156"/>
                  <a:gd name="T17" fmla="*/ 9 h 123"/>
                  <a:gd name="T18" fmla="*/ 122 w 156"/>
                  <a:gd name="T19" fmla="*/ 6 h 123"/>
                  <a:gd name="T20" fmla="*/ 108 w 156"/>
                  <a:gd name="T21" fmla="*/ 3 h 123"/>
                  <a:gd name="T22" fmla="*/ 93 w 156"/>
                  <a:gd name="T23" fmla="*/ 2 h 123"/>
                  <a:gd name="T24" fmla="*/ 79 w 156"/>
                  <a:gd name="T25" fmla="*/ 0 h 123"/>
                  <a:gd name="T26" fmla="*/ 64 w 156"/>
                  <a:gd name="T27" fmla="*/ 2 h 123"/>
                  <a:gd name="T28" fmla="*/ 49 w 156"/>
                  <a:gd name="T29" fmla="*/ 3 h 123"/>
                  <a:gd name="T30" fmla="*/ 34 w 156"/>
                  <a:gd name="T31" fmla="*/ 6 h 123"/>
                  <a:gd name="T32" fmla="*/ 19 w 156"/>
                  <a:gd name="T33" fmla="*/ 9 h 123"/>
                  <a:gd name="T34" fmla="*/ 19 w 156"/>
                  <a:gd name="T35" fmla="*/ 9 h 123"/>
                  <a:gd name="T36" fmla="*/ 12 w 156"/>
                  <a:gd name="T37" fmla="*/ 13 h 123"/>
                  <a:gd name="T38" fmla="*/ 6 w 156"/>
                  <a:gd name="T39" fmla="*/ 19 h 123"/>
                  <a:gd name="T40" fmla="*/ 2 w 156"/>
                  <a:gd name="T41" fmla="*/ 28 h 123"/>
                  <a:gd name="T42" fmla="*/ 0 w 156"/>
                  <a:gd name="T43" fmla="*/ 37 h 123"/>
                  <a:gd name="T44" fmla="*/ 0 w 156"/>
                  <a:gd name="T45" fmla="*/ 37 h 123"/>
                  <a:gd name="T46" fmla="*/ 0 w 156"/>
                  <a:gd name="T47" fmla="*/ 123 h 123"/>
                  <a:gd name="T48" fmla="*/ 156 w 156"/>
                  <a:gd name="T49" fmla="*/ 123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6" h="123">
                    <a:moveTo>
                      <a:pt x="156" y="123"/>
                    </a:moveTo>
                    <a:lnTo>
                      <a:pt x="156" y="123"/>
                    </a:lnTo>
                    <a:lnTo>
                      <a:pt x="156" y="37"/>
                    </a:lnTo>
                    <a:lnTo>
                      <a:pt x="156" y="37"/>
                    </a:lnTo>
                    <a:lnTo>
                      <a:pt x="154" y="28"/>
                    </a:lnTo>
                    <a:lnTo>
                      <a:pt x="151" y="19"/>
                    </a:lnTo>
                    <a:lnTo>
                      <a:pt x="144" y="13"/>
                    </a:lnTo>
                    <a:lnTo>
                      <a:pt x="136" y="9"/>
                    </a:lnTo>
                    <a:lnTo>
                      <a:pt x="136" y="9"/>
                    </a:lnTo>
                    <a:lnTo>
                      <a:pt x="122" y="6"/>
                    </a:lnTo>
                    <a:lnTo>
                      <a:pt x="108" y="3"/>
                    </a:lnTo>
                    <a:lnTo>
                      <a:pt x="93" y="2"/>
                    </a:lnTo>
                    <a:lnTo>
                      <a:pt x="79" y="0"/>
                    </a:lnTo>
                    <a:lnTo>
                      <a:pt x="64" y="2"/>
                    </a:lnTo>
                    <a:lnTo>
                      <a:pt x="49" y="3"/>
                    </a:lnTo>
                    <a:lnTo>
                      <a:pt x="34" y="6"/>
                    </a:lnTo>
                    <a:lnTo>
                      <a:pt x="19" y="9"/>
                    </a:lnTo>
                    <a:lnTo>
                      <a:pt x="19" y="9"/>
                    </a:lnTo>
                    <a:lnTo>
                      <a:pt x="12" y="13"/>
                    </a:lnTo>
                    <a:lnTo>
                      <a:pt x="6" y="19"/>
                    </a:lnTo>
                    <a:lnTo>
                      <a:pt x="2" y="28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123"/>
                    </a:lnTo>
                    <a:lnTo>
                      <a:pt x="156" y="123"/>
                    </a:lnTo>
                    <a:close/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60" name="PA-任意多边形 311"/>
              <p:cNvSpPr/>
              <p:nvPr>
                <p:custDataLst>
                  <p:tags r:id="rId39"/>
                </p:custDataLst>
              </p:nvPr>
            </p:nvSpPr>
            <p:spPr bwMode="auto">
              <a:xfrm>
                <a:off x="9091613" y="5868988"/>
                <a:ext cx="123825" cy="125413"/>
              </a:xfrm>
              <a:custGeom>
                <a:avLst/>
                <a:gdLst>
                  <a:gd name="T0" fmla="*/ 78 w 78"/>
                  <a:gd name="T1" fmla="*/ 40 h 79"/>
                  <a:gd name="T2" fmla="*/ 78 w 78"/>
                  <a:gd name="T3" fmla="*/ 40 h 79"/>
                  <a:gd name="T4" fmla="*/ 78 w 78"/>
                  <a:gd name="T5" fmla="*/ 47 h 79"/>
                  <a:gd name="T6" fmla="*/ 75 w 78"/>
                  <a:gd name="T7" fmla="*/ 55 h 79"/>
                  <a:gd name="T8" fmla="*/ 72 w 78"/>
                  <a:gd name="T9" fmla="*/ 62 h 79"/>
                  <a:gd name="T10" fmla="*/ 68 w 78"/>
                  <a:gd name="T11" fmla="*/ 68 h 79"/>
                  <a:gd name="T12" fmla="*/ 62 w 78"/>
                  <a:gd name="T13" fmla="*/ 73 h 79"/>
                  <a:gd name="T14" fmla="*/ 54 w 78"/>
                  <a:gd name="T15" fmla="*/ 76 h 79"/>
                  <a:gd name="T16" fmla="*/ 47 w 78"/>
                  <a:gd name="T17" fmla="*/ 79 h 79"/>
                  <a:gd name="T18" fmla="*/ 40 w 78"/>
                  <a:gd name="T19" fmla="*/ 79 h 79"/>
                  <a:gd name="T20" fmla="*/ 40 w 78"/>
                  <a:gd name="T21" fmla="*/ 79 h 79"/>
                  <a:gd name="T22" fmla="*/ 31 w 78"/>
                  <a:gd name="T23" fmla="*/ 79 h 79"/>
                  <a:gd name="T24" fmla="*/ 23 w 78"/>
                  <a:gd name="T25" fmla="*/ 76 h 79"/>
                  <a:gd name="T26" fmla="*/ 17 w 78"/>
                  <a:gd name="T27" fmla="*/ 73 h 79"/>
                  <a:gd name="T28" fmla="*/ 11 w 78"/>
                  <a:gd name="T29" fmla="*/ 68 h 79"/>
                  <a:gd name="T30" fmla="*/ 7 w 78"/>
                  <a:gd name="T31" fmla="*/ 62 h 79"/>
                  <a:gd name="T32" fmla="*/ 3 w 78"/>
                  <a:gd name="T33" fmla="*/ 55 h 79"/>
                  <a:gd name="T34" fmla="*/ 1 w 78"/>
                  <a:gd name="T35" fmla="*/ 47 h 79"/>
                  <a:gd name="T36" fmla="*/ 0 w 78"/>
                  <a:gd name="T37" fmla="*/ 40 h 79"/>
                  <a:gd name="T38" fmla="*/ 0 w 78"/>
                  <a:gd name="T39" fmla="*/ 40 h 79"/>
                  <a:gd name="T40" fmla="*/ 1 w 78"/>
                  <a:gd name="T41" fmla="*/ 31 h 79"/>
                  <a:gd name="T42" fmla="*/ 3 w 78"/>
                  <a:gd name="T43" fmla="*/ 24 h 79"/>
                  <a:gd name="T44" fmla="*/ 7 w 78"/>
                  <a:gd name="T45" fmla="*/ 18 h 79"/>
                  <a:gd name="T46" fmla="*/ 11 w 78"/>
                  <a:gd name="T47" fmla="*/ 12 h 79"/>
                  <a:gd name="T48" fmla="*/ 17 w 78"/>
                  <a:gd name="T49" fmla="*/ 7 h 79"/>
                  <a:gd name="T50" fmla="*/ 23 w 78"/>
                  <a:gd name="T51" fmla="*/ 3 h 79"/>
                  <a:gd name="T52" fmla="*/ 31 w 78"/>
                  <a:gd name="T53" fmla="*/ 1 h 79"/>
                  <a:gd name="T54" fmla="*/ 40 w 78"/>
                  <a:gd name="T55" fmla="*/ 0 h 79"/>
                  <a:gd name="T56" fmla="*/ 40 w 78"/>
                  <a:gd name="T57" fmla="*/ 0 h 79"/>
                  <a:gd name="T58" fmla="*/ 47 w 78"/>
                  <a:gd name="T59" fmla="*/ 1 h 79"/>
                  <a:gd name="T60" fmla="*/ 54 w 78"/>
                  <a:gd name="T61" fmla="*/ 3 h 79"/>
                  <a:gd name="T62" fmla="*/ 62 w 78"/>
                  <a:gd name="T63" fmla="*/ 7 h 79"/>
                  <a:gd name="T64" fmla="*/ 68 w 78"/>
                  <a:gd name="T65" fmla="*/ 12 h 79"/>
                  <a:gd name="T66" fmla="*/ 72 w 78"/>
                  <a:gd name="T67" fmla="*/ 18 h 79"/>
                  <a:gd name="T68" fmla="*/ 75 w 78"/>
                  <a:gd name="T69" fmla="*/ 24 h 79"/>
                  <a:gd name="T70" fmla="*/ 78 w 78"/>
                  <a:gd name="T71" fmla="*/ 31 h 79"/>
                  <a:gd name="T72" fmla="*/ 78 w 78"/>
                  <a:gd name="T73" fmla="*/ 40 h 79"/>
                  <a:gd name="T74" fmla="*/ 78 w 78"/>
                  <a:gd name="T75" fmla="*/ 4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78" h="79">
                    <a:moveTo>
                      <a:pt x="78" y="40"/>
                    </a:moveTo>
                    <a:lnTo>
                      <a:pt x="78" y="40"/>
                    </a:lnTo>
                    <a:lnTo>
                      <a:pt x="78" y="47"/>
                    </a:lnTo>
                    <a:lnTo>
                      <a:pt x="75" y="55"/>
                    </a:lnTo>
                    <a:lnTo>
                      <a:pt x="72" y="62"/>
                    </a:lnTo>
                    <a:lnTo>
                      <a:pt x="68" y="68"/>
                    </a:lnTo>
                    <a:lnTo>
                      <a:pt x="62" y="73"/>
                    </a:lnTo>
                    <a:lnTo>
                      <a:pt x="54" y="76"/>
                    </a:lnTo>
                    <a:lnTo>
                      <a:pt x="47" y="79"/>
                    </a:lnTo>
                    <a:lnTo>
                      <a:pt x="40" y="79"/>
                    </a:lnTo>
                    <a:lnTo>
                      <a:pt x="40" y="79"/>
                    </a:lnTo>
                    <a:lnTo>
                      <a:pt x="31" y="79"/>
                    </a:lnTo>
                    <a:lnTo>
                      <a:pt x="23" y="76"/>
                    </a:lnTo>
                    <a:lnTo>
                      <a:pt x="17" y="73"/>
                    </a:lnTo>
                    <a:lnTo>
                      <a:pt x="11" y="68"/>
                    </a:lnTo>
                    <a:lnTo>
                      <a:pt x="7" y="62"/>
                    </a:lnTo>
                    <a:lnTo>
                      <a:pt x="3" y="55"/>
                    </a:lnTo>
                    <a:lnTo>
                      <a:pt x="1" y="47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1" y="31"/>
                    </a:lnTo>
                    <a:lnTo>
                      <a:pt x="3" y="24"/>
                    </a:lnTo>
                    <a:lnTo>
                      <a:pt x="7" y="18"/>
                    </a:lnTo>
                    <a:lnTo>
                      <a:pt x="11" y="12"/>
                    </a:lnTo>
                    <a:lnTo>
                      <a:pt x="17" y="7"/>
                    </a:lnTo>
                    <a:lnTo>
                      <a:pt x="23" y="3"/>
                    </a:lnTo>
                    <a:lnTo>
                      <a:pt x="31" y="1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7" y="1"/>
                    </a:lnTo>
                    <a:lnTo>
                      <a:pt x="54" y="3"/>
                    </a:lnTo>
                    <a:lnTo>
                      <a:pt x="62" y="7"/>
                    </a:lnTo>
                    <a:lnTo>
                      <a:pt x="68" y="12"/>
                    </a:lnTo>
                    <a:lnTo>
                      <a:pt x="72" y="18"/>
                    </a:lnTo>
                    <a:lnTo>
                      <a:pt x="75" y="24"/>
                    </a:lnTo>
                    <a:lnTo>
                      <a:pt x="78" y="31"/>
                    </a:lnTo>
                    <a:lnTo>
                      <a:pt x="78" y="40"/>
                    </a:lnTo>
                    <a:lnTo>
                      <a:pt x="78" y="40"/>
                    </a:lnTo>
                    <a:close/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61" name="PA-Line 312"/>
              <p:cNvSpPr>
                <a:spLocks noChangeShapeType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9086850" y="6064251"/>
                <a:ext cx="0" cy="125413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62" name="PA-Line 313"/>
              <p:cNvSpPr>
                <a:spLocks noChangeShapeType="1"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9220200" y="6064251"/>
                <a:ext cx="0" cy="125413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63" name="PA-任意多边形 314"/>
              <p:cNvSpPr/>
              <p:nvPr>
                <p:custDataLst>
                  <p:tags r:id="rId42"/>
                </p:custDataLst>
              </p:nvPr>
            </p:nvSpPr>
            <p:spPr bwMode="auto">
              <a:xfrm>
                <a:off x="8702675" y="5995988"/>
                <a:ext cx="247650" cy="195263"/>
              </a:xfrm>
              <a:custGeom>
                <a:avLst/>
                <a:gdLst>
                  <a:gd name="T0" fmla="*/ 156 w 156"/>
                  <a:gd name="T1" fmla="*/ 123 h 123"/>
                  <a:gd name="T2" fmla="*/ 156 w 156"/>
                  <a:gd name="T3" fmla="*/ 123 h 123"/>
                  <a:gd name="T4" fmla="*/ 156 w 156"/>
                  <a:gd name="T5" fmla="*/ 37 h 123"/>
                  <a:gd name="T6" fmla="*/ 156 w 156"/>
                  <a:gd name="T7" fmla="*/ 37 h 123"/>
                  <a:gd name="T8" fmla="*/ 154 w 156"/>
                  <a:gd name="T9" fmla="*/ 28 h 123"/>
                  <a:gd name="T10" fmla="*/ 150 w 156"/>
                  <a:gd name="T11" fmla="*/ 19 h 123"/>
                  <a:gd name="T12" fmla="*/ 144 w 156"/>
                  <a:gd name="T13" fmla="*/ 13 h 123"/>
                  <a:gd name="T14" fmla="*/ 136 w 156"/>
                  <a:gd name="T15" fmla="*/ 9 h 123"/>
                  <a:gd name="T16" fmla="*/ 136 w 156"/>
                  <a:gd name="T17" fmla="*/ 9 h 123"/>
                  <a:gd name="T18" fmla="*/ 122 w 156"/>
                  <a:gd name="T19" fmla="*/ 6 h 123"/>
                  <a:gd name="T20" fmla="*/ 107 w 156"/>
                  <a:gd name="T21" fmla="*/ 3 h 123"/>
                  <a:gd name="T22" fmla="*/ 92 w 156"/>
                  <a:gd name="T23" fmla="*/ 2 h 123"/>
                  <a:gd name="T24" fmla="*/ 77 w 156"/>
                  <a:gd name="T25" fmla="*/ 0 h 123"/>
                  <a:gd name="T26" fmla="*/ 62 w 156"/>
                  <a:gd name="T27" fmla="*/ 2 h 123"/>
                  <a:gd name="T28" fmla="*/ 47 w 156"/>
                  <a:gd name="T29" fmla="*/ 3 h 123"/>
                  <a:gd name="T30" fmla="*/ 34 w 156"/>
                  <a:gd name="T31" fmla="*/ 6 h 123"/>
                  <a:gd name="T32" fmla="*/ 19 w 156"/>
                  <a:gd name="T33" fmla="*/ 9 h 123"/>
                  <a:gd name="T34" fmla="*/ 19 w 156"/>
                  <a:gd name="T35" fmla="*/ 9 h 123"/>
                  <a:gd name="T36" fmla="*/ 12 w 156"/>
                  <a:gd name="T37" fmla="*/ 13 h 123"/>
                  <a:gd name="T38" fmla="*/ 4 w 156"/>
                  <a:gd name="T39" fmla="*/ 19 h 123"/>
                  <a:gd name="T40" fmla="*/ 1 w 156"/>
                  <a:gd name="T41" fmla="*/ 28 h 123"/>
                  <a:gd name="T42" fmla="*/ 0 w 156"/>
                  <a:gd name="T43" fmla="*/ 37 h 123"/>
                  <a:gd name="T44" fmla="*/ 0 w 156"/>
                  <a:gd name="T45" fmla="*/ 37 h 123"/>
                  <a:gd name="T46" fmla="*/ 0 w 156"/>
                  <a:gd name="T47" fmla="*/ 123 h 123"/>
                  <a:gd name="T48" fmla="*/ 156 w 156"/>
                  <a:gd name="T49" fmla="*/ 123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6" h="123">
                    <a:moveTo>
                      <a:pt x="156" y="123"/>
                    </a:moveTo>
                    <a:lnTo>
                      <a:pt x="156" y="123"/>
                    </a:lnTo>
                    <a:lnTo>
                      <a:pt x="156" y="37"/>
                    </a:lnTo>
                    <a:lnTo>
                      <a:pt x="156" y="37"/>
                    </a:lnTo>
                    <a:lnTo>
                      <a:pt x="154" y="28"/>
                    </a:lnTo>
                    <a:lnTo>
                      <a:pt x="150" y="19"/>
                    </a:lnTo>
                    <a:lnTo>
                      <a:pt x="144" y="13"/>
                    </a:lnTo>
                    <a:lnTo>
                      <a:pt x="136" y="9"/>
                    </a:lnTo>
                    <a:lnTo>
                      <a:pt x="136" y="9"/>
                    </a:lnTo>
                    <a:lnTo>
                      <a:pt x="122" y="6"/>
                    </a:lnTo>
                    <a:lnTo>
                      <a:pt x="107" y="3"/>
                    </a:lnTo>
                    <a:lnTo>
                      <a:pt x="92" y="2"/>
                    </a:lnTo>
                    <a:lnTo>
                      <a:pt x="77" y="0"/>
                    </a:lnTo>
                    <a:lnTo>
                      <a:pt x="62" y="2"/>
                    </a:lnTo>
                    <a:lnTo>
                      <a:pt x="47" y="3"/>
                    </a:lnTo>
                    <a:lnTo>
                      <a:pt x="34" y="6"/>
                    </a:lnTo>
                    <a:lnTo>
                      <a:pt x="19" y="9"/>
                    </a:lnTo>
                    <a:lnTo>
                      <a:pt x="19" y="9"/>
                    </a:lnTo>
                    <a:lnTo>
                      <a:pt x="12" y="13"/>
                    </a:lnTo>
                    <a:lnTo>
                      <a:pt x="4" y="19"/>
                    </a:lnTo>
                    <a:lnTo>
                      <a:pt x="1" y="28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123"/>
                    </a:lnTo>
                    <a:lnTo>
                      <a:pt x="156" y="123"/>
                    </a:lnTo>
                    <a:close/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64" name="PA-任意多边形 315"/>
              <p:cNvSpPr/>
              <p:nvPr>
                <p:custDataLst>
                  <p:tags r:id="rId43"/>
                </p:custDataLst>
              </p:nvPr>
            </p:nvSpPr>
            <p:spPr bwMode="auto">
              <a:xfrm>
                <a:off x="8761413" y="5868988"/>
                <a:ext cx="127000" cy="125413"/>
              </a:xfrm>
              <a:custGeom>
                <a:avLst/>
                <a:gdLst>
                  <a:gd name="T0" fmla="*/ 80 w 80"/>
                  <a:gd name="T1" fmla="*/ 40 h 79"/>
                  <a:gd name="T2" fmla="*/ 80 w 80"/>
                  <a:gd name="T3" fmla="*/ 40 h 79"/>
                  <a:gd name="T4" fmla="*/ 79 w 80"/>
                  <a:gd name="T5" fmla="*/ 47 h 79"/>
                  <a:gd name="T6" fmla="*/ 77 w 80"/>
                  <a:gd name="T7" fmla="*/ 55 h 79"/>
                  <a:gd name="T8" fmla="*/ 73 w 80"/>
                  <a:gd name="T9" fmla="*/ 62 h 79"/>
                  <a:gd name="T10" fmla="*/ 68 w 80"/>
                  <a:gd name="T11" fmla="*/ 68 h 79"/>
                  <a:gd name="T12" fmla="*/ 62 w 80"/>
                  <a:gd name="T13" fmla="*/ 73 h 79"/>
                  <a:gd name="T14" fmla="*/ 56 w 80"/>
                  <a:gd name="T15" fmla="*/ 76 h 79"/>
                  <a:gd name="T16" fmla="*/ 49 w 80"/>
                  <a:gd name="T17" fmla="*/ 79 h 79"/>
                  <a:gd name="T18" fmla="*/ 40 w 80"/>
                  <a:gd name="T19" fmla="*/ 79 h 79"/>
                  <a:gd name="T20" fmla="*/ 40 w 80"/>
                  <a:gd name="T21" fmla="*/ 79 h 79"/>
                  <a:gd name="T22" fmla="*/ 33 w 80"/>
                  <a:gd name="T23" fmla="*/ 79 h 79"/>
                  <a:gd name="T24" fmla="*/ 25 w 80"/>
                  <a:gd name="T25" fmla="*/ 76 h 79"/>
                  <a:gd name="T26" fmla="*/ 18 w 80"/>
                  <a:gd name="T27" fmla="*/ 73 h 79"/>
                  <a:gd name="T28" fmla="*/ 12 w 80"/>
                  <a:gd name="T29" fmla="*/ 68 h 79"/>
                  <a:gd name="T30" fmla="*/ 7 w 80"/>
                  <a:gd name="T31" fmla="*/ 62 h 79"/>
                  <a:gd name="T32" fmla="*/ 4 w 80"/>
                  <a:gd name="T33" fmla="*/ 55 h 79"/>
                  <a:gd name="T34" fmla="*/ 1 w 80"/>
                  <a:gd name="T35" fmla="*/ 47 h 79"/>
                  <a:gd name="T36" fmla="*/ 0 w 80"/>
                  <a:gd name="T37" fmla="*/ 40 h 79"/>
                  <a:gd name="T38" fmla="*/ 0 w 80"/>
                  <a:gd name="T39" fmla="*/ 40 h 79"/>
                  <a:gd name="T40" fmla="*/ 1 w 80"/>
                  <a:gd name="T41" fmla="*/ 31 h 79"/>
                  <a:gd name="T42" fmla="*/ 4 w 80"/>
                  <a:gd name="T43" fmla="*/ 24 h 79"/>
                  <a:gd name="T44" fmla="*/ 7 w 80"/>
                  <a:gd name="T45" fmla="*/ 18 h 79"/>
                  <a:gd name="T46" fmla="*/ 12 w 80"/>
                  <a:gd name="T47" fmla="*/ 12 h 79"/>
                  <a:gd name="T48" fmla="*/ 18 w 80"/>
                  <a:gd name="T49" fmla="*/ 7 h 79"/>
                  <a:gd name="T50" fmla="*/ 25 w 80"/>
                  <a:gd name="T51" fmla="*/ 3 h 79"/>
                  <a:gd name="T52" fmla="*/ 33 w 80"/>
                  <a:gd name="T53" fmla="*/ 1 h 79"/>
                  <a:gd name="T54" fmla="*/ 40 w 80"/>
                  <a:gd name="T55" fmla="*/ 0 h 79"/>
                  <a:gd name="T56" fmla="*/ 40 w 80"/>
                  <a:gd name="T57" fmla="*/ 0 h 79"/>
                  <a:gd name="T58" fmla="*/ 49 w 80"/>
                  <a:gd name="T59" fmla="*/ 1 h 79"/>
                  <a:gd name="T60" fmla="*/ 56 w 80"/>
                  <a:gd name="T61" fmla="*/ 3 h 79"/>
                  <a:gd name="T62" fmla="*/ 62 w 80"/>
                  <a:gd name="T63" fmla="*/ 7 h 79"/>
                  <a:gd name="T64" fmla="*/ 68 w 80"/>
                  <a:gd name="T65" fmla="*/ 12 h 79"/>
                  <a:gd name="T66" fmla="*/ 73 w 80"/>
                  <a:gd name="T67" fmla="*/ 18 h 79"/>
                  <a:gd name="T68" fmla="*/ 77 w 80"/>
                  <a:gd name="T69" fmla="*/ 24 h 79"/>
                  <a:gd name="T70" fmla="*/ 79 w 80"/>
                  <a:gd name="T71" fmla="*/ 31 h 79"/>
                  <a:gd name="T72" fmla="*/ 80 w 80"/>
                  <a:gd name="T73" fmla="*/ 40 h 79"/>
                  <a:gd name="T74" fmla="*/ 80 w 80"/>
                  <a:gd name="T75" fmla="*/ 4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0" h="79">
                    <a:moveTo>
                      <a:pt x="80" y="40"/>
                    </a:moveTo>
                    <a:lnTo>
                      <a:pt x="80" y="40"/>
                    </a:lnTo>
                    <a:lnTo>
                      <a:pt x="79" y="47"/>
                    </a:lnTo>
                    <a:lnTo>
                      <a:pt x="77" y="55"/>
                    </a:lnTo>
                    <a:lnTo>
                      <a:pt x="73" y="62"/>
                    </a:lnTo>
                    <a:lnTo>
                      <a:pt x="68" y="68"/>
                    </a:lnTo>
                    <a:lnTo>
                      <a:pt x="62" y="73"/>
                    </a:lnTo>
                    <a:lnTo>
                      <a:pt x="56" y="76"/>
                    </a:lnTo>
                    <a:lnTo>
                      <a:pt x="49" y="79"/>
                    </a:lnTo>
                    <a:lnTo>
                      <a:pt x="40" y="79"/>
                    </a:lnTo>
                    <a:lnTo>
                      <a:pt x="40" y="79"/>
                    </a:lnTo>
                    <a:lnTo>
                      <a:pt x="33" y="79"/>
                    </a:lnTo>
                    <a:lnTo>
                      <a:pt x="25" y="76"/>
                    </a:lnTo>
                    <a:lnTo>
                      <a:pt x="18" y="73"/>
                    </a:lnTo>
                    <a:lnTo>
                      <a:pt x="12" y="68"/>
                    </a:lnTo>
                    <a:lnTo>
                      <a:pt x="7" y="62"/>
                    </a:lnTo>
                    <a:lnTo>
                      <a:pt x="4" y="55"/>
                    </a:lnTo>
                    <a:lnTo>
                      <a:pt x="1" y="47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1" y="31"/>
                    </a:lnTo>
                    <a:lnTo>
                      <a:pt x="4" y="24"/>
                    </a:lnTo>
                    <a:lnTo>
                      <a:pt x="7" y="18"/>
                    </a:lnTo>
                    <a:lnTo>
                      <a:pt x="12" y="12"/>
                    </a:lnTo>
                    <a:lnTo>
                      <a:pt x="18" y="7"/>
                    </a:lnTo>
                    <a:lnTo>
                      <a:pt x="25" y="3"/>
                    </a:lnTo>
                    <a:lnTo>
                      <a:pt x="33" y="1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9" y="1"/>
                    </a:lnTo>
                    <a:lnTo>
                      <a:pt x="56" y="3"/>
                    </a:lnTo>
                    <a:lnTo>
                      <a:pt x="62" y="7"/>
                    </a:lnTo>
                    <a:lnTo>
                      <a:pt x="68" y="12"/>
                    </a:lnTo>
                    <a:lnTo>
                      <a:pt x="73" y="18"/>
                    </a:lnTo>
                    <a:lnTo>
                      <a:pt x="77" y="24"/>
                    </a:lnTo>
                    <a:lnTo>
                      <a:pt x="79" y="31"/>
                    </a:lnTo>
                    <a:lnTo>
                      <a:pt x="80" y="40"/>
                    </a:lnTo>
                    <a:lnTo>
                      <a:pt x="80" y="40"/>
                    </a:lnTo>
                    <a:close/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65" name="PA-Line 316"/>
              <p:cNvSpPr>
                <a:spLocks noChangeShapeType="1"/>
              </p:cNvSpPr>
              <p:nvPr>
                <p:custDataLst>
                  <p:tags r:id="rId44"/>
                </p:custDataLst>
              </p:nvPr>
            </p:nvSpPr>
            <p:spPr bwMode="auto">
              <a:xfrm>
                <a:off x="8759825" y="6064251"/>
                <a:ext cx="0" cy="125413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66" name="PA-Line 317"/>
              <p:cNvSpPr>
                <a:spLocks noChangeShapeType="1"/>
              </p:cNvSpPr>
              <p:nvPr>
                <p:custDataLst>
                  <p:tags r:id="rId45"/>
                </p:custDataLst>
              </p:nvPr>
            </p:nvSpPr>
            <p:spPr bwMode="auto">
              <a:xfrm>
                <a:off x="8893175" y="6064251"/>
                <a:ext cx="0" cy="125413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67" name="PA-任意多边形 318"/>
              <p:cNvSpPr/>
              <p:nvPr>
                <p:custDataLst>
                  <p:tags r:id="rId46"/>
                </p:custDataLst>
              </p:nvPr>
            </p:nvSpPr>
            <p:spPr bwMode="auto">
              <a:xfrm>
                <a:off x="9359900" y="5995988"/>
                <a:ext cx="246062" cy="195263"/>
              </a:xfrm>
              <a:custGeom>
                <a:avLst/>
                <a:gdLst>
                  <a:gd name="T0" fmla="*/ 155 w 155"/>
                  <a:gd name="T1" fmla="*/ 123 h 123"/>
                  <a:gd name="T2" fmla="*/ 155 w 155"/>
                  <a:gd name="T3" fmla="*/ 123 h 123"/>
                  <a:gd name="T4" fmla="*/ 155 w 155"/>
                  <a:gd name="T5" fmla="*/ 37 h 123"/>
                  <a:gd name="T6" fmla="*/ 155 w 155"/>
                  <a:gd name="T7" fmla="*/ 37 h 123"/>
                  <a:gd name="T8" fmla="*/ 154 w 155"/>
                  <a:gd name="T9" fmla="*/ 28 h 123"/>
                  <a:gd name="T10" fmla="*/ 149 w 155"/>
                  <a:gd name="T11" fmla="*/ 19 h 123"/>
                  <a:gd name="T12" fmla="*/ 144 w 155"/>
                  <a:gd name="T13" fmla="*/ 13 h 123"/>
                  <a:gd name="T14" fmla="*/ 136 w 155"/>
                  <a:gd name="T15" fmla="*/ 9 h 123"/>
                  <a:gd name="T16" fmla="*/ 136 w 155"/>
                  <a:gd name="T17" fmla="*/ 9 h 123"/>
                  <a:gd name="T18" fmla="*/ 121 w 155"/>
                  <a:gd name="T19" fmla="*/ 6 h 123"/>
                  <a:gd name="T20" fmla="*/ 106 w 155"/>
                  <a:gd name="T21" fmla="*/ 3 h 123"/>
                  <a:gd name="T22" fmla="*/ 92 w 155"/>
                  <a:gd name="T23" fmla="*/ 2 h 123"/>
                  <a:gd name="T24" fmla="*/ 77 w 155"/>
                  <a:gd name="T25" fmla="*/ 0 h 123"/>
                  <a:gd name="T26" fmla="*/ 62 w 155"/>
                  <a:gd name="T27" fmla="*/ 2 h 123"/>
                  <a:gd name="T28" fmla="*/ 47 w 155"/>
                  <a:gd name="T29" fmla="*/ 3 h 123"/>
                  <a:gd name="T30" fmla="*/ 34 w 155"/>
                  <a:gd name="T31" fmla="*/ 6 h 123"/>
                  <a:gd name="T32" fmla="*/ 19 w 155"/>
                  <a:gd name="T33" fmla="*/ 9 h 123"/>
                  <a:gd name="T34" fmla="*/ 19 w 155"/>
                  <a:gd name="T35" fmla="*/ 9 h 123"/>
                  <a:gd name="T36" fmla="*/ 12 w 155"/>
                  <a:gd name="T37" fmla="*/ 13 h 123"/>
                  <a:gd name="T38" fmla="*/ 4 w 155"/>
                  <a:gd name="T39" fmla="*/ 19 h 123"/>
                  <a:gd name="T40" fmla="*/ 1 w 155"/>
                  <a:gd name="T41" fmla="*/ 28 h 123"/>
                  <a:gd name="T42" fmla="*/ 0 w 155"/>
                  <a:gd name="T43" fmla="*/ 37 h 123"/>
                  <a:gd name="T44" fmla="*/ 0 w 155"/>
                  <a:gd name="T45" fmla="*/ 37 h 123"/>
                  <a:gd name="T46" fmla="*/ 0 w 155"/>
                  <a:gd name="T47" fmla="*/ 123 h 123"/>
                  <a:gd name="T48" fmla="*/ 155 w 155"/>
                  <a:gd name="T49" fmla="*/ 123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5" h="123">
                    <a:moveTo>
                      <a:pt x="155" y="123"/>
                    </a:moveTo>
                    <a:lnTo>
                      <a:pt x="155" y="123"/>
                    </a:lnTo>
                    <a:lnTo>
                      <a:pt x="155" y="37"/>
                    </a:lnTo>
                    <a:lnTo>
                      <a:pt x="155" y="37"/>
                    </a:lnTo>
                    <a:lnTo>
                      <a:pt x="154" y="28"/>
                    </a:lnTo>
                    <a:lnTo>
                      <a:pt x="149" y="19"/>
                    </a:lnTo>
                    <a:lnTo>
                      <a:pt x="144" y="13"/>
                    </a:lnTo>
                    <a:lnTo>
                      <a:pt x="136" y="9"/>
                    </a:lnTo>
                    <a:lnTo>
                      <a:pt x="136" y="9"/>
                    </a:lnTo>
                    <a:lnTo>
                      <a:pt x="121" y="6"/>
                    </a:lnTo>
                    <a:lnTo>
                      <a:pt x="106" y="3"/>
                    </a:lnTo>
                    <a:lnTo>
                      <a:pt x="92" y="2"/>
                    </a:lnTo>
                    <a:lnTo>
                      <a:pt x="77" y="0"/>
                    </a:lnTo>
                    <a:lnTo>
                      <a:pt x="62" y="2"/>
                    </a:lnTo>
                    <a:lnTo>
                      <a:pt x="47" y="3"/>
                    </a:lnTo>
                    <a:lnTo>
                      <a:pt x="34" y="6"/>
                    </a:lnTo>
                    <a:lnTo>
                      <a:pt x="19" y="9"/>
                    </a:lnTo>
                    <a:lnTo>
                      <a:pt x="19" y="9"/>
                    </a:lnTo>
                    <a:lnTo>
                      <a:pt x="12" y="13"/>
                    </a:lnTo>
                    <a:lnTo>
                      <a:pt x="4" y="19"/>
                    </a:lnTo>
                    <a:lnTo>
                      <a:pt x="1" y="28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123"/>
                    </a:lnTo>
                    <a:lnTo>
                      <a:pt x="155" y="123"/>
                    </a:lnTo>
                    <a:close/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68" name="PA-任意多边形 319"/>
              <p:cNvSpPr/>
              <p:nvPr>
                <p:custDataLst>
                  <p:tags r:id="rId47"/>
                </p:custDataLst>
              </p:nvPr>
            </p:nvSpPr>
            <p:spPr bwMode="auto">
              <a:xfrm>
                <a:off x="9418638" y="5868988"/>
                <a:ext cx="127000" cy="125413"/>
              </a:xfrm>
              <a:custGeom>
                <a:avLst/>
                <a:gdLst>
                  <a:gd name="T0" fmla="*/ 80 w 80"/>
                  <a:gd name="T1" fmla="*/ 40 h 79"/>
                  <a:gd name="T2" fmla="*/ 80 w 80"/>
                  <a:gd name="T3" fmla="*/ 40 h 79"/>
                  <a:gd name="T4" fmla="*/ 78 w 80"/>
                  <a:gd name="T5" fmla="*/ 47 h 79"/>
                  <a:gd name="T6" fmla="*/ 77 w 80"/>
                  <a:gd name="T7" fmla="*/ 55 h 79"/>
                  <a:gd name="T8" fmla="*/ 72 w 80"/>
                  <a:gd name="T9" fmla="*/ 62 h 79"/>
                  <a:gd name="T10" fmla="*/ 68 w 80"/>
                  <a:gd name="T11" fmla="*/ 68 h 79"/>
                  <a:gd name="T12" fmla="*/ 62 w 80"/>
                  <a:gd name="T13" fmla="*/ 73 h 79"/>
                  <a:gd name="T14" fmla="*/ 56 w 80"/>
                  <a:gd name="T15" fmla="*/ 76 h 79"/>
                  <a:gd name="T16" fmla="*/ 49 w 80"/>
                  <a:gd name="T17" fmla="*/ 79 h 79"/>
                  <a:gd name="T18" fmla="*/ 40 w 80"/>
                  <a:gd name="T19" fmla="*/ 79 h 79"/>
                  <a:gd name="T20" fmla="*/ 40 w 80"/>
                  <a:gd name="T21" fmla="*/ 79 h 79"/>
                  <a:gd name="T22" fmla="*/ 32 w 80"/>
                  <a:gd name="T23" fmla="*/ 79 h 79"/>
                  <a:gd name="T24" fmla="*/ 25 w 80"/>
                  <a:gd name="T25" fmla="*/ 76 h 79"/>
                  <a:gd name="T26" fmla="*/ 18 w 80"/>
                  <a:gd name="T27" fmla="*/ 73 h 79"/>
                  <a:gd name="T28" fmla="*/ 12 w 80"/>
                  <a:gd name="T29" fmla="*/ 68 h 79"/>
                  <a:gd name="T30" fmla="*/ 7 w 80"/>
                  <a:gd name="T31" fmla="*/ 62 h 79"/>
                  <a:gd name="T32" fmla="*/ 4 w 80"/>
                  <a:gd name="T33" fmla="*/ 55 h 79"/>
                  <a:gd name="T34" fmla="*/ 1 w 80"/>
                  <a:gd name="T35" fmla="*/ 47 h 79"/>
                  <a:gd name="T36" fmla="*/ 0 w 80"/>
                  <a:gd name="T37" fmla="*/ 40 h 79"/>
                  <a:gd name="T38" fmla="*/ 0 w 80"/>
                  <a:gd name="T39" fmla="*/ 40 h 79"/>
                  <a:gd name="T40" fmla="*/ 1 w 80"/>
                  <a:gd name="T41" fmla="*/ 31 h 79"/>
                  <a:gd name="T42" fmla="*/ 4 w 80"/>
                  <a:gd name="T43" fmla="*/ 24 h 79"/>
                  <a:gd name="T44" fmla="*/ 7 w 80"/>
                  <a:gd name="T45" fmla="*/ 18 h 79"/>
                  <a:gd name="T46" fmla="*/ 12 w 80"/>
                  <a:gd name="T47" fmla="*/ 12 h 79"/>
                  <a:gd name="T48" fmla="*/ 18 w 80"/>
                  <a:gd name="T49" fmla="*/ 7 h 79"/>
                  <a:gd name="T50" fmla="*/ 25 w 80"/>
                  <a:gd name="T51" fmla="*/ 3 h 79"/>
                  <a:gd name="T52" fmla="*/ 32 w 80"/>
                  <a:gd name="T53" fmla="*/ 1 h 79"/>
                  <a:gd name="T54" fmla="*/ 40 w 80"/>
                  <a:gd name="T55" fmla="*/ 0 h 79"/>
                  <a:gd name="T56" fmla="*/ 40 w 80"/>
                  <a:gd name="T57" fmla="*/ 0 h 79"/>
                  <a:gd name="T58" fmla="*/ 49 w 80"/>
                  <a:gd name="T59" fmla="*/ 1 h 79"/>
                  <a:gd name="T60" fmla="*/ 56 w 80"/>
                  <a:gd name="T61" fmla="*/ 3 h 79"/>
                  <a:gd name="T62" fmla="*/ 62 w 80"/>
                  <a:gd name="T63" fmla="*/ 7 h 79"/>
                  <a:gd name="T64" fmla="*/ 68 w 80"/>
                  <a:gd name="T65" fmla="*/ 12 h 79"/>
                  <a:gd name="T66" fmla="*/ 72 w 80"/>
                  <a:gd name="T67" fmla="*/ 18 h 79"/>
                  <a:gd name="T68" fmla="*/ 77 w 80"/>
                  <a:gd name="T69" fmla="*/ 24 h 79"/>
                  <a:gd name="T70" fmla="*/ 78 w 80"/>
                  <a:gd name="T71" fmla="*/ 31 h 79"/>
                  <a:gd name="T72" fmla="*/ 80 w 80"/>
                  <a:gd name="T73" fmla="*/ 40 h 79"/>
                  <a:gd name="T74" fmla="*/ 80 w 80"/>
                  <a:gd name="T75" fmla="*/ 4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0" h="79">
                    <a:moveTo>
                      <a:pt x="80" y="40"/>
                    </a:moveTo>
                    <a:lnTo>
                      <a:pt x="80" y="40"/>
                    </a:lnTo>
                    <a:lnTo>
                      <a:pt x="78" y="47"/>
                    </a:lnTo>
                    <a:lnTo>
                      <a:pt x="77" y="55"/>
                    </a:lnTo>
                    <a:lnTo>
                      <a:pt x="72" y="62"/>
                    </a:lnTo>
                    <a:lnTo>
                      <a:pt x="68" y="68"/>
                    </a:lnTo>
                    <a:lnTo>
                      <a:pt x="62" y="73"/>
                    </a:lnTo>
                    <a:lnTo>
                      <a:pt x="56" y="76"/>
                    </a:lnTo>
                    <a:lnTo>
                      <a:pt x="49" y="79"/>
                    </a:lnTo>
                    <a:lnTo>
                      <a:pt x="40" y="79"/>
                    </a:lnTo>
                    <a:lnTo>
                      <a:pt x="40" y="79"/>
                    </a:lnTo>
                    <a:lnTo>
                      <a:pt x="32" y="79"/>
                    </a:lnTo>
                    <a:lnTo>
                      <a:pt x="25" y="76"/>
                    </a:lnTo>
                    <a:lnTo>
                      <a:pt x="18" y="73"/>
                    </a:lnTo>
                    <a:lnTo>
                      <a:pt x="12" y="68"/>
                    </a:lnTo>
                    <a:lnTo>
                      <a:pt x="7" y="62"/>
                    </a:lnTo>
                    <a:lnTo>
                      <a:pt x="4" y="55"/>
                    </a:lnTo>
                    <a:lnTo>
                      <a:pt x="1" y="47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1" y="31"/>
                    </a:lnTo>
                    <a:lnTo>
                      <a:pt x="4" y="24"/>
                    </a:lnTo>
                    <a:lnTo>
                      <a:pt x="7" y="18"/>
                    </a:lnTo>
                    <a:lnTo>
                      <a:pt x="12" y="12"/>
                    </a:lnTo>
                    <a:lnTo>
                      <a:pt x="18" y="7"/>
                    </a:lnTo>
                    <a:lnTo>
                      <a:pt x="25" y="3"/>
                    </a:lnTo>
                    <a:lnTo>
                      <a:pt x="32" y="1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9" y="1"/>
                    </a:lnTo>
                    <a:lnTo>
                      <a:pt x="56" y="3"/>
                    </a:lnTo>
                    <a:lnTo>
                      <a:pt x="62" y="7"/>
                    </a:lnTo>
                    <a:lnTo>
                      <a:pt x="68" y="12"/>
                    </a:lnTo>
                    <a:lnTo>
                      <a:pt x="72" y="18"/>
                    </a:lnTo>
                    <a:lnTo>
                      <a:pt x="77" y="24"/>
                    </a:lnTo>
                    <a:lnTo>
                      <a:pt x="78" y="31"/>
                    </a:lnTo>
                    <a:lnTo>
                      <a:pt x="80" y="40"/>
                    </a:lnTo>
                    <a:lnTo>
                      <a:pt x="80" y="40"/>
                    </a:lnTo>
                    <a:close/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69" name="PA-Line 320"/>
              <p:cNvSpPr>
                <a:spLocks noChangeShapeType="1"/>
              </p:cNvSpPr>
              <p:nvPr>
                <p:custDataLst>
                  <p:tags r:id="rId48"/>
                </p:custDataLst>
              </p:nvPr>
            </p:nvSpPr>
            <p:spPr bwMode="auto">
              <a:xfrm>
                <a:off x="9415463" y="6064251"/>
                <a:ext cx="0" cy="125413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70" name="PA-Line 321"/>
              <p:cNvSpPr>
                <a:spLocks noChangeShapeType="1"/>
              </p:cNvSpPr>
              <p:nvPr>
                <p:custDataLst>
                  <p:tags r:id="rId49"/>
                </p:custDataLst>
              </p:nvPr>
            </p:nvSpPr>
            <p:spPr bwMode="auto">
              <a:xfrm>
                <a:off x="9550400" y="6064251"/>
                <a:ext cx="0" cy="125413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71" name="PA-任意多边形 322"/>
              <p:cNvSpPr/>
              <p:nvPr>
                <p:custDataLst>
                  <p:tags r:id="rId50"/>
                </p:custDataLst>
              </p:nvPr>
            </p:nvSpPr>
            <p:spPr bwMode="auto">
              <a:xfrm>
                <a:off x="8818563" y="5703888"/>
                <a:ext cx="669925" cy="101600"/>
              </a:xfrm>
              <a:custGeom>
                <a:avLst/>
                <a:gdLst>
                  <a:gd name="T0" fmla="*/ 0 w 422"/>
                  <a:gd name="T1" fmla="*/ 64 h 64"/>
                  <a:gd name="T2" fmla="*/ 0 w 422"/>
                  <a:gd name="T3" fmla="*/ 24 h 64"/>
                  <a:gd name="T4" fmla="*/ 0 w 422"/>
                  <a:gd name="T5" fmla="*/ 24 h 64"/>
                  <a:gd name="T6" fmla="*/ 1 w 422"/>
                  <a:gd name="T7" fmla="*/ 19 h 64"/>
                  <a:gd name="T8" fmla="*/ 1 w 422"/>
                  <a:gd name="T9" fmla="*/ 15 h 64"/>
                  <a:gd name="T10" fmla="*/ 7 w 422"/>
                  <a:gd name="T11" fmla="*/ 8 h 64"/>
                  <a:gd name="T12" fmla="*/ 14 w 422"/>
                  <a:gd name="T13" fmla="*/ 3 h 64"/>
                  <a:gd name="T14" fmla="*/ 19 w 422"/>
                  <a:gd name="T15" fmla="*/ 2 h 64"/>
                  <a:gd name="T16" fmla="*/ 23 w 422"/>
                  <a:gd name="T17" fmla="*/ 0 h 64"/>
                  <a:gd name="T18" fmla="*/ 398 w 422"/>
                  <a:gd name="T19" fmla="*/ 0 h 64"/>
                  <a:gd name="T20" fmla="*/ 398 w 422"/>
                  <a:gd name="T21" fmla="*/ 0 h 64"/>
                  <a:gd name="T22" fmla="*/ 403 w 422"/>
                  <a:gd name="T23" fmla="*/ 2 h 64"/>
                  <a:gd name="T24" fmla="*/ 407 w 422"/>
                  <a:gd name="T25" fmla="*/ 3 h 64"/>
                  <a:gd name="T26" fmla="*/ 416 w 422"/>
                  <a:gd name="T27" fmla="*/ 8 h 64"/>
                  <a:gd name="T28" fmla="*/ 421 w 422"/>
                  <a:gd name="T29" fmla="*/ 15 h 64"/>
                  <a:gd name="T30" fmla="*/ 422 w 422"/>
                  <a:gd name="T31" fmla="*/ 19 h 64"/>
                  <a:gd name="T32" fmla="*/ 422 w 422"/>
                  <a:gd name="T33" fmla="*/ 24 h 64"/>
                  <a:gd name="T34" fmla="*/ 422 w 422"/>
                  <a:gd name="T35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22" h="64">
                    <a:moveTo>
                      <a:pt x="0" y="64"/>
                    </a:moveTo>
                    <a:lnTo>
                      <a:pt x="0" y="24"/>
                    </a:lnTo>
                    <a:lnTo>
                      <a:pt x="0" y="24"/>
                    </a:lnTo>
                    <a:lnTo>
                      <a:pt x="1" y="19"/>
                    </a:lnTo>
                    <a:lnTo>
                      <a:pt x="1" y="15"/>
                    </a:lnTo>
                    <a:lnTo>
                      <a:pt x="7" y="8"/>
                    </a:lnTo>
                    <a:lnTo>
                      <a:pt x="14" y="3"/>
                    </a:lnTo>
                    <a:lnTo>
                      <a:pt x="19" y="2"/>
                    </a:lnTo>
                    <a:lnTo>
                      <a:pt x="23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403" y="2"/>
                    </a:lnTo>
                    <a:lnTo>
                      <a:pt x="407" y="3"/>
                    </a:lnTo>
                    <a:lnTo>
                      <a:pt x="416" y="8"/>
                    </a:lnTo>
                    <a:lnTo>
                      <a:pt x="421" y="15"/>
                    </a:lnTo>
                    <a:lnTo>
                      <a:pt x="422" y="19"/>
                    </a:lnTo>
                    <a:lnTo>
                      <a:pt x="422" y="24"/>
                    </a:lnTo>
                    <a:lnTo>
                      <a:pt x="422" y="64"/>
                    </a:lnTo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72" name="PA-Line 323"/>
              <p:cNvSpPr>
                <a:spLocks noChangeShapeType="1"/>
              </p:cNvSpPr>
              <p:nvPr>
                <p:custDataLst>
                  <p:tags r:id="rId51"/>
                </p:custDataLst>
              </p:nvPr>
            </p:nvSpPr>
            <p:spPr bwMode="auto">
              <a:xfrm flipV="1">
                <a:off x="9155113" y="5630863"/>
                <a:ext cx="0" cy="17145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</p:grpSp>
      </p:grpSp>
      <p:grpSp>
        <p:nvGrpSpPr>
          <p:cNvPr id="22" name="组合 21"/>
          <p:cNvGrpSpPr/>
          <p:nvPr/>
        </p:nvGrpSpPr>
        <p:grpSpPr>
          <a:xfrm>
            <a:off x="1998345" y="2009140"/>
            <a:ext cx="586105" cy="586105"/>
            <a:chOff x="5775007" y="1315065"/>
            <a:chExt cx="862800" cy="862800"/>
          </a:xfrm>
        </p:grpSpPr>
        <p:sp>
          <p:nvSpPr>
            <p:cNvPr id="38" name="PA-椭圆 124"/>
            <p:cNvSpPr/>
            <p:nvPr>
              <p:custDataLst>
                <p:tags r:id="rId52"/>
              </p:custDataLst>
            </p:nvPr>
          </p:nvSpPr>
          <p:spPr>
            <a:xfrm>
              <a:off x="5775007" y="1315065"/>
              <a:ext cx="862800" cy="8628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>
                <a:solidFill>
                  <a:schemeClr val="tx1">
                    <a:lumMod val="85000"/>
                    <a:lumOff val="15000"/>
                  </a:schemeClr>
                </a:solidFill>
                <a:latin typeface="思源黑体 Medium" panose="020B0600000000000000" pitchFamily="34" charset="-122"/>
                <a:ea typeface="思源黑体 Medium" panose="020B0600000000000000" pitchFamily="34" charset="-122"/>
                <a:cs typeface="+mn-ea"/>
                <a:sym typeface="思源黑体 Medium" panose="020B0600000000000000" pitchFamily="34" charset="-122"/>
              </a:endParaRPr>
            </a:p>
          </p:txBody>
        </p:sp>
        <p:grpSp>
          <p:nvGrpSpPr>
            <p:cNvPr id="39" name="Group 123"/>
            <p:cNvGrpSpPr/>
            <p:nvPr/>
          </p:nvGrpSpPr>
          <p:grpSpPr>
            <a:xfrm>
              <a:off x="6033931" y="1509974"/>
              <a:ext cx="344952" cy="472984"/>
              <a:chOff x="10282237" y="3676651"/>
              <a:chExt cx="671512" cy="920750"/>
            </a:xfrm>
          </p:grpSpPr>
          <p:sp>
            <p:nvSpPr>
              <p:cNvPr id="40" name="PA-任意多边形 159"/>
              <p:cNvSpPr/>
              <p:nvPr>
                <p:custDataLst>
                  <p:tags r:id="rId53"/>
                </p:custDataLst>
              </p:nvPr>
            </p:nvSpPr>
            <p:spPr bwMode="auto">
              <a:xfrm>
                <a:off x="10282237" y="3676651"/>
                <a:ext cx="671512" cy="920750"/>
              </a:xfrm>
              <a:custGeom>
                <a:avLst/>
                <a:gdLst>
                  <a:gd name="T0" fmla="*/ 423 w 423"/>
                  <a:gd name="T1" fmla="*/ 574 h 580"/>
                  <a:gd name="T2" fmla="*/ 423 w 423"/>
                  <a:gd name="T3" fmla="*/ 574 h 580"/>
                  <a:gd name="T4" fmla="*/ 421 w 423"/>
                  <a:gd name="T5" fmla="*/ 576 h 580"/>
                  <a:gd name="T6" fmla="*/ 420 w 423"/>
                  <a:gd name="T7" fmla="*/ 579 h 580"/>
                  <a:gd name="T8" fmla="*/ 418 w 423"/>
                  <a:gd name="T9" fmla="*/ 580 h 580"/>
                  <a:gd name="T10" fmla="*/ 415 w 423"/>
                  <a:gd name="T11" fmla="*/ 580 h 580"/>
                  <a:gd name="T12" fmla="*/ 6 w 423"/>
                  <a:gd name="T13" fmla="*/ 580 h 580"/>
                  <a:gd name="T14" fmla="*/ 6 w 423"/>
                  <a:gd name="T15" fmla="*/ 580 h 580"/>
                  <a:gd name="T16" fmla="*/ 3 w 423"/>
                  <a:gd name="T17" fmla="*/ 580 h 580"/>
                  <a:gd name="T18" fmla="*/ 1 w 423"/>
                  <a:gd name="T19" fmla="*/ 579 h 580"/>
                  <a:gd name="T20" fmla="*/ 0 w 423"/>
                  <a:gd name="T21" fmla="*/ 576 h 580"/>
                  <a:gd name="T22" fmla="*/ 0 w 423"/>
                  <a:gd name="T23" fmla="*/ 574 h 580"/>
                  <a:gd name="T24" fmla="*/ 0 w 423"/>
                  <a:gd name="T25" fmla="*/ 6 h 580"/>
                  <a:gd name="T26" fmla="*/ 0 w 423"/>
                  <a:gd name="T27" fmla="*/ 6 h 580"/>
                  <a:gd name="T28" fmla="*/ 0 w 423"/>
                  <a:gd name="T29" fmla="*/ 3 h 580"/>
                  <a:gd name="T30" fmla="*/ 1 w 423"/>
                  <a:gd name="T31" fmla="*/ 2 h 580"/>
                  <a:gd name="T32" fmla="*/ 3 w 423"/>
                  <a:gd name="T33" fmla="*/ 0 h 580"/>
                  <a:gd name="T34" fmla="*/ 6 w 423"/>
                  <a:gd name="T35" fmla="*/ 0 h 580"/>
                  <a:gd name="T36" fmla="*/ 415 w 423"/>
                  <a:gd name="T37" fmla="*/ 0 h 580"/>
                  <a:gd name="T38" fmla="*/ 415 w 423"/>
                  <a:gd name="T39" fmla="*/ 0 h 580"/>
                  <a:gd name="T40" fmla="*/ 418 w 423"/>
                  <a:gd name="T41" fmla="*/ 0 h 580"/>
                  <a:gd name="T42" fmla="*/ 420 w 423"/>
                  <a:gd name="T43" fmla="*/ 2 h 580"/>
                  <a:gd name="T44" fmla="*/ 421 w 423"/>
                  <a:gd name="T45" fmla="*/ 3 h 580"/>
                  <a:gd name="T46" fmla="*/ 423 w 423"/>
                  <a:gd name="T47" fmla="*/ 6 h 580"/>
                  <a:gd name="T48" fmla="*/ 423 w 423"/>
                  <a:gd name="T49" fmla="*/ 574 h 5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23" h="580">
                    <a:moveTo>
                      <a:pt x="423" y="574"/>
                    </a:moveTo>
                    <a:lnTo>
                      <a:pt x="423" y="574"/>
                    </a:lnTo>
                    <a:lnTo>
                      <a:pt x="421" y="576"/>
                    </a:lnTo>
                    <a:lnTo>
                      <a:pt x="420" y="579"/>
                    </a:lnTo>
                    <a:lnTo>
                      <a:pt x="418" y="580"/>
                    </a:lnTo>
                    <a:lnTo>
                      <a:pt x="415" y="580"/>
                    </a:lnTo>
                    <a:lnTo>
                      <a:pt x="6" y="580"/>
                    </a:lnTo>
                    <a:lnTo>
                      <a:pt x="6" y="580"/>
                    </a:lnTo>
                    <a:lnTo>
                      <a:pt x="3" y="580"/>
                    </a:lnTo>
                    <a:lnTo>
                      <a:pt x="1" y="579"/>
                    </a:lnTo>
                    <a:lnTo>
                      <a:pt x="0" y="576"/>
                    </a:lnTo>
                    <a:lnTo>
                      <a:pt x="0" y="57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8" y="0"/>
                    </a:lnTo>
                    <a:lnTo>
                      <a:pt x="420" y="2"/>
                    </a:lnTo>
                    <a:lnTo>
                      <a:pt x="421" y="3"/>
                    </a:lnTo>
                    <a:lnTo>
                      <a:pt x="423" y="6"/>
                    </a:lnTo>
                    <a:lnTo>
                      <a:pt x="423" y="574"/>
                    </a:lnTo>
                    <a:close/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41" name="PA-矩形 160"/>
              <p:cNvSpPr>
                <a:spLocks noChangeArrowheads="1"/>
              </p:cNvSpPr>
              <p:nvPr>
                <p:custDataLst>
                  <p:tags r:id="rId54"/>
                </p:custDataLst>
              </p:nvPr>
            </p:nvSpPr>
            <p:spPr bwMode="auto">
              <a:xfrm>
                <a:off x="10374312" y="3813176"/>
                <a:ext cx="487362" cy="115888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42" name="PA-Line 161"/>
              <p:cNvSpPr>
                <a:spLocks noChangeShapeType="1"/>
              </p:cNvSpPr>
              <p:nvPr>
                <p:custDataLst>
                  <p:tags r:id="rId55"/>
                </p:custDataLst>
              </p:nvPr>
            </p:nvSpPr>
            <p:spPr bwMode="auto">
              <a:xfrm flipV="1">
                <a:off x="10374312" y="4017963"/>
                <a:ext cx="0" cy="48260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43" name="PA-Line 162"/>
              <p:cNvSpPr>
                <a:spLocks noChangeShapeType="1"/>
              </p:cNvSpPr>
              <p:nvPr>
                <p:custDataLst>
                  <p:tags r:id="rId56"/>
                </p:custDataLst>
              </p:nvPr>
            </p:nvSpPr>
            <p:spPr bwMode="auto">
              <a:xfrm flipV="1">
                <a:off x="10493375" y="4017963"/>
                <a:ext cx="0" cy="384175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44" name="PA-Line 163"/>
              <p:cNvSpPr>
                <a:spLocks noChangeShapeType="1"/>
              </p:cNvSpPr>
              <p:nvPr>
                <p:custDataLst>
                  <p:tags r:id="rId57"/>
                </p:custDataLst>
              </p:nvPr>
            </p:nvSpPr>
            <p:spPr bwMode="auto">
              <a:xfrm flipV="1">
                <a:off x="10617200" y="4017963"/>
                <a:ext cx="0" cy="48260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45" name="PA-Line 164"/>
              <p:cNvSpPr>
                <a:spLocks noChangeShapeType="1"/>
              </p:cNvSpPr>
              <p:nvPr>
                <p:custDataLst>
                  <p:tags r:id="rId58"/>
                </p:custDataLst>
              </p:nvPr>
            </p:nvSpPr>
            <p:spPr bwMode="auto">
              <a:xfrm flipV="1">
                <a:off x="10739437" y="4017963"/>
                <a:ext cx="0" cy="48260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46" name="PA-Line 165"/>
              <p:cNvSpPr>
                <a:spLocks noChangeShapeType="1"/>
              </p:cNvSpPr>
              <p:nvPr>
                <p:custDataLst>
                  <p:tags r:id="rId59"/>
                </p:custDataLst>
              </p:nvPr>
            </p:nvSpPr>
            <p:spPr bwMode="auto">
              <a:xfrm flipV="1">
                <a:off x="10861675" y="4017963"/>
                <a:ext cx="0" cy="48260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47" name="PA-Line 166"/>
              <p:cNvSpPr>
                <a:spLocks noChangeShapeType="1"/>
              </p:cNvSpPr>
              <p:nvPr>
                <p:custDataLst>
                  <p:tags r:id="rId60"/>
                </p:custDataLst>
              </p:nvPr>
            </p:nvSpPr>
            <p:spPr bwMode="auto">
              <a:xfrm>
                <a:off x="10364787" y="4017963"/>
                <a:ext cx="506412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48" name="PA-Line 167"/>
              <p:cNvSpPr>
                <a:spLocks noChangeShapeType="1"/>
              </p:cNvSpPr>
              <p:nvPr>
                <p:custDataLst>
                  <p:tags r:id="rId61"/>
                </p:custDataLst>
              </p:nvPr>
            </p:nvSpPr>
            <p:spPr bwMode="auto">
              <a:xfrm>
                <a:off x="10364787" y="4114801"/>
                <a:ext cx="506412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49" name="PA-Line 168"/>
              <p:cNvSpPr>
                <a:spLocks noChangeShapeType="1"/>
              </p:cNvSpPr>
              <p:nvPr>
                <p:custDataLst>
                  <p:tags r:id="rId62"/>
                </p:custDataLst>
              </p:nvPr>
            </p:nvSpPr>
            <p:spPr bwMode="auto">
              <a:xfrm>
                <a:off x="10364787" y="4208463"/>
                <a:ext cx="506412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50" name="PA-Line 169"/>
              <p:cNvSpPr>
                <a:spLocks noChangeShapeType="1"/>
              </p:cNvSpPr>
              <p:nvPr>
                <p:custDataLst>
                  <p:tags r:id="rId63"/>
                </p:custDataLst>
              </p:nvPr>
            </p:nvSpPr>
            <p:spPr bwMode="auto">
              <a:xfrm>
                <a:off x="10364787" y="4305301"/>
                <a:ext cx="506412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51" name="PA-Line 170"/>
              <p:cNvSpPr>
                <a:spLocks noChangeShapeType="1"/>
              </p:cNvSpPr>
              <p:nvPr>
                <p:custDataLst>
                  <p:tags r:id="rId64"/>
                </p:custDataLst>
              </p:nvPr>
            </p:nvSpPr>
            <p:spPr bwMode="auto">
              <a:xfrm>
                <a:off x="10364787" y="4402138"/>
                <a:ext cx="374650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52" name="PA-Line 171"/>
              <p:cNvSpPr>
                <a:spLocks noChangeShapeType="1"/>
              </p:cNvSpPr>
              <p:nvPr>
                <p:custDataLst>
                  <p:tags r:id="rId65"/>
                </p:custDataLst>
              </p:nvPr>
            </p:nvSpPr>
            <p:spPr bwMode="auto">
              <a:xfrm>
                <a:off x="10364787" y="4495801"/>
                <a:ext cx="506412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</p:grpSp>
      </p:grpSp>
      <p:grpSp>
        <p:nvGrpSpPr>
          <p:cNvPr id="23" name="组合 22"/>
          <p:cNvGrpSpPr/>
          <p:nvPr/>
        </p:nvGrpSpPr>
        <p:grpSpPr>
          <a:xfrm>
            <a:off x="2246630" y="2660650"/>
            <a:ext cx="100330" cy="105410"/>
            <a:chOff x="6140713" y="2274654"/>
            <a:chExt cx="147720" cy="154874"/>
          </a:xfrm>
        </p:grpSpPr>
        <p:cxnSp>
          <p:nvCxnSpPr>
            <p:cNvPr id="36" name="PA-直接连接符 140"/>
            <p:cNvCxnSpPr/>
            <p:nvPr>
              <p:custDataLst>
                <p:tags r:id="rId66"/>
              </p:custDataLst>
            </p:nvPr>
          </p:nvCxnSpPr>
          <p:spPr>
            <a:xfrm flipH="1">
              <a:off x="6174362" y="2296367"/>
              <a:ext cx="114071" cy="114070"/>
            </a:xfrm>
            <a:prstGeom prst="line">
              <a:avLst/>
            </a:prstGeom>
            <a:ln w="25400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PA-直接连接符 144"/>
            <p:cNvCxnSpPr/>
            <p:nvPr>
              <p:custDataLst>
                <p:tags r:id="rId67"/>
              </p:custDataLst>
            </p:nvPr>
          </p:nvCxnSpPr>
          <p:spPr>
            <a:xfrm rot="8100000">
              <a:off x="6140713" y="2274654"/>
              <a:ext cx="0" cy="154874"/>
            </a:xfrm>
            <a:prstGeom prst="line">
              <a:avLst/>
            </a:prstGeom>
            <a:ln w="25400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组合 23"/>
          <p:cNvGrpSpPr/>
          <p:nvPr/>
        </p:nvGrpSpPr>
        <p:grpSpPr>
          <a:xfrm>
            <a:off x="2209800" y="3530600"/>
            <a:ext cx="153035" cy="74295"/>
            <a:chOff x="6085957" y="3554859"/>
            <a:chExt cx="225156" cy="109512"/>
          </a:xfrm>
        </p:grpSpPr>
        <p:cxnSp>
          <p:nvCxnSpPr>
            <p:cNvPr id="34" name="PA-直接连接符 147"/>
            <p:cNvCxnSpPr/>
            <p:nvPr>
              <p:custDataLst>
                <p:tags r:id="rId68"/>
              </p:custDataLst>
            </p:nvPr>
          </p:nvCxnSpPr>
          <p:spPr>
            <a:xfrm rot="8100000">
              <a:off x="6156238" y="3608648"/>
              <a:ext cx="154875" cy="0"/>
            </a:xfrm>
            <a:prstGeom prst="line">
              <a:avLst/>
            </a:prstGeom>
            <a:ln w="25400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PA-直接连接符 148"/>
            <p:cNvCxnSpPr/>
            <p:nvPr>
              <p:custDataLst>
                <p:tags r:id="rId69"/>
              </p:custDataLst>
            </p:nvPr>
          </p:nvCxnSpPr>
          <p:spPr>
            <a:xfrm flipH="1" flipV="1">
              <a:off x="6085957" y="3554859"/>
              <a:ext cx="109512" cy="109512"/>
            </a:xfrm>
            <a:prstGeom prst="line">
              <a:avLst/>
            </a:prstGeom>
            <a:ln w="25400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组合 24"/>
          <p:cNvGrpSpPr/>
          <p:nvPr/>
        </p:nvGrpSpPr>
        <p:grpSpPr>
          <a:xfrm>
            <a:off x="2225040" y="4399280"/>
            <a:ext cx="137795" cy="74930"/>
            <a:chOff x="6085957" y="4834598"/>
            <a:chExt cx="202474" cy="110479"/>
          </a:xfrm>
        </p:grpSpPr>
        <p:cxnSp>
          <p:nvCxnSpPr>
            <p:cNvPr id="32" name="PA-直接连接符 150"/>
            <p:cNvCxnSpPr/>
            <p:nvPr>
              <p:custDataLst>
                <p:tags r:id="rId70"/>
              </p:custDataLst>
            </p:nvPr>
          </p:nvCxnSpPr>
          <p:spPr>
            <a:xfrm flipH="1">
              <a:off x="6178917" y="4834598"/>
              <a:ext cx="109514" cy="109514"/>
            </a:xfrm>
            <a:prstGeom prst="line">
              <a:avLst/>
            </a:prstGeom>
            <a:ln w="25400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PA-直接连接符 151"/>
            <p:cNvCxnSpPr/>
            <p:nvPr>
              <p:custDataLst>
                <p:tags r:id="rId71"/>
              </p:custDataLst>
            </p:nvPr>
          </p:nvCxnSpPr>
          <p:spPr>
            <a:xfrm flipH="1" flipV="1">
              <a:off x="6085957" y="4835565"/>
              <a:ext cx="109512" cy="109512"/>
            </a:xfrm>
            <a:prstGeom prst="line">
              <a:avLst/>
            </a:prstGeom>
            <a:ln w="25400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文本框 4"/>
          <p:cNvSpPr txBox="1"/>
          <p:nvPr/>
        </p:nvSpPr>
        <p:spPr>
          <a:xfrm>
            <a:off x="1725930" y="915670"/>
            <a:ext cx="763143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KOC</a:t>
            </a: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招募需要经过严格的筛选及考核，根据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KOC</a:t>
            </a: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的动作及发布内容数据给与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KOC</a:t>
            </a: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对应的奖励，针对每月不达标的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KOC</a:t>
            </a: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会进行一对一沟通了解情况，如无法胜任则取消分享官身份。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136" name="文本框 135"/>
          <p:cNvSpPr txBox="1"/>
          <p:nvPr/>
        </p:nvSpPr>
        <p:spPr>
          <a:xfrm>
            <a:off x="2809240" y="2041525"/>
            <a:ext cx="31610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、已添加宠粉官、加入社群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/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、朋友圈每月至少发布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条内容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36955" y="2087880"/>
            <a:ext cx="96710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海选招募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36955" y="2960370"/>
            <a:ext cx="96710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入围筛选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809240" y="2793365"/>
            <a:ext cx="31610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微博、抖音、小红书、快手至少两个平台已开通个人账号，且近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个月内发布过不少于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篇内容。</a:t>
            </a:r>
            <a:endParaRPr lang="zh-CN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31240" y="3837305"/>
            <a:ext cx="96710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新手观察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036955" y="4745355"/>
            <a:ext cx="96710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月度考核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809240" y="3672205"/>
            <a:ext cx="31610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、一周内至少连续打卡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天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/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、一周内至少发布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篇或以上品牌相关内容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809240" y="4575810"/>
            <a:ext cx="31610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、每个月至少打卡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15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天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/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每个月至少发布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篇品牌相关内容，四大主流平台每个平台至少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篇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4" name="图片 13" descr="192e951fdf0c3f7743b8ab7cca77da8"/>
          <p:cNvPicPr>
            <a:picLocks noChangeAspect="1"/>
          </p:cNvPicPr>
          <p:nvPr/>
        </p:nvPicPr>
        <p:blipFill>
          <a:blip r:embed="rId72"/>
          <a:stretch>
            <a:fillRect/>
          </a:stretch>
        </p:blipFill>
        <p:spPr>
          <a:xfrm>
            <a:off x="6819265" y="1822450"/>
            <a:ext cx="2213610" cy="3622040"/>
          </a:xfrm>
          <a:prstGeom prst="rect">
            <a:avLst/>
          </a:prstGeom>
          <a:ln w="28575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组合 1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3" name="对角圆角矩形 2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8" name="图片 17" descr="resource"/>
            <p:cNvPicPr>
              <a:picLocks noChangeAspect="1"/>
            </p:cNvPicPr>
            <p:nvPr/>
          </p:nvPicPr>
          <p:blipFill>
            <a:blip r:embed="rId7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文本框 25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组合 40"/>
          <p:cNvGrpSpPr/>
          <p:nvPr/>
        </p:nvGrpSpPr>
        <p:grpSpPr>
          <a:xfrm>
            <a:off x="978535" y="1068070"/>
            <a:ext cx="1753235" cy="1887855"/>
            <a:chOff x="6642" y="-1163"/>
            <a:chExt cx="2446" cy="2633"/>
          </a:xfrm>
        </p:grpSpPr>
        <p:pic>
          <p:nvPicPr>
            <p:cNvPr id="42" name="图片 41" descr="六角形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642" y="-1163"/>
              <a:ext cx="2446" cy="2633"/>
            </a:xfrm>
            <a:prstGeom prst="rect">
              <a:avLst/>
            </a:prstGeom>
          </p:spPr>
        </p:pic>
        <p:sp>
          <p:nvSpPr>
            <p:cNvPr id="44" name="文本框 43"/>
            <p:cNvSpPr txBox="1"/>
            <p:nvPr/>
          </p:nvSpPr>
          <p:spPr>
            <a:xfrm>
              <a:off x="6975" y="-462"/>
              <a:ext cx="1780" cy="66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>
                <a:lnSpc>
                  <a:spcPct val="140000"/>
                </a:lnSpc>
              </a:pPr>
              <a:r>
                <a:rPr lang="zh-CN" altLang="zh-CN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高级会员</a:t>
              </a:r>
              <a:endParaRPr lang="zh-CN" altLang="zh-CN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1102678" y="438150"/>
            <a:ext cx="16052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>
                <a:solidFill>
                  <a:schemeClr val="tx1"/>
                </a:solidFill>
                <a:sym typeface="+mn-ea"/>
              </a:rPr>
              <a:t>会员体系案例一</a:t>
            </a:r>
            <a:endParaRPr lang="zh-CN" altLang="en-US" sz="16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210945" y="1948180"/>
            <a:ext cx="1275715" cy="6076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KOC</a:t>
            </a:r>
            <a:endParaRPr lang="en-US" altLang="zh-CN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801620" y="2098675"/>
            <a:ext cx="14274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/>
              <a:t>符合条件可升级</a:t>
            </a:r>
            <a:endParaRPr lang="zh-CN" altLang="en-US" sz="1400"/>
          </a:p>
        </p:txBody>
      </p:sp>
      <p:sp>
        <p:nvSpPr>
          <p:cNvPr id="9" name="文本框 8"/>
          <p:cNvSpPr txBox="1"/>
          <p:nvPr/>
        </p:nvSpPr>
        <p:spPr>
          <a:xfrm>
            <a:off x="2801620" y="1742440"/>
            <a:ext cx="19608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/>
              <a:t>通过招募、筛选、审核</a:t>
            </a:r>
            <a:endParaRPr lang="zh-CN" altLang="en-US" sz="1400"/>
          </a:p>
        </p:txBody>
      </p:sp>
      <p:sp>
        <p:nvSpPr>
          <p:cNvPr id="51" name="矩形 50"/>
          <p:cNvSpPr/>
          <p:nvPr/>
        </p:nvSpPr>
        <p:spPr>
          <a:xfrm>
            <a:off x="991870" y="3247390"/>
            <a:ext cx="8686165" cy="2052320"/>
          </a:xfrm>
          <a:prstGeom prst="rect">
            <a:avLst/>
          </a:prstGeom>
          <a:noFill/>
          <a:ln w="28575">
            <a:solidFill>
              <a:srgbClr val="FFC000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5659755" y="1379855"/>
            <a:ext cx="8940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/>
              <a:t>权益升级</a:t>
            </a:r>
            <a:endParaRPr lang="zh-CN" altLang="en-US" sz="1400" b="1"/>
          </a:p>
        </p:txBody>
      </p:sp>
      <p:sp>
        <p:nvSpPr>
          <p:cNvPr id="14" name="圆角矩形 13"/>
          <p:cNvSpPr/>
          <p:nvPr/>
        </p:nvSpPr>
        <p:spPr>
          <a:xfrm>
            <a:off x="1291590" y="3467735"/>
            <a:ext cx="1198880" cy="29591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1291590" y="3491865"/>
            <a:ext cx="119888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b="1"/>
              <a:t>增加积分获取途径</a:t>
            </a:r>
            <a:endParaRPr lang="zh-CN" altLang="en-US" sz="1000" b="1"/>
          </a:p>
        </p:txBody>
      </p:sp>
      <p:sp>
        <p:nvSpPr>
          <p:cNvPr id="21" name="圆角矩形 20"/>
          <p:cNvSpPr/>
          <p:nvPr/>
        </p:nvSpPr>
        <p:spPr>
          <a:xfrm>
            <a:off x="3147695" y="3466465"/>
            <a:ext cx="1198880" cy="29591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3274695" y="3491865"/>
            <a:ext cx="94488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b="1"/>
              <a:t>积分获取翻倍</a:t>
            </a:r>
            <a:endParaRPr lang="zh-CN" altLang="en-US" sz="1000" b="1"/>
          </a:p>
        </p:txBody>
      </p:sp>
      <p:sp>
        <p:nvSpPr>
          <p:cNvPr id="23" name="圆角矩形 22"/>
          <p:cNvSpPr/>
          <p:nvPr/>
        </p:nvSpPr>
        <p:spPr>
          <a:xfrm>
            <a:off x="5659755" y="1836420"/>
            <a:ext cx="1198880" cy="29591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5659755" y="1861820"/>
            <a:ext cx="119888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b="1"/>
              <a:t>积分兑换商品升级</a:t>
            </a:r>
            <a:endParaRPr lang="zh-CN" altLang="en-US" sz="1000" b="1"/>
          </a:p>
        </p:txBody>
      </p:sp>
      <p:sp>
        <p:nvSpPr>
          <p:cNvPr id="25" name="圆角矩形 24"/>
          <p:cNvSpPr/>
          <p:nvPr/>
        </p:nvSpPr>
        <p:spPr>
          <a:xfrm>
            <a:off x="5120640" y="3467735"/>
            <a:ext cx="1198880" cy="29591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5120640" y="3493135"/>
            <a:ext cx="119888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b="1"/>
              <a:t>会员任务额外奖励</a:t>
            </a:r>
            <a:endParaRPr lang="zh-CN" altLang="en-US" sz="1000" b="1"/>
          </a:p>
        </p:txBody>
      </p:sp>
      <p:sp>
        <p:nvSpPr>
          <p:cNvPr id="27" name="圆角矩形 26"/>
          <p:cNvSpPr/>
          <p:nvPr/>
        </p:nvSpPr>
        <p:spPr>
          <a:xfrm>
            <a:off x="7093585" y="3466465"/>
            <a:ext cx="1198880" cy="29591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7220585" y="3491865"/>
            <a:ext cx="94488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b="1"/>
              <a:t>会员佣金权益</a:t>
            </a:r>
            <a:endParaRPr lang="zh-CN" altLang="en-US" sz="1000" b="1"/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0310" y="1381760"/>
            <a:ext cx="2117725" cy="1384300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5617845" y="2244090"/>
            <a:ext cx="18059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/>
              <a:t>设置高级会员专属可兑换爆品</a:t>
            </a:r>
            <a:endParaRPr lang="zh-CN" altLang="en-US" sz="1400"/>
          </a:p>
        </p:txBody>
      </p:sp>
      <p:sp>
        <p:nvSpPr>
          <p:cNvPr id="32" name="剪去对角的矩形 31"/>
          <p:cNvSpPr/>
          <p:nvPr/>
        </p:nvSpPr>
        <p:spPr>
          <a:xfrm>
            <a:off x="8206105" y="3041015"/>
            <a:ext cx="1363345" cy="381635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文本框 32"/>
          <p:cNvSpPr txBox="1"/>
          <p:nvPr/>
        </p:nvSpPr>
        <p:spPr>
          <a:xfrm>
            <a:off x="8441055" y="3078480"/>
            <a:ext cx="8940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/>
              <a:t>权益升级</a:t>
            </a:r>
            <a:endParaRPr lang="zh-CN" altLang="en-US" sz="1400" b="1"/>
          </a:p>
        </p:txBody>
      </p:sp>
      <p:sp>
        <p:nvSpPr>
          <p:cNvPr id="34" name="文本框 33"/>
          <p:cNvSpPr txBox="1"/>
          <p:nvPr/>
        </p:nvSpPr>
        <p:spPr>
          <a:xfrm>
            <a:off x="1291590" y="4492625"/>
            <a:ext cx="120332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/>
              <a:t>10</a:t>
            </a:r>
            <a:r>
              <a:rPr lang="zh-CN" altLang="en-US" sz="1000"/>
              <a:t>积分</a:t>
            </a:r>
            <a:r>
              <a:rPr lang="en-US" altLang="zh-CN" sz="1000" dirty="0"/>
              <a:t>/</a:t>
            </a:r>
            <a:r>
              <a:rPr lang="zh-CN" altLang="en-US" sz="1000"/>
              <a:t>篇</a:t>
            </a:r>
            <a:endParaRPr lang="zh-CN" altLang="en-US" sz="1000"/>
          </a:p>
        </p:txBody>
      </p:sp>
      <p:sp>
        <p:nvSpPr>
          <p:cNvPr id="36" name="文本框 35"/>
          <p:cNvSpPr txBox="1"/>
          <p:nvPr/>
        </p:nvSpPr>
        <p:spPr>
          <a:xfrm>
            <a:off x="1210945" y="3909695"/>
            <a:ext cx="150241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/>
              <a:t>发布站外产品种草内容、产品体验内容等可获得积分。</a:t>
            </a:r>
            <a:endParaRPr lang="zh-CN" altLang="en-US" sz="1000"/>
          </a:p>
        </p:txBody>
      </p:sp>
      <p:sp>
        <p:nvSpPr>
          <p:cNvPr id="37" name="文本框 36"/>
          <p:cNvSpPr txBox="1"/>
          <p:nvPr/>
        </p:nvSpPr>
        <p:spPr>
          <a:xfrm>
            <a:off x="1217295" y="4822825"/>
            <a:ext cx="14966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/>
              <a:t>站外平台包括：抖音、小红书、微博、朋友圈</a:t>
            </a:r>
            <a:endParaRPr lang="zh-CN" altLang="en-US" sz="1000"/>
          </a:p>
        </p:txBody>
      </p:sp>
      <p:sp>
        <p:nvSpPr>
          <p:cNvPr id="39" name="文本框 38"/>
          <p:cNvSpPr txBox="1"/>
          <p:nvPr/>
        </p:nvSpPr>
        <p:spPr>
          <a:xfrm>
            <a:off x="3030855" y="4234815"/>
            <a:ext cx="15024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/>
              <a:t>所有常规积分获取方式都可翻倍</a:t>
            </a:r>
            <a:endParaRPr lang="zh-CN" altLang="en-US" sz="1000"/>
          </a:p>
        </p:txBody>
      </p:sp>
      <p:sp>
        <p:nvSpPr>
          <p:cNvPr id="43" name="文本框 42"/>
          <p:cNvSpPr txBox="1"/>
          <p:nvPr/>
        </p:nvSpPr>
        <p:spPr>
          <a:xfrm>
            <a:off x="4846955" y="3909695"/>
            <a:ext cx="17468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/>
              <a:t>高级会员每月专属任务奖励</a:t>
            </a:r>
            <a:endParaRPr lang="zh-CN" altLang="en-US" sz="1000"/>
          </a:p>
        </p:txBody>
      </p:sp>
      <p:sp>
        <p:nvSpPr>
          <p:cNvPr id="45" name="文本框 44"/>
          <p:cNvSpPr txBox="1"/>
          <p:nvPr/>
        </p:nvSpPr>
        <p:spPr>
          <a:xfrm>
            <a:off x="4846955" y="4231005"/>
            <a:ext cx="1778000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9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9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、每月至少分享</a:t>
            </a:r>
            <a:r>
              <a:rPr lang="en-US" altLang="zh-CN" sz="9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lang="zh-CN" altLang="en-US" sz="9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篇站外内容</a:t>
            </a:r>
            <a:endParaRPr lang="zh-CN" altLang="en-US" sz="9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/>
            <a:r>
              <a:rPr lang="en-US" altLang="zh-CN" sz="9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9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、每月至少参与</a:t>
            </a:r>
            <a:r>
              <a:rPr lang="en-US" altLang="zh-CN" sz="9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</a:t>
            </a:r>
            <a:r>
              <a:rPr lang="zh-CN" altLang="en-US" sz="9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次社群话题</a:t>
            </a:r>
            <a:endParaRPr lang="zh-CN" altLang="en-US" sz="9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/>
            <a:r>
              <a:rPr lang="en-US" altLang="zh-CN" sz="9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9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、每月至少签到</a:t>
            </a:r>
            <a:r>
              <a:rPr lang="en-US" altLang="zh-CN" sz="9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</a:t>
            </a:r>
            <a:r>
              <a:rPr lang="zh-CN" altLang="en-US" sz="9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次</a:t>
            </a:r>
            <a:endParaRPr lang="zh-CN" altLang="en-US" sz="9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5055870" y="4761230"/>
            <a:ext cx="17468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达标</a:t>
            </a:r>
            <a:r>
              <a:rPr lang="en-US" altLang="zh-CN" sz="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个月奖励：100积分</a:t>
            </a:r>
            <a:endParaRPr lang="zh-CN" altLang="en-US" sz="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达标2个月奖励：200积分</a:t>
            </a:r>
            <a:endParaRPr lang="zh-CN" altLang="en-US" sz="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达标3个月奖励：300积分</a:t>
            </a:r>
            <a:endParaRPr lang="zh-CN" altLang="en-US" sz="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6819900" y="4231005"/>
            <a:ext cx="17468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/>
              <a:t>分享商城产品产生交易可获得</a:t>
            </a:r>
            <a:r>
              <a:rPr lang="en-US" altLang="zh-CN" sz="1000" dirty="0"/>
              <a:t>10%</a:t>
            </a:r>
            <a:r>
              <a:rPr lang="zh-CN" altLang="en-US" sz="1000"/>
              <a:t>佣金奖励</a:t>
            </a:r>
            <a:endParaRPr lang="zh-CN" altLang="en-US" sz="1000"/>
          </a:p>
        </p:txBody>
      </p:sp>
      <p:grpSp>
        <p:nvGrpSpPr>
          <p:cNvPr id="2" name="组合 1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3" name="对角圆角矩形 2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文本框 17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102678" y="438150"/>
            <a:ext cx="16052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>
                <a:solidFill>
                  <a:schemeClr val="tx1"/>
                </a:solidFill>
                <a:sym typeface="+mn-ea"/>
              </a:rPr>
              <a:t>会员体系案例一</a:t>
            </a:r>
            <a:endParaRPr lang="zh-CN" altLang="en-US" sz="16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52245" y="1540510"/>
            <a:ext cx="2287905" cy="37077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32580" y="1568450"/>
            <a:ext cx="1835785" cy="37166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25210" y="1540510"/>
            <a:ext cx="2311400" cy="3744595"/>
          </a:xfrm>
          <a:prstGeom prst="rect">
            <a:avLst/>
          </a:prstGeom>
        </p:spPr>
      </p:pic>
      <p:sp>
        <p:nvSpPr>
          <p:cNvPr id="61" name="文本框 60"/>
          <p:cNvSpPr txBox="1"/>
          <p:nvPr/>
        </p:nvSpPr>
        <p:spPr>
          <a:xfrm>
            <a:off x="2986405" y="912495"/>
            <a:ext cx="428752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/>
              <a:t>KOC</a:t>
            </a:r>
            <a:r>
              <a:rPr lang="zh-CN" altLang="en-US" sz="1600" b="1"/>
              <a:t>站外内容分享案例</a:t>
            </a:r>
            <a:endParaRPr lang="zh-CN" altLang="en-US" sz="1600" b="1"/>
          </a:p>
        </p:txBody>
      </p:sp>
      <p:grpSp>
        <p:nvGrpSpPr>
          <p:cNvPr id="7" name="组合 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1" name="对角圆角矩形 1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" name="图片 8" descr="resourc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文本框 1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102678" y="438150"/>
            <a:ext cx="16052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>
                <a:solidFill>
                  <a:schemeClr val="tx1"/>
                </a:solidFill>
                <a:sym typeface="+mn-ea"/>
              </a:rPr>
              <a:t>会员体系案例一</a:t>
            </a:r>
            <a:endParaRPr lang="zh-CN" altLang="en-US" sz="16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文本框 60"/>
          <p:cNvSpPr txBox="1"/>
          <p:nvPr/>
        </p:nvSpPr>
        <p:spPr>
          <a:xfrm>
            <a:off x="2986405" y="912495"/>
            <a:ext cx="428752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/>
              <a:t>KOC</a:t>
            </a:r>
            <a:r>
              <a:rPr lang="zh-CN" altLang="en-US" sz="1600" b="1"/>
              <a:t>站外内容分享案例</a:t>
            </a:r>
            <a:endParaRPr lang="zh-CN" altLang="en-US" sz="1600" b="1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96365" y="1389380"/>
            <a:ext cx="2327275" cy="40836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4000" y="1443355"/>
            <a:ext cx="1989455" cy="39973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57950" y="1443355"/>
            <a:ext cx="2234565" cy="397573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1" name="对角圆角矩形 1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" name="图片 8" descr="resourc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文本框 1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102678" y="438150"/>
            <a:ext cx="16052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>
                <a:solidFill>
                  <a:schemeClr val="tx1"/>
                </a:solidFill>
                <a:sym typeface="+mn-ea"/>
              </a:rPr>
              <a:t>会员体系案例一</a:t>
            </a:r>
            <a:endParaRPr lang="zh-CN" altLang="en-US" sz="16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文本框 60"/>
          <p:cNvSpPr txBox="1"/>
          <p:nvPr/>
        </p:nvSpPr>
        <p:spPr>
          <a:xfrm>
            <a:off x="2986405" y="912495"/>
            <a:ext cx="428752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/>
              <a:t>KOC</a:t>
            </a:r>
            <a:r>
              <a:rPr lang="zh-CN" altLang="en-US" sz="1600" b="1"/>
              <a:t>站外内容分享案例</a:t>
            </a:r>
            <a:endParaRPr lang="zh-CN" altLang="en-US" sz="1600" b="1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77975" y="1563370"/>
            <a:ext cx="2217420" cy="37318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88765" y="1563370"/>
            <a:ext cx="1915795" cy="37541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53480" y="1563370"/>
            <a:ext cx="2092960" cy="378015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1" name="对角圆角矩形 1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" name="图片 8" descr="resourc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文本框 1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102678" y="438150"/>
            <a:ext cx="16052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>
                <a:solidFill>
                  <a:schemeClr val="tx1"/>
                </a:solidFill>
                <a:sym typeface="+mn-ea"/>
              </a:rPr>
              <a:t>会员体系案例一</a:t>
            </a:r>
            <a:endParaRPr lang="zh-CN" altLang="en-US" sz="16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文本框 60"/>
          <p:cNvSpPr txBox="1"/>
          <p:nvPr/>
        </p:nvSpPr>
        <p:spPr>
          <a:xfrm>
            <a:off x="2986405" y="890905"/>
            <a:ext cx="428752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/>
              <a:t>KOC</a:t>
            </a:r>
            <a:r>
              <a:rPr lang="zh-CN" altLang="en-US" sz="1600" b="1"/>
              <a:t>站外内容分享案例</a:t>
            </a:r>
            <a:endParaRPr lang="zh-CN" altLang="en-US" sz="1600" b="1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80820" y="1409700"/>
            <a:ext cx="2475865" cy="40716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84015" y="1409700"/>
            <a:ext cx="2488565" cy="40544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04355" y="1409700"/>
            <a:ext cx="2169795" cy="4070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1" name="对角圆角矩形 1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" name="图片 8" descr="resourc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文本框 1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102678" y="438150"/>
            <a:ext cx="16052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>
                <a:solidFill>
                  <a:schemeClr val="tx1"/>
                </a:solidFill>
                <a:sym typeface="+mn-ea"/>
              </a:rPr>
              <a:t>会员体系案例一</a:t>
            </a:r>
            <a:endParaRPr lang="zh-CN" altLang="en-US" sz="16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1" name="组合 40"/>
          <p:cNvGrpSpPr/>
          <p:nvPr/>
        </p:nvGrpSpPr>
        <p:grpSpPr>
          <a:xfrm>
            <a:off x="3836035" y="1798320"/>
            <a:ext cx="2088515" cy="2249170"/>
            <a:chOff x="6642" y="-1163"/>
            <a:chExt cx="2446" cy="2633"/>
          </a:xfrm>
        </p:grpSpPr>
        <p:pic>
          <p:nvPicPr>
            <p:cNvPr id="42" name="图片 41" descr="六角形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42" y="-1163"/>
              <a:ext cx="2446" cy="2633"/>
            </a:xfrm>
            <a:prstGeom prst="rect">
              <a:avLst/>
            </a:prstGeom>
          </p:spPr>
        </p:pic>
        <p:sp>
          <p:nvSpPr>
            <p:cNvPr id="44" name="文本框 43"/>
            <p:cNvSpPr txBox="1"/>
            <p:nvPr/>
          </p:nvSpPr>
          <p:spPr>
            <a:xfrm>
              <a:off x="6930" y="-333"/>
              <a:ext cx="1780" cy="118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zh-CN" altLang="zh-CN" sz="32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宠粉</a:t>
              </a:r>
              <a:endParaRPr lang="zh-CN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ctr">
                <a:lnSpc>
                  <a:spcPct val="100000"/>
                </a:lnSpc>
              </a:pPr>
              <a:r>
                <a:rPr lang="zh-CN" altLang="zh-CN" sz="28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会员日</a:t>
              </a:r>
              <a:endParaRPr lang="en-US" altLang="zh-CN"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pic>
        <p:nvPicPr>
          <p:cNvPr id="4" name="图片 3" descr="六角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6450" y="1422400"/>
            <a:ext cx="1151255" cy="1240790"/>
          </a:xfrm>
          <a:prstGeom prst="rect">
            <a:avLst/>
          </a:prstGeom>
        </p:spPr>
      </p:pic>
      <p:pic>
        <p:nvPicPr>
          <p:cNvPr id="5" name="图片 4" descr="六角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5930" y="455295"/>
            <a:ext cx="1151255" cy="1240790"/>
          </a:xfrm>
          <a:prstGeom prst="rect">
            <a:avLst/>
          </a:prstGeom>
        </p:spPr>
      </p:pic>
      <p:pic>
        <p:nvPicPr>
          <p:cNvPr id="6" name="图片 5" descr="六角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6450" y="3192780"/>
            <a:ext cx="1151255" cy="1240790"/>
          </a:xfrm>
          <a:prstGeom prst="rect">
            <a:avLst/>
          </a:prstGeom>
        </p:spPr>
      </p:pic>
      <p:pic>
        <p:nvPicPr>
          <p:cNvPr id="7" name="图片 6" descr="六角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1490" y="4269740"/>
            <a:ext cx="1151255" cy="1240790"/>
          </a:xfrm>
          <a:prstGeom prst="rect">
            <a:avLst/>
          </a:prstGeom>
        </p:spPr>
      </p:pic>
      <p:pic>
        <p:nvPicPr>
          <p:cNvPr id="8" name="图片 7" descr="六角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5560" y="1422400"/>
            <a:ext cx="1151255" cy="1240790"/>
          </a:xfrm>
          <a:prstGeom prst="rect">
            <a:avLst/>
          </a:prstGeom>
        </p:spPr>
      </p:pic>
      <p:pic>
        <p:nvPicPr>
          <p:cNvPr id="9" name="图片 8" descr="六角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5560" y="3192780"/>
            <a:ext cx="1151255" cy="124079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369435" y="777875"/>
            <a:ext cx="9124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/>
              <a:t>直播</a:t>
            </a:r>
            <a:endParaRPr lang="zh-CN" altLang="en-US" sz="1600" b="1"/>
          </a:p>
          <a:p>
            <a:pPr algn="ctr"/>
            <a:r>
              <a:rPr lang="zh-CN" altLang="en-US" sz="1600" b="1"/>
              <a:t>专属价</a:t>
            </a:r>
            <a:endParaRPr lang="zh-CN" altLang="en-US" sz="1600" b="1"/>
          </a:p>
        </p:txBody>
      </p:sp>
      <p:sp>
        <p:nvSpPr>
          <p:cNvPr id="12" name="文本框 11"/>
          <p:cNvSpPr txBox="1"/>
          <p:nvPr/>
        </p:nvSpPr>
        <p:spPr>
          <a:xfrm>
            <a:off x="6650355" y="1765300"/>
            <a:ext cx="6781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/>
              <a:t>直播</a:t>
            </a:r>
            <a:endParaRPr lang="zh-CN" altLang="en-US" sz="1600" b="1"/>
          </a:p>
          <a:p>
            <a:r>
              <a:rPr lang="zh-CN" altLang="en-US" sz="1600" b="1"/>
              <a:t>秒杀</a:t>
            </a:r>
            <a:endParaRPr lang="zh-CN" altLang="en-US" sz="1600" b="1"/>
          </a:p>
        </p:txBody>
      </p:sp>
      <p:sp>
        <p:nvSpPr>
          <p:cNvPr id="13" name="文本框 12"/>
          <p:cNvSpPr txBox="1"/>
          <p:nvPr/>
        </p:nvSpPr>
        <p:spPr>
          <a:xfrm>
            <a:off x="6650355" y="3521710"/>
            <a:ext cx="6781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/>
              <a:t>直播</a:t>
            </a:r>
            <a:endParaRPr lang="zh-CN" altLang="en-US" sz="1600" b="1"/>
          </a:p>
          <a:p>
            <a:r>
              <a:rPr lang="zh-CN" altLang="en-US" sz="1600" b="1"/>
              <a:t>抽奖</a:t>
            </a:r>
            <a:endParaRPr lang="zh-CN" altLang="en-US" sz="1600" b="1"/>
          </a:p>
        </p:txBody>
      </p:sp>
      <p:sp>
        <p:nvSpPr>
          <p:cNvPr id="14" name="文本框 13"/>
          <p:cNvSpPr txBox="1"/>
          <p:nvPr/>
        </p:nvSpPr>
        <p:spPr>
          <a:xfrm>
            <a:off x="2078355" y="1744345"/>
            <a:ext cx="11468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/>
              <a:t>直播</a:t>
            </a:r>
            <a:endParaRPr lang="zh-CN" altLang="en-US" sz="1600" b="1"/>
          </a:p>
          <a:p>
            <a:pPr algn="ctr"/>
            <a:r>
              <a:rPr lang="zh-CN" altLang="en-US" sz="1600" b="1"/>
              <a:t>竞猜互动</a:t>
            </a:r>
            <a:endParaRPr lang="zh-CN" altLang="en-US" sz="1600" b="1"/>
          </a:p>
        </p:txBody>
      </p:sp>
      <p:sp>
        <p:nvSpPr>
          <p:cNvPr id="18" name="文本框 17"/>
          <p:cNvSpPr txBox="1"/>
          <p:nvPr/>
        </p:nvSpPr>
        <p:spPr>
          <a:xfrm>
            <a:off x="2080260" y="3515360"/>
            <a:ext cx="11468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/>
              <a:t>直播间</a:t>
            </a:r>
            <a:endParaRPr lang="zh-CN" altLang="en-US" sz="1600" b="1"/>
          </a:p>
          <a:p>
            <a:pPr algn="ctr"/>
            <a:r>
              <a:rPr lang="zh-CN" altLang="en-US" sz="1600" b="1"/>
              <a:t>分享任务</a:t>
            </a:r>
            <a:endParaRPr lang="zh-CN" altLang="en-US" sz="1600" b="1"/>
          </a:p>
        </p:txBody>
      </p:sp>
      <p:sp>
        <p:nvSpPr>
          <p:cNvPr id="19" name="文本框 18"/>
          <p:cNvSpPr txBox="1"/>
          <p:nvPr/>
        </p:nvSpPr>
        <p:spPr>
          <a:xfrm>
            <a:off x="4404995" y="4592320"/>
            <a:ext cx="9124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/>
              <a:t>直播</a:t>
            </a:r>
            <a:endParaRPr lang="zh-CN" altLang="en-US" sz="1600" b="1"/>
          </a:p>
          <a:p>
            <a:pPr algn="ctr"/>
            <a:r>
              <a:rPr lang="zh-CN" altLang="en-US" sz="1600" b="1"/>
              <a:t>心愿单</a:t>
            </a:r>
            <a:endParaRPr lang="zh-CN" altLang="en-US" sz="1600" b="1"/>
          </a:p>
        </p:txBody>
      </p:sp>
      <p:sp>
        <p:nvSpPr>
          <p:cNvPr id="39" name="文本框 38"/>
          <p:cNvSpPr txBox="1"/>
          <p:nvPr/>
        </p:nvSpPr>
        <p:spPr>
          <a:xfrm>
            <a:off x="5417185" y="869950"/>
            <a:ext cx="16243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/>
              <a:t>直播期间专属商品优惠价，平均为商品正价</a:t>
            </a:r>
            <a:r>
              <a:rPr lang="en-US" altLang="zh-CN" sz="1000" dirty="0"/>
              <a:t>7</a:t>
            </a:r>
            <a:r>
              <a:rPr lang="zh-CN" altLang="en-US" sz="1000"/>
              <a:t>折</a:t>
            </a:r>
            <a:endParaRPr lang="zh-CN" altLang="en-US" sz="1000"/>
          </a:p>
        </p:txBody>
      </p:sp>
      <p:sp>
        <p:nvSpPr>
          <p:cNvPr id="20" name="文本框 19"/>
          <p:cNvSpPr txBox="1"/>
          <p:nvPr/>
        </p:nvSpPr>
        <p:spPr>
          <a:xfrm>
            <a:off x="7536815" y="1857375"/>
            <a:ext cx="16243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/>
              <a:t>指定商品</a:t>
            </a:r>
            <a:r>
              <a:rPr lang="en-US" altLang="zh-CN" sz="1000" dirty="0"/>
              <a:t>9.9</a:t>
            </a:r>
            <a:r>
              <a:rPr lang="zh-CN" altLang="en-US" sz="1000"/>
              <a:t>元限量秒杀</a:t>
            </a:r>
            <a:endParaRPr lang="zh-CN" altLang="en-US" sz="1000"/>
          </a:p>
          <a:p>
            <a:r>
              <a:rPr lang="zh-CN" altLang="en-US" sz="1000"/>
              <a:t>活跃直播间气氛</a:t>
            </a:r>
            <a:endParaRPr lang="zh-CN" altLang="en-US" sz="1000"/>
          </a:p>
        </p:txBody>
      </p:sp>
      <p:sp>
        <p:nvSpPr>
          <p:cNvPr id="21" name="文本框 20"/>
          <p:cNvSpPr txBox="1"/>
          <p:nvPr/>
        </p:nvSpPr>
        <p:spPr>
          <a:xfrm>
            <a:off x="7536815" y="3648710"/>
            <a:ext cx="16243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/>
              <a:t>直播期间观众互动抽奖</a:t>
            </a:r>
            <a:endParaRPr lang="zh-CN" altLang="en-US" sz="1000"/>
          </a:p>
          <a:p>
            <a:r>
              <a:rPr lang="zh-CN" altLang="en-US" sz="1000"/>
              <a:t>活跃直播间气氛</a:t>
            </a:r>
            <a:endParaRPr lang="zh-CN" altLang="en-US" sz="1000"/>
          </a:p>
        </p:txBody>
      </p:sp>
      <p:sp>
        <p:nvSpPr>
          <p:cNvPr id="22" name="文本框 21"/>
          <p:cNvSpPr txBox="1"/>
          <p:nvPr/>
        </p:nvSpPr>
        <p:spPr>
          <a:xfrm>
            <a:off x="5417185" y="4777105"/>
            <a:ext cx="19767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/>
              <a:t>通过社群投票征集会员心愿商品</a:t>
            </a:r>
            <a:endParaRPr lang="zh-CN" altLang="en-US" sz="1000"/>
          </a:p>
          <a:p>
            <a:r>
              <a:rPr lang="zh-CN" altLang="en-US" sz="1000"/>
              <a:t>申请会员日直播商品特惠价</a:t>
            </a:r>
            <a:endParaRPr lang="zh-CN" altLang="en-US" sz="1000"/>
          </a:p>
        </p:txBody>
      </p:sp>
      <p:sp>
        <p:nvSpPr>
          <p:cNvPr id="23" name="文本框 22"/>
          <p:cNvSpPr txBox="1"/>
          <p:nvPr/>
        </p:nvSpPr>
        <p:spPr>
          <a:xfrm>
            <a:off x="474345" y="3648710"/>
            <a:ext cx="16529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/>
              <a:t>会员分享直播间邀请好友观看可获得积分奖励</a:t>
            </a:r>
            <a:endParaRPr lang="zh-CN" altLang="en-US" sz="1000"/>
          </a:p>
        </p:txBody>
      </p:sp>
      <p:sp>
        <p:nvSpPr>
          <p:cNvPr id="24" name="文本框 23"/>
          <p:cNvSpPr txBox="1"/>
          <p:nvPr/>
        </p:nvSpPr>
        <p:spPr>
          <a:xfrm>
            <a:off x="532130" y="1535430"/>
            <a:ext cx="165290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/>
              <a:t>直播前问题竞猜</a:t>
            </a:r>
            <a:endParaRPr lang="zh-CN" altLang="en-US" sz="1000"/>
          </a:p>
          <a:p>
            <a:r>
              <a:rPr lang="zh-CN" altLang="en-US" sz="1000"/>
              <a:t>如：</a:t>
            </a:r>
            <a:endParaRPr lang="zh-CN" altLang="en-US" sz="1000"/>
          </a:p>
          <a:p>
            <a:r>
              <a:rPr lang="en-US" altLang="zh-CN" sz="1000" dirty="0"/>
              <a:t>1</a:t>
            </a:r>
            <a:r>
              <a:rPr lang="zh-CN" altLang="en-US" sz="1000"/>
              <a:t>、今天主播的衣服颜色</a:t>
            </a:r>
            <a:endParaRPr lang="zh-CN" altLang="en-US" sz="1000"/>
          </a:p>
          <a:p>
            <a:r>
              <a:rPr lang="en-US" altLang="zh-CN" sz="1000" dirty="0"/>
              <a:t>2</a:t>
            </a:r>
            <a:r>
              <a:rPr lang="zh-CN" altLang="en-US" sz="1000"/>
              <a:t>、</a:t>
            </a:r>
            <a:r>
              <a:rPr lang="en-US" altLang="zh-CN" sz="1000" dirty="0"/>
              <a:t>xxx</a:t>
            </a:r>
            <a:r>
              <a:rPr lang="zh-CN" altLang="en-US" sz="1000"/>
              <a:t>产品在第几款出场</a:t>
            </a:r>
            <a:endParaRPr lang="zh-CN" altLang="en-US" sz="1000"/>
          </a:p>
          <a:p>
            <a:endParaRPr lang="zh-CN" altLang="en-US" sz="1000"/>
          </a:p>
          <a:p>
            <a:r>
              <a:rPr lang="zh-CN" altLang="en-US" sz="1000"/>
              <a:t>竞猜正确可获得积分奖励</a:t>
            </a:r>
            <a:endParaRPr lang="zh-CN" altLang="en-US" sz="1000"/>
          </a:p>
        </p:txBody>
      </p:sp>
      <p:grpSp>
        <p:nvGrpSpPr>
          <p:cNvPr id="2" name="组合 1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3" name="对角圆角矩形 2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5" name="图片 24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文本框 25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2223135" y="2567940"/>
            <a:ext cx="5813425" cy="63055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2056765" y="2504440"/>
            <a:ext cx="6146800" cy="6940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40000"/>
              </a:lnSpc>
            </a:pPr>
            <a:r>
              <a:rPr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某</a:t>
            </a:r>
            <a:r>
              <a:rPr lang="zh-CN"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白酒</a:t>
            </a:r>
            <a:r>
              <a:rPr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品牌会员体系案例</a:t>
            </a:r>
            <a:r>
              <a:rPr lang="en-US"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-</a:t>
            </a: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买断型</a:t>
            </a:r>
            <a:endParaRPr lang="zh-CN" altLang="en-US" sz="28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21" name="文本框 20"/>
          <p:cNvSpPr txBox="1"/>
          <p:nvPr/>
        </p:nvSpPr>
        <p:spPr>
          <a:xfrm>
            <a:off x="1194826" y="404337"/>
            <a:ext cx="1203960" cy="400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案例解析</a:t>
            </a:r>
            <a:endParaRPr lang="zh-CN" sz="2005" b="1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4" name="对角圆角矩形 13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5" name="图片 24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文本框 25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735" y="902970"/>
            <a:ext cx="8203565" cy="46564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102678" y="438150"/>
            <a:ext cx="16052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>
                <a:solidFill>
                  <a:schemeClr val="tx1"/>
                </a:solidFill>
                <a:sym typeface="+mn-ea"/>
              </a:rPr>
              <a:t>会员体系案例六</a:t>
            </a:r>
            <a:endParaRPr lang="zh-CN" altLang="en-US" sz="16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3" name="对角圆角矩形 2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5" name="图片 24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文本框 25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7965" y="1212850"/>
            <a:ext cx="7497445" cy="420243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493578" y="744855"/>
            <a:ext cx="1097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>
                <a:solidFill>
                  <a:schemeClr val="tx1"/>
                </a:solidFill>
                <a:sym typeface="+mn-ea"/>
              </a:rPr>
              <a:t>会员福利</a:t>
            </a:r>
            <a:endParaRPr lang="zh-CN" altLang="en-US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102678" y="438150"/>
            <a:ext cx="16052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>
                <a:solidFill>
                  <a:schemeClr val="tx1"/>
                </a:solidFill>
                <a:sym typeface="+mn-ea"/>
              </a:rPr>
              <a:t>会员体系案例六</a:t>
            </a:r>
            <a:endParaRPr lang="zh-CN" altLang="en-US" sz="16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3" name="对角圆角矩形 2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5" name="图片 24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文本框 25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366078" y="895033"/>
            <a:ext cx="3992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zh-CN" sz="2000" b="1">
                <a:solidFill>
                  <a:schemeClr val="tx1"/>
                </a:solidFill>
                <a:sym typeface="+mn-ea"/>
              </a:rPr>
              <a:t>为什么要做单独的私域</a:t>
            </a:r>
            <a:r>
              <a:rPr lang="zh-CN" altLang="en-US" sz="2000" b="1">
                <a:solidFill>
                  <a:schemeClr val="tx1"/>
                </a:solidFill>
                <a:sym typeface="+mn-ea"/>
              </a:rPr>
              <a:t>会员体系？</a:t>
            </a:r>
            <a:endParaRPr lang="zh-CN" altLang="en-US" sz="2000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513263" y="895033"/>
            <a:ext cx="4500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2000" b="1">
                <a:solidFill>
                  <a:schemeClr val="tx1"/>
                </a:solidFill>
                <a:sym typeface="+mn-ea"/>
              </a:rPr>
              <a:t>社群不同于淘客群的核心价值是什么？</a:t>
            </a:r>
            <a:endParaRPr lang="zh-CN" altLang="en-US" sz="2000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75" name="文本框 74"/>
          <p:cNvSpPr txBox="1"/>
          <p:nvPr/>
        </p:nvSpPr>
        <p:spPr>
          <a:xfrm>
            <a:off x="1697673" y="405130"/>
            <a:ext cx="246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2000" b="1">
                <a:solidFill>
                  <a:schemeClr val="tx1"/>
                </a:solidFill>
                <a:latin typeface="+mj-ea"/>
                <a:ea typeface="+mj-ea"/>
                <a:sym typeface="+mn-ea"/>
              </a:rPr>
              <a:t>私域会员体系的价值</a:t>
            </a:r>
            <a:endParaRPr lang="en-US" altLang="zh-CN" sz="2000" b="1">
              <a:solidFill>
                <a:schemeClr val="tx1"/>
              </a:solidFill>
              <a:latin typeface="+mj-ea"/>
              <a:ea typeface="+mj-ea"/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80" name="图片 79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81" name="图片 80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82" name="图片 8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3" name="椭圆 2"/>
          <p:cNvSpPr/>
          <p:nvPr>
            <p:custDataLst>
              <p:tags r:id="rId3"/>
            </p:custDataLst>
          </p:nvPr>
        </p:nvSpPr>
        <p:spPr>
          <a:xfrm>
            <a:off x="5062025" y="2254301"/>
            <a:ext cx="767897" cy="76789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35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03</a:t>
            </a:r>
            <a:endParaRPr lang="en-US" altLang="zh-CN" sz="235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" name="椭圆 4"/>
          <p:cNvSpPr/>
          <p:nvPr>
            <p:custDataLst>
              <p:tags r:id="rId4"/>
            </p:custDataLst>
          </p:nvPr>
        </p:nvSpPr>
        <p:spPr>
          <a:xfrm flipH="1">
            <a:off x="4122933" y="1379531"/>
            <a:ext cx="767897" cy="767897"/>
          </a:xfrm>
          <a:prstGeom prst="ellipse">
            <a:avLst/>
          </a:prstGeom>
          <a:solidFill>
            <a:schemeClr val="accent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35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02</a:t>
            </a:r>
            <a:endParaRPr lang="en-US" altLang="zh-CN" sz="235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 flipH="1">
            <a:off x="4844437" y="1762021"/>
            <a:ext cx="38394" cy="362785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zh-CN" altLang="en-US" sz="3025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" name="TextBox 3"/>
          <p:cNvSpPr/>
          <p:nvPr>
            <p:custDataLst>
              <p:tags r:id="rId6"/>
            </p:custDataLst>
          </p:nvPr>
        </p:nvSpPr>
        <p:spPr>
          <a:xfrm>
            <a:off x="4651277" y="3291708"/>
            <a:ext cx="38394" cy="20981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zh-CN" altLang="en-US" sz="3025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5977123" y="2395753"/>
            <a:ext cx="2617088" cy="412277"/>
          </a:xfrm>
          <a:prstGeom prst="rect">
            <a:avLst/>
          </a:prstGeom>
        </p:spPr>
        <p:txBody>
          <a:bodyPr wrap="square" lIns="75583" tIns="39303" rIns="75583" bIns="39303" anchor="b" anchorCtr="0">
            <a:normAutofit/>
          </a:bodyPr>
          <a:lstStyle>
            <a:defPPr>
              <a:defRPr lang="zh-CN"/>
            </a:defPPr>
            <a:lvl1pPr>
              <a:defRPr>
                <a:solidFill>
                  <a:schemeClr val="tx1">
                    <a:lumMod val="75000"/>
                  </a:schemeClr>
                </a:solidFill>
                <a:latin typeface="Calibri Light" panose="020F0302020204030204"/>
              </a:defRPr>
            </a:lvl1pPr>
          </a:lstStyle>
          <a:p>
            <a:pPr mar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600" b="1" spc="3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付出与收获</a:t>
            </a:r>
            <a:r>
              <a:rPr lang="en-US" altLang="zh-CN" sz="1600" b="1" spc="3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-</a:t>
            </a:r>
            <a:r>
              <a:rPr lang="zh-CN" altLang="en-US" sz="1600" b="1" spc="3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价值体现</a:t>
            </a:r>
            <a:endParaRPr lang="zh-CN" altLang="en-US" sz="1600" b="1" spc="3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8"/>
            </p:custDataLst>
          </p:nvPr>
        </p:nvSpPr>
        <p:spPr>
          <a:xfrm>
            <a:off x="5977123" y="2818695"/>
            <a:ext cx="2617088" cy="1880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rmAutofit/>
          </a:bodyPr>
          <a:lstStyle>
            <a:defPPr>
              <a:defRPr lang="zh-CN"/>
            </a:defPPr>
            <a:lvl1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>
                <a:solidFill>
                  <a:schemeClr val="tx1">
                    <a:lumMod val="75000"/>
                  </a:schemeClr>
                </a:solidFill>
                <a:latin typeface="Calibri Light" panose="020F0302020204030204"/>
                <a:ea typeface="微软雅黑" panose="020B0503020204020204" charset="-122"/>
              </a:defRPr>
            </a:lvl1pPr>
            <a:lvl2pPr marL="742950" indent="-285750">
              <a:defRPr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mar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345" spc="15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在社群的每一次付出都需要获得奖励，积少成多，换取更大的福利</a:t>
            </a:r>
            <a:endParaRPr lang="zh-CN" altLang="en-US" sz="1345" spc="15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mar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endParaRPr lang="en-US" altLang="zh-CN" sz="1345" spc="15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>
            <p:custDataLst>
              <p:tags r:id="rId9"/>
            </p:custDataLst>
          </p:nvPr>
        </p:nvSpPr>
        <p:spPr>
          <a:xfrm>
            <a:off x="1355239" y="1519192"/>
            <a:ext cx="2617088" cy="412277"/>
          </a:xfrm>
          <a:prstGeom prst="rect">
            <a:avLst/>
          </a:prstGeom>
        </p:spPr>
        <p:txBody>
          <a:bodyPr wrap="square" lIns="75583" tIns="39303" rIns="75583" bIns="39303" anchor="b" anchorCtr="0">
            <a:normAutofit/>
          </a:bodyPr>
          <a:lstStyle>
            <a:defPPr>
              <a:defRPr lang="zh-CN"/>
            </a:defPPr>
            <a:lvl1pPr>
              <a:defRPr>
                <a:solidFill>
                  <a:schemeClr val="tx1">
                    <a:lumMod val="75000"/>
                  </a:schemeClr>
                </a:solidFill>
                <a:latin typeface="Calibri Light" panose="020F0302020204030204"/>
              </a:defRPr>
            </a:lvl1pPr>
          </a:lstStyle>
          <a:p>
            <a:pPr mar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600" b="1" spc="3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荣誉与身份感</a:t>
            </a:r>
            <a:endParaRPr lang="zh-CN" altLang="en-US" sz="1600" b="1" spc="3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>
            <p:custDataLst>
              <p:tags r:id="rId10"/>
            </p:custDataLst>
          </p:nvPr>
        </p:nvSpPr>
        <p:spPr>
          <a:xfrm>
            <a:off x="1355239" y="1942134"/>
            <a:ext cx="2617088" cy="1030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rmAutofit/>
          </a:bodyPr>
          <a:lstStyle>
            <a:defPPr>
              <a:defRPr lang="zh-CN"/>
            </a:defPPr>
            <a:lvl1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>
                <a:solidFill>
                  <a:schemeClr val="tx1">
                    <a:lumMod val="75000"/>
                  </a:schemeClr>
                </a:solidFill>
                <a:latin typeface="Calibri Light" panose="020F0302020204030204"/>
                <a:ea typeface="微软雅黑" panose="020B0503020204020204" charset="-122"/>
              </a:defRPr>
            </a:lvl1pPr>
            <a:lvl2pPr marL="742950" indent="-285750">
              <a:defRPr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algn="r">
              <a:lnSpc>
                <a:spcPct val="120000"/>
              </a:lnSpc>
            </a:pPr>
            <a:r>
              <a:rPr lang="zh-CN" altLang="en-US" sz="1340" spc="15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最顶级的是</a:t>
            </a:r>
            <a:r>
              <a:rPr lang="en-US" altLang="zh-CN" sz="1340" spc="15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“</a:t>
            </a:r>
            <a:r>
              <a:rPr lang="zh-CN" altLang="en-US" sz="1340" spc="15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颅内高潮</a:t>
            </a:r>
            <a:r>
              <a:rPr lang="en-US" altLang="zh-CN" sz="1340" spc="15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”</a:t>
            </a:r>
            <a:r>
              <a:rPr lang="zh-CN" altLang="en-US" sz="1340" spc="15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。</a:t>
            </a:r>
            <a:r>
              <a:rPr lang="en-US" altLang="zh-CN" sz="1340" spc="15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001</a:t>
            </a:r>
            <a:r>
              <a:rPr lang="zh-CN" altLang="en-US" sz="1340" spc="15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号员工、至尊</a:t>
            </a:r>
            <a:r>
              <a:rPr lang="en-US" altLang="zh-CN" sz="1340" spc="15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VIP</a:t>
            </a:r>
            <a:r>
              <a:rPr lang="zh-CN" altLang="en-US" sz="1340" spc="15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、签单权</a:t>
            </a:r>
            <a:r>
              <a:rPr lang="en-US" altLang="zh-CN" sz="1340" spc="15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...</a:t>
            </a:r>
            <a:endParaRPr lang="en-US" altLang="zh-CN" sz="1340" spc="15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algn="r">
              <a:lnSpc>
                <a:spcPct val="120000"/>
              </a:lnSpc>
            </a:pPr>
            <a:endParaRPr lang="zh-CN" altLang="en-US" sz="1345" spc="150">
              <a:solidFill>
                <a:schemeClr val="tx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4" name="文本框 13"/>
          <p:cNvSpPr txBox="1"/>
          <p:nvPr>
            <p:custDataLst>
              <p:tags r:id="rId11"/>
            </p:custDataLst>
          </p:nvPr>
        </p:nvSpPr>
        <p:spPr>
          <a:xfrm>
            <a:off x="1157487" y="3283818"/>
            <a:ext cx="2617088" cy="412277"/>
          </a:xfrm>
          <a:prstGeom prst="rect">
            <a:avLst/>
          </a:prstGeom>
        </p:spPr>
        <p:txBody>
          <a:bodyPr wrap="square" lIns="75583" tIns="39303" rIns="75583" bIns="39303" anchor="b" anchorCtr="0">
            <a:normAutofit/>
          </a:bodyPr>
          <a:lstStyle>
            <a:defPPr>
              <a:defRPr lang="zh-CN"/>
            </a:defPPr>
            <a:lvl1pPr>
              <a:defRPr>
                <a:solidFill>
                  <a:schemeClr val="tx1">
                    <a:lumMod val="75000"/>
                  </a:schemeClr>
                </a:solidFill>
                <a:latin typeface="Calibri Light" panose="020F0302020204030204"/>
              </a:defRPr>
            </a:lvl1pPr>
          </a:lstStyle>
          <a:p>
            <a:pPr mar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600" b="1" spc="3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个体的特殊性</a:t>
            </a:r>
            <a:r>
              <a:rPr lang="en-US" altLang="zh-CN" sz="1600" b="1" spc="3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-</a:t>
            </a:r>
            <a:endParaRPr lang="en-US" altLang="zh-CN" sz="1600" b="1" spc="3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9" name="文本框 18"/>
          <p:cNvSpPr txBox="1"/>
          <p:nvPr>
            <p:custDataLst>
              <p:tags r:id="rId12"/>
            </p:custDataLst>
          </p:nvPr>
        </p:nvSpPr>
        <p:spPr>
          <a:xfrm>
            <a:off x="1157487" y="3706760"/>
            <a:ext cx="2617088" cy="1030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rmAutofit/>
          </a:bodyPr>
          <a:lstStyle>
            <a:defPPr>
              <a:defRPr lang="zh-CN"/>
            </a:defPPr>
            <a:lvl1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>
                <a:solidFill>
                  <a:schemeClr val="tx1">
                    <a:lumMod val="75000"/>
                  </a:schemeClr>
                </a:solidFill>
                <a:latin typeface="Calibri Light" panose="020F0302020204030204"/>
                <a:ea typeface="微软雅黑" panose="020B0503020204020204" charset="-122"/>
              </a:defRPr>
            </a:lvl1pPr>
            <a:lvl2pPr marL="742950" indent="-285750">
              <a:defRPr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mar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sz="1345" spc="15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私域更需要人群分层，但不仅是</a:t>
            </a:r>
            <a:r>
              <a:rPr lang="en-US" altLang="zh-CN" sz="1345" spc="15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FRM</a:t>
            </a:r>
            <a:r>
              <a:rPr lang="zh-CN" altLang="en-US" sz="1345" spc="15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模型的消费分层</a:t>
            </a:r>
            <a:endParaRPr lang="zh-CN" altLang="en-US" sz="1345" spc="15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1" name="椭圆 20"/>
          <p:cNvSpPr/>
          <p:nvPr>
            <p:custDataLst>
              <p:tags r:id="rId13"/>
            </p:custDataLst>
          </p:nvPr>
        </p:nvSpPr>
        <p:spPr>
          <a:xfrm flipH="1">
            <a:off x="3929303" y="2914738"/>
            <a:ext cx="767897" cy="767897"/>
          </a:xfrm>
          <a:prstGeom prst="ellipse">
            <a:avLst/>
          </a:prstGeom>
          <a:solidFill>
            <a:schemeClr val="accent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35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01</a:t>
            </a:r>
            <a:endParaRPr lang="en-US" altLang="zh-CN" sz="235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1" name="TextBox 2"/>
          <p:cNvSpPr/>
          <p:nvPr>
            <p:custDataLst>
              <p:tags r:id="rId14"/>
            </p:custDataLst>
          </p:nvPr>
        </p:nvSpPr>
        <p:spPr>
          <a:xfrm>
            <a:off x="5062026" y="2638250"/>
            <a:ext cx="53959" cy="275163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zh-CN" altLang="en-US" sz="3025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</p:spTree>
    <p:custDataLst>
      <p:tags r:id="rId15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580" y="873125"/>
            <a:ext cx="8279130" cy="44958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204278" y="438150"/>
            <a:ext cx="14020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>
                <a:solidFill>
                  <a:schemeClr val="tx1"/>
                </a:solidFill>
                <a:sym typeface="+mn-ea"/>
              </a:rPr>
              <a:t>会员体系案例</a:t>
            </a:r>
            <a:endParaRPr lang="zh-CN" altLang="en-US" sz="16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3" name="对角圆角矩形 2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5" name="图片 24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文本框 25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1286510" y="5243195"/>
            <a:ext cx="74764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优秀参考案例：山姆会员店、</a:t>
            </a:r>
            <a:r>
              <a:rPr lang="en-US" altLang="zh-CN"/>
              <a:t>COSTO</a:t>
            </a:r>
            <a:endParaRPr lang="en-US" altLang="zh-CN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3886835" y="1041400"/>
            <a:ext cx="2516505" cy="621030"/>
            <a:chOff x="5993" y="4227"/>
            <a:chExt cx="3963" cy="978"/>
          </a:xfrm>
        </p:grpSpPr>
        <p:sp>
          <p:nvSpPr>
            <p:cNvPr id="31" name="矩形 30"/>
            <p:cNvSpPr/>
            <p:nvPr/>
          </p:nvSpPr>
          <p:spPr>
            <a:xfrm>
              <a:off x="6984" y="4672"/>
              <a:ext cx="2973" cy="532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5993" y="4673"/>
              <a:ext cx="991" cy="5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8" name="图片 27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022" y="4227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6985" y="4673"/>
              <a:ext cx="2971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rgbClr val="FEA900"/>
                  </a:solidFill>
                  <a:sym typeface="+mn-ea"/>
                </a:rPr>
                <a:t>品牌私域运营中心</a:t>
              </a:r>
              <a:endParaRPr lang="zh-CN" altLang="en-US" sz="1600" b="1">
                <a:solidFill>
                  <a:srgbClr val="FEA900"/>
                </a:solidFill>
                <a:sym typeface="+mn-ea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994" y="4673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042035" y="1943735"/>
            <a:ext cx="82061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>
                <a:solidFill>
                  <a:schemeClr val="tx1"/>
                </a:solidFill>
              </a:rPr>
              <a:t>最专业的品牌私域运营服务商</a:t>
            </a:r>
            <a:endParaRPr lang="zh-CN" altLang="en-US" sz="3600" b="1">
              <a:solidFill>
                <a:schemeClr val="tx1"/>
              </a:solidFill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4688840" y="3872865"/>
            <a:ext cx="737870" cy="749300"/>
            <a:chOff x="6602" y="7573"/>
            <a:chExt cx="1162" cy="1180"/>
          </a:xfrm>
        </p:grpSpPr>
        <p:pic>
          <p:nvPicPr>
            <p:cNvPr id="3" name="图片 2" descr="015d8b6baa35987936daeba60c0d12a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14" y="7591"/>
              <a:ext cx="1139" cy="1144"/>
            </a:xfrm>
            <a:prstGeom prst="rect">
              <a:avLst/>
            </a:prstGeom>
          </p:spPr>
        </p:pic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33" y="8016"/>
              <a:ext cx="300" cy="295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6602" y="7573"/>
              <a:ext cx="1162" cy="1180"/>
            </a:xfrm>
            <a:prstGeom prst="rect">
              <a:avLst/>
            </a:prstGeom>
            <a:noFill/>
            <a:ln w="12700" cmpd="sng">
              <a:solidFill>
                <a:srgbClr val="120C16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11" descr="resource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98395" y="3971608"/>
            <a:ext cx="475615" cy="4756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7" name="文本框 46"/>
          <p:cNvSpPr txBox="1"/>
          <p:nvPr/>
        </p:nvSpPr>
        <p:spPr>
          <a:xfrm>
            <a:off x="2013585" y="4518660"/>
            <a:ext cx="1244600" cy="394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900" b="1">
                <a:latin typeface="+mj-lt"/>
                <a:ea typeface="微软雅黑" panose="020B0503020204020204" charset="-122"/>
                <a:cs typeface="+mj-lt"/>
              </a:rPr>
              <a:t>Wei Zi Jun</a:t>
            </a:r>
            <a:endParaRPr lang="en-US" altLang="zh-CN" sz="900" b="1">
              <a:latin typeface="+mj-lt"/>
              <a:ea typeface="微软雅黑" panose="020B0503020204020204" charset="-122"/>
              <a:cs typeface="+mj-lt"/>
            </a:endParaRPr>
          </a:p>
          <a:p>
            <a:pPr algn="ctr">
              <a:lnSpc>
                <a:spcPct val="110000"/>
              </a:lnSpc>
            </a:pPr>
            <a:r>
              <a:rPr lang="en-US" altLang="zh-CN" sz="900" b="1">
                <a:latin typeface="+mj-lt"/>
                <a:ea typeface="微软雅黑" panose="020B0503020204020204" charset="-122"/>
                <a:cs typeface="+mj-lt"/>
              </a:rPr>
              <a:t>+86   139  0227  0098</a:t>
            </a:r>
            <a:endParaRPr lang="en-US" altLang="zh-CN" sz="900" b="1">
              <a:latin typeface="+mj-lt"/>
              <a:ea typeface="微软雅黑" panose="020B0503020204020204" charset="-122"/>
              <a:cs typeface="+mj-lt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6908165" y="4670425"/>
            <a:ext cx="1186815" cy="243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900" b="1">
                <a:latin typeface="+mj-lt"/>
                <a:ea typeface="微软雅黑" panose="020B0503020204020204" charset="-122"/>
                <a:cs typeface="+mj-lt"/>
              </a:rPr>
              <a:t>510970969@qq.com</a:t>
            </a:r>
            <a:endParaRPr lang="en-US" altLang="zh-CN" sz="900" b="1">
              <a:latin typeface="+mj-lt"/>
              <a:ea typeface="微软雅黑" panose="020B0503020204020204" charset="-122"/>
              <a:cs typeface="+mj-lt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4628515" y="4670425"/>
            <a:ext cx="840740" cy="243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900" b="1">
                <a:latin typeface="+mj-lt"/>
                <a:ea typeface="微软雅黑" panose="020B0503020204020204" charset="-122"/>
                <a:cs typeface="+mj-lt"/>
              </a:rPr>
              <a:t>WeChat</a:t>
            </a:r>
            <a:endParaRPr lang="en-US" altLang="zh-CN" sz="900" b="1">
              <a:latin typeface="+mj-lt"/>
              <a:ea typeface="微软雅黑" panose="020B0503020204020204" charset="-122"/>
              <a:cs typeface="+mj-lt"/>
            </a:endParaRPr>
          </a:p>
        </p:txBody>
      </p:sp>
      <p:pic>
        <p:nvPicPr>
          <p:cNvPr id="11" name="图片 10" descr="resource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41540" y="4093845"/>
            <a:ext cx="454660" cy="3073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1594168" y="2640965"/>
            <a:ext cx="71018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3600" b="1">
                <a:solidFill>
                  <a:schemeClr val="tx1"/>
                </a:solidFill>
              </a:rPr>
              <a:t>帮你管理最有价值的用户资产</a:t>
            </a:r>
            <a:endParaRPr lang="en-US" altLang="zh-CN" sz="3600" b="1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523173" y="1133475"/>
            <a:ext cx="52120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600" b="1">
                <a:solidFill>
                  <a:schemeClr val="tx1"/>
                </a:solidFill>
              </a:rPr>
              <a:t>私域运营会员体系四步曲</a:t>
            </a:r>
            <a:endParaRPr lang="zh-CN" altLang="en-US" sz="3600" b="1">
              <a:solidFill>
                <a:schemeClr val="tx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970915" y="3175000"/>
            <a:ext cx="1552575" cy="1743075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3242945" y="3175000"/>
            <a:ext cx="1552575" cy="17430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5709285" y="3175000"/>
            <a:ext cx="1552575" cy="1743075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7942580" y="3175000"/>
            <a:ext cx="1552575" cy="17430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504190" y="2102485"/>
            <a:ext cx="8990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>
                <a:solidFill>
                  <a:schemeClr val="tx1"/>
                </a:solidFill>
              </a:rPr>
              <a:t>激活用户、留存用户、活跃用户、转化用户等方面起着至关重要的作用，</a:t>
            </a:r>
            <a:endParaRPr lang="zh-CN" altLang="en-US" sz="1600" b="1">
              <a:solidFill>
                <a:schemeClr val="tx1"/>
              </a:solidFill>
            </a:endParaRPr>
          </a:p>
          <a:p>
            <a:pPr algn="ctr"/>
            <a:r>
              <a:rPr lang="zh-CN" altLang="en-US" sz="1600" b="1">
                <a:solidFill>
                  <a:schemeClr val="tx1"/>
                </a:solidFill>
              </a:rPr>
              <a:t>一套成熟会员体系方案往往能让私域运营变得事半功倍。</a:t>
            </a:r>
            <a:endParaRPr lang="zh-CN" altLang="en-US" sz="1600" b="1">
              <a:solidFill>
                <a:schemeClr val="tx1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94080" y="3785870"/>
            <a:ext cx="1706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>
                <a:solidFill>
                  <a:srgbClr val="FFC000"/>
                </a:solidFill>
                <a:sym typeface="+mn-ea"/>
              </a:rPr>
              <a:t>设定</a:t>
            </a:r>
            <a:endParaRPr lang="zh-CN" altLang="en-US" sz="2000" b="1">
              <a:solidFill>
                <a:srgbClr val="FFC000"/>
              </a:solidFill>
              <a:sym typeface="+mn-ea"/>
            </a:endParaRPr>
          </a:p>
          <a:p>
            <a:pPr algn="ctr"/>
            <a:r>
              <a:rPr lang="zh-CN" altLang="en-US" sz="2000" b="1">
                <a:solidFill>
                  <a:srgbClr val="FFC000"/>
                </a:solidFill>
                <a:sym typeface="+mn-ea"/>
              </a:rPr>
              <a:t>会员体系目标</a:t>
            </a:r>
            <a:endParaRPr lang="zh-CN" altLang="en-US" sz="2000" b="1">
              <a:solidFill>
                <a:srgbClr val="FFC000"/>
              </a:solidFill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420110" y="3785235"/>
            <a:ext cx="1198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>
                <a:solidFill>
                  <a:schemeClr val="tx1"/>
                </a:solidFill>
                <a:sym typeface="+mn-ea"/>
              </a:rPr>
              <a:t>制定</a:t>
            </a:r>
            <a:endParaRPr lang="zh-CN" altLang="en-US" sz="2000" b="1">
              <a:solidFill>
                <a:schemeClr val="tx1"/>
              </a:solidFill>
              <a:sym typeface="+mn-ea"/>
            </a:endParaRPr>
          </a:p>
          <a:p>
            <a:pPr algn="ctr"/>
            <a:r>
              <a:rPr lang="zh-CN" altLang="en-US" sz="2000" b="1">
                <a:solidFill>
                  <a:schemeClr val="tx1"/>
                </a:solidFill>
                <a:sym typeface="+mn-ea"/>
              </a:rPr>
              <a:t>会员等级</a:t>
            </a:r>
            <a:endParaRPr lang="zh-CN" altLang="en-US" sz="2000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7865745" y="3785235"/>
            <a:ext cx="1706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>
                <a:solidFill>
                  <a:schemeClr val="tx1"/>
                </a:solidFill>
                <a:sym typeface="+mn-ea"/>
              </a:rPr>
              <a:t>管理</a:t>
            </a:r>
            <a:endParaRPr lang="zh-CN" altLang="en-US" sz="2000" b="1">
              <a:solidFill>
                <a:schemeClr val="tx1"/>
              </a:solidFill>
              <a:sym typeface="+mn-ea"/>
            </a:endParaRPr>
          </a:p>
          <a:p>
            <a:pPr algn="ctr"/>
            <a:r>
              <a:rPr lang="zh-CN" altLang="en-US" sz="2000" b="1">
                <a:solidFill>
                  <a:schemeClr val="tx1"/>
                </a:solidFill>
                <a:sym typeface="+mn-ea"/>
              </a:rPr>
              <a:t>会员生命周期</a:t>
            </a:r>
            <a:endParaRPr lang="zh-CN" altLang="en-US" sz="2000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886450" y="3785870"/>
            <a:ext cx="1198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>
                <a:solidFill>
                  <a:srgbClr val="FFC000"/>
                </a:solidFill>
                <a:sym typeface="+mn-ea"/>
              </a:rPr>
              <a:t>策划</a:t>
            </a:r>
            <a:endParaRPr lang="zh-CN" altLang="en-US" sz="2000" b="1">
              <a:solidFill>
                <a:srgbClr val="FFC000"/>
              </a:solidFill>
              <a:sym typeface="+mn-ea"/>
            </a:endParaRPr>
          </a:p>
          <a:p>
            <a:pPr algn="ctr"/>
            <a:r>
              <a:rPr lang="zh-CN" altLang="en-US" sz="2000" b="1">
                <a:solidFill>
                  <a:srgbClr val="FFC000"/>
                </a:solidFill>
                <a:sym typeface="+mn-ea"/>
              </a:rPr>
              <a:t>会员权益</a:t>
            </a:r>
            <a:endParaRPr lang="zh-CN" altLang="en-US" sz="2000" b="1">
              <a:solidFill>
                <a:srgbClr val="FFC000"/>
              </a:solidFill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4" name="图片 3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6" name="图片 5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1" name="对角圆角矩形 1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" name="图片 7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文本框 9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1163076" y="364332"/>
            <a:ext cx="1969770" cy="400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会员体系四部曲</a:t>
            </a:r>
            <a:endParaRPr lang="zh-CN" sz="2005" b="1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4" name="图片 3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6" name="图片 5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1" name="对角圆角矩形 1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" name="图片 7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文本框 9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1163394" y="344647"/>
            <a:ext cx="4791075" cy="400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会员体系四部曲</a:t>
            </a:r>
            <a:r>
              <a:rPr lang="en-US" altLang="zh-CN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-2</a:t>
            </a:r>
            <a:r>
              <a:rPr lang="zh-CN" altLang="en-US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种不同的会员体系目标</a:t>
            </a:r>
            <a:endParaRPr lang="zh-CN" altLang="en-US" sz="2005" b="1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874383" y="1284103"/>
            <a:ext cx="2281973" cy="441135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/>
          <a:srcRect/>
          <a:stretch>
            <a:fillRect/>
          </a:stretch>
        </p:blipFill>
        <p:spPr>
          <a:xfrm>
            <a:off x="4145120" y="1880178"/>
            <a:ext cx="1723482" cy="3011049"/>
          </a:xfrm>
          <a:prstGeom prst="rect">
            <a:avLst/>
          </a:prstGeom>
        </p:spPr>
      </p:pic>
      <p:sp>
        <p:nvSpPr>
          <p:cNvPr id="63" name="椭圆 62"/>
          <p:cNvSpPr/>
          <p:nvPr>
            <p:custDataLst>
              <p:tags r:id="rId8"/>
            </p:custDataLst>
          </p:nvPr>
        </p:nvSpPr>
        <p:spPr>
          <a:xfrm>
            <a:off x="6277381" y="2620414"/>
            <a:ext cx="681060" cy="681060"/>
          </a:xfrm>
          <a:prstGeom prst="ellipse">
            <a:avLst/>
          </a:prstGeom>
          <a:solidFill>
            <a:srgbClr val="CCC6B0"/>
          </a:solidFill>
          <a:ln>
            <a:noFill/>
          </a:ln>
        </p:spPr>
        <p:style>
          <a:lnRef idx="2">
            <a:srgbClr val="CCC6B0">
              <a:shade val="50000"/>
            </a:srgbClr>
          </a:lnRef>
          <a:fillRef idx="1">
            <a:srgbClr val="CCC6B0"/>
          </a:fillRef>
          <a:effectRef idx="0">
            <a:srgbClr val="CCC6B0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 sz="1510">
              <a:solidFill>
                <a:srgbClr val="0C0C0C"/>
              </a:solidFill>
              <a:sym typeface="Arial" panose="020B0604020202020204" pitchFamily="34" charset="0"/>
            </a:endParaRPr>
          </a:p>
        </p:txBody>
      </p:sp>
      <p:sp>
        <p:nvSpPr>
          <p:cNvPr id="88" name="椭圆 87"/>
          <p:cNvSpPr/>
          <p:nvPr>
            <p:custDataLst>
              <p:tags r:id="rId9"/>
            </p:custDataLst>
          </p:nvPr>
        </p:nvSpPr>
        <p:spPr>
          <a:xfrm>
            <a:off x="3072299" y="2618831"/>
            <a:ext cx="681060" cy="681060"/>
          </a:xfrm>
          <a:prstGeom prst="ellipse">
            <a:avLst/>
          </a:prstGeom>
          <a:solidFill>
            <a:srgbClr val="CCC6B0"/>
          </a:solidFill>
          <a:ln>
            <a:noFill/>
          </a:ln>
        </p:spPr>
        <p:style>
          <a:lnRef idx="2">
            <a:srgbClr val="CCC6B0">
              <a:shade val="50000"/>
            </a:srgbClr>
          </a:lnRef>
          <a:fillRef idx="1">
            <a:srgbClr val="CCC6B0"/>
          </a:fillRef>
          <a:effectRef idx="0">
            <a:srgbClr val="CCC6B0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 sz="1510">
              <a:solidFill>
                <a:srgbClr val="0C0C0C"/>
              </a:solidFill>
              <a:sym typeface="Arial" panose="020B0604020202020204" pitchFamily="34" charset="0"/>
            </a:endParaRPr>
          </a:p>
        </p:txBody>
      </p:sp>
      <p:sp>
        <p:nvSpPr>
          <p:cNvPr id="89" name="Freeform 158"/>
          <p:cNvSpPr>
            <a:spLocks noEditPoints="1"/>
          </p:cNvSpPr>
          <p:nvPr>
            <p:custDataLst>
              <p:tags r:id="rId10"/>
            </p:custDataLst>
          </p:nvPr>
        </p:nvSpPr>
        <p:spPr bwMode="auto">
          <a:xfrm>
            <a:off x="3267451" y="2834752"/>
            <a:ext cx="290754" cy="249218"/>
          </a:xfrm>
          <a:custGeom>
            <a:avLst/>
            <a:gdLst/>
            <a:ahLst/>
            <a:cxnLst>
              <a:cxn ang="0">
                <a:pos x="68" y="30"/>
              </a:cxn>
              <a:cxn ang="0">
                <a:pos x="0" y="30"/>
              </a:cxn>
              <a:cxn ang="0">
                <a:pos x="0" y="15"/>
              </a:cxn>
              <a:cxn ang="0">
                <a:pos x="7" y="9"/>
              </a:cxn>
              <a:cxn ang="0">
                <a:pos x="20" y="9"/>
              </a:cxn>
              <a:cxn ang="0">
                <a:pos x="20" y="3"/>
              </a:cxn>
              <a:cxn ang="0">
                <a:pos x="24" y="0"/>
              </a:cxn>
              <a:cxn ang="0">
                <a:pos x="45" y="0"/>
              </a:cxn>
              <a:cxn ang="0">
                <a:pos x="49" y="3"/>
              </a:cxn>
              <a:cxn ang="0">
                <a:pos x="49" y="9"/>
              </a:cxn>
              <a:cxn ang="0">
                <a:pos x="62" y="9"/>
              </a:cxn>
              <a:cxn ang="0">
                <a:pos x="68" y="15"/>
              </a:cxn>
              <a:cxn ang="0">
                <a:pos x="68" y="30"/>
              </a:cxn>
              <a:cxn ang="0">
                <a:pos x="68" y="52"/>
              </a:cxn>
              <a:cxn ang="0">
                <a:pos x="62" y="58"/>
              </a:cxn>
              <a:cxn ang="0">
                <a:pos x="7" y="58"/>
              </a:cxn>
              <a:cxn ang="0">
                <a:pos x="0" y="52"/>
              </a:cxn>
              <a:cxn ang="0">
                <a:pos x="0" y="34"/>
              </a:cxn>
              <a:cxn ang="0">
                <a:pos x="26" y="34"/>
              </a:cxn>
              <a:cxn ang="0">
                <a:pos x="26" y="40"/>
              </a:cxn>
              <a:cxn ang="0">
                <a:pos x="28" y="42"/>
              </a:cxn>
              <a:cxn ang="0">
                <a:pos x="41" y="42"/>
              </a:cxn>
              <a:cxn ang="0">
                <a:pos x="43" y="40"/>
              </a:cxn>
              <a:cxn ang="0">
                <a:pos x="43" y="34"/>
              </a:cxn>
              <a:cxn ang="0">
                <a:pos x="68" y="34"/>
              </a:cxn>
              <a:cxn ang="0">
                <a:pos x="68" y="52"/>
              </a:cxn>
              <a:cxn ang="0">
                <a:pos x="44" y="9"/>
              </a:cxn>
              <a:cxn ang="0">
                <a:pos x="44" y="5"/>
              </a:cxn>
              <a:cxn ang="0">
                <a:pos x="25" y="5"/>
              </a:cxn>
              <a:cxn ang="0">
                <a:pos x="25" y="9"/>
              </a:cxn>
              <a:cxn ang="0">
                <a:pos x="44" y="9"/>
              </a:cxn>
              <a:cxn ang="0">
                <a:pos x="39" y="39"/>
              </a:cxn>
              <a:cxn ang="0">
                <a:pos x="30" y="39"/>
              </a:cxn>
              <a:cxn ang="0">
                <a:pos x="30" y="34"/>
              </a:cxn>
              <a:cxn ang="0">
                <a:pos x="39" y="34"/>
              </a:cxn>
              <a:cxn ang="0">
                <a:pos x="39" y="39"/>
              </a:cxn>
            </a:cxnLst>
            <a:rect l="0" t="0" r="r" b="b"/>
            <a:pathLst>
              <a:path w="68" h="58">
                <a:moveTo>
                  <a:pt x="68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2"/>
                  <a:pt x="3" y="9"/>
                  <a:pt x="7" y="9"/>
                </a:cubicBezTo>
                <a:cubicBezTo>
                  <a:pt x="20" y="9"/>
                  <a:pt x="20" y="9"/>
                  <a:pt x="20" y="9"/>
                </a:cubicBezTo>
                <a:cubicBezTo>
                  <a:pt x="20" y="3"/>
                  <a:pt x="20" y="3"/>
                  <a:pt x="20" y="3"/>
                </a:cubicBezTo>
                <a:cubicBezTo>
                  <a:pt x="20" y="1"/>
                  <a:pt x="22" y="0"/>
                  <a:pt x="24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7" y="0"/>
                  <a:pt x="49" y="1"/>
                  <a:pt x="49" y="3"/>
                </a:cubicBezTo>
                <a:cubicBezTo>
                  <a:pt x="49" y="9"/>
                  <a:pt x="49" y="9"/>
                  <a:pt x="49" y="9"/>
                </a:cubicBezTo>
                <a:cubicBezTo>
                  <a:pt x="62" y="9"/>
                  <a:pt x="62" y="9"/>
                  <a:pt x="62" y="9"/>
                </a:cubicBezTo>
                <a:cubicBezTo>
                  <a:pt x="66" y="9"/>
                  <a:pt x="68" y="12"/>
                  <a:pt x="68" y="15"/>
                </a:cubicBezTo>
                <a:lnTo>
                  <a:pt x="68" y="30"/>
                </a:lnTo>
                <a:close/>
                <a:moveTo>
                  <a:pt x="68" y="52"/>
                </a:moveTo>
                <a:cubicBezTo>
                  <a:pt x="68" y="55"/>
                  <a:pt x="66" y="58"/>
                  <a:pt x="62" y="58"/>
                </a:cubicBezTo>
                <a:cubicBezTo>
                  <a:pt x="7" y="58"/>
                  <a:pt x="7" y="58"/>
                  <a:pt x="7" y="58"/>
                </a:cubicBezTo>
                <a:cubicBezTo>
                  <a:pt x="3" y="58"/>
                  <a:pt x="0" y="55"/>
                  <a:pt x="0" y="52"/>
                </a:cubicBezTo>
                <a:cubicBezTo>
                  <a:pt x="0" y="34"/>
                  <a:pt x="0" y="34"/>
                  <a:pt x="0" y="34"/>
                </a:cubicBezTo>
                <a:cubicBezTo>
                  <a:pt x="26" y="34"/>
                  <a:pt x="26" y="34"/>
                  <a:pt x="26" y="34"/>
                </a:cubicBezTo>
                <a:cubicBezTo>
                  <a:pt x="26" y="40"/>
                  <a:pt x="26" y="40"/>
                  <a:pt x="26" y="40"/>
                </a:cubicBezTo>
                <a:cubicBezTo>
                  <a:pt x="26" y="41"/>
                  <a:pt x="27" y="42"/>
                  <a:pt x="28" y="42"/>
                </a:cubicBezTo>
                <a:cubicBezTo>
                  <a:pt x="41" y="42"/>
                  <a:pt x="41" y="42"/>
                  <a:pt x="41" y="42"/>
                </a:cubicBezTo>
                <a:cubicBezTo>
                  <a:pt x="42" y="42"/>
                  <a:pt x="43" y="41"/>
                  <a:pt x="43" y="40"/>
                </a:cubicBezTo>
                <a:cubicBezTo>
                  <a:pt x="43" y="34"/>
                  <a:pt x="43" y="34"/>
                  <a:pt x="43" y="34"/>
                </a:cubicBezTo>
                <a:cubicBezTo>
                  <a:pt x="68" y="34"/>
                  <a:pt x="68" y="34"/>
                  <a:pt x="68" y="34"/>
                </a:cubicBezTo>
                <a:lnTo>
                  <a:pt x="68" y="52"/>
                </a:lnTo>
                <a:close/>
                <a:moveTo>
                  <a:pt x="44" y="9"/>
                </a:moveTo>
                <a:cubicBezTo>
                  <a:pt x="44" y="5"/>
                  <a:pt x="44" y="5"/>
                  <a:pt x="44" y="5"/>
                </a:cubicBezTo>
                <a:cubicBezTo>
                  <a:pt x="25" y="5"/>
                  <a:pt x="25" y="5"/>
                  <a:pt x="25" y="5"/>
                </a:cubicBezTo>
                <a:cubicBezTo>
                  <a:pt x="25" y="9"/>
                  <a:pt x="25" y="9"/>
                  <a:pt x="25" y="9"/>
                </a:cubicBezTo>
                <a:lnTo>
                  <a:pt x="44" y="9"/>
                </a:lnTo>
                <a:close/>
                <a:moveTo>
                  <a:pt x="39" y="39"/>
                </a:moveTo>
                <a:cubicBezTo>
                  <a:pt x="30" y="39"/>
                  <a:pt x="30" y="39"/>
                  <a:pt x="30" y="39"/>
                </a:cubicBezTo>
                <a:cubicBezTo>
                  <a:pt x="30" y="34"/>
                  <a:pt x="30" y="34"/>
                  <a:pt x="30" y="34"/>
                </a:cubicBezTo>
                <a:cubicBezTo>
                  <a:pt x="39" y="34"/>
                  <a:pt x="39" y="34"/>
                  <a:pt x="39" y="34"/>
                </a:cubicBezTo>
                <a:lnTo>
                  <a:pt x="39" y="39"/>
                </a:lnTo>
                <a:close/>
              </a:path>
            </a:pathLst>
          </a:custGeom>
          <a:solidFill>
            <a:srgbClr val="1E1E1E"/>
          </a:solidFill>
          <a:ln w="9525">
            <a:noFill/>
            <a:round/>
          </a:ln>
          <a:effectLst/>
        </p:spPr>
        <p:txBody>
          <a:bodyPr vert="horz" wrap="square" lIns="76792" tIns="38396" rIns="76792" bIns="38396" numCol="1" anchor="t" anchorCtr="0" compatLnSpc="1"/>
          <a:lstStyle/>
          <a:p>
            <a:endParaRPr lang="en-US" sz="1510" dirty="0">
              <a:sym typeface="Arial" panose="020B0604020202020204" pitchFamily="34" charset="0"/>
            </a:endParaRPr>
          </a:p>
        </p:txBody>
      </p:sp>
      <p:sp>
        <p:nvSpPr>
          <p:cNvPr id="21" name="文本框 20"/>
          <p:cNvSpPr txBox="1"/>
          <p:nvPr>
            <p:custDataLst>
              <p:tags r:id="rId11"/>
            </p:custDataLst>
          </p:nvPr>
        </p:nvSpPr>
        <p:spPr>
          <a:xfrm>
            <a:off x="7116997" y="2457976"/>
            <a:ext cx="2188459" cy="438283"/>
          </a:xfrm>
          <a:prstGeom prst="rect">
            <a:avLst/>
          </a:prstGeom>
        </p:spPr>
        <p:txBody>
          <a:bodyPr wrap="square">
            <a:noAutofit/>
          </a:bodyPr>
          <a:lstStyle>
            <a:defPPr>
              <a:defRPr lang="zh-CN"/>
            </a:defPPr>
            <a:lvl1pPr>
              <a:defRPr sz="2800" i="1">
                <a:cs typeface="+mn-ea"/>
              </a:defRPr>
            </a:lvl1pPr>
          </a:lstStyle>
          <a:p>
            <a:r>
              <a:rPr lang="zh-CN" altLang="en-US" sz="2500" b="1" i="0">
                <a:latin typeface="微软雅黑" panose="020B0503020204020204" charset="-122"/>
                <a:ea typeface="微软雅黑" panose="020B0503020204020204" charset="-122"/>
                <a:cs typeface="+mn-ea"/>
              </a:rPr>
              <a:t>累积成长型</a:t>
            </a:r>
            <a:endParaRPr lang="en-US" altLang="zh-CN" sz="2500" b="1" i="0"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25" name="文本框 24"/>
          <p:cNvSpPr txBox="1"/>
          <p:nvPr>
            <p:custDataLst>
              <p:tags r:id="rId12"/>
            </p:custDataLst>
          </p:nvPr>
        </p:nvSpPr>
        <p:spPr>
          <a:xfrm>
            <a:off x="7116997" y="2901650"/>
            <a:ext cx="2860208" cy="360288"/>
          </a:xfrm>
          <a:prstGeom prst="rect">
            <a:avLst/>
          </a:prstGeom>
        </p:spPr>
        <p:txBody>
          <a:bodyPr wrap="square">
            <a:normAutofit/>
          </a:bodyPr>
          <a:lstStyle>
            <a:defPPr>
              <a:defRPr lang="zh-CN"/>
            </a:defPPr>
            <a:lvl1pPr>
              <a:defRPr>
                <a:cs typeface="+mn-ea"/>
              </a:defRPr>
            </a:lvl1pPr>
          </a:lstStyle>
          <a:p>
            <a:r>
              <a:rPr lang="zh-CN" altLang="da-DK" sz="1510">
                <a:cs typeface="+mn-ea"/>
              </a:rPr>
              <a:t>客单中低、复购率高</a:t>
            </a:r>
            <a:endParaRPr lang="zh-CN" altLang="en-US" sz="1510">
              <a:cs typeface="+mn-ea"/>
            </a:endParaRPr>
          </a:p>
        </p:txBody>
      </p:sp>
      <p:sp>
        <p:nvSpPr>
          <p:cNvPr id="27" name="文本框 26"/>
          <p:cNvSpPr txBox="1"/>
          <p:nvPr>
            <p:custDataLst>
              <p:tags r:id="rId13"/>
            </p:custDataLst>
          </p:nvPr>
        </p:nvSpPr>
        <p:spPr>
          <a:xfrm>
            <a:off x="237747" y="2903233"/>
            <a:ext cx="2713527" cy="360288"/>
          </a:xfrm>
          <a:prstGeom prst="rect">
            <a:avLst/>
          </a:prstGeom>
        </p:spPr>
        <p:txBody>
          <a:bodyPr wrap="square">
            <a:normAutofit fontScale="80000"/>
          </a:bodyPr>
          <a:lstStyle>
            <a:defPPr>
              <a:defRPr lang="zh-CN"/>
            </a:defPPr>
            <a:lvl1pPr algn="r">
              <a:defRPr>
                <a:cs typeface="+mn-ea"/>
              </a:defRPr>
            </a:lvl1pPr>
          </a:lstStyle>
          <a:p>
            <a:r>
              <a:rPr lang="zh-CN" sz="1510">
                <a:sym typeface="+mn-ea"/>
              </a:rPr>
              <a:t>客单高、老客占比偏低，回购率不高</a:t>
            </a:r>
            <a:endParaRPr lang="da-DK" altLang="zh-CN" sz="1510">
              <a:cs typeface="+mn-ea"/>
            </a:endParaRPr>
          </a:p>
        </p:txBody>
      </p:sp>
      <p:sp>
        <p:nvSpPr>
          <p:cNvPr id="28" name="文本框 27"/>
          <p:cNvSpPr txBox="1"/>
          <p:nvPr>
            <p:custDataLst>
              <p:tags r:id="rId14"/>
            </p:custDataLst>
          </p:nvPr>
        </p:nvSpPr>
        <p:spPr>
          <a:xfrm>
            <a:off x="816506" y="2459559"/>
            <a:ext cx="2134770" cy="438283"/>
          </a:xfrm>
          <a:prstGeom prst="rect">
            <a:avLst/>
          </a:prstGeom>
        </p:spPr>
        <p:txBody>
          <a:bodyPr wrap="square">
            <a:noAutofit/>
          </a:bodyPr>
          <a:lstStyle>
            <a:defPPr>
              <a:defRPr lang="zh-CN"/>
            </a:defPPr>
            <a:lvl1pPr algn="r">
              <a:defRPr sz="2800" i="1">
                <a:cs typeface="+mn-ea"/>
              </a:defRPr>
            </a:lvl1pPr>
          </a:lstStyle>
          <a:p>
            <a:r>
              <a:rPr lang="zh-CN" altLang="en-US" sz="2400" b="1" i="0">
                <a:latin typeface="微软雅黑" panose="020B0503020204020204" charset="-122"/>
                <a:ea typeface="微软雅黑" panose="020B0503020204020204" charset="-122"/>
                <a:cs typeface="+mn-ea"/>
              </a:rPr>
              <a:t>买断型</a:t>
            </a:r>
            <a:endParaRPr lang="zh-CN" altLang="en-US" sz="2400" b="1" i="0"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53" name="Rectangle 135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505873" y="2762136"/>
            <a:ext cx="27997" cy="77326"/>
          </a:xfrm>
          <a:prstGeom prst="rect">
            <a:avLst/>
          </a:prstGeom>
          <a:solidFill>
            <a:srgbClr val="1E1E1E">
              <a:alpha val="70195"/>
            </a:srgbClr>
          </a:solidFill>
          <a:ln>
            <a:noFill/>
          </a:ln>
        </p:spPr>
        <p:txBody>
          <a:bodyPr lIns="102390" tIns="51195" rIns="102390" bIns="51195"/>
          <a:lstStyle>
            <a:lvl1pPr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015"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54" name="Rectangle 136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6505873" y="2762136"/>
            <a:ext cx="27997" cy="77326"/>
          </a:xfrm>
          <a:prstGeom prst="rect">
            <a:avLst/>
          </a:prstGeom>
          <a:solidFill>
            <a:srgbClr val="1E1E1E">
              <a:alpha val="70195"/>
            </a:srgbClr>
          </a:solidFill>
          <a:ln>
            <a:noFill/>
          </a:ln>
        </p:spPr>
        <p:txBody>
          <a:bodyPr lIns="102390" tIns="51195" rIns="102390" bIns="51195"/>
          <a:lstStyle>
            <a:lvl1pPr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015"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55" name="Rectangle 137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6505873" y="2762136"/>
            <a:ext cx="27997" cy="77326"/>
          </a:xfrm>
          <a:prstGeom prst="rect">
            <a:avLst/>
          </a:prstGeom>
          <a:solidFill>
            <a:srgbClr val="1E1E1E">
              <a:alpha val="70195"/>
            </a:srgbClr>
          </a:solidFill>
          <a:ln>
            <a:noFill/>
          </a:ln>
        </p:spPr>
        <p:txBody>
          <a:bodyPr lIns="102390" tIns="51195" rIns="102390" bIns="51195"/>
          <a:lstStyle>
            <a:lvl1pPr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015"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56" name="Rectangle 138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6505873" y="2762136"/>
            <a:ext cx="27997" cy="77326"/>
          </a:xfrm>
          <a:prstGeom prst="rect">
            <a:avLst/>
          </a:prstGeom>
          <a:solidFill>
            <a:srgbClr val="1E1E1E">
              <a:alpha val="70195"/>
            </a:srgbClr>
          </a:solidFill>
          <a:ln>
            <a:noFill/>
          </a:ln>
        </p:spPr>
        <p:txBody>
          <a:bodyPr lIns="102390" tIns="51195" rIns="102390" bIns="51195"/>
          <a:lstStyle>
            <a:lvl1pPr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015"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57" name="Rectangle 139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6672523" y="2762136"/>
            <a:ext cx="31997" cy="77326"/>
          </a:xfrm>
          <a:prstGeom prst="rect">
            <a:avLst/>
          </a:prstGeom>
          <a:solidFill>
            <a:srgbClr val="1E1E1E">
              <a:alpha val="70195"/>
            </a:srgbClr>
          </a:solidFill>
          <a:ln>
            <a:noFill/>
          </a:ln>
        </p:spPr>
        <p:txBody>
          <a:bodyPr lIns="102390" tIns="51195" rIns="102390" bIns="51195"/>
          <a:lstStyle>
            <a:lvl1pPr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015"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58" name="Rectangle 140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6672523" y="2762136"/>
            <a:ext cx="31997" cy="77326"/>
          </a:xfrm>
          <a:prstGeom prst="rect">
            <a:avLst/>
          </a:prstGeom>
          <a:solidFill>
            <a:srgbClr val="1E1E1E">
              <a:alpha val="70195"/>
            </a:srgbClr>
          </a:solidFill>
          <a:ln>
            <a:noFill/>
          </a:ln>
        </p:spPr>
        <p:txBody>
          <a:bodyPr lIns="102390" tIns="51195" rIns="102390" bIns="51195"/>
          <a:lstStyle>
            <a:lvl1pPr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015"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59" name="Rectangle 141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6672523" y="2762136"/>
            <a:ext cx="31997" cy="77326"/>
          </a:xfrm>
          <a:prstGeom prst="rect">
            <a:avLst/>
          </a:prstGeom>
          <a:solidFill>
            <a:srgbClr val="1E1E1E">
              <a:alpha val="70195"/>
            </a:srgbClr>
          </a:solidFill>
          <a:ln>
            <a:noFill/>
          </a:ln>
        </p:spPr>
        <p:txBody>
          <a:bodyPr lIns="102390" tIns="51195" rIns="102390" bIns="51195"/>
          <a:lstStyle>
            <a:lvl1pPr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015"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60" name="Rectangle 142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6672523" y="2762136"/>
            <a:ext cx="31997" cy="77326"/>
          </a:xfrm>
          <a:prstGeom prst="rect">
            <a:avLst/>
          </a:prstGeom>
          <a:solidFill>
            <a:srgbClr val="1E1E1E">
              <a:alpha val="70195"/>
            </a:srgbClr>
          </a:solidFill>
          <a:ln>
            <a:noFill/>
          </a:ln>
        </p:spPr>
        <p:txBody>
          <a:bodyPr lIns="102390" tIns="51195" rIns="102390" bIns="51195"/>
          <a:lstStyle>
            <a:lvl1pPr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015"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61" name="Freeform 143"/>
          <p:cNvSpPr/>
          <p:nvPr>
            <p:custDataLst>
              <p:tags r:id="rId23"/>
            </p:custDataLst>
          </p:nvPr>
        </p:nvSpPr>
        <p:spPr bwMode="auto">
          <a:xfrm>
            <a:off x="6428547" y="2807465"/>
            <a:ext cx="350633" cy="46663"/>
          </a:xfrm>
          <a:custGeom>
            <a:avLst/>
            <a:gdLst>
              <a:gd name="T0" fmla="*/ 399854 w 138"/>
              <a:gd name="T1" fmla="*/ 0 h 18"/>
              <a:gd name="T2" fmla="*/ 327153 w 138"/>
              <a:gd name="T3" fmla="*/ 0 h 18"/>
              <a:gd name="T4" fmla="*/ 327153 w 138"/>
              <a:gd name="T5" fmla="*/ 36549 h 18"/>
              <a:gd name="T6" fmla="*/ 290803 w 138"/>
              <a:gd name="T7" fmla="*/ 36549 h 18"/>
              <a:gd name="T8" fmla="*/ 290803 w 138"/>
              <a:gd name="T9" fmla="*/ 0 h 18"/>
              <a:gd name="T10" fmla="*/ 127226 w 138"/>
              <a:gd name="T11" fmla="*/ 0 h 18"/>
              <a:gd name="T12" fmla="*/ 127226 w 138"/>
              <a:gd name="T13" fmla="*/ 36549 h 18"/>
              <a:gd name="T14" fmla="*/ 90876 w 138"/>
              <a:gd name="T15" fmla="*/ 36549 h 18"/>
              <a:gd name="T16" fmla="*/ 90876 w 138"/>
              <a:gd name="T17" fmla="*/ 0 h 18"/>
              <a:gd name="T18" fmla="*/ 18175 w 138"/>
              <a:gd name="T19" fmla="*/ 0 h 18"/>
              <a:gd name="T20" fmla="*/ 0 w 138"/>
              <a:gd name="T21" fmla="*/ 18274 h 18"/>
              <a:gd name="T22" fmla="*/ 0 w 138"/>
              <a:gd name="T23" fmla="*/ 54823 h 18"/>
              <a:gd name="T24" fmla="*/ 418029 w 138"/>
              <a:gd name="T25" fmla="*/ 54823 h 18"/>
              <a:gd name="T26" fmla="*/ 418029 w 138"/>
              <a:gd name="T27" fmla="*/ 18274 h 18"/>
              <a:gd name="T28" fmla="*/ 399854 w 138"/>
              <a:gd name="T29" fmla="*/ 0 h 1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38" h="18">
                <a:moveTo>
                  <a:pt x="132" y="0"/>
                </a:moveTo>
                <a:cubicBezTo>
                  <a:pt x="108" y="0"/>
                  <a:pt x="108" y="0"/>
                  <a:pt x="108" y="0"/>
                </a:cubicBezTo>
                <a:cubicBezTo>
                  <a:pt x="108" y="12"/>
                  <a:pt x="108" y="12"/>
                  <a:pt x="108" y="12"/>
                </a:cubicBezTo>
                <a:cubicBezTo>
                  <a:pt x="96" y="12"/>
                  <a:pt x="96" y="12"/>
                  <a:pt x="96" y="12"/>
                </a:cubicBezTo>
                <a:cubicBezTo>
                  <a:pt x="96" y="0"/>
                  <a:pt x="96" y="0"/>
                  <a:pt x="96" y="0"/>
                </a:cubicBezTo>
                <a:cubicBezTo>
                  <a:pt x="42" y="0"/>
                  <a:pt x="42" y="0"/>
                  <a:pt x="42" y="0"/>
                </a:cubicBezTo>
                <a:cubicBezTo>
                  <a:pt x="42" y="12"/>
                  <a:pt x="42" y="12"/>
                  <a:pt x="42" y="12"/>
                </a:cubicBezTo>
                <a:cubicBezTo>
                  <a:pt x="30" y="12"/>
                  <a:pt x="30" y="12"/>
                  <a:pt x="30" y="12"/>
                </a:cubicBezTo>
                <a:cubicBezTo>
                  <a:pt x="30" y="0"/>
                  <a:pt x="30" y="0"/>
                  <a:pt x="30" y="0"/>
                </a:cubicBezTo>
                <a:cubicBezTo>
                  <a:pt x="6" y="0"/>
                  <a:pt x="6" y="0"/>
                  <a:pt x="6" y="0"/>
                </a:cubicBezTo>
                <a:cubicBezTo>
                  <a:pt x="3" y="0"/>
                  <a:pt x="0" y="3"/>
                  <a:pt x="0" y="6"/>
                </a:cubicBezTo>
                <a:cubicBezTo>
                  <a:pt x="0" y="18"/>
                  <a:pt x="0" y="18"/>
                  <a:pt x="0" y="18"/>
                </a:cubicBezTo>
                <a:cubicBezTo>
                  <a:pt x="138" y="18"/>
                  <a:pt x="138" y="18"/>
                  <a:pt x="138" y="18"/>
                </a:cubicBezTo>
                <a:cubicBezTo>
                  <a:pt x="138" y="6"/>
                  <a:pt x="138" y="6"/>
                  <a:pt x="138" y="6"/>
                </a:cubicBezTo>
                <a:cubicBezTo>
                  <a:pt x="138" y="3"/>
                  <a:pt x="135" y="0"/>
                  <a:pt x="132" y="0"/>
                </a:cubicBezTo>
              </a:path>
            </a:pathLst>
          </a:custGeom>
          <a:solidFill>
            <a:srgbClr val="1E1E1E">
              <a:alpha val="70195"/>
            </a:srgbClr>
          </a:solidFill>
          <a:ln>
            <a:noFill/>
          </a:ln>
        </p:spPr>
        <p:txBody>
          <a:bodyPr lIns="102390" tIns="51195" rIns="102390" bIns="51195"/>
          <a:lstStyle/>
          <a:p>
            <a:endParaRPr lang="zh-CN" altLang="en-US" sz="1510"/>
          </a:p>
        </p:txBody>
      </p:sp>
      <p:sp>
        <p:nvSpPr>
          <p:cNvPr id="62" name="Freeform 144"/>
          <p:cNvSpPr>
            <a:spLocks noEditPoints="1"/>
          </p:cNvSpPr>
          <p:nvPr>
            <p:custDataLst>
              <p:tags r:id="rId24"/>
            </p:custDataLst>
          </p:nvPr>
        </p:nvSpPr>
        <p:spPr bwMode="auto">
          <a:xfrm>
            <a:off x="6428547" y="2871459"/>
            <a:ext cx="350633" cy="273308"/>
          </a:xfrm>
          <a:custGeom>
            <a:avLst/>
            <a:gdLst>
              <a:gd name="T0" fmla="*/ 18175 w 138"/>
              <a:gd name="T1" fmla="*/ 325508 h 108"/>
              <a:gd name="T2" fmla="*/ 418029 w 138"/>
              <a:gd name="T3" fmla="*/ 307424 h 108"/>
              <a:gd name="T4" fmla="*/ 0 w 138"/>
              <a:gd name="T5" fmla="*/ 0 h 108"/>
              <a:gd name="T6" fmla="*/ 308978 w 138"/>
              <a:gd name="T7" fmla="*/ 36168 h 108"/>
              <a:gd name="T8" fmla="*/ 381679 w 138"/>
              <a:gd name="T9" fmla="*/ 108503 h 108"/>
              <a:gd name="T10" fmla="*/ 308978 w 138"/>
              <a:gd name="T11" fmla="*/ 36168 h 108"/>
              <a:gd name="T12" fmla="*/ 381679 w 138"/>
              <a:gd name="T13" fmla="*/ 126586 h 108"/>
              <a:gd name="T14" fmla="*/ 308978 w 138"/>
              <a:gd name="T15" fmla="*/ 198922 h 108"/>
              <a:gd name="T16" fmla="*/ 308978 w 138"/>
              <a:gd name="T17" fmla="*/ 217005 h 108"/>
              <a:gd name="T18" fmla="*/ 381679 w 138"/>
              <a:gd name="T19" fmla="*/ 289340 h 108"/>
              <a:gd name="T20" fmla="*/ 308978 w 138"/>
              <a:gd name="T21" fmla="*/ 217005 h 108"/>
              <a:gd name="T22" fmla="*/ 290803 w 138"/>
              <a:gd name="T23" fmla="*/ 36168 h 108"/>
              <a:gd name="T24" fmla="*/ 218102 w 138"/>
              <a:gd name="T25" fmla="*/ 108503 h 108"/>
              <a:gd name="T26" fmla="*/ 218102 w 138"/>
              <a:gd name="T27" fmla="*/ 126586 h 108"/>
              <a:gd name="T28" fmla="*/ 290803 w 138"/>
              <a:gd name="T29" fmla="*/ 198922 h 108"/>
              <a:gd name="T30" fmla="*/ 218102 w 138"/>
              <a:gd name="T31" fmla="*/ 126586 h 108"/>
              <a:gd name="T32" fmla="*/ 290803 w 138"/>
              <a:gd name="T33" fmla="*/ 217005 h 108"/>
              <a:gd name="T34" fmla="*/ 218102 w 138"/>
              <a:gd name="T35" fmla="*/ 289340 h 108"/>
              <a:gd name="T36" fmla="*/ 127226 w 138"/>
              <a:gd name="T37" fmla="*/ 36168 h 108"/>
              <a:gd name="T38" fmla="*/ 199927 w 138"/>
              <a:gd name="T39" fmla="*/ 108503 h 108"/>
              <a:gd name="T40" fmla="*/ 127226 w 138"/>
              <a:gd name="T41" fmla="*/ 36168 h 108"/>
              <a:gd name="T42" fmla="*/ 199927 w 138"/>
              <a:gd name="T43" fmla="*/ 126586 h 108"/>
              <a:gd name="T44" fmla="*/ 127226 w 138"/>
              <a:gd name="T45" fmla="*/ 198922 h 108"/>
              <a:gd name="T46" fmla="*/ 127226 w 138"/>
              <a:gd name="T47" fmla="*/ 217005 h 108"/>
              <a:gd name="T48" fmla="*/ 199927 w 138"/>
              <a:gd name="T49" fmla="*/ 289340 h 108"/>
              <a:gd name="T50" fmla="*/ 127226 w 138"/>
              <a:gd name="T51" fmla="*/ 217005 h 108"/>
              <a:gd name="T52" fmla="*/ 109051 w 138"/>
              <a:gd name="T53" fmla="*/ 36168 h 108"/>
              <a:gd name="T54" fmla="*/ 36350 w 138"/>
              <a:gd name="T55" fmla="*/ 108503 h 108"/>
              <a:gd name="T56" fmla="*/ 36350 w 138"/>
              <a:gd name="T57" fmla="*/ 126586 h 108"/>
              <a:gd name="T58" fmla="*/ 109051 w 138"/>
              <a:gd name="T59" fmla="*/ 198922 h 108"/>
              <a:gd name="T60" fmla="*/ 36350 w 138"/>
              <a:gd name="T61" fmla="*/ 126586 h 108"/>
              <a:gd name="T62" fmla="*/ 109051 w 138"/>
              <a:gd name="T63" fmla="*/ 217005 h 108"/>
              <a:gd name="T64" fmla="*/ 36350 w 138"/>
              <a:gd name="T65" fmla="*/ 289340 h 10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38" h="108">
                <a:moveTo>
                  <a:pt x="0" y="102"/>
                </a:moveTo>
                <a:cubicBezTo>
                  <a:pt x="0" y="105"/>
                  <a:pt x="3" y="108"/>
                  <a:pt x="6" y="108"/>
                </a:cubicBezTo>
                <a:cubicBezTo>
                  <a:pt x="132" y="108"/>
                  <a:pt x="132" y="108"/>
                  <a:pt x="132" y="108"/>
                </a:cubicBezTo>
                <a:cubicBezTo>
                  <a:pt x="135" y="108"/>
                  <a:pt x="138" y="105"/>
                  <a:pt x="138" y="102"/>
                </a:cubicBezTo>
                <a:cubicBezTo>
                  <a:pt x="138" y="0"/>
                  <a:pt x="138" y="0"/>
                  <a:pt x="138" y="0"/>
                </a:cubicBezTo>
                <a:cubicBezTo>
                  <a:pt x="0" y="0"/>
                  <a:pt x="0" y="0"/>
                  <a:pt x="0" y="0"/>
                </a:cubicBezTo>
                <a:lnTo>
                  <a:pt x="0" y="102"/>
                </a:lnTo>
                <a:close/>
                <a:moveTo>
                  <a:pt x="102" y="12"/>
                </a:moveTo>
                <a:cubicBezTo>
                  <a:pt x="126" y="12"/>
                  <a:pt x="126" y="12"/>
                  <a:pt x="126" y="12"/>
                </a:cubicBezTo>
                <a:cubicBezTo>
                  <a:pt x="126" y="36"/>
                  <a:pt x="126" y="36"/>
                  <a:pt x="126" y="36"/>
                </a:cubicBezTo>
                <a:cubicBezTo>
                  <a:pt x="102" y="36"/>
                  <a:pt x="102" y="36"/>
                  <a:pt x="102" y="36"/>
                </a:cubicBezTo>
                <a:lnTo>
                  <a:pt x="102" y="12"/>
                </a:lnTo>
                <a:close/>
                <a:moveTo>
                  <a:pt x="102" y="42"/>
                </a:moveTo>
                <a:cubicBezTo>
                  <a:pt x="126" y="42"/>
                  <a:pt x="126" y="42"/>
                  <a:pt x="126" y="42"/>
                </a:cubicBezTo>
                <a:cubicBezTo>
                  <a:pt x="126" y="66"/>
                  <a:pt x="126" y="66"/>
                  <a:pt x="126" y="66"/>
                </a:cubicBezTo>
                <a:cubicBezTo>
                  <a:pt x="102" y="66"/>
                  <a:pt x="102" y="66"/>
                  <a:pt x="102" y="66"/>
                </a:cubicBezTo>
                <a:lnTo>
                  <a:pt x="102" y="42"/>
                </a:lnTo>
                <a:close/>
                <a:moveTo>
                  <a:pt x="102" y="72"/>
                </a:moveTo>
                <a:cubicBezTo>
                  <a:pt x="126" y="72"/>
                  <a:pt x="126" y="72"/>
                  <a:pt x="126" y="72"/>
                </a:cubicBezTo>
                <a:cubicBezTo>
                  <a:pt x="126" y="96"/>
                  <a:pt x="126" y="96"/>
                  <a:pt x="126" y="96"/>
                </a:cubicBezTo>
                <a:cubicBezTo>
                  <a:pt x="102" y="96"/>
                  <a:pt x="102" y="96"/>
                  <a:pt x="102" y="96"/>
                </a:cubicBezTo>
                <a:lnTo>
                  <a:pt x="102" y="72"/>
                </a:lnTo>
                <a:close/>
                <a:moveTo>
                  <a:pt x="72" y="12"/>
                </a:moveTo>
                <a:cubicBezTo>
                  <a:pt x="96" y="12"/>
                  <a:pt x="96" y="12"/>
                  <a:pt x="96" y="12"/>
                </a:cubicBezTo>
                <a:cubicBezTo>
                  <a:pt x="96" y="36"/>
                  <a:pt x="96" y="36"/>
                  <a:pt x="96" y="36"/>
                </a:cubicBezTo>
                <a:cubicBezTo>
                  <a:pt x="72" y="36"/>
                  <a:pt x="72" y="36"/>
                  <a:pt x="72" y="36"/>
                </a:cubicBezTo>
                <a:lnTo>
                  <a:pt x="72" y="12"/>
                </a:lnTo>
                <a:close/>
                <a:moveTo>
                  <a:pt x="72" y="42"/>
                </a:moveTo>
                <a:cubicBezTo>
                  <a:pt x="96" y="42"/>
                  <a:pt x="96" y="42"/>
                  <a:pt x="96" y="42"/>
                </a:cubicBezTo>
                <a:cubicBezTo>
                  <a:pt x="96" y="66"/>
                  <a:pt x="96" y="66"/>
                  <a:pt x="96" y="66"/>
                </a:cubicBezTo>
                <a:cubicBezTo>
                  <a:pt x="72" y="66"/>
                  <a:pt x="72" y="66"/>
                  <a:pt x="72" y="66"/>
                </a:cubicBezTo>
                <a:lnTo>
                  <a:pt x="72" y="42"/>
                </a:lnTo>
                <a:close/>
                <a:moveTo>
                  <a:pt x="72" y="72"/>
                </a:moveTo>
                <a:cubicBezTo>
                  <a:pt x="96" y="72"/>
                  <a:pt x="96" y="72"/>
                  <a:pt x="96" y="72"/>
                </a:cubicBezTo>
                <a:cubicBezTo>
                  <a:pt x="96" y="96"/>
                  <a:pt x="96" y="96"/>
                  <a:pt x="96" y="96"/>
                </a:cubicBezTo>
                <a:cubicBezTo>
                  <a:pt x="72" y="96"/>
                  <a:pt x="72" y="96"/>
                  <a:pt x="72" y="96"/>
                </a:cubicBezTo>
                <a:lnTo>
                  <a:pt x="72" y="72"/>
                </a:lnTo>
                <a:close/>
                <a:moveTo>
                  <a:pt x="42" y="12"/>
                </a:moveTo>
                <a:cubicBezTo>
                  <a:pt x="66" y="12"/>
                  <a:pt x="66" y="12"/>
                  <a:pt x="66" y="12"/>
                </a:cubicBezTo>
                <a:cubicBezTo>
                  <a:pt x="66" y="36"/>
                  <a:pt x="66" y="36"/>
                  <a:pt x="66" y="36"/>
                </a:cubicBezTo>
                <a:cubicBezTo>
                  <a:pt x="42" y="36"/>
                  <a:pt x="42" y="36"/>
                  <a:pt x="42" y="36"/>
                </a:cubicBezTo>
                <a:lnTo>
                  <a:pt x="42" y="12"/>
                </a:lnTo>
                <a:close/>
                <a:moveTo>
                  <a:pt x="42" y="42"/>
                </a:moveTo>
                <a:cubicBezTo>
                  <a:pt x="66" y="42"/>
                  <a:pt x="66" y="42"/>
                  <a:pt x="66" y="42"/>
                </a:cubicBezTo>
                <a:cubicBezTo>
                  <a:pt x="66" y="66"/>
                  <a:pt x="66" y="66"/>
                  <a:pt x="66" y="66"/>
                </a:cubicBezTo>
                <a:cubicBezTo>
                  <a:pt x="42" y="66"/>
                  <a:pt x="42" y="66"/>
                  <a:pt x="42" y="66"/>
                </a:cubicBezTo>
                <a:lnTo>
                  <a:pt x="42" y="42"/>
                </a:lnTo>
                <a:close/>
                <a:moveTo>
                  <a:pt x="42" y="72"/>
                </a:moveTo>
                <a:cubicBezTo>
                  <a:pt x="66" y="72"/>
                  <a:pt x="66" y="72"/>
                  <a:pt x="66" y="72"/>
                </a:cubicBezTo>
                <a:cubicBezTo>
                  <a:pt x="66" y="96"/>
                  <a:pt x="66" y="96"/>
                  <a:pt x="66" y="96"/>
                </a:cubicBezTo>
                <a:cubicBezTo>
                  <a:pt x="42" y="96"/>
                  <a:pt x="42" y="96"/>
                  <a:pt x="42" y="96"/>
                </a:cubicBezTo>
                <a:lnTo>
                  <a:pt x="42" y="72"/>
                </a:lnTo>
                <a:close/>
                <a:moveTo>
                  <a:pt x="12" y="12"/>
                </a:moveTo>
                <a:cubicBezTo>
                  <a:pt x="36" y="12"/>
                  <a:pt x="36" y="12"/>
                  <a:pt x="36" y="12"/>
                </a:cubicBezTo>
                <a:cubicBezTo>
                  <a:pt x="36" y="36"/>
                  <a:pt x="36" y="36"/>
                  <a:pt x="36" y="36"/>
                </a:cubicBezTo>
                <a:cubicBezTo>
                  <a:pt x="12" y="36"/>
                  <a:pt x="12" y="36"/>
                  <a:pt x="12" y="36"/>
                </a:cubicBezTo>
                <a:lnTo>
                  <a:pt x="12" y="12"/>
                </a:lnTo>
                <a:close/>
                <a:moveTo>
                  <a:pt x="12" y="42"/>
                </a:moveTo>
                <a:cubicBezTo>
                  <a:pt x="36" y="42"/>
                  <a:pt x="36" y="42"/>
                  <a:pt x="36" y="42"/>
                </a:cubicBezTo>
                <a:cubicBezTo>
                  <a:pt x="36" y="66"/>
                  <a:pt x="36" y="66"/>
                  <a:pt x="36" y="66"/>
                </a:cubicBezTo>
                <a:cubicBezTo>
                  <a:pt x="12" y="66"/>
                  <a:pt x="12" y="66"/>
                  <a:pt x="12" y="66"/>
                </a:cubicBezTo>
                <a:lnTo>
                  <a:pt x="12" y="42"/>
                </a:lnTo>
                <a:close/>
                <a:moveTo>
                  <a:pt x="12" y="72"/>
                </a:moveTo>
                <a:cubicBezTo>
                  <a:pt x="36" y="72"/>
                  <a:pt x="36" y="72"/>
                  <a:pt x="36" y="72"/>
                </a:cubicBezTo>
                <a:cubicBezTo>
                  <a:pt x="36" y="96"/>
                  <a:pt x="36" y="96"/>
                  <a:pt x="36" y="96"/>
                </a:cubicBezTo>
                <a:cubicBezTo>
                  <a:pt x="12" y="96"/>
                  <a:pt x="12" y="96"/>
                  <a:pt x="12" y="96"/>
                </a:cubicBezTo>
                <a:lnTo>
                  <a:pt x="12" y="72"/>
                </a:lnTo>
                <a:close/>
              </a:path>
            </a:pathLst>
          </a:custGeom>
          <a:solidFill>
            <a:srgbClr val="1E1E1E">
              <a:alpha val="70195"/>
            </a:srgbClr>
          </a:solidFill>
          <a:ln>
            <a:noFill/>
          </a:ln>
        </p:spPr>
        <p:txBody>
          <a:bodyPr lIns="102390" tIns="51195" rIns="102390" bIns="51195"/>
          <a:lstStyle/>
          <a:p>
            <a:endParaRPr lang="zh-CN" altLang="en-US" sz="1510"/>
          </a:p>
        </p:txBody>
      </p:sp>
      <p:pic>
        <p:nvPicPr>
          <p:cNvPr id="29" name="图片 28" descr="32313533393537313b32313533393536353bcff2cfc2bcfdcdb7"/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878965" y="3355340"/>
            <a:ext cx="914400" cy="914400"/>
          </a:xfrm>
          <a:prstGeom prst="rect">
            <a:avLst/>
          </a:prstGeom>
        </p:spPr>
      </p:pic>
      <p:pic>
        <p:nvPicPr>
          <p:cNvPr id="30" name="图片 29" descr="32313533393537313b32313533393536353bcff2cfc2bcfdcdb7"/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7555230" y="3355340"/>
            <a:ext cx="914400" cy="914400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535940" y="4318635"/>
            <a:ext cx="30365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付费会员卡，当次锁定消费</a:t>
            </a:r>
            <a:endParaRPr lang="zh-CN" altLang="en-US"/>
          </a:p>
          <a:p>
            <a:r>
              <a:rPr lang="en-US" altLang="zh-CN"/>
              <a:t>       </a:t>
            </a:r>
            <a:r>
              <a:rPr lang="zh-CN" altLang="en-US"/>
              <a:t>当下的收获感</a:t>
            </a:r>
            <a:endParaRPr lang="zh-CN" altLang="en-US"/>
          </a:p>
        </p:txBody>
      </p:sp>
      <p:sp>
        <p:nvSpPr>
          <p:cNvPr id="32" name="文本框 31"/>
          <p:cNvSpPr txBox="1"/>
          <p:nvPr/>
        </p:nvSpPr>
        <p:spPr>
          <a:xfrm>
            <a:off x="6704330" y="4269740"/>
            <a:ext cx="28555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无门槛，但成长属性很强</a:t>
            </a:r>
            <a:endParaRPr lang="zh-CN" altLang="en-US"/>
          </a:p>
          <a:p>
            <a:r>
              <a:rPr lang="en-US" altLang="zh-CN"/>
              <a:t>                 </a:t>
            </a:r>
            <a:r>
              <a:rPr lang="zh-CN" altLang="en-US"/>
              <a:t>未来的期待</a:t>
            </a:r>
            <a:endParaRPr lang="zh-CN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4" name="图片 3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6" name="图片 5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1" name="对角圆角矩形 1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" name="图片 7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文本框 9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981075" y="382270"/>
            <a:ext cx="4340860" cy="400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会员体系四部曲</a:t>
            </a:r>
            <a:r>
              <a:rPr lang="en-US" altLang="zh-CN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</a:t>
            </a:r>
            <a:r>
              <a:rPr lang="zh-CN" altLang="en-US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会员等级设置原则</a:t>
            </a:r>
            <a:endParaRPr lang="zh-CN" altLang="en-US" sz="2005" b="1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5" name="组合 4"/>
          <p:cNvGrpSpPr/>
          <p:nvPr>
            <p:custDataLst>
              <p:tags r:id="rId4"/>
            </p:custDataLst>
          </p:nvPr>
        </p:nvGrpSpPr>
        <p:grpSpPr>
          <a:xfrm>
            <a:off x="1008245" y="963483"/>
            <a:ext cx="1898015" cy="4105910"/>
            <a:chOff x="606338" y="1233714"/>
            <a:chExt cx="1934816" cy="4185522"/>
          </a:xfrm>
        </p:grpSpPr>
        <p:sp>
          <p:nvSpPr>
            <p:cNvPr id="12" name="等腰三角形 7"/>
            <p:cNvSpPr/>
            <p:nvPr>
              <p:custDataLst>
                <p:tags r:id="rId5"/>
              </p:custDataLst>
            </p:nvPr>
          </p:nvSpPr>
          <p:spPr>
            <a:xfrm rot="5400000" flipH="1">
              <a:off x="796376" y="1985583"/>
              <a:ext cx="306274" cy="250303"/>
            </a:xfrm>
            <a:custGeom>
              <a:avLst/>
              <a:gdLst>
                <a:gd name="connsiteX0" fmla="*/ 0 w 307411"/>
                <a:gd name="connsiteY0" fmla="*/ 263984 h 263984"/>
                <a:gd name="connsiteX1" fmla="*/ 153706 w 307411"/>
                <a:gd name="connsiteY1" fmla="*/ 0 h 263984"/>
                <a:gd name="connsiteX2" fmla="*/ 307411 w 307411"/>
                <a:gd name="connsiteY2" fmla="*/ 263984 h 263984"/>
                <a:gd name="connsiteX3" fmla="*/ 0 w 307411"/>
                <a:gd name="connsiteY3" fmla="*/ 263984 h 263984"/>
                <a:gd name="connsiteX0-1" fmla="*/ 0 w 307411"/>
                <a:gd name="connsiteY0-2" fmla="*/ 268748 h 268748"/>
                <a:gd name="connsiteX1-3" fmla="*/ 163231 w 307411"/>
                <a:gd name="connsiteY1-4" fmla="*/ 0 h 268748"/>
                <a:gd name="connsiteX2-5" fmla="*/ 307411 w 307411"/>
                <a:gd name="connsiteY2-6" fmla="*/ 268748 h 268748"/>
                <a:gd name="connsiteX3-7" fmla="*/ 0 w 307411"/>
                <a:gd name="connsiteY3-8" fmla="*/ 268748 h 268748"/>
                <a:gd name="connsiteX0-9" fmla="*/ 0 w 314556"/>
                <a:gd name="connsiteY0-10" fmla="*/ 268748 h 268748"/>
                <a:gd name="connsiteX1-11" fmla="*/ 170376 w 314556"/>
                <a:gd name="connsiteY1-12" fmla="*/ 0 h 268748"/>
                <a:gd name="connsiteX2-13" fmla="*/ 314556 w 314556"/>
                <a:gd name="connsiteY2-14" fmla="*/ 268748 h 268748"/>
                <a:gd name="connsiteX3-15" fmla="*/ 0 w 314556"/>
                <a:gd name="connsiteY3-16" fmla="*/ 268748 h 268748"/>
                <a:gd name="connsiteX0-17" fmla="*/ 0 w 328844"/>
                <a:gd name="connsiteY0-18" fmla="*/ 268748 h 268748"/>
                <a:gd name="connsiteX1-19" fmla="*/ 184664 w 328844"/>
                <a:gd name="connsiteY1-20" fmla="*/ 0 h 268748"/>
                <a:gd name="connsiteX2-21" fmla="*/ 328844 w 328844"/>
                <a:gd name="connsiteY2-22" fmla="*/ 268748 h 268748"/>
                <a:gd name="connsiteX3-23" fmla="*/ 0 w 328844"/>
                <a:gd name="connsiteY3-24" fmla="*/ 268748 h 268748"/>
              </a:gdLst>
              <a:ahLst/>
              <a:cxnLst>
                <a:cxn ang="0">
                  <a:pos x="connsiteX0-17" y="connsiteY0-18"/>
                </a:cxn>
                <a:cxn ang="0">
                  <a:pos x="connsiteX1-19" y="connsiteY1-20"/>
                </a:cxn>
                <a:cxn ang="0">
                  <a:pos x="connsiteX2-21" y="connsiteY2-22"/>
                </a:cxn>
                <a:cxn ang="0">
                  <a:pos x="connsiteX3-23" y="connsiteY3-24"/>
                </a:cxn>
              </a:cxnLst>
              <a:rect l="l" t="t" r="r" b="b"/>
              <a:pathLst>
                <a:path w="328844" h="268748">
                  <a:moveTo>
                    <a:pt x="0" y="268748"/>
                  </a:moveTo>
                  <a:lnTo>
                    <a:pt x="184664" y="0"/>
                  </a:lnTo>
                  <a:lnTo>
                    <a:pt x="328844" y="268748"/>
                  </a:lnTo>
                  <a:lnTo>
                    <a:pt x="0" y="268748"/>
                  </a:lnTo>
                  <a:close/>
                </a:path>
              </a:pathLst>
            </a:custGeom>
            <a:solidFill>
              <a:srgbClr val="B9C63A"/>
            </a:solidFill>
            <a:ln w="12700" cmpd="sng">
              <a:solidFill>
                <a:schemeClr val="accent4"/>
              </a:solidFill>
              <a:prstDash val="solid"/>
            </a:ln>
          </p:spPr>
          <p:style>
            <a:lnRef idx="2">
              <a:srgbClr val="B9C63A">
                <a:shade val="50000"/>
              </a:srgbClr>
            </a:lnRef>
            <a:fillRef idx="1">
              <a:srgbClr val="B9C63A"/>
            </a:fillRef>
            <a:effectRef idx="0">
              <a:srgbClr val="B9C63A"/>
            </a:effectRef>
            <a:fontRef idx="minor">
              <a:sysClr val="window" lastClr="FFFFFF"/>
            </a:fontRef>
          </p:style>
          <p:txBody>
            <a:bodyPr rtlCol="0" anchor="ctr">
              <a:normAutofit fontScale="60000" lnSpcReduction="20000"/>
            </a:bodyPr>
            <a:lstStyle/>
            <a:p>
              <a:pPr algn="ctr"/>
              <a:endParaRPr lang="zh-CN" altLang="en-US" sz="151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Rectangle 17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gray">
            <a:xfrm>
              <a:off x="931936" y="3765353"/>
              <a:ext cx="1609218" cy="1653883"/>
            </a:xfrm>
            <a:prstGeom prst="rect">
              <a:avLst/>
            </a:prstGeom>
            <a:noFill/>
            <a:ln w="12700" cmpd="sng">
              <a:solidFill>
                <a:schemeClr val="accent4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t" anchorCtr="0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5pPr>
              <a:lvl6pPr marL="2286000" algn="l" defTabSz="914400" rtl="0" eaLnBrk="1" latinLnBrk="0" hangingPunct="1"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6pPr>
              <a:lvl7pPr marL="2743200" algn="l" defTabSz="914400" rtl="0" eaLnBrk="1" latinLnBrk="0" hangingPunct="1"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7pPr>
              <a:lvl8pPr marL="3200400" algn="l" defTabSz="914400" rtl="0" eaLnBrk="1" latinLnBrk="0" hangingPunct="1"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8pPr>
              <a:lvl9pPr marL="3657600" algn="l" defTabSz="914400" rtl="0" eaLnBrk="1" latinLnBrk="0" hangingPunct="1"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一般</a:t>
              </a:r>
              <a:r>
                <a:rPr lang="en-US" altLang="zh-CN" sz="1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3-4</a:t>
              </a: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级</a:t>
              </a:r>
              <a:endParaRPr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保留成长性</a:t>
              </a:r>
              <a:endParaRPr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太多：过于复杂</a:t>
              </a:r>
              <a:endParaRPr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太少：不吸引人</a:t>
              </a:r>
              <a:endParaRPr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pic>
          <p:nvPicPr>
            <p:cNvPr id="14" name="图片 13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 rotWithShape="1">
            <a:blip r:embed="rId8"/>
            <a:srcRect l="88021" t="22712" r="2955" b="25212"/>
            <a:stretch>
              <a:fillRect/>
            </a:stretch>
          </p:blipFill>
          <p:spPr>
            <a:xfrm>
              <a:off x="827009" y="1233714"/>
              <a:ext cx="95714" cy="3632584"/>
            </a:xfrm>
            <a:prstGeom prst="rect">
              <a:avLst/>
            </a:prstGeom>
            <a:ln w="12700" cmpd="sng">
              <a:solidFill>
                <a:schemeClr val="accent4"/>
              </a:solidFill>
              <a:prstDash val="solid"/>
            </a:ln>
          </p:spPr>
        </p:pic>
        <p:sp>
          <p:nvSpPr>
            <p:cNvPr id="15" name="直角三角形 14"/>
            <p:cNvSpPr/>
            <p:nvPr>
              <p:custDataLst>
                <p:tags r:id="rId9"/>
              </p:custDataLst>
            </p:nvPr>
          </p:nvSpPr>
          <p:spPr>
            <a:xfrm flipH="1">
              <a:off x="606338" y="2090202"/>
              <a:ext cx="469463" cy="301796"/>
            </a:xfrm>
            <a:prstGeom prst="rtTriangle">
              <a:avLst/>
            </a:prstGeom>
            <a:solidFill>
              <a:srgbClr val="B9C63A">
                <a:lumMod val="75000"/>
              </a:srgbClr>
            </a:solidFill>
            <a:ln w="12700" cmpd="sng">
              <a:solidFill>
                <a:schemeClr val="accent4"/>
              </a:solidFill>
              <a:prstDash val="solid"/>
            </a:ln>
          </p:spPr>
          <p:style>
            <a:lnRef idx="2">
              <a:srgbClr val="B9C63A">
                <a:shade val="50000"/>
              </a:srgbClr>
            </a:lnRef>
            <a:fillRef idx="1">
              <a:srgbClr val="B9C63A"/>
            </a:fillRef>
            <a:effectRef idx="0">
              <a:srgbClr val="B9C63A"/>
            </a:effectRef>
            <a:fontRef idx="minor">
              <a:sysClr val="window" lastClr="FFFFFF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/>
              <a:endParaRPr lang="zh-CN" altLang="en-US" sz="151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" name="平行四边形 15"/>
            <p:cNvSpPr/>
            <p:nvPr>
              <p:custDataLst>
                <p:tags r:id="rId10"/>
              </p:custDataLst>
            </p:nvPr>
          </p:nvSpPr>
          <p:spPr>
            <a:xfrm>
              <a:off x="606340" y="2391998"/>
              <a:ext cx="1609578" cy="1087633"/>
            </a:xfrm>
            <a:custGeom>
              <a:avLst/>
              <a:gdLst/>
              <a:ahLst/>
              <a:cxnLst/>
              <a:rect l="l" t="t" r="r" b="b"/>
              <a:pathLst>
                <a:path w="1872208" h="2088232">
                  <a:moveTo>
                    <a:pt x="0" y="0"/>
                  </a:moveTo>
                  <a:lnTo>
                    <a:pt x="1872208" y="0"/>
                  </a:lnTo>
                  <a:lnTo>
                    <a:pt x="1350150" y="2088232"/>
                  </a:lnTo>
                  <a:lnTo>
                    <a:pt x="0" y="2088232"/>
                  </a:lnTo>
                  <a:close/>
                </a:path>
              </a:pathLst>
            </a:custGeom>
            <a:solidFill>
              <a:srgbClr val="B9C63A"/>
            </a:solidFill>
            <a:ln w="12700" cmpd="sng">
              <a:solidFill>
                <a:schemeClr val="accent4"/>
              </a:solidFill>
              <a:prstDash val="solid"/>
            </a:ln>
          </p:spPr>
          <p:style>
            <a:lnRef idx="2">
              <a:srgbClr val="B9C63A">
                <a:shade val="50000"/>
              </a:srgbClr>
            </a:lnRef>
            <a:fillRef idx="1">
              <a:srgbClr val="B9C63A"/>
            </a:fillRef>
            <a:effectRef idx="0">
              <a:srgbClr val="B9C63A"/>
            </a:effectRef>
            <a:fontRef idx="minor">
              <a:sysClr val="window" lastClr="FFFFFF"/>
            </a:fontRef>
          </p:style>
          <p:txBody>
            <a:bodyPr lIns="0" tIns="0" rIns="272100" bIns="0" rtlCol="0" anchor="ctr">
              <a:normAutofit/>
            </a:bodyPr>
            <a:lstStyle/>
            <a:p>
              <a:pPr algn="ctr"/>
              <a:r>
                <a:rPr lang="zh-CN" altLang="en-US" sz="1680" b="1" dirty="0">
                  <a:solidFill>
                    <a:sysClr val="window" lastClr="FFFFFF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等级</a:t>
              </a:r>
              <a:endParaRPr lang="zh-CN" altLang="en-US" sz="1680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</p:txBody>
        </p:sp>
      </p:grpSp>
      <p:grpSp>
        <p:nvGrpSpPr>
          <p:cNvPr id="17" name="组合 16"/>
          <p:cNvGrpSpPr/>
          <p:nvPr>
            <p:custDataLst>
              <p:tags r:id="rId11"/>
            </p:custDataLst>
          </p:nvPr>
        </p:nvGrpSpPr>
        <p:grpSpPr>
          <a:xfrm>
            <a:off x="3102606" y="963483"/>
            <a:ext cx="1898015" cy="4105910"/>
            <a:chOff x="606338" y="1233714"/>
            <a:chExt cx="1934816" cy="4185522"/>
          </a:xfrm>
        </p:grpSpPr>
        <p:sp>
          <p:nvSpPr>
            <p:cNvPr id="22" name="等腰三角形 7"/>
            <p:cNvSpPr/>
            <p:nvPr>
              <p:custDataLst>
                <p:tags r:id="rId12"/>
              </p:custDataLst>
            </p:nvPr>
          </p:nvSpPr>
          <p:spPr>
            <a:xfrm rot="5400000" flipH="1">
              <a:off x="796376" y="1985583"/>
              <a:ext cx="306274" cy="250303"/>
            </a:xfrm>
            <a:custGeom>
              <a:avLst/>
              <a:gdLst>
                <a:gd name="connsiteX0" fmla="*/ 0 w 307411"/>
                <a:gd name="connsiteY0" fmla="*/ 263984 h 263984"/>
                <a:gd name="connsiteX1" fmla="*/ 153706 w 307411"/>
                <a:gd name="connsiteY1" fmla="*/ 0 h 263984"/>
                <a:gd name="connsiteX2" fmla="*/ 307411 w 307411"/>
                <a:gd name="connsiteY2" fmla="*/ 263984 h 263984"/>
                <a:gd name="connsiteX3" fmla="*/ 0 w 307411"/>
                <a:gd name="connsiteY3" fmla="*/ 263984 h 263984"/>
                <a:gd name="connsiteX0-1" fmla="*/ 0 w 307411"/>
                <a:gd name="connsiteY0-2" fmla="*/ 268748 h 268748"/>
                <a:gd name="connsiteX1-3" fmla="*/ 163231 w 307411"/>
                <a:gd name="connsiteY1-4" fmla="*/ 0 h 268748"/>
                <a:gd name="connsiteX2-5" fmla="*/ 307411 w 307411"/>
                <a:gd name="connsiteY2-6" fmla="*/ 268748 h 268748"/>
                <a:gd name="connsiteX3-7" fmla="*/ 0 w 307411"/>
                <a:gd name="connsiteY3-8" fmla="*/ 268748 h 268748"/>
                <a:gd name="connsiteX0-9" fmla="*/ 0 w 314556"/>
                <a:gd name="connsiteY0-10" fmla="*/ 268748 h 268748"/>
                <a:gd name="connsiteX1-11" fmla="*/ 170376 w 314556"/>
                <a:gd name="connsiteY1-12" fmla="*/ 0 h 268748"/>
                <a:gd name="connsiteX2-13" fmla="*/ 314556 w 314556"/>
                <a:gd name="connsiteY2-14" fmla="*/ 268748 h 268748"/>
                <a:gd name="connsiteX3-15" fmla="*/ 0 w 314556"/>
                <a:gd name="connsiteY3-16" fmla="*/ 268748 h 268748"/>
                <a:gd name="connsiteX0-17" fmla="*/ 0 w 328844"/>
                <a:gd name="connsiteY0-18" fmla="*/ 268748 h 268748"/>
                <a:gd name="connsiteX1-19" fmla="*/ 184664 w 328844"/>
                <a:gd name="connsiteY1-20" fmla="*/ 0 h 268748"/>
                <a:gd name="connsiteX2-21" fmla="*/ 328844 w 328844"/>
                <a:gd name="connsiteY2-22" fmla="*/ 268748 h 268748"/>
                <a:gd name="connsiteX3-23" fmla="*/ 0 w 328844"/>
                <a:gd name="connsiteY3-24" fmla="*/ 268748 h 268748"/>
              </a:gdLst>
              <a:ahLst/>
              <a:cxnLst>
                <a:cxn ang="0">
                  <a:pos x="connsiteX0-17" y="connsiteY0-18"/>
                </a:cxn>
                <a:cxn ang="0">
                  <a:pos x="connsiteX1-19" y="connsiteY1-20"/>
                </a:cxn>
                <a:cxn ang="0">
                  <a:pos x="connsiteX2-21" y="connsiteY2-22"/>
                </a:cxn>
                <a:cxn ang="0">
                  <a:pos x="connsiteX3-23" y="connsiteY3-24"/>
                </a:cxn>
              </a:cxnLst>
              <a:rect l="l" t="t" r="r" b="b"/>
              <a:pathLst>
                <a:path w="328844" h="268748">
                  <a:moveTo>
                    <a:pt x="0" y="268748"/>
                  </a:moveTo>
                  <a:lnTo>
                    <a:pt x="184664" y="0"/>
                  </a:lnTo>
                  <a:lnTo>
                    <a:pt x="328844" y="268748"/>
                  </a:lnTo>
                  <a:lnTo>
                    <a:pt x="0" y="268748"/>
                  </a:lnTo>
                  <a:close/>
                </a:path>
              </a:pathLst>
            </a:custGeom>
            <a:solidFill>
              <a:srgbClr val="9F87B7"/>
            </a:solidFill>
            <a:ln w="12700" cmpd="sng">
              <a:solidFill>
                <a:schemeClr val="accent4"/>
              </a:solidFill>
              <a:prstDash val="solid"/>
            </a:ln>
          </p:spPr>
          <p:style>
            <a:lnRef idx="2">
              <a:srgbClr val="B9C63A">
                <a:shade val="50000"/>
              </a:srgbClr>
            </a:lnRef>
            <a:fillRef idx="1">
              <a:srgbClr val="B9C63A"/>
            </a:fillRef>
            <a:effectRef idx="0">
              <a:srgbClr val="B9C63A"/>
            </a:effectRef>
            <a:fontRef idx="minor">
              <a:sysClr val="window" lastClr="FFFFFF"/>
            </a:fontRef>
          </p:style>
          <p:txBody>
            <a:bodyPr rtlCol="0" anchor="ctr">
              <a:normAutofit fontScale="60000" lnSpcReduction="20000"/>
            </a:bodyPr>
            <a:lstStyle/>
            <a:p>
              <a:pPr algn="ctr"/>
              <a:endParaRPr lang="zh-CN" altLang="en-US" sz="151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3" name="Rectangle 17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gray">
            <a:xfrm>
              <a:off x="939704" y="3765353"/>
              <a:ext cx="1601450" cy="1653883"/>
            </a:xfrm>
            <a:prstGeom prst="rect">
              <a:avLst/>
            </a:prstGeom>
            <a:noFill/>
            <a:ln w="12700" cmpd="sng">
              <a:solidFill>
                <a:schemeClr val="accent4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t" anchorCtr="0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5pPr>
              <a:lvl6pPr marL="2286000" algn="l" defTabSz="914400" rtl="0" eaLnBrk="1" latinLnBrk="0" hangingPunct="1"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6pPr>
              <a:lvl7pPr marL="2743200" algn="l" defTabSz="914400" rtl="0" eaLnBrk="1" latinLnBrk="0" hangingPunct="1"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7pPr>
              <a:lvl8pPr marL="3200400" algn="l" defTabSz="914400" rtl="0" eaLnBrk="1" latinLnBrk="0" hangingPunct="1"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8pPr>
              <a:lvl9pPr marL="3657600" algn="l" defTabSz="914400" rtl="0" eaLnBrk="1" latinLnBrk="0" hangingPunct="1"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权益进阶</a:t>
              </a:r>
              <a:endParaRPr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增加权益数量</a:t>
              </a:r>
              <a:endParaRPr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提高权益等级</a:t>
              </a:r>
              <a:endParaRPr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24" name="图片 23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 rotWithShape="1">
            <a:blip r:embed="rId8"/>
            <a:srcRect l="88021" t="22712" r="2955" b="25212"/>
            <a:stretch>
              <a:fillRect/>
            </a:stretch>
          </p:blipFill>
          <p:spPr>
            <a:xfrm>
              <a:off x="827009" y="1233714"/>
              <a:ext cx="95714" cy="3632584"/>
            </a:xfrm>
            <a:prstGeom prst="rect">
              <a:avLst/>
            </a:prstGeom>
            <a:ln w="12700" cmpd="sng">
              <a:solidFill>
                <a:schemeClr val="accent4"/>
              </a:solidFill>
              <a:prstDash val="solid"/>
            </a:ln>
          </p:spPr>
        </p:pic>
        <p:sp>
          <p:nvSpPr>
            <p:cNvPr id="20" name="直角三角形 19"/>
            <p:cNvSpPr/>
            <p:nvPr>
              <p:custDataLst>
                <p:tags r:id="rId15"/>
              </p:custDataLst>
            </p:nvPr>
          </p:nvSpPr>
          <p:spPr>
            <a:xfrm flipH="1">
              <a:off x="606338" y="2090202"/>
              <a:ext cx="469463" cy="301796"/>
            </a:xfrm>
            <a:prstGeom prst="rtTriangle">
              <a:avLst/>
            </a:prstGeom>
            <a:solidFill>
              <a:srgbClr val="9F87B7">
                <a:lumMod val="75000"/>
              </a:srgbClr>
            </a:solidFill>
            <a:ln w="12700" cmpd="sng">
              <a:solidFill>
                <a:schemeClr val="accent4"/>
              </a:solidFill>
              <a:prstDash val="solid"/>
            </a:ln>
          </p:spPr>
          <p:style>
            <a:lnRef idx="2">
              <a:srgbClr val="B9C63A">
                <a:shade val="50000"/>
              </a:srgbClr>
            </a:lnRef>
            <a:fillRef idx="1">
              <a:srgbClr val="B9C63A"/>
            </a:fillRef>
            <a:effectRef idx="0">
              <a:srgbClr val="B9C63A"/>
            </a:effectRef>
            <a:fontRef idx="minor">
              <a:sysClr val="window" lastClr="FFFFFF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/>
              <a:endParaRPr lang="zh-CN" altLang="en-US" sz="151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6" name="平行四边形 15"/>
            <p:cNvSpPr/>
            <p:nvPr>
              <p:custDataLst>
                <p:tags r:id="rId16"/>
              </p:custDataLst>
            </p:nvPr>
          </p:nvSpPr>
          <p:spPr>
            <a:xfrm>
              <a:off x="606340" y="2391998"/>
              <a:ext cx="1609578" cy="1087633"/>
            </a:xfrm>
            <a:custGeom>
              <a:avLst/>
              <a:gdLst/>
              <a:ahLst/>
              <a:cxnLst/>
              <a:rect l="l" t="t" r="r" b="b"/>
              <a:pathLst>
                <a:path w="1872208" h="2088232">
                  <a:moveTo>
                    <a:pt x="0" y="0"/>
                  </a:moveTo>
                  <a:lnTo>
                    <a:pt x="1872208" y="0"/>
                  </a:lnTo>
                  <a:lnTo>
                    <a:pt x="1350150" y="2088232"/>
                  </a:lnTo>
                  <a:lnTo>
                    <a:pt x="0" y="2088232"/>
                  </a:lnTo>
                  <a:close/>
                </a:path>
              </a:pathLst>
            </a:custGeom>
            <a:solidFill>
              <a:srgbClr val="9F87B7"/>
            </a:solidFill>
            <a:ln w="12700" cmpd="sng">
              <a:solidFill>
                <a:schemeClr val="accent4"/>
              </a:solidFill>
              <a:prstDash val="solid"/>
            </a:ln>
          </p:spPr>
          <p:style>
            <a:lnRef idx="2">
              <a:srgbClr val="B9C63A">
                <a:shade val="50000"/>
              </a:srgbClr>
            </a:lnRef>
            <a:fillRef idx="1">
              <a:srgbClr val="B9C63A"/>
            </a:fillRef>
            <a:effectRef idx="0">
              <a:srgbClr val="B9C63A"/>
            </a:effectRef>
            <a:fontRef idx="minor">
              <a:sysClr val="window" lastClr="FFFFFF"/>
            </a:fontRef>
          </p:style>
          <p:txBody>
            <a:bodyPr lIns="0" tIns="0" rIns="272100" bIns="0" rtlCol="0" anchor="ctr">
              <a:normAutofit/>
            </a:bodyPr>
            <a:lstStyle/>
            <a:p>
              <a:pPr algn="ctr"/>
              <a:r>
                <a:rPr lang="zh-CN" altLang="en-US" sz="1680" b="1" dirty="0">
                  <a:solidFill>
                    <a:sysClr val="window" lastClr="FFFFFF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权益</a:t>
              </a:r>
              <a:endParaRPr lang="zh-CN" altLang="en-US" sz="1680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  <a:p>
              <a:pPr algn="ctr"/>
              <a:r>
                <a:rPr lang="zh-CN" altLang="en-US" sz="1680" b="1" dirty="0">
                  <a:solidFill>
                    <a:sysClr val="window" lastClr="FFFFFF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区别</a:t>
              </a:r>
              <a:endParaRPr lang="zh-CN" altLang="en-US" sz="1680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</p:txBody>
        </p:sp>
      </p:grpSp>
      <p:grpSp>
        <p:nvGrpSpPr>
          <p:cNvPr id="33" name="组合 32"/>
          <p:cNvGrpSpPr/>
          <p:nvPr>
            <p:custDataLst>
              <p:tags r:id="rId17"/>
            </p:custDataLst>
          </p:nvPr>
        </p:nvGrpSpPr>
        <p:grpSpPr>
          <a:xfrm>
            <a:off x="5196966" y="963483"/>
            <a:ext cx="1898016" cy="4105910"/>
            <a:chOff x="606338" y="1233714"/>
            <a:chExt cx="1934817" cy="4185522"/>
          </a:xfrm>
        </p:grpSpPr>
        <p:sp>
          <p:nvSpPr>
            <p:cNvPr id="34" name="等腰三角形 7"/>
            <p:cNvSpPr/>
            <p:nvPr>
              <p:custDataLst>
                <p:tags r:id="rId18"/>
              </p:custDataLst>
            </p:nvPr>
          </p:nvSpPr>
          <p:spPr>
            <a:xfrm rot="5400000" flipH="1">
              <a:off x="796376" y="1985583"/>
              <a:ext cx="306274" cy="250303"/>
            </a:xfrm>
            <a:custGeom>
              <a:avLst/>
              <a:gdLst>
                <a:gd name="connsiteX0" fmla="*/ 0 w 307411"/>
                <a:gd name="connsiteY0" fmla="*/ 263984 h 263984"/>
                <a:gd name="connsiteX1" fmla="*/ 153706 w 307411"/>
                <a:gd name="connsiteY1" fmla="*/ 0 h 263984"/>
                <a:gd name="connsiteX2" fmla="*/ 307411 w 307411"/>
                <a:gd name="connsiteY2" fmla="*/ 263984 h 263984"/>
                <a:gd name="connsiteX3" fmla="*/ 0 w 307411"/>
                <a:gd name="connsiteY3" fmla="*/ 263984 h 263984"/>
                <a:gd name="connsiteX0-1" fmla="*/ 0 w 307411"/>
                <a:gd name="connsiteY0-2" fmla="*/ 268748 h 268748"/>
                <a:gd name="connsiteX1-3" fmla="*/ 163231 w 307411"/>
                <a:gd name="connsiteY1-4" fmla="*/ 0 h 268748"/>
                <a:gd name="connsiteX2-5" fmla="*/ 307411 w 307411"/>
                <a:gd name="connsiteY2-6" fmla="*/ 268748 h 268748"/>
                <a:gd name="connsiteX3-7" fmla="*/ 0 w 307411"/>
                <a:gd name="connsiteY3-8" fmla="*/ 268748 h 268748"/>
                <a:gd name="connsiteX0-9" fmla="*/ 0 w 314556"/>
                <a:gd name="connsiteY0-10" fmla="*/ 268748 h 268748"/>
                <a:gd name="connsiteX1-11" fmla="*/ 170376 w 314556"/>
                <a:gd name="connsiteY1-12" fmla="*/ 0 h 268748"/>
                <a:gd name="connsiteX2-13" fmla="*/ 314556 w 314556"/>
                <a:gd name="connsiteY2-14" fmla="*/ 268748 h 268748"/>
                <a:gd name="connsiteX3-15" fmla="*/ 0 w 314556"/>
                <a:gd name="connsiteY3-16" fmla="*/ 268748 h 268748"/>
                <a:gd name="connsiteX0-17" fmla="*/ 0 w 328844"/>
                <a:gd name="connsiteY0-18" fmla="*/ 268748 h 268748"/>
                <a:gd name="connsiteX1-19" fmla="*/ 184664 w 328844"/>
                <a:gd name="connsiteY1-20" fmla="*/ 0 h 268748"/>
                <a:gd name="connsiteX2-21" fmla="*/ 328844 w 328844"/>
                <a:gd name="connsiteY2-22" fmla="*/ 268748 h 268748"/>
                <a:gd name="connsiteX3-23" fmla="*/ 0 w 328844"/>
                <a:gd name="connsiteY3-24" fmla="*/ 268748 h 268748"/>
              </a:gdLst>
              <a:ahLst/>
              <a:cxnLst>
                <a:cxn ang="0">
                  <a:pos x="connsiteX0-17" y="connsiteY0-18"/>
                </a:cxn>
                <a:cxn ang="0">
                  <a:pos x="connsiteX1-19" y="connsiteY1-20"/>
                </a:cxn>
                <a:cxn ang="0">
                  <a:pos x="connsiteX2-21" y="connsiteY2-22"/>
                </a:cxn>
                <a:cxn ang="0">
                  <a:pos x="connsiteX3-23" y="connsiteY3-24"/>
                </a:cxn>
              </a:cxnLst>
              <a:rect l="l" t="t" r="r" b="b"/>
              <a:pathLst>
                <a:path w="328844" h="268748">
                  <a:moveTo>
                    <a:pt x="0" y="268748"/>
                  </a:moveTo>
                  <a:lnTo>
                    <a:pt x="184664" y="0"/>
                  </a:lnTo>
                  <a:lnTo>
                    <a:pt x="328844" y="268748"/>
                  </a:lnTo>
                  <a:lnTo>
                    <a:pt x="0" y="268748"/>
                  </a:lnTo>
                  <a:close/>
                </a:path>
              </a:pathLst>
            </a:custGeom>
            <a:solidFill>
              <a:srgbClr val="B9C63A"/>
            </a:solidFill>
            <a:ln w="12700" cmpd="sng">
              <a:solidFill>
                <a:schemeClr val="accent4"/>
              </a:solidFill>
              <a:prstDash val="solid"/>
            </a:ln>
          </p:spPr>
          <p:style>
            <a:lnRef idx="2">
              <a:srgbClr val="B9C63A">
                <a:shade val="50000"/>
              </a:srgbClr>
            </a:lnRef>
            <a:fillRef idx="1">
              <a:srgbClr val="B9C63A"/>
            </a:fillRef>
            <a:effectRef idx="0">
              <a:srgbClr val="B9C63A"/>
            </a:effectRef>
            <a:fontRef idx="minor">
              <a:sysClr val="window" lastClr="FFFFFF"/>
            </a:fontRef>
          </p:style>
          <p:txBody>
            <a:bodyPr rtlCol="0" anchor="ctr">
              <a:normAutofit fontScale="60000" lnSpcReduction="20000"/>
            </a:bodyPr>
            <a:lstStyle/>
            <a:p>
              <a:pPr algn="ctr"/>
              <a:endParaRPr lang="zh-CN" altLang="en-US" sz="151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6" name="Rectangle 17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gray">
            <a:xfrm>
              <a:off x="945530" y="3765353"/>
              <a:ext cx="1595625" cy="1653883"/>
            </a:xfrm>
            <a:prstGeom prst="rect">
              <a:avLst/>
            </a:prstGeom>
            <a:noFill/>
            <a:ln w="12700" cmpd="sng">
              <a:solidFill>
                <a:schemeClr val="accent4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t" anchorCtr="0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5pPr>
              <a:lvl6pPr marL="2286000" algn="l" defTabSz="914400" rtl="0" eaLnBrk="1" latinLnBrk="0" hangingPunct="1"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6pPr>
              <a:lvl7pPr marL="2743200" algn="l" defTabSz="914400" rtl="0" eaLnBrk="1" latinLnBrk="0" hangingPunct="1"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7pPr>
              <a:lvl8pPr marL="3200400" algn="l" defTabSz="914400" rtl="0" eaLnBrk="1" latinLnBrk="0" hangingPunct="1"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8pPr>
              <a:lvl9pPr marL="3657600" algn="l" defTabSz="914400" rtl="0" eaLnBrk="1" latinLnBrk="0" hangingPunct="1"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购买</a:t>
              </a:r>
              <a:r>
                <a:rPr lang="en-US" altLang="zh-CN" sz="1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VS</a:t>
              </a: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非购买</a:t>
              </a:r>
              <a:endParaRPr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购买权重更高</a:t>
              </a:r>
              <a:endParaRPr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非购买行为积分要降权，</a:t>
              </a:r>
              <a:endParaRPr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预防积分通胀</a:t>
              </a:r>
              <a:endParaRPr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pic>
          <p:nvPicPr>
            <p:cNvPr id="37" name="图片 36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 rotWithShape="1">
            <a:blip r:embed="rId8"/>
            <a:srcRect l="88021" t="22712" r="2955" b="25212"/>
            <a:stretch>
              <a:fillRect/>
            </a:stretch>
          </p:blipFill>
          <p:spPr>
            <a:xfrm>
              <a:off x="827009" y="1233714"/>
              <a:ext cx="95714" cy="3632584"/>
            </a:xfrm>
            <a:prstGeom prst="rect">
              <a:avLst/>
            </a:prstGeom>
            <a:ln w="12700" cmpd="sng">
              <a:solidFill>
                <a:schemeClr val="accent4"/>
              </a:solidFill>
              <a:prstDash val="solid"/>
            </a:ln>
          </p:spPr>
        </p:pic>
        <p:sp>
          <p:nvSpPr>
            <p:cNvPr id="38" name="直角三角形 37"/>
            <p:cNvSpPr/>
            <p:nvPr>
              <p:custDataLst>
                <p:tags r:id="rId21"/>
              </p:custDataLst>
            </p:nvPr>
          </p:nvSpPr>
          <p:spPr>
            <a:xfrm flipH="1">
              <a:off x="606338" y="2090202"/>
              <a:ext cx="469463" cy="301796"/>
            </a:xfrm>
            <a:prstGeom prst="rtTriangle">
              <a:avLst/>
            </a:prstGeom>
            <a:solidFill>
              <a:srgbClr val="B9C63A">
                <a:lumMod val="75000"/>
              </a:srgbClr>
            </a:solidFill>
            <a:ln w="12700" cmpd="sng">
              <a:solidFill>
                <a:schemeClr val="accent4"/>
              </a:solidFill>
              <a:prstDash val="solid"/>
            </a:ln>
          </p:spPr>
          <p:style>
            <a:lnRef idx="2">
              <a:srgbClr val="B9C63A">
                <a:shade val="50000"/>
              </a:srgbClr>
            </a:lnRef>
            <a:fillRef idx="1">
              <a:srgbClr val="B9C63A"/>
            </a:fillRef>
            <a:effectRef idx="0">
              <a:srgbClr val="B9C63A"/>
            </a:effectRef>
            <a:fontRef idx="minor">
              <a:sysClr val="window" lastClr="FFFFFF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/>
              <a:endParaRPr lang="zh-CN" altLang="en-US" sz="151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4" name="平行四边形 15"/>
            <p:cNvSpPr/>
            <p:nvPr>
              <p:custDataLst>
                <p:tags r:id="rId22"/>
              </p:custDataLst>
            </p:nvPr>
          </p:nvSpPr>
          <p:spPr>
            <a:xfrm>
              <a:off x="606340" y="2391998"/>
              <a:ext cx="1609578" cy="1087633"/>
            </a:xfrm>
            <a:custGeom>
              <a:avLst/>
              <a:gdLst/>
              <a:ahLst/>
              <a:cxnLst/>
              <a:rect l="l" t="t" r="r" b="b"/>
              <a:pathLst>
                <a:path w="1872208" h="2088232">
                  <a:moveTo>
                    <a:pt x="0" y="0"/>
                  </a:moveTo>
                  <a:lnTo>
                    <a:pt x="1872208" y="0"/>
                  </a:lnTo>
                  <a:lnTo>
                    <a:pt x="1350150" y="2088232"/>
                  </a:lnTo>
                  <a:lnTo>
                    <a:pt x="0" y="2088232"/>
                  </a:lnTo>
                  <a:close/>
                </a:path>
              </a:pathLst>
            </a:custGeom>
            <a:solidFill>
              <a:srgbClr val="B9C63A"/>
            </a:solidFill>
            <a:ln w="12700" cmpd="sng">
              <a:solidFill>
                <a:schemeClr val="accent4"/>
              </a:solidFill>
              <a:prstDash val="solid"/>
            </a:ln>
          </p:spPr>
          <p:style>
            <a:lnRef idx="2">
              <a:srgbClr val="B9C63A">
                <a:shade val="50000"/>
              </a:srgbClr>
            </a:lnRef>
            <a:fillRef idx="1">
              <a:srgbClr val="B9C63A"/>
            </a:fillRef>
            <a:effectRef idx="0">
              <a:srgbClr val="B9C63A"/>
            </a:effectRef>
            <a:fontRef idx="minor">
              <a:sysClr val="window" lastClr="FFFFFF"/>
            </a:fontRef>
          </p:style>
          <p:txBody>
            <a:bodyPr lIns="0" tIns="0" rIns="272100" bIns="0" rtlCol="0" anchor="ctr">
              <a:normAutofit/>
            </a:bodyPr>
            <a:lstStyle/>
            <a:p>
              <a:pPr algn="ctr"/>
              <a:r>
                <a:rPr lang="zh-CN" altLang="en-US" sz="1680" b="1" dirty="0">
                  <a:solidFill>
                    <a:sysClr val="window" lastClr="FFFFFF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晋升</a:t>
              </a:r>
              <a:endParaRPr lang="zh-CN" altLang="en-US" sz="1680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  <a:p>
              <a:pPr algn="ctr"/>
              <a:r>
                <a:rPr lang="zh-CN" altLang="en-US" sz="1680" b="1" dirty="0">
                  <a:solidFill>
                    <a:sysClr val="window" lastClr="FFFFFF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途径</a:t>
              </a:r>
              <a:endParaRPr lang="zh-CN" altLang="en-US" sz="1680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</p:txBody>
        </p:sp>
      </p:grpSp>
      <p:grpSp>
        <p:nvGrpSpPr>
          <p:cNvPr id="45" name="组合 44"/>
          <p:cNvGrpSpPr/>
          <p:nvPr>
            <p:custDataLst>
              <p:tags r:id="rId23"/>
            </p:custDataLst>
          </p:nvPr>
        </p:nvGrpSpPr>
        <p:grpSpPr>
          <a:xfrm>
            <a:off x="7291326" y="963483"/>
            <a:ext cx="1898015" cy="4105910"/>
            <a:chOff x="606338" y="1233714"/>
            <a:chExt cx="1934816" cy="4185522"/>
          </a:xfrm>
        </p:grpSpPr>
        <p:sp>
          <p:nvSpPr>
            <p:cNvPr id="46" name="等腰三角形 7"/>
            <p:cNvSpPr/>
            <p:nvPr>
              <p:custDataLst>
                <p:tags r:id="rId24"/>
              </p:custDataLst>
            </p:nvPr>
          </p:nvSpPr>
          <p:spPr>
            <a:xfrm rot="5400000" flipH="1">
              <a:off x="796376" y="1985583"/>
              <a:ext cx="306274" cy="250303"/>
            </a:xfrm>
            <a:custGeom>
              <a:avLst/>
              <a:gdLst>
                <a:gd name="connsiteX0" fmla="*/ 0 w 307411"/>
                <a:gd name="connsiteY0" fmla="*/ 263984 h 263984"/>
                <a:gd name="connsiteX1" fmla="*/ 153706 w 307411"/>
                <a:gd name="connsiteY1" fmla="*/ 0 h 263984"/>
                <a:gd name="connsiteX2" fmla="*/ 307411 w 307411"/>
                <a:gd name="connsiteY2" fmla="*/ 263984 h 263984"/>
                <a:gd name="connsiteX3" fmla="*/ 0 w 307411"/>
                <a:gd name="connsiteY3" fmla="*/ 263984 h 263984"/>
                <a:gd name="connsiteX0-1" fmla="*/ 0 w 307411"/>
                <a:gd name="connsiteY0-2" fmla="*/ 268748 h 268748"/>
                <a:gd name="connsiteX1-3" fmla="*/ 163231 w 307411"/>
                <a:gd name="connsiteY1-4" fmla="*/ 0 h 268748"/>
                <a:gd name="connsiteX2-5" fmla="*/ 307411 w 307411"/>
                <a:gd name="connsiteY2-6" fmla="*/ 268748 h 268748"/>
                <a:gd name="connsiteX3-7" fmla="*/ 0 w 307411"/>
                <a:gd name="connsiteY3-8" fmla="*/ 268748 h 268748"/>
                <a:gd name="connsiteX0-9" fmla="*/ 0 w 314556"/>
                <a:gd name="connsiteY0-10" fmla="*/ 268748 h 268748"/>
                <a:gd name="connsiteX1-11" fmla="*/ 170376 w 314556"/>
                <a:gd name="connsiteY1-12" fmla="*/ 0 h 268748"/>
                <a:gd name="connsiteX2-13" fmla="*/ 314556 w 314556"/>
                <a:gd name="connsiteY2-14" fmla="*/ 268748 h 268748"/>
                <a:gd name="connsiteX3-15" fmla="*/ 0 w 314556"/>
                <a:gd name="connsiteY3-16" fmla="*/ 268748 h 268748"/>
                <a:gd name="connsiteX0-17" fmla="*/ 0 w 328844"/>
                <a:gd name="connsiteY0-18" fmla="*/ 268748 h 268748"/>
                <a:gd name="connsiteX1-19" fmla="*/ 184664 w 328844"/>
                <a:gd name="connsiteY1-20" fmla="*/ 0 h 268748"/>
                <a:gd name="connsiteX2-21" fmla="*/ 328844 w 328844"/>
                <a:gd name="connsiteY2-22" fmla="*/ 268748 h 268748"/>
                <a:gd name="connsiteX3-23" fmla="*/ 0 w 328844"/>
                <a:gd name="connsiteY3-24" fmla="*/ 268748 h 268748"/>
              </a:gdLst>
              <a:ahLst/>
              <a:cxnLst>
                <a:cxn ang="0">
                  <a:pos x="connsiteX0-17" y="connsiteY0-18"/>
                </a:cxn>
                <a:cxn ang="0">
                  <a:pos x="connsiteX1-19" y="connsiteY1-20"/>
                </a:cxn>
                <a:cxn ang="0">
                  <a:pos x="connsiteX2-21" y="connsiteY2-22"/>
                </a:cxn>
                <a:cxn ang="0">
                  <a:pos x="connsiteX3-23" y="connsiteY3-24"/>
                </a:cxn>
              </a:cxnLst>
              <a:rect l="l" t="t" r="r" b="b"/>
              <a:pathLst>
                <a:path w="328844" h="268748">
                  <a:moveTo>
                    <a:pt x="0" y="268748"/>
                  </a:moveTo>
                  <a:lnTo>
                    <a:pt x="184664" y="0"/>
                  </a:lnTo>
                  <a:lnTo>
                    <a:pt x="328844" y="268748"/>
                  </a:lnTo>
                  <a:lnTo>
                    <a:pt x="0" y="268748"/>
                  </a:lnTo>
                  <a:close/>
                </a:path>
              </a:pathLst>
            </a:custGeom>
            <a:solidFill>
              <a:srgbClr val="9F87B7"/>
            </a:solidFill>
            <a:ln w="12700" cmpd="sng">
              <a:solidFill>
                <a:schemeClr val="accent4"/>
              </a:solidFill>
              <a:prstDash val="solid"/>
            </a:ln>
          </p:spPr>
          <p:style>
            <a:lnRef idx="2">
              <a:srgbClr val="B9C63A">
                <a:shade val="50000"/>
              </a:srgbClr>
            </a:lnRef>
            <a:fillRef idx="1">
              <a:srgbClr val="B9C63A"/>
            </a:fillRef>
            <a:effectRef idx="0">
              <a:srgbClr val="B9C63A"/>
            </a:effectRef>
            <a:fontRef idx="minor">
              <a:sysClr val="window" lastClr="FFFFFF"/>
            </a:fontRef>
          </p:style>
          <p:txBody>
            <a:bodyPr rtlCol="0" anchor="ctr">
              <a:normAutofit fontScale="60000" lnSpcReduction="20000"/>
            </a:bodyPr>
            <a:lstStyle/>
            <a:p>
              <a:pPr algn="ctr"/>
              <a:endParaRPr lang="zh-CN" altLang="en-US" sz="151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7" name="Rectangle 17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gray">
            <a:xfrm>
              <a:off x="939704" y="3765353"/>
              <a:ext cx="1601450" cy="1653883"/>
            </a:xfrm>
            <a:prstGeom prst="rect">
              <a:avLst/>
            </a:prstGeom>
            <a:noFill/>
            <a:ln w="12700" cmpd="sng">
              <a:solidFill>
                <a:schemeClr val="accent4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t" anchorCtr="0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5pPr>
              <a:lvl6pPr marL="2286000" algn="l" defTabSz="914400" rtl="0" eaLnBrk="1" latinLnBrk="0" hangingPunct="1"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6pPr>
              <a:lvl7pPr marL="2743200" algn="l" defTabSz="914400" rtl="0" eaLnBrk="1" latinLnBrk="0" hangingPunct="1"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7pPr>
              <a:lvl8pPr marL="3200400" algn="l" defTabSz="914400" rtl="0" eaLnBrk="1" latinLnBrk="0" hangingPunct="1"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8pPr>
              <a:lvl9pPr marL="3657600" algn="l" defTabSz="914400" rtl="0" eaLnBrk="1" latinLnBrk="0" hangingPunct="1"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整体</a:t>
              </a:r>
              <a:r>
                <a:rPr lang="en-US" altLang="zh-CN" sz="1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UI</a:t>
              </a: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与品牌结合</a:t>
              </a:r>
              <a:br>
                <a:rPr lang="zh-CN" altLang="en-US" sz="1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</a:b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名称、图标、页面、粉丝昵称</a:t>
              </a:r>
              <a:r>
                <a:rPr lang="en-US" altLang="zh-CN" sz="1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...</a:t>
              </a:r>
              <a:endParaRPr lang="en-US" altLang="zh-CN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pic>
          <p:nvPicPr>
            <p:cNvPr id="48" name="图片 47"/>
            <p:cNvPicPr>
              <a:picLocks noChangeAspect="1"/>
            </p:cNvPicPr>
            <p:nvPr>
              <p:custDataLst>
                <p:tags r:id="rId26"/>
              </p:custDataLst>
            </p:nvPr>
          </p:nvPicPr>
          <p:blipFill rotWithShape="1">
            <a:blip r:embed="rId8"/>
            <a:srcRect l="88021" t="22712" r="2955" b="25212"/>
            <a:stretch>
              <a:fillRect/>
            </a:stretch>
          </p:blipFill>
          <p:spPr>
            <a:xfrm>
              <a:off x="827009" y="1233714"/>
              <a:ext cx="95714" cy="3632584"/>
            </a:xfrm>
            <a:prstGeom prst="rect">
              <a:avLst/>
            </a:prstGeom>
            <a:ln w="12700" cmpd="sng">
              <a:solidFill>
                <a:schemeClr val="accent4"/>
              </a:solidFill>
              <a:prstDash val="solid"/>
            </a:ln>
          </p:spPr>
        </p:pic>
        <p:sp>
          <p:nvSpPr>
            <p:cNvPr id="49" name="直角三角形 48"/>
            <p:cNvSpPr/>
            <p:nvPr>
              <p:custDataLst>
                <p:tags r:id="rId27"/>
              </p:custDataLst>
            </p:nvPr>
          </p:nvSpPr>
          <p:spPr>
            <a:xfrm flipH="1">
              <a:off x="606338" y="2090202"/>
              <a:ext cx="469463" cy="301796"/>
            </a:xfrm>
            <a:prstGeom prst="rtTriangle">
              <a:avLst/>
            </a:prstGeom>
            <a:solidFill>
              <a:srgbClr val="9F87B7">
                <a:lumMod val="75000"/>
              </a:srgbClr>
            </a:solidFill>
            <a:ln w="12700" cmpd="sng">
              <a:solidFill>
                <a:schemeClr val="accent4"/>
              </a:solidFill>
              <a:prstDash val="solid"/>
            </a:ln>
          </p:spPr>
          <p:style>
            <a:lnRef idx="2">
              <a:srgbClr val="B9C63A">
                <a:shade val="50000"/>
              </a:srgbClr>
            </a:lnRef>
            <a:fillRef idx="1">
              <a:srgbClr val="B9C63A"/>
            </a:fillRef>
            <a:effectRef idx="0">
              <a:srgbClr val="B9C63A"/>
            </a:effectRef>
            <a:fontRef idx="minor">
              <a:sysClr val="window" lastClr="FFFFFF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/>
              <a:endParaRPr lang="zh-CN" altLang="en-US" sz="151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0" name="平行四边形 15"/>
            <p:cNvSpPr/>
            <p:nvPr>
              <p:custDataLst>
                <p:tags r:id="rId28"/>
              </p:custDataLst>
            </p:nvPr>
          </p:nvSpPr>
          <p:spPr>
            <a:xfrm>
              <a:off x="606340" y="2391998"/>
              <a:ext cx="1609578" cy="1087633"/>
            </a:xfrm>
            <a:custGeom>
              <a:avLst/>
              <a:gdLst/>
              <a:ahLst/>
              <a:cxnLst/>
              <a:rect l="l" t="t" r="r" b="b"/>
              <a:pathLst>
                <a:path w="1872208" h="2088232">
                  <a:moveTo>
                    <a:pt x="0" y="0"/>
                  </a:moveTo>
                  <a:lnTo>
                    <a:pt x="1872208" y="0"/>
                  </a:lnTo>
                  <a:lnTo>
                    <a:pt x="1350150" y="2088232"/>
                  </a:lnTo>
                  <a:lnTo>
                    <a:pt x="0" y="2088232"/>
                  </a:lnTo>
                  <a:close/>
                </a:path>
              </a:pathLst>
            </a:custGeom>
            <a:solidFill>
              <a:srgbClr val="9F87B7"/>
            </a:solidFill>
            <a:ln w="12700" cmpd="sng">
              <a:solidFill>
                <a:schemeClr val="accent4"/>
              </a:solidFill>
              <a:prstDash val="solid"/>
            </a:ln>
          </p:spPr>
          <p:style>
            <a:lnRef idx="2">
              <a:srgbClr val="B9C63A">
                <a:shade val="50000"/>
              </a:srgbClr>
            </a:lnRef>
            <a:fillRef idx="1">
              <a:srgbClr val="B9C63A"/>
            </a:fillRef>
            <a:effectRef idx="0">
              <a:srgbClr val="B9C63A"/>
            </a:effectRef>
            <a:fontRef idx="minor">
              <a:sysClr val="window" lastClr="FFFFFF"/>
            </a:fontRef>
          </p:style>
          <p:txBody>
            <a:bodyPr lIns="0" tIns="0" rIns="272100" bIns="0" rtlCol="0" anchor="ctr">
              <a:normAutofit/>
            </a:bodyPr>
            <a:lstStyle/>
            <a:p>
              <a:pPr algn="ctr"/>
              <a:r>
                <a:rPr lang="zh-CN" altLang="en-US" sz="1680" b="1" dirty="0">
                  <a:solidFill>
                    <a:sysClr val="window" lastClr="FFFFFF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结合</a:t>
              </a:r>
              <a:endParaRPr lang="zh-CN" altLang="en-US" sz="1680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  <a:p>
              <a:pPr algn="ctr"/>
              <a:r>
                <a:rPr lang="zh-CN" altLang="en-US" sz="1680" b="1" dirty="0">
                  <a:solidFill>
                    <a:sysClr val="window" lastClr="FFFFFF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品牌</a:t>
              </a:r>
              <a:endParaRPr lang="zh-CN" altLang="en-US" sz="1680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9" name="对角圆角矩形 8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5" name="图片 24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文本框 25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6" name="五边形 5"/>
          <p:cNvSpPr/>
          <p:nvPr>
            <p:custDataLst>
              <p:tags r:id="rId4"/>
            </p:custDataLst>
          </p:nvPr>
        </p:nvSpPr>
        <p:spPr>
          <a:xfrm>
            <a:off x="400489" y="1375652"/>
            <a:ext cx="1525748" cy="781660"/>
          </a:xfrm>
          <a:prstGeom prst="homePlate">
            <a:avLst/>
          </a:prstGeom>
          <a:solidFill>
            <a:srgbClr val="FA85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rgbClr val="FA8550">
              <a:shade val="50000"/>
            </a:srgbClr>
          </a:lnRef>
          <a:fillRef idx="1">
            <a:srgbClr val="FA8550"/>
          </a:fillRef>
          <a:effectRef idx="0">
            <a:srgbClr val="FA8550"/>
          </a:effectRef>
          <a:fontRef idx="minor">
            <a:sysClr val="window" lastClr="FFFFFF"/>
          </a:fontRef>
        </p:style>
        <p:txBody>
          <a:bodyPr rot="0" spcFirstLastPara="0" vertOverflow="overflow" horzOverflow="overflow" vert="horz" wrap="square" lIns="76792" tIns="38396" rIns="76792" bIns="38396" numCol="1" spcCol="0" rtlCol="0" fromWordArt="0" anchor="ctr" anchorCtr="0" forceAA="0" compatLnSpc="1">
            <a:normAutofit/>
          </a:bodyPr>
          <a:p>
            <a:pPr algn="ctr"/>
            <a:r>
              <a:rPr lang="zh-CN" altLang="en-US" sz="1510" dirty="0">
                <a:solidFill>
                  <a:sysClr val="window" lastClr="FFFFFF"/>
                </a:solidFill>
                <a:latin typeface="Calibri Light" panose="020F0302020204030204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包裹卡</a:t>
            </a:r>
            <a:endParaRPr lang="zh-CN" altLang="en-US" sz="1510" dirty="0">
              <a:solidFill>
                <a:sysClr val="window" lastClr="FFFFFF"/>
              </a:solidFill>
              <a:latin typeface="Calibri Light" panose="020F0302020204030204"/>
              <a:ea typeface="宋体" panose="02010600030101010101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4" name="矩形 13"/>
          <p:cNvSpPr/>
          <p:nvPr>
            <p:custDataLst>
              <p:tags r:id="rId5"/>
            </p:custDataLst>
          </p:nvPr>
        </p:nvSpPr>
        <p:spPr>
          <a:xfrm>
            <a:off x="466092" y="3496310"/>
            <a:ext cx="1394460" cy="887730"/>
          </a:xfrm>
          <a:prstGeom prst="rect">
            <a:avLst/>
          </a:prstGeom>
          <a:ln w="12700">
            <a:solidFill>
              <a:schemeClr val="accent2"/>
            </a:solidFill>
          </a:ln>
        </p:spPr>
        <p:txBody>
          <a:bodyPr wrap="square">
            <a:normAutofit lnSpcReduction="10000"/>
          </a:bodyPr>
          <a:p>
            <a:pPr algn="ctr">
              <a:lnSpc>
                <a:spcPct val="120000"/>
              </a:lnSpc>
            </a:pPr>
            <a:r>
              <a:rPr lang="zh-CN" altLang="en-US" sz="1510" dirty="0">
                <a:solidFill>
                  <a:srgbClr val="39302A"/>
                </a:solidFill>
                <a:sym typeface="Arial" panose="020B0604020202020204" pitchFamily="34" charset="0"/>
              </a:rPr>
              <a:t>刮刮卡逻辑</a:t>
            </a:r>
            <a:endParaRPr lang="zh-CN" altLang="en-US" sz="1510" dirty="0">
              <a:solidFill>
                <a:srgbClr val="39302A"/>
              </a:solidFill>
              <a:sym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zh-CN" altLang="en-US" sz="1510" dirty="0">
                <a:solidFill>
                  <a:srgbClr val="39302A"/>
                </a:solidFill>
                <a:sym typeface="Arial" panose="020B0604020202020204" pitchFamily="34" charset="0"/>
              </a:rPr>
              <a:t>奖品是积分</a:t>
            </a:r>
            <a:endParaRPr lang="zh-CN" altLang="en-US" sz="1510" dirty="0">
              <a:solidFill>
                <a:srgbClr val="39302A"/>
              </a:solidFill>
              <a:sym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zh-CN" altLang="en-US" sz="1510" dirty="0">
                <a:solidFill>
                  <a:srgbClr val="39302A"/>
                </a:solidFill>
                <a:sym typeface="Arial" panose="020B0604020202020204" pitchFamily="34" charset="0"/>
              </a:rPr>
              <a:t>启蒙积分心智</a:t>
            </a:r>
            <a:endParaRPr lang="zh-CN" altLang="en-US" sz="1510" dirty="0">
              <a:solidFill>
                <a:srgbClr val="39302A"/>
              </a:solidFill>
              <a:sym typeface="Arial" panose="020B0604020202020204" pitchFamily="34" charset="0"/>
            </a:endParaRPr>
          </a:p>
        </p:txBody>
      </p:sp>
      <p:sp>
        <p:nvSpPr>
          <p:cNvPr id="2" name="任意多边形 1"/>
          <p:cNvSpPr/>
          <p:nvPr>
            <p:custDataLst>
              <p:tags r:id="rId6"/>
            </p:custDataLst>
          </p:nvPr>
        </p:nvSpPr>
        <p:spPr>
          <a:xfrm>
            <a:off x="1948329" y="1375652"/>
            <a:ext cx="1525748" cy="781660"/>
          </a:xfrm>
          <a:custGeom>
            <a:avLst/>
            <a:gdLst>
              <a:gd name="connsiteX0" fmla="*/ 0 w 2044284"/>
              <a:gd name="connsiteY0" fmla="*/ 0 h 734516"/>
              <a:gd name="connsiteX1" fmla="*/ 1677027 w 2044284"/>
              <a:gd name="connsiteY1" fmla="*/ 0 h 734516"/>
              <a:gd name="connsiteX2" fmla="*/ 2044284 w 2044284"/>
              <a:gd name="connsiteY2" fmla="*/ 367259 h 734516"/>
              <a:gd name="connsiteX3" fmla="*/ 1677027 w 2044284"/>
              <a:gd name="connsiteY3" fmla="*/ 734516 h 734516"/>
              <a:gd name="connsiteX4" fmla="*/ 6359 w 2044284"/>
              <a:gd name="connsiteY4" fmla="*/ 734516 h 734516"/>
              <a:gd name="connsiteX5" fmla="*/ 366815 w 2044284"/>
              <a:gd name="connsiteY5" fmla="*/ 374060 h 734516"/>
              <a:gd name="connsiteX6" fmla="*/ 0 w 2044284"/>
              <a:gd name="connsiteY6" fmla="*/ 7244 h 734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44284" h="734516">
                <a:moveTo>
                  <a:pt x="0" y="0"/>
                </a:moveTo>
                <a:lnTo>
                  <a:pt x="1677027" y="0"/>
                </a:lnTo>
                <a:lnTo>
                  <a:pt x="2044284" y="367259"/>
                </a:lnTo>
                <a:lnTo>
                  <a:pt x="1677027" y="734516"/>
                </a:lnTo>
                <a:lnTo>
                  <a:pt x="6359" y="734516"/>
                </a:lnTo>
                <a:lnTo>
                  <a:pt x="366815" y="374060"/>
                </a:lnTo>
                <a:lnTo>
                  <a:pt x="0" y="7244"/>
                </a:lnTo>
                <a:close/>
              </a:path>
            </a:pathLst>
          </a:custGeom>
          <a:solidFill>
            <a:srgbClr val="CE8D3E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rgbClr val="FA8550">
              <a:shade val="50000"/>
            </a:srgbClr>
          </a:lnRef>
          <a:fillRef idx="1">
            <a:srgbClr val="FA8550"/>
          </a:fillRef>
          <a:effectRef idx="0">
            <a:srgbClr val="FA8550"/>
          </a:effectRef>
          <a:fontRef idx="minor">
            <a:sysClr val="window" lastClr="FFFFFF"/>
          </a:fontRef>
        </p:style>
        <p:txBody>
          <a:bodyPr rot="0" spcFirstLastPara="0" vertOverflow="overflow" horzOverflow="overflow" vert="horz" wrap="square" lIns="76792" tIns="38396" rIns="76792" bIns="38396" numCol="1" spcCol="0" rtlCol="0" fromWordArt="0" anchor="ctr" anchorCtr="0" forceAA="0" compatLnSpc="1">
            <a:normAutofit/>
          </a:bodyPr>
          <a:p>
            <a:pPr algn="ctr"/>
            <a:r>
              <a:rPr lang="zh-CN" altLang="en-US" sz="1510" dirty="0">
                <a:solidFill>
                  <a:sysClr val="window" lastClr="FFFFFF"/>
                </a:solidFill>
                <a:latin typeface="Calibri Light" panose="020F0302020204030204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加粉</a:t>
            </a:r>
            <a:endParaRPr lang="zh-CN" altLang="en-US" sz="1510" dirty="0">
              <a:solidFill>
                <a:sysClr val="window" lastClr="FFFFFF"/>
              </a:solidFill>
              <a:latin typeface="Calibri Light" panose="020F0302020204030204"/>
              <a:ea typeface="宋体" panose="02010600030101010101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" name="任意多边形 3"/>
          <p:cNvSpPr/>
          <p:nvPr>
            <p:custDataLst>
              <p:tags r:id="rId7"/>
            </p:custDataLst>
          </p:nvPr>
        </p:nvSpPr>
        <p:spPr>
          <a:xfrm>
            <a:off x="3496169" y="1368585"/>
            <a:ext cx="1525748" cy="781660"/>
          </a:xfrm>
          <a:custGeom>
            <a:avLst/>
            <a:gdLst>
              <a:gd name="connsiteX0" fmla="*/ 0 w 2044284"/>
              <a:gd name="connsiteY0" fmla="*/ 0 h 734516"/>
              <a:gd name="connsiteX1" fmla="*/ 1677027 w 2044284"/>
              <a:gd name="connsiteY1" fmla="*/ 0 h 734516"/>
              <a:gd name="connsiteX2" fmla="*/ 2044284 w 2044284"/>
              <a:gd name="connsiteY2" fmla="*/ 367259 h 734516"/>
              <a:gd name="connsiteX3" fmla="*/ 1677027 w 2044284"/>
              <a:gd name="connsiteY3" fmla="*/ 734516 h 734516"/>
              <a:gd name="connsiteX4" fmla="*/ 6359 w 2044284"/>
              <a:gd name="connsiteY4" fmla="*/ 734516 h 734516"/>
              <a:gd name="connsiteX5" fmla="*/ 366815 w 2044284"/>
              <a:gd name="connsiteY5" fmla="*/ 374060 h 734516"/>
              <a:gd name="connsiteX6" fmla="*/ 0 w 2044284"/>
              <a:gd name="connsiteY6" fmla="*/ 7244 h 734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44284" h="734516">
                <a:moveTo>
                  <a:pt x="0" y="0"/>
                </a:moveTo>
                <a:lnTo>
                  <a:pt x="1677027" y="0"/>
                </a:lnTo>
                <a:lnTo>
                  <a:pt x="2044284" y="367259"/>
                </a:lnTo>
                <a:lnTo>
                  <a:pt x="1677027" y="734516"/>
                </a:lnTo>
                <a:lnTo>
                  <a:pt x="6359" y="734516"/>
                </a:lnTo>
                <a:lnTo>
                  <a:pt x="366815" y="374060"/>
                </a:lnTo>
                <a:lnTo>
                  <a:pt x="0" y="7244"/>
                </a:lnTo>
                <a:close/>
              </a:path>
            </a:pathLst>
          </a:custGeom>
          <a:solidFill>
            <a:srgbClr val="E74D5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rgbClr val="FA8550">
              <a:shade val="50000"/>
            </a:srgbClr>
          </a:lnRef>
          <a:fillRef idx="1">
            <a:srgbClr val="FA8550"/>
          </a:fillRef>
          <a:effectRef idx="0">
            <a:srgbClr val="FA8550"/>
          </a:effectRef>
          <a:fontRef idx="minor">
            <a:sysClr val="window" lastClr="FFFFFF"/>
          </a:fontRef>
        </p:style>
        <p:txBody>
          <a:bodyPr rot="0" spcFirstLastPara="0" vertOverflow="overflow" horzOverflow="overflow" vert="horz" wrap="square" lIns="76792" tIns="38396" rIns="76792" bIns="38396" numCol="1" spcCol="0" rtlCol="0" fromWordArt="0" anchor="ctr" anchorCtr="0" forceAA="0" compatLnSpc="1">
            <a:normAutofit/>
          </a:bodyPr>
          <a:p>
            <a:pPr algn="ctr"/>
            <a:r>
              <a:rPr lang="zh-CN" altLang="en-US" sz="1510" dirty="0">
                <a:solidFill>
                  <a:sysClr val="window" lastClr="FFFFFF"/>
                </a:solidFill>
                <a:latin typeface="Calibri Light" panose="020F0302020204030204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进群</a:t>
            </a:r>
            <a:endParaRPr lang="zh-CN" altLang="en-US" sz="1510" dirty="0">
              <a:solidFill>
                <a:sysClr val="window" lastClr="FFFFFF"/>
              </a:solidFill>
              <a:latin typeface="Calibri Light" panose="020F0302020204030204"/>
              <a:ea typeface="宋体" panose="02010600030101010101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9" name="矩形 28"/>
          <p:cNvSpPr/>
          <p:nvPr>
            <p:custDataLst>
              <p:tags r:id="rId8"/>
            </p:custDataLst>
          </p:nvPr>
        </p:nvSpPr>
        <p:spPr>
          <a:xfrm>
            <a:off x="2776855" y="3517265"/>
            <a:ext cx="1152525" cy="807720"/>
          </a:xfrm>
          <a:prstGeom prst="rect">
            <a:avLst/>
          </a:prstGeom>
          <a:ln w="12700">
            <a:solidFill>
              <a:schemeClr val="accent2"/>
            </a:solidFill>
          </a:ln>
        </p:spPr>
        <p:txBody>
          <a:bodyPr wrap="square">
            <a:normAutofit lnSpcReduction="20000"/>
          </a:bodyPr>
          <a:p>
            <a:pPr lvl="0" algn="ctr">
              <a:lnSpc>
                <a:spcPct val="120000"/>
              </a:lnSpc>
              <a:buClrTx/>
              <a:buSzTx/>
              <a:buFontTx/>
            </a:pPr>
            <a:r>
              <a:rPr lang="zh-CN" altLang="en-US" sz="1510" dirty="0">
                <a:solidFill>
                  <a:srgbClr val="39302A"/>
                </a:solidFill>
                <a:sym typeface="Arial" panose="020B0604020202020204" pitchFamily="34" charset="0"/>
              </a:rPr>
              <a:t>积分</a:t>
            </a:r>
            <a:r>
              <a:rPr lang="zh-CN" altLang="en-US" sz="1510" dirty="0">
                <a:solidFill>
                  <a:srgbClr val="39302A"/>
                </a:solidFill>
                <a:sym typeface="Arial" panose="020B0604020202020204" pitchFamily="34" charset="0"/>
              </a:rPr>
              <a:t>用处</a:t>
            </a:r>
            <a:endParaRPr lang="zh-CN" altLang="en-US" sz="1510" dirty="0">
              <a:solidFill>
                <a:srgbClr val="39302A"/>
              </a:solidFill>
              <a:sym typeface="Arial" panose="020B0604020202020204" pitchFamily="34" charset="0"/>
            </a:endParaRPr>
          </a:p>
          <a:p>
            <a:pPr lvl="0" algn="ctr">
              <a:lnSpc>
                <a:spcPct val="120000"/>
              </a:lnSpc>
              <a:buClrTx/>
              <a:buSzTx/>
              <a:buFontTx/>
            </a:pPr>
            <a:r>
              <a:rPr lang="zh-CN" altLang="en-US" sz="1510" dirty="0">
                <a:solidFill>
                  <a:srgbClr val="39302A"/>
                </a:solidFill>
                <a:sym typeface="Arial" panose="020B0604020202020204" pitchFamily="34" charset="0"/>
              </a:rPr>
              <a:t>怎么获取</a:t>
            </a:r>
            <a:endParaRPr lang="zh-CN" altLang="en-US" sz="1510" dirty="0">
              <a:solidFill>
                <a:srgbClr val="39302A"/>
              </a:solidFill>
              <a:sym typeface="Arial" panose="020B0604020202020204" pitchFamily="34" charset="0"/>
            </a:endParaRPr>
          </a:p>
          <a:p>
            <a:pPr lvl="0" algn="ctr">
              <a:lnSpc>
                <a:spcPct val="120000"/>
              </a:lnSpc>
              <a:buClrTx/>
              <a:buSzTx/>
              <a:buFontTx/>
            </a:pPr>
            <a:r>
              <a:rPr lang="zh-CN" altLang="en-US" sz="1510" dirty="0">
                <a:solidFill>
                  <a:srgbClr val="39302A"/>
                </a:solidFill>
                <a:sym typeface="Arial" panose="020B0604020202020204" pitchFamily="34" charset="0"/>
              </a:rPr>
              <a:t>怎么用</a:t>
            </a:r>
            <a:endParaRPr lang="zh-CN" altLang="en-US" sz="1510" dirty="0">
              <a:solidFill>
                <a:srgbClr val="39302A"/>
              </a:solidFill>
              <a:sym typeface="Arial" panose="020B0604020202020204" pitchFamily="34" charset="0"/>
            </a:endParaRPr>
          </a:p>
        </p:txBody>
      </p:sp>
      <p:sp>
        <p:nvSpPr>
          <p:cNvPr id="10" name="任意多边形 9"/>
          <p:cNvSpPr/>
          <p:nvPr>
            <p:custDataLst>
              <p:tags r:id="rId9"/>
            </p:custDataLst>
          </p:nvPr>
        </p:nvSpPr>
        <p:spPr>
          <a:xfrm>
            <a:off x="5044010" y="1375652"/>
            <a:ext cx="1525748" cy="781660"/>
          </a:xfrm>
          <a:custGeom>
            <a:avLst/>
            <a:gdLst>
              <a:gd name="connsiteX0" fmla="*/ 0 w 2044284"/>
              <a:gd name="connsiteY0" fmla="*/ 0 h 734516"/>
              <a:gd name="connsiteX1" fmla="*/ 1677027 w 2044284"/>
              <a:gd name="connsiteY1" fmla="*/ 0 h 734516"/>
              <a:gd name="connsiteX2" fmla="*/ 2044284 w 2044284"/>
              <a:gd name="connsiteY2" fmla="*/ 367259 h 734516"/>
              <a:gd name="connsiteX3" fmla="*/ 1677027 w 2044284"/>
              <a:gd name="connsiteY3" fmla="*/ 734516 h 734516"/>
              <a:gd name="connsiteX4" fmla="*/ 6359 w 2044284"/>
              <a:gd name="connsiteY4" fmla="*/ 734516 h 734516"/>
              <a:gd name="connsiteX5" fmla="*/ 366815 w 2044284"/>
              <a:gd name="connsiteY5" fmla="*/ 374060 h 734516"/>
              <a:gd name="connsiteX6" fmla="*/ 0 w 2044284"/>
              <a:gd name="connsiteY6" fmla="*/ 7244 h 734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44284" h="734516">
                <a:moveTo>
                  <a:pt x="0" y="0"/>
                </a:moveTo>
                <a:lnTo>
                  <a:pt x="1677027" y="0"/>
                </a:lnTo>
                <a:lnTo>
                  <a:pt x="2044284" y="367259"/>
                </a:lnTo>
                <a:lnTo>
                  <a:pt x="1677027" y="734516"/>
                </a:lnTo>
                <a:lnTo>
                  <a:pt x="6359" y="734516"/>
                </a:lnTo>
                <a:lnTo>
                  <a:pt x="366815" y="374060"/>
                </a:lnTo>
                <a:lnTo>
                  <a:pt x="0" y="7244"/>
                </a:lnTo>
                <a:close/>
              </a:path>
            </a:pathLst>
          </a:custGeom>
          <a:solidFill>
            <a:srgbClr val="FABD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rgbClr val="FA8550">
              <a:shade val="50000"/>
            </a:srgbClr>
          </a:lnRef>
          <a:fillRef idx="1">
            <a:srgbClr val="FA8550"/>
          </a:fillRef>
          <a:effectRef idx="0">
            <a:srgbClr val="FA8550"/>
          </a:effectRef>
          <a:fontRef idx="minor">
            <a:sysClr val="window" lastClr="FFFFFF"/>
          </a:fontRef>
        </p:style>
        <p:txBody>
          <a:bodyPr rot="0" spcFirstLastPara="0" vertOverflow="overflow" horzOverflow="overflow" vert="horz" wrap="square" lIns="76792" tIns="38396" rIns="76792" bIns="38396" numCol="1" spcCol="0" rtlCol="0" fromWordArt="0" anchor="ctr" anchorCtr="0" forceAA="0" compatLnSpc="1">
            <a:normAutofit/>
          </a:bodyPr>
          <a:p>
            <a:pPr algn="ctr"/>
            <a:r>
              <a:rPr lang="zh-CN" altLang="en-US" sz="1510" dirty="0">
                <a:solidFill>
                  <a:sysClr val="window" lastClr="FFFFFF"/>
                </a:solidFill>
                <a:latin typeface="Calibri Light" panose="020F0302020204030204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日常运营</a:t>
            </a:r>
            <a:endParaRPr lang="zh-CN" altLang="en-US" sz="1510" dirty="0">
              <a:solidFill>
                <a:sysClr val="window" lastClr="FFFFFF"/>
              </a:solidFill>
              <a:latin typeface="Calibri Light" panose="020F0302020204030204"/>
              <a:ea typeface="宋体" panose="02010600030101010101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0" name="矩形 29"/>
          <p:cNvSpPr/>
          <p:nvPr>
            <p:custDataLst>
              <p:tags r:id="rId10"/>
            </p:custDataLst>
          </p:nvPr>
        </p:nvSpPr>
        <p:spPr>
          <a:xfrm>
            <a:off x="5142230" y="3489960"/>
            <a:ext cx="1102995" cy="1374775"/>
          </a:xfrm>
          <a:prstGeom prst="rect">
            <a:avLst/>
          </a:prstGeom>
          <a:ln w="12700">
            <a:solidFill>
              <a:schemeClr val="accent2"/>
            </a:solidFill>
          </a:ln>
        </p:spPr>
        <p:txBody>
          <a:bodyPr wrap="square">
            <a:normAutofit/>
          </a:bodyPr>
          <a:p>
            <a:pPr lvl="0" algn="ctr">
              <a:lnSpc>
                <a:spcPct val="120000"/>
              </a:lnSpc>
              <a:buClrTx/>
              <a:buSzTx/>
              <a:buFontTx/>
            </a:pPr>
            <a:r>
              <a:rPr lang="zh-CN" altLang="en-US" sz="1510" dirty="0">
                <a:solidFill>
                  <a:srgbClr val="39302A"/>
                </a:solidFill>
                <a:sym typeface="Arial" panose="020B0604020202020204" pitchFamily="34" charset="0"/>
              </a:rPr>
              <a:t>积分兑换</a:t>
            </a:r>
            <a:br>
              <a:rPr lang="zh-CN" altLang="en-US" sz="1510" dirty="0">
                <a:solidFill>
                  <a:srgbClr val="39302A"/>
                </a:solidFill>
                <a:sym typeface="Arial" panose="020B0604020202020204" pitchFamily="34" charset="0"/>
              </a:rPr>
            </a:br>
            <a:r>
              <a:rPr lang="zh-CN" altLang="en-US" sz="1510" dirty="0">
                <a:solidFill>
                  <a:srgbClr val="39302A"/>
                </a:solidFill>
                <a:sym typeface="Arial" panose="020B0604020202020204" pitchFamily="34" charset="0"/>
              </a:rPr>
              <a:t>积分抽奖</a:t>
            </a:r>
            <a:br>
              <a:rPr lang="zh-CN" altLang="en-US" sz="1510" dirty="0">
                <a:solidFill>
                  <a:srgbClr val="39302A"/>
                </a:solidFill>
                <a:sym typeface="Arial" panose="020B0604020202020204" pitchFamily="34" charset="0"/>
              </a:rPr>
            </a:br>
            <a:r>
              <a:rPr lang="zh-CN" altLang="en-US" sz="1510" dirty="0">
                <a:solidFill>
                  <a:srgbClr val="39302A"/>
                </a:solidFill>
                <a:sym typeface="Arial" panose="020B0604020202020204" pitchFamily="34" charset="0"/>
              </a:rPr>
              <a:t>日常引导</a:t>
            </a:r>
            <a:endParaRPr lang="zh-CN" altLang="en-US" sz="1510" dirty="0">
              <a:solidFill>
                <a:srgbClr val="39302A"/>
              </a:solidFill>
              <a:sym typeface="Arial" panose="020B0604020202020204" pitchFamily="34" charset="0"/>
            </a:endParaRPr>
          </a:p>
          <a:p>
            <a:pPr lvl="0" algn="ctr">
              <a:lnSpc>
                <a:spcPct val="120000"/>
              </a:lnSpc>
              <a:buClrTx/>
              <a:buSzTx/>
              <a:buFontTx/>
            </a:pPr>
            <a:r>
              <a:rPr lang="zh-CN" altLang="en-US" sz="1510" dirty="0">
                <a:solidFill>
                  <a:srgbClr val="39302A"/>
                </a:solidFill>
                <a:sym typeface="Arial" panose="020B0604020202020204" pitchFamily="34" charset="0"/>
              </a:rPr>
              <a:t>丰富活动</a:t>
            </a:r>
            <a:endParaRPr lang="zh-CN" altLang="en-US" sz="1510" dirty="0">
              <a:solidFill>
                <a:srgbClr val="39302A"/>
              </a:solidFill>
              <a:sym typeface="Arial" panose="020B0604020202020204" pitchFamily="34" charset="0"/>
            </a:endParaRPr>
          </a:p>
        </p:txBody>
      </p:sp>
      <p:sp>
        <p:nvSpPr>
          <p:cNvPr id="11" name="任意多边形 10"/>
          <p:cNvSpPr/>
          <p:nvPr>
            <p:custDataLst>
              <p:tags r:id="rId11"/>
            </p:custDataLst>
          </p:nvPr>
        </p:nvSpPr>
        <p:spPr>
          <a:xfrm>
            <a:off x="6591850" y="1368585"/>
            <a:ext cx="1525748" cy="781660"/>
          </a:xfrm>
          <a:custGeom>
            <a:avLst/>
            <a:gdLst>
              <a:gd name="connsiteX0" fmla="*/ 0 w 2044284"/>
              <a:gd name="connsiteY0" fmla="*/ 0 h 734516"/>
              <a:gd name="connsiteX1" fmla="*/ 1677027 w 2044284"/>
              <a:gd name="connsiteY1" fmla="*/ 0 h 734516"/>
              <a:gd name="connsiteX2" fmla="*/ 2044284 w 2044284"/>
              <a:gd name="connsiteY2" fmla="*/ 367259 h 734516"/>
              <a:gd name="connsiteX3" fmla="*/ 1677027 w 2044284"/>
              <a:gd name="connsiteY3" fmla="*/ 734516 h 734516"/>
              <a:gd name="connsiteX4" fmla="*/ 6359 w 2044284"/>
              <a:gd name="connsiteY4" fmla="*/ 734516 h 734516"/>
              <a:gd name="connsiteX5" fmla="*/ 366815 w 2044284"/>
              <a:gd name="connsiteY5" fmla="*/ 374060 h 734516"/>
              <a:gd name="connsiteX6" fmla="*/ 0 w 2044284"/>
              <a:gd name="connsiteY6" fmla="*/ 7244 h 734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44284" h="734516">
                <a:moveTo>
                  <a:pt x="0" y="0"/>
                </a:moveTo>
                <a:lnTo>
                  <a:pt x="1677027" y="0"/>
                </a:lnTo>
                <a:lnTo>
                  <a:pt x="2044284" y="367259"/>
                </a:lnTo>
                <a:lnTo>
                  <a:pt x="1677027" y="734516"/>
                </a:lnTo>
                <a:lnTo>
                  <a:pt x="6359" y="734516"/>
                </a:lnTo>
                <a:lnTo>
                  <a:pt x="366815" y="374060"/>
                </a:lnTo>
                <a:lnTo>
                  <a:pt x="0" y="7244"/>
                </a:lnTo>
                <a:close/>
              </a:path>
            </a:pathLst>
          </a:custGeom>
          <a:solidFill>
            <a:srgbClr val="9C6A6A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rgbClr val="FA8550">
              <a:shade val="50000"/>
            </a:srgbClr>
          </a:lnRef>
          <a:fillRef idx="1">
            <a:srgbClr val="FA8550"/>
          </a:fillRef>
          <a:effectRef idx="0">
            <a:srgbClr val="FA8550"/>
          </a:effectRef>
          <a:fontRef idx="minor">
            <a:sysClr val="window" lastClr="FFFFFF"/>
          </a:fontRef>
        </p:style>
        <p:txBody>
          <a:bodyPr rot="0" spcFirstLastPara="0" vertOverflow="overflow" horzOverflow="overflow" vert="horz" wrap="square" lIns="76792" tIns="38396" rIns="76792" bIns="38396" numCol="1" spcCol="0" rtlCol="0" fromWordArt="0" anchor="ctr" anchorCtr="0" forceAA="0" compatLnSpc="1">
            <a:normAutofit/>
          </a:bodyPr>
          <a:p>
            <a:pPr algn="ctr"/>
            <a:r>
              <a:rPr lang="zh-CN" altLang="en-US" sz="1510" dirty="0">
                <a:solidFill>
                  <a:sysClr val="window" lastClr="FFFFFF"/>
                </a:solidFill>
                <a:latin typeface="Calibri Light" panose="020F0302020204030204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积分升级</a:t>
            </a:r>
            <a:endParaRPr lang="en-US" altLang="zh-CN" sz="1510" dirty="0">
              <a:solidFill>
                <a:sysClr val="window" lastClr="FFFFFF"/>
              </a:solidFill>
              <a:latin typeface="Calibri Light" panose="020F0302020204030204"/>
              <a:ea typeface="宋体" panose="02010600030101010101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1" name="矩形 30"/>
          <p:cNvSpPr/>
          <p:nvPr>
            <p:custDataLst>
              <p:tags r:id="rId12"/>
            </p:custDataLst>
          </p:nvPr>
        </p:nvSpPr>
        <p:spPr>
          <a:xfrm>
            <a:off x="6780530" y="3517265"/>
            <a:ext cx="1148080" cy="807720"/>
          </a:xfrm>
          <a:prstGeom prst="rect">
            <a:avLst/>
          </a:prstGeom>
          <a:ln w="12700">
            <a:solidFill>
              <a:schemeClr val="accent2"/>
            </a:solidFill>
          </a:ln>
        </p:spPr>
        <p:txBody>
          <a:bodyPr wrap="square">
            <a:normAutofit lnSpcReduction="20000"/>
          </a:bodyPr>
          <a:p>
            <a:pPr lvl="0" algn="ctr">
              <a:lnSpc>
                <a:spcPct val="120000"/>
              </a:lnSpc>
              <a:buClrTx/>
              <a:buSzTx/>
              <a:buFontTx/>
            </a:pPr>
            <a:r>
              <a:rPr lang="zh-CN" altLang="en-US" sz="1510" dirty="0">
                <a:solidFill>
                  <a:srgbClr val="39302A"/>
                </a:solidFill>
                <a:sym typeface="Arial" panose="020B0604020202020204" pitchFamily="34" charset="0"/>
              </a:rPr>
              <a:t>充值</a:t>
            </a:r>
            <a:br>
              <a:rPr lang="zh-CN" altLang="en-US" sz="1510" dirty="0">
                <a:solidFill>
                  <a:srgbClr val="39302A"/>
                </a:solidFill>
                <a:sym typeface="Arial" panose="020B0604020202020204" pitchFamily="34" charset="0"/>
              </a:rPr>
            </a:br>
            <a:r>
              <a:rPr lang="zh-CN" altLang="en-US" sz="1510" dirty="0">
                <a:solidFill>
                  <a:srgbClr val="39302A"/>
                </a:solidFill>
                <a:sym typeface="Arial" panose="020B0604020202020204" pitchFamily="34" charset="0"/>
              </a:rPr>
              <a:t>超预期</a:t>
            </a:r>
            <a:endParaRPr lang="zh-CN" altLang="en-US" sz="1510" dirty="0">
              <a:solidFill>
                <a:srgbClr val="39302A"/>
              </a:solidFill>
              <a:sym typeface="Arial" panose="020B0604020202020204" pitchFamily="34" charset="0"/>
            </a:endParaRPr>
          </a:p>
          <a:p>
            <a:pPr lvl="0" algn="ctr">
              <a:lnSpc>
                <a:spcPct val="120000"/>
              </a:lnSpc>
              <a:buClrTx/>
              <a:buSzTx/>
              <a:buFontTx/>
            </a:pPr>
            <a:r>
              <a:rPr lang="zh-CN" altLang="en-US" sz="1510" dirty="0">
                <a:solidFill>
                  <a:srgbClr val="39302A"/>
                </a:solidFill>
                <a:sym typeface="Arial" panose="020B0604020202020204" pitchFamily="34" charset="0"/>
              </a:rPr>
              <a:t>权益</a:t>
            </a:r>
            <a:r>
              <a:rPr lang="zh-CN" altLang="en-US" sz="1510" dirty="0">
                <a:solidFill>
                  <a:srgbClr val="39302A"/>
                </a:solidFill>
                <a:sym typeface="Arial" panose="020B0604020202020204" pitchFamily="34" charset="0"/>
              </a:rPr>
              <a:t>与服务</a:t>
            </a:r>
            <a:endParaRPr lang="zh-CN" altLang="en-US" sz="1510" dirty="0">
              <a:solidFill>
                <a:srgbClr val="39302A"/>
              </a:solidFill>
              <a:sym typeface="Arial" panose="020B0604020202020204" pitchFamily="34" charset="0"/>
            </a:endParaRPr>
          </a:p>
        </p:txBody>
      </p:sp>
      <p:sp>
        <p:nvSpPr>
          <p:cNvPr id="40" name="任意多边形 39"/>
          <p:cNvSpPr/>
          <p:nvPr>
            <p:custDataLst>
              <p:tags r:id="rId13"/>
            </p:custDataLst>
          </p:nvPr>
        </p:nvSpPr>
        <p:spPr>
          <a:xfrm>
            <a:off x="8139690" y="1368585"/>
            <a:ext cx="1525748" cy="781660"/>
          </a:xfrm>
          <a:custGeom>
            <a:avLst/>
            <a:gdLst>
              <a:gd name="connsiteX0" fmla="*/ 0 w 2044284"/>
              <a:gd name="connsiteY0" fmla="*/ 0 h 734516"/>
              <a:gd name="connsiteX1" fmla="*/ 1677027 w 2044284"/>
              <a:gd name="connsiteY1" fmla="*/ 0 h 734516"/>
              <a:gd name="connsiteX2" fmla="*/ 2044284 w 2044284"/>
              <a:gd name="connsiteY2" fmla="*/ 367259 h 734516"/>
              <a:gd name="connsiteX3" fmla="*/ 1677027 w 2044284"/>
              <a:gd name="connsiteY3" fmla="*/ 734516 h 734516"/>
              <a:gd name="connsiteX4" fmla="*/ 6359 w 2044284"/>
              <a:gd name="connsiteY4" fmla="*/ 734516 h 734516"/>
              <a:gd name="connsiteX5" fmla="*/ 366815 w 2044284"/>
              <a:gd name="connsiteY5" fmla="*/ 374060 h 734516"/>
              <a:gd name="connsiteX6" fmla="*/ 0 w 2044284"/>
              <a:gd name="connsiteY6" fmla="*/ 7244 h 734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44284" h="734516">
                <a:moveTo>
                  <a:pt x="0" y="0"/>
                </a:moveTo>
                <a:lnTo>
                  <a:pt x="1677027" y="0"/>
                </a:lnTo>
                <a:lnTo>
                  <a:pt x="2044284" y="367259"/>
                </a:lnTo>
                <a:lnTo>
                  <a:pt x="1677027" y="734516"/>
                </a:lnTo>
                <a:lnTo>
                  <a:pt x="6359" y="734516"/>
                </a:lnTo>
                <a:lnTo>
                  <a:pt x="366815" y="374060"/>
                </a:lnTo>
                <a:lnTo>
                  <a:pt x="0" y="7244"/>
                </a:lnTo>
                <a:close/>
              </a:path>
            </a:pathLst>
          </a:custGeom>
          <a:solidFill>
            <a:srgbClr val="DB7D5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rgbClr val="FA8550">
              <a:shade val="50000"/>
            </a:srgbClr>
          </a:lnRef>
          <a:fillRef idx="1">
            <a:srgbClr val="FA8550"/>
          </a:fillRef>
          <a:effectRef idx="0">
            <a:srgbClr val="FA8550"/>
          </a:effectRef>
          <a:fontRef idx="minor">
            <a:sysClr val="window" lastClr="FFFFFF"/>
          </a:fontRef>
        </p:style>
        <p:txBody>
          <a:bodyPr rot="0" spcFirstLastPara="0" vertOverflow="overflow" horzOverflow="overflow" vert="horz" wrap="square" lIns="76792" tIns="38396" rIns="76792" bIns="38396" numCol="1" spcCol="0" rtlCol="0" fromWordArt="0" anchor="ctr" anchorCtr="0" forceAA="0" compatLnSpc="1">
            <a:normAutofit/>
          </a:bodyPr>
          <a:p>
            <a:pPr algn="ctr"/>
            <a:r>
              <a:rPr lang="zh-CN" altLang="en-US" sz="1510" dirty="0">
                <a:solidFill>
                  <a:sysClr val="window" lastClr="FFFFFF"/>
                </a:solidFill>
                <a:latin typeface="Calibri Light" panose="020F0302020204030204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积分终结</a:t>
            </a:r>
            <a:endParaRPr lang="zh-CN" altLang="en-US" sz="1510" dirty="0">
              <a:solidFill>
                <a:sysClr val="window" lastClr="FFFFFF"/>
              </a:solidFill>
              <a:latin typeface="Calibri Light" panose="020F0302020204030204"/>
              <a:ea typeface="宋体" panose="02010600030101010101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1" name="矩形 40"/>
          <p:cNvSpPr/>
          <p:nvPr>
            <p:custDataLst>
              <p:tags r:id="rId14"/>
            </p:custDataLst>
          </p:nvPr>
        </p:nvSpPr>
        <p:spPr>
          <a:xfrm>
            <a:off x="8237855" y="3477260"/>
            <a:ext cx="1148080" cy="810260"/>
          </a:xfrm>
          <a:prstGeom prst="rect">
            <a:avLst/>
          </a:prstGeom>
          <a:ln w="12700">
            <a:solidFill>
              <a:schemeClr val="accent2"/>
            </a:solidFill>
          </a:ln>
        </p:spPr>
        <p:txBody>
          <a:bodyPr wrap="square">
            <a:normAutofit lnSpcReduction="20000"/>
          </a:bodyPr>
          <a:p>
            <a:pPr algn="ctr">
              <a:lnSpc>
                <a:spcPct val="120000"/>
              </a:lnSpc>
            </a:pPr>
            <a:r>
              <a:rPr lang="zh-CN" altLang="en-US" sz="1510" dirty="0">
                <a:solidFill>
                  <a:srgbClr val="39302A"/>
                </a:solidFill>
                <a:sym typeface="Arial" panose="020B0604020202020204" pitchFamily="34" charset="0"/>
              </a:rPr>
              <a:t>过期提醒</a:t>
            </a:r>
            <a:br>
              <a:rPr lang="zh-CN" altLang="en-US" sz="1510" dirty="0">
                <a:solidFill>
                  <a:srgbClr val="39302A"/>
                </a:solidFill>
                <a:sym typeface="Arial" panose="020B0604020202020204" pitchFamily="34" charset="0"/>
              </a:rPr>
            </a:br>
            <a:r>
              <a:rPr lang="zh-CN" altLang="en-US" sz="1510" dirty="0">
                <a:solidFill>
                  <a:srgbClr val="39302A"/>
                </a:solidFill>
                <a:sym typeface="Arial" panose="020B0604020202020204" pitchFamily="34" charset="0"/>
              </a:rPr>
              <a:t>延期服务</a:t>
            </a:r>
            <a:endParaRPr lang="zh-CN" altLang="en-US" sz="1510" dirty="0">
              <a:solidFill>
                <a:srgbClr val="39302A"/>
              </a:solidFill>
              <a:sym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zh-CN" altLang="en-US" sz="1510" dirty="0">
                <a:solidFill>
                  <a:srgbClr val="39302A"/>
                </a:solidFill>
                <a:sym typeface="Arial" panose="020B0604020202020204" pitchFamily="34" charset="0"/>
              </a:rPr>
              <a:t>入会提醒</a:t>
            </a:r>
            <a:endParaRPr lang="zh-CN" altLang="en-US" sz="1510" dirty="0">
              <a:solidFill>
                <a:srgbClr val="39302A"/>
              </a:solidFill>
              <a:sym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endParaRPr lang="zh-CN" altLang="en-US" sz="1510" dirty="0">
              <a:solidFill>
                <a:srgbClr val="39302A"/>
              </a:solidFill>
              <a:sym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123315" y="404495"/>
            <a:ext cx="4340860" cy="4000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会员体系四部曲</a:t>
            </a:r>
            <a:r>
              <a:rPr lang="en-US" altLang="zh-CN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</a:t>
            </a:r>
            <a:r>
              <a:rPr lang="zh-CN" altLang="en-US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会员生命周期管理</a:t>
            </a:r>
            <a:endParaRPr lang="zh-CN" altLang="en-US" sz="2005" b="1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0" name="圆角矩形 49"/>
          <p:cNvSpPr/>
          <p:nvPr/>
        </p:nvSpPr>
        <p:spPr>
          <a:xfrm>
            <a:off x="414655" y="2452370"/>
            <a:ext cx="1419225" cy="478790"/>
          </a:xfrm>
          <a:prstGeom prst="roundRect">
            <a:avLst>
              <a:gd name="adj" fmla="val 1557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65" b="1">
                <a:solidFill>
                  <a:schemeClr val="bg1"/>
                </a:solidFill>
              </a:rPr>
              <a:t>心智启蒙</a:t>
            </a:r>
            <a:endParaRPr lang="zh-CN" altLang="en-US" sz="1665" b="1">
              <a:solidFill>
                <a:schemeClr val="bg1"/>
              </a:solidFill>
            </a:endParaRPr>
          </a:p>
        </p:txBody>
      </p:sp>
      <p:sp>
        <p:nvSpPr>
          <p:cNvPr id="51" name="圆角矩形 50"/>
          <p:cNvSpPr/>
          <p:nvPr/>
        </p:nvSpPr>
        <p:spPr>
          <a:xfrm>
            <a:off x="2611755" y="2452370"/>
            <a:ext cx="1682115" cy="450850"/>
          </a:xfrm>
          <a:prstGeom prst="roundRect">
            <a:avLst>
              <a:gd name="adj" fmla="val 1557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sz="1665" b="1">
                <a:solidFill>
                  <a:schemeClr val="bg1"/>
                </a:solidFill>
              </a:rPr>
              <a:t>初次宣导</a:t>
            </a:r>
            <a:endParaRPr lang="zh-CN" sz="1665" b="1">
              <a:solidFill>
                <a:schemeClr val="bg1"/>
              </a:solidFill>
            </a:endParaRPr>
          </a:p>
        </p:txBody>
      </p:sp>
      <p:sp>
        <p:nvSpPr>
          <p:cNvPr id="53" name="圆角矩形 52"/>
          <p:cNvSpPr/>
          <p:nvPr/>
        </p:nvSpPr>
        <p:spPr>
          <a:xfrm>
            <a:off x="5142230" y="2473960"/>
            <a:ext cx="1104265" cy="457200"/>
          </a:xfrm>
          <a:prstGeom prst="roundRect">
            <a:avLst>
              <a:gd name="adj" fmla="val 1557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65" b="1">
                <a:solidFill>
                  <a:schemeClr val="bg1"/>
                </a:solidFill>
              </a:rPr>
              <a:t>权益运营</a:t>
            </a:r>
            <a:endParaRPr lang="zh-CN" altLang="en-US" sz="1665" b="1">
              <a:solidFill>
                <a:schemeClr val="bg1"/>
              </a:solidFill>
            </a:endParaRPr>
          </a:p>
        </p:txBody>
      </p:sp>
      <p:sp>
        <p:nvSpPr>
          <p:cNvPr id="54" name="圆角矩形 53"/>
          <p:cNvSpPr/>
          <p:nvPr/>
        </p:nvSpPr>
        <p:spPr>
          <a:xfrm>
            <a:off x="8328025" y="2452370"/>
            <a:ext cx="1148715" cy="450215"/>
          </a:xfrm>
          <a:prstGeom prst="roundRect">
            <a:avLst>
              <a:gd name="adj" fmla="val 1557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65" b="1">
                <a:solidFill>
                  <a:schemeClr val="bg1"/>
                </a:solidFill>
              </a:rPr>
              <a:t>召回</a:t>
            </a:r>
            <a:endParaRPr lang="zh-CN" altLang="en-US" sz="1665" b="1">
              <a:solidFill>
                <a:schemeClr val="bg1"/>
              </a:solidFill>
            </a:endParaRPr>
          </a:p>
        </p:txBody>
      </p:sp>
      <p:cxnSp>
        <p:nvCxnSpPr>
          <p:cNvPr id="63" name="直接箭头连接符 62"/>
          <p:cNvCxnSpPr/>
          <p:nvPr/>
        </p:nvCxnSpPr>
        <p:spPr>
          <a:xfrm flipV="1">
            <a:off x="414655" y="3271520"/>
            <a:ext cx="9257665" cy="18415"/>
          </a:xfrm>
          <a:prstGeom prst="straightConnector1">
            <a:avLst/>
          </a:prstGeom>
          <a:ln w="28575">
            <a:solidFill>
              <a:schemeClr val="accent4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圆角矩形 14"/>
          <p:cNvSpPr/>
          <p:nvPr/>
        </p:nvSpPr>
        <p:spPr>
          <a:xfrm>
            <a:off x="6780530" y="2466975"/>
            <a:ext cx="1148715" cy="450215"/>
          </a:xfrm>
          <a:prstGeom prst="roundRect">
            <a:avLst>
              <a:gd name="adj" fmla="val 1557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65" b="1">
                <a:solidFill>
                  <a:schemeClr val="bg1"/>
                </a:solidFill>
              </a:rPr>
              <a:t>升级</a:t>
            </a:r>
            <a:endParaRPr lang="zh-CN" altLang="en-US" sz="1665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429895" y="2827020"/>
            <a:ext cx="68389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60000"/>
              </a:lnSpc>
            </a:pPr>
            <a:r>
              <a:rPr lang="en-US" altLang="zh-CN" sz="1000" b="1">
                <a:latin typeface="微软雅黑" panose="020B0503020204020204" charset="-122"/>
                <a:ea typeface="微软雅黑" panose="020B0503020204020204" charset="-122"/>
              </a:rPr>
              <a:t>1day</a:t>
            </a:r>
            <a:endParaRPr lang="en-US" altLang="zh-CN" sz="10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760855" y="2839720"/>
            <a:ext cx="68389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60000"/>
              </a:lnSpc>
            </a:pPr>
            <a:r>
              <a:rPr lang="en-US" altLang="zh-CN" sz="1000" b="1">
                <a:latin typeface="微软雅黑" panose="020B0503020204020204" charset="-122"/>
                <a:ea typeface="微软雅黑" panose="020B0503020204020204" charset="-122"/>
              </a:rPr>
              <a:t>4days</a:t>
            </a:r>
            <a:endParaRPr lang="en-US" altLang="zh-CN" sz="10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427355" y="2647950"/>
            <a:ext cx="2540" cy="47561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圆角矩形 18"/>
          <p:cNvSpPr/>
          <p:nvPr/>
        </p:nvSpPr>
        <p:spPr>
          <a:xfrm>
            <a:off x="151130" y="2328545"/>
            <a:ext cx="1259205" cy="301625"/>
          </a:xfrm>
          <a:prstGeom prst="roundRect">
            <a:avLst>
              <a:gd name="adj" fmla="val 12000"/>
            </a:avLst>
          </a:prstGeom>
          <a:solidFill>
            <a:srgbClr val="FFC0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114300" y="2252980"/>
            <a:ext cx="1439545" cy="386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60000"/>
              </a:lnSpc>
            </a:pPr>
            <a:r>
              <a:rPr lang="zh-CN" altLang="zh-CN" sz="1200" b="1"/>
              <a:t>粉丝安家</a:t>
            </a:r>
            <a:r>
              <a:rPr lang="en-US" altLang="zh-CN" sz="1200" b="1"/>
              <a:t>(</a:t>
            </a:r>
            <a:r>
              <a:rPr lang="zh-CN" altLang="en-US" sz="1200" b="1"/>
              <a:t>激活）</a:t>
            </a:r>
            <a:endParaRPr lang="zh-CN" altLang="en-US" sz="1200" b="1"/>
          </a:p>
        </p:txBody>
      </p:sp>
      <p:cxnSp>
        <p:nvCxnSpPr>
          <p:cNvPr id="29" name="直接连接符 28"/>
          <p:cNvCxnSpPr/>
          <p:nvPr/>
        </p:nvCxnSpPr>
        <p:spPr>
          <a:xfrm>
            <a:off x="1828165" y="3624580"/>
            <a:ext cx="1905" cy="31115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圆角矩形 35"/>
          <p:cNvSpPr/>
          <p:nvPr/>
        </p:nvSpPr>
        <p:spPr>
          <a:xfrm>
            <a:off x="2869565" y="2355850"/>
            <a:ext cx="1495425" cy="301625"/>
          </a:xfrm>
          <a:prstGeom prst="roundRect">
            <a:avLst>
              <a:gd name="adj" fmla="val 12000"/>
            </a:avLst>
          </a:prstGeom>
          <a:solidFill>
            <a:srgbClr val="FFC0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9" name="文本框 38"/>
          <p:cNvSpPr txBox="1"/>
          <p:nvPr/>
        </p:nvSpPr>
        <p:spPr>
          <a:xfrm>
            <a:off x="2837815" y="2284095"/>
            <a:ext cx="1593215" cy="386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60000"/>
              </a:lnSpc>
            </a:pPr>
            <a:r>
              <a:rPr lang="zh-CN" altLang="zh-CN" sz="1200" b="1"/>
              <a:t>价值回补（开第二单）</a:t>
            </a:r>
            <a:endParaRPr lang="en-US" altLang="zh-CN" sz="1200" b="1"/>
          </a:p>
        </p:txBody>
      </p:sp>
      <p:cxnSp>
        <p:nvCxnSpPr>
          <p:cNvPr id="53" name="直接连接符 52"/>
          <p:cNvCxnSpPr/>
          <p:nvPr/>
        </p:nvCxnSpPr>
        <p:spPr>
          <a:xfrm>
            <a:off x="5534025" y="3658235"/>
            <a:ext cx="2540" cy="47561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组合 66"/>
          <p:cNvGrpSpPr/>
          <p:nvPr/>
        </p:nvGrpSpPr>
        <p:grpSpPr>
          <a:xfrm rot="0">
            <a:off x="4714240" y="4133850"/>
            <a:ext cx="1758315" cy="386080"/>
            <a:chOff x="2628" y="4654"/>
            <a:chExt cx="2769" cy="608"/>
          </a:xfrm>
        </p:grpSpPr>
        <p:sp>
          <p:nvSpPr>
            <p:cNvPr id="22" name="圆角矩形 21"/>
            <p:cNvSpPr/>
            <p:nvPr/>
          </p:nvSpPr>
          <p:spPr>
            <a:xfrm>
              <a:off x="2628" y="4767"/>
              <a:ext cx="2521" cy="475"/>
            </a:xfrm>
            <a:prstGeom prst="roundRect">
              <a:avLst>
                <a:gd name="adj" fmla="val 1200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9" name="文本框 68"/>
            <p:cNvSpPr txBox="1"/>
            <p:nvPr/>
          </p:nvSpPr>
          <p:spPr>
            <a:xfrm>
              <a:off x="2962" y="4654"/>
              <a:ext cx="2435" cy="60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l">
                <a:lnSpc>
                  <a:spcPct val="160000"/>
                </a:lnSpc>
              </a:pPr>
              <a:r>
                <a:rPr lang="zh-CN" altLang="zh-CN" sz="1200" b="1"/>
                <a:t>唤醒激活（传播）</a:t>
              </a:r>
              <a:endParaRPr lang="zh-CN" altLang="zh-CN" sz="1200" b="1"/>
            </a:p>
          </p:txBody>
        </p:sp>
      </p:grpSp>
      <p:cxnSp>
        <p:nvCxnSpPr>
          <p:cNvPr id="70" name="直接连接符 69"/>
          <p:cNvCxnSpPr/>
          <p:nvPr/>
        </p:nvCxnSpPr>
        <p:spPr>
          <a:xfrm>
            <a:off x="3745865" y="2688590"/>
            <a:ext cx="2540" cy="47561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7" name="组合 116"/>
          <p:cNvGrpSpPr/>
          <p:nvPr/>
        </p:nvGrpSpPr>
        <p:grpSpPr>
          <a:xfrm rot="0">
            <a:off x="6614160" y="2251710"/>
            <a:ext cx="1567815" cy="386080"/>
            <a:chOff x="10549" y="2852"/>
            <a:chExt cx="2469" cy="608"/>
          </a:xfrm>
        </p:grpSpPr>
        <p:sp>
          <p:nvSpPr>
            <p:cNvPr id="72" name="圆角矩形 71"/>
            <p:cNvSpPr/>
            <p:nvPr/>
          </p:nvSpPr>
          <p:spPr>
            <a:xfrm>
              <a:off x="10564" y="2965"/>
              <a:ext cx="2214" cy="484"/>
            </a:xfrm>
            <a:prstGeom prst="roundRect">
              <a:avLst>
                <a:gd name="adj" fmla="val 1200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3" name="文本框 72"/>
            <p:cNvSpPr txBox="1"/>
            <p:nvPr/>
          </p:nvSpPr>
          <p:spPr>
            <a:xfrm>
              <a:off x="10549" y="2852"/>
              <a:ext cx="2469" cy="60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>
                <a:lnSpc>
                  <a:spcPct val="160000"/>
                </a:lnSpc>
              </a:pPr>
              <a:r>
                <a:rPr lang="zh-CN" altLang="zh-CN" sz="1200" b="1"/>
                <a:t>价值回补（私聊）</a:t>
              </a:r>
              <a:endParaRPr lang="zh-CN" altLang="zh-CN" sz="1200" b="1"/>
            </a:p>
          </p:txBody>
        </p:sp>
      </p:grpSp>
      <p:cxnSp>
        <p:nvCxnSpPr>
          <p:cNvPr id="74" name="直接连接符 73"/>
          <p:cNvCxnSpPr/>
          <p:nvPr/>
        </p:nvCxnSpPr>
        <p:spPr>
          <a:xfrm>
            <a:off x="7439025" y="2657475"/>
            <a:ext cx="1905" cy="48450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矩形 85"/>
          <p:cNvSpPr/>
          <p:nvPr/>
        </p:nvSpPr>
        <p:spPr>
          <a:xfrm>
            <a:off x="4712970" y="4613275"/>
            <a:ext cx="1602105" cy="2660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900">
                <a:solidFill>
                  <a:schemeClr val="tx1"/>
                </a:solidFill>
              </a:rPr>
              <a:t>传播效果（已激活用户）</a:t>
            </a:r>
            <a:endParaRPr lang="zh-CN" altLang="en-US" sz="900">
              <a:solidFill>
                <a:schemeClr val="tx1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6767830" y="1665605"/>
            <a:ext cx="1141730" cy="2711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900">
                <a:solidFill>
                  <a:schemeClr val="tx1"/>
                </a:solidFill>
              </a:rPr>
              <a:t>穿搭攻略分享</a:t>
            </a:r>
            <a:endParaRPr lang="zh-CN" altLang="en-US" sz="900">
              <a:solidFill>
                <a:schemeClr val="tx1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6767830" y="1981200"/>
            <a:ext cx="1141730" cy="2711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900" b="1">
                <a:solidFill>
                  <a:srgbClr val="FF0000"/>
                </a:solidFill>
              </a:rPr>
              <a:t>玩游戏拿积分</a:t>
            </a:r>
            <a:endParaRPr lang="zh-CN" altLang="en-US" sz="900" b="1">
              <a:solidFill>
                <a:srgbClr val="FF0000"/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3239770" y="2856865"/>
            <a:ext cx="68389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60000"/>
              </a:lnSpc>
            </a:pPr>
            <a:r>
              <a:rPr lang="en-US" altLang="zh-CN" sz="1000" b="1">
                <a:latin typeface="微软雅黑" panose="020B0503020204020204" charset="-122"/>
                <a:ea typeface="微软雅黑" panose="020B0503020204020204" charset="-122"/>
              </a:rPr>
              <a:t>7days</a:t>
            </a:r>
            <a:endParaRPr lang="en-US" altLang="zh-CN" sz="10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6836410" y="2843530"/>
            <a:ext cx="68389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60000"/>
              </a:lnSpc>
            </a:pPr>
            <a:r>
              <a:rPr lang="en-US" altLang="zh-CN" sz="1000" b="1">
                <a:latin typeface="微软雅黑" panose="020B0503020204020204" charset="-122"/>
                <a:ea typeface="微软雅黑" panose="020B0503020204020204" charset="-122"/>
              </a:rPr>
              <a:t>21days</a:t>
            </a:r>
            <a:endParaRPr lang="en-US" altLang="zh-CN" sz="10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5011420" y="2839720"/>
            <a:ext cx="68389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60000"/>
              </a:lnSpc>
            </a:pPr>
            <a:r>
              <a:rPr lang="en-US" altLang="zh-CN" sz="1000" b="1">
                <a:latin typeface="微软雅黑" panose="020B0503020204020204" charset="-122"/>
                <a:ea typeface="微软雅黑" panose="020B0503020204020204" charset="-122"/>
              </a:rPr>
              <a:t>15days</a:t>
            </a:r>
            <a:endParaRPr lang="en-US" altLang="zh-CN" sz="10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32" name="直接连接符 31"/>
          <p:cNvCxnSpPr/>
          <p:nvPr/>
        </p:nvCxnSpPr>
        <p:spPr>
          <a:xfrm>
            <a:off x="9631680" y="3624580"/>
            <a:ext cx="2540" cy="47561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0" name="组合 119"/>
          <p:cNvGrpSpPr/>
          <p:nvPr/>
        </p:nvGrpSpPr>
        <p:grpSpPr>
          <a:xfrm rot="0">
            <a:off x="8706485" y="4097655"/>
            <a:ext cx="1394460" cy="386080"/>
            <a:chOff x="13712" y="5759"/>
            <a:chExt cx="2196" cy="608"/>
          </a:xfrm>
        </p:grpSpPr>
        <p:sp>
          <p:nvSpPr>
            <p:cNvPr id="33" name="圆角矩形 32"/>
            <p:cNvSpPr/>
            <p:nvPr/>
          </p:nvSpPr>
          <p:spPr>
            <a:xfrm>
              <a:off x="13712" y="5876"/>
              <a:ext cx="2159" cy="475"/>
            </a:xfrm>
            <a:prstGeom prst="roundRect">
              <a:avLst>
                <a:gd name="adj" fmla="val 1200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13722" y="5759"/>
              <a:ext cx="2186" cy="60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>
                <a:lnSpc>
                  <a:spcPct val="160000"/>
                </a:lnSpc>
              </a:pPr>
              <a:r>
                <a:rPr lang="zh-CN" altLang="zh-CN" sz="1200" b="1"/>
                <a:t>裂变活动（传播）</a:t>
              </a:r>
              <a:endParaRPr lang="zh-CN" altLang="zh-CN" sz="1200" b="1"/>
            </a:p>
          </p:txBody>
        </p:sp>
      </p:grpSp>
      <p:sp>
        <p:nvSpPr>
          <p:cNvPr id="40" name="文本框 39"/>
          <p:cNvSpPr txBox="1"/>
          <p:nvPr/>
        </p:nvSpPr>
        <p:spPr>
          <a:xfrm>
            <a:off x="8997315" y="2806065"/>
            <a:ext cx="68389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60000"/>
              </a:lnSpc>
            </a:pPr>
            <a:r>
              <a:rPr lang="en-US" altLang="zh-CN" sz="1000" b="1">
                <a:latin typeface="微软雅黑" panose="020B0503020204020204" charset="-122"/>
                <a:ea typeface="微软雅黑" panose="020B0503020204020204" charset="-122"/>
              </a:rPr>
              <a:t>30days</a:t>
            </a:r>
            <a:endParaRPr lang="en-US" altLang="zh-CN" sz="10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867410" y="1991360"/>
            <a:ext cx="653415" cy="2660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900"/>
          </a:p>
        </p:txBody>
      </p:sp>
      <p:sp>
        <p:nvSpPr>
          <p:cNvPr id="54" name="文本框 53"/>
          <p:cNvSpPr txBox="1"/>
          <p:nvPr/>
        </p:nvSpPr>
        <p:spPr>
          <a:xfrm>
            <a:off x="867410" y="2009775"/>
            <a:ext cx="640080" cy="2298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900"/>
              <a:t>标签匹配</a:t>
            </a:r>
            <a:endParaRPr lang="zh-CN" altLang="en-US" sz="900"/>
          </a:p>
        </p:txBody>
      </p:sp>
      <p:sp>
        <p:nvSpPr>
          <p:cNvPr id="57" name="矩形 56"/>
          <p:cNvSpPr/>
          <p:nvPr/>
        </p:nvSpPr>
        <p:spPr>
          <a:xfrm>
            <a:off x="173355" y="1990725"/>
            <a:ext cx="653415" cy="2660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900"/>
          </a:p>
        </p:txBody>
      </p:sp>
      <p:sp>
        <p:nvSpPr>
          <p:cNvPr id="58" name="文本框 57"/>
          <p:cNvSpPr txBox="1"/>
          <p:nvPr/>
        </p:nvSpPr>
        <p:spPr>
          <a:xfrm>
            <a:off x="219710" y="2019300"/>
            <a:ext cx="525780" cy="2298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900"/>
              <a:t>开首单</a:t>
            </a:r>
            <a:endParaRPr lang="zh-CN" altLang="en-US" sz="900"/>
          </a:p>
        </p:txBody>
      </p:sp>
      <p:sp>
        <p:nvSpPr>
          <p:cNvPr id="60" name="矩形 59"/>
          <p:cNvSpPr/>
          <p:nvPr/>
        </p:nvSpPr>
        <p:spPr>
          <a:xfrm>
            <a:off x="173355" y="1685925"/>
            <a:ext cx="653415" cy="2660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900"/>
          </a:p>
        </p:txBody>
      </p:sp>
      <p:sp>
        <p:nvSpPr>
          <p:cNvPr id="61" name="文本框 60"/>
          <p:cNvSpPr txBox="1"/>
          <p:nvPr/>
        </p:nvSpPr>
        <p:spPr>
          <a:xfrm>
            <a:off x="87313" y="1706880"/>
            <a:ext cx="767715" cy="2298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900"/>
              <a:t>拉进群</a:t>
            </a:r>
            <a:r>
              <a:rPr lang="en-US" altLang="zh-CN" sz="900"/>
              <a:t>(3</a:t>
            </a:r>
            <a:r>
              <a:rPr lang="zh-CN" altLang="zh-CN" sz="900"/>
              <a:t>次</a:t>
            </a:r>
            <a:r>
              <a:rPr lang="en-US" altLang="zh-CN" sz="900"/>
              <a:t>)</a:t>
            </a:r>
            <a:endParaRPr lang="en-US" altLang="zh-CN" sz="900"/>
          </a:p>
        </p:txBody>
      </p:sp>
      <p:sp>
        <p:nvSpPr>
          <p:cNvPr id="64" name="矩形 63"/>
          <p:cNvSpPr/>
          <p:nvPr/>
        </p:nvSpPr>
        <p:spPr>
          <a:xfrm>
            <a:off x="867410" y="1685925"/>
            <a:ext cx="653415" cy="2660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900"/>
          </a:p>
        </p:txBody>
      </p:sp>
      <p:sp>
        <p:nvSpPr>
          <p:cNvPr id="65" name="文本框 64"/>
          <p:cNvSpPr txBox="1"/>
          <p:nvPr/>
        </p:nvSpPr>
        <p:spPr>
          <a:xfrm>
            <a:off x="880745" y="1706880"/>
            <a:ext cx="640080" cy="2298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900" b="1">
                <a:solidFill>
                  <a:srgbClr val="FF0000"/>
                </a:solidFill>
              </a:rPr>
              <a:t>自我介绍</a:t>
            </a:r>
            <a:endParaRPr lang="zh-CN" altLang="en-US" sz="900" b="1">
              <a:solidFill>
                <a:srgbClr val="FF0000"/>
              </a:solidFill>
            </a:endParaRPr>
          </a:p>
        </p:txBody>
      </p:sp>
      <p:grpSp>
        <p:nvGrpSpPr>
          <p:cNvPr id="98" name="组合 97"/>
          <p:cNvGrpSpPr/>
          <p:nvPr/>
        </p:nvGrpSpPr>
        <p:grpSpPr>
          <a:xfrm rot="0">
            <a:off x="2962275" y="2062480"/>
            <a:ext cx="1344930" cy="266065"/>
            <a:chOff x="244" y="2018"/>
            <a:chExt cx="1088" cy="419"/>
          </a:xfrm>
        </p:grpSpPr>
        <p:sp>
          <p:nvSpPr>
            <p:cNvPr id="99" name="矩形 98"/>
            <p:cNvSpPr/>
            <p:nvPr/>
          </p:nvSpPr>
          <p:spPr>
            <a:xfrm>
              <a:off x="274" y="2018"/>
              <a:ext cx="1029" cy="41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0" name="文本框 99"/>
            <p:cNvSpPr txBox="1"/>
            <p:nvPr/>
          </p:nvSpPr>
          <p:spPr>
            <a:xfrm>
              <a:off x="244" y="2041"/>
              <a:ext cx="1088" cy="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900"/>
                <a:t>穿搭攻略分享（全量）</a:t>
              </a:r>
              <a:endParaRPr lang="zh-CN" altLang="en-US" sz="900"/>
            </a:p>
          </p:txBody>
        </p:sp>
      </p:grpSp>
      <p:sp>
        <p:nvSpPr>
          <p:cNvPr id="101" name="矩形 100"/>
          <p:cNvSpPr/>
          <p:nvPr/>
        </p:nvSpPr>
        <p:spPr>
          <a:xfrm>
            <a:off x="4713605" y="4909185"/>
            <a:ext cx="1601470" cy="2660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900" b="1">
                <a:solidFill>
                  <a:srgbClr val="FF0000"/>
                </a:solidFill>
              </a:rPr>
              <a:t>品宣内容分享</a:t>
            </a:r>
            <a:endParaRPr lang="zh-CN" altLang="en-US" sz="900" b="1">
              <a:solidFill>
                <a:srgbClr val="FF0000"/>
              </a:solidFill>
            </a:endParaRPr>
          </a:p>
        </p:txBody>
      </p:sp>
      <p:sp>
        <p:nvSpPr>
          <p:cNvPr id="103" name="矩形 102"/>
          <p:cNvSpPr/>
          <p:nvPr/>
        </p:nvSpPr>
        <p:spPr>
          <a:xfrm>
            <a:off x="4713605" y="5222240"/>
            <a:ext cx="1601470" cy="2660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zh-CN" sz="900">
                <a:solidFill>
                  <a:schemeClr val="tx1"/>
                </a:solidFill>
              </a:rPr>
              <a:t>新款试穿招募（沉睡用户）</a:t>
            </a:r>
            <a:endParaRPr lang="zh-CN" altLang="zh-CN" sz="900">
              <a:solidFill>
                <a:schemeClr val="tx1"/>
              </a:solidFill>
            </a:endParaRPr>
          </a:p>
        </p:txBody>
      </p:sp>
      <p:grpSp>
        <p:nvGrpSpPr>
          <p:cNvPr id="115" name="组合 114"/>
          <p:cNvGrpSpPr/>
          <p:nvPr/>
        </p:nvGrpSpPr>
        <p:grpSpPr>
          <a:xfrm rot="0">
            <a:off x="640080" y="2673350"/>
            <a:ext cx="532130" cy="191770"/>
            <a:chOff x="1009" y="3476"/>
            <a:chExt cx="838" cy="302"/>
          </a:xfrm>
        </p:grpSpPr>
        <p:pic>
          <p:nvPicPr>
            <p:cNvPr id="109" name="图片 108" descr="20090551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009" y="3476"/>
              <a:ext cx="302" cy="30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2" name="图片 111" descr="20090551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277" y="3476"/>
              <a:ext cx="302" cy="30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3" name="图片 112" descr="20090551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545" y="3476"/>
              <a:ext cx="302" cy="30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4" name="图片 113" descr="20090551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828415" y="2673350"/>
            <a:ext cx="191770" cy="1917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8" name="图片 117" descr="20090551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887085" y="3983355"/>
            <a:ext cx="191770" cy="1917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9" name="图片 118" descr="20090551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695315" y="3983990"/>
            <a:ext cx="191770" cy="1917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1" name="矩形 120"/>
          <p:cNvSpPr/>
          <p:nvPr/>
        </p:nvSpPr>
        <p:spPr>
          <a:xfrm>
            <a:off x="8757920" y="4561205"/>
            <a:ext cx="1162685" cy="2660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zh-CN" sz="900">
                <a:solidFill>
                  <a:schemeClr val="tx1"/>
                </a:solidFill>
              </a:rPr>
              <a:t>裂变活动（全量）</a:t>
            </a:r>
            <a:endParaRPr lang="zh-CN" altLang="zh-CN" sz="900">
              <a:solidFill>
                <a:schemeClr val="tx1"/>
              </a:solidFill>
            </a:endParaRPr>
          </a:p>
        </p:txBody>
      </p:sp>
      <p:pic>
        <p:nvPicPr>
          <p:cNvPr id="122" name="图片 121" descr="20090551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321800" y="3942080"/>
            <a:ext cx="191770" cy="1917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3" name="图片 122" descr="20090551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130030" y="3942080"/>
            <a:ext cx="191770" cy="1917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4" name="矩形 123"/>
          <p:cNvSpPr/>
          <p:nvPr/>
        </p:nvSpPr>
        <p:spPr>
          <a:xfrm>
            <a:off x="8758555" y="4900930"/>
            <a:ext cx="1162050" cy="2660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zh-CN" sz="900">
                <a:solidFill>
                  <a:schemeClr val="tx1"/>
                </a:solidFill>
              </a:rPr>
              <a:t>老客复购</a:t>
            </a:r>
            <a:endParaRPr lang="zh-CN" altLang="zh-CN" sz="900">
              <a:solidFill>
                <a:schemeClr val="tx1"/>
              </a:solidFill>
              <a:sym typeface="+mn-ea"/>
            </a:endParaRPr>
          </a:p>
        </p:txBody>
      </p:sp>
      <p:sp>
        <p:nvSpPr>
          <p:cNvPr id="125" name="矩形 124"/>
          <p:cNvSpPr/>
          <p:nvPr/>
        </p:nvSpPr>
        <p:spPr>
          <a:xfrm>
            <a:off x="8758555" y="5222240"/>
            <a:ext cx="1162050" cy="2660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zh-CN" sz="900" b="1">
                <a:solidFill>
                  <a:srgbClr val="FF0000"/>
                </a:solidFill>
              </a:rPr>
              <a:t>积分试用</a:t>
            </a:r>
            <a:endParaRPr lang="zh-CN" altLang="zh-CN" sz="900" b="1">
              <a:solidFill>
                <a:srgbClr val="FF0000"/>
              </a:solidFill>
            </a:endParaRPr>
          </a:p>
        </p:txBody>
      </p:sp>
      <p:cxnSp>
        <p:nvCxnSpPr>
          <p:cNvPr id="37" name="直接连接符 36"/>
          <p:cNvCxnSpPr/>
          <p:nvPr/>
        </p:nvCxnSpPr>
        <p:spPr>
          <a:xfrm flipV="1">
            <a:off x="197485" y="3166745"/>
            <a:ext cx="9816465" cy="95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9" name="Freeform 14"/>
          <p:cNvSpPr>
            <a:spLocks noEditPoints="1"/>
          </p:cNvSpPr>
          <p:nvPr/>
        </p:nvSpPr>
        <p:spPr bwMode="auto">
          <a:xfrm>
            <a:off x="186690" y="3172460"/>
            <a:ext cx="485775" cy="404495"/>
          </a:xfrm>
          <a:custGeom>
            <a:avLst/>
            <a:gdLst>
              <a:gd name="T0" fmla="*/ 156 w 156"/>
              <a:gd name="T1" fmla="*/ 150 h 150"/>
              <a:gd name="T2" fmla="*/ 0 w 156"/>
              <a:gd name="T3" fmla="*/ 150 h 150"/>
              <a:gd name="T4" fmla="*/ 0 w 156"/>
              <a:gd name="T5" fmla="*/ 146 h 150"/>
              <a:gd name="T6" fmla="*/ 58 w 156"/>
              <a:gd name="T7" fmla="*/ 100 h 150"/>
              <a:gd name="T8" fmla="*/ 59 w 156"/>
              <a:gd name="T9" fmla="*/ 95 h 150"/>
              <a:gd name="T10" fmla="*/ 47 w 156"/>
              <a:gd name="T11" fmla="*/ 72 h 150"/>
              <a:gd name="T12" fmla="*/ 41 w 156"/>
              <a:gd name="T13" fmla="*/ 64 h 150"/>
              <a:gd name="T14" fmla="*/ 42 w 156"/>
              <a:gd name="T15" fmla="*/ 46 h 150"/>
              <a:gd name="T16" fmla="*/ 42 w 156"/>
              <a:gd name="T17" fmla="*/ 46 h 150"/>
              <a:gd name="T18" fmla="*/ 50 w 156"/>
              <a:gd name="T19" fmla="*/ 10 h 150"/>
              <a:gd name="T20" fmla="*/ 78 w 156"/>
              <a:gd name="T21" fmla="*/ 0 h 150"/>
              <a:gd name="T22" fmla="*/ 106 w 156"/>
              <a:gd name="T23" fmla="*/ 10 h 150"/>
              <a:gd name="T24" fmla="*/ 114 w 156"/>
              <a:gd name="T25" fmla="*/ 46 h 150"/>
              <a:gd name="T26" fmla="*/ 114 w 156"/>
              <a:gd name="T27" fmla="*/ 46 h 150"/>
              <a:gd name="T28" fmla="*/ 115 w 156"/>
              <a:gd name="T29" fmla="*/ 64 h 150"/>
              <a:gd name="T30" fmla="*/ 109 w 156"/>
              <a:gd name="T31" fmla="*/ 72 h 150"/>
              <a:gd name="T32" fmla="*/ 97 w 156"/>
              <a:gd name="T33" fmla="*/ 95 h 150"/>
              <a:gd name="T34" fmla="*/ 98 w 156"/>
              <a:gd name="T35" fmla="*/ 100 h 150"/>
              <a:gd name="T36" fmla="*/ 156 w 156"/>
              <a:gd name="T37" fmla="*/ 146 h 150"/>
              <a:gd name="T38" fmla="*/ 156 w 156"/>
              <a:gd name="T39" fmla="*/ 150 h 150"/>
              <a:gd name="T40" fmla="*/ 9 w 156"/>
              <a:gd name="T41" fmla="*/ 142 h 150"/>
              <a:gd name="T42" fmla="*/ 147 w 156"/>
              <a:gd name="T43" fmla="*/ 142 h 150"/>
              <a:gd name="T44" fmla="*/ 126 w 156"/>
              <a:gd name="T45" fmla="*/ 121 h 150"/>
              <a:gd name="T46" fmla="*/ 96 w 156"/>
              <a:gd name="T47" fmla="*/ 108 h 150"/>
              <a:gd name="T48" fmla="*/ 89 w 156"/>
              <a:gd name="T49" fmla="*/ 93 h 150"/>
              <a:gd name="T50" fmla="*/ 89 w 156"/>
              <a:gd name="T51" fmla="*/ 92 h 150"/>
              <a:gd name="T52" fmla="*/ 90 w 156"/>
              <a:gd name="T53" fmla="*/ 90 h 150"/>
              <a:gd name="T54" fmla="*/ 102 w 156"/>
              <a:gd name="T55" fmla="*/ 68 h 150"/>
              <a:gd name="T56" fmla="*/ 102 w 156"/>
              <a:gd name="T57" fmla="*/ 64 h 150"/>
              <a:gd name="T58" fmla="*/ 106 w 156"/>
              <a:gd name="T59" fmla="*/ 64 h 150"/>
              <a:gd name="T60" fmla="*/ 108 w 156"/>
              <a:gd name="T61" fmla="*/ 60 h 150"/>
              <a:gd name="T62" fmla="*/ 107 w 156"/>
              <a:gd name="T63" fmla="*/ 51 h 150"/>
              <a:gd name="T64" fmla="*/ 105 w 156"/>
              <a:gd name="T65" fmla="*/ 50 h 150"/>
              <a:gd name="T66" fmla="*/ 106 w 156"/>
              <a:gd name="T67" fmla="*/ 48 h 150"/>
              <a:gd name="T68" fmla="*/ 106 w 156"/>
              <a:gd name="T69" fmla="*/ 45 h 150"/>
              <a:gd name="T70" fmla="*/ 100 w 156"/>
              <a:gd name="T71" fmla="*/ 15 h 150"/>
              <a:gd name="T72" fmla="*/ 78 w 156"/>
              <a:gd name="T73" fmla="*/ 8 h 150"/>
              <a:gd name="T74" fmla="*/ 56 w 156"/>
              <a:gd name="T75" fmla="*/ 15 h 150"/>
              <a:gd name="T76" fmla="*/ 50 w 156"/>
              <a:gd name="T77" fmla="*/ 45 h 150"/>
              <a:gd name="T78" fmla="*/ 50 w 156"/>
              <a:gd name="T79" fmla="*/ 48 h 150"/>
              <a:gd name="T80" fmla="*/ 51 w 156"/>
              <a:gd name="T81" fmla="*/ 50 h 150"/>
              <a:gd name="T82" fmla="*/ 49 w 156"/>
              <a:gd name="T83" fmla="*/ 51 h 150"/>
              <a:gd name="T84" fmla="*/ 48 w 156"/>
              <a:gd name="T85" fmla="*/ 60 h 150"/>
              <a:gd name="T86" fmla="*/ 50 w 156"/>
              <a:gd name="T87" fmla="*/ 64 h 150"/>
              <a:gd name="T88" fmla="*/ 54 w 156"/>
              <a:gd name="T89" fmla="*/ 64 h 150"/>
              <a:gd name="T90" fmla="*/ 54 w 156"/>
              <a:gd name="T91" fmla="*/ 68 h 150"/>
              <a:gd name="T92" fmla="*/ 66 w 156"/>
              <a:gd name="T93" fmla="*/ 90 h 150"/>
              <a:gd name="T94" fmla="*/ 67 w 156"/>
              <a:gd name="T95" fmla="*/ 92 h 150"/>
              <a:gd name="T96" fmla="*/ 67 w 156"/>
              <a:gd name="T97" fmla="*/ 93 h 150"/>
              <a:gd name="T98" fmla="*/ 60 w 156"/>
              <a:gd name="T99" fmla="*/ 108 h 150"/>
              <a:gd name="T100" fmla="*/ 30 w 156"/>
              <a:gd name="T101" fmla="*/ 121 h 150"/>
              <a:gd name="T102" fmla="*/ 9 w 156"/>
              <a:gd name="T103" fmla="*/ 142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56" h="150">
                <a:moveTo>
                  <a:pt x="156" y="150"/>
                </a:moveTo>
                <a:cubicBezTo>
                  <a:pt x="0" y="150"/>
                  <a:pt x="0" y="150"/>
                  <a:pt x="0" y="150"/>
                </a:cubicBezTo>
                <a:cubicBezTo>
                  <a:pt x="0" y="146"/>
                  <a:pt x="0" y="146"/>
                  <a:pt x="0" y="146"/>
                </a:cubicBezTo>
                <a:cubicBezTo>
                  <a:pt x="0" y="122"/>
                  <a:pt x="46" y="103"/>
                  <a:pt x="58" y="100"/>
                </a:cubicBezTo>
                <a:cubicBezTo>
                  <a:pt x="59" y="99"/>
                  <a:pt x="59" y="97"/>
                  <a:pt x="59" y="95"/>
                </a:cubicBezTo>
                <a:cubicBezTo>
                  <a:pt x="56" y="92"/>
                  <a:pt x="50" y="83"/>
                  <a:pt x="47" y="72"/>
                </a:cubicBezTo>
                <a:cubicBezTo>
                  <a:pt x="44" y="70"/>
                  <a:pt x="42" y="68"/>
                  <a:pt x="41" y="64"/>
                </a:cubicBezTo>
                <a:cubicBezTo>
                  <a:pt x="39" y="58"/>
                  <a:pt x="39" y="51"/>
                  <a:pt x="42" y="46"/>
                </a:cubicBezTo>
                <a:cubicBezTo>
                  <a:pt x="42" y="46"/>
                  <a:pt x="42" y="46"/>
                  <a:pt x="42" y="46"/>
                </a:cubicBezTo>
                <a:cubicBezTo>
                  <a:pt x="42" y="39"/>
                  <a:pt x="40" y="22"/>
                  <a:pt x="50" y="10"/>
                </a:cubicBezTo>
                <a:cubicBezTo>
                  <a:pt x="56" y="3"/>
                  <a:pt x="66" y="0"/>
                  <a:pt x="78" y="0"/>
                </a:cubicBezTo>
                <a:cubicBezTo>
                  <a:pt x="90" y="0"/>
                  <a:pt x="100" y="3"/>
                  <a:pt x="106" y="10"/>
                </a:cubicBezTo>
                <a:cubicBezTo>
                  <a:pt x="116" y="22"/>
                  <a:pt x="114" y="39"/>
                  <a:pt x="114" y="46"/>
                </a:cubicBezTo>
                <a:cubicBezTo>
                  <a:pt x="114" y="46"/>
                  <a:pt x="114" y="46"/>
                  <a:pt x="114" y="46"/>
                </a:cubicBezTo>
                <a:cubicBezTo>
                  <a:pt x="117" y="51"/>
                  <a:pt x="117" y="58"/>
                  <a:pt x="115" y="64"/>
                </a:cubicBezTo>
                <a:cubicBezTo>
                  <a:pt x="114" y="68"/>
                  <a:pt x="112" y="70"/>
                  <a:pt x="109" y="72"/>
                </a:cubicBezTo>
                <a:cubicBezTo>
                  <a:pt x="106" y="83"/>
                  <a:pt x="100" y="92"/>
                  <a:pt x="97" y="95"/>
                </a:cubicBezTo>
                <a:cubicBezTo>
                  <a:pt x="97" y="97"/>
                  <a:pt x="97" y="99"/>
                  <a:pt x="98" y="100"/>
                </a:cubicBezTo>
                <a:cubicBezTo>
                  <a:pt x="110" y="103"/>
                  <a:pt x="156" y="122"/>
                  <a:pt x="156" y="146"/>
                </a:cubicBezTo>
                <a:lnTo>
                  <a:pt x="156" y="150"/>
                </a:lnTo>
                <a:close/>
                <a:moveTo>
                  <a:pt x="9" y="142"/>
                </a:moveTo>
                <a:cubicBezTo>
                  <a:pt x="147" y="142"/>
                  <a:pt x="147" y="142"/>
                  <a:pt x="147" y="142"/>
                </a:cubicBezTo>
                <a:cubicBezTo>
                  <a:pt x="145" y="136"/>
                  <a:pt x="138" y="128"/>
                  <a:pt x="126" y="121"/>
                </a:cubicBezTo>
                <a:cubicBezTo>
                  <a:pt x="114" y="114"/>
                  <a:pt x="101" y="109"/>
                  <a:pt x="96" y="108"/>
                </a:cubicBezTo>
                <a:cubicBezTo>
                  <a:pt x="89" y="107"/>
                  <a:pt x="89" y="97"/>
                  <a:pt x="89" y="93"/>
                </a:cubicBezTo>
                <a:cubicBezTo>
                  <a:pt x="89" y="92"/>
                  <a:pt x="89" y="92"/>
                  <a:pt x="89" y="92"/>
                </a:cubicBezTo>
                <a:cubicBezTo>
                  <a:pt x="90" y="90"/>
                  <a:pt x="90" y="90"/>
                  <a:pt x="90" y="90"/>
                </a:cubicBezTo>
                <a:cubicBezTo>
                  <a:pt x="90" y="90"/>
                  <a:pt x="100" y="80"/>
                  <a:pt x="102" y="68"/>
                </a:cubicBezTo>
                <a:cubicBezTo>
                  <a:pt x="102" y="64"/>
                  <a:pt x="102" y="64"/>
                  <a:pt x="102" y="64"/>
                </a:cubicBezTo>
                <a:cubicBezTo>
                  <a:pt x="106" y="64"/>
                  <a:pt x="106" y="64"/>
                  <a:pt x="106" y="64"/>
                </a:cubicBezTo>
                <a:cubicBezTo>
                  <a:pt x="106" y="64"/>
                  <a:pt x="107" y="63"/>
                  <a:pt x="108" y="60"/>
                </a:cubicBezTo>
                <a:cubicBezTo>
                  <a:pt x="109" y="56"/>
                  <a:pt x="109" y="52"/>
                  <a:pt x="107" y="51"/>
                </a:cubicBezTo>
                <a:cubicBezTo>
                  <a:pt x="105" y="50"/>
                  <a:pt x="105" y="50"/>
                  <a:pt x="105" y="50"/>
                </a:cubicBezTo>
                <a:cubicBezTo>
                  <a:pt x="106" y="48"/>
                  <a:pt x="106" y="48"/>
                  <a:pt x="106" y="48"/>
                </a:cubicBezTo>
                <a:cubicBezTo>
                  <a:pt x="106" y="47"/>
                  <a:pt x="106" y="46"/>
                  <a:pt x="106" y="45"/>
                </a:cubicBezTo>
                <a:cubicBezTo>
                  <a:pt x="106" y="39"/>
                  <a:pt x="108" y="24"/>
                  <a:pt x="100" y="15"/>
                </a:cubicBezTo>
                <a:cubicBezTo>
                  <a:pt x="95" y="10"/>
                  <a:pt x="88" y="8"/>
                  <a:pt x="78" y="8"/>
                </a:cubicBezTo>
                <a:cubicBezTo>
                  <a:pt x="68" y="8"/>
                  <a:pt x="61" y="10"/>
                  <a:pt x="56" y="15"/>
                </a:cubicBezTo>
                <a:cubicBezTo>
                  <a:pt x="48" y="24"/>
                  <a:pt x="50" y="39"/>
                  <a:pt x="50" y="45"/>
                </a:cubicBezTo>
                <a:cubicBezTo>
                  <a:pt x="50" y="46"/>
                  <a:pt x="50" y="47"/>
                  <a:pt x="50" y="48"/>
                </a:cubicBezTo>
                <a:cubicBezTo>
                  <a:pt x="51" y="50"/>
                  <a:pt x="51" y="50"/>
                  <a:pt x="51" y="50"/>
                </a:cubicBezTo>
                <a:cubicBezTo>
                  <a:pt x="49" y="51"/>
                  <a:pt x="49" y="51"/>
                  <a:pt x="49" y="51"/>
                </a:cubicBezTo>
                <a:cubicBezTo>
                  <a:pt x="47" y="52"/>
                  <a:pt x="47" y="56"/>
                  <a:pt x="48" y="60"/>
                </a:cubicBezTo>
                <a:cubicBezTo>
                  <a:pt x="49" y="63"/>
                  <a:pt x="50" y="64"/>
                  <a:pt x="50" y="64"/>
                </a:cubicBezTo>
                <a:cubicBezTo>
                  <a:pt x="54" y="64"/>
                  <a:pt x="54" y="64"/>
                  <a:pt x="54" y="64"/>
                </a:cubicBezTo>
                <a:cubicBezTo>
                  <a:pt x="54" y="68"/>
                  <a:pt x="54" y="68"/>
                  <a:pt x="54" y="68"/>
                </a:cubicBezTo>
                <a:cubicBezTo>
                  <a:pt x="56" y="80"/>
                  <a:pt x="66" y="90"/>
                  <a:pt x="66" y="90"/>
                </a:cubicBezTo>
                <a:cubicBezTo>
                  <a:pt x="67" y="92"/>
                  <a:pt x="67" y="92"/>
                  <a:pt x="67" y="92"/>
                </a:cubicBezTo>
                <a:cubicBezTo>
                  <a:pt x="67" y="93"/>
                  <a:pt x="67" y="93"/>
                  <a:pt x="67" y="93"/>
                </a:cubicBezTo>
                <a:cubicBezTo>
                  <a:pt x="67" y="97"/>
                  <a:pt x="67" y="107"/>
                  <a:pt x="60" y="108"/>
                </a:cubicBezTo>
                <a:cubicBezTo>
                  <a:pt x="55" y="109"/>
                  <a:pt x="42" y="114"/>
                  <a:pt x="30" y="121"/>
                </a:cubicBezTo>
                <a:cubicBezTo>
                  <a:pt x="18" y="128"/>
                  <a:pt x="11" y="136"/>
                  <a:pt x="9" y="142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FFC000"/>
            </a:solidFill>
          </a:ln>
        </p:spPr>
        <p:txBody>
          <a:bodyPr vert="horz" wrap="square" lIns="68580" tIns="34290" rIns="68580" bIns="34290" numCol="1" anchor="t" anchorCtr="0" compatLnSpc="1"/>
          <a:p>
            <a:endParaRPr lang="id-ID">
              <a:cs typeface="+mn-ea"/>
              <a:sym typeface="+mn-lt"/>
            </a:endParaRPr>
          </a:p>
        </p:txBody>
      </p:sp>
      <p:sp>
        <p:nvSpPr>
          <p:cNvPr id="38" name="Freeform 14"/>
          <p:cNvSpPr>
            <a:spLocks noEditPoints="1"/>
          </p:cNvSpPr>
          <p:nvPr/>
        </p:nvSpPr>
        <p:spPr bwMode="auto">
          <a:xfrm>
            <a:off x="1586230" y="3185160"/>
            <a:ext cx="485775" cy="404495"/>
          </a:xfrm>
          <a:custGeom>
            <a:avLst/>
            <a:gdLst>
              <a:gd name="T0" fmla="*/ 156 w 156"/>
              <a:gd name="T1" fmla="*/ 150 h 150"/>
              <a:gd name="T2" fmla="*/ 0 w 156"/>
              <a:gd name="T3" fmla="*/ 150 h 150"/>
              <a:gd name="T4" fmla="*/ 0 w 156"/>
              <a:gd name="T5" fmla="*/ 146 h 150"/>
              <a:gd name="T6" fmla="*/ 58 w 156"/>
              <a:gd name="T7" fmla="*/ 100 h 150"/>
              <a:gd name="T8" fmla="*/ 59 w 156"/>
              <a:gd name="T9" fmla="*/ 95 h 150"/>
              <a:gd name="T10" fmla="*/ 47 w 156"/>
              <a:gd name="T11" fmla="*/ 72 h 150"/>
              <a:gd name="T12" fmla="*/ 41 w 156"/>
              <a:gd name="T13" fmla="*/ 64 h 150"/>
              <a:gd name="T14" fmla="*/ 42 w 156"/>
              <a:gd name="T15" fmla="*/ 46 h 150"/>
              <a:gd name="T16" fmla="*/ 42 w 156"/>
              <a:gd name="T17" fmla="*/ 46 h 150"/>
              <a:gd name="T18" fmla="*/ 50 w 156"/>
              <a:gd name="T19" fmla="*/ 10 h 150"/>
              <a:gd name="T20" fmla="*/ 78 w 156"/>
              <a:gd name="T21" fmla="*/ 0 h 150"/>
              <a:gd name="T22" fmla="*/ 106 w 156"/>
              <a:gd name="T23" fmla="*/ 10 h 150"/>
              <a:gd name="T24" fmla="*/ 114 w 156"/>
              <a:gd name="T25" fmla="*/ 46 h 150"/>
              <a:gd name="T26" fmla="*/ 114 w 156"/>
              <a:gd name="T27" fmla="*/ 46 h 150"/>
              <a:gd name="T28" fmla="*/ 115 w 156"/>
              <a:gd name="T29" fmla="*/ 64 h 150"/>
              <a:gd name="T30" fmla="*/ 109 w 156"/>
              <a:gd name="T31" fmla="*/ 72 h 150"/>
              <a:gd name="T32" fmla="*/ 97 w 156"/>
              <a:gd name="T33" fmla="*/ 95 h 150"/>
              <a:gd name="T34" fmla="*/ 98 w 156"/>
              <a:gd name="T35" fmla="*/ 100 h 150"/>
              <a:gd name="T36" fmla="*/ 156 w 156"/>
              <a:gd name="T37" fmla="*/ 146 h 150"/>
              <a:gd name="T38" fmla="*/ 156 w 156"/>
              <a:gd name="T39" fmla="*/ 150 h 150"/>
              <a:gd name="T40" fmla="*/ 9 w 156"/>
              <a:gd name="T41" fmla="*/ 142 h 150"/>
              <a:gd name="T42" fmla="*/ 147 w 156"/>
              <a:gd name="T43" fmla="*/ 142 h 150"/>
              <a:gd name="T44" fmla="*/ 126 w 156"/>
              <a:gd name="T45" fmla="*/ 121 h 150"/>
              <a:gd name="T46" fmla="*/ 96 w 156"/>
              <a:gd name="T47" fmla="*/ 108 h 150"/>
              <a:gd name="T48" fmla="*/ 89 w 156"/>
              <a:gd name="T49" fmla="*/ 93 h 150"/>
              <a:gd name="T50" fmla="*/ 89 w 156"/>
              <a:gd name="T51" fmla="*/ 92 h 150"/>
              <a:gd name="T52" fmla="*/ 90 w 156"/>
              <a:gd name="T53" fmla="*/ 90 h 150"/>
              <a:gd name="T54" fmla="*/ 102 w 156"/>
              <a:gd name="T55" fmla="*/ 68 h 150"/>
              <a:gd name="T56" fmla="*/ 102 w 156"/>
              <a:gd name="T57" fmla="*/ 64 h 150"/>
              <a:gd name="T58" fmla="*/ 106 w 156"/>
              <a:gd name="T59" fmla="*/ 64 h 150"/>
              <a:gd name="T60" fmla="*/ 108 w 156"/>
              <a:gd name="T61" fmla="*/ 60 h 150"/>
              <a:gd name="T62" fmla="*/ 107 w 156"/>
              <a:gd name="T63" fmla="*/ 51 h 150"/>
              <a:gd name="T64" fmla="*/ 105 w 156"/>
              <a:gd name="T65" fmla="*/ 50 h 150"/>
              <a:gd name="T66" fmla="*/ 106 w 156"/>
              <a:gd name="T67" fmla="*/ 48 h 150"/>
              <a:gd name="T68" fmla="*/ 106 w 156"/>
              <a:gd name="T69" fmla="*/ 45 h 150"/>
              <a:gd name="T70" fmla="*/ 100 w 156"/>
              <a:gd name="T71" fmla="*/ 15 h 150"/>
              <a:gd name="T72" fmla="*/ 78 w 156"/>
              <a:gd name="T73" fmla="*/ 8 h 150"/>
              <a:gd name="T74" fmla="*/ 56 w 156"/>
              <a:gd name="T75" fmla="*/ 15 h 150"/>
              <a:gd name="T76" fmla="*/ 50 w 156"/>
              <a:gd name="T77" fmla="*/ 45 h 150"/>
              <a:gd name="T78" fmla="*/ 50 w 156"/>
              <a:gd name="T79" fmla="*/ 48 h 150"/>
              <a:gd name="T80" fmla="*/ 51 w 156"/>
              <a:gd name="T81" fmla="*/ 50 h 150"/>
              <a:gd name="T82" fmla="*/ 49 w 156"/>
              <a:gd name="T83" fmla="*/ 51 h 150"/>
              <a:gd name="T84" fmla="*/ 48 w 156"/>
              <a:gd name="T85" fmla="*/ 60 h 150"/>
              <a:gd name="T86" fmla="*/ 50 w 156"/>
              <a:gd name="T87" fmla="*/ 64 h 150"/>
              <a:gd name="T88" fmla="*/ 54 w 156"/>
              <a:gd name="T89" fmla="*/ 64 h 150"/>
              <a:gd name="T90" fmla="*/ 54 w 156"/>
              <a:gd name="T91" fmla="*/ 68 h 150"/>
              <a:gd name="T92" fmla="*/ 66 w 156"/>
              <a:gd name="T93" fmla="*/ 90 h 150"/>
              <a:gd name="T94" fmla="*/ 67 w 156"/>
              <a:gd name="T95" fmla="*/ 92 h 150"/>
              <a:gd name="T96" fmla="*/ 67 w 156"/>
              <a:gd name="T97" fmla="*/ 93 h 150"/>
              <a:gd name="T98" fmla="*/ 60 w 156"/>
              <a:gd name="T99" fmla="*/ 108 h 150"/>
              <a:gd name="T100" fmla="*/ 30 w 156"/>
              <a:gd name="T101" fmla="*/ 121 h 150"/>
              <a:gd name="T102" fmla="*/ 9 w 156"/>
              <a:gd name="T103" fmla="*/ 142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56" h="150">
                <a:moveTo>
                  <a:pt x="156" y="150"/>
                </a:moveTo>
                <a:cubicBezTo>
                  <a:pt x="0" y="150"/>
                  <a:pt x="0" y="150"/>
                  <a:pt x="0" y="150"/>
                </a:cubicBezTo>
                <a:cubicBezTo>
                  <a:pt x="0" y="146"/>
                  <a:pt x="0" y="146"/>
                  <a:pt x="0" y="146"/>
                </a:cubicBezTo>
                <a:cubicBezTo>
                  <a:pt x="0" y="122"/>
                  <a:pt x="46" y="103"/>
                  <a:pt x="58" y="100"/>
                </a:cubicBezTo>
                <a:cubicBezTo>
                  <a:pt x="59" y="99"/>
                  <a:pt x="59" y="97"/>
                  <a:pt x="59" y="95"/>
                </a:cubicBezTo>
                <a:cubicBezTo>
                  <a:pt x="56" y="92"/>
                  <a:pt x="50" y="83"/>
                  <a:pt x="47" y="72"/>
                </a:cubicBezTo>
                <a:cubicBezTo>
                  <a:pt x="44" y="70"/>
                  <a:pt x="42" y="68"/>
                  <a:pt x="41" y="64"/>
                </a:cubicBezTo>
                <a:cubicBezTo>
                  <a:pt x="39" y="58"/>
                  <a:pt x="39" y="51"/>
                  <a:pt x="42" y="46"/>
                </a:cubicBezTo>
                <a:cubicBezTo>
                  <a:pt x="42" y="46"/>
                  <a:pt x="42" y="46"/>
                  <a:pt x="42" y="46"/>
                </a:cubicBezTo>
                <a:cubicBezTo>
                  <a:pt x="42" y="39"/>
                  <a:pt x="40" y="22"/>
                  <a:pt x="50" y="10"/>
                </a:cubicBezTo>
                <a:cubicBezTo>
                  <a:pt x="56" y="3"/>
                  <a:pt x="66" y="0"/>
                  <a:pt x="78" y="0"/>
                </a:cubicBezTo>
                <a:cubicBezTo>
                  <a:pt x="90" y="0"/>
                  <a:pt x="100" y="3"/>
                  <a:pt x="106" y="10"/>
                </a:cubicBezTo>
                <a:cubicBezTo>
                  <a:pt x="116" y="22"/>
                  <a:pt x="114" y="39"/>
                  <a:pt x="114" y="46"/>
                </a:cubicBezTo>
                <a:cubicBezTo>
                  <a:pt x="114" y="46"/>
                  <a:pt x="114" y="46"/>
                  <a:pt x="114" y="46"/>
                </a:cubicBezTo>
                <a:cubicBezTo>
                  <a:pt x="117" y="51"/>
                  <a:pt x="117" y="58"/>
                  <a:pt x="115" y="64"/>
                </a:cubicBezTo>
                <a:cubicBezTo>
                  <a:pt x="114" y="68"/>
                  <a:pt x="112" y="70"/>
                  <a:pt x="109" y="72"/>
                </a:cubicBezTo>
                <a:cubicBezTo>
                  <a:pt x="106" y="83"/>
                  <a:pt x="100" y="92"/>
                  <a:pt x="97" y="95"/>
                </a:cubicBezTo>
                <a:cubicBezTo>
                  <a:pt x="97" y="97"/>
                  <a:pt x="97" y="99"/>
                  <a:pt x="98" y="100"/>
                </a:cubicBezTo>
                <a:cubicBezTo>
                  <a:pt x="110" y="103"/>
                  <a:pt x="156" y="122"/>
                  <a:pt x="156" y="146"/>
                </a:cubicBezTo>
                <a:lnTo>
                  <a:pt x="156" y="150"/>
                </a:lnTo>
                <a:close/>
                <a:moveTo>
                  <a:pt x="9" y="142"/>
                </a:moveTo>
                <a:cubicBezTo>
                  <a:pt x="147" y="142"/>
                  <a:pt x="147" y="142"/>
                  <a:pt x="147" y="142"/>
                </a:cubicBezTo>
                <a:cubicBezTo>
                  <a:pt x="145" y="136"/>
                  <a:pt x="138" y="128"/>
                  <a:pt x="126" y="121"/>
                </a:cubicBezTo>
                <a:cubicBezTo>
                  <a:pt x="114" y="114"/>
                  <a:pt x="101" y="109"/>
                  <a:pt x="96" y="108"/>
                </a:cubicBezTo>
                <a:cubicBezTo>
                  <a:pt x="89" y="107"/>
                  <a:pt x="89" y="97"/>
                  <a:pt x="89" y="93"/>
                </a:cubicBezTo>
                <a:cubicBezTo>
                  <a:pt x="89" y="92"/>
                  <a:pt x="89" y="92"/>
                  <a:pt x="89" y="92"/>
                </a:cubicBezTo>
                <a:cubicBezTo>
                  <a:pt x="90" y="90"/>
                  <a:pt x="90" y="90"/>
                  <a:pt x="90" y="90"/>
                </a:cubicBezTo>
                <a:cubicBezTo>
                  <a:pt x="90" y="90"/>
                  <a:pt x="100" y="80"/>
                  <a:pt x="102" y="68"/>
                </a:cubicBezTo>
                <a:cubicBezTo>
                  <a:pt x="102" y="64"/>
                  <a:pt x="102" y="64"/>
                  <a:pt x="102" y="64"/>
                </a:cubicBezTo>
                <a:cubicBezTo>
                  <a:pt x="106" y="64"/>
                  <a:pt x="106" y="64"/>
                  <a:pt x="106" y="64"/>
                </a:cubicBezTo>
                <a:cubicBezTo>
                  <a:pt x="106" y="64"/>
                  <a:pt x="107" y="63"/>
                  <a:pt x="108" y="60"/>
                </a:cubicBezTo>
                <a:cubicBezTo>
                  <a:pt x="109" y="56"/>
                  <a:pt x="109" y="52"/>
                  <a:pt x="107" y="51"/>
                </a:cubicBezTo>
                <a:cubicBezTo>
                  <a:pt x="105" y="50"/>
                  <a:pt x="105" y="50"/>
                  <a:pt x="105" y="50"/>
                </a:cubicBezTo>
                <a:cubicBezTo>
                  <a:pt x="106" y="48"/>
                  <a:pt x="106" y="48"/>
                  <a:pt x="106" y="48"/>
                </a:cubicBezTo>
                <a:cubicBezTo>
                  <a:pt x="106" y="47"/>
                  <a:pt x="106" y="46"/>
                  <a:pt x="106" y="45"/>
                </a:cubicBezTo>
                <a:cubicBezTo>
                  <a:pt x="106" y="39"/>
                  <a:pt x="108" y="24"/>
                  <a:pt x="100" y="15"/>
                </a:cubicBezTo>
                <a:cubicBezTo>
                  <a:pt x="95" y="10"/>
                  <a:pt x="88" y="8"/>
                  <a:pt x="78" y="8"/>
                </a:cubicBezTo>
                <a:cubicBezTo>
                  <a:pt x="68" y="8"/>
                  <a:pt x="61" y="10"/>
                  <a:pt x="56" y="15"/>
                </a:cubicBezTo>
                <a:cubicBezTo>
                  <a:pt x="48" y="24"/>
                  <a:pt x="50" y="39"/>
                  <a:pt x="50" y="45"/>
                </a:cubicBezTo>
                <a:cubicBezTo>
                  <a:pt x="50" y="46"/>
                  <a:pt x="50" y="47"/>
                  <a:pt x="50" y="48"/>
                </a:cubicBezTo>
                <a:cubicBezTo>
                  <a:pt x="51" y="50"/>
                  <a:pt x="51" y="50"/>
                  <a:pt x="51" y="50"/>
                </a:cubicBezTo>
                <a:cubicBezTo>
                  <a:pt x="49" y="51"/>
                  <a:pt x="49" y="51"/>
                  <a:pt x="49" y="51"/>
                </a:cubicBezTo>
                <a:cubicBezTo>
                  <a:pt x="47" y="52"/>
                  <a:pt x="47" y="56"/>
                  <a:pt x="48" y="60"/>
                </a:cubicBezTo>
                <a:cubicBezTo>
                  <a:pt x="49" y="63"/>
                  <a:pt x="50" y="64"/>
                  <a:pt x="50" y="64"/>
                </a:cubicBezTo>
                <a:cubicBezTo>
                  <a:pt x="54" y="64"/>
                  <a:pt x="54" y="64"/>
                  <a:pt x="54" y="64"/>
                </a:cubicBezTo>
                <a:cubicBezTo>
                  <a:pt x="54" y="68"/>
                  <a:pt x="54" y="68"/>
                  <a:pt x="54" y="68"/>
                </a:cubicBezTo>
                <a:cubicBezTo>
                  <a:pt x="56" y="80"/>
                  <a:pt x="66" y="90"/>
                  <a:pt x="66" y="90"/>
                </a:cubicBezTo>
                <a:cubicBezTo>
                  <a:pt x="67" y="92"/>
                  <a:pt x="67" y="92"/>
                  <a:pt x="67" y="92"/>
                </a:cubicBezTo>
                <a:cubicBezTo>
                  <a:pt x="67" y="93"/>
                  <a:pt x="67" y="93"/>
                  <a:pt x="67" y="93"/>
                </a:cubicBezTo>
                <a:cubicBezTo>
                  <a:pt x="67" y="97"/>
                  <a:pt x="67" y="107"/>
                  <a:pt x="60" y="108"/>
                </a:cubicBezTo>
                <a:cubicBezTo>
                  <a:pt x="55" y="109"/>
                  <a:pt x="42" y="114"/>
                  <a:pt x="30" y="121"/>
                </a:cubicBezTo>
                <a:cubicBezTo>
                  <a:pt x="18" y="128"/>
                  <a:pt x="11" y="136"/>
                  <a:pt x="9" y="142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FFC000"/>
            </a:solidFill>
          </a:ln>
        </p:spPr>
        <p:txBody>
          <a:bodyPr vert="horz" wrap="square" lIns="68580" tIns="34290" rIns="68580" bIns="34290" numCol="1" anchor="t" anchorCtr="0" compatLnSpc="1"/>
          <a:p>
            <a:endParaRPr lang="id-ID">
              <a:cs typeface="+mn-ea"/>
              <a:sym typeface="+mn-lt"/>
            </a:endParaRPr>
          </a:p>
        </p:txBody>
      </p:sp>
      <p:sp>
        <p:nvSpPr>
          <p:cNvPr id="41" name="Freeform 14"/>
          <p:cNvSpPr>
            <a:spLocks noEditPoints="1"/>
          </p:cNvSpPr>
          <p:nvPr/>
        </p:nvSpPr>
        <p:spPr bwMode="auto">
          <a:xfrm>
            <a:off x="3505200" y="3194050"/>
            <a:ext cx="485775" cy="404495"/>
          </a:xfrm>
          <a:custGeom>
            <a:avLst/>
            <a:gdLst>
              <a:gd name="T0" fmla="*/ 156 w 156"/>
              <a:gd name="T1" fmla="*/ 150 h 150"/>
              <a:gd name="T2" fmla="*/ 0 w 156"/>
              <a:gd name="T3" fmla="*/ 150 h 150"/>
              <a:gd name="T4" fmla="*/ 0 w 156"/>
              <a:gd name="T5" fmla="*/ 146 h 150"/>
              <a:gd name="T6" fmla="*/ 58 w 156"/>
              <a:gd name="T7" fmla="*/ 100 h 150"/>
              <a:gd name="T8" fmla="*/ 59 w 156"/>
              <a:gd name="T9" fmla="*/ 95 h 150"/>
              <a:gd name="T10" fmla="*/ 47 w 156"/>
              <a:gd name="T11" fmla="*/ 72 h 150"/>
              <a:gd name="T12" fmla="*/ 41 w 156"/>
              <a:gd name="T13" fmla="*/ 64 h 150"/>
              <a:gd name="T14" fmla="*/ 42 w 156"/>
              <a:gd name="T15" fmla="*/ 46 h 150"/>
              <a:gd name="T16" fmla="*/ 42 w 156"/>
              <a:gd name="T17" fmla="*/ 46 h 150"/>
              <a:gd name="T18" fmla="*/ 50 w 156"/>
              <a:gd name="T19" fmla="*/ 10 h 150"/>
              <a:gd name="T20" fmla="*/ 78 w 156"/>
              <a:gd name="T21" fmla="*/ 0 h 150"/>
              <a:gd name="T22" fmla="*/ 106 w 156"/>
              <a:gd name="T23" fmla="*/ 10 h 150"/>
              <a:gd name="T24" fmla="*/ 114 w 156"/>
              <a:gd name="T25" fmla="*/ 46 h 150"/>
              <a:gd name="T26" fmla="*/ 114 w 156"/>
              <a:gd name="T27" fmla="*/ 46 h 150"/>
              <a:gd name="T28" fmla="*/ 115 w 156"/>
              <a:gd name="T29" fmla="*/ 64 h 150"/>
              <a:gd name="T30" fmla="*/ 109 w 156"/>
              <a:gd name="T31" fmla="*/ 72 h 150"/>
              <a:gd name="T32" fmla="*/ 97 w 156"/>
              <a:gd name="T33" fmla="*/ 95 h 150"/>
              <a:gd name="T34" fmla="*/ 98 w 156"/>
              <a:gd name="T35" fmla="*/ 100 h 150"/>
              <a:gd name="T36" fmla="*/ 156 w 156"/>
              <a:gd name="T37" fmla="*/ 146 h 150"/>
              <a:gd name="T38" fmla="*/ 156 w 156"/>
              <a:gd name="T39" fmla="*/ 150 h 150"/>
              <a:gd name="T40" fmla="*/ 9 w 156"/>
              <a:gd name="T41" fmla="*/ 142 h 150"/>
              <a:gd name="T42" fmla="*/ 147 w 156"/>
              <a:gd name="T43" fmla="*/ 142 h 150"/>
              <a:gd name="T44" fmla="*/ 126 w 156"/>
              <a:gd name="T45" fmla="*/ 121 h 150"/>
              <a:gd name="T46" fmla="*/ 96 w 156"/>
              <a:gd name="T47" fmla="*/ 108 h 150"/>
              <a:gd name="T48" fmla="*/ 89 w 156"/>
              <a:gd name="T49" fmla="*/ 93 h 150"/>
              <a:gd name="T50" fmla="*/ 89 w 156"/>
              <a:gd name="T51" fmla="*/ 92 h 150"/>
              <a:gd name="T52" fmla="*/ 90 w 156"/>
              <a:gd name="T53" fmla="*/ 90 h 150"/>
              <a:gd name="T54" fmla="*/ 102 w 156"/>
              <a:gd name="T55" fmla="*/ 68 h 150"/>
              <a:gd name="T56" fmla="*/ 102 w 156"/>
              <a:gd name="T57" fmla="*/ 64 h 150"/>
              <a:gd name="T58" fmla="*/ 106 w 156"/>
              <a:gd name="T59" fmla="*/ 64 h 150"/>
              <a:gd name="T60" fmla="*/ 108 w 156"/>
              <a:gd name="T61" fmla="*/ 60 h 150"/>
              <a:gd name="T62" fmla="*/ 107 w 156"/>
              <a:gd name="T63" fmla="*/ 51 h 150"/>
              <a:gd name="T64" fmla="*/ 105 w 156"/>
              <a:gd name="T65" fmla="*/ 50 h 150"/>
              <a:gd name="T66" fmla="*/ 106 w 156"/>
              <a:gd name="T67" fmla="*/ 48 h 150"/>
              <a:gd name="T68" fmla="*/ 106 w 156"/>
              <a:gd name="T69" fmla="*/ 45 h 150"/>
              <a:gd name="T70" fmla="*/ 100 w 156"/>
              <a:gd name="T71" fmla="*/ 15 h 150"/>
              <a:gd name="T72" fmla="*/ 78 w 156"/>
              <a:gd name="T73" fmla="*/ 8 h 150"/>
              <a:gd name="T74" fmla="*/ 56 w 156"/>
              <a:gd name="T75" fmla="*/ 15 h 150"/>
              <a:gd name="T76" fmla="*/ 50 w 156"/>
              <a:gd name="T77" fmla="*/ 45 h 150"/>
              <a:gd name="T78" fmla="*/ 50 w 156"/>
              <a:gd name="T79" fmla="*/ 48 h 150"/>
              <a:gd name="T80" fmla="*/ 51 w 156"/>
              <a:gd name="T81" fmla="*/ 50 h 150"/>
              <a:gd name="T82" fmla="*/ 49 w 156"/>
              <a:gd name="T83" fmla="*/ 51 h 150"/>
              <a:gd name="T84" fmla="*/ 48 w 156"/>
              <a:gd name="T85" fmla="*/ 60 h 150"/>
              <a:gd name="T86" fmla="*/ 50 w 156"/>
              <a:gd name="T87" fmla="*/ 64 h 150"/>
              <a:gd name="T88" fmla="*/ 54 w 156"/>
              <a:gd name="T89" fmla="*/ 64 h 150"/>
              <a:gd name="T90" fmla="*/ 54 w 156"/>
              <a:gd name="T91" fmla="*/ 68 h 150"/>
              <a:gd name="T92" fmla="*/ 66 w 156"/>
              <a:gd name="T93" fmla="*/ 90 h 150"/>
              <a:gd name="T94" fmla="*/ 67 w 156"/>
              <a:gd name="T95" fmla="*/ 92 h 150"/>
              <a:gd name="T96" fmla="*/ 67 w 156"/>
              <a:gd name="T97" fmla="*/ 93 h 150"/>
              <a:gd name="T98" fmla="*/ 60 w 156"/>
              <a:gd name="T99" fmla="*/ 108 h 150"/>
              <a:gd name="T100" fmla="*/ 30 w 156"/>
              <a:gd name="T101" fmla="*/ 121 h 150"/>
              <a:gd name="T102" fmla="*/ 9 w 156"/>
              <a:gd name="T103" fmla="*/ 142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56" h="150">
                <a:moveTo>
                  <a:pt x="156" y="150"/>
                </a:moveTo>
                <a:cubicBezTo>
                  <a:pt x="0" y="150"/>
                  <a:pt x="0" y="150"/>
                  <a:pt x="0" y="150"/>
                </a:cubicBezTo>
                <a:cubicBezTo>
                  <a:pt x="0" y="146"/>
                  <a:pt x="0" y="146"/>
                  <a:pt x="0" y="146"/>
                </a:cubicBezTo>
                <a:cubicBezTo>
                  <a:pt x="0" y="122"/>
                  <a:pt x="46" y="103"/>
                  <a:pt x="58" y="100"/>
                </a:cubicBezTo>
                <a:cubicBezTo>
                  <a:pt x="59" y="99"/>
                  <a:pt x="59" y="97"/>
                  <a:pt x="59" y="95"/>
                </a:cubicBezTo>
                <a:cubicBezTo>
                  <a:pt x="56" y="92"/>
                  <a:pt x="50" y="83"/>
                  <a:pt x="47" y="72"/>
                </a:cubicBezTo>
                <a:cubicBezTo>
                  <a:pt x="44" y="70"/>
                  <a:pt x="42" y="68"/>
                  <a:pt x="41" y="64"/>
                </a:cubicBezTo>
                <a:cubicBezTo>
                  <a:pt x="39" y="58"/>
                  <a:pt x="39" y="51"/>
                  <a:pt x="42" y="46"/>
                </a:cubicBezTo>
                <a:cubicBezTo>
                  <a:pt x="42" y="46"/>
                  <a:pt x="42" y="46"/>
                  <a:pt x="42" y="46"/>
                </a:cubicBezTo>
                <a:cubicBezTo>
                  <a:pt x="42" y="39"/>
                  <a:pt x="40" y="22"/>
                  <a:pt x="50" y="10"/>
                </a:cubicBezTo>
                <a:cubicBezTo>
                  <a:pt x="56" y="3"/>
                  <a:pt x="66" y="0"/>
                  <a:pt x="78" y="0"/>
                </a:cubicBezTo>
                <a:cubicBezTo>
                  <a:pt x="90" y="0"/>
                  <a:pt x="100" y="3"/>
                  <a:pt x="106" y="10"/>
                </a:cubicBezTo>
                <a:cubicBezTo>
                  <a:pt x="116" y="22"/>
                  <a:pt x="114" y="39"/>
                  <a:pt x="114" y="46"/>
                </a:cubicBezTo>
                <a:cubicBezTo>
                  <a:pt x="114" y="46"/>
                  <a:pt x="114" y="46"/>
                  <a:pt x="114" y="46"/>
                </a:cubicBezTo>
                <a:cubicBezTo>
                  <a:pt x="117" y="51"/>
                  <a:pt x="117" y="58"/>
                  <a:pt x="115" y="64"/>
                </a:cubicBezTo>
                <a:cubicBezTo>
                  <a:pt x="114" y="68"/>
                  <a:pt x="112" y="70"/>
                  <a:pt x="109" y="72"/>
                </a:cubicBezTo>
                <a:cubicBezTo>
                  <a:pt x="106" y="83"/>
                  <a:pt x="100" y="92"/>
                  <a:pt x="97" y="95"/>
                </a:cubicBezTo>
                <a:cubicBezTo>
                  <a:pt x="97" y="97"/>
                  <a:pt x="97" y="99"/>
                  <a:pt x="98" y="100"/>
                </a:cubicBezTo>
                <a:cubicBezTo>
                  <a:pt x="110" y="103"/>
                  <a:pt x="156" y="122"/>
                  <a:pt x="156" y="146"/>
                </a:cubicBezTo>
                <a:lnTo>
                  <a:pt x="156" y="150"/>
                </a:lnTo>
                <a:close/>
                <a:moveTo>
                  <a:pt x="9" y="142"/>
                </a:moveTo>
                <a:cubicBezTo>
                  <a:pt x="147" y="142"/>
                  <a:pt x="147" y="142"/>
                  <a:pt x="147" y="142"/>
                </a:cubicBezTo>
                <a:cubicBezTo>
                  <a:pt x="145" y="136"/>
                  <a:pt x="138" y="128"/>
                  <a:pt x="126" y="121"/>
                </a:cubicBezTo>
                <a:cubicBezTo>
                  <a:pt x="114" y="114"/>
                  <a:pt x="101" y="109"/>
                  <a:pt x="96" y="108"/>
                </a:cubicBezTo>
                <a:cubicBezTo>
                  <a:pt x="89" y="107"/>
                  <a:pt x="89" y="97"/>
                  <a:pt x="89" y="93"/>
                </a:cubicBezTo>
                <a:cubicBezTo>
                  <a:pt x="89" y="92"/>
                  <a:pt x="89" y="92"/>
                  <a:pt x="89" y="92"/>
                </a:cubicBezTo>
                <a:cubicBezTo>
                  <a:pt x="90" y="90"/>
                  <a:pt x="90" y="90"/>
                  <a:pt x="90" y="90"/>
                </a:cubicBezTo>
                <a:cubicBezTo>
                  <a:pt x="90" y="90"/>
                  <a:pt x="100" y="80"/>
                  <a:pt x="102" y="68"/>
                </a:cubicBezTo>
                <a:cubicBezTo>
                  <a:pt x="102" y="64"/>
                  <a:pt x="102" y="64"/>
                  <a:pt x="102" y="64"/>
                </a:cubicBezTo>
                <a:cubicBezTo>
                  <a:pt x="106" y="64"/>
                  <a:pt x="106" y="64"/>
                  <a:pt x="106" y="64"/>
                </a:cubicBezTo>
                <a:cubicBezTo>
                  <a:pt x="106" y="64"/>
                  <a:pt x="107" y="63"/>
                  <a:pt x="108" y="60"/>
                </a:cubicBezTo>
                <a:cubicBezTo>
                  <a:pt x="109" y="56"/>
                  <a:pt x="109" y="52"/>
                  <a:pt x="107" y="51"/>
                </a:cubicBezTo>
                <a:cubicBezTo>
                  <a:pt x="105" y="50"/>
                  <a:pt x="105" y="50"/>
                  <a:pt x="105" y="50"/>
                </a:cubicBezTo>
                <a:cubicBezTo>
                  <a:pt x="106" y="48"/>
                  <a:pt x="106" y="48"/>
                  <a:pt x="106" y="48"/>
                </a:cubicBezTo>
                <a:cubicBezTo>
                  <a:pt x="106" y="47"/>
                  <a:pt x="106" y="46"/>
                  <a:pt x="106" y="45"/>
                </a:cubicBezTo>
                <a:cubicBezTo>
                  <a:pt x="106" y="39"/>
                  <a:pt x="108" y="24"/>
                  <a:pt x="100" y="15"/>
                </a:cubicBezTo>
                <a:cubicBezTo>
                  <a:pt x="95" y="10"/>
                  <a:pt x="88" y="8"/>
                  <a:pt x="78" y="8"/>
                </a:cubicBezTo>
                <a:cubicBezTo>
                  <a:pt x="68" y="8"/>
                  <a:pt x="61" y="10"/>
                  <a:pt x="56" y="15"/>
                </a:cubicBezTo>
                <a:cubicBezTo>
                  <a:pt x="48" y="24"/>
                  <a:pt x="50" y="39"/>
                  <a:pt x="50" y="45"/>
                </a:cubicBezTo>
                <a:cubicBezTo>
                  <a:pt x="50" y="46"/>
                  <a:pt x="50" y="47"/>
                  <a:pt x="50" y="48"/>
                </a:cubicBezTo>
                <a:cubicBezTo>
                  <a:pt x="51" y="50"/>
                  <a:pt x="51" y="50"/>
                  <a:pt x="51" y="50"/>
                </a:cubicBezTo>
                <a:cubicBezTo>
                  <a:pt x="49" y="51"/>
                  <a:pt x="49" y="51"/>
                  <a:pt x="49" y="51"/>
                </a:cubicBezTo>
                <a:cubicBezTo>
                  <a:pt x="47" y="52"/>
                  <a:pt x="47" y="56"/>
                  <a:pt x="48" y="60"/>
                </a:cubicBezTo>
                <a:cubicBezTo>
                  <a:pt x="49" y="63"/>
                  <a:pt x="50" y="64"/>
                  <a:pt x="50" y="64"/>
                </a:cubicBezTo>
                <a:cubicBezTo>
                  <a:pt x="54" y="64"/>
                  <a:pt x="54" y="64"/>
                  <a:pt x="54" y="64"/>
                </a:cubicBezTo>
                <a:cubicBezTo>
                  <a:pt x="54" y="68"/>
                  <a:pt x="54" y="68"/>
                  <a:pt x="54" y="68"/>
                </a:cubicBezTo>
                <a:cubicBezTo>
                  <a:pt x="56" y="80"/>
                  <a:pt x="66" y="90"/>
                  <a:pt x="66" y="90"/>
                </a:cubicBezTo>
                <a:cubicBezTo>
                  <a:pt x="67" y="92"/>
                  <a:pt x="67" y="92"/>
                  <a:pt x="67" y="92"/>
                </a:cubicBezTo>
                <a:cubicBezTo>
                  <a:pt x="67" y="93"/>
                  <a:pt x="67" y="93"/>
                  <a:pt x="67" y="93"/>
                </a:cubicBezTo>
                <a:cubicBezTo>
                  <a:pt x="67" y="97"/>
                  <a:pt x="67" y="107"/>
                  <a:pt x="60" y="108"/>
                </a:cubicBezTo>
                <a:cubicBezTo>
                  <a:pt x="55" y="109"/>
                  <a:pt x="42" y="114"/>
                  <a:pt x="30" y="121"/>
                </a:cubicBezTo>
                <a:cubicBezTo>
                  <a:pt x="18" y="128"/>
                  <a:pt x="11" y="136"/>
                  <a:pt x="9" y="142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FFC000"/>
            </a:solidFill>
          </a:ln>
        </p:spPr>
        <p:txBody>
          <a:bodyPr vert="horz" wrap="square" lIns="68580" tIns="34290" rIns="68580" bIns="34290" numCol="1" anchor="t" anchorCtr="0" compatLnSpc="1"/>
          <a:p>
            <a:endParaRPr lang="id-ID">
              <a:cs typeface="+mn-ea"/>
              <a:sym typeface="+mn-lt"/>
            </a:endParaRPr>
          </a:p>
        </p:txBody>
      </p:sp>
      <p:sp>
        <p:nvSpPr>
          <p:cNvPr id="42" name="Freeform 14"/>
          <p:cNvSpPr>
            <a:spLocks noEditPoints="1"/>
          </p:cNvSpPr>
          <p:nvPr/>
        </p:nvSpPr>
        <p:spPr bwMode="auto">
          <a:xfrm>
            <a:off x="5272405" y="3194050"/>
            <a:ext cx="485775" cy="404495"/>
          </a:xfrm>
          <a:custGeom>
            <a:avLst/>
            <a:gdLst>
              <a:gd name="T0" fmla="*/ 156 w 156"/>
              <a:gd name="T1" fmla="*/ 150 h 150"/>
              <a:gd name="T2" fmla="*/ 0 w 156"/>
              <a:gd name="T3" fmla="*/ 150 h 150"/>
              <a:gd name="T4" fmla="*/ 0 w 156"/>
              <a:gd name="T5" fmla="*/ 146 h 150"/>
              <a:gd name="T6" fmla="*/ 58 w 156"/>
              <a:gd name="T7" fmla="*/ 100 h 150"/>
              <a:gd name="T8" fmla="*/ 59 w 156"/>
              <a:gd name="T9" fmla="*/ 95 h 150"/>
              <a:gd name="T10" fmla="*/ 47 w 156"/>
              <a:gd name="T11" fmla="*/ 72 h 150"/>
              <a:gd name="T12" fmla="*/ 41 w 156"/>
              <a:gd name="T13" fmla="*/ 64 h 150"/>
              <a:gd name="T14" fmla="*/ 42 w 156"/>
              <a:gd name="T15" fmla="*/ 46 h 150"/>
              <a:gd name="T16" fmla="*/ 42 w 156"/>
              <a:gd name="T17" fmla="*/ 46 h 150"/>
              <a:gd name="T18" fmla="*/ 50 w 156"/>
              <a:gd name="T19" fmla="*/ 10 h 150"/>
              <a:gd name="T20" fmla="*/ 78 w 156"/>
              <a:gd name="T21" fmla="*/ 0 h 150"/>
              <a:gd name="T22" fmla="*/ 106 w 156"/>
              <a:gd name="T23" fmla="*/ 10 h 150"/>
              <a:gd name="T24" fmla="*/ 114 w 156"/>
              <a:gd name="T25" fmla="*/ 46 h 150"/>
              <a:gd name="T26" fmla="*/ 114 w 156"/>
              <a:gd name="T27" fmla="*/ 46 h 150"/>
              <a:gd name="T28" fmla="*/ 115 w 156"/>
              <a:gd name="T29" fmla="*/ 64 h 150"/>
              <a:gd name="T30" fmla="*/ 109 w 156"/>
              <a:gd name="T31" fmla="*/ 72 h 150"/>
              <a:gd name="T32" fmla="*/ 97 w 156"/>
              <a:gd name="T33" fmla="*/ 95 h 150"/>
              <a:gd name="T34" fmla="*/ 98 w 156"/>
              <a:gd name="T35" fmla="*/ 100 h 150"/>
              <a:gd name="T36" fmla="*/ 156 w 156"/>
              <a:gd name="T37" fmla="*/ 146 h 150"/>
              <a:gd name="T38" fmla="*/ 156 w 156"/>
              <a:gd name="T39" fmla="*/ 150 h 150"/>
              <a:gd name="T40" fmla="*/ 9 w 156"/>
              <a:gd name="T41" fmla="*/ 142 h 150"/>
              <a:gd name="T42" fmla="*/ 147 w 156"/>
              <a:gd name="T43" fmla="*/ 142 h 150"/>
              <a:gd name="T44" fmla="*/ 126 w 156"/>
              <a:gd name="T45" fmla="*/ 121 h 150"/>
              <a:gd name="T46" fmla="*/ 96 w 156"/>
              <a:gd name="T47" fmla="*/ 108 h 150"/>
              <a:gd name="T48" fmla="*/ 89 w 156"/>
              <a:gd name="T49" fmla="*/ 93 h 150"/>
              <a:gd name="T50" fmla="*/ 89 w 156"/>
              <a:gd name="T51" fmla="*/ 92 h 150"/>
              <a:gd name="T52" fmla="*/ 90 w 156"/>
              <a:gd name="T53" fmla="*/ 90 h 150"/>
              <a:gd name="T54" fmla="*/ 102 w 156"/>
              <a:gd name="T55" fmla="*/ 68 h 150"/>
              <a:gd name="T56" fmla="*/ 102 w 156"/>
              <a:gd name="T57" fmla="*/ 64 h 150"/>
              <a:gd name="T58" fmla="*/ 106 w 156"/>
              <a:gd name="T59" fmla="*/ 64 h 150"/>
              <a:gd name="T60" fmla="*/ 108 w 156"/>
              <a:gd name="T61" fmla="*/ 60 h 150"/>
              <a:gd name="T62" fmla="*/ 107 w 156"/>
              <a:gd name="T63" fmla="*/ 51 h 150"/>
              <a:gd name="T64" fmla="*/ 105 w 156"/>
              <a:gd name="T65" fmla="*/ 50 h 150"/>
              <a:gd name="T66" fmla="*/ 106 w 156"/>
              <a:gd name="T67" fmla="*/ 48 h 150"/>
              <a:gd name="T68" fmla="*/ 106 w 156"/>
              <a:gd name="T69" fmla="*/ 45 h 150"/>
              <a:gd name="T70" fmla="*/ 100 w 156"/>
              <a:gd name="T71" fmla="*/ 15 h 150"/>
              <a:gd name="T72" fmla="*/ 78 w 156"/>
              <a:gd name="T73" fmla="*/ 8 h 150"/>
              <a:gd name="T74" fmla="*/ 56 w 156"/>
              <a:gd name="T75" fmla="*/ 15 h 150"/>
              <a:gd name="T76" fmla="*/ 50 w 156"/>
              <a:gd name="T77" fmla="*/ 45 h 150"/>
              <a:gd name="T78" fmla="*/ 50 w 156"/>
              <a:gd name="T79" fmla="*/ 48 h 150"/>
              <a:gd name="T80" fmla="*/ 51 w 156"/>
              <a:gd name="T81" fmla="*/ 50 h 150"/>
              <a:gd name="T82" fmla="*/ 49 w 156"/>
              <a:gd name="T83" fmla="*/ 51 h 150"/>
              <a:gd name="T84" fmla="*/ 48 w 156"/>
              <a:gd name="T85" fmla="*/ 60 h 150"/>
              <a:gd name="T86" fmla="*/ 50 w 156"/>
              <a:gd name="T87" fmla="*/ 64 h 150"/>
              <a:gd name="T88" fmla="*/ 54 w 156"/>
              <a:gd name="T89" fmla="*/ 64 h 150"/>
              <a:gd name="T90" fmla="*/ 54 w 156"/>
              <a:gd name="T91" fmla="*/ 68 h 150"/>
              <a:gd name="T92" fmla="*/ 66 w 156"/>
              <a:gd name="T93" fmla="*/ 90 h 150"/>
              <a:gd name="T94" fmla="*/ 67 w 156"/>
              <a:gd name="T95" fmla="*/ 92 h 150"/>
              <a:gd name="T96" fmla="*/ 67 w 156"/>
              <a:gd name="T97" fmla="*/ 93 h 150"/>
              <a:gd name="T98" fmla="*/ 60 w 156"/>
              <a:gd name="T99" fmla="*/ 108 h 150"/>
              <a:gd name="T100" fmla="*/ 30 w 156"/>
              <a:gd name="T101" fmla="*/ 121 h 150"/>
              <a:gd name="T102" fmla="*/ 9 w 156"/>
              <a:gd name="T103" fmla="*/ 142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56" h="150">
                <a:moveTo>
                  <a:pt x="156" y="150"/>
                </a:moveTo>
                <a:cubicBezTo>
                  <a:pt x="0" y="150"/>
                  <a:pt x="0" y="150"/>
                  <a:pt x="0" y="150"/>
                </a:cubicBezTo>
                <a:cubicBezTo>
                  <a:pt x="0" y="146"/>
                  <a:pt x="0" y="146"/>
                  <a:pt x="0" y="146"/>
                </a:cubicBezTo>
                <a:cubicBezTo>
                  <a:pt x="0" y="122"/>
                  <a:pt x="46" y="103"/>
                  <a:pt x="58" y="100"/>
                </a:cubicBezTo>
                <a:cubicBezTo>
                  <a:pt x="59" y="99"/>
                  <a:pt x="59" y="97"/>
                  <a:pt x="59" y="95"/>
                </a:cubicBezTo>
                <a:cubicBezTo>
                  <a:pt x="56" y="92"/>
                  <a:pt x="50" y="83"/>
                  <a:pt x="47" y="72"/>
                </a:cubicBezTo>
                <a:cubicBezTo>
                  <a:pt x="44" y="70"/>
                  <a:pt x="42" y="68"/>
                  <a:pt x="41" y="64"/>
                </a:cubicBezTo>
                <a:cubicBezTo>
                  <a:pt x="39" y="58"/>
                  <a:pt x="39" y="51"/>
                  <a:pt x="42" y="46"/>
                </a:cubicBezTo>
                <a:cubicBezTo>
                  <a:pt x="42" y="46"/>
                  <a:pt x="42" y="46"/>
                  <a:pt x="42" y="46"/>
                </a:cubicBezTo>
                <a:cubicBezTo>
                  <a:pt x="42" y="39"/>
                  <a:pt x="40" y="22"/>
                  <a:pt x="50" y="10"/>
                </a:cubicBezTo>
                <a:cubicBezTo>
                  <a:pt x="56" y="3"/>
                  <a:pt x="66" y="0"/>
                  <a:pt x="78" y="0"/>
                </a:cubicBezTo>
                <a:cubicBezTo>
                  <a:pt x="90" y="0"/>
                  <a:pt x="100" y="3"/>
                  <a:pt x="106" y="10"/>
                </a:cubicBezTo>
                <a:cubicBezTo>
                  <a:pt x="116" y="22"/>
                  <a:pt x="114" y="39"/>
                  <a:pt x="114" y="46"/>
                </a:cubicBezTo>
                <a:cubicBezTo>
                  <a:pt x="114" y="46"/>
                  <a:pt x="114" y="46"/>
                  <a:pt x="114" y="46"/>
                </a:cubicBezTo>
                <a:cubicBezTo>
                  <a:pt x="117" y="51"/>
                  <a:pt x="117" y="58"/>
                  <a:pt x="115" y="64"/>
                </a:cubicBezTo>
                <a:cubicBezTo>
                  <a:pt x="114" y="68"/>
                  <a:pt x="112" y="70"/>
                  <a:pt x="109" y="72"/>
                </a:cubicBezTo>
                <a:cubicBezTo>
                  <a:pt x="106" y="83"/>
                  <a:pt x="100" y="92"/>
                  <a:pt x="97" y="95"/>
                </a:cubicBezTo>
                <a:cubicBezTo>
                  <a:pt x="97" y="97"/>
                  <a:pt x="97" y="99"/>
                  <a:pt x="98" y="100"/>
                </a:cubicBezTo>
                <a:cubicBezTo>
                  <a:pt x="110" y="103"/>
                  <a:pt x="156" y="122"/>
                  <a:pt x="156" y="146"/>
                </a:cubicBezTo>
                <a:lnTo>
                  <a:pt x="156" y="150"/>
                </a:lnTo>
                <a:close/>
                <a:moveTo>
                  <a:pt x="9" y="142"/>
                </a:moveTo>
                <a:cubicBezTo>
                  <a:pt x="147" y="142"/>
                  <a:pt x="147" y="142"/>
                  <a:pt x="147" y="142"/>
                </a:cubicBezTo>
                <a:cubicBezTo>
                  <a:pt x="145" y="136"/>
                  <a:pt x="138" y="128"/>
                  <a:pt x="126" y="121"/>
                </a:cubicBezTo>
                <a:cubicBezTo>
                  <a:pt x="114" y="114"/>
                  <a:pt x="101" y="109"/>
                  <a:pt x="96" y="108"/>
                </a:cubicBezTo>
                <a:cubicBezTo>
                  <a:pt x="89" y="107"/>
                  <a:pt x="89" y="97"/>
                  <a:pt x="89" y="93"/>
                </a:cubicBezTo>
                <a:cubicBezTo>
                  <a:pt x="89" y="92"/>
                  <a:pt x="89" y="92"/>
                  <a:pt x="89" y="92"/>
                </a:cubicBezTo>
                <a:cubicBezTo>
                  <a:pt x="90" y="90"/>
                  <a:pt x="90" y="90"/>
                  <a:pt x="90" y="90"/>
                </a:cubicBezTo>
                <a:cubicBezTo>
                  <a:pt x="90" y="90"/>
                  <a:pt x="100" y="80"/>
                  <a:pt x="102" y="68"/>
                </a:cubicBezTo>
                <a:cubicBezTo>
                  <a:pt x="102" y="64"/>
                  <a:pt x="102" y="64"/>
                  <a:pt x="102" y="64"/>
                </a:cubicBezTo>
                <a:cubicBezTo>
                  <a:pt x="106" y="64"/>
                  <a:pt x="106" y="64"/>
                  <a:pt x="106" y="64"/>
                </a:cubicBezTo>
                <a:cubicBezTo>
                  <a:pt x="106" y="64"/>
                  <a:pt x="107" y="63"/>
                  <a:pt x="108" y="60"/>
                </a:cubicBezTo>
                <a:cubicBezTo>
                  <a:pt x="109" y="56"/>
                  <a:pt x="109" y="52"/>
                  <a:pt x="107" y="51"/>
                </a:cubicBezTo>
                <a:cubicBezTo>
                  <a:pt x="105" y="50"/>
                  <a:pt x="105" y="50"/>
                  <a:pt x="105" y="50"/>
                </a:cubicBezTo>
                <a:cubicBezTo>
                  <a:pt x="106" y="48"/>
                  <a:pt x="106" y="48"/>
                  <a:pt x="106" y="48"/>
                </a:cubicBezTo>
                <a:cubicBezTo>
                  <a:pt x="106" y="47"/>
                  <a:pt x="106" y="46"/>
                  <a:pt x="106" y="45"/>
                </a:cubicBezTo>
                <a:cubicBezTo>
                  <a:pt x="106" y="39"/>
                  <a:pt x="108" y="24"/>
                  <a:pt x="100" y="15"/>
                </a:cubicBezTo>
                <a:cubicBezTo>
                  <a:pt x="95" y="10"/>
                  <a:pt x="88" y="8"/>
                  <a:pt x="78" y="8"/>
                </a:cubicBezTo>
                <a:cubicBezTo>
                  <a:pt x="68" y="8"/>
                  <a:pt x="61" y="10"/>
                  <a:pt x="56" y="15"/>
                </a:cubicBezTo>
                <a:cubicBezTo>
                  <a:pt x="48" y="24"/>
                  <a:pt x="50" y="39"/>
                  <a:pt x="50" y="45"/>
                </a:cubicBezTo>
                <a:cubicBezTo>
                  <a:pt x="50" y="46"/>
                  <a:pt x="50" y="47"/>
                  <a:pt x="50" y="48"/>
                </a:cubicBezTo>
                <a:cubicBezTo>
                  <a:pt x="51" y="50"/>
                  <a:pt x="51" y="50"/>
                  <a:pt x="51" y="50"/>
                </a:cubicBezTo>
                <a:cubicBezTo>
                  <a:pt x="49" y="51"/>
                  <a:pt x="49" y="51"/>
                  <a:pt x="49" y="51"/>
                </a:cubicBezTo>
                <a:cubicBezTo>
                  <a:pt x="47" y="52"/>
                  <a:pt x="47" y="56"/>
                  <a:pt x="48" y="60"/>
                </a:cubicBezTo>
                <a:cubicBezTo>
                  <a:pt x="49" y="63"/>
                  <a:pt x="50" y="64"/>
                  <a:pt x="50" y="64"/>
                </a:cubicBezTo>
                <a:cubicBezTo>
                  <a:pt x="54" y="64"/>
                  <a:pt x="54" y="64"/>
                  <a:pt x="54" y="64"/>
                </a:cubicBezTo>
                <a:cubicBezTo>
                  <a:pt x="54" y="68"/>
                  <a:pt x="54" y="68"/>
                  <a:pt x="54" y="68"/>
                </a:cubicBezTo>
                <a:cubicBezTo>
                  <a:pt x="56" y="80"/>
                  <a:pt x="66" y="90"/>
                  <a:pt x="66" y="90"/>
                </a:cubicBezTo>
                <a:cubicBezTo>
                  <a:pt x="67" y="92"/>
                  <a:pt x="67" y="92"/>
                  <a:pt x="67" y="92"/>
                </a:cubicBezTo>
                <a:cubicBezTo>
                  <a:pt x="67" y="93"/>
                  <a:pt x="67" y="93"/>
                  <a:pt x="67" y="93"/>
                </a:cubicBezTo>
                <a:cubicBezTo>
                  <a:pt x="67" y="97"/>
                  <a:pt x="67" y="107"/>
                  <a:pt x="60" y="108"/>
                </a:cubicBezTo>
                <a:cubicBezTo>
                  <a:pt x="55" y="109"/>
                  <a:pt x="42" y="114"/>
                  <a:pt x="30" y="121"/>
                </a:cubicBezTo>
                <a:cubicBezTo>
                  <a:pt x="18" y="128"/>
                  <a:pt x="11" y="136"/>
                  <a:pt x="9" y="142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FFC000"/>
            </a:solidFill>
          </a:ln>
        </p:spPr>
        <p:txBody>
          <a:bodyPr vert="horz" wrap="square" lIns="68580" tIns="34290" rIns="68580" bIns="34290" numCol="1" anchor="t" anchorCtr="0" compatLnSpc="1"/>
          <a:p>
            <a:endParaRPr lang="id-ID">
              <a:cs typeface="+mn-ea"/>
              <a:sym typeface="+mn-lt"/>
            </a:endParaRPr>
          </a:p>
        </p:txBody>
      </p:sp>
      <p:sp>
        <p:nvSpPr>
          <p:cNvPr id="43" name="Freeform 14"/>
          <p:cNvSpPr>
            <a:spLocks noEditPoints="1"/>
          </p:cNvSpPr>
          <p:nvPr/>
        </p:nvSpPr>
        <p:spPr bwMode="auto">
          <a:xfrm>
            <a:off x="7207885" y="3192780"/>
            <a:ext cx="485775" cy="404495"/>
          </a:xfrm>
          <a:custGeom>
            <a:avLst/>
            <a:gdLst>
              <a:gd name="T0" fmla="*/ 156 w 156"/>
              <a:gd name="T1" fmla="*/ 150 h 150"/>
              <a:gd name="T2" fmla="*/ 0 w 156"/>
              <a:gd name="T3" fmla="*/ 150 h 150"/>
              <a:gd name="T4" fmla="*/ 0 w 156"/>
              <a:gd name="T5" fmla="*/ 146 h 150"/>
              <a:gd name="T6" fmla="*/ 58 w 156"/>
              <a:gd name="T7" fmla="*/ 100 h 150"/>
              <a:gd name="T8" fmla="*/ 59 w 156"/>
              <a:gd name="T9" fmla="*/ 95 h 150"/>
              <a:gd name="T10" fmla="*/ 47 w 156"/>
              <a:gd name="T11" fmla="*/ 72 h 150"/>
              <a:gd name="T12" fmla="*/ 41 w 156"/>
              <a:gd name="T13" fmla="*/ 64 h 150"/>
              <a:gd name="T14" fmla="*/ 42 w 156"/>
              <a:gd name="T15" fmla="*/ 46 h 150"/>
              <a:gd name="T16" fmla="*/ 42 w 156"/>
              <a:gd name="T17" fmla="*/ 46 h 150"/>
              <a:gd name="T18" fmla="*/ 50 w 156"/>
              <a:gd name="T19" fmla="*/ 10 h 150"/>
              <a:gd name="T20" fmla="*/ 78 w 156"/>
              <a:gd name="T21" fmla="*/ 0 h 150"/>
              <a:gd name="T22" fmla="*/ 106 w 156"/>
              <a:gd name="T23" fmla="*/ 10 h 150"/>
              <a:gd name="T24" fmla="*/ 114 w 156"/>
              <a:gd name="T25" fmla="*/ 46 h 150"/>
              <a:gd name="T26" fmla="*/ 114 w 156"/>
              <a:gd name="T27" fmla="*/ 46 h 150"/>
              <a:gd name="T28" fmla="*/ 115 w 156"/>
              <a:gd name="T29" fmla="*/ 64 h 150"/>
              <a:gd name="T30" fmla="*/ 109 w 156"/>
              <a:gd name="T31" fmla="*/ 72 h 150"/>
              <a:gd name="T32" fmla="*/ 97 w 156"/>
              <a:gd name="T33" fmla="*/ 95 h 150"/>
              <a:gd name="T34" fmla="*/ 98 w 156"/>
              <a:gd name="T35" fmla="*/ 100 h 150"/>
              <a:gd name="T36" fmla="*/ 156 w 156"/>
              <a:gd name="T37" fmla="*/ 146 h 150"/>
              <a:gd name="T38" fmla="*/ 156 w 156"/>
              <a:gd name="T39" fmla="*/ 150 h 150"/>
              <a:gd name="T40" fmla="*/ 9 w 156"/>
              <a:gd name="T41" fmla="*/ 142 h 150"/>
              <a:gd name="T42" fmla="*/ 147 w 156"/>
              <a:gd name="T43" fmla="*/ 142 h 150"/>
              <a:gd name="T44" fmla="*/ 126 w 156"/>
              <a:gd name="T45" fmla="*/ 121 h 150"/>
              <a:gd name="T46" fmla="*/ 96 w 156"/>
              <a:gd name="T47" fmla="*/ 108 h 150"/>
              <a:gd name="T48" fmla="*/ 89 w 156"/>
              <a:gd name="T49" fmla="*/ 93 h 150"/>
              <a:gd name="T50" fmla="*/ 89 w 156"/>
              <a:gd name="T51" fmla="*/ 92 h 150"/>
              <a:gd name="T52" fmla="*/ 90 w 156"/>
              <a:gd name="T53" fmla="*/ 90 h 150"/>
              <a:gd name="T54" fmla="*/ 102 w 156"/>
              <a:gd name="T55" fmla="*/ 68 h 150"/>
              <a:gd name="T56" fmla="*/ 102 w 156"/>
              <a:gd name="T57" fmla="*/ 64 h 150"/>
              <a:gd name="T58" fmla="*/ 106 w 156"/>
              <a:gd name="T59" fmla="*/ 64 h 150"/>
              <a:gd name="T60" fmla="*/ 108 w 156"/>
              <a:gd name="T61" fmla="*/ 60 h 150"/>
              <a:gd name="T62" fmla="*/ 107 w 156"/>
              <a:gd name="T63" fmla="*/ 51 h 150"/>
              <a:gd name="T64" fmla="*/ 105 w 156"/>
              <a:gd name="T65" fmla="*/ 50 h 150"/>
              <a:gd name="T66" fmla="*/ 106 w 156"/>
              <a:gd name="T67" fmla="*/ 48 h 150"/>
              <a:gd name="T68" fmla="*/ 106 w 156"/>
              <a:gd name="T69" fmla="*/ 45 h 150"/>
              <a:gd name="T70" fmla="*/ 100 w 156"/>
              <a:gd name="T71" fmla="*/ 15 h 150"/>
              <a:gd name="T72" fmla="*/ 78 w 156"/>
              <a:gd name="T73" fmla="*/ 8 h 150"/>
              <a:gd name="T74" fmla="*/ 56 w 156"/>
              <a:gd name="T75" fmla="*/ 15 h 150"/>
              <a:gd name="T76" fmla="*/ 50 w 156"/>
              <a:gd name="T77" fmla="*/ 45 h 150"/>
              <a:gd name="T78" fmla="*/ 50 w 156"/>
              <a:gd name="T79" fmla="*/ 48 h 150"/>
              <a:gd name="T80" fmla="*/ 51 w 156"/>
              <a:gd name="T81" fmla="*/ 50 h 150"/>
              <a:gd name="T82" fmla="*/ 49 w 156"/>
              <a:gd name="T83" fmla="*/ 51 h 150"/>
              <a:gd name="T84" fmla="*/ 48 w 156"/>
              <a:gd name="T85" fmla="*/ 60 h 150"/>
              <a:gd name="T86" fmla="*/ 50 w 156"/>
              <a:gd name="T87" fmla="*/ 64 h 150"/>
              <a:gd name="T88" fmla="*/ 54 w 156"/>
              <a:gd name="T89" fmla="*/ 64 h 150"/>
              <a:gd name="T90" fmla="*/ 54 w 156"/>
              <a:gd name="T91" fmla="*/ 68 h 150"/>
              <a:gd name="T92" fmla="*/ 66 w 156"/>
              <a:gd name="T93" fmla="*/ 90 h 150"/>
              <a:gd name="T94" fmla="*/ 67 w 156"/>
              <a:gd name="T95" fmla="*/ 92 h 150"/>
              <a:gd name="T96" fmla="*/ 67 w 156"/>
              <a:gd name="T97" fmla="*/ 93 h 150"/>
              <a:gd name="T98" fmla="*/ 60 w 156"/>
              <a:gd name="T99" fmla="*/ 108 h 150"/>
              <a:gd name="T100" fmla="*/ 30 w 156"/>
              <a:gd name="T101" fmla="*/ 121 h 150"/>
              <a:gd name="T102" fmla="*/ 9 w 156"/>
              <a:gd name="T103" fmla="*/ 142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56" h="150">
                <a:moveTo>
                  <a:pt x="156" y="150"/>
                </a:moveTo>
                <a:cubicBezTo>
                  <a:pt x="0" y="150"/>
                  <a:pt x="0" y="150"/>
                  <a:pt x="0" y="150"/>
                </a:cubicBezTo>
                <a:cubicBezTo>
                  <a:pt x="0" y="146"/>
                  <a:pt x="0" y="146"/>
                  <a:pt x="0" y="146"/>
                </a:cubicBezTo>
                <a:cubicBezTo>
                  <a:pt x="0" y="122"/>
                  <a:pt x="46" y="103"/>
                  <a:pt x="58" y="100"/>
                </a:cubicBezTo>
                <a:cubicBezTo>
                  <a:pt x="59" y="99"/>
                  <a:pt x="59" y="97"/>
                  <a:pt x="59" y="95"/>
                </a:cubicBezTo>
                <a:cubicBezTo>
                  <a:pt x="56" y="92"/>
                  <a:pt x="50" y="83"/>
                  <a:pt x="47" y="72"/>
                </a:cubicBezTo>
                <a:cubicBezTo>
                  <a:pt x="44" y="70"/>
                  <a:pt x="42" y="68"/>
                  <a:pt x="41" y="64"/>
                </a:cubicBezTo>
                <a:cubicBezTo>
                  <a:pt x="39" y="58"/>
                  <a:pt x="39" y="51"/>
                  <a:pt x="42" y="46"/>
                </a:cubicBezTo>
                <a:cubicBezTo>
                  <a:pt x="42" y="46"/>
                  <a:pt x="42" y="46"/>
                  <a:pt x="42" y="46"/>
                </a:cubicBezTo>
                <a:cubicBezTo>
                  <a:pt x="42" y="39"/>
                  <a:pt x="40" y="22"/>
                  <a:pt x="50" y="10"/>
                </a:cubicBezTo>
                <a:cubicBezTo>
                  <a:pt x="56" y="3"/>
                  <a:pt x="66" y="0"/>
                  <a:pt x="78" y="0"/>
                </a:cubicBezTo>
                <a:cubicBezTo>
                  <a:pt x="90" y="0"/>
                  <a:pt x="100" y="3"/>
                  <a:pt x="106" y="10"/>
                </a:cubicBezTo>
                <a:cubicBezTo>
                  <a:pt x="116" y="22"/>
                  <a:pt x="114" y="39"/>
                  <a:pt x="114" y="46"/>
                </a:cubicBezTo>
                <a:cubicBezTo>
                  <a:pt x="114" y="46"/>
                  <a:pt x="114" y="46"/>
                  <a:pt x="114" y="46"/>
                </a:cubicBezTo>
                <a:cubicBezTo>
                  <a:pt x="117" y="51"/>
                  <a:pt x="117" y="58"/>
                  <a:pt x="115" y="64"/>
                </a:cubicBezTo>
                <a:cubicBezTo>
                  <a:pt x="114" y="68"/>
                  <a:pt x="112" y="70"/>
                  <a:pt x="109" y="72"/>
                </a:cubicBezTo>
                <a:cubicBezTo>
                  <a:pt x="106" y="83"/>
                  <a:pt x="100" y="92"/>
                  <a:pt x="97" y="95"/>
                </a:cubicBezTo>
                <a:cubicBezTo>
                  <a:pt x="97" y="97"/>
                  <a:pt x="97" y="99"/>
                  <a:pt x="98" y="100"/>
                </a:cubicBezTo>
                <a:cubicBezTo>
                  <a:pt x="110" y="103"/>
                  <a:pt x="156" y="122"/>
                  <a:pt x="156" y="146"/>
                </a:cubicBezTo>
                <a:lnTo>
                  <a:pt x="156" y="150"/>
                </a:lnTo>
                <a:close/>
                <a:moveTo>
                  <a:pt x="9" y="142"/>
                </a:moveTo>
                <a:cubicBezTo>
                  <a:pt x="147" y="142"/>
                  <a:pt x="147" y="142"/>
                  <a:pt x="147" y="142"/>
                </a:cubicBezTo>
                <a:cubicBezTo>
                  <a:pt x="145" y="136"/>
                  <a:pt x="138" y="128"/>
                  <a:pt x="126" y="121"/>
                </a:cubicBezTo>
                <a:cubicBezTo>
                  <a:pt x="114" y="114"/>
                  <a:pt x="101" y="109"/>
                  <a:pt x="96" y="108"/>
                </a:cubicBezTo>
                <a:cubicBezTo>
                  <a:pt x="89" y="107"/>
                  <a:pt x="89" y="97"/>
                  <a:pt x="89" y="93"/>
                </a:cubicBezTo>
                <a:cubicBezTo>
                  <a:pt x="89" y="92"/>
                  <a:pt x="89" y="92"/>
                  <a:pt x="89" y="92"/>
                </a:cubicBezTo>
                <a:cubicBezTo>
                  <a:pt x="90" y="90"/>
                  <a:pt x="90" y="90"/>
                  <a:pt x="90" y="90"/>
                </a:cubicBezTo>
                <a:cubicBezTo>
                  <a:pt x="90" y="90"/>
                  <a:pt x="100" y="80"/>
                  <a:pt x="102" y="68"/>
                </a:cubicBezTo>
                <a:cubicBezTo>
                  <a:pt x="102" y="64"/>
                  <a:pt x="102" y="64"/>
                  <a:pt x="102" y="64"/>
                </a:cubicBezTo>
                <a:cubicBezTo>
                  <a:pt x="106" y="64"/>
                  <a:pt x="106" y="64"/>
                  <a:pt x="106" y="64"/>
                </a:cubicBezTo>
                <a:cubicBezTo>
                  <a:pt x="106" y="64"/>
                  <a:pt x="107" y="63"/>
                  <a:pt x="108" y="60"/>
                </a:cubicBezTo>
                <a:cubicBezTo>
                  <a:pt x="109" y="56"/>
                  <a:pt x="109" y="52"/>
                  <a:pt x="107" y="51"/>
                </a:cubicBezTo>
                <a:cubicBezTo>
                  <a:pt x="105" y="50"/>
                  <a:pt x="105" y="50"/>
                  <a:pt x="105" y="50"/>
                </a:cubicBezTo>
                <a:cubicBezTo>
                  <a:pt x="106" y="48"/>
                  <a:pt x="106" y="48"/>
                  <a:pt x="106" y="48"/>
                </a:cubicBezTo>
                <a:cubicBezTo>
                  <a:pt x="106" y="47"/>
                  <a:pt x="106" y="46"/>
                  <a:pt x="106" y="45"/>
                </a:cubicBezTo>
                <a:cubicBezTo>
                  <a:pt x="106" y="39"/>
                  <a:pt x="108" y="24"/>
                  <a:pt x="100" y="15"/>
                </a:cubicBezTo>
                <a:cubicBezTo>
                  <a:pt x="95" y="10"/>
                  <a:pt x="88" y="8"/>
                  <a:pt x="78" y="8"/>
                </a:cubicBezTo>
                <a:cubicBezTo>
                  <a:pt x="68" y="8"/>
                  <a:pt x="61" y="10"/>
                  <a:pt x="56" y="15"/>
                </a:cubicBezTo>
                <a:cubicBezTo>
                  <a:pt x="48" y="24"/>
                  <a:pt x="50" y="39"/>
                  <a:pt x="50" y="45"/>
                </a:cubicBezTo>
                <a:cubicBezTo>
                  <a:pt x="50" y="46"/>
                  <a:pt x="50" y="47"/>
                  <a:pt x="50" y="48"/>
                </a:cubicBezTo>
                <a:cubicBezTo>
                  <a:pt x="51" y="50"/>
                  <a:pt x="51" y="50"/>
                  <a:pt x="51" y="50"/>
                </a:cubicBezTo>
                <a:cubicBezTo>
                  <a:pt x="49" y="51"/>
                  <a:pt x="49" y="51"/>
                  <a:pt x="49" y="51"/>
                </a:cubicBezTo>
                <a:cubicBezTo>
                  <a:pt x="47" y="52"/>
                  <a:pt x="47" y="56"/>
                  <a:pt x="48" y="60"/>
                </a:cubicBezTo>
                <a:cubicBezTo>
                  <a:pt x="49" y="63"/>
                  <a:pt x="50" y="64"/>
                  <a:pt x="50" y="64"/>
                </a:cubicBezTo>
                <a:cubicBezTo>
                  <a:pt x="54" y="64"/>
                  <a:pt x="54" y="64"/>
                  <a:pt x="54" y="64"/>
                </a:cubicBezTo>
                <a:cubicBezTo>
                  <a:pt x="54" y="68"/>
                  <a:pt x="54" y="68"/>
                  <a:pt x="54" y="68"/>
                </a:cubicBezTo>
                <a:cubicBezTo>
                  <a:pt x="56" y="80"/>
                  <a:pt x="66" y="90"/>
                  <a:pt x="66" y="90"/>
                </a:cubicBezTo>
                <a:cubicBezTo>
                  <a:pt x="67" y="92"/>
                  <a:pt x="67" y="92"/>
                  <a:pt x="67" y="92"/>
                </a:cubicBezTo>
                <a:cubicBezTo>
                  <a:pt x="67" y="93"/>
                  <a:pt x="67" y="93"/>
                  <a:pt x="67" y="93"/>
                </a:cubicBezTo>
                <a:cubicBezTo>
                  <a:pt x="67" y="97"/>
                  <a:pt x="67" y="107"/>
                  <a:pt x="60" y="108"/>
                </a:cubicBezTo>
                <a:cubicBezTo>
                  <a:pt x="55" y="109"/>
                  <a:pt x="42" y="114"/>
                  <a:pt x="30" y="121"/>
                </a:cubicBezTo>
                <a:cubicBezTo>
                  <a:pt x="18" y="128"/>
                  <a:pt x="11" y="136"/>
                  <a:pt x="9" y="142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FFC000"/>
            </a:solidFill>
          </a:ln>
        </p:spPr>
        <p:txBody>
          <a:bodyPr vert="horz" wrap="square" lIns="68580" tIns="34290" rIns="68580" bIns="34290" numCol="1" anchor="t" anchorCtr="0" compatLnSpc="1"/>
          <a:p>
            <a:endParaRPr lang="id-ID">
              <a:cs typeface="+mn-ea"/>
              <a:sym typeface="+mn-lt"/>
            </a:endParaRPr>
          </a:p>
        </p:txBody>
      </p:sp>
      <p:sp>
        <p:nvSpPr>
          <p:cNvPr id="44" name="Freeform 14"/>
          <p:cNvSpPr>
            <a:spLocks noEditPoints="1"/>
          </p:cNvSpPr>
          <p:nvPr/>
        </p:nvSpPr>
        <p:spPr bwMode="auto">
          <a:xfrm>
            <a:off x="9391015" y="3185160"/>
            <a:ext cx="485775" cy="404495"/>
          </a:xfrm>
          <a:custGeom>
            <a:avLst/>
            <a:gdLst>
              <a:gd name="T0" fmla="*/ 156 w 156"/>
              <a:gd name="T1" fmla="*/ 150 h 150"/>
              <a:gd name="T2" fmla="*/ 0 w 156"/>
              <a:gd name="T3" fmla="*/ 150 h 150"/>
              <a:gd name="T4" fmla="*/ 0 w 156"/>
              <a:gd name="T5" fmla="*/ 146 h 150"/>
              <a:gd name="T6" fmla="*/ 58 w 156"/>
              <a:gd name="T7" fmla="*/ 100 h 150"/>
              <a:gd name="T8" fmla="*/ 59 w 156"/>
              <a:gd name="T9" fmla="*/ 95 h 150"/>
              <a:gd name="T10" fmla="*/ 47 w 156"/>
              <a:gd name="T11" fmla="*/ 72 h 150"/>
              <a:gd name="T12" fmla="*/ 41 w 156"/>
              <a:gd name="T13" fmla="*/ 64 h 150"/>
              <a:gd name="T14" fmla="*/ 42 w 156"/>
              <a:gd name="T15" fmla="*/ 46 h 150"/>
              <a:gd name="T16" fmla="*/ 42 w 156"/>
              <a:gd name="T17" fmla="*/ 46 h 150"/>
              <a:gd name="T18" fmla="*/ 50 w 156"/>
              <a:gd name="T19" fmla="*/ 10 h 150"/>
              <a:gd name="T20" fmla="*/ 78 w 156"/>
              <a:gd name="T21" fmla="*/ 0 h 150"/>
              <a:gd name="T22" fmla="*/ 106 w 156"/>
              <a:gd name="T23" fmla="*/ 10 h 150"/>
              <a:gd name="T24" fmla="*/ 114 w 156"/>
              <a:gd name="T25" fmla="*/ 46 h 150"/>
              <a:gd name="T26" fmla="*/ 114 w 156"/>
              <a:gd name="T27" fmla="*/ 46 h 150"/>
              <a:gd name="T28" fmla="*/ 115 w 156"/>
              <a:gd name="T29" fmla="*/ 64 h 150"/>
              <a:gd name="T30" fmla="*/ 109 w 156"/>
              <a:gd name="T31" fmla="*/ 72 h 150"/>
              <a:gd name="T32" fmla="*/ 97 w 156"/>
              <a:gd name="T33" fmla="*/ 95 h 150"/>
              <a:gd name="T34" fmla="*/ 98 w 156"/>
              <a:gd name="T35" fmla="*/ 100 h 150"/>
              <a:gd name="T36" fmla="*/ 156 w 156"/>
              <a:gd name="T37" fmla="*/ 146 h 150"/>
              <a:gd name="T38" fmla="*/ 156 w 156"/>
              <a:gd name="T39" fmla="*/ 150 h 150"/>
              <a:gd name="T40" fmla="*/ 9 w 156"/>
              <a:gd name="T41" fmla="*/ 142 h 150"/>
              <a:gd name="T42" fmla="*/ 147 w 156"/>
              <a:gd name="T43" fmla="*/ 142 h 150"/>
              <a:gd name="T44" fmla="*/ 126 w 156"/>
              <a:gd name="T45" fmla="*/ 121 h 150"/>
              <a:gd name="T46" fmla="*/ 96 w 156"/>
              <a:gd name="T47" fmla="*/ 108 h 150"/>
              <a:gd name="T48" fmla="*/ 89 w 156"/>
              <a:gd name="T49" fmla="*/ 93 h 150"/>
              <a:gd name="T50" fmla="*/ 89 w 156"/>
              <a:gd name="T51" fmla="*/ 92 h 150"/>
              <a:gd name="T52" fmla="*/ 90 w 156"/>
              <a:gd name="T53" fmla="*/ 90 h 150"/>
              <a:gd name="T54" fmla="*/ 102 w 156"/>
              <a:gd name="T55" fmla="*/ 68 h 150"/>
              <a:gd name="T56" fmla="*/ 102 w 156"/>
              <a:gd name="T57" fmla="*/ 64 h 150"/>
              <a:gd name="T58" fmla="*/ 106 w 156"/>
              <a:gd name="T59" fmla="*/ 64 h 150"/>
              <a:gd name="T60" fmla="*/ 108 w 156"/>
              <a:gd name="T61" fmla="*/ 60 h 150"/>
              <a:gd name="T62" fmla="*/ 107 w 156"/>
              <a:gd name="T63" fmla="*/ 51 h 150"/>
              <a:gd name="T64" fmla="*/ 105 w 156"/>
              <a:gd name="T65" fmla="*/ 50 h 150"/>
              <a:gd name="T66" fmla="*/ 106 w 156"/>
              <a:gd name="T67" fmla="*/ 48 h 150"/>
              <a:gd name="T68" fmla="*/ 106 w 156"/>
              <a:gd name="T69" fmla="*/ 45 h 150"/>
              <a:gd name="T70" fmla="*/ 100 w 156"/>
              <a:gd name="T71" fmla="*/ 15 h 150"/>
              <a:gd name="T72" fmla="*/ 78 w 156"/>
              <a:gd name="T73" fmla="*/ 8 h 150"/>
              <a:gd name="T74" fmla="*/ 56 w 156"/>
              <a:gd name="T75" fmla="*/ 15 h 150"/>
              <a:gd name="T76" fmla="*/ 50 w 156"/>
              <a:gd name="T77" fmla="*/ 45 h 150"/>
              <a:gd name="T78" fmla="*/ 50 w 156"/>
              <a:gd name="T79" fmla="*/ 48 h 150"/>
              <a:gd name="T80" fmla="*/ 51 w 156"/>
              <a:gd name="T81" fmla="*/ 50 h 150"/>
              <a:gd name="T82" fmla="*/ 49 w 156"/>
              <a:gd name="T83" fmla="*/ 51 h 150"/>
              <a:gd name="T84" fmla="*/ 48 w 156"/>
              <a:gd name="T85" fmla="*/ 60 h 150"/>
              <a:gd name="T86" fmla="*/ 50 w 156"/>
              <a:gd name="T87" fmla="*/ 64 h 150"/>
              <a:gd name="T88" fmla="*/ 54 w 156"/>
              <a:gd name="T89" fmla="*/ 64 h 150"/>
              <a:gd name="T90" fmla="*/ 54 w 156"/>
              <a:gd name="T91" fmla="*/ 68 h 150"/>
              <a:gd name="T92" fmla="*/ 66 w 156"/>
              <a:gd name="T93" fmla="*/ 90 h 150"/>
              <a:gd name="T94" fmla="*/ 67 w 156"/>
              <a:gd name="T95" fmla="*/ 92 h 150"/>
              <a:gd name="T96" fmla="*/ 67 w 156"/>
              <a:gd name="T97" fmla="*/ 93 h 150"/>
              <a:gd name="T98" fmla="*/ 60 w 156"/>
              <a:gd name="T99" fmla="*/ 108 h 150"/>
              <a:gd name="T100" fmla="*/ 30 w 156"/>
              <a:gd name="T101" fmla="*/ 121 h 150"/>
              <a:gd name="T102" fmla="*/ 9 w 156"/>
              <a:gd name="T103" fmla="*/ 142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56" h="150">
                <a:moveTo>
                  <a:pt x="156" y="150"/>
                </a:moveTo>
                <a:cubicBezTo>
                  <a:pt x="0" y="150"/>
                  <a:pt x="0" y="150"/>
                  <a:pt x="0" y="150"/>
                </a:cubicBezTo>
                <a:cubicBezTo>
                  <a:pt x="0" y="146"/>
                  <a:pt x="0" y="146"/>
                  <a:pt x="0" y="146"/>
                </a:cubicBezTo>
                <a:cubicBezTo>
                  <a:pt x="0" y="122"/>
                  <a:pt x="46" y="103"/>
                  <a:pt x="58" y="100"/>
                </a:cubicBezTo>
                <a:cubicBezTo>
                  <a:pt x="59" y="99"/>
                  <a:pt x="59" y="97"/>
                  <a:pt x="59" y="95"/>
                </a:cubicBezTo>
                <a:cubicBezTo>
                  <a:pt x="56" y="92"/>
                  <a:pt x="50" y="83"/>
                  <a:pt x="47" y="72"/>
                </a:cubicBezTo>
                <a:cubicBezTo>
                  <a:pt x="44" y="70"/>
                  <a:pt x="42" y="68"/>
                  <a:pt x="41" y="64"/>
                </a:cubicBezTo>
                <a:cubicBezTo>
                  <a:pt x="39" y="58"/>
                  <a:pt x="39" y="51"/>
                  <a:pt x="42" y="46"/>
                </a:cubicBezTo>
                <a:cubicBezTo>
                  <a:pt x="42" y="46"/>
                  <a:pt x="42" y="46"/>
                  <a:pt x="42" y="46"/>
                </a:cubicBezTo>
                <a:cubicBezTo>
                  <a:pt x="42" y="39"/>
                  <a:pt x="40" y="22"/>
                  <a:pt x="50" y="10"/>
                </a:cubicBezTo>
                <a:cubicBezTo>
                  <a:pt x="56" y="3"/>
                  <a:pt x="66" y="0"/>
                  <a:pt x="78" y="0"/>
                </a:cubicBezTo>
                <a:cubicBezTo>
                  <a:pt x="90" y="0"/>
                  <a:pt x="100" y="3"/>
                  <a:pt x="106" y="10"/>
                </a:cubicBezTo>
                <a:cubicBezTo>
                  <a:pt x="116" y="22"/>
                  <a:pt x="114" y="39"/>
                  <a:pt x="114" y="46"/>
                </a:cubicBezTo>
                <a:cubicBezTo>
                  <a:pt x="114" y="46"/>
                  <a:pt x="114" y="46"/>
                  <a:pt x="114" y="46"/>
                </a:cubicBezTo>
                <a:cubicBezTo>
                  <a:pt x="117" y="51"/>
                  <a:pt x="117" y="58"/>
                  <a:pt x="115" y="64"/>
                </a:cubicBezTo>
                <a:cubicBezTo>
                  <a:pt x="114" y="68"/>
                  <a:pt x="112" y="70"/>
                  <a:pt x="109" y="72"/>
                </a:cubicBezTo>
                <a:cubicBezTo>
                  <a:pt x="106" y="83"/>
                  <a:pt x="100" y="92"/>
                  <a:pt x="97" y="95"/>
                </a:cubicBezTo>
                <a:cubicBezTo>
                  <a:pt x="97" y="97"/>
                  <a:pt x="97" y="99"/>
                  <a:pt x="98" y="100"/>
                </a:cubicBezTo>
                <a:cubicBezTo>
                  <a:pt x="110" y="103"/>
                  <a:pt x="156" y="122"/>
                  <a:pt x="156" y="146"/>
                </a:cubicBezTo>
                <a:lnTo>
                  <a:pt x="156" y="150"/>
                </a:lnTo>
                <a:close/>
                <a:moveTo>
                  <a:pt x="9" y="142"/>
                </a:moveTo>
                <a:cubicBezTo>
                  <a:pt x="147" y="142"/>
                  <a:pt x="147" y="142"/>
                  <a:pt x="147" y="142"/>
                </a:cubicBezTo>
                <a:cubicBezTo>
                  <a:pt x="145" y="136"/>
                  <a:pt x="138" y="128"/>
                  <a:pt x="126" y="121"/>
                </a:cubicBezTo>
                <a:cubicBezTo>
                  <a:pt x="114" y="114"/>
                  <a:pt x="101" y="109"/>
                  <a:pt x="96" y="108"/>
                </a:cubicBezTo>
                <a:cubicBezTo>
                  <a:pt x="89" y="107"/>
                  <a:pt x="89" y="97"/>
                  <a:pt x="89" y="93"/>
                </a:cubicBezTo>
                <a:cubicBezTo>
                  <a:pt x="89" y="92"/>
                  <a:pt x="89" y="92"/>
                  <a:pt x="89" y="92"/>
                </a:cubicBezTo>
                <a:cubicBezTo>
                  <a:pt x="90" y="90"/>
                  <a:pt x="90" y="90"/>
                  <a:pt x="90" y="90"/>
                </a:cubicBezTo>
                <a:cubicBezTo>
                  <a:pt x="90" y="90"/>
                  <a:pt x="100" y="80"/>
                  <a:pt x="102" y="68"/>
                </a:cubicBezTo>
                <a:cubicBezTo>
                  <a:pt x="102" y="64"/>
                  <a:pt x="102" y="64"/>
                  <a:pt x="102" y="64"/>
                </a:cubicBezTo>
                <a:cubicBezTo>
                  <a:pt x="106" y="64"/>
                  <a:pt x="106" y="64"/>
                  <a:pt x="106" y="64"/>
                </a:cubicBezTo>
                <a:cubicBezTo>
                  <a:pt x="106" y="64"/>
                  <a:pt x="107" y="63"/>
                  <a:pt x="108" y="60"/>
                </a:cubicBezTo>
                <a:cubicBezTo>
                  <a:pt x="109" y="56"/>
                  <a:pt x="109" y="52"/>
                  <a:pt x="107" y="51"/>
                </a:cubicBezTo>
                <a:cubicBezTo>
                  <a:pt x="105" y="50"/>
                  <a:pt x="105" y="50"/>
                  <a:pt x="105" y="50"/>
                </a:cubicBezTo>
                <a:cubicBezTo>
                  <a:pt x="106" y="48"/>
                  <a:pt x="106" y="48"/>
                  <a:pt x="106" y="48"/>
                </a:cubicBezTo>
                <a:cubicBezTo>
                  <a:pt x="106" y="47"/>
                  <a:pt x="106" y="46"/>
                  <a:pt x="106" y="45"/>
                </a:cubicBezTo>
                <a:cubicBezTo>
                  <a:pt x="106" y="39"/>
                  <a:pt x="108" y="24"/>
                  <a:pt x="100" y="15"/>
                </a:cubicBezTo>
                <a:cubicBezTo>
                  <a:pt x="95" y="10"/>
                  <a:pt x="88" y="8"/>
                  <a:pt x="78" y="8"/>
                </a:cubicBezTo>
                <a:cubicBezTo>
                  <a:pt x="68" y="8"/>
                  <a:pt x="61" y="10"/>
                  <a:pt x="56" y="15"/>
                </a:cubicBezTo>
                <a:cubicBezTo>
                  <a:pt x="48" y="24"/>
                  <a:pt x="50" y="39"/>
                  <a:pt x="50" y="45"/>
                </a:cubicBezTo>
                <a:cubicBezTo>
                  <a:pt x="50" y="46"/>
                  <a:pt x="50" y="47"/>
                  <a:pt x="50" y="48"/>
                </a:cubicBezTo>
                <a:cubicBezTo>
                  <a:pt x="51" y="50"/>
                  <a:pt x="51" y="50"/>
                  <a:pt x="51" y="50"/>
                </a:cubicBezTo>
                <a:cubicBezTo>
                  <a:pt x="49" y="51"/>
                  <a:pt x="49" y="51"/>
                  <a:pt x="49" y="51"/>
                </a:cubicBezTo>
                <a:cubicBezTo>
                  <a:pt x="47" y="52"/>
                  <a:pt x="47" y="56"/>
                  <a:pt x="48" y="60"/>
                </a:cubicBezTo>
                <a:cubicBezTo>
                  <a:pt x="49" y="63"/>
                  <a:pt x="50" y="64"/>
                  <a:pt x="50" y="64"/>
                </a:cubicBezTo>
                <a:cubicBezTo>
                  <a:pt x="54" y="64"/>
                  <a:pt x="54" y="64"/>
                  <a:pt x="54" y="64"/>
                </a:cubicBezTo>
                <a:cubicBezTo>
                  <a:pt x="54" y="68"/>
                  <a:pt x="54" y="68"/>
                  <a:pt x="54" y="68"/>
                </a:cubicBezTo>
                <a:cubicBezTo>
                  <a:pt x="56" y="80"/>
                  <a:pt x="66" y="90"/>
                  <a:pt x="66" y="90"/>
                </a:cubicBezTo>
                <a:cubicBezTo>
                  <a:pt x="67" y="92"/>
                  <a:pt x="67" y="92"/>
                  <a:pt x="67" y="92"/>
                </a:cubicBezTo>
                <a:cubicBezTo>
                  <a:pt x="67" y="93"/>
                  <a:pt x="67" y="93"/>
                  <a:pt x="67" y="93"/>
                </a:cubicBezTo>
                <a:cubicBezTo>
                  <a:pt x="67" y="97"/>
                  <a:pt x="67" y="107"/>
                  <a:pt x="60" y="108"/>
                </a:cubicBezTo>
                <a:cubicBezTo>
                  <a:pt x="55" y="109"/>
                  <a:pt x="42" y="114"/>
                  <a:pt x="30" y="121"/>
                </a:cubicBezTo>
                <a:cubicBezTo>
                  <a:pt x="18" y="128"/>
                  <a:pt x="11" y="136"/>
                  <a:pt x="9" y="142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FFC000"/>
            </a:solidFill>
          </a:ln>
        </p:spPr>
        <p:txBody>
          <a:bodyPr vert="horz" wrap="square" lIns="68580" tIns="34290" rIns="68580" bIns="34290" numCol="1" anchor="t" anchorCtr="0" compatLnSpc="1"/>
          <a:p>
            <a:endParaRPr lang="id-ID">
              <a:cs typeface="+mn-ea"/>
              <a:sym typeface="+mn-lt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3281680" y="1725295"/>
            <a:ext cx="653415" cy="2660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900"/>
          </a:p>
        </p:txBody>
      </p:sp>
      <p:sp>
        <p:nvSpPr>
          <p:cNvPr id="47" name="文本框 46"/>
          <p:cNvSpPr txBox="1"/>
          <p:nvPr/>
        </p:nvSpPr>
        <p:spPr>
          <a:xfrm>
            <a:off x="3281680" y="1706880"/>
            <a:ext cx="640080" cy="2298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900" b="1">
                <a:solidFill>
                  <a:srgbClr val="FF0000"/>
                </a:solidFill>
              </a:rPr>
              <a:t>积分换购</a:t>
            </a:r>
            <a:endParaRPr lang="zh-CN" altLang="en-US" sz="900" b="1">
              <a:solidFill>
                <a:srgbClr val="FF0000"/>
              </a:solidFill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3288030" y="1399540"/>
            <a:ext cx="653415" cy="2660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900"/>
          </a:p>
        </p:txBody>
      </p:sp>
      <p:sp>
        <p:nvSpPr>
          <p:cNvPr id="50" name="文本框 49"/>
          <p:cNvSpPr txBox="1"/>
          <p:nvPr/>
        </p:nvSpPr>
        <p:spPr>
          <a:xfrm>
            <a:off x="3295015" y="1435735"/>
            <a:ext cx="640080" cy="2298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900"/>
              <a:t>话术回访</a:t>
            </a:r>
            <a:endParaRPr lang="zh-CN" altLang="en-US" sz="900"/>
          </a:p>
        </p:txBody>
      </p:sp>
      <p:grpSp>
        <p:nvGrpSpPr>
          <p:cNvPr id="11" name="组合 10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5" name="对角圆角矩形 4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5" name="图片 14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文本框 15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55" name="文本框 54"/>
          <p:cNvSpPr txBox="1"/>
          <p:nvPr/>
        </p:nvSpPr>
        <p:spPr>
          <a:xfrm>
            <a:off x="1166178" y="407670"/>
            <a:ext cx="30276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会员体系与</a:t>
            </a:r>
            <a:r>
              <a:rPr lang="zh-CN" altLang="en-US" sz="1600" b="1" dirty="0">
                <a:sym typeface="+mn-ea"/>
              </a:rPr>
              <a:t>粉丝安家流程的结合</a:t>
            </a:r>
            <a:endParaRPr lang="zh-CN" altLang="en-US" sz="16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56" name="组合 5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59" name="图片 58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62" name="图片 61" descr="resourc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63" name="图片 62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6" name="矩形 5"/>
          <p:cNvSpPr/>
          <p:nvPr/>
        </p:nvSpPr>
        <p:spPr>
          <a:xfrm>
            <a:off x="1483995" y="4365625"/>
            <a:ext cx="938530" cy="2660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900"/>
          </a:p>
        </p:txBody>
      </p:sp>
      <p:sp>
        <p:nvSpPr>
          <p:cNvPr id="7" name="文本框 6"/>
          <p:cNvSpPr txBox="1"/>
          <p:nvPr/>
        </p:nvSpPr>
        <p:spPr>
          <a:xfrm>
            <a:off x="1520825" y="4383405"/>
            <a:ext cx="868680" cy="2298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900"/>
              <a:t>挖掘用户需求</a:t>
            </a:r>
            <a:endParaRPr lang="zh-CN" altLang="en-US" sz="900"/>
          </a:p>
        </p:txBody>
      </p:sp>
      <p:sp>
        <p:nvSpPr>
          <p:cNvPr id="82" name="矩形 81"/>
          <p:cNvSpPr/>
          <p:nvPr/>
        </p:nvSpPr>
        <p:spPr>
          <a:xfrm>
            <a:off x="1483995" y="4739005"/>
            <a:ext cx="961390" cy="2660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900"/>
          </a:p>
        </p:txBody>
      </p:sp>
      <p:sp>
        <p:nvSpPr>
          <p:cNvPr id="83" name="文本框 82"/>
          <p:cNvSpPr txBox="1"/>
          <p:nvPr/>
        </p:nvSpPr>
        <p:spPr>
          <a:xfrm>
            <a:off x="1521460" y="4739005"/>
            <a:ext cx="868680" cy="2298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900"/>
              <a:t>了解用户情况</a:t>
            </a:r>
            <a:endParaRPr lang="zh-CN" altLang="en-US" sz="900"/>
          </a:p>
        </p:txBody>
      </p:sp>
      <p:grpSp>
        <p:nvGrpSpPr>
          <p:cNvPr id="2" name="组合 1"/>
          <p:cNvGrpSpPr/>
          <p:nvPr/>
        </p:nvGrpSpPr>
        <p:grpSpPr>
          <a:xfrm rot="0">
            <a:off x="1235075" y="3933825"/>
            <a:ext cx="1436370" cy="386080"/>
            <a:chOff x="2887" y="4634"/>
            <a:chExt cx="2262" cy="608"/>
          </a:xfrm>
        </p:grpSpPr>
        <p:sp>
          <p:nvSpPr>
            <p:cNvPr id="8" name="圆角矩形 7"/>
            <p:cNvSpPr/>
            <p:nvPr/>
          </p:nvSpPr>
          <p:spPr>
            <a:xfrm>
              <a:off x="2887" y="4767"/>
              <a:ext cx="2262" cy="475"/>
            </a:xfrm>
            <a:prstGeom prst="roundRect">
              <a:avLst>
                <a:gd name="adj" fmla="val 1200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2980" y="4634"/>
              <a:ext cx="2083" cy="60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>
                <a:lnSpc>
                  <a:spcPct val="160000"/>
                </a:lnSpc>
              </a:pPr>
              <a:r>
                <a:rPr lang="zh-CN" altLang="zh-CN" sz="1200" b="1"/>
                <a:t>问卷调研</a:t>
              </a:r>
              <a:endParaRPr lang="zh-CN" altLang="zh-CN" sz="1200" b="1"/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1483995" y="5120640"/>
            <a:ext cx="961390" cy="22987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900" b="1">
                <a:solidFill>
                  <a:srgbClr val="FF0000"/>
                </a:solidFill>
                <a:sym typeface="+mn-ea"/>
              </a:rPr>
              <a:t>获取积分</a:t>
            </a:r>
            <a:endParaRPr lang="zh-CN" altLang="en-US" sz="900" b="1">
              <a:solidFill>
                <a:srgbClr val="FF0000"/>
              </a:solidFill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697548" y="121285"/>
            <a:ext cx="329311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1600" b="1">
                <a:solidFill>
                  <a:schemeClr val="tx1"/>
                </a:solidFill>
                <a:sym typeface="+mn-ea"/>
              </a:rPr>
              <a:t>心智启蒙</a:t>
            </a:r>
            <a:r>
              <a:rPr lang="en-US" altLang="zh-CN" sz="1600" b="1">
                <a:solidFill>
                  <a:schemeClr val="tx1"/>
                </a:solidFill>
                <a:sym typeface="+mn-ea"/>
              </a:rPr>
              <a:t>-</a:t>
            </a:r>
            <a:r>
              <a:rPr lang="zh-CN" altLang="en-US" sz="1600" b="1">
                <a:solidFill>
                  <a:schemeClr val="tx1"/>
                </a:solidFill>
                <a:sym typeface="+mn-ea"/>
              </a:rPr>
              <a:t>从包裹卡就种下积分心智</a:t>
            </a:r>
            <a:endParaRPr lang="zh-CN" altLang="en-US" sz="1600" b="1">
              <a:solidFill>
                <a:schemeClr val="tx1"/>
              </a:solidFill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0370" y="458470"/>
            <a:ext cx="2844165" cy="484314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0110" y="458470"/>
            <a:ext cx="2235835" cy="48431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1520" y="516890"/>
            <a:ext cx="3843020" cy="307467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215265" y="143510"/>
            <a:ext cx="341630" cy="280035"/>
            <a:chOff x="4729" y="1585"/>
            <a:chExt cx="842" cy="708"/>
          </a:xfrm>
        </p:grpSpPr>
        <p:pic>
          <p:nvPicPr>
            <p:cNvPr id="9" name="图片 8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1" name="图片 10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2"/>
  <p:tag name="KSO_WM_UNIT_ID" val="diagram20169799_2*l_h_i*1_3_2"/>
  <p:tag name="KSO_WM_TEMPLATE_CATEGORY" val="diagram"/>
  <p:tag name="KSO_WM_TEMPLATE_INDEX" val="20169799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10.xml><?xml version="1.0" encoding="utf-8"?>
<p:tagLst xmlns:p="http://schemas.openxmlformats.org/presentationml/2006/main">
  <p:tag name="KSO_WM_UNIT_SUBTYPE" val="a"/>
  <p:tag name="KSO_WM_UNIT_NOCLEAR" val="0"/>
  <p:tag name="KSO_WM_UNIT_VALUE" val="4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169799_2*l_h_f*1_1_1"/>
  <p:tag name="KSO_WM_TEMPLATE_CATEGORY" val="diagram"/>
  <p:tag name="KSO_WM_TEMPLATE_INDEX" val="20169799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100.xml><?xml version="1.0" encoding="utf-8"?>
<p:tagLst xmlns:p="http://schemas.openxmlformats.org/presentationml/2006/main">
  <p:tag name="PA" val="v5.2.4"/>
</p:tagLst>
</file>

<file path=ppt/tags/tag101.xml><?xml version="1.0" encoding="utf-8"?>
<p:tagLst xmlns:p="http://schemas.openxmlformats.org/presentationml/2006/main">
  <p:tag name="PA" val="v5.2.4"/>
</p:tagLst>
</file>

<file path=ppt/tags/tag102.xml><?xml version="1.0" encoding="utf-8"?>
<p:tagLst xmlns:p="http://schemas.openxmlformats.org/presentationml/2006/main">
  <p:tag name="PA" val="v5.2.4"/>
</p:tagLst>
</file>

<file path=ppt/tags/tag103.xml><?xml version="1.0" encoding="utf-8"?>
<p:tagLst xmlns:p="http://schemas.openxmlformats.org/presentationml/2006/main">
  <p:tag name="PA" val="v5.2.4"/>
</p:tagLst>
</file>

<file path=ppt/tags/tag104.xml><?xml version="1.0" encoding="utf-8"?>
<p:tagLst xmlns:p="http://schemas.openxmlformats.org/presentationml/2006/main">
  <p:tag name="PA" val="v5.2.4"/>
</p:tagLst>
</file>

<file path=ppt/tags/tag105.xml><?xml version="1.0" encoding="utf-8"?>
<p:tagLst xmlns:p="http://schemas.openxmlformats.org/presentationml/2006/main">
  <p:tag name="PA" val="v5.2.4"/>
</p:tagLst>
</file>

<file path=ppt/tags/tag106.xml><?xml version="1.0" encoding="utf-8"?>
<p:tagLst xmlns:p="http://schemas.openxmlformats.org/presentationml/2006/main">
  <p:tag name="PA" val="v5.2.4"/>
</p:tagLst>
</file>

<file path=ppt/tags/tag107.xml><?xml version="1.0" encoding="utf-8"?>
<p:tagLst xmlns:p="http://schemas.openxmlformats.org/presentationml/2006/main">
  <p:tag name="PA" val="v5.2.4"/>
</p:tagLst>
</file>

<file path=ppt/tags/tag108.xml><?xml version="1.0" encoding="utf-8"?>
<p:tagLst xmlns:p="http://schemas.openxmlformats.org/presentationml/2006/main">
  <p:tag name="PA" val="v5.2.4"/>
</p:tagLst>
</file>

<file path=ppt/tags/tag109.xml><?xml version="1.0" encoding="utf-8"?>
<p:tagLst xmlns:p="http://schemas.openxmlformats.org/presentationml/2006/main">
  <p:tag name="PA" val="v5.2.4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2"/>
  <p:tag name="KSO_WM_UNIT_ID" val="diagram20169799_2*l_h_i*1_1_2"/>
  <p:tag name="KSO_WM_TEMPLATE_CATEGORY" val="diagram"/>
  <p:tag name="KSO_WM_TEMPLATE_INDEX" val="20169799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110.xml><?xml version="1.0" encoding="utf-8"?>
<p:tagLst xmlns:p="http://schemas.openxmlformats.org/presentationml/2006/main">
  <p:tag name="PA" val="v5.2.4"/>
</p:tagLst>
</file>

<file path=ppt/tags/tag111.xml><?xml version="1.0" encoding="utf-8"?>
<p:tagLst xmlns:p="http://schemas.openxmlformats.org/presentationml/2006/main">
  <p:tag name="PA" val="v5.2.4"/>
</p:tagLst>
</file>

<file path=ppt/tags/tag112.xml><?xml version="1.0" encoding="utf-8"?>
<p:tagLst xmlns:p="http://schemas.openxmlformats.org/presentationml/2006/main">
  <p:tag name="PA" val="v5.2.4"/>
</p:tagLst>
</file>

<file path=ppt/tags/tag113.xml><?xml version="1.0" encoding="utf-8"?>
<p:tagLst xmlns:p="http://schemas.openxmlformats.org/presentationml/2006/main">
  <p:tag name="PA" val="v5.2.4"/>
</p:tagLst>
</file>

<file path=ppt/tags/tag114.xml><?xml version="1.0" encoding="utf-8"?>
<p:tagLst xmlns:p="http://schemas.openxmlformats.org/presentationml/2006/main">
  <p:tag name="PA" val="v5.2.4"/>
</p:tagLst>
</file>

<file path=ppt/tags/tag115.xml><?xml version="1.0" encoding="utf-8"?>
<p:tagLst xmlns:p="http://schemas.openxmlformats.org/presentationml/2006/main">
  <p:tag name="PA" val="v5.2.4"/>
</p:tagLst>
</file>

<file path=ppt/tags/tag116.xml><?xml version="1.0" encoding="utf-8"?>
<p:tagLst xmlns:p="http://schemas.openxmlformats.org/presentationml/2006/main">
  <p:tag name="PA" val="v5.2.4"/>
</p:tagLst>
</file>

<file path=ppt/tags/tag117.xml><?xml version="1.0" encoding="utf-8"?>
<p:tagLst xmlns:p="http://schemas.openxmlformats.org/presentationml/2006/main">
  <p:tag name="PA" val="v5.2.4"/>
</p:tagLst>
</file>

<file path=ppt/tags/tag118.xml><?xml version="1.0" encoding="utf-8"?>
<p:tagLst xmlns:p="http://schemas.openxmlformats.org/presentationml/2006/main">
  <p:tag name="PA" val="v5.2.4"/>
</p:tagLst>
</file>

<file path=ppt/tags/tag119.xml><?xml version="1.0" encoding="utf-8"?>
<p:tagLst xmlns:p="http://schemas.openxmlformats.org/presentationml/2006/main">
  <p:tag name="PA" val="v5.2.4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169799_2*l_h_i*1_3_1"/>
  <p:tag name="KSO_WM_TEMPLATE_CATEGORY" val="diagram"/>
  <p:tag name="KSO_WM_TEMPLATE_INDEX" val="20169799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120.xml><?xml version="1.0" encoding="utf-8"?>
<p:tagLst xmlns:p="http://schemas.openxmlformats.org/presentationml/2006/main">
  <p:tag name="PA" val="v5.2.4"/>
</p:tagLst>
</file>

<file path=ppt/tags/tag121.xml><?xml version="1.0" encoding="utf-8"?>
<p:tagLst xmlns:p="http://schemas.openxmlformats.org/presentationml/2006/main">
  <p:tag name="PA" val="v5.2.4"/>
</p:tagLst>
</file>

<file path=ppt/tags/tag122.xml><?xml version="1.0" encoding="utf-8"?>
<p:tagLst xmlns:p="http://schemas.openxmlformats.org/presentationml/2006/main">
  <p:tag name="PA" val="v5.2.4"/>
</p:tagLst>
</file>

<file path=ppt/tags/tag123.xml><?xml version="1.0" encoding="utf-8"?>
<p:tagLst xmlns:p="http://schemas.openxmlformats.org/presentationml/2006/main">
  <p:tag name="PA" val="v5.2.4"/>
</p:tagLst>
</file>

<file path=ppt/tags/tag124.xml><?xml version="1.0" encoding="utf-8"?>
<p:tagLst xmlns:p="http://schemas.openxmlformats.org/presentationml/2006/main">
  <p:tag name="PA" val="v5.2.4"/>
</p:tagLst>
</file>

<file path=ppt/tags/tag125.xml><?xml version="1.0" encoding="utf-8"?>
<p:tagLst xmlns:p="http://schemas.openxmlformats.org/presentationml/2006/main">
  <p:tag name="PA" val="v5.2.4"/>
</p:tagLst>
</file>

<file path=ppt/tags/tag126.xml><?xml version="1.0" encoding="utf-8"?>
<p:tagLst xmlns:p="http://schemas.openxmlformats.org/presentationml/2006/main">
  <p:tag name="PA" val="v5.2.4"/>
</p:tagLst>
</file>

<file path=ppt/tags/tag127.xml><?xml version="1.0" encoding="utf-8"?>
<p:tagLst xmlns:p="http://schemas.openxmlformats.org/presentationml/2006/main">
  <p:tag name="PA" val="v5.2.4"/>
</p:tagLst>
</file>

<file path=ppt/tags/tag128.xml><?xml version="1.0" encoding="utf-8"?>
<p:tagLst xmlns:p="http://schemas.openxmlformats.org/presentationml/2006/main">
  <p:tag name="PA" val="v5.2.4"/>
</p:tagLst>
</file>

<file path=ppt/tags/tag129.xml><?xml version="1.0" encoding="utf-8"?>
<p:tagLst xmlns:p="http://schemas.openxmlformats.org/presentationml/2006/main">
  <p:tag name="PA" val="v5.2.4"/>
</p:tagLst>
</file>

<file path=ppt/tags/tag13.xml><?xml version="1.0" encoding="utf-8"?>
<p:tagLst xmlns:p="http://schemas.openxmlformats.org/presentationml/2006/main">
  <p:tag name="KSO_WM_SLIDE_ITEM_CNT" val="3"/>
</p:tagLst>
</file>

<file path=ppt/tags/tag130.xml><?xml version="1.0" encoding="utf-8"?>
<p:tagLst xmlns:p="http://schemas.openxmlformats.org/presentationml/2006/main">
  <p:tag name="PA" val="v5.2.4"/>
</p:tagLst>
</file>

<file path=ppt/tags/tag131.xml><?xml version="1.0" encoding="utf-8"?>
<p:tagLst xmlns:p="http://schemas.openxmlformats.org/presentationml/2006/main">
  <p:tag name="PA" val="v5.2.4"/>
</p:tagLst>
</file>

<file path=ppt/tags/tag132.xml><?xml version="1.0" encoding="utf-8"?>
<p:tagLst xmlns:p="http://schemas.openxmlformats.org/presentationml/2006/main">
  <p:tag name="PA" val="v5.2.4"/>
</p:tagLst>
</file>

<file path=ppt/tags/tag133.xml><?xml version="1.0" encoding="utf-8"?>
<p:tagLst xmlns:p="http://schemas.openxmlformats.org/presentationml/2006/main">
  <p:tag name="PA" val="v5.2.4"/>
</p:tagLst>
</file>

<file path=ppt/tags/tag134.xml><?xml version="1.0" encoding="utf-8"?>
<p:tagLst xmlns:p="http://schemas.openxmlformats.org/presentationml/2006/main">
  <p:tag name="PA" val="v5.2.4"/>
</p:tagLst>
</file>

<file path=ppt/tags/tag135.xml><?xml version="1.0" encoding="utf-8"?>
<p:tagLst xmlns:p="http://schemas.openxmlformats.org/presentationml/2006/main">
  <p:tag name="PA" val="v5.2.4"/>
</p:tagLst>
</file>

<file path=ppt/tags/tag136.xml><?xml version="1.0" encoding="utf-8"?>
<p:tagLst xmlns:p="http://schemas.openxmlformats.org/presentationml/2006/main">
  <p:tag name="PA" val="v5.2.4"/>
</p:tagLst>
</file>

<file path=ppt/tags/tag137.xml><?xml version="1.0" encoding="utf-8"?>
<p:tagLst xmlns:p="http://schemas.openxmlformats.org/presentationml/2006/main">
  <p:tag name="PA" val="v5.2.4"/>
</p:tagLst>
</file>

<file path=ppt/tags/tag138.xml><?xml version="1.0" encoding="utf-8"?>
<p:tagLst xmlns:p="http://schemas.openxmlformats.org/presentationml/2006/main">
  <p:tag name="PA" val="v5.2.4"/>
</p:tagLst>
</file>

<file path=ppt/tags/tag139.xml><?xml version="1.0" encoding="utf-8"?>
<p:tagLst xmlns:p="http://schemas.openxmlformats.org/presentationml/2006/main">
  <p:tag name="PA" val="v5.2.4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1"/>
  <p:tag name="KSO_WM_UNIT_ID" val="diagram20170208_1*l_i*1_1"/>
  <p:tag name="KSO_WM_TEMPLATE_CATEGORY" val="diagram"/>
  <p:tag name="KSO_WM_TEMPLATE_INDEX" val="20170208"/>
  <p:tag name="KSO_WM_UNIT_LAYERLEVEL" val="1_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PA" val="v5.2.4"/>
</p:tagLst>
</file>

<file path=ppt/tags/tag141.xml><?xml version="1.0" encoding="utf-8"?>
<p:tagLst xmlns:p="http://schemas.openxmlformats.org/presentationml/2006/main">
  <p:tag name="PA" val="v5.2.4"/>
</p:tagLst>
</file>

<file path=ppt/tags/tag15.xml><?xml version="1.0" encoding="utf-8"?>
<p:tagLst xmlns:p="http://schemas.openxmlformats.org/presentationml/2006/main">
  <p:tag name="KSO_WM_UNIT_VALUE" val="995*57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d"/>
  <p:tag name="KSO_WM_UNIT_INDEX" val="1_1"/>
  <p:tag name="KSO_WM_UNIT_ID" val="diagram20170208_1*l_d*1_1"/>
  <p:tag name="KSO_WM_TEMPLATE_CATEGORY" val="diagram"/>
  <p:tag name="KSO_WM_TEMPLATE_INDEX" val="20170208"/>
  <p:tag name="KSO_WM_UNIT_SUPPORT_UNIT_TYPE" val="[&quot;all&quot;]"/>
  <p:tag name="KSO_WM_UNIT_LAYERLEVEL" val="1_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170208_1*l_h_i*1_2_1"/>
  <p:tag name="KSO_WM_TEMPLATE_CATEGORY" val="diagram"/>
  <p:tag name="KSO_WM_TEMPLATE_INDEX" val="20170208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170208_1*l_h_i*1_1_1"/>
  <p:tag name="KSO_WM_TEMPLATE_CATEGORY" val="diagram"/>
  <p:tag name="KSO_WM_TEMPLATE_INDEX" val="20170208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170208_1*l_h_i*1_1_2"/>
  <p:tag name="KSO_WM_TEMPLATE_CATEGORY" val="diagram"/>
  <p:tag name="KSO_WM_TEMPLATE_INDEX" val="20170208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19.xml><?xml version="1.0" encoding="utf-8"?>
<p:tagLst xmlns:p="http://schemas.openxmlformats.org/presentationml/2006/main">
  <p:tag name="KSO_WM_UNIT_ISCONTENTSTITLE" val="0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170208_1*l_h_a*1_2_1"/>
  <p:tag name="KSO_WM_TEMPLATE_CATEGORY" val="diagram"/>
  <p:tag name="KSO_WM_TEMPLATE_INDEX" val="20170208"/>
  <p:tag name="KSO_WM_UNIT_LAYERLEVEL" val="1_1_1"/>
  <p:tag name="KSO_WM_TAG_VERSION" val="1.0"/>
  <p:tag name="KSO_WM_BEAUTIFY_FLAG" val="#wm#"/>
  <p:tag name="KSO_WM_UNIT_PRESET_TEXT" val="LOREM IPSUM"/>
  <p:tag name="KSO_WM_UNIT_TEXT_FILL_FORE_SCHEMECOLOR_INDEX" val="13"/>
  <p:tag name="KSO_WM_UNIT_TEXT_FILL_TYPE" val="1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2"/>
  <p:tag name="KSO_WM_UNIT_ID" val="diagram20169799_2*l_h_i*1_2_2"/>
  <p:tag name="KSO_WM_TEMPLATE_CATEGORY" val="diagram"/>
  <p:tag name="KSO_WM_TEMPLATE_INDEX" val="20169799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20.xml><?xml version="1.0" encoding="utf-8"?>
<p:tagLst xmlns:p="http://schemas.openxmlformats.org/presentationml/2006/main"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170208_1*l_h_f*1_2_1"/>
  <p:tag name="KSO_WM_TEMPLATE_CATEGORY" val="diagram"/>
  <p:tag name="KSO_WM_TEMPLATE_INDEX" val="20170208"/>
  <p:tag name="KSO_WM_UNIT_LAYERLEVEL" val="1_1_1"/>
  <p:tag name="KSO_WM_TAG_VERSION" val="1.0"/>
  <p:tag name="KSO_WM_BEAUTIFY_FLAG" val="#wm#"/>
  <p:tag name="KSO_WM_UNIT_PRESET_TEXT" val="Lorem ipsum dolor sit amet"/>
  <p:tag name="KSO_WM_UNIT_TEXT_FILL_FORE_SCHEMECOLOR_INDEX" val="13"/>
  <p:tag name="KSO_WM_UNIT_TEXT_FILL_TYPE" val="1"/>
</p:tagLst>
</file>

<file path=ppt/tags/tag21.xml><?xml version="1.0" encoding="utf-8"?>
<p:tagLst xmlns:p="http://schemas.openxmlformats.org/presentationml/2006/main"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170208_1*l_h_f*1_1_1"/>
  <p:tag name="KSO_WM_TEMPLATE_CATEGORY" val="diagram"/>
  <p:tag name="KSO_WM_TEMPLATE_INDEX" val="20170208"/>
  <p:tag name="KSO_WM_UNIT_LAYERLEVEL" val="1_1_1"/>
  <p:tag name="KSO_WM_TAG_VERSION" val="1.0"/>
  <p:tag name="KSO_WM_BEAUTIFY_FLAG" val="#wm#"/>
  <p:tag name="KSO_WM_UNIT_PRESET_TEXT" val="Lorem ipsum dolor sit amet"/>
  <p:tag name="KSO_WM_UNIT_TEXT_FILL_FORE_SCHEMECOLOR_INDEX" val="13"/>
  <p:tag name="KSO_WM_UNIT_TEXT_FILL_TYPE" val="1"/>
</p:tagLst>
</file>

<file path=ppt/tags/tag22.xml><?xml version="1.0" encoding="utf-8"?>
<p:tagLst xmlns:p="http://schemas.openxmlformats.org/presentationml/2006/main">
  <p:tag name="KSO_WM_UNIT_ISCONTENTSTITLE" val="0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70208_1*l_h_a*1_1_1"/>
  <p:tag name="KSO_WM_TEMPLATE_CATEGORY" val="diagram"/>
  <p:tag name="KSO_WM_TEMPLATE_INDEX" val="20170208"/>
  <p:tag name="KSO_WM_UNIT_LAYERLEVEL" val="1_1_1"/>
  <p:tag name="KSO_WM_TAG_VERSION" val="1.0"/>
  <p:tag name="KSO_WM_BEAUTIFY_FLAG" val="#wm#"/>
  <p:tag name="KSO_WM_UNIT_PRESET_TEXT" val="LOREM IPSUM"/>
  <p:tag name="KSO_WM_UNIT_TEXT_FILL_FORE_SCHEMECOLOR_INDEX" val="13"/>
  <p:tag name="KSO_WM_UNIT_TEXT_FILL_TYPE" val="1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170208_1*l_h_i*1_2_2"/>
  <p:tag name="KSO_WM_TEMPLATE_CATEGORY" val="diagram"/>
  <p:tag name="KSO_WM_TEMPLATE_INDEX" val="20170208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3"/>
  <p:tag name="KSO_WM_UNIT_ID" val="diagram20170208_1*l_h_i*1_2_3"/>
  <p:tag name="KSO_WM_TEMPLATE_CATEGORY" val="diagram"/>
  <p:tag name="KSO_WM_TEMPLATE_INDEX" val="20170208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4"/>
  <p:tag name="KSO_WM_UNIT_ID" val="diagram20170208_1*l_h_i*1_2_4"/>
  <p:tag name="KSO_WM_TEMPLATE_CATEGORY" val="diagram"/>
  <p:tag name="KSO_WM_TEMPLATE_INDEX" val="20170208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5"/>
  <p:tag name="KSO_WM_UNIT_ID" val="diagram20170208_1*l_h_i*1_2_5"/>
  <p:tag name="KSO_WM_TEMPLATE_CATEGORY" val="diagram"/>
  <p:tag name="KSO_WM_TEMPLATE_INDEX" val="20170208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6"/>
  <p:tag name="KSO_WM_UNIT_ID" val="diagram20170208_1*l_h_i*1_2_6"/>
  <p:tag name="KSO_WM_TEMPLATE_CATEGORY" val="diagram"/>
  <p:tag name="KSO_WM_TEMPLATE_INDEX" val="20170208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7"/>
  <p:tag name="KSO_WM_UNIT_ID" val="diagram20170208_1*l_h_i*1_2_7"/>
  <p:tag name="KSO_WM_TEMPLATE_CATEGORY" val="diagram"/>
  <p:tag name="KSO_WM_TEMPLATE_INDEX" val="20170208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8"/>
  <p:tag name="KSO_WM_UNIT_ID" val="diagram20170208_1*l_h_i*1_2_8"/>
  <p:tag name="KSO_WM_TEMPLATE_CATEGORY" val="diagram"/>
  <p:tag name="KSO_WM_TEMPLATE_INDEX" val="20170208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169799_2*l_h_i*1_2_1"/>
  <p:tag name="KSO_WM_TEMPLATE_CATEGORY" val="diagram"/>
  <p:tag name="KSO_WM_TEMPLATE_INDEX" val="20169799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9"/>
  <p:tag name="KSO_WM_UNIT_ID" val="diagram20170208_1*l_h_i*1_2_9"/>
  <p:tag name="KSO_WM_TEMPLATE_CATEGORY" val="diagram"/>
  <p:tag name="KSO_WM_TEMPLATE_INDEX" val="20170208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0"/>
  <p:tag name="KSO_WM_UNIT_ID" val="diagram20170208_1*l_h_i*1_2_10"/>
  <p:tag name="KSO_WM_TEMPLATE_CATEGORY" val="diagram"/>
  <p:tag name="KSO_WM_TEMPLATE_INDEX" val="20170208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1"/>
  <p:tag name="KSO_WM_UNIT_ID" val="diagram20170208_1*l_h_i*1_2_11"/>
  <p:tag name="KSO_WM_TEMPLATE_CATEGORY" val="diagram"/>
  <p:tag name="KSO_WM_TEMPLATE_INDEX" val="20170208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33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030_4*i*0"/>
  <p:tag name="KSO_WM_TEMPLATE_CATEGORY" val="diagram"/>
  <p:tag name="KSO_WM_TEMPLATE_INDEX" val="160030"/>
  <p:tag name="KSO_WM_UNIT_INDEX" val="0"/>
</p:tagLst>
</file>

<file path=ppt/tags/tag34.xml><?xml version="1.0" encoding="utf-8"?>
<p:tagLst xmlns:p="http://schemas.openxmlformats.org/presentationml/2006/main">
  <p:tag name="KSO_WM_TAG_VERSION" val="1.0"/>
  <p:tag name="KSO_WM_TEMPLATE_CATEGORY" val="diagram"/>
  <p:tag name="KSO_WM_TEMPLATE_INDEX" val="160030"/>
  <p:tag name="KSO_WM_UNIT_TYPE" val="l_i"/>
  <p:tag name="KSO_WM_UNIT_INDEX" val="1_1"/>
  <p:tag name="KSO_WM_UNIT_ID" val="diagram160030_4*l_i*1_1"/>
  <p:tag name="KSO_WM_UNIT_CLEAR" val="1"/>
  <p:tag name="KSO_WM_UNIT_LAYERLEVEL" val="1_1"/>
  <p:tag name="KSO_WM_BEAUTIFY_FLAG" val="#wm#"/>
  <p:tag name="KSO_WM_DIAGRAM_GROUP_CODE" val="l1-1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35.xml><?xml version="1.0" encoding="utf-8"?>
<p:tagLst xmlns:p="http://schemas.openxmlformats.org/presentationml/2006/main">
  <p:tag name="KSO_WM_TAG_VERSION" val="1.0"/>
  <p:tag name="KSO_WM_TEMPLATE_CATEGORY" val="diagram"/>
  <p:tag name="KSO_WM_TEMPLATE_INDEX" val="160030"/>
  <p:tag name="KSO_WM_UNIT_TYPE" val="l_h_f"/>
  <p:tag name="KSO_WM_UNIT_INDEX" val="1_1_1"/>
  <p:tag name="KSO_WM_UNIT_ID" val="diagram160030_4*l_h_f*1_1_1"/>
  <p:tag name="KSO_WM_UNIT_CLEAR" val="1"/>
  <p:tag name="KSO_WM_UNIT_LAYERLEVEL" val="1_1_1"/>
  <p:tag name="KSO_WM_UNIT_VALUE" val="28"/>
  <p:tag name="KSO_WM_UNIT_HIGHLIGHT" val="0"/>
  <p:tag name="KSO_WM_UNIT_COMPATIBLE" val="0"/>
  <p:tag name="KSO_WM_BEAUTIFY_FLAG" val="#wm#"/>
  <p:tag name="KSO_WM_UNIT_PRESET_TEXT_INDEX" val="4"/>
  <p:tag name="KSO_WM_UNIT_PRESET_TEXT_LEN" val="50"/>
  <p:tag name="KSO_WM_DIAGRAM_GROUP_CODE" val="l1-1"/>
  <p:tag name="KSO_WM_UNIT_TEXT_FILL_FORE_SCHEMECOLOR_INDEX" val="14"/>
  <p:tag name="KSO_WM_UNIT_TEXT_FILL_TYPE" val="1"/>
</p:tagLst>
</file>

<file path=ppt/tags/tag36.xml><?xml version="1.0" encoding="utf-8"?>
<p:tagLst xmlns:p="http://schemas.openxmlformats.org/presentationml/2006/main">
  <p:tag name="KSO_WM_TAG_VERSION" val="1.0"/>
  <p:tag name="KSO_WM_TEMPLATE_CATEGORY" val="diagram"/>
  <p:tag name="KSO_WM_TEMPLATE_INDEX" val="160030"/>
  <p:tag name="KSO_WM_UNIT_TYPE" val="l_i"/>
  <p:tag name="KSO_WM_UNIT_INDEX" val="1_2"/>
  <p:tag name="KSO_WM_UNIT_ID" val="diagram160030_4*l_i*1_2"/>
  <p:tag name="KSO_WM_UNIT_CLEAR" val="1"/>
  <p:tag name="KSO_WM_UNIT_LAYERLEVEL" val="1_1"/>
  <p:tag name="KSO_WM_BEAUTIFY_FLAG" val="#wm#"/>
  <p:tag name="KSO_WM_DIAGRAM_GROUP_CODE" val="l1-1"/>
</p:tagLst>
</file>

<file path=ppt/tags/tag37.xml><?xml version="1.0" encoding="utf-8"?>
<p:tagLst xmlns:p="http://schemas.openxmlformats.org/presentationml/2006/main">
  <p:tag name="KSO_WM_TAG_VERSION" val="1.0"/>
  <p:tag name="KSO_WM_TEMPLATE_CATEGORY" val="diagram"/>
  <p:tag name="KSO_WM_TEMPLATE_INDEX" val="160030"/>
  <p:tag name="KSO_WM_UNIT_TYPE" val="l_i"/>
  <p:tag name="KSO_WM_UNIT_INDEX" val="1_3"/>
  <p:tag name="KSO_WM_UNIT_ID" val="diagram160030_4*l_i*1_3"/>
  <p:tag name="KSO_WM_UNIT_CLEAR" val="1"/>
  <p:tag name="KSO_WM_UNIT_LAYERLEVEL" val="1_1"/>
  <p:tag name="KSO_WM_BEAUTIFY_FLAG" val="#wm#"/>
  <p:tag name="KSO_WM_DIAGRAM_GROUP_CODE" val="l1-1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38.xml><?xml version="1.0" encoding="utf-8"?>
<p:tagLst xmlns:p="http://schemas.openxmlformats.org/presentationml/2006/main">
  <p:tag name="KSO_WM_TAG_VERSION" val="1.0"/>
  <p:tag name="KSO_WM_TEMPLATE_CATEGORY" val="diagram"/>
  <p:tag name="KSO_WM_TEMPLATE_INDEX" val="160030"/>
  <p:tag name="KSO_WM_UNIT_TYPE" val="l_h_a"/>
  <p:tag name="KSO_WM_UNIT_INDEX" val="1_1_1"/>
  <p:tag name="KSO_WM_UNIT_ID" val="diagram160030_4*l_h_a*1_1_1"/>
  <p:tag name="KSO_WM_UNIT_CLEAR" val="1"/>
  <p:tag name="KSO_WM_UNIT_LAYERLEVEL" val="1_1_1"/>
  <p:tag name="KSO_WM_UNIT_VALUE" val="15"/>
  <p:tag name="KSO_WM_UNIT_HIGHLIGHT" val="0"/>
  <p:tag name="KSO_WM_UNIT_COMPATIBLE" val="0"/>
  <p:tag name="KSO_WM_BEAUTIFY_FLAG" val="#wm#"/>
  <p:tag name="KSO_WM_UNIT_PRESET_TEXT_INDEX" val="4"/>
  <p:tag name="KSO_WM_UNIT_PRESET_TEXT_LEN" val="12"/>
  <p:tag name="KSO_WM_DIAGRAM_GROUP_CODE" val="l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39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030_4*i*11"/>
  <p:tag name="KSO_WM_TEMPLATE_CATEGORY" val="diagram"/>
  <p:tag name="KSO_WM_TEMPLATE_INDEX" val="160030"/>
  <p:tag name="KSO_WM_UNIT_INDEX" val="11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169799_2*l_h_i*1_1_1"/>
  <p:tag name="KSO_WM_TEMPLATE_CATEGORY" val="diagram"/>
  <p:tag name="KSO_WM_TEMPLATE_INDEX" val="20169799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40.xml><?xml version="1.0" encoding="utf-8"?>
<p:tagLst xmlns:p="http://schemas.openxmlformats.org/presentationml/2006/main">
  <p:tag name="KSO_WM_TAG_VERSION" val="1.0"/>
  <p:tag name="KSO_WM_TEMPLATE_CATEGORY" val="diagram"/>
  <p:tag name="KSO_WM_TEMPLATE_INDEX" val="160030"/>
  <p:tag name="KSO_WM_UNIT_TYPE" val="l_i"/>
  <p:tag name="KSO_WM_UNIT_INDEX" val="1_4"/>
  <p:tag name="KSO_WM_UNIT_ID" val="diagram160030_4*l_i*1_4"/>
  <p:tag name="KSO_WM_UNIT_CLEAR" val="1"/>
  <p:tag name="KSO_WM_UNIT_LAYERLEVEL" val="1_1"/>
  <p:tag name="KSO_WM_BEAUTIFY_FLAG" val="#wm#"/>
  <p:tag name="KSO_WM_DIAGRAM_GROUP_CODE" val="l1-1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41.xml><?xml version="1.0" encoding="utf-8"?>
<p:tagLst xmlns:p="http://schemas.openxmlformats.org/presentationml/2006/main">
  <p:tag name="KSO_WM_TAG_VERSION" val="1.0"/>
  <p:tag name="KSO_WM_TEMPLATE_CATEGORY" val="diagram"/>
  <p:tag name="KSO_WM_TEMPLATE_INDEX" val="160030"/>
  <p:tag name="KSO_WM_UNIT_TYPE" val="l_h_f"/>
  <p:tag name="KSO_WM_UNIT_INDEX" val="1_2_1"/>
  <p:tag name="KSO_WM_UNIT_ID" val="diagram160030_4*l_h_f*1_2_1"/>
  <p:tag name="KSO_WM_UNIT_CLEAR" val="1"/>
  <p:tag name="KSO_WM_UNIT_LAYERLEVEL" val="1_1_1"/>
  <p:tag name="KSO_WM_UNIT_VALUE" val="28"/>
  <p:tag name="KSO_WM_UNIT_HIGHLIGHT" val="0"/>
  <p:tag name="KSO_WM_UNIT_COMPATIBLE" val="0"/>
  <p:tag name="KSO_WM_BEAUTIFY_FLAG" val="#wm#"/>
  <p:tag name="KSO_WM_UNIT_PRESET_TEXT_INDEX" val="4"/>
  <p:tag name="KSO_WM_UNIT_PRESET_TEXT_LEN" val="50"/>
  <p:tag name="KSO_WM_DIAGRAM_GROUP_CODE" val="l1-1"/>
  <p:tag name="KSO_WM_UNIT_TEXT_FILL_FORE_SCHEMECOLOR_INDEX" val="14"/>
  <p:tag name="KSO_WM_UNIT_TEXT_FILL_TYPE" val="1"/>
</p:tagLst>
</file>

<file path=ppt/tags/tag42.xml><?xml version="1.0" encoding="utf-8"?>
<p:tagLst xmlns:p="http://schemas.openxmlformats.org/presentationml/2006/main">
  <p:tag name="KSO_WM_TAG_VERSION" val="1.0"/>
  <p:tag name="KSO_WM_TEMPLATE_CATEGORY" val="diagram"/>
  <p:tag name="KSO_WM_TEMPLATE_INDEX" val="160030"/>
  <p:tag name="KSO_WM_UNIT_TYPE" val="l_i"/>
  <p:tag name="KSO_WM_UNIT_INDEX" val="1_5"/>
  <p:tag name="KSO_WM_UNIT_ID" val="diagram160030_4*l_i*1_5"/>
  <p:tag name="KSO_WM_UNIT_CLEAR" val="1"/>
  <p:tag name="KSO_WM_UNIT_LAYERLEVEL" val="1_1"/>
  <p:tag name="KSO_WM_BEAUTIFY_FLAG" val="#wm#"/>
  <p:tag name="KSO_WM_DIAGRAM_GROUP_CODE" val="l1-1"/>
</p:tagLst>
</file>

<file path=ppt/tags/tag43.xml><?xml version="1.0" encoding="utf-8"?>
<p:tagLst xmlns:p="http://schemas.openxmlformats.org/presentationml/2006/main">
  <p:tag name="KSO_WM_TAG_VERSION" val="1.0"/>
  <p:tag name="KSO_WM_TEMPLATE_CATEGORY" val="diagram"/>
  <p:tag name="KSO_WM_TEMPLATE_INDEX" val="160030"/>
  <p:tag name="KSO_WM_UNIT_TYPE" val="l_i"/>
  <p:tag name="KSO_WM_UNIT_INDEX" val="1_6"/>
  <p:tag name="KSO_WM_UNIT_ID" val="diagram160030_4*l_i*1_6"/>
  <p:tag name="KSO_WM_UNIT_CLEAR" val="1"/>
  <p:tag name="KSO_WM_UNIT_LAYERLEVEL" val="1_1"/>
  <p:tag name="KSO_WM_BEAUTIFY_FLAG" val="#wm#"/>
  <p:tag name="KSO_WM_DIAGRAM_GROUP_CODE" val="l1-1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44.xml><?xml version="1.0" encoding="utf-8"?>
<p:tagLst xmlns:p="http://schemas.openxmlformats.org/presentationml/2006/main">
  <p:tag name="KSO_WM_TAG_VERSION" val="1.0"/>
  <p:tag name="KSO_WM_TEMPLATE_CATEGORY" val="diagram"/>
  <p:tag name="KSO_WM_TEMPLATE_INDEX" val="160030"/>
  <p:tag name="KSO_WM_UNIT_TYPE" val="l_h_a"/>
  <p:tag name="KSO_WM_UNIT_INDEX" val="1_2_1"/>
  <p:tag name="KSO_WM_UNIT_ID" val="diagram160030_4*l_h_a*1_2_1"/>
  <p:tag name="KSO_WM_UNIT_CLEAR" val="1"/>
  <p:tag name="KSO_WM_UNIT_LAYERLEVEL" val="1_1_1"/>
  <p:tag name="KSO_WM_UNIT_VALUE" val="15"/>
  <p:tag name="KSO_WM_UNIT_HIGHLIGHT" val="0"/>
  <p:tag name="KSO_WM_UNIT_COMPATIBLE" val="0"/>
  <p:tag name="KSO_WM_BEAUTIFY_FLAG" val="#wm#"/>
  <p:tag name="KSO_WM_UNIT_PRESET_TEXT_INDEX" val="4"/>
  <p:tag name="KSO_WM_UNIT_PRESET_TEXT_LEN" val="12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45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030_4*i*22"/>
  <p:tag name="KSO_WM_TEMPLATE_CATEGORY" val="diagram"/>
  <p:tag name="KSO_WM_TEMPLATE_INDEX" val="160030"/>
  <p:tag name="KSO_WM_UNIT_INDEX" val="22"/>
</p:tagLst>
</file>

<file path=ppt/tags/tag46.xml><?xml version="1.0" encoding="utf-8"?>
<p:tagLst xmlns:p="http://schemas.openxmlformats.org/presentationml/2006/main">
  <p:tag name="KSO_WM_TAG_VERSION" val="1.0"/>
  <p:tag name="KSO_WM_TEMPLATE_CATEGORY" val="diagram"/>
  <p:tag name="KSO_WM_TEMPLATE_INDEX" val="160030"/>
  <p:tag name="KSO_WM_UNIT_TYPE" val="l_i"/>
  <p:tag name="KSO_WM_UNIT_INDEX" val="1_7"/>
  <p:tag name="KSO_WM_UNIT_ID" val="diagram160030_4*l_i*1_7"/>
  <p:tag name="KSO_WM_UNIT_CLEAR" val="1"/>
  <p:tag name="KSO_WM_UNIT_LAYERLEVEL" val="1_1"/>
  <p:tag name="KSO_WM_BEAUTIFY_FLAG" val="#wm#"/>
  <p:tag name="KSO_WM_DIAGRAM_GROUP_CODE" val="l1-1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47.xml><?xml version="1.0" encoding="utf-8"?>
<p:tagLst xmlns:p="http://schemas.openxmlformats.org/presentationml/2006/main">
  <p:tag name="KSO_WM_TAG_VERSION" val="1.0"/>
  <p:tag name="KSO_WM_TEMPLATE_CATEGORY" val="diagram"/>
  <p:tag name="KSO_WM_TEMPLATE_INDEX" val="160030"/>
  <p:tag name="KSO_WM_UNIT_TYPE" val="l_h_f"/>
  <p:tag name="KSO_WM_UNIT_INDEX" val="1_3_1"/>
  <p:tag name="KSO_WM_UNIT_ID" val="diagram160030_4*l_h_f*1_3_1"/>
  <p:tag name="KSO_WM_UNIT_CLEAR" val="1"/>
  <p:tag name="KSO_WM_UNIT_LAYERLEVEL" val="1_1_1"/>
  <p:tag name="KSO_WM_UNIT_VALUE" val="28"/>
  <p:tag name="KSO_WM_UNIT_HIGHLIGHT" val="0"/>
  <p:tag name="KSO_WM_UNIT_COMPATIBLE" val="0"/>
  <p:tag name="KSO_WM_BEAUTIFY_FLAG" val="#wm#"/>
  <p:tag name="KSO_WM_UNIT_PRESET_TEXT_INDEX" val="4"/>
  <p:tag name="KSO_WM_UNIT_PRESET_TEXT_LEN" val="50"/>
  <p:tag name="KSO_WM_DIAGRAM_GROUP_CODE" val="l1-1"/>
  <p:tag name="KSO_WM_UNIT_TEXT_FILL_FORE_SCHEMECOLOR_INDEX" val="14"/>
  <p:tag name="KSO_WM_UNIT_TEXT_FILL_TYPE" val="1"/>
</p:tagLst>
</file>

<file path=ppt/tags/tag48.xml><?xml version="1.0" encoding="utf-8"?>
<p:tagLst xmlns:p="http://schemas.openxmlformats.org/presentationml/2006/main">
  <p:tag name="KSO_WM_TAG_VERSION" val="1.0"/>
  <p:tag name="KSO_WM_TEMPLATE_CATEGORY" val="diagram"/>
  <p:tag name="KSO_WM_TEMPLATE_INDEX" val="160030"/>
  <p:tag name="KSO_WM_UNIT_TYPE" val="l_i"/>
  <p:tag name="KSO_WM_UNIT_INDEX" val="1_8"/>
  <p:tag name="KSO_WM_UNIT_ID" val="diagram160030_4*l_i*1_8"/>
  <p:tag name="KSO_WM_UNIT_CLEAR" val="1"/>
  <p:tag name="KSO_WM_UNIT_LAYERLEVEL" val="1_1"/>
  <p:tag name="KSO_WM_BEAUTIFY_FLAG" val="#wm#"/>
  <p:tag name="KSO_WM_DIAGRAM_GROUP_CODE" val="l1-1"/>
</p:tagLst>
</file>

<file path=ppt/tags/tag49.xml><?xml version="1.0" encoding="utf-8"?>
<p:tagLst xmlns:p="http://schemas.openxmlformats.org/presentationml/2006/main">
  <p:tag name="KSO_WM_TAG_VERSION" val="1.0"/>
  <p:tag name="KSO_WM_TEMPLATE_CATEGORY" val="diagram"/>
  <p:tag name="KSO_WM_TEMPLATE_INDEX" val="160030"/>
  <p:tag name="KSO_WM_UNIT_TYPE" val="l_i"/>
  <p:tag name="KSO_WM_UNIT_INDEX" val="1_9"/>
  <p:tag name="KSO_WM_UNIT_ID" val="diagram160030_4*l_i*1_9"/>
  <p:tag name="KSO_WM_UNIT_CLEAR" val="1"/>
  <p:tag name="KSO_WM_UNIT_LAYERLEVEL" val="1_1"/>
  <p:tag name="KSO_WM_BEAUTIFY_FLAG" val="#wm#"/>
  <p:tag name="KSO_WM_DIAGRAM_GROUP_CODE" val="l1-1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169799_2*l_h_a*1_3_1"/>
  <p:tag name="KSO_WM_TEMPLATE_CATEGORY" val="diagram"/>
  <p:tag name="KSO_WM_TEMPLATE_INDEX" val="20169799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50.xml><?xml version="1.0" encoding="utf-8"?>
<p:tagLst xmlns:p="http://schemas.openxmlformats.org/presentationml/2006/main">
  <p:tag name="KSO_WM_TAG_VERSION" val="1.0"/>
  <p:tag name="KSO_WM_TEMPLATE_CATEGORY" val="diagram"/>
  <p:tag name="KSO_WM_TEMPLATE_INDEX" val="160030"/>
  <p:tag name="KSO_WM_UNIT_TYPE" val="l_h_a"/>
  <p:tag name="KSO_WM_UNIT_INDEX" val="1_3_1"/>
  <p:tag name="KSO_WM_UNIT_ID" val="diagram160030_4*l_h_a*1_3_1"/>
  <p:tag name="KSO_WM_UNIT_CLEAR" val="1"/>
  <p:tag name="KSO_WM_UNIT_LAYERLEVEL" val="1_1_1"/>
  <p:tag name="KSO_WM_UNIT_VALUE" val="15"/>
  <p:tag name="KSO_WM_UNIT_HIGHLIGHT" val="0"/>
  <p:tag name="KSO_WM_UNIT_COMPATIBLE" val="0"/>
  <p:tag name="KSO_WM_BEAUTIFY_FLAG" val="#wm#"/>
  <p:tag name="KSO_WM_UNIT_PRESET_TEXT_INDEX" val="4"/>
  <p:tag name="KSO_WM_UNIT_PRESET_TEXT_LEN" val="12"/>
  <p:tag name="KSO_WM_DIAGRAM_GROUP_CODE" val="l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5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030_4*i*33"/>
  <p:tag name="KSO_WM_TEMPLATE_CATEGORY" val="diagram"/>
  <p:tag name="KSO_WM_TEMPLATE_INDEX" val="160030"/>
  <p:tag name="KSO_WM_UNIT_INDEX" val="33"/>
</p:tagLst>
</file>

<file path=ppt/tags/tag52.xml><?xml version="1.0" encoding="utf-8"?>
<p:tagLst xmlns:p="http://schemas.openxmlformats.org/presentationml/2006/main">
  <p:tag name="KSO_WM_TAG_VERSION" val="1.0"/>
  <p:tag name="KSO_WM_TEMPLATE_CATEGORY" val="diagram"/>
  <p:tag name="KSO_WM_TEMPLATE_INDEX" val="160030"/>
  <p:tag name="KSO_WM_UNIT_TYPE" val="l_i"/>
  <p:tag name="KSO_WM_UNIT_INDEX" val="1_10"/>
  <p:tag name="KSO_WM_UNIT_ID" val="diagram160030_4*l_i*1_10"/>
  <p:tag name="KSO_WM_UNIT_CLEAR" val="1"/>
  <p:tag name="KSO_WM_UNIT_LAYERLEVEL" val="1_1"/>
  <p:tag name="KSO_WM_BEAUTIFY_FLAG" val="#wm#"/>
  <p:tag name="KSO_WM_DIAGRAM_GROUP_CODE" val="l1-1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53.xml><?xml version="1.0" encoding="utf-8"?>
<p:tagLst xmlns:p="http://schemas.openxmlformats.org/presentationml/2006/main">
  <p:tag name="KSO_WM_TAG_VERSION" val="1.0"/>
  <p:tag name="KSO_WM_TEMPLATE_CATEGORY" val="diagram"/>
  <p:tag name="KSO_WM_TEMPLATE_INDEX" val="160030"/>
  <p:tag name="KSO_WM_UNIT_TYPE" val="l_h_f"/>
  <p:tag name="KSO_WM_UNIT_INDEX" val="1_4_1"/>
  <p:tag name="KSO_WM_UNIT_ID" val="diagram160030_4*l_h_f*1_4_1"/>
  <p:tag name="KSO_WM_UNIT_CLEAR" val="1"/>
  <p:tag name="KSO_WM_UNIT_LAYERLEVEL" val="1_1_1"/>
  <p:tag name="KSO_WM_UNIT_VALUE" val="28"/>
  <p:tag name="KSO_WM_UNIT_HIGHLIGHT" val="0"/>
  <p:tag name="KSO_WM_UNIT_COMPATIBLE" val="0"/>
  <p:tag name="KSO_WM_BEAUTIFY_FLAG" val="#wm#"/>
  <p:tag name="KSO_WM_UNIT_PRESET_TEXT_INDEX" val="4"/>
  <p:tag name="KSO_WM_UNIT_PRESET_TEXT_LEN" val="50"/>
  <p:tag name="KSO_WM_DIAGRAM_GROUP_CODE" val="l1-1"/>
  <p:tag name="KSO_WM_UNIT_TEXT_FILL_FORE_SCHEMECOLOR_INDEX" val="14"/>
  <p:tag name="KSO_WM_UNIT_TEXT_FILL_TYPE" val="1"/>
</p:tagLst>
</file>

<file path=ppt/tags/tag54.xml><?xml version="1.0" encoding="utf-8"?>
<p:tagLst xmlns:p="http://schemas.openxmlformats.org/presentationml/2006/main">
  <p:tag name="KSO_WM_TAG_VERSION" val="1.0"/>
  <p:tag name="KSO_WM_TEMPLATE_CATEGORY" val="diagram"/>
  <p:tag name="KSO_WM_TEMPLATE_INDEX" val="160030"/>
  <p:tag name="KSO_WM_UNIT_TYPE" val="l_i"/>
  <p:tag name="KSO_WM_UNIT_INDEX" val="1_11"/>
  <p:tag name="KSO_WM_UNIT_ID" val="diagram160030_4*l_i*1_11"/>
  <p:tag name="KSO_WM_UNIT_CLEAR" val="1"/>
  <p:tag name="KSO_WM_UNIT_LAYERLEVEL" val="1_1"/>
  <p:tag name="KSO_WM_BEAUTIFY_FLAG" val="#wm#"/>
  <p:tag name="KSO_WM_DIAGRAM_GROUP_CODE" val="l1-1"/>
</p:tagLst>
</file>

<file path=ppt/tags/tag55.xml><?xml version="1.0" encoding="utf-8"?>
<p:tagLst xmlns:p="http://schemas.openxmlformats.org/presentationml/2006/main">
  <p:tag name="KSO_WM_TAG_VERSION" val="1.0"/>
  <p:tag name="KSO_WM_TEMPLATE_CATEGORY" val="diagram"/>
  <p:tag name="KSO_WM_TEMPLATE_INDEX" val="160030"/>
  <p:tag name="KSO_WM_UNIT_TYPE" val="l_i"/>
  <p:tag name="KSO_WM_UNIT_INDEX" val="1_12"/>
  <p:tag name="KSO_WM_UNIT_ID" val="diagram160030_4*l_i*1_12"/>
  <p:tag name="KSO_WM_UNIT_CLEAR" val="1"/>
  <p:tag name="KSO_WM_UNIT_LAYERLEVEL" val="1_1"/>
  <p:tag name="KSO_WM_BEAUTIFY_FLAG" val="#wm#"/>
  <p:tag name="KSO_WM_DIAGRAM_GROUP_CODE" val="l1-1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56.xml><?xml version="1.0" encoding="utf-8"?>
<p:tagLst xmlns:p="http://schemas.openxmlformats.org/presentationml/2006/main">
  <p:tag name="KSO_WM_TAG_VERSION" val="1.0"/>
  <p:tag name="KSO_WM_TEMPLATE_CATEGORY" val="diagram"/>
  <p:tag name="KSO_WM_TEMPLATE_INDEX" val="160030"/>
  <p:tag name="KSO_WM_UNIT_TYPE" val="l_h_a"/>
  <p:tag name="KSO_WM_UNIT_INDEX" val="1_4_1"/>
  <p:tag name="KSO_WM_UNIT_ID" val="diagram160030_4*l_h_a*1_4_1"/>
  <p:tag name="KSO_WM_UNIT_CLEAR" val="1"/>
  <p:tag name="KSO_WM_UNIT_LAYERLEVEL" val="1_1_1"/>
  <p:tag name="KSO_WM_UNIT_VALUE" val="15"/>
  <p:tag name="KSO_WM_UNIT_HIGHLIGHT" val="0"/>
  <p:tag name="KSO_WM_UNIT_COMPATIBLE" val="0"/>
  <p:tag name="KSO_WM_BEAUTIFY_FLAG" val="#wm#"/>
  <p:tag name="KSO_WM_UNIT_PRESET_TEXT_INDEX" val="4"/>
  <p:tag name="KSO_WM_UNIT_PRESET_TEXT_LEN" val="12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5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53"/>
  <p:tag name="KSO_WM_UNIT_TYPE" val="m_h_a"/>
  <p:tag name="KSO_WM_UNIT_INDEX" val="1_1_1"/>
  <p:tag name="KSO_WM_UNIT_ID" val="diagram160353_1*m_h_a*1_1_1"/>
  <p:tag name="KSO_WM_UNIT_CLEAR" val="1"/>
  <p:tag name="KSO_WM_UNIT_LAYERLEVEL" val="1_1_1"/>
  <p:tag name="KSO_WM_UNIT_VALUE" val="21"/>
  <p:tag name="KSO_WM_UNIT_HIGHLIGHT" val="0"/>
  <p:tag name="KSO_WM_UNIT_COMPATIBLE" val="0"/>
  <p:tag name="KSO_WM_UNIT_PRESET_TEXT_INDEX" val="3"/>
  <p:tag name="KSO_WM_UNIT_PRESET_TEXT_LEN" val="12"/>
  <p:tag name="KSO_WM_DIAGRAM_GROUP_CODE" val="m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5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53"/>
  <p:tag name="KSO_WM_UNIT_TYPE" val="m_h_f"/>
  <p:tag name="KSO_WM_UNIT_INDEX" val="1_1_1"/>
  <p:tag name="KSO_WM_UNIT_ID" val="diagram160353_1*m_h_f*1_1_1"/>
  <p:tag name="KSO_WM_UNIT_CLEAR" val="1"/>
  <p:tag name="KSO_WM_UNIT_LAYERLEVEL" val="1_1_1"/>
  <p:tag name="KSO_WM_UNIT_VALUE" val="42"/>
  <p:tag name="KSO_WM_UNIT_HIGHLIGHT" val="0"/>
  <p:tag name="KSO_WM_UNIT_COMPATIBLE" val="0"/>
  <p:tag name="KSO_WM_UNIT_PRESET_TEXT_INDEX" val="4"/>
  <p:tag name="KSO_WM_UNIT_PRESET_TEXT_LEN" val="40"/>
  <p:tag name="KSO_WM_DIAGRAM_GROUP_CODE" val="m1-1"/>
  <p:tag name="KSO_WM_UNIT_TEXT_FILL_FORE_SCHEMECOLOR_INDEX" val="15"/>
  <p:tag name="KSO_WM_UNIT_TEXT_FILL_TYPE" val="1"/>
</p:tagLst>
</file>

<file path=ppt/tags/tag5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53"/>
  <p:tag name="KSO_WM_UNIT_TYPE" val="m_h_a"/>
  <p:tag name="KSO_WM_UNIT_INDEX" val="1_2_1"/>
  <p:tag name="KSO_WM_UNIT_ID" val="diagram160353_1*m_h_a*1_2_1"/>
  <p:tag name="KSO_WM_UNIT_CLEAR" val="1"/>
  <p:tag name="KSO_WM_UNIT_LAYERLEVEL" val="1_1_1"/>
  <p:tag name="KSO_WM_UNIT_VALUE" val="21"/>
  <p:tag name="KSO_WM_UNIT_HIGHLIGHT" val="0"/>
  <p:tag name="KSO_WM_UNIT_COMPATIBLE" val="0"/>
  <p:tag name="KSO_WM_UNIT_PRESET_TEXT_INDEX" val="3"/>
  <p:tag name="KSO_WM_UNIT_PRESET_TEXT_LEN" val="12"/>
  <p:tag name="KSO_WM_DIAGRAM_GROUP_CODE" val="m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6.xml><?xml version="1.0" encoding="utf-8"?>
<p:tagLst xmlns:p="http://schemas.openxmlformats.org/presentationml/2006/main">
  <p:tag name="KSO_WM_UNIT_SUBTYPE" val="a"/>
  <p:tag name="KSO_WM_UNIT_NOCLEAR" val="0"/>
  <p:tag name="KSO_WM_UNIT_VALUE" val="9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169799_2*l_h_f*1_3_1"/>
  <p:tag name="KSO_WM_TEMPLATE_CATEGORY" val="diagram"/>
  <p:tag name="KSO_WM_TEMPLATE_INDEX" val="20169799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6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53"/>
  <p:tag name="KSO_WM_UNIT_TYPE" val="m_h_a"/>
  <p:tag name="KSO_WM_UNIT_INDEX" val="1_3_1"/>
  <p:tag name="KSO_WM_UNIT_ID" val="diagram160353_1*m_h_a*1_3_1"/>
  <p:tag name="KSO_WM_UNIT_CLEAR" val="1"/>
  <p:tag name="KSO_WM_UNIT_LAYERLEVEL" val="1_1_1"/>
  <p:tag name="KSO_WM_UNIT_VALUE" val="21"/>
  <p:tag name="KSO_WM_UNIT_HIGHLIGHT" val="0"/>
  <p:tag name="KSO_WM_UNIT_COMPATIBLE" val="0"/>
  <p:tag name="KSO_WM_UNIT_PRESET_TEXT_INDEX" val="3"/>
  <p:tag name="KSO_WM_UNIT_PRESET_TEXT_LEN" val="12"/>
  <p:tag name="KSO_WM_DIAGRAM_GROUP_CODE" val="m1-1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ags/tag6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53"/>
  <p:tag name="KSO_WM_UNIT_TYPE" val="m_h_f"/>
  <p:tag name="KSO_WM_UNIT_INDEX" val="1_3_1"/>
  <p:tag name="KSO_WM_UNIT_ID" val="diagram160353_1*m_h_f*1_3_1"/>
  <p:tag name="KSO_WM_UNIT_CLEAR" val="1"/>
  <p:tag name="KSO_WM_UNIT_LAYERLEVEL" val="1_1_1"/>
  <p:tag name="KSO_WM_UNIT_VALUE" val="42"/>
  <p:tag name="KSO_WM_UNIT_HIGHLIGHT" val="0"/>
  <p:tag name="KSO_WM_UNIT_COMPATIBLE" val="0"/>
  <p:tag name="KSO_WM_UNIT_PRESET_TEXT_INDEX" val="4"/>
  <p:tag name="KSO_WM_UNIT_PRESET_TEXT_LEN" val="40"/>
  <p:tag name="KSO_WM_DIAGRAM_GROUP_CODE" val="m1-1"/>
  <p:tag name="KSO_WM_UNIT_TEXT_FILL_FORE_SCHEMECOLOR_INDEX" val="15"/>
  <p:tag name="KSO_WM_UNIT_TEXT_FILL_TYPE" val="1"/>
</p:tagLst>
</file>

<file path=ppt/tags/tag6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53"/>
  <p:tag name="KSO_WM_UNIT_TYPE" val="m_h_a"/>
  <p:tag name="KSO_WM_UNIT_INDEX" val="1_4_1"/>
  <p:tag name="KSO_WM_UNIT_ID" val="diagram160353_1*m_h_a*1_4_1"/>
  <p:tag name="KSO_WM_UNIT_CLEAR" val="1"/>
  <p:tag name="KSO_WM_UNIT_LAYERLEVEL" val="1_1_1"/>
  <p:tag name="KSO_WM_UNIT_VALUE" val="21"/>
  <p:tag name="KSO_WM_UNIT_HIGHLIGHT" val="0"/>
  <p:tag name="KSO_WM_UNIT_COMPATIBLE" val="0"/>
  <p:tag name="KSO_WM_UNIT_PRESET_TEXT_INDEX" val="3"/>
  <p:tag name="KSO_WM_UNIT_PRESET_TEXT_LEN" val="12"/>
  <p:tag name="KSO_WM_DIAGRAM_GROUP_CODE" val="m1-1"/>
  <p:tag name="KSO_WM_UNIT_FILL_FORE_SCHEMECOLOR_INDEX" val="8"/>
  <p:tag name="KSO_WM_UNIT_FILL_TYPE" val="1"/>
  <p:tag name="KSO_WM_UNIT_TEXT_FILL_FORE_SCHEMECOLOR_INDEX" val="14"/>
  <p:tag name="KSO_WM_UNIT_TEXT_FILL_TYPE" val="1"/>
</p:tagLst>
</file>

<file path=ppt/tags/tag6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53"/>
  <p:tag name="KSO_WM_UNIT_TYPE" val="m_h_f"/>
  <p:tag name="KSO_WM_UNIT_INDEX" val="1_4_1"/>
  <p:tag name="KSO_WM_UNIT_ID" val="diagram160353_1*m_h_f*1_4_1"/>
  <p:tag name="KSO_WM_UNIT_CLEAR" val="1"/>
  <p:tag name="KSO_WM_UNIT_LAYERLEVEL" val="1_1_1"/>
  <p:tag name="KSO_WM_UNIT_VALUE" val="42"/>
  <p:tag name="KSO_WM_UNIT_HIGHLIGHT" val="0"/>
  <p:tag name="KSO_WM_UNIT_COMPATIBLE" val="0"/>
  <p:tag name="KSO_WM_UNIT_PRESET_TEXT_INDEX" val="4"/>
  <p:tag name="KSO_WM_UNIT_PRESET_TEXT_LEN" val="40"/>
  <p:tag name="KSO_WM_DIAGRAM_GROUP_CODE" val="m1-1"/>
  <p:tag name="KSO_WM_UNIT_TEXT_FILL_FORE_SCHEMECOLOR_INDEX" val="15"/>
  <p:tag name="KSO_WM_UNIT_TEXT_FILL_TYPE" val="1"/>
</p:tagLst>
</file>

<file path=ppt/tags/tag6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53"/>
  <p:tag name="KSO_WM_UNIT_TYPE" val="m_h_a"/>
  <p:tag name="KSO_WM_UNIT_INDEX" val="1_5_1"/>
  <p:tag name="KSO_WM_UNIT_ID" val="diagram160353_1*m_h_a*1_5_1"/>
  <p:tag name="KSO_WM_UNIT_CLEAR" val="1"/>
  <p:tag name="KSO_WM_UNIT_LAYERLEVEL" val="1_1_1"/>
  <p:tag name="KSO_WM_UNIT_VALUE" val="21"/>
  <p:tag name="KSO_WM_UNIT_HIGHLIGHT" val="0"/>
  <p:tag name="KSO_WM_UNIT_COMPATIBLE" val="0"/>
  <p:tag name="KSO_WM_UNIT_PRESET_TEXT_INDEX" val="3"/>
  <p:tag name="KSO_WM_UNIT_PRESET_TEXT_LEN" val="12"/>
  <p:tag name="KSO_WM_DIAGRAM_GROUP_CODE" val="m1-1"/>
  <p:tag name="KSO_WM_UNIT_FILL_FORE_SCHEMECOLOR_INDEX" val="9"/>
  <p:tag name="KSO_WM_UNIT_FILL_TYPE" val="1"/>
  <p:tag name="KSO_WM_UNIT_TEXT_FILL_FORE_SCHEMECOLOR_INDEX" val="14"/>
  <p:tag name="KSO_WM_UNIT_TEXT_FILL_TYPE" val="1"/>
</p:tagLst>
</file>

<file path=ppt/tags/tag6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53"/>
  <p:tag name="KSO_WM_UNIT_TYPE" val="m_h_f"/>
  <p:tag name="KSO_WM_UNIT_INDEX" val="1_5_1"/>
  <p:tag name="KSO_WM_UNIT_ID" val="diagram160353_1*m_h_f*1_5_1"/>
  <p:tag name="KSO_WM_UNIT_CLEAR" val="1"/>
  <p:tag name="KSO_WM_UNIT_LAYERLEVEL" val="1_1_1"/>
  <p:tag name="KSO_WM_UNIT_VALUE" val="42"/>
  <p:tag name="KSO_WM_UNIT_HIGHLIGHT" val="0"/>
  <p:tag name="KSO_WM_UNIT_COMPATIBLE" val="0"/>
  <p:tag name="KSO_WM_UNIT_PRESET_TEXT_INDEX" val="4"/>
  <p:tag name="KSO_WM_UNIT_PRESET_TEXT_LEN" val="40"/>
  <p:tag name="KSO_WM_DIAGRAM_GROUP_CODE" val="m1-1"/>
  <p:tag name="KSO_WM_UNIT_TEXT_FILL_FORE_SCHEMECOLOR_INDEX" val="15"/>
  <p:tag name="KSO_WM_UNIT_TEXT_FILL_TYPE" val="1"/>
</p:tagLst>
</file>

<file path=ppt/tags/tag6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53"/>
  <p:tag name="KSO_WM_UNIT_TYPE" val="m_h_a"/>
  <p:tag name="KSO_WM_UNIT_INDEX" val="1_6_1"/>
  <p:tag name="KSO_WM_UNIT_ID" val="diagram160353_1*m_h_a*1_6_1"/>
  <p:tag name="KSO_WM_UNIT_CLEAR" val="1"/>
  <p:tag name="KSO_WM_UNIT_LAYERLEVEL" val="1_1_1"/>
  <p:tag name="KSO_WM_UNIT_VALUE" val="21"/>
  <p:tag name="KSO_WM_UNIT_HIGHLIGHT" val="0"/>
  <p:tag name="KSO_WM_UNIT_COMPATIBLE" val="0"/>
  <p:tag name="KSO_WM_UNIT_PRESET_TEXT_INDEX" val="3"/>
  <p:tag name="KSO_WM_UNIT_PRESET_TEXT_LEN" val="12"/>
  <p:tag name="KSO_WM_DIAGRAM_GROUP_CODE" val="m1-1"/>
  <p:tag name="KSO_WM_UNIT_FILL_FORE_SCHEMECOLOR_INDEX" val="10"/>
  <p:tag name="KSO_WM_UNIT_FILL_TYPE" val="1"/>
  <p:tag name="KSO_WM_UNIT_TEXT_FILL_FORE_SCHEMECOLOR_INDEX" val="14"/>
  <p:tag name="KSO_WM_UNIT_TEXT_FILL_TYPE" val="1"/>
</p:tagLst>
</file>

<file path=ppt/tags/tag6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53"/>
  <p:tag name="KSO_WM_UNIT_TYPE" val="m_h_f"/>
  <p:tag name="KSO_WM_UNIT_INDEX" val="1_6_1"/>
  <p:tag name="KSO_WM_UNIT_ID" val="diagram160353_1*m_h_f*1_6_1"/>
  <p:tag name="KSO_WM_UNIT_CLEAR" val="1"/>
  <p:tag name="KSO_WM_UNIT_LAYERLEVEL" val="1_1_1"/>
  <p:tag name="KSO_WM_UNIT_VALUE" val="42"/>
  <p:tag name="KSO_WM_UNIT_HIGHLIGHT" val="0"/>
  <p:tag name="KSO_WM_UNIT_COMPATIBLE" val="0"/>
  <p:tag name="KSO_WM_UNIT_PRESET_TEXT_INDEX" val="4"/>
  <p:tag name="KSO_WM_UNIT_PRESET_TEXT_LEN" val="40"/>
  <p:tag name="KSO_WM_DIAGRAM_GROUP_CODE" val="m1-1"/>
  <p:tag name="KSO_WM_UNIT_TEXT_FILL_FORE_SCHEMECOLOR_INDEX" val="15"/>
  <p:tag name="KSO_WM_UNIT_TEXT_FILL_TYPE" val="1"/>
</p:tagLst>
</file>

<file path=ppt/tags/tag68.xml><?xml version="1.0" encoding="utf-8"?>
<p:tagLst xmlns:p="http://schemas.openxmlformats.org/presentationml/2006/main">
  <p:tag name="KSO_WM_UNIT_PLACING_PICTURE_USER_VIEWPORT" val="{&quot;height&quot;:2980,&quot;width&quot;:2372}"/>
</p:tagLst>
</file>

<file path=ppt/tags/tag69.xml><?xml version="1.0" encoding="utf-8"?>
<p:tagLst xmlns:p="http://schemas.openxmlformats.org/presentationml/2006/main">
  <p:tag name="KSO_WM_UNIT_PLACING_PICTURE_USER_VIEWPORT" val="{&quot;height&quot;:2980,&quot;width&quot;:2372}"/>
</p:tagLst>
</file>

<file path=ppt/tags/tag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169799_2*l_h_a*1_2_1"/>
  <p:tag name="KSO_WM_TEMPLATE_CATEGORY" val="diagram"/>
  <p:tag name="KSO_WM_TEMPLATE_INDEX" val="20169799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70.xml><?xml version="1.0" encoding="utf-8"?>
<p:tagLst xmlns:p="http://schemas.openxmlformats.org/presentationml/2006/main">
  <p:tag name="KSO_WM_UNIT_PLACING_PICTURE_USER_VIEWPORT" val="{&quot;height&quot;:2980,&quot;width&quot;:2372}"/>
</p:tagLst>
</file>

<file path=ppt/tags/tag71.xml><?xml version="1.0" encoding="utf-8"?>
<p:tagLst xmlns:p="http://schemas.openxmlformats.org/presentationml/2006/main">
  <p:tag name="KSO_WM_UNIT_PLACING_PICTURE_USER_VIEWPORT" val="{&quot;height&quot;:2980,&quot;width&quot;:2430}"/>
</p:tagLst>
</file>

<file path=ppt/tags/tag72.xml><?xml version="1.0" encoding="utf-8"?>
<p:tagLst xmlns:p="http://schemas.openxmlformats.org/presentationml/2006/main">
  <p:tag name="KSO_WM_UNIT_PLACING_PICTURE_USER_VIEWPORT" val="{&quot;height&quot;:2980,&quot;width&quot;:2372}"/>
</p:tagLst>
</file>

<file path=ppt/tags/tag73.xml><?xml version="1.0" encoding="utf-8"?>
<p:tagLst xmlns:p="http://schemas.openxmlformats.org/presentationml/2006/main">
  <p:tag name="PA" val="v5.2.4"/>
</p:tagLst>
</file>

<file path=ppt/tags/tag74.xml><?xml version="1.0" encoding="utf-8"?>
<p:tagLst xmlns:p="http://schemas.openxmlformats.org/presentationml/2006/main">
  <p:tag name="PA" val="v5.2.4"/>
</p:tagLst>
</file>

<file path=ppt/tags/tag75.xml><?xml version="1.0" encoding="utf-8"?>
<p:tagLst xmlns:p="http://schemas.openxmlformats.org/presentationml/2006/main">
  <p:tag name="PA" val="v5.2.4"/>
</p:tagLst>
</file>

<file path=ppt/tags/tag76.xml><?xml version="1.0" encoding="utf-8"?>
<p:tagLst xmlns:p="http://schemas.openxmlformats.org/presentationml/2006/main">
  <p:tag name="PA" val="v5.2.4"/>
</p:tagLst>
</file>

<file path=ppt/tags/tag77.xml><?xml version="1.0" encoding="utf-8"?>
<p:tagLst xmlns:p="http://schemas.openxmlformats.org/presentationml/2006/main">
  <p:tag name="PA" val="v5.2.4"/>
</p:tagLst>
</file>

<file path=ppt/tags/tag78.xml><?xml version="1.0" encoding="utf-8"?>
<p:tagLst xmlns:p="http://schemas.openxmlformats.org/presentationml/2006/main">
  <p:tag name="PA" val="v5.2.4"/>
</p:tagLst>
</file>

<file path=ppt/tags/tag79.xml><?xml version="1.0" encoding="utf-8"?>
<p:tagLst xmlns:p="http://schemas.openxmlformats.org/presentationml/2006/main">
  <p:tag name="PA" val="v5.2.4"/>
</p:tagLst>
</file>

<file path=ppt/tags/tag8.xml><?xml version="1.0" encoding="utf-8"?>
<p:tagLst xmlns:p="http://schemas.openxmlformats.org/presentationml/2006/main">
  <p:tag name="KSO_WM_UNIT_SUBTYPE" val="a"/>
  <p:tag name="KSO_WM_UNIT_NOCLEAR" val="0"/>
  <p:tag name="KSO_WM_UNIT_VALUE" val="4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169799_2*l_h_f*1_2_1"/>
  <p:tag name="KSO_WM_TEMPLATE_CATEGORY" val="diagram"/>
  <p:tag name="KSO_WM_TEMPLATE_INDEX" val="20169799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80.xml><?xml version="1.0" encoding="utf-8"?>
<p:tagLst xmlns:p="http://schemas.openxmlformats.org/presentationml/2006/main">
  <p:tag name="PA" val="v5.2.4"/>
</p:tagLst>
</file>

<file path=ppt/tags/tag81.xml><?xml version="1.0" encoding="utf-8"?>
<p:tagLst xmlns:p="http://schemas.openxmlformats.org/presentationml/2006/main">
  <p:tag name="PA" val="v5.2.4"/>
</p:tagLst>
</file>

<file path=ppt/tags/tag82.xml><?xml version="1.0" encoding="utf-8"?>
<p:tagLst xmlns:p="http://schemas.openxmlformats.org/presentationml/2006/main">
  <p:tag name="PA" val="v5.2.4"/>
</p:tagLst>
</file>

<file path=ppt/tags/tag83.xml><?xml version="1.0" encoding="utf-8"?>
<p:tagLst xmlns:p="http://schemas.openxmlformats.org/presentationml/2006/main">
  <p:tag name="PA" val="v5.2.4"/>
</p:tagLst>
</file>

<file path=ppt/tags/tag84.xml><?xml version="1.0" encoding="utf-8"?>
<p:tagLst xmlns:p="http://schemas.openxmlformats.org/presentationml/2006/main">
  <p:tag name="PA" val="v5.2.4"/>
</p:tagLst>
</file>

<file path=ppt/tags/tag85.xml><?xml version="1.0" encoding="utf-8"?>
<p:tagLst xmlns:p="http://schemas.openxmlformats.org/presentationml/2006/main">
  <p:tag name="PA" val="v5.2.4"/>
</p:tagLst>
</file>

<file path=ppt/tags/tag86.xml><?xml version="1.0" encoding="utf-8"?>
<p:tagLst xmlns:p="http://schemas.openxmlformats.org/presentationml/2006/main">
  <p:tag name="PA" val="v5.2.4"/>
</p:tagLst>
</file>

<file path=ppt/tags/tag87.xml><?xml version="1.0" encoding="utf-8"?>
<p:tagLst xmlns:p="http://schemas.openxmlformats.org/presentationml/2006/main">
  <p:tag name="PA" val="v5.2.4"/>
</p:tagLst>
</file>

<file path=ppt/tags/tag88.xml><?xml version="1.0" encoding="utf-8"?>
<p:tagLst xmlns:p="http://schemas.openxmlformats.org/presentationml/2006/main">
  <p:tag name="PA" val="v5.2.4"/>
</p:tagLst>
</file>

<file path=ppt/tags/tag89.xml><?xml version="1.0" encoding="utf-8"?>
<p:tagLst xmlns:p="http://schemas.openxmlformats.org/presentationml/2006/main">
  <p:tag name="PA" val="v5.2.4"/>
</p:tagLst>
</file>

<file path=ppt/tags/tag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69799_2*l_h_a*1_1_1"/>
  <p:tag name="KSO_WM_TEMPLATE_CATEGORY" val="diagram"/>
  <p:tag name="KSO_WM_TEMPLATE_INDEX" val="20169799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90.xml><?xml version="1.0" encoding="utf-8"?>
<p:tagLst xmlns:p="http://schemas.openxmlformats.org/presentationml/2006/main">
  <p:tag name="PA" val="v5.2.4"/>
</p:tagLst>
</file>

<file path=ppt/tags/tag91.xml><?xml version="1.0" encoding="utf-8"?>
<p:tagLst xmlns:p="http://schemas.openxmlformats.org/presentationml/2006/main">
  <p:tag name="PA" val="v5.2.4"/>
</p:tagLst>
</file>

<file path=ppt/tags/tag92.xml><?xml version="1.0" encoding="utf-8"?>
<p:tagLst xmlns:p="http://schemas.openxmlformats.org/presentationml/2006/main">
  <p:tag name="PA" val="v5.2.4"/>
</p:tagLst>
</file>

<file path=ppt/tags/tag93.xml><?xml version="1.0" encoding="utf-8"?>
<p:tagLst xmlns:p="http://schemas.openxmlformats.org/presentationml/2006/main">
  <p:tag name="PA" val="v5.2.4"/>
</p:tagLst>
</file>

<file path=ppt/tags/tag94.xml><?xml version="1.0" encoding="utf-8"?>
<p:tagLst xmlns:p="http://schemas.openxmlformats.org/presentationml/2006/main">
  <p:tag name="PA" val="v5.2.4"/>
</p:tagLst>
</file>

<file path=ppt/tags/tag95.xml><?xml version="1.0" encoding="utf-8"?>
<p:tagLst xmlns:p="http://schemas.openxmlformats.org/presentationml/2006/main">
  <p:tag name="PA" val="v5.2.4"/>
</p:tagLst>
</file>

<file path=ppt/tags/tag96.xml><?xml version="1.0" encoding="utf-8"?>
<p:tagLst xmlns:p="http://schemas.openxmlformats.org/presentationml/2006/main">
  <p:tag name="PA" val="v5.2.4"/>
</p:tagLst>
</file>

<file path=ppt/tags/tag97.xml><?xml version="1.0" encoding="utf-8"?>
<p:tagLst xmlns:p="http://schemas.openxmlformats.org/presentationml/2006/main">
  <p:tag name="PA" val="v5.2.4"/>
</p:tagLst>
</file>

<file path=ppt/tags/tag98.xml><?xml version="1.0" encoding="utf-8"?>
<p:tagLst xmlns:p="http://schemas.openxmlformats.org/presentationml/2006/main">
  <p:tag name="PA" val="v5.2.4"/>
</p:tagLst>
</file>

<file path=ppt/tags/tag99.xml><?xml version="1.0" encoding="utf-8"?>
<p:tagLst xmlns:p="http://schemas.openxmlformats.org/presentationml/2006/main">
  <p:tag name="PA" val="v5.2.4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2600</Words>
  <Application>WPS 演示</Application>
  <PresentationFormat>自定义</PresentationFormat>
  <Paragraphs>552</Paragraphs>
  <Slides>31</Slides>
  <Notes>35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45" baseType="lpstr">
      <vt:lpstr>Arial</vt:lpstr>
      <vt:lpstr>宋体</vt:lpstr>
      <vt:lpstr>Wingdings</vt:lpstr>
      <vt:lpstr>微软雅黑</vt:lpstr>
      <vt:lpstr>Calibri Light</vt:lpstr>
      <vt:lpstr>Segoe Print</vt:lpstr>
      <vt:lpstr>Calibri</vt:lpstr>
      <vt:lpstr>华文细黑</vt:lpstr>
      <vt:lpstr>黑体</vt:lpstr>
      <vt:lpstr>Segoe UI</vt:lpstr>
      <vt:lpstr>Arial Unicode MS</vt:lpstr>
      <vt:lpstr>Wingdings</vt:lpstr>
      <vt:lpstr>思源黑体 Medium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青桐</cp:lastModifiedBy>
  <cp:revision>422</cp:revision>
  <dcterms:created xsi:type="dcterms:W3CDTF">2021-05-18T11:08:00Z</dcterms:created>
  <dcterms:modified xsi:type="dcterms:W3CDTF">2021-10-28T14:52:45Z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2052-11.1.0.10132</vt:lpwstr>
  </property>
  <property fmtid="{D5CDD505-2E9C-101B-9397-08002B2CF9AE}" pid="3" name="ICV">
    <vt:lpwstr>61A8C92108874CFDA7560D9E959B041F</vt:lpwstr>
  </property>
</Properties>
</file>