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commentAuthors.xml" ContentType="application/vnd.openxmlformats-officedocument.presentationml.commentAuthors+xml"/>
  <Override PartName="/ppt/media/image1.svg" ContentType="image/svg+xml"/>
  <Override PartName="/ppt/media/image2.svg" ContentType="image/svg+xml"/>
  <Override PartName="/ppt/media/image3.svg" ContentType="image/svg+xml"/>
  <Override PartName="/ppt/media/image4.svg" ContentType="image/svg+xml"/>
  <Override PartName="/ppt/media/image5.svg" ContentType="image/svg+xml"/>
  <Override PartName="/ppt/media/image6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283" r:id="rId3"/>
    <p:sldId id="3125" r:id="rId5"/>
    <p:sldId id="6072" r:id="rId6"/>
    <p:sldId id="6073" r:id="rId7"/>
    <p:sldId id="5941" r:id="rId8"/>
    <p:sldId id="5942" r:id="rId9"/>
    <p:sldId id="5945" r:id="rId10"/>
    <p:sldId id="5943" r:id="rId11"/>
    <p:sldId id="5944" r:id="rId12"/>
    <p:sldId id="6075" r:id="rId13"/>
    <p:sldId id="6077" r:id="rId14"/>
    <p:sldId id="6081" r:id="rId15"/>
    <p:sldId id="6084" r:id="rId16"/>
    <p:sldId id="6083" r:id="rId17"/>
    <p:sldId id="6095" r:id="rId18"/>
    <p:sldId id="6094" r:id="rId19"/>
    <p:sldId id="6087" r:id="rId20"/>
    <p:sldId id="6088" r:id="rId21"/>
    <p:sldId id="6089" r:id="rId22"/>
    <p:sldId id="6090" r:id="rId23"/>
    <p:sldId id="6091" r:id="rId24"/>
    <p:sldId id="6092" r:id="rId25"/>
    <p:sldId id="6093" r:id="rId26"/>
    <p:sldId id="6160" r:id="rId27"/>
    <p:sldId id="6162" r:id="rId28"/>
    <p:sldId id="6163" r:id="rId29"/>
    <p:sldId id="6164" r:id="rId30"/>
    <p:sldId id="6165" r:id="rId31"/>
    <p:sldId id="6166" r:id="rId32"/>
    <p:sldId id="6167" r:id="rId33"/>
    <p:sldId id="6171" r:id="rId34"/>
    <p:sldId id="6078" r:id="rId35"/>
    <p:sldId id="6079" r:id="rId36"/>
    <p:sldId id="6096" r:id="rId37"/>
    <p:sldId id="6097" r:id="rId38"/>
    <p:sldId id="6098" r:id="rId39"/>
    <p:sldId id="6099" r:id="rId40"/>
    <p:sldId id="6100" r:id="rId41"/>
    <p:sldId id="6101" r:id="rId42"/>
    <p:sldId id="6102" r:id="rId43"/>
    <p:sldId id="6103" r:id="rId44"/>
    <p:sldId id="6104" r:id="rId45"/>
    <p:sldId id="6105" r:id="rId46"/>
    <p:sldId id="6106" r:id="rId47"/>
    <p:sldId id="6107" r:id="rId48"/>
    <p:sldId id="6108" r:id="rId49"/>
    <p:sldId id="6109" r:id="rId50"/>
    <p:sldId id="6110" r:id="rId51"/>
    <p:sldId id="6111" r:id="rId52"/>
    <p:sldId id="6112" r:id="rId53"/>
    <p:sldId id="6113" r:id="rId54"/>
    <p:sldId id="6114" r:id="rId55"/>
    <p:sldId id="6176" r:id="rId56"/>
    <p:sldId id="6177" r:id="rId57"/>
    <p:sldId id="6178" r:id="rId58"/>
    <p:sldId id="6179" r:id="rId59"/>
    <p:sldId id="6180" r:id="rId60"/>
    <p:sldId id="6181" r:id="rId61"/>
    <p:sldId id="6182" r:id="rId62"/>
    <p:sldId id="6183" r:id="rId63"/>
    <p:sldId id="6184" r:id="rId64"/>
    <p:sldId id="6185" r:id="rId65"/>
    <p:sldId id="6186" r:id="rId66"/>
    <p:sldId id="6187" r:id="rId67"/>
    <p:sldId id="6188" r:id="rId68"/>
    <p:sldId id="6116" r:id="rId69"/>
    <p:sldId id="6117" r:id="rId70"/>
    <p:sldId id="6118" r:id="rId71"/>
    <p:sldId id="6119" r:id="rId72"/>
    <p:sldId id="6120" r:id="rId73"/>
    <p:sldId id="6121" r:id="rId74"/>
    <p:sldId id="6122" r:id="rId75"/>
    <p:sldId id="6123" r:id="rId76"/>
    <p:sldId id="6124" r:id="rId77"/>
    <p:sldId id="6125" r:id="rId78"/>
    <p:sldId id="6126" r:id="rId79"/>
    <p:sldId id="6127" r:id="rId80"/>
    <p:sldId id="6128" r:id="rId81"/>
    <p:sldId id="6129" r:id="rId82"/>
    <p:sldId id="6190" r:id="rId83"/>
    <p:sldId id="6130" r:id="rId84"/>
    <p:sldId id="6137" r:id="rId85"/>
    <p:sldId id="6138" r:id="rId86"/>
    <p:sldId id="6132" r:id="rId87"/>
    <p:sldId id="6133" r:id="rId88"/>
    <p:sldId id="6191" r:id="rId89"/>
    <p:sldId id="6192" r:id="rId90"/>
    <p:sldId id="6194" r:id="rId91"/>
    <p:sldId id="6193" r:id="rId92"/>
    <p:sldId id="3145" r:id="rId93"/>
    <p:sldId id="6139" r:id="rId94"/>
  </p:sldIdLst>
  <p:sldSz cx="10259695" cy="575945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倪腾" initials="倪腾" lastIdx="2" clrIdx="0"/>
  <p:cmAuthor id="2" name=" " initials="" lastIdx="1" clrIdx="1"/>
  <p:cmAuthor id="3" name="廖梦竹" initials="M" lastIdx="2" clrIdx="2"/>
  <p:cmAuthor id="4" name="Administrator" initials="A" lastIdx="2" clrIdx="3"/>
  <p:cmAuthor id="75" name="作者" initials="A" lastIdx="0" clrIdx="24"/>
  <p:cmAuthor id="0" name="李涛" initials="李涛" lastIdx="0" clrIdx="0"/>
  <p:cmAuthor id="5" name="vonta‘s" initials="8" lastIdx="1" clrIdx="2"/>
  <p:cmAuthor id="76" name="Liang" initials="L" lastIdx="1" clrIdx="2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A900"/>
    <a:srgbClr val="FFFF00"/>
    <a:srgbClr val="BDD7EE"/>
    <a:srgbClr val="F1F1F1"/>
    <a:srgbClr val="F8F8F8"/>
    <a:srgbClr val="120C16"/>
    <a:srgbClr val="6DF5ED"/>
    <a:srgbClr val="E93252"/>
    <a:srgbClr val="0358B2"/>
    <a:srgbClr val="0358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59" autoAdjust="0"/>
    <p:restoredTop sz="93826" autoAdjust="0"/>
  </p:normalViewPr>
  <p:slideViewPr>
    <p:cSldViewPr snapToGrid="0">
      <p:cViewPr varScale="1">
        <p:scale>
          <a:sx n="75" d="100"/>
          <a:sy n="75" d="100"/>
        </p:scale>
        <p:origin x="700" y="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8" Type="http://schemas.openxmlformats.org/officeDocument/2006/relationships/commentAuthors" Target="commentAuthors.xml"/><Relationship Id="rId97" Type="http://schemas.openxmlformats.org/officeDocument/2006/relationships/tableStyles" Target="tableStyles.xml"/><Relationship Id="rId96" Type="http://schemas.openxmlformats.org/officeDocument/2006/relationships/viewProps" Target="viewProps.xml"/><Relationship Id="rId95" Type="http://schemas.openxmlformats.org/officeDocument/2006/relationships/presProps" Target="presProps.xml"/><Relationship Id="rId94" Type="http://schemas.openxmlformats.org/officeDocument/2006/relationships/slide" Target="slides/slide91.xml"/><Relationship Id="rId93" Type="http://schemas.openxmlformats.org/officeDocument/2006/relationships/slide" Target="slides/slide90.xml"/><Relationship Id="rId92" Type="http://schemas.openxmlformats.org/officeDocument/2006/relationships/slide" Target="slides/slide89.xml"/><Relationship Id="rId91" Type="http://schemas.openxmlformats.org/officeDocument/2006/relationships/slide" Target="slides/slide88.xml"/><Relationship Id="rId90" Type="http://schemas.openxmlformats.org/officeDocument/2006/relationships/slide" Target="slides/slide87.xml"/><Relationship Id="rId9" Type="http://schemas.openxmlformats.org/officeDocument/2006/relationships/slide" Target="slides/slide6.xml"/><Relationship Id="rId89" Type="http://schemas.openxmlformats.org/officeDocument/2006/relationships/slide" Target="slides/slide86.xml"/><Relationship Id="rId88" Type="http://schemas.openxmlformats.org/officeDocument/2006/relationships/slide" Target="slides/slide85.xml"/><Relationship Id="rId87" Type="http://schemas.openxmlformats.org/officeDocument/2006/relationships/slide" Target="slides/slide84.xml"/><Relationship Id="rId86" Type="http://schemas.openxmlformats.org/officeDocument/2006/relationships/slide" Target="slides/slide83.xml"/><Relationship Id="rId85" Type="http://schemas.openxmlformats.org/officeDocument/2006/relationships/slide" Target="slides/slide82.xml"/><Relationship Id="rId84" Type="http://schemas.openxmlformats.org/officeDocument/2006/relationships/slide" Target="slides/slide81.xml"/><Relationship Id="rId83" Type="http://schemas.openxmlformats.org/officeDocument/2006/relationships/slide" Target="slides/slide80.xml"/><Relationship Id="rId82" Type="http://schemas.openxmlformats.org/officeDocument/2006/relationships/slide" Target="slides/slide79.xml"/><Relationship Id="rId81" Type="http://schemas.openxmlformats.org/officeDocument/2006/relationships/slide" Target="slides/slide78.xml"/><Relationship Id="rId80" Type="http://schemas.openxmlformats.org/officeDocument/2006/relationships/slide" Target="slides/slide77.xml"/><Relationship Id="rId8" Type="http://schemas.openxmlformats.org/officeDocument/2006/relationships/slide" Target="slides/slide5.xml"/><Relationship Id="rId79" Type="http://schemas.openxmlformats.org/officeDocument/2006/relationships/slide" Target="slides/slide76.xml"/><Relationship Id="rId78" Type="http://schemas.openxmlformats.org/officeDocument/2006/relationships/slide" Target="slides/slide75.xml"/><Relationship Id="rId77" Type="http://schemas.openxmlformats.org/officeDocument/2006/relationships/slide" Target="slides/slide74.xml"/><Relationship Id="rId76" Type="http://schemas.openxmlformats.org/officeDocument/2006/relationships/slide" Target="slides/slide73.xml"/><Relationship Id="rId75" Type="http://schemas.openxmlformats.org/officeDocument/2006/relationships/slide" Target="slides/slide72.xml"/><Relationship Id="rId74" Type="http://schemas.openxmlformats.org/officeDocument/2006/relationships/slide" Target="slides/slide71.xml"/><Relationship Id="rId73" Type="http://schemas.openxmlformats.org/officeDocument/2006/relationships/slide" Target="slides/slide70.xml"/><Relationship Id="rId72" Type="http://schemas.openxmlformats.org/officeDocument/2006/relationships/slide" Target="slides/slide69.xml"/><Relationship Id="rId71" Type="http://schemas.openxmlformats.org/officeDocument/2006/relationships/slide" Target="slides/slide68.xml"/><Relationship Id="rId70" Type="http://schemas.openxmlformats.org/officeDocument/2006/relationships/slide" Target="slides/slide67.xml"/><Relationship Id="rId7" Type="http://schemas.openxmlformats.org/officeDocument/2006/relationships/slide" Target="slides/slide4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/>
          <c:explosion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-0.21750362745966"/>
                  <c:y val="-0.0872212202524964"/>
                </c:manualLayout>
              </c:layout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0" vertOverflow="ellipsis" vert="horz" wrap="square" lIns="38100" tIns="19050" rIns="38100" bIns="19050" anchor="ctr" anchorCtr="1"/>
                <a:lstStyle/>
                <a:p>
                  <a:pPr>
                    <a:defRPr lang="zh-CN" sz="1200" b="0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205348169570508"/>
                  <c:y val="0.0525219128650548"/>
                </c:manualLayout>
              </c:layout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0" vertOverflow="ellipsis" vert="horz" wrap="square" lIns="38100" tIns="19050" rIns="38100" bIns="19050" anchor="ctr" anchorCtr="1"/>
                <a:lstStyle/>
                <a:p>
                  <a:pPr>
                    <a:defRPr lang="zh-CN" sz="1200" b="0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2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问卷打标</c:v>
                </c:pt>
                <c:pt idx="1">
                  <c:v>未填问卷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2063</c:v>
                </c:pt>
                <c:pt idx="1">
                  <c:v>1520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0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</a:p>
        </c:txPr>
      </c:legendEntry>
      <c:legendEntry>
        <c:idx val="1"/>
        <c:txPr>
          <a:bodyPr rot="0" spcFirstLastPara="0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</a:p>
        </c:txPr>
      </c:legendEntry>
      <c:layout/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12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sz="1200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0261" y="1143000"/>
            <a:ext cx="5497477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1038" y="1143000"/>
            <a:ext cx="54959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碧翠园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1038" y="1143000"/>
            <a:ext cx="54959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1946FB1-5178-40F3-ABDB-7A7A8A80347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1038" y="1143000"/>
            <a:ext cx="54959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碧翠园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82591" y="942757"/>
            <a:ext cx="7695544" cy="2005523"/>
          </a:xfrm>
        </p:spPr>
        <p:txBody>
          <a:bodyPr anchor="b"/>
          <a:lstStyle>
            <a:lvl1pPr algn="ctr">
              <a:defRPr sz="503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282591" y="3025619"/>
            <a:ext cx="7695544" cy="1390797"/>
          </a:xfrm>
        </p:spPr>
        <p:txBody>
          <a:bodyPr/>
          <a:lstStyle>
            <a:lvl1pPr marL="0" indent="0" algn="ctr">
              <a:buNone/>
              <a:defRPr sz="2010"/>
            </a:lvl1pPr>
            <a:lvl2pPr marL="382905" indent="0" algn="ctr">
              <a:buNone/>
              <a:defRPr sz="1670"/>
            </a:lvl2pPr>
            <a:lvl3pPr marL="766445" indent="0" algn="ctr">
              <a:buNone/>
              <a:defRPr sz="1510"/>
            </a:lvl3pPr>
            <a:lvl4pPr marL="1148715" indent="0" algn="ctr">
              <a:buNone/>
              <a:defRPr sz="1340"/>
            </a:lvl4pPr>
            <a:lvl5pPr marL="1533525" indent="0" algn="ctr">
              <a:buNone/>
              <a:defRPr sz="1340"/>
            </a:lvl5pPr>
            <a:lvl6pPr marL="1915795" indent="0" algn="ctr">
              <a:buNone/>
              <a:defRPr sz="1340"/>
            </a:lvl6pPr>
            <a:lvl7pPr marL="2299970" indent="0" algn="ctr">
              <a:buNone/>
              <a:defRPr sz="1340"/>
            </a:lvl7pPr>
            <a:lvl8pPr marL="2682240" indent="0" algn="ctr">
              <a:buNone/>
              <a:defRPr sz="1340"/>
            </a:lvl8pPr>
            <a:lvl9pPr marL="3065780" indent="0" algn="ctr">
              <a:buNone/>
              <a:defRPr sz="134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342833" y="306697"/>
            <a:ext cx="2212469" cy="488179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05426" y="306697"/>
            <a:ext cx="6509148" cy="488179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0082" y="1436137"/>
            <a:ext cx="8849876" cy="2396226"/>
          </a:xfrm>
        </p:spPr>
        <p:txBody>
          <a:bodyPr anchor="b"/>
          <a:lstStyle>
            <a:lvl1pPr>
              <a:defRPr sz="503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0082" y="3855032"/>
            <a:ext cx="8849876" cy="1260118"/>
          </a:xfrm>
        </p:spPr>
        <p:txBody>
          <a:bodyPr/>
          <a:lstStyle>
            <a:lvl1pPr marL="0" indent="0">
              <a:buNone/>
              <a:defRPr sz="2010">
                <a:solidFill>
                  <a:schemeClr val="tx1">
                    <a:tint val="75000"/>
                  </a:schemeClr>
                </a:solidFill>
              </a:defRPr>
            </a:lvl1pPr>
            <a:lvl2pPr marL="382905" indent="0">
              <a:buNone/>
              <a:defRPr sz="1670">
                <a:solidFill>
                  <a:schemeClr val="tx1">
                    <a:tint val="75000"/>
                  </a:schemeClr>
                </a:solidFill>
              </a:defRPr>
            </a:lvl2pPr>
            <a:lvl3pPr marL="76644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3pPr>
            <a:lvl4pPr marL="1148715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4pPr>
            <a:lvl5pPr marL="1533525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5pPr>
            <a:lvl6pPr marL="1915795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6pPr>
            <a:lvl7pPr marL="229997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7pPr>
            <a:lvl8pPr marL="268224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8pPr>
            <a:lvl9pPr marL="306578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05426" y="1533478"/>
            <a:ext cx="4360808" cy="365501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194493" y="1533478"/>
            <a:ext cx="4360808" cy="365501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6762" y="306697"/>
            <a:ext cx="8849876" cy="111343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6762" y="1412135"/>
            <a:ext cx="4340767" cy="692065"/>
          </a:xfrm>
        </p:spPr>
        <p:txBody>
          <a:bodyPr anchor="b"/>
          <a:lstStyle>
            <a:lvl1pPr marL="0" indent="0">
              <a:buNone/>
              <a:defRPr sz="2010" b="1"/>
            </a:lvl1pPr>
            <a:lvl2pPr marL="382905" indent="0">
              <a:buNone/>
              <a:defRPr sz="1670" b="1"/>
            </a:lvl2pPr>
            <a:lvl3pPr marL="766445" indent="0">
              <a:buNone/>
              <a:defRPr sz="1510" b="1"/>
            </a:lvl3pPr>
            <a:lvl4pPr marL="1148715" indent="0">
              <a:buNone/>
              <a:defRPr sz="1340" b="1"/>
            </a:lvl4pPr>
            <a:lvl5pPr marL="1533525" indent="0">
              <a:buNone/>
              <a:defRPr sz="1340" b="1"/>
            </a:lvl5pPr>
            <a:lvl6pPr marL="1915795" indent="0">
              <a:buNone/>
              <a:defRPr sz="1340" b="1"/>
            </a:lvl6pPr>
            <a:lvl7pPr marL="2299970" indent="0">
              <a:buNone/>
              <a:defRPr sz="1340" b="1"/>
            </a:lvl7pPr>
            <a:lvl8pPr marL="2682240" indent="0">
              <a:buNone/>
              <a:defRPr sz="1340" b="1"/>
            </a:lvl8pPr>
            <a:lvl9pPr marL="3065780" indent="0">
              <a:buNone/>
              <a:defRPr sz="134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06762" y="2104200"/>
            <a:ext cx="4340767" cy="30949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194493" y="1412135"/>
            <a:ext cx="4362145" cy="692065"/>
          </a:xfrm>
        </p:spPr>
        <p:txBody>
          <a:bodyPr anchor="b"/>
          <a:lstStyle>
            <a:lvl1pPr marL="0" indent="0">
              <a:buNone/>
              <a:defRPr sz="2010" b="1"/>
            </a:lvl1pPr>
            <a:lvl2pPr marL="382905" indent="0">
              <a:buNone/>
              <a:defRPr sz="1670" b="1"/>
            </a:lvl2pPr>
            <a:lvl3pPr marL="766445" indent="0">
              <a:buNone/>
              <a:defRPr sz="1510" b="1"/>
            </a:lvl3pPr>
            <a:lvl4pPr marL="1148715" indent="0">
              <a:buNone/>
              <a:defRPr sz="1340" b="1"/>
            </a:lvl4pPr>
            <a:lvl5pPr marL="1533525" indent="0">
              <a:buNone/>
              <a:defRPr sz="1340" b="1"/>
            </a:lvl5pPr>
            <a:lvl6pPr marL="1915795" indent="0">
              <a:buNone/>
              <a:defRPr sz="1340" b="1"/>
            </a:lvl6pPr>
            <a:lvl7pPr marL="2299970" indent="0">
              <a:buNone/>
              <a:defRPr sz="1340" b="1"/>
            </a:lvl7pPr>
            <a:lvl8pPr marL="2682240" indent="0">
              <a:buNone/>
              <a:defRPr sz="1340" b="1"/>
            </a:lvl8pPr>
            <a:lvl9pPr marL="3065780" indent="0">
              <a:buNone/>
              <a:defRPr sz="134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194493" y="2104200"/>
            <a:ext cx="4362145" cy="30949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6762" y="384036"/>
            <a:ext cx="3309351" cy="1344127"/>
          </a:xfrm>
        </p:spPr>
        <p:txBody>
          <a:bodyPr anchor="b"/>
          <a:lstStyle>
            <a:lvl1pPr>
              <a:defRPr sz="267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362145" y="829413"/>
            <a:ext cx="5194492" cy="4093720"/>
          </a:xfrm>
        </p:spPr>
        <p:txBody>
          <a:bodyPr/>
          <a:lstStyle>
            <a:lvl1pPr>
              <a:defRPr sz="2675"/>
            </a:lvl1pPr>
            <a:lvl2pPr>
              <a:defRPr sz="2345"/>
            </a:lvl2pPr>
            <a:lvl3pPr>
              <a:defRPr sz="2010"/>
            </a:lvl3pPr>
            <a:lvl4pPr>
              <a:defRPr sz="1670"/>
            </a:lvl4pPr>
            <a:lvl5pPr>
              <a:defRPr sz="1670"/>
            </a:lvl5pPr>
            <a:lvl6pPr>
              <a:defRPr sz="1670"/>
            </a:lvl6pPr>
            <a:lvl7pPr>
              <a:defRPr sz="1670"/>
            </a:lvl7pPr>
            <a:lvl8pPr>
              <a:defRPr sz="1670"/>
            </a:lvl8pPr>
            <a:lvl9pPr>
              <a:defRPr sz="167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06762" y="1728163"/>
            <a:ext cx="3309351" cy="3201636"/>
          </a:xfrm>
        </p:spPr>
        <p:txBody>
          <a:bodyPr/>
          <a:lstStyle>
            <a:lvl1pPr marL="0" indent="0">
              <a:buNone/>
              <a:defRPr sz="1340"/>
            </a:lvl1pPr>
            <a:lvl2pPr marL="382905" indent="0">
              <a:buNone/>
              <a:defRPr sz="1175"/>
            </a:lvl2pPr>
            <a:lvl3pPr marL="766445" indent="0">
              <a:buNone/>
              <a:defRPr sz="1005"/>
            </a:lvl3pPr>
            <a:lvl4pPr marL="1148715" indent="0">
              <a:buNone/>
              <a:defRPr sz="840"/>
            </a:lvl4pPr>
            <a:lvl5pPr marL="1533525" indent="0">
              <a:buNone/>
              <a:defRPr sz="840"/>
            </a:lvl5pPr>
            <a:lvl6pPr marL="1915795" indent="0">
              <a:buNone/>
              <a:defRPr sz="840"/>
            </a:lvl6pPr>
            <a:lvl7pPr marL="2299970" indent="0">
              <a:buNone/>
              <a:defRPr sz="840"/>
            </a:lvl7pPr>
            <a:lvl8pPr marL="2682240" indent="0">
              <a:buNone/>
              <a:defRPr sz="840"/>
            </a:lvl8pPr>
            <a:lvl9pPr marL="3065780" indent="0">
              <a:buNone/>
              <a:defRPr sz="84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6762" y="384036"/>
            <a:ext cx="3309351" cy="1344127"/>
          </a:xfrm>
        </p:spPr>
        <p:txBody>
          <a:bodyPr anchor="b"/>
          <a:lstStyle>
            <a:lvl1pPr>
              <a:defRPr sz="267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362145" y="829413"/>
            <a:ext cx="5194492" cy="4093720"/>
          </a:xfrm>
        </p:spPr>
        <p:txBody>
          <a:bodyPr/>
          <a:lstStyle>
            <a:lvl1pPr marL="0" indent="0">
              <a:buNone/>
              <a:defRPr sz="2675"/>
            </a:lvl1pPr>
            <a:lvl2pPr marL="382905" indent="0">
              <a:buNone/>
              <a:defRPr sz="2345"/>
            </a:lvl2pPr>
            <a:lvl3pPr marL="766445" indent="0">
              <a:buNone/>
              <a:defRPr sz="2010"/>
            </a:lvl3pPr>
            <a:lvl4pPr marL="1148715" indent="0">
              <a:buNone/>
              <a:defRPr sz="1670"/>
            </a:lvl4pPr>
            <a:lvl5pPr marL="1533525" indent="0">
              <a:buNone/>
              <a:defRPr sz="1670"/>
            </a:lvl5pPr>
            <a:lvl6pPr marL="1915795" indent="0">
              <a:buNone/>
              <a:defRPr sz="1670"/>
            </a:lvl6pPr>
            <a:lvl7pPr marL="2299970" indent="0">
              <a:buNone/>
              <a:defRPr sz="1670"/>
            </a:lvl7pPr>
            <a:lvl8pPr marL="2682240" indent="0">
              <a:buNone/>
              <a:defRPr sz="1670"/>
            </a:lvl8pPr>
            <a:lvl9pPr marL="3065780" indent="0">
              <a:buNone/>
              <a:defRPr sz="167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06762" y="1728163"/>
            <a:ext cx="3309351" cy="3201636"/>
          </a:xfrm>
        </p:spPr>
        <p:txBody>
          <a:bodyPr/>
          <a:lstStyle>
            <a:lvl1pPr marL="0" indent="0">
              <a:buNone/>
              <a:defRPr sz="1340"/>
            </a:lvl1pPr>
            <a:lvl2pPr marL="382905" indent="0">
              <a:buNone/>
              <a:defRPr sz="1175"/>
            </a:lvl2pPr>
            <a:lvl3pPr marL="766445" indent="0">
              <a:buNone/>
              <a:defRPr sz="1005"/>
            </a:lvl3pPr>
            <a:lvl4pPr marL="1148715" indent="0">
              <a:buNone/>
              <a:defRPr sz="840"/>
            </a:lvl4pPr>
            <a:lvl5pPr marL="1533525" indent="0">
              <a:buNone/>
              <a:defRPr sz="840"/>
            </a:lvl5pPr>
            <a:lvl6pPr marL="1915795" indent="0">
              <a:buNone/>
              <a:defRPr sz="840"/>
            </a:lvl6pPr>
            <a:lvl7pPr marL="2299970" indent="0">
              <a:buNone/>
              <a:defRPr sz="840"/>
            </a:lvl7pPr>
            <a:lvl8pPr marL="2682240" indent="0">
              <a:buNone/>
              <a:defRPr sz="840"/>
            </a:lvl8pPr>
            <a:lvl9pPr marL="3065780" indent="0">
              <a:buNone/>
              <a:defRPr sz="84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05425" y="306697"/>
            <a:ext cx="8849876" cy="11134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5425" y="1533478"/>
            <a:ext cx="8849876" cy="3655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05425" y="5339170"/>
            <a:ext cx="2308663" cy="306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398866" y="5339170"/>
            <a:ext cx="3462995" cy="306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246637" y="5339170"/>
            <a:ext cx="2308663" cy="306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766445" rtl="0" eaLnBrk="1" latinLnBrk="0" hangingPunct="1">
        <a:lnSpc>
          <a:spcPct val="90000"/>
        </a:lnSpc>
        <a:spcBef>
          <a:spcPct val="0"/>
        </a:spcBef>
        <a:buNone/>
        <a:defRPr sz="36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1770" indent="-191770" algn="l" defTabSz="766445" rtl="0" eaLnBrk="1" latinLnBrk="0" hangingPunct="1">
        <a:lnSpc>
          <a:spcPct val="90000"/>
        </a:lnSpc>
        <a:spcBef>
          <a:spcPts val="840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1pPr>
      <a:lvl2pPr marL="57467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2010" kern="1200">
          <a:solidFill>
            <a:schemeClr val="tx1"/>
          </a:solidFill>
          <a:latin typeface="+mn-lt"/>
          <a:ea typeface="+mn-ea"/>
          <a:cs typeface="+mn-cs"/>
        </a:defRPr>
      </a:lvl2pPr>
      <a:lvl3pPr marL="95885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670" kern="1200">
          <a:solidFill>
            <a:schemeClr val="tx1"/>
          </a:solidFill>
          <a:latin typeface="+mn-lt"/>
          <a:ea typeface="+mn-ea"/>
          <a:cs typeface="+mn-cs"/>
        </a:defRPr>
      </a:lvl3pPr>
      <a:lvl4pPr marL="134112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4pPr>
      <a:lvl5pPr marL="172466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5pPr>
      <a:lvl6pPr marL="210756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6pPr>
      <a:lvl7pPr marL="249110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7pPr>
      <a:lvl8pPr marL="287401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8pPr>
      <a:lvl9pPr marL="325818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1pPr>
      <a:lvl2pPr marL="38290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2pPr>
      <a:lvl3pPr marL="76644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3pPr>
      <a:lvl4pPr marL="114871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4pPr>
      <a:lvl5pPr marL="153352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5pPr>
      <a:lvl6pPr marL="191579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6pPr>
      <a:lvl7pPr marL="229997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7pPr>
      <a:lvl8pPr marL="268224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8pPr>
      <a:lvl9pPr marL="306578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sv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34.xml"/><Relationship Id="rId8" Type="http://schemas.openxmlformats.org/officeDocument/2006/relationships/tags" Target="../tags/tag33.xml"/><Relationship Id="rId7" Type="http://schemas.openxmlformats.org/officeDocument/2006/relationships/tags" Target="../tags/tag32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9" Type="http://schemas.openxmlformats.org/officeDocument/2006/relationships/notesSlide" Target="../notesSlides/notesSlide4.xml"/><Relationship Id="rId18" Type="http://schemas.openxmlformats.org/officeDocument/2006/relationships/slideLayout" Target="../slideLayouts/slideLayout1.xml"/><Relationship Id="rId17" Type="http://schemas.openxmlformats.org/officeDocument/2006/relationships/tags" Target="../tags/tag42.xml"/><Relationship Id="rId16" Type="http://schemas.openxmlformats.org/officeDocument/2006/relationships/tags" Target="../tags/tag41.xml"/><Relationship Id="rId15" Type="http://schemas.openxmlformats.org/officeDocument/2006/relationships/tags" Target="../tags/tag40.xml"/><Relationship Id="rId14" Type="http://schemas.openxmlformats.org/officeDocument/2006/relationships/tags" Target="../tags/tag39.xml"/><Relationship Id="rId13" Type="http://schemas.openxmlformats.org/officeDocument/2006/relationships/tags" Target="../tags/tag38.xml"/><Relationship Id="rId12" Type="http://schemas.openxmlformats.org/officeDocument/2006/relationships/tags" Target="../tags/tag37.xml"/><Relationship Id="rId11" Type="http://schemas.openxmlformats.org/officeDocument/2006/relationships/tags" Target="../tags/tag36.xml"/><Relationship Id="rId10" Type="http://schemas.openxmlformats.org/officeDocument/2006/relationships/tags" Target="../tags/tag35.xml"/><Relationship Id="rId1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5.png"/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5.png"/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6" Type="http://schemas.openxmlformats.org/officeDocument/2006/relationships/image" Target="../media/image24.emf"/><Relationship Id="rId5" Type="http://schemas.openxmlformats.org/officeDocument/2006/relationships/image" Target="../media/image5.png"/><Relationship Id="rId4" Type="http://schemas.openxmlformats.org/officeDocument/2006/relationships/image" Target="../media/image18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23.emf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7.emf"/><Relationship Id="rId5" Type="http://schemas.openxmlformats.org/officeDocument/2006/relationships/image" Target="../media/image5.png"/><Relationship Id="rId4" Type="http://schemas.openxmlformats.org/officeDocument/2006/relationships/image" Target="../media/image18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26.emf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8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28.emf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9.emf"/><Relationship Id="rId4" Type="http://schemas.openxmlformats.org/officeDocument/2006/relationships/image" Target="../media/image5.png"/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5.png"/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tags" Target="../tags/tag44.xml"/><Relationship Id="rId8" Type="http://schemas.openxmlformats.org/officeDocument/2006/relationships/image" Target="../media/image33.png"/><Relationship Id="rId7" Type="http://schemas.openxmlformats.org/officeDocument/2006/relationships/image" Target="../media/image32.png"/><Relationship Id="rId6" Type="http://schemas.openxmlformats.org/officeDocument/2006/relationships/image" Target="../media/image31.png"/><Relationship Id="rId5" Type="http://schemas.openxmlformats.org/officeDocument/2006/relationships/tags" Target="../tags/tag43.xml"/><Relationship Id="rId4" Type="http://schemas.openxmlformats.org/officeDocument/2006/relationships/image" Target="../media/image5.png"/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36.png"/><Relationship Id="rId11" Type="http://schemas.openxmlformats.org/officeDocument/2006/relationships/image" Target="../media/image35.png"/><Relationship Id="rId10" Type="http://schemas.openxmlformats.org/officeDocument/2006/relationships/image" Target="../media/image34.png"/><Relationship Id="rId1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39.png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5.png"/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41.png"/><Relationship Id="rId7" Type="http://schemas.openxmlformats.org/officeDocument/2006/relationships/image" Target="../media/image40.png"/><Relationship Id="rId6" Type="http://schemas.openxmlformats.org/officeDocument/2006/relationships/tags" Target="../tags/tag45.xml"/><Relationship Id="rId5" Type="http://schemas.openxmlformats.org/officeDocument/2006/relationships/image" Target="../media/image5.png"/><Relationship Id="rId4" Type="http://schemas.openxmlformats.org/officeDocument/2006/relationships/image" Target="../media/image18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chart" Target="../charts/chart1.xml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46.xml"/><Relationship Id="rId4" Type="http://schemas.openxmlformats.org/officeDocument/2006/relationships/image" Target="../media/image5.png"/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2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tags" Target="../tags/tag49.xml"/><Relationship Id="rId7" Type="http://schemas.openxmlformats.org/officeDocument/2006/relationships/tags" Target="../tags/tag48.xml"/><Relationship Id="rId6" Type="http://schemas.openxmlformats.org/officeDocument/2006/relationships/tags" Target="../tags/tag47.xml"/><Relationship Id="rId5" Type="http://schemas.openxmlformats.org/officeDocument/2006/relationships/image" Target="../media/image3.svg"/><Relationship Id="rId4" Type="http://schemas.openxmlformats.org/officeDocument/2006/relationships/image" Target="../media/image43.png"/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5.png"/><Relationship Id="rId7" Type="http://schemas.openxmlformats.org/officeDocument/2006/relationships/tags" Target="../tags/tag52.x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image" Target="../media/image43.png"/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0.png"/><Relationship Id="rId1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4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3" Type="http://schemas.openxmlformats.org/officeDocument/2006/relationships/image" Target="../media/image56.png"/><Relationship Id="rId2" Type="http://schemas.openxmlformats.org/officeDocument/2006/relationships/image" Target="../media/image53.png"/><Relationship Id="rId1" Type="http://schemas.openxmlformats.org/officeDocument/2006/relationships/image" Target="../media/image55.png"/></Relationships>
</file>

<file path=ppt/slides/_rels/slide4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3" Type="http://schemas.openxmlformats.org/officeDocument/2006/relationships/image" Target="../media/image56.png"/><Relationship Id="rId2" Type="http://schemas.openxmlformats.org/officeDocument/2006/relationships/image" Target="../media/image53.png"/><Relationship Id="rId1" Type="http://schemas.openxmlformats.org/officeDocument/2006/relationships/image" Target="../media/image55.png"/></Relationships>
</file>

<file path=ppt/slides/_rels/slide4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5.png"/><Relationship Id="rId7" Type="http://schemas.openxmlformats.org/officeDocument/2006/relationships/tags" Target="../tags/tag55.xml"/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image" Target="../media/image43.png"/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image" Target="../media/image69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tags" Target="../tags/tag2.xml"/><Relationship Id="rId4" Type="http://schemas.openxmlformats.org/officeDocument/2006/relationships/tags" Target="../tags/tag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8" Type="http://schemas.openxmlformats.org/officeDocument/2006/relationships/slideLayout" Target="../slideLayouts/slideLayout1.xml"/><Relationship Id="rId17" Type="http://schemas.openxmlformats.org/officeDocument/2006/relationships/tags" Target="../tags/tag14.xml"/><Relationship Id="rId16" Type="http://schemas.openxmlformats.org/officeDocument/2006/relationships/tags" Target="../tags/tag13.xml"/><Relationship Id="rId15" Type="http://schemas.openxmlformats.org/officeDocument/2006/relationships/tags" Target="../tags/tag12.xml"/><Relationship Id="rId14" Type="http://schemas.openxmlformats.org/officeDocument/2006/relationships/tags" Target="../tags/tag11.xml"/><Relationship Id="rId13" Type="http://schemas.openxmlformats.org/officeDocument/2006/relationships/tags" Target="../tags/tag10.xml"/><Relationship Id="rId12" Type="http://schemas.openxmlformats.org/officeDocument/2006/relationships/tags" Target="../tags/tag9.xml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9" Type="http://schemas.openxmlformats.org/officeDocument/2006/relationships/tags" Target="../tags/tag60.xml"/><Relationship Id="rId8" Type="http://schemas.openxmlformats.org/officeDocument/2006/relationships/tags" Target="../tags/tag59.xml"/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image" Target="../media/image75.png"/><Relationship Id="rId3" Type="http://schemas.openxmlformats.org/officeDocument/2006/relationships/image" Target="../media/image18.png"/><Relationship Id="rId20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9" Type="http://schemas.openxmlformats.org/officeDocument/2006/relationships/image" Target="../media/image5.png"/><Relationship Id="rId18" Type="http://schemas.openxmlformats.org/officeDocument/2006/relationships/image" Target="../media/image4.svg"/><Relationship Id="rId17" Type="http://schemas.openxmlformats.org/officeDocument/2006/relationships/image" Target="../media/image76.png"/><Relationship Id="rId16" Type="http://schemas.openxmlformats.org/officeDocument/2006/relationships/tags" Target="../tags/tag67.xml"/><Relationship Id="rId15" Type="http://schemas.openxmlformats.org/officeDocument/2006/relationships/tags" Target="../tags/tag66.xml"/><Relationship Id="rId14" Type="http://schemas.openxmlformats.org/officeDocument/2006/relationships/tags" Target="../tags/tag65.xml"/><Relationship Id="rId13" Type="http://schemas.openxmlformats.org/officeDocument/2006/relationships/tags" Target="../tags/tag64.xml"/><Relationship Id="rId12" Type="http://schemas.openxmlformats.org/officeDocument/2006/relationships/tags" Target="../tags/tag63.xml"/><Relationship Id="rId11" Type="http://schemas.openxmlformats.org/officeDocument/2006/relationships/tags" Target="../tags/tag62.xml"/><Relationship Id="rId10" Type="http://schemas.openxmlformats.org/officeDocument/2006/relationships/tags" Target="../tags/tag61.xml"/><Relationship Id="rId1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18.png"/></Relationships>
</file>

<file path=ppt/slides/_rels/slide5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5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5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77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tags" Target="../tags/tag20.xml"/><Relationship Id="rId7" Type="http://schemas.openxmlformats.org/officeDocument/2006/relationships/tags" Target="../tags/tag19.xml"/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image" Target="../media/image3.png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23.xml"/><Relationship Id="rId12" Type="http://schemas.openxmlformats.org/officeDocument/2006/relationships/tags" Target="../tags/tag22.xml"/><Relationship Id="rId11" Type="http://schemas.openxmlformats.org/officeDocument/2006/relationships/tags" Target="../tags/tag21.xml"/><Relationship Id="rId10" Type="http://schemas.openxmlformats.org/officeDocument/2006/relationships/image" Target="../media/image2.svg"/><Relationship Id="rId1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68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6.svg"/><Relationship Id="rId4" Type="http://schemas.openxmlformats.org/officeDocument/2006/relationships/image" Target="../media/image3.png"/><Relationship Id="rId3" Type="http://schemas.openxmlformats.org/officeDocument/2006/relationships/image" Target="../media/image5.sv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62.xml.rels><?xml version="1.0" encoding="UTF-8" standalone="yes"?>
<Relationships xmlns="http://schemas.openxmlformats.org/package/2006/relationships"><Relationship Id="rId9" Type="http://schemas.openxmlformats.org/officeDocument/2006/relationships/image" Target="../media/image80.png"/><Relationship Id="rId8" Type="http://schemas.openxmlformats.org/officeDocument/2006/relationships/image" Target="../media/image79.png"/><Relationship Id="rId7" Type="http://schemas.openxmlformats.org/officeDocument/2006/relationships/image" Target="../media/image78.png"/><Relationship Id="rId6" Type="http://schemas.openxmlformats.org/officeDocument/2006/relationships/tags" Target="../tags/tag69.xml"/><Relationship Id="rId5" Type="http://schemas.openxmlformats.org/officeDocument/2006/relationships/image" Target="../media/image6.svg"/><Relationship Id="rId4" Type="http://schemas.openxmlformats.org/officeDocument/2006/relationships/image" Target="../media/image3.png"/><Relationship Id="rId3" Type="http://schemas.openxmlformats.org/officeDocument/2006/relationships/image" Target="../media/image5.svg"/><Relationship Id="rId2" Type="http://schemas.openxmlformats.org/officeDocument/2006/relationships/image" Target="../media/image2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82.png"/><Relationship Id="rId6" Type="http://schemas.openxmlformats.org/officeDocument/2006/relationships/image" Target="../media/image81.png"/><Relationship Id="rId5" Type="http://schemas.openxmlformats.org/officeDocument/2006/relationships/image" Target="../media/image6.svg"/><Relationship Id="rId4" Type="http://schemas.openxmlformats.org/officeDocument/2006/relationships/image" Target="../media/image3.png"/><Relationship Id="rId3" Type="http://schemas.openxmlformats.org/officeDocument/2006/relationships/image" Target="../media/image5.sv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64.xml.rels><?xml version="1.0" encoding="UTF-8" standalone="yes"?>
<Relationships xmlns="http://schemas.openxmlformats.org/package/2006/relationships"><Relationship Id="rId9" Type="http://schemas.openxmlformats.org/officeDocument/2006/relationships/image" Target="../media/image86.png"/><Relationship Id="rId8" Type="http://schemas.openxmlformats.org/officeDocument/2006/relationships/image" Target="../media/image85.png"/><Relationship Id="rId7" Type="http://schemas.openxmlformats.org/officeDocument/2006/relationships/image" Target="../media/image84.png"/><Relationship Id="rId6" Type="http://schemas.openxmlformats.org/officeDocument/2006/relationships/image" Target="../media/image83.png"/><Relationship Id="rId5" Type="http://schemas.openxmlformats.org/officeDocument/2006/relationships/image" Target="../media/image6.svg"/><Relationship Id="rId4" Type="http://schemas.openxmlformats.org/officeDocument/2006/relationships/image" Target="../media/image3.png"/><Relationship Id="rId3" Type="http://schemas.openxmlformats.org/officeDocument/2006/relationships/image" Target="../media/image5.svg"/><Relationship Id="rId2" Type="http://schemas.openxmlformats.org/officeDocument/2006/relationships/image" Target="../media/image2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6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6.svg"/><Relationship Id="rId4" Type="http://schemas.openxmlformats.org/officeDocument/2006/relationships/image" Target="../media/image3.png"/><Relationship Id="rId3" Type="http://schemas.openxmlformats.org/officeDocument/2006/relationships/image" Target="../media/image5.sv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6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89.png"/><Relationship Id="rId7" Type="http://schemas.openxmlformats.org/officeDocument/2006/relationships/image" Target="../media/image88.png"/><Relationship Id="rId6" Type="http://schemas.openxmlformats.org/officeDocument/2006/relationships/image" Target="../media/image87.png"/><Relationship Id="rId5" Type="http://schemas.openxmlformats.org/officeDocument/2006/relationships/image" Target="../media/image6.svg"/><Relationship Id="rId4" Type="http://schemas.openxmlformats.org/officeDocument/2006/relationships/image" Target="../media/image3.png"/><Relationship Id="rId3" Type="http://schemas.openxmlformats.org/officeDocument/2006/relationships/image" Target="../media/image5.sv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6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3.png"/><Relationship Id="rId4" Type="http://schemas.openxmlformats.org/officeDocument/2006/relationships/image" Target="../media/image5.svg"/><Relationship Id="rId3" Type="http://schemas.openxmlformats.org/officeDocument/2006/relationships/image" Target="../media/image2.png"/><Relationship Id="rId2" Type="http://schemas.openxmlformats.org/officeDocument/2006/relationships/image" Target="../media/image90.png"/><Relationship Id="rId1" Type="http://schemas.openxmlformats.org/officeDocument/2006/relationships/image" Target="../media/image5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92.png"/><Relationship Id="rId6" Type="http://schemas.openxmlformats.org/officeDocument/2006/relationships/image" Target="../media/image91.png"/><Relationship Id="rId5" Type="http://schemas.openxmlformats.org/officeDocument/2006/relationships/image" Target="../media/image6.svg"/><Relationship Id="rId4" Type="http://schemas.openxmlformats.org/officeDocument/2006/relationships/image" Target="../media/image3.png"/><Relationship Id="rId3" Type="http://schemas.openxmlformats.org/officeDocument/2006/relationships/image" Target="../media/image5.sv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7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6.svg"/><Relationship Id="rId4" Type="http://schemas.openxmlformats.org/officeDocument/2006/relationships/image" Target="../media/image3.png"/><Relationship Id="rId3" Type="http://schemas.openxmlformats.org/officeDocument/2006/relationships/image" Target="../media/image5.sv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94.png"/><Relationship Id="rId6" Type="http://schemas.openxmlformats.org/officeDocument/2006/relationships/image" Target="../media/image91.png"/><Relationship Id="rId5" Type="http://schemas.openxmlformats.org/officeDocument/2006/relationships/image" Target="../media/image6.svg"/><Relationship Id="rId4" Type="http://schemas.openxmlformats.org/officeDocument/2006/relationships/image" Target="../media/image3.png"/><Relationship Id="rId3" Type="http://schemas.openxmlformats.org/officeDocument/2006/relationships/image" Target="../media/image5.sv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7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6.svg"/><Relationship Id="rId4" Type="http://schemas.openxmlformats.org/officeDocument/2006/relationships/image" Target="../media/image3.png"/><Relationship Id="rId3" Type="http://schemas.openxmlformats.org/officeDocument/2006/relationships/image" Target="../media/image5.sv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91.png"/><Relationship Id="rId6" Type="http://schemas.openxmlformats.org/officeDocument/2006/relationships/image" Target="../media/image96.png"/><Relationship Id="rId5" Type="http://schemas.openxmlformats.org/officeDocument/2006/relationships/image" Target="../media/image6.svg"/><Relationship Id="rId4" Type="http://schemas.openxmlformats.org/officeDocument/2006/relationships/image" Target="../media/image3.png"/><Relationship Id="rId3" Type="http://schemas.openxmlformats.org/officeDocument/2006/relationships/image" Target="../media/image5.sv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7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6.svg"/><Relationship Id="rId4" Type="http://schemas.openxmlformats.org/officeDocument/2006/relationships/image" Target="../media/image3.png"/><Relationship Id="rId3" Type="http://schemas.openxmlformats.org/officeDocument/2006/relationships/image" Target="../media/image5.sv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7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6.svg"/><Relationship Id="rId4" Type="http://schemas.openxmlformats.org/officeDocument/2006/relationships/image" Target="../media/image3.png"/><Relationship Id="rId3" Type="http://schemas.openxmlformats.org/officeDocument/2006/relationships/image" Target="../media/image5.sv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99.png"/><Relationship Id="rId6" Type="http://schemas.openxmlformats.org/officeDocument/2006/relationships/image" Target="../media/image98.png"/><Relationship Id="rId5" Type="http://schemas.openxmlformats.org/officeDocument/2006/relationships/image" Target="../media/image6.svg"/><Relationship Id="rId4" Type="http://schemas.openxmlformats.org/officeDocument/2006/relationships/image" Target="../media/image3.png"/><Relationship Id="rId3" Type="http://schemas.openxmlformats.org/officeDocument/2006/relationships/image" Target="../media/image5.sv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7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6.svg"/><Relationship Id="rId4" Type="http://schemas.openxmlformats.org/officeDocument/2006/relationships/image" Target="../media/image3.png"/><Relationship Id="rId3" Type="http://schemas.openxmlformats.org/officeDocument/2006/relationships/image" Target="../media/image5.sv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7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6.svg"/><Relationship Id="rId4" Type="http://schemas.openxmlformats.org/officeDocument/2006/relationships/image" Target="../media/image3.png"/><Relationship Id="rId3" Type="http://schemas.openxmlformats.org/officeDocument/2006/relationships/image" Target="../media/image5.sv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03.png"/><Relationship Id="rId6" Type="http://schemas.openxmlformats.org/officeDocument/2006/relationships/image" Target="../media/image102.png"/><Relationship Id="rId5" Type="http://schemas.openxmlformats.org/officeDocument/2006/relationships/image" Target="../media/image6.svg"/><Relationship Id="rId4" Type="http://schemas.openxmlformats.org/officeDocument/2006/relationships/image" Target="../media/image3.png"/><Relationship Id="rId3" Type="http://schemas.openxmlformats.org/officeDocument/2006/relationships/image" Target="../media/image5.sv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8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6.svg"/><Relationship Id="rId4" Type="http://schemas.openxmlformats.org/officeDocument/2006/relationships/image" Target="../media/image3.png"/><Relationship Id="rId3" Type="http://schemas.openxmlformats.org/officeDocument/2006/relationships/image" Target="../media/image5.sv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8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07.png"/><Relationship Id="rId7" Type="http://schemas.openxmlformats.org/officeDocument/2006/relationships/image" Target="../media/image106.png"/><Relationship Id="rId6" Type="http://schemas.openxmlformats.org/officeDocument/2006/relationships/image" Target="../media/image105.png"/><Relationship Id="rId5" Type="http://schemas.openxmlformats.org/officeDocument/2006/relationships/image" Target="../media/image6.svg"/><Relationship Id="rId4" Type="http://schemas.openxmlformats.org/officeDocument/2006/relationships/image" Target="../media/image3.png"/><Relationship Id="rId3" Type="http://schemas.openxmlformats.org/officeDocument/2006/relationships/image" Target="../media/image5.sv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8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6.svg"/><Relationship Id="rId4" Type="http://schemas.openxmlformats.org/officeDocument/2006/relationships/image" Target="../media/image3.png"/><Relationship Id="rId3" Type="http://schemas.openxmlformats.org/officeDocument/2006/relationships/image" Target="../media/image5.sv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8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6.svg"/><Relationship Id="rId4" Type="http://schemas.openxmlformats.org/officeDocument/2006/relationships/image" Target="../media/image3.png"/><Relationship Id="rId3" Type="http://schemas.openxmlformats.org/officeDocument/2006/relationships/image" Target="../media/image5.sv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8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11.png"/><Relationship Id="rId7" Type="http://schemas.openxmlformats.org/officeDocument/2006/relationships/image" Target="../media/image110.png"/><Relationship Id="rId6" Type="http://schemas.openxmlformats.org/officeDocument/2006/relationships/image" Target="../media/image91.png"/><Relationship Id="rId5" Type="http://schemas.openxmlformats.org/officeDocument/2006/relationships/image" Target="../media/image6.svg"/><Relationship Id="rId4" Type="http://schemas.openxmlformats.org/officeDocument/2006/relationships/image" Target="../media/image3.png"/><Relationship Id="rId3" Type="http://schemas.openxmlformats.org/officeDocument/2006/relationships/image" Target="../media/image5.sv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8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14.png"/><Relationship Id="rId7" Type="http://schemas.openxmlformats.org/officeDocument/2006/relationships/image" Target="../media/image113.png"/><Relationship Id="rId6" Type="http://schemas.openxmlformats.org/officeDocument/2006/relationships/image" Target="../media/image112.jpeg"/><Relationship Id="rId5" Type="http://schemas.openxmlformats.org/officeDocument/2006/relationships/image" Target="../media/image6.svg"/><Relationship Id="rId4" Type="http://schemas.openxmlformats.org/officeDocument/2006/relationships/image" Target="../media/image3.png"/><Relationship Id="rId3" Type="http://schemas.openxmlformats.org/officeDocument/2006/relationships/image" Target="../media/image5.sv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16.png"/><Relationship Id="rId6" Type="http://schemas.openxmlformats.org/officeDocument/2006/relationships/image" Target="../media/image115.png"/><Relationship Id="rId5" Type="http://schemas.openxmlformats.org/officeDocument/2006/relationships/image" Target="../media/image6.svg"/><Relationship Id="rId4" Type="http://schemas.openxmlformats.org/officeDocument/2006/relationships/image" Target="../media/image3.png"/><Relationship Id="rId3" Type="http://schemas.openxmlformats.org/officeDocument/2006/relationships/image" Target="../media/image5.sv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8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6.svg"/><Relationship Id="rId4" Type="http://schemas.openxmlformats.org/officeDocument/2006/relationships/image" Target="../media/image3.png"/><Relationship Id="rId3" Type="http://schemas.openxmlformats.org/officeDocument/2006/relationships/image" Target="../media/image5.sv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8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6.svg"/><Relationship Id="rId4" Type="http://schemas.openxmlformats.org/officeDocument/2006/relationships/image" Target="../media/image3.png"/><Relationship Id="rId3" Type="http://schemas.openxmlformats.org/officeDocument/2006/relationships/image" Target="../media/image5.sv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8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6.svg"/><Relationship Id="rId4" Type="http://schemas.openxmlformats.org/officeDocument/2006/relationships/image" Target="../media/image3.png"/><Relationship Id="rId3" Type="http://schemas.openxmlformats.org/officeDocument/2006/relationships/image" Target="../media/image5.sv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25.xml"/><Relationship Id="rId8" Type="http://schemas.openxmlformats.org/officeDocument/2006/relationships/tags" Target="../tags/tag24.xml"/><Relationship Id="rId7" Type="http://schemas.openxmlformats.org/officeDocument/2006/relationships/image" Target="../media/image17.png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4" Type="http://schemas.openxmlformats.org/officeDocument/2006/relationships/notesSlide" Target="../notesSlides/notesSlide3.xml"/><Relationship Id="rId13" Type="http://schemas.openxmlformats.org/officeDocument/2006/relationships/slideLayout" Target="../slideLayouts/slideLayout7.xml"/><Relationship Id="rId12" Type="http://schemas.openxmlformats.org/officeDocument/2006/relationships/tags" Target="../tags/tag28.xml"/><Relationship Id="rId11" Type="http://schemas.openxmlformats.org/officeDocument/2006/relationships/tags" Target="../tags/tag27.xml"/><Relationship Id="rId10" Type="http://schemas.openxmlformats.org/officeDocument/2006/relationships/tags" Target="../tags/tag26.xml"/><Relationship Id="rId1" Type="http://schemas.openxmlformats.org/officeDocument/2006/relationships/image" Target="../media/image2.png"/></Relationships>
</file>

<file path=ppt/slides/_rels/slide9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9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22.png"/><Relationship Id="rId7" Type="http://schemas.openxmlformats.org/officeDocument/2006/relationships/image" Target="../media/image121.png"/><Relationship Id="rId6" Type="http://schemas.openxmlformats.org/officeDocument/2006/relationships/image" Target="../media/image120.png"/><Relationship Id="rId5" Type="http://schemas.openxmlformats.org/officeDocument/2006/relationships/image" Target="../media/image6.svg"/><Relationship Id="rId4" Type="http://schemas.openxmlformats.org/officeDocument/2006/relationships/image" Target="../media/image3.png"/><Relationship Id="rId3" Type="http://schemas.openxmlformats.org/officeDocument/2006/relationships/image" Target="../media/image5.sv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009458" y="2219325"/>
            <a:ext cx="61264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sz="3600" b="1">
                <a:solidFill>
                  <a:schemeClr val="tx1"/>
                </a:solidFill>
              </a:rPr>
              <a:t>点燃私域训练营落地实操宝典</a:t>
            </a:r>
            <a:endParaRPr lang="zh-CN" sz="3600" b="1">
              <a:solidFill>
                <a:schemeClr val="tx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637665" y="4204335"/>
            <a:ext cx="6870065" cy="3308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>
              <a:lnSpc>
                <a:spcPct val="130000"/>
              </a:lnSpc>
            </a:pPr>
            <a:r>
              <a:rPr lang="zh-CN" altLang="en-US" sz="1200" b="1">
                <a:solidFill>
                  <a:schemeClr val="tx1"/>
                </a:solidFill>
                <a:sym typeface="+mn-ea"/>
              </a:rPr>
              <a:t>所有传统领域出现过的机会，都值得用企微私域再做一遍！</a:t>
            </a:r>
            <a:endParaRPr lang="zh-CN" altLang="en-US" sz="1200" b="1">
              <a:solidFill>
                <a:schemeClr val="tx1"/>
              </a:solidFill>
              <a:sym typeface="+mn-ea"/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H="1" flipV="1">
            <a:off x="7620" y="4621530"/>
            <a:ext cx="10130155" cy="762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8"/>
          <p:cNvGrpSpPr/>
          <p:nvPr/>
        </p:nvGrpSpPr>
        <p:grpSpPr>
          <a:xfrm>
            <a:off x="3886835" y="1460500"/>
            <a:ext cx="2516505" cy="621030"/>
            <a:chOff x="5993" y="4227"/>
            <a:chExt cx="3963" cy="978"/>
          </a:xfrm>
        </p:grpSpPr>
        <p:sp>
          <p:nvSpPr>
            <p:cNvPr id="31" name="矩形 30"/>
            <p:cNvSpPr/>
            <p:nvPr/>
          </p:nvSpPr>
          <p:spPr>
            <a:xfrm>
              <a:off x="6984" y="4672"/>
              <a:ext cx="2973" cy="532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5993" y="4673"/>
              <a:ext cx="991" cy="5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8" name="图片 27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6022" y="4227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6985" y="4673"/>
              <a:ext cx="2971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rgbClr val="FEA900"/>
                  </a:solidFill>
                  <a:sym typeface="+mn-ea"/>
                </a:rPr>
                <a:t>品牌私域运营中心</a:t>
              </a:r>
              <a:endParaRPr lang="zh-CN" altLang="en-US" sz="1600" b="1">
                <a:solidFill>
                  <a:srgbClr val="FEA900"/>
                </a:solidFill>
                <a:sym typeface="+mn-ea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994" y="4673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2673668" y="2460943"/>
            <a:ext cx="50596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tx1"/>
                </a:solidFill>
                <a:sym typeface="+mn-ea"/>
              </a:rPr>
              <a:t>二、用户标签应该怎么</a:t>
            </a:r>
            <a:r>
              <a:rPr lang="zh-CN" altLang="en-US" sz="3200" b="1" dirty="0">
                <a:solidFill>
                  <a:schemeClr val="tx1"/>
                </a:solidFill>
                <a:sym typeface="+mn-ea"/>
              </a:rPr>
              <a:t>定？</a:t>
            </a:r>
            <a:endParaRPr lang="en-US" altLang="zh-CN" sz="3200" b="1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3890010" y="1236980"/>
            <a:ext cx="2516505" cy="621030"/>
            <a:chOff x="5993" y="4227"/>
            <a:chExt cx="3963" cy="978"/>
          </a:xfrm>
        </p:grpSpPr>
        <p:sp>
          <p:nvSpPr>
            <p:cNvPr id="31" name="矩形 30"/>
            <p:cNvSpPr/>
            <p:nvPr/>
          </p:nvSpPr>
          <p:spPr>
            <a:xfrm>
              <a:off x="6984" y="4672"/>
              <a:ext cx="2973" cy="532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5993" y="4673"/>
              <a:ext cx="991" cy="5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8" name="图片 27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022" y="4227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6985" y="4673"/>
              <a:ext cx="2971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rgbClr val="FEA900"/>
                  </a:solidFill>
                  <a:sym typeface="+mn-ea"/>
                </a:rPr>
                <a:t>品牌私域运营中心</a:t>
              </a:r>
              <a:endParaRPr lang="zh-CN" altLang="en-US" sz="1600" b="1">
                <a:solidFill>
                  <a:srgbClr val="FEA900"/>
                </a:solidFill>
                <a:sym typeface="+mn-ea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994" y="4673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1" name="组合 1"/>
          <p:cNvGrpSpPr/>
          <p:nvPr/>
        </p:nvGrpSpPr>
        <p:grpSpPr bwMode="auto">
          <a:xfrm>
            <a:off x="8986710" y="381360"/>
            <a:ext cx="627364" cy="266154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1795" noProof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7418" name="图片 5" descr="黑色ROI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0" y="1476"/>
              <a:ext cx="680" cy="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矩形 2"/>
          <p:cNvSpPr/>
          <p:nvPr/>
        </p:nvSpPr>
        <p:spPr>
          <a:xfrm>
            <a:off x="113314" y="126295"/>
            <a:ext cx="10021980" cy="551319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sz="1795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85775" y="398145"/>
            <a:ext cx="341630" cy="280035"/>
            <a:chOff x="4729" y="1585"/>
            <a:chExt cx="842" cy="708"/>
          </a:xfrm>
        </p:grpSpPr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4" name="图片 13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5" name="图片 1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8" name="文本框 7"/>
          <p:cNvSpPr txBox="1"/>
          <p:nvPr/>
        </p:nvSpPr>
        <p:spPr>
          <a:xfrm>
            <a:off x="896929" y="280002"/>
            <a:ext cx="5262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2000" b="1" dirty="0">
                <a:solidFill>
                  <a:schemeClr val="tx1"/>
                </a:solidFill>
                <a:sym typeface="+mn-ea"/>
              </a:rPr>
              <a:t>第一步：先去了解你的用户是谁，需求</a:t>
            </a:r>
            <a:r>
              <a:rPr lang="zh-CN" altLang="en-US" sz="2000" b="1" dirty="0">
                <a:solidFill>
                  <a:schemeClr val="tx1"/>
                </a:solidFill>
                <a:sym typeface="+mn-ea"/>
              </a:rPr>
              <a:t>是什么</a:t>
            </a:r>
            <a:endParaRPr lang="zh-CN" altLang="en-US" sz="2000" b="1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17" name="椭圆 16"/>
          <p:cNvSpPr/>
          <p:nvPr>
            <p:custDataLst>
              <p:tags r:id="rId4"/>
            </p:custDataLst>
          </p:nvPr>
        </p:nvSpPr>
        <p:spPr>
          <a:xfrm>
            <a:off x="1392819" y="1342877"/>
            <a:ext cx="1447438" cy="1447438"/>
          </a:xfrm>
          <a:prstGeom prst="ellipse">
            <a:avLst/>
          </a:prstGeom>
          <a:solidFill>
            <a:srgbClr val="1D6DC2"/>
          </a:solidFill>
          <a:ln w="28575">
            <a:noFill/>
          </a:ln>
        </p:spPr>
        <p:style>
          <a:lnRef idx="2">
            <a:srgbClr val="1D6DC2">
              <a:shade val="50000"/>
            </a:srgbClr>
          </a:lnRef>
          <a:fillRef idx="1">
            <a:srgbClr val="1D6DC2"/>
          </a:fillRef>
          <a:effectRef idx="0">
            <a:srgbClr val="1D6DC2"/>
          </a:effectRef>
          <a:fontRef idx="minor">
            <a:srgbClr val="FFFFFF"/>
          </a:fontRef>
        </p:style>
        <p:txBody>
          <a:bodyPr lIns="76792" tIns="38396" rIns="76792" bIns="38396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sz="1510" b="1" spc="30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4" name="任意多边形 23"/>
          <p:cNvSpPr/>
          <p:nvPr>
            <p:custDataLst>
              <p:tags r:id="rId5"/>
            </p:custDataLst>
          </p:nvPr>
        </p:nvSpPr>
        <p:spPr>
          <a:xfrm>
            <a:off x="1350710" y="1238939"/>
            <a:ext cx="1593486" cy="1655314"/>
          </a:xfrm>
          <a:custGeom>
            <a:avLst/>
            <a:gdLst>
              <a:gd name="connsiteX0" fmla="*/ 757956 w 1577106"/>
              <a:gd name="connsiteY0" fmla="*/ 0 h 1638300"/>
              <a:gd name="connsiteX1" fmla="*/ 1577106 w 1577106"/>
              <a:gd name="connsiteY1" fmla="*/ 819150 h 1638300"/>
              <a:gd name="connsiteX2" fmla="*/ 757956 w 1577106"/>
              <a:gd name="connsiteY2" fmla="*/ 1638300 h 1638300"/>
              <a:gd name="connsiteX3" fmla="*/ 3179 w 1577106"/>
              <a:gd name="connsiteY3" fmla="*/ 1138000 h 1638300"/>
              <a:gd name="connsiteX4" fmla="*/ 0 w 1577106"/>
              <a:gd name="connsiteY4" fmla="*/ 1127760 h 1638300"/>
              <a:gd name="connsiteX5" fmla="*/ 62811 w 1577106"/>
              <a:gd name="connsiteY5" fmla="*/ 1127760 h 1638300"/>
              <a:gd name="connsiteX6" fmla="*/ 126428 w 1577106"/>
              <a:gd name="connsiteY6" fmla="*/ 1244966 h 1638300"/>
              <a:gd name="connsiteX7" fmla="*/ 757956 w 1577106"/>
              <a:gd name="connsiteY7" fmla="*/ 1580747 h 1638300"/>
              <a:gd name="connsiteX8" fmla="*/ 1519553 w 1577106"/>
              <a:gd name="connsiteY8" fmla="*/ 819150 h 1638300"/>
              <a:gd name="connsiteX9" fmla="*/ 757956 w 1577106"/>
              <a:gd name="connsiteY9" fmla="*/ 57553 h 1638300"/>
              <a:gd name="connsiteX10" fmla="*/ 738906 w 1577106"/>
              <a:gd name="connsiteY10" fmla="*/ 58515 h 1638300"/>
              <a:gd name="connsiteX11" fmla="*/ 738906 w 1577106"/>
              <a:gd name="connsiteY11" fmla="*/ 962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77106" h="1638300">
                <a:moveTo>
                  <a:pt x="757956" y="0"/>
                </a:moveTo>
                <a:cubicBezTo>
                  <a:pt x="1210360" y="0"/>
                  <a:pt x="1577106" y="366746"/>
                  <a:pt x="1577106" y="819150"/>
                </a:cubicBezTo>
                <a:cubicBezTo>
                  <a:pt x="1577106" y="1271554"/>
                  <a:pt x="1210360" y="1638300"/>
                  <a:pt x="757956" y="1638300"/>
                </a:cubicBezTo>
                <a:cubicBezTo>
                  <a:pt x="418653" y="1638300"/>
                  <a:pt x="127533" y="1432005"/>
                  <a:pt x="3179" y="1138000"/>
                </a:cubicBezTo>
                <a:lnTo>
                  <a:pt x="0" y="1127760"/>
                </a:lnTo>
                <a:lnTo>
                  <a:pt x="62811" y="1127760"/>
                </a:lnTo>
                <a:lnTo>
                  <a:pt x="126428" y="1244966"/>
                </a:lnTo>
                <a:cubicBezTo>
                  <a:pt x="263293" y="1447552"/>
                  <a:pt x="495070" y="1580747"/>
                  <a:pt x="757956" y="1580747"/>
                </a:cubicBezTo>
                <a:cubicBezTo>
                  <a:pt x="1178574" y="1580747"/>
                  <a:pt x="1519553" y="1239768"/>
                  <a:pt x="1519553" y="819150"/>
                </a:cubicBezTo>
                <a:cubicBezTo>
                  <a:pt x="1519553" y="398532"/>
                  <a:pt x="1178574" y="57553"/>
                  <a:pt x="757956" y="57553"/>
                </a:cubicBezTo>
                <a:lnTo>
                  <a:pt x="738906" y="58515"/>
                </a:lnTo>
                <a:lnTo>
                  <a:pt x="738906" y="962"/>
                </a:lnTo>
                <a:close/>
              </a:path>
            </a:pathLst>
          </a:custGeom>
          <a:solidFill>
            <a:srgbClr val="FFFFFF">
              <a:lumMod val="85000"/>
            </a:srgbClr>
          </a:solidFill>
          <a:ln>
            <a:noFill/>
          </a:ln>
        </p:spPr>
        <p:style>
          <a:lnRef idx="2">
            <a:srgbClr val="1D6DC2">
              <a:shade val="50000"/>
            </a:srgbClr>
          </a:lnRef>
          <a:fillRef idx="1">
            <a:srgbClr val="1D6DC2"/>
          </a:fillRef>
          <a:effectRef idx="0">
            <a:srgbClr val="1D6DC2"/>
          </a:effectRef>
          <a:fontRef idx="minor">
            <a:srgbClr val="FFFFFF"/>
          </a:fontRef>
        </p:style>
        <p:txBody>
          <a:bodyPr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zh-CN" altLang="en-US" sz="1510">
              <a:solidFill>
                <a:srgbClr val="00000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5" name="文本框 24"/>
          <p:cNvSpPr txBox="1"/>
          <p:nvPr>
            <p:custDataLst>
              <p:tags r:id="rId6"/>
            </p:custDataLst>
          </p:nvPr>
        </p:nvSpPr>
        <p:spPr>
          <a:xfrm>
            <a:off x="850266" y="3307716"/>
            <a:ext cx="2594374" cy="121279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观察用户</a:t>
            </a:r>
            <a:r>
              <a:rPr lang="zh-CN" altLang="en-US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特征</a:t>
            </a:r>
            <a:endParaRPr lang="zh-CN" altLang="en-US" sz="1345" spc="15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zh-CN" altLang="en-US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判断用户喜好</a:t>
            </a:r>
            <a:r>
              <a:rPr lang="zh-CN" altLang="en-US" sz="1000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（行为习惯）</a:t>
            </a:r>
            <a:endParaRPr lang="zh-CN" altLang="en-US" sz="1345" spc="15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zh-CN" altLang="en-US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判断用户需求</a:t>
            </a:r>
            <a:r>
              <a:rPr lang="zh-CN" altLang="en-US" sz="1000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（痛点分析）</a:t>
            </a:r>
            <a:br>
              <a:rPr lang="zh-CN" altLang="en-US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</a:br>
            <a:endParaRPr lang="zh-CN" altLang="en-US" sz="1345" spc="15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6" name="燕尾形 25"/>
          <p:cNvSpPr/>
          <p:nvPr>
            <p:custDataLst>
              <p:tags r:id="rId7"/>
            </p:custDataLst>
          </p:nvPr>
        </p:nvSpPr>
        <p:spPr>
          <a:xfrm>
            <a:off x="3299888" y="1658542"/>
            <a:ext cx="677524" cy="816109"/>
          </a:xfrm>
          <a:prstGeom prst="chevron">
            <a:avLst/>
          </a:prstGeom>
          <a:solidFill>
            <a:srgbClr val="0088D5">
              <a:lumMod val="60000"/>
              <a:lumOff val="40000"/>
            </a:srgbClr>
          </a:solidFill>
          <a:ln>
            <a:noFill/>
          </a:ln>
        </p:spPr>
        <p:style>
          <a:lnRef idx="2">
            <a:srgbClr val="1D6DC2">
              <a:shade val="50000"/>
            </a:srgbClr>
          </a:lnRef>
          <a:fillRef idx="1">
            <a:srgbClr val="1D6DC2"/>
          </a:fillRef>
          <a:effectRef idx="0">
            <a:srgbClr val="1D6DC2"/>
          </a:effectRef>
          <a:fontRef idx="minor">
            <a:srgbClr val="FFFFFF"/>
          </a:fontRef>
        </p:style>
        <p:txBody>
          <a:bodyPr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zh-CN" altLang="en-US" sz="1510">
              <a:solidFill>
                <a:srgbClr val="00000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7" name="椭圆 26"/>
          <p:cNvSpPr/>
          <p:nvPr>
            <p:custDataLst>
              <p:tags r:id="rId8"/>
            </p:custDataLst>
          </p:nvPr>
        </p:nvSpPr>
        <p:spPr>
          <a:xfrm>
            <a:off x="4406128" y="1342877"/>
            <a:ext cx="1447438" cy="1447438"/>
          </a:xfrm>
          <a:prstGeom prst="ellipse">
            <a:avLst/>
          </a:prstGeom>
          <a:solidFill>
            <a:srgbClr val="0088D5"/>
          </a:solidFill>
          <a:ln w="28575">
            <a:noFill/>
          </a:ln>
        </p:spPr>
        <p:style>
          <a:lnRef idx="2">
            <a:srgbClr val="1D6DC2">
              <a:shade val="50000"/>
            </a:srgbClr>
          </a:lnRef>
          <a:fillRef idx="1">
            <a:srgbClr val="1D6DC2"/>
          </a:fillRef>
          <a:effectRef idx="0">
            <a:srgbClr val="1D6DC2"/>
          </a:effectRef>
          <a:fontRef idx="minor">
            <a:srgbClr val="FFFFFF"/>
          </a:fontRef>
        </p:style>
        <p:txBody>
          <a:bodyPr lIns="76792" tIns="38396" rIns="76792" bIns="38396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sz="1510" b="1" spc="30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8" name="任意多边形 27"/>
          <p:cNvSpPr/>
          <p:nvPr>
            <p:custDataLst>
              <p:tags r:id="rId9"/>
            </p:custDataLst>
          </p:nvPr>
        </p:nvSpPr>
        <p:spPr>
          <a:xfrm>
            <a:off x="4364020" y="1238939"/>
            <a:ext cx="1593486" cy="1655314"/>
          </a:xfrm>
          <a:custGeom>
            <a:avLst/>
            <a:gdLst>
              <a:gd name="connsiteX0" fmla="*/ 757956 w 1577106"/>
              <a:gd name="connsiteY0" fmla="*/ 0 h 1638300"/>
              <a:gd name="connsiteX1" fmla="*/ 1577106 w 1577106"/>
              <a:gd name="connsiteY1" fmla="*/ 819150 h 1638300"/>
              <a:gd name="connsiteX2" fmla="*/ 757956 w 1577106"/>
              <a:gd name="connsiteY2" fmla="*/ 1638300 h 1638300"/>
              <a:gd name="connsiteX3" fmla="*/ 3179 w 1577106"/>
              <a:gd name="connsiteY3" fmla="*/ 1138000 h 1638300"/>
              <a:gd name="connsiteX4" fmla="*/ 0 w 1577106"/>
              <a:gd name="connsiteY4" fmla="*/ 1127760 h 1638300"/>
              <a:gd name="connsiteX5" fmla="*/ 62811 w 1577106"/>
              <a:gd name="connsiteY5" fmla="*/ 1127760 h 1638300"/>
              <a:gd name="connsiteX6" fmla="*/ 126428 w 1577106"/>
              <a:gd name="connsiteY6" fmla="*/ 1244966 h 1638300"/>
              <a:gd name="connsiteX7" fmla="*/ 757956 w 1577106"/>
              <a:gd name="connsiteY7" fmla="*/ 1580747 h 1638300"/>
              <a:gd name="connsiteX8" fmla="*/ 1519553 w 1577106"/>
              <a:gd name="connsiteY8" fmla="*/ 819150 h 1638300"/>
              <a:gd name="connsiteX9" fmla="*/ 757956 w 1577106"/>
              <a:gd name="connsiteY9" fmla="*/ 57553 h 1638300"/>
              <a:gd name="connsiteX10" fmla="*/ 738906 w 1577106"/>
              <a:gd name="connsiteY10" fmla="*/ 58515 h 1638300"/>
              <a:gd name="connsiteX11" fmla="*/ 738906 w 1577106"/>
              <a:gd name="connsiteY11" fmla="*/ 962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77106" h="1638300">
                <a:moveTo>
                  <a:pt x="757956" y="0"/>
                </a:moveTo>
                <a:cubicBezTo>
                  <a:pt x="1210360" y="0"/>
                  <a:pt x="1577106" y="366746"/>
                  <a:pt x="1577106" y="819150"/>
                </a:cubicBezTo>
                <a:cubicBezTo>
                  <a:pt x="1577106" y="1271554"/>
                  <a:pt x="1210360" y="1638300"/>
                  <a:pt x="757956" y="1638300"/>
                </a:cubicBezTo>
                <a:cubicBezTo>
                  <a:pt x="418653" y="1638300"/>
                  <a:pt x="127533" y="1432005"/>
                  <a:pt x="3179" y="1138000"/>
                </a:cubicBezTo>
                <a:lnTo>
                  <a:pt x="0" y="1127760"/>
                </a:lnTo>
                <a:lnTo>
                  <a:pt x="62811" y="1127760"/>
                </a:lnTo>
                <a:lnTo>
                  <a:pt x="126428" y="1244966"/>
                </a:lnTo>
                <a:cubicBezTo>
                  <a:pt x="263293" y="1447552"/>
                  <a:pt x="495070" y="1580747"/>
                  <a:pt x="757956" y="1580747"/>
                </a:cubicBezTo>
                <a:cubicBezTo>
                  <a:pt x="1178574" y="1580747"/>
                  <a:pt x="1519553" y="1239768"/>
                  <a:pt x="1519553" y="819150"/>
                </a:cubicBezTo>
                <a:cubicBezTo>
                  <a:pt x="1519553" y="398532"/>
                  <a:pt x="1178574" y="57553"/>
                  <a:pt x="757956" y="57553"/>
                </a:cubicBezTo>
                <a:lnTo>
                  <a:pt x="738906" y="58515"/>
                </a:lnTo>
                <a:lnTo>
                  <a:pt x="738906" y="962"/>
                </a:lnTo>
                <a:close/>
              </a:path>
            </a:pathLst>
          </a:custGeom>
          <a:solidFill>
            <a:srgbClr val="FFFFFF">
              <a:lumMod val="85000"/>
            </a:srgbClr>
          </a:solidFill>
          <a:ln>
            <a:noFill/>
          </a:ln>
        </p:spPr>
        <p:style>
          <a:lnRef idx="2">
            <a:srgbClr val="1D6DC2">
              <a:shade val="50000"/>
            </a:srgbClr>
          </a:lnRef>
          <a:fillRef idx="1">
            <a:srgbClr val="1D6DC2"/>
          </a:fillRef>
          <a:effectRef idx="0">
            <a:srgbClr val="1D6DC2"/>
          </a:effectRef>
          <a:fontRef idx="minor">
            <a:srgbClr val="FFFFFF"/>
          </a:fontRef>
        </p:style>
        <p:txBody>
          <a:bodyPr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zh-CN" altLang="en-US" sz="1510">
              <a:solidFill>
                <a:srgbClr val="00000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9" name="文本框 28"/>
          <p:cNvSpPr txBox="1"/>
          <p:nvPr>
            <p:custDataLst>
              <p:tags r:id="rId10"/>
            </p:custDataLst>
          </p:nvPr>
        </p:nvSpPr>
        <p:spPr>
          <a:xfrm>
            <a:off x="3638550" y="3342640"/>
            <a:ext cx="3025775" cy="932180"/>
          </a:xfrm>
          <a:prstGeom prst="rect">
            <a:avLst/>
          </a:prstGeom>
          <a:noFill/>
        </p:spPr>
        <p:txBody>
          <a:bodyPr wrap="square" rtlCol="0">
            <a:normAutofit lnSpcReduction="20000"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与用户</a:t>
            </a:r>
            <a:r>
              <a:rPr lang="zh-CN" altLang="en-US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更进一步交流</a:t>
            </a:r>
            <a:endParaRPr lang="zh-CN" altLang="en-US" sz="1345" spc="15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zh-CN" altLang="en-US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挖掘用户潜在</a:t>
            </a:r>
            <a:r>
              <a:rPr lang="zh-CN" altLang="en-US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需求</a:t>
            </a:r>
            <a:endParaRPr lang="zh-CN" altLang="en-US" sz="1345" spc="15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zh-CN" altLang="en-US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锁定目标用户</a:t>
            </a:r>
            <a:endParaRPr lang="en-US" altLang="zh-CN" sz="1345" spc="15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0" name="燕尾形 29"/>
          <p:cNvSpPr/>
          <p:nvPr>
            <p:custDataLst>
              <p:tags r:id="rId11"/>
            </p:custDataLst>
          </p:nvPr>
        </p:nvSpPr>
        <p:spPr>
          <a:xfrm>
            <a:off x="6282283" y="1658542"/>
            <a:ext cx="677524" cy="816109"/>
          </a:xfrm>
          <a:prstGeom prst="chevron">
            <a:avLst/>
          </a:prstGeom>
          <a:solidFill>
            <a:srgbClr val="009ECA">
              <a:lumMod val="60000"/>
              <a:lumOff val="40000"/>
            </a:srgbClr>
          </a:solidFill>
          <a:ln>
            <a:noFill/>
          </a:ln>
        </p:spPr>
        <p:style>
          <a:lnRef idx="2">
            <a:srgbClr val="1D6DC2">
              <a:shade val="50000"/>
            </a:srgbClr>
          </a:lnRef>
          <a:fillRef idx="1">
            <a:srgbClr val="1D6DC2"/>
          </a:fillRef>
          <a:effectRef idx="0">
            <a:srgbClr val="1D6DC2"/>
          </a:effectRef>
          <a:fontRef idx="minor">
            <a:srgbClr val="FFFFFF"/>
          </a:fontRef>
        </p:style>
        <p:txBody>
          <a:bodyPr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zh-CN" altLang="en-US" sz="1510">
              <a:solidFill>
                <a:srgbClr val="00000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1" name="椭圆 30"/>
          <p:cNvSpPr/>
          <p:nvPr>
            <p:custDataLst>
              <p:tags r:id="rId12"/>
            </p:custDataLst>
          </p:nvPr>
        </p:nvSpPr>
        <p:spPr>
          <a:xfrm>
            <a:off x="7388523" y="1342877"/>
            <a:ext cx="1447438" cy="1447438"/>
          </a:xfrm>
          <a:prstGeom prst="ellipse">
            <a:avLst/>
          </a:prstGeom>
          <a:solidFill>
            <a:srgbClr val="009ECA"/>
          </a:solidFill>
          <a:ln w="28575">
            <a:noFill/>
          </a:ln>
        </p:spPr>
        <p:style>
          <a:lnRef idx="2">
            <a:srgbClr val="1D6DC2">
              <a:shade val="50000"/>
            </a:srgbClr>
          </a:lnRef>
          <a:fillRef idx="1">
            <a:srgbClr val="1D6DC2"/>
          </a:fillRef>
          <a:effectRef idx="0">
            <a:srgbClr val="1D6DC2"/>
          </a:effectRef>
          <a:fontRef idx="minor">
            <a:srgbClr val="FFFFFF"/>
          </a:fontRef>
        </p:style>
        <p:txBody>
          <a:bodyPr lIns="76792" tIns="38396" rIns="76792" bIns="38396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sz="1510" b="1" spc="30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8" name="任意多边形 37"/>
          <p:cNvSpPr/>
          <p:nvPr>
            <p:custDataLst>
              <p:tags r:id="rId13"/>
            </p:custDataLst>
          </p:nvPr>
        </p:nvSpPr>
        <p:spPr>
          <a:xfrm>
            <a:off x="7346414" y="1238939"/>
            <a:ext cx="1593486" cy="1655314"/>
          </a:xfrm>
          <a:custGeom>
            <a:avLst/>
            <a:gdLst>
              <a:gd name="connsiteX0" fmla="*/ 757956 w 1577106"/>
              <a:gd name="connsiteY0" fmla="*/ 0 h 1638300"/>
              <a:gd name="connsiteX1" fmla="*/ 1577106 w 1577106"/>
              <a:gd name="connsiteY1" fmla="*/ 819150 h 1638300"/>
              <a:gd name="connsiteX2" fmla="*/ 757956 w 1577106"/>
              <a:gd name="connsiteY2" fmla="*/ 1638300 h 1638300"/>
              <a:gd name="connsiteX3" fmla="*/ 3179 w 1577106"/>
              <a:gd name="connsiteY3" fmla="*/ 1138000 h 1638300"/>
              <a:gd name="connsiteX4" fmla="*/ 0 w 1577106"/>
              <a:gd name="connsiteY4" fmla="*/ 1127760 h 1638300"/>
              <a:gd name="connsiteX5" fmla="*/ 62811 w 1577106"/>
              <a:gd name="connsiteY5" fmla="*/ 1127760 h 1638300"/>
              <a:gd name="connsiteX6" fmla="*/ 126428 w 1577106"/>
              <a:gd name="connsiteY6" fmla="*/ 1244966 h 1638300"/>
              <a:gd name="connsiteX7" fmla="*/ 757956 w 1577106"/>
              <a:gd name="connsiteY7" fmla="*/ 1580747 h 1638300"/>
              <a:gd name="connsiteX8" fmla="*/ 1519553 w 1577106"/>
              <a:gd name="connsiteY8" fmla="*/ 819150 h 1638300"/>
              <a:gd name="connsiteX9" fmla="*/ 757956 w 1577106"/>
              <a:gd name="connsiteY9" fmla="*/ 57553 h 1638300"/>
              <a:gd name="connsiteX10" fmla="*/ 738906 w 1577106"/>
              <a:gd name="connsiteY10" fmla="*/ 58515 h 1638300"/>
              <a:gd name="connsiteX11" fmla="*/ 738906 w 1577106"/>
              <a:gd name="connsiteY11" fmla="*/ 962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77106" h="1638300">
                <a:moveTo>
                  <a:pt x="757956" y="0"/>
                </a:moveTo>
                <a:cubicBezTo>
                  <a:pt x="1210360" y="0"/>
                  <a:pt x="1577106" y="366746"/>
                  <a:pt x="1577106" y="819150"/>
                </a:cubicBezTo>
                <a:cubicBezTo>
                  <a:pt x="1577106" y="1271554"/>
                  <a:pt x="1210360" y="1638300"/>
                  <a:pt x="757956" y="1638300"/>
                </a:cubicBezTo>
                <a:cubicBezTo>
                  <a:pt x="418653" y="1638300"/>
                  <a:pt x="127533" y="1432005"/>
                  <a:pt x="3179" y="1138000"/>
                </a:cubicBezTo>
                <a:lnTo>
                  <a:pt x="0" y="1127760"/>
                </a:lnTo>
                <a:lnTo>
                  <a:pt x="62811" y="1127760"/>
                </a:lnTo>
                <a:lnTo>
                  <a:pt x="126428" y="1244966"/>
                </a:lnTo>
                <a:cubicBezTo>
                  <a:pt x="263293" y="1447552"/>
                  <a:pt x="495070" y="1580747"/>
                  <a:pt x="757956" y="1580747"/>
                </a:cubicBezTo>
                <a:cubicBezTo>
                  <a:pt x="1178574" y="1580747"/>
                  <a:pt x="1519553" y="1239768"/>
                  <a:pt x="1519553" y="819150"/>
                </a:cubicBezTo>
                <a:cubicBezTo>
                  <a:pt x="1519553" y="398532"/>
                  <a:pt x="1178574" y="57553"/>
                  <a:pt x="757956" y="57553"/>
                </a:cubicBezTo>
                <a:lnTo>
                  <a:pt x="738906" y="58515"/>
                </a:lnTo>
                <a:lnTo>
                  <a:pt x="738906" y="962"/>
                </a:lnTo>
                <a:close/>
              </a:path>
            </a:pathLst>
          </a:custGeom>
          <a:solidFill>
            <a:srgbClr val="FFFFFF">
              <a:lumMod val="85000"/>
            </a:srgbClr>
          </a:solidFill>
          <a:ln>
            <a:noFill/>
          </a:ln>
        </p:spPr>
        <p:style>
          <a:lnRef idx="2">
            <a:srgbClr val="1D6DC2">
              <a:shade val="50000"/>
            </a:srgbClr>
          </a:lnRef>
          <a:fillRef idx="1">
            <a:srgbClr val="1D6DC2"/>
          </a:fillRef>
          <a:effectRef idx="0">
            <a:srgbClr val="1D6DC2"/>
          </a:effectRef>
          <a:fontRef idx="minor">
            <a:srgbClr val="FFFFFF"/>
          </a:fontRef>
        </p:style>
        <p:txBody>
          <a:bodyPr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zh-CN" altLang="en-US" sz="1510">
              <a:solidFill>
                <a:srgbClr val="00000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9" name="文本框 38"/>
          <p:cNvSpPr txBox="1"/>
          <p:nvPr>
            <p:custDataLst>
              <p:tags r:id="rId14"/>
            </p:custDataLst>
          </p:nvPr>
        </p:nvSpPr>
        <p:spPr>
          <a:xfrm>
            <a:off x="6815055" y="3307716"/>
            <a:ext cx="2594374" cy="121279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挖掘目标用户</a:t>
            </a:r>
            <a:r>
              <a:rPr lang="zh-CN" altLang="en-US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差异性</a:t>
            </a:r>
            <a:endParaRPr lang="zh-CN" altLang="en-US" sz="1345" spc="15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zh-CN" altLang="en-US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采取精细化</a:t>
            </a:r>
            <a:r>
              <a:rPr lang="zh-CN" altLang="en-US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运营</a:t>
            </a:r>
            <a:endParaRPr lang="zh-CN" altLang="en-US" sz="1345" spc="15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zh-CN" altLang="en-US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实现更高客单</a:t>
            </a:r>
            <a:r>
              <a:rPr lang="en-US" altLang="zh-CN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 or </a:t>
            </a:r>
            <a:r>
              <a:rPr lang="en-US" altLang="zh-CN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GMV</a:t>
            </a:r>
            <a:endParaRPr lang="en-US" altLang="zh-CN" sz="1345" spc="15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2" name="文本框 41"/>
          <p:cNvSpPr txBox="1"/>
          <p:nvPr>
            <p:custDataLst>
              <p:tags r:id="rId15"/>
            </p:custDataLst>
          </p:nvPr>
        </p:nvSpPr>
        <p:spPr>
          <a:xfrm>
            <a:off x="1586063" y="1630616"/>
            <a:ext cx="1060951" cy="871961"/>
          </a:xfrm>
          <a:prstGeom prst="rect">
            <a:avLst/>
          </a:prstGeom>
          <a:noFill/>
        </p:spPr>
        <p:txBody>
          <a:bodyPr wrap="square" rtlCol="0" anchor="ctr">
            <a:normAutofit fontScale="90000"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 sz="2800" b="1" spc="3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sz="2350">
                <a:sym typeface="Arial" panose="020B0604020202020204" pitchFamily="34" charset="0"/>
              </a:rPr>
              <a:t>用户</a:t>
            </a:r>
            <a:r>
              <a:rPr lang="zh-CN" altLang="en-US" sz="2350">
                <a:sym typeface="Arial" panose="020B0604020202020204" pitchFamily="34" charset="0"/>
              </a:rPr>
              <a:t>洞察</a:t>
            </a:r>
            <a:endParaRPr lang="zh-CN" altLang="en-US" sz="2350">
              <a:sym typeface="Arial" panose="020B0604020202020204" pitchFamily="34" charset="0"/>
            </a:endParaRPr>
          </a:p>
        </p:txBody>
      </p:sp>
      <p:sp>
        <p:nvSpPr>
          <p:cNvPr id="43" name="文本框 42"/>
          <p:cNvSpPr txBox="1"/>
          <p:nvPr>
            <p:custDataLst>
              <p:tags r:id="rId16"/>
            </p:custDataLst>
          </p:nvPr>
        </p:nvSpPr>
        <p:spPr>
          <a:xfrm>
            <a:off x="4599372" y="1630616"/>
            <a:ext cx="1060951" cy="871961"/>
          </a:xfrm>
          <a:prstGeom prst="rect">
            <a:avLst/>
          </a:prstGeom>
          <a:noFill/>
        </p:spPr>
        <p:txBody>
          <a:bodyPr wrap="square" rtlCol="0" anchor="ctr">
            <a:normAutofit fontScale="90000"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 sz="2800" b="1" spc="3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sz="2350">
                <a:sym typeface="Arial" panose="020B0604020202020204" pitchFamily="34" charset="0"/>
              </a:rPr>
              <a:t>用户</a:t>
            </a:r>
            <a:r>
              <a:rPr lang="zh-CN" altLang="en-US" sz="2350">
                <a:sym typeface="Arial" panose="020B0604020202020204" pitchFamily="34" charset="0"/>
              </a:rPr>
              <a:t>调研</a:t>
            </a:r>
            <a:endParaRPr lang="zh-CN" altLang="en-US" sz="2350">
              <a:sym typeface="Arial" panose="020B0604020202020204" pitchFamily="34" charset="0"/>
            </a:endParaRPr>
          </a:p>
        </p:txBody>
      </p:sp>
      <p:sp>
        <p:nvSpPr>
          <p:cNvPr id="44" name="文本框 43"/>
          <p:cNvSpPr txBox="1"/>
          <p:nvPr>
            <p:custDataLst>
              <p:tags r:id="rId17"/>
            </p:custDataLst>
          </p:nvPr>
        </p:nvSpPr>
        <p:spPr>
          <a:xfrm>
            <a:off x="7581767" y="1630616"/>
            <a:ext cx="1060951" cy="871961"/>
          </a:xfrm>
          <a:prstGeom prst="rect">
            <a:avLst/>
          </a:prstGeom>
          <a:noFill/>
        </p:spPr>
        <p:txBody>
          <a:bodyPr wrap="square" rtlCol="0" anchor="ctr">
            <a:normAutofit fontScale="90000"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 sz="2800" b="1" spc="3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sz="2350">
                <a:sym typeface="Arial" panose="020B0604020202020204" pitchFamily="34" charset="0"/>
              </a:rPr>
              <a:t>用户</a:t>
            </a:r>
            <a:r>
              <a:rPr lang="zh-CN" altLang="en-US" sz="2350">
                <a:sym typeface="Arial" panose="020B0604020202020204" pitchFamily="34" charset="0"/>
              </a:rPr>
              <a:t>分类</a:t>
            </a:r>
            <a:endParaRPr lang="zh-CN" altLang="en-US" sz="2350"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1" name="组合 1"/>
          <p:cNvGrpSpPr/>
          <p:nvPr/>
        </p:nvGrpSpPr>
        <p:grpSpPr bwMode="auto">
          <a:xfrm>
            <a:off x="8986710" y="381360"/>
            <a:ext cx="627364" cy="266154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1795" noProof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7418" name="图片 5" descr="黑色ROI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0" y="1476"/>
              <a:ext cx="680" cy="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矩形 2"/>
          <p:cNvSpPr/>
          <p:nvPr/>
        </p:nvSpPr>
        <p:spPr>
          <a:xfrm>
            <a:off x="113314" y="126295"/>
            <a:ext cx="10021980" cy="551319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sz="1795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85775" y="398145"/>
            <a:ext cx="341630" cy="280035"/>
            <a:chOff x="4729" y="1585"/>
            <a:chExt cx="842" cy="708"/>
          </a:xfrm>
        </p:grpSpPr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4" name="图片 13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5" name="图片 1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8" name="文本框 7"/>
          <p:cNvSpPr txBox="1"/>
          <p:nvPr/>
        </p:nvSpPr>
        <p:spPr>
          <a:xfrm>
            <a:off x="896929" y="280002"/>
            <a:ext cx="2214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2000" b="1" dirty="0">
                <a:solidFill>
                  <a:schemeClr val="tx1"/>
                </a:solidFill>
                <a:sym typeface="+mn-ea"/>
              </a:rPr>
              <a:t>用户洞察怎么</a:t>
            </a:r>
            <a:r>
              <a:rPr lang="zh-CN" altLang="en-US" sz="2000" b="1" dirty="0">
                <a:solidFill>
                  <a:schemeClr val="tx1"/>
                </a:solidFill>
                <a:sym typeface="+mn-ea"/>
              </a:rPr>
              <a:t>做？</a:t>
            </a:r>
            <a:endParaRPr lang="zh-CN" altLang="en-US" sz="20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042035" y="1189990"/>
            <a:ext cx="2296795" cy="3530600"/>
            <a:chOff x="2176" y="2086"/>
            <a:chExt cx="3617" cy="5560"/>
          </a:xfrm>
        </p:grpSpPr>
        <p:sp>
          <p:nvSpPr>
            <p:cNvPr id="2" name="文本框 1"/>
            <p:cNvSpPr txBox="1"/>
            <p:nvPr/>
          </p:nvSpPr>
          <p:spPr>
            <a:xfrm>
              <a:off x="2183" y="5070"/>
              <a:ext cx="3610" cy="2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130000"/>
                </a:lnSpc>
              </a:pPr>
              <a:r>
                <a:rPr lang="zh-CN" sz="1600">
                  <a:solidFill>
                    <a:schemeClr val="bg2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比如</a:t>
              </a:r>
              <a:r>
                <a:rPr lang="zh-CN" sz="1600" b="1">
                  <a:solidFill>
                    <a:schemeClr val="bg2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淘宝生意参谋</a:t>
              </a:r>
              <a:r>
                <a:rPr lang="zh-CN" sz="1600">
                  <a:solidFill>
                    <a:schemeClr val="bg2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、</a:t>
              </a:r>
              <a:r>
                <a:rPr lang="zh-CN" sz="1600" b="1">
                  <a:solidFill>
                    <a:schemeClr val="bg2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百度指数</a:t>
              </a:r>
              <a:r>
                <a:rPr lang="zh-CN" sz="1600">
                  <a:solidFill>
                    <a:schemeClr val="bg2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、微博指数等</a:t>
              </a:r>
              <a:endParaRPr lang="zh-CN" sz="160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l">
                <a:lnSpc>
                  <a:spcPct val="130000"/>
                </a:lnSpc>
              </a:pPr>
              <a:r>
                <a:rPr lang="zh-CN" sz="1600">
                  <a:solidFill>
                    <a:schemeClr val="bg2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数据获得只是一方面，更多是观察</a:t>
              </a:r>
              <a:r>
                <a:rPr lang="zh-CN" sz="1600">
                  <a:solidFill>
                    <a:schemeClr val="bg2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差异性</a:t>
              </a:r>
              <a:endParaRPr lang="zh-CN" sz="160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2176" y="3235"/>
              <a:ext cx="3615" cy="1249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3136" y="2485"/>
              <a:ext cx="1695" cy="950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3358" y="2086"/>
              <a:ext cx="1250" cy="143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>
                <a:lnSpc>
                  <a:spcPct val="190000"/>
                </a:lnSpc>
              </a:pPr>
              <a:r>
                <a:rPr lang="en-US" altLang="zh-CN" sz="28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1</a:t>
              </a:r>
              <a:r>
                <a:rPr lang="zh-CN" altLang="en-US" sz="28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endParaRPr lang="en-US" altLang="zh-CN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2176" y="4687"/>
              <a:ext cx="3615" cy="2959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2351" y="3235"/>
              <a:ext cx="3257" cy="124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>
                <a:lnSpc>
                  <a:spcPct val="190000"/>
                </a:lnSpc>
              </a:pPr>
              <a:r>
                <a:rPr lang="zh-CN" altLang="en-US" sz="24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借助</a:t>
              </a:r>
              <a:r>
                <a:rPr lang="zh-CN" altLang="en-US" sz="24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数据工具</a:t>
              </a:r>
              <a:endPara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68420" y="1189990"/>
            <a:ext cx="2295525" cy="3530600"/>
            <a:chOff x="2176" y="2086"/>
            <a:chExt cx="3615" cy="5560"/>
          </a:xfrm>
        </p:grpSpPr>
        <p:sp>
          <p:nvSpPr>
            <p:cNvPr id="13" name="文本框 12"/>
            <p:cNvSpPr txBox="1"/>
            <p:nvPr/>
          </p:nvSpPr>
          <p:spPr>
            <a:xfrm>
              <a:off x="2293" y="4856"/>
              <a:ext cx="3443" cy="27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130000"/>
                </a:lnSpc>
              </a:pPr>
              <a:r>
                <a:rPr lang="zh-CN" altLang="en-US" sz="1400">
                  <a:solidFill>
                    <a:schemeClr val="bg2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通过淘宝、微博、论坛、应用市场等平台，可以看到用户对于产品的</a:t>
              </a:r>
              <a:r>
                <a:rPr lang="zh-CN" altLang="en-US" sz="1400">
                  <a:solidFill>
                    <a:schemeClr val="bg2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评论</a:t>
              </a:r>
              <a:endParaRPr lang="zh-CN" altLang="en-US" sz="140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l">
                <a:lnSpc>
                  <a:spcPct val="130000"/>
                </a:lnSpc>
              </a:pPr>
              <a:r>
                <a:rPr lang="zh-CN" altLang="en-US" sz="1400" b="1">
                  <a:solidFill>
                    <a:schemeClr val="bg2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对于差评可以重点关注</a:t>
              </a:r>
              <a:endParaRPr lang="zh-CN" altLang="en-US" sz="1400" b="1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l">
                <a:lnSpc>
                  <a:spcPct val="130000"/>
                </a:lnSpc>
              </a:pPr>
              <a:r>
                <a:rPr lang="zh-CN" altLang="en-US" sz="1400">
                  <a:solidFill>
                    <a:schemeClr val="bg2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反映了用户没有被满足的核心</a:t>
              </a:r>
              <a:r>
                <a:rPr lang="zh-CN" altLang="en-US" sz="1400">
                  <a:solidFill>
                    <a:schemeClr val="bg2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诉求</a:t>
              </a:r>
              <a:endParaRPr lang="zh-CN" altLang="en-US" sz="140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2176" y="3235"/>
              <a:ext cx="3615" cy="1249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8" name="圆角矩形 17"/>
            <p:cNvSpPr/>
            <p:nvPr/>
          </p:nvSpPr>
          <p:spPr>
            <a:xfrm>
              <a:off x="3136" y="2485"/>
              <a:ext cx="1695" cy="950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3358" y="2086"/>
              <a:ext cx="1250" cy="143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>
                <a:lnSpc>
                  <a:spcPct val="190000"/>
                </a:lnSpc>
              </a:pPr>
              <a:r>
                <a:rPr lang="en-US" altLang="zh-CN" sz="28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2</a:t>
              </a:r>
              <a:r>
                <a:rPr lang="zh-CN" altLang="en-US" sz="28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endParaRPr lang="en-US" altLang="zh-CN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2176" y="4687"/>
              <a:ext cx="3615" cy="2959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2355" y="3173"/>
              <a:ext cx="3268" cy="124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>
                <a:lnSpc>
                  <a:spcPct val="190000"/>
                </a:lnSpc>
              </a:pPr>
              <a:r>
                <a:rPr lang="zh-CN" altLang="en-US" sz="24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分析用户</a:t>
              </a:r>
              <a:r>
                <a:rPr lang="zh-CN" altLang="en-US" sz="24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评论</a:t>
              </a:r>
              <a:endPara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6664325" y="1189990"/>
            <a:ext cx="2295525" cy="3530600"/>
            <a:chOff x="2176" y="2086"/>
            <a:chExt cx="3615" cy="5560"/>
          </a:xfrm>
        </p:grpSpPr>
        <p:sp>
          <p:nvSpPr>
            <p:cNvPr id="32" name="文本框 31"/>
            <p:cNvSpPr txBox="1"/>
            <p:nvPr/>
          </p:nvSpPr>
          <p:spPr>
            <a:xfrm>
              <a:off x="2348" y="4922"/>
              <a:ext cx="3443" cy="23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130000"/>
                </a:lnSpc>
              </a:pPr>
              <a:r>
                <a:rPr sz="1400">
                  <a:solidFill>
                    <a:schemeClr val="bg2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通过</a:t>
              </a:r>
              <a:r>
                <a:rPr lang="zh-CN" sz="1400">
                  <a:solidFill>
                    <a:schemeClr val="bg2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行业的分析报告，可以获得更多行业</a:t>
              </a:r>
              <a:r>
                <a:rPr lang="en-US" altLang="zh-CN" sz="1400">
                  <a:solidFill>
                    <a:schemeClr val="bg2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&amp;</a:t>
              </a:r>
              <a:r>
                <a:rPr lang="zh-CN" altLang="en-US" sz="1400">
                  <a:solidFill>
                    <a:schemeClr val="bg2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用户信息，以便更进一步</a:t>
              </a:r>
              <a:r>
                <a:rPr lang="zh-CN" altLang="en-US" sz="1400">
                  <a:solidFill>
                    <a:schemeClr val="bg2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了解</a:t>
              </a:r>
              <a:endParaRPr lang="zh-CN" altLang="en-US" sz="140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l">
                <a:lnSpc>
                  <a:spcPct val="130000"/>
                </a:lnSpc>
              </a:pPr>
              <a:r>
                <a:rPr lang="zh-CN" altLang="en-US" sz="1400">
                  <a:solidFill>
                    <a:schemeClr val="bg2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也为接下来的决策提供</a:t>
              </a:r>
              <a:r>
                <a:rPr lang="zh-CN" altLang="en-US" sz="1400">
                  <a:solidFill>
                    <a:schemeClr val="bg2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参考方向</a:t>
              </a:r>
              <a:endParaRPr lang="zh-CN" altLang="en-US" sz="140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2176" y="3235"/>
              <a:ext cx="3615" cy="1249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4" name="圆角矩形 33"/>
            <p:cNvSpPr/>
            <p:nvPr/>
          </p:nvSpPr>
          <p:spPr>
            <a:xfrm>
              <a:off x="3136" y="2485"/>
              <a:ext cx="1695" cy="950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358" y="2086"/>
              <a:ext cx="1250" cy="143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>
                <a:lnSpc>
                  <a:spcPct val="190000"/>
                </a:lnSpc>
              </a:pPr>
              <a:r>
                <a:rPr lang="en-US" altLang="zh-CN" sz="28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3</a:t>
              </a:r>
              <a:r>
                <a:rPr lang="zh-CN" altLang="en-US" sz="28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endParaRPr lang="en-US" altLang="zh-CN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2176" y="4687"/>
              <a:ext cx="3615" cy="2959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2418" y="3173"/>
              <a:ext cx="3247" cy="124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>
                <a:lnSpc>
                  <a:spcPct val="190000"/>
                </a:lnSpc>
              </a:pPr>
              <a:r>
                <a:rPr lang="zh-CN" sz="24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行业分析</a:t>
              </a:r>
              <a:r>
                <a:rPr lang="zh-CN" sz="24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报告</a:t>
              </a:r>
              <a:endParaRPr 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1" name="组合 1"/>
          <p:cNvGrpSpPr/>
          <p:nvPr/>
        </p:nvGrpSpPr>
        <p:grpSpPr bwMode="auto">
          <a:xfrm>
            <a:off x="8986710" y="381360"/>
            <a:ext cx="627364" cy="266154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1795" noProof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7418" name="图片 5" descr="黑色ROI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0" y="1476"/>
              <a:ext cx="680" cy="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矩形 2"/>
          <p:cNvSpPr/>
          <p:nvPr/>
        </p:nvSpPr>
        <p:spPr>
          <a:xfrm>
            <a:off x="113314" y="126295"/>
            <a:ext cx="10021980" cy="551319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sz="1795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85775" y="398145"/>
            <a:ext cx="341630" cy="280035"/>
            <a:chOff x="4729" y="1585"/>
            <a:chExt cx="842" cy="708"/>
          </a:xfrm>
        </p:grpSpPr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4" name="图片 13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5" name="图片 1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8" name="文本框 7"/>
          <p:cNvSpPr txBox="1"/>
          <p:nvPr/>
        </p:nvSpPr>
        <p:spPr>
          <a:xfrm>
            <a:off x="896929" y="280002"/>
            <a:ext cx="2214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2000" b="1" dirty="0">
                <a:solidFill>
                  <a:schemeClr val="tx1"/>
                </a:solidFill>
                <a:sym typeface="+mn-ea"/>
              </a:rPr>
              <a:t>用户</a:t>
            </a:r>
            <a:r>
              <a:rPr lang="zh-CN" altLang="en-US" sz="2000" b="1" dirty="0">
                <a:solidFill>
                  <a:schemeClr val="tx1"/>
                </a:solidFill>
                <a:sym typeface="+mn-ea"/>
              </a:rPr>
              <a:t>调研怎么</a:t>
            </a:r>
            <a:r>
              <a:rPr lang="zh-CN" altLang="en-US" sz="2000" b="1" dirty="0">
                <a:solidFill>
                  <a:schemeClr val="tx1"/>
                </a:solidFill>
                <a:sym typeface="+mn-ea"/>
              </a:rPr>
              <a:t>做？</a:t>
            </a:r>
            <a:endParaRPr lang="zh-CN" altLang="en-US" sz="20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486535" y="1633191"/>
            <a:ext cx="2720975" cy="1838354"/>
            <a:chOff x="2176" y="2230"/>
            <a:chExt cx="3615" cy="2254"/>
          </a:xfrm>
        </p:grpSpPr>
        <p:sp>
          <p:nvSpPr>
            <p:cNvPr id="48" name="矩形 47"/>
            <p:cNvSpPr/>
            <p:nvPr/>
          </p:nvSpPr>
          <p:spPr>
            <a:xfrm>
              <a:off x="2176" y="3235"/>
              <a:ext cx="3615" cy="1249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3136" y="2485"/>
              <a:ext cx="1695" cy="950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3358" y="2230"/>
              <a:ext cx="1250" cy="111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>
                <a:lnSpc>
                  <a:spcPct val="190000"/>
                </a:lnSpc>
              </a:pPr>
              <a:r>
                <a:rPr lang="en-US" altLang="zh-CN" sz="28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1</a:t>
              </a:r>
              <a:r>
                <a:rPr lang="zh-CN" altLang="en-US" sz="28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endParaRPr lang="en-US" altLang="zh-CN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2351" y="3235"/>
              <a:ext cx="3257" cy="97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>
                <a:lnSpc>
                  <a:spcPct val="190000"/>
                </a:lnSpc>
              </a:pPr>
              <a:r>
                <a:rPr lang="zh-CN" altLang="en-US" sz="24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问卷</a:t>
              </a:r>
              <a:r>
                <a:rPr lang="zh-CN" altLang="en-US" sz="24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调研</a:t>
              </a:r>
              <a:endPara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182235" y="1661066"/>
            <a:ext cx="2814320" cy="1738724"/>
            <a:chOff x="2176" y="2212"/>
            <a:chExt cx="3615" cy="2272"/>
          </a:xfrm>
        </p:grpSpPr>
        <p:sp>
          <p:nvSpPr>
            <p:cNvPr id="16" name="矩形 15"/>
            <p:cNvSpPr/>
            <p:nvPr/>
          </p:nvSpPr>
          <p:spPr>
            <a:xfrm>
              <a:off x="2176" y="3235"/>
              <a:ext cx="3615" cy="1249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8" name="圆角矩形 17"/>
            <p:cNvSpPr/>
            <p:nvPr/>
          </p:nvSpPr>
          <p:spPr>
            <a:xfrm>
              <a:off x="3136" y="2485"/>
              <a:ext cx="1695" cy="950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3358" y="2212"/>
              <a:ext cx="1250" cy="118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>
                <a:lnSpc>
                  <a:spcPct val="190000"/>
                </a:lnSpc>
              </a:pPr>
              <a:r>
                <a:rPr lang="en-US" altLang="zh-CN" sz="28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2</a:t>
              </a:r>
              <a:r>
                <a:rPr lang="zh-CN" altLang="en-US" sz="28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endParaRPr lang="en-US" altLang="zh-CN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2355" y="3173"/>
              <a:ext cx="3268" cy="103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>
                <a:lnSpc>
                  <a:spcPct val="190000"/>
                </a:lnSpc>
              </a:pPr>
              <a:r>
                <a:rPr lang="zh-CN" altLang="en-US" sz="24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用户</a:t>
              </a:r>
              <a:r>
                <a:rPr lang="zh-CN" altLang="en-US" sz="24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访谈</a:t>
              </a:r>
              <a:endPara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1" name="组合 1"/>
          <p:cNvGrpSpPr/>
          <p:nvPr/>
        </p:nvGrpSpPr>
        <p:grpSpPr bwMode="auto">
          <a:xfrm>
            <a:off x="8986710" y="381360"/>
            <a:ext cx="627364" cy="266154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1795" noProof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7418" name="图片 5" descr="黑色ROI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0" y="1476"/>
              <a:ext cx="680" cy="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矩形 2"/>
          <p:cNvSpPr/>
          <p:nvPr/>
        </p:nvSpPr>
        <p:spPr>
          <a:xfrm>
            <a:off x="113314" y="126295"/>
            <a:ext cx="10021980" cy="551319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sz="1795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85775" y="398145"/>
            <a:ext cx="341630" cy="280035"/>
            <a:chOff x="4729" y="1585"/>
            <a:chExt cx="842" cy="708"/>
          </a:xfrm>
        </p:grpSpPr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4" name="图片 13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5" name="图片 1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8" name="文本框 7"/>
          <p:cNvSpPr txBox="1"/>
          <p:nvPr/>
        </p:nvSpPr>
        <p:spPr>
          <a:xfrm>
            <a:off x="828349" y="315562"/>
            <a:ext cx="246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2000" b="1" dirty="0">
                <a:solidFill>
                  <a:schemeClr val="tx1"/>
                </a:solidFill>
                <a:sym typeface="+mn-ea"/>
              </a:rPr>
              <a:t>如何制作一份问卷？</a:t>
            </a:r>
            <a:endParaRPr lang="en-US" altLang="zh-CN" sz="2000" b="1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85775" y="1320800"/>
            <a:ext cx="8709660" cy="343281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indent="0" algn="l">
              <a:buFont typeface="+mj-ea"/>
              <a:buNone/>
            </a:pPr>
            <a:r>
              <a:rPr lang="zh-CN" b="1"/>
              <a:t>注意事项</a:t>
            </a:r>
            <a:r>
              <a:rPr lang="en-US" altLang="zh-CN" b="1"/>
              <a:t>——</a:t>
            </a:r>
            <a:endParaRPr lang="en-US" altLang="zh-CN" b="1"/>
          </a:p>
          <a:p>
            <a:pPr indent="0" algn="l">
              <a:buFont typeface="+mj-ea"/>
              <a:buNone/>
            </a:pPr>
            <a:endParaRPr lang="zh-CN" b="1"/>
          </a:p>
          <a:p>
            <a:pPr marL="228600" indent="-228600" algn="l">
              <a:buFont typeface="+mj-ea"/>
              <a:buAutoNum type="circleNumDbPlain"/>
            </a:pPr>
            <a:r>
              <a:rPr lang="zh-CN" sz="1400"/>
              <a:t>问卷中除了收集用户性别、年龄、地段这三项基础信息之外，</a:t>
            </a:r>
            <a:r>
              <a:rPr lang="zh-CN" sz="1400" b="1"/>
              <a:t>可以根据产品属性，增加任何你认为有意义的信息</a:t>
            </a:r>
            <a:r>
              <a:rPr lang="zh-CN" sz="1400"/>
              <a:t>，比如职业、受教育水平、从什么途径了解到产品等等</a:t>
            </a:r>
            <a:endParaRPr lang="zh-CN" sz="1400"/>
          </a:p>
          <a:p>
            <a:pPr marL="228600" indent="-228600" algn="l">
              <a:buFont typeface="+mj-ea"/>
              <a:buAutoNum type="circleNumDbPlain"/>
            </a:pPr>
            <a:endParaRPr lang="zh-CN" sz="1400"/>
          </a:p>
          <a:p>
            <a:pPr marL="228600" indent="-228600" algn="l">
              <a:buFont typeface="+mj-ea"/>
              <a:buAutoNum type="circleNumDbPlain"/>
            </a:pPr>
            <a:r>
              <a:rPr lang="zh-CN" sz="1400"/>
              <a:t>注意：</a:t>
            </a:r>
            <a:r>
              <a:rPr lang="zh-CN" sz="1400" b="1"/>
              <a:t>问卷内容不要太多，最好控制在25个问题以内</a:t>
            </a:r>
            <a:r>
              <a:rPr lang="zh-CN" sz="1400"/>
              <a:t>，尽量少问开放性问题，避免用户反感</a:t>
            </a:r>
            <a:endParaRPr lang="zh-CN" sz="1400"/>
          </a:p>
          <a:p>
            <a:pPr marL="228600" indent="-228600" algn="l">
              <a:buFont typeface="+mj-ea"/>
              <a:buAutoNum type="circleNumDbPlain"/>
            </a:pPr>
            <a:endParaRPr lang="zh-CN" sz="1400"/>
          </a:p>
          <a:p>
            <a:pPr marL="228600" indent="-228600" algn="l">
              <a:buFont typeface="+mj-ea"/>
              <a:buAutoNum type="circleNumDbPlain"/>
            </a:pPr>
            <a:r>
              <a:rPr lang="zh-CN" sz="1400"/>
              <a:t>在</a:t>
            </a:r>
            <a:r>
              <a:rPr lang="zh-CN" sz="1400" b="1"/>
              <a:t>正式发放问卷之前，最好先找几个人试填一下</a:t>
            </a:r>
            <a:r>
              <a:rPr lang="zh-CN" sz="1400"/>
              <a:t>，确保不出现大的问题</a:t>
            </a:r>
            <a:endParaRPr lang="zh-CN" sz="1400"/>
          </a:p>
          <a:p>
            <a:pPr marL="228600" indent="-228600" algn="l">
              <a:buFont typeface="+mj-ea"/>
              <a:buAutoNum type="circleNumDbPlain"/>
            </a:pPr>
            <a:endParaRPr lang="zh-CN" sz="1400"/>
          </a:p>
          <a:p>
            <a:pPr marL="228600" indent="-228600" algn="l">
              <a:buFont typeface="+mj-ea"/>
              <a:buAutoNum type="circleNumDbPlain"/>
            </a:pPr>
            <a:r>
              <a:rPr lang="zh-CN" sz="1400"/>
              <a:t>准备好问卷内容后，需要通过问卷工具撰写内容并收集结果，比如麦克、问卷星、微伴</a:t>
            </a:r>
            <a:endParaRPr lang="zh-CN" sz="1400"/>
          </a:p>
          <a:p>
            <a:pPr marL="228600" indent="-228600" algn="l">
              <a:buFont typeface="+mj-ea"/>
              <a:buAutoNum type="circleNumDbPlain"/>
            </a:pPr>
            <a:endParaRPr lang="zh-CN" sz="1400"/>
          </a:p>
          <a:p>
            <a:pPr marL="228600" indent="-228600" algn="l">
              <a:buFont typeface="+mj-ea"/>
              <a:buAutoNum type="circleNumDbPlain"/>
            </a:pPr>
            <a:r>
              <a:rPr lang="zh-CN" sz="1400"/>
              <a:t>发放问卷可通过邮件、短信、PUSH、公众号图文消息、产品（比如首页、Banner等）</a:t>
            </a:r>
            <a:endParaRPr lang="zh-CN" sz="1400"/>
          </a:p>
          <a:p>
            <a:pPr marL="228600" indent="-228600" algn="l">
              <a:buFont typeface="+mj-ea"/>
              <a:buAutoNum type="circleNumDbPlain"/>
            </a:pPr>
            <a:endParaRPr lang="zh-CN" sz="1400"/>
          </a:p>
          <a:p>
            <a:pPr marL="228600" indent="-228600" algn="l">
              <a:buFont typeface="+mj-ea"/>
              <a:buAutoNum type="circleNumDbPlain"/>
            </a:pPr>
            <a:r>
              <a:rPr lang="zh-CN" sz="1400" b="1"/>
              <a:t>发放问卷后等待回收需注意【样本量】</a:t>
            </a:r>
            <a:r>
              <a:rPr lang="zh-CN" sz="1400"/>
              <a:t>，如果样本量不够，会严重影响结果的真实性</a:t>
            </a:r>
            <a:endParaRPr lang="zh-CN" sz="1400"/>
          </a:p>
          <a:p>
            <a:pPr marL="228600" indent="-228600" algn="l">
              <a:buFont typeface="+mj-ea"/>
              <a:buAutoNum type="circleNumDbPlain"/>
            </a:pPr>
            <a:endParaRPr lang="zh-CN" sz="1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1" name="组合 1"/>
          <p:cNvGrpSpPr/>
          <p:nvPr/>
        </p:nvGrpSpPr>
        <p:grpSpPr bwMode="auto">
          <a:xfrm>
            <a:off x="8986710" y="381360"/>
            <a:ext cx="627364" cy="266154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1795" noProof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7418" name="图片 5" descr="黑色ROI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0" y="1476"/>
              <a:ext cx="680" cy="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矩形 2"/>
          <p:cNvSpPr/>
          <p:nvPr/>
        </p:nvSpPr>
        <p:spPr>
          <a:xfrm>
            <a:off x="113314" y="126295"/>
            <a:ext cx="10021980" cy="551319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sz="1795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85775" y="398145"/>
            <a:ext cx="341630" cy="280035"/>
            <a:chOff x="4729" y="1585"/>
            <a:chExt cx="842" cy="708"/>
          </a:xfrm>
        </p:grpSpPr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4" name="图片 13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5" name="图片 1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8" name="文本框 7"/>
          <p:cNvSpPr txBox="1"/>
          <p:nvPr/>
        </p:nvSpPr>
        <p:spPr>
          <a:xfrm>
            <a:off x="828349" y="280002"/>
            <a:ext cx="2722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2000" b="1" dirty="0">
                <a:solidFill>
                  <a:schemeClr val="tx1"/>
                </a:solidFill>
                <a:sym typeface="+mn-ea"/>
              </a:rPr>
              <a:t>如何做一份用户</a:t>
            </a:r>
            <a:r>
              <a:rPr lang="zh-CN" altLang="en-US" sz="2000" b="1" dirty="0">
                <a:solidFill>
                  <a:schemeClr val="tx1"/>
                </a:solidFill>
                <a:sym typeface="+mn-ea"/>
              </a:rPr>
              <a:t>访谈？</a:t>
            </a:r>
            <a:endParaRPr lang="zh-CN" altLang="en-US" sz="2000" b="1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75285" y="974090"/>
            <a:ext cx="8709660" cy="417639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indent="0" algn="l">
              <a:buFont typeface="+mj-ea"/>
              <a:buNone/>
            </a:pPr>
            <a:r>
              <a:rPr lang="en-US" altLang="zh-CN" b="1"/>
              <a:t>TO C </a:t>
            </a:r>
            <a:r>
              <a:rPr lang="zh-CN" altLang="en-US" b="1"/>
              <a:t>产品访谈大纲参考</a:t>
            </a:r>
            <a:r>
              <a:rPr lang="en-US" altLang="zh-CN" b="1"/>
              <a:t>——</a:t>
            </a:r>
            <a:endParaRPr lang="en-US" altLang="zh-CN" b="1"/>
          </a:p>
          <a:p>
            <a:pPr indent="0" algn="l">
              <a:buFont typeface="+mj-ea"/>
              <a:buNone/>
            </a:pPr>
            <a:endParaRPr lang="zh-CN" b="1"/>
          </a:p>
          <a:p>
            <a:pPr marL="228600" indent="-228600" algn="l">
              <a:lnSpc>
                <a:spcPct val="140000"/>
              </a:lnSpc>
              <a:buFont typeface="+mj-ea"/>
              <a:buAutoNum type="circleNumDbPlain"/>
            </a:pPr>
            <a:r>
              <a:rPr lang="zh-CN" sz="1600" b="1"/>
              <a:t>使用动机调研：</a:t>
            </a:r>
            <a:r>
              <a:rPr lang="zh-CN" sz="1400"/>
              <a:t>用户为什么会先选择我们的产品？什么场景用户会想到使用我们的产品？我们的产品解决了用户那些问题？这些问题对用户的工作生活来说重要程度如何？</a:t>
            </a:r>
            <a:endParaRPr lang="zh-CN" sz="1400"/>
          </a:p>
          <a:p>
            <a:pPr marL="228600" indent="-228600" algn="l">
              <a:lnSpc>
                <a:spcPct val="140000"/>
              </a:lnSpc>
              <a:buFont typeface="+mj-ea"/>
              <a:buAutoNum type="circleNumDbPlain"/>
            </a:pPr>
            <a:r>
              <a:rPr lang="zh-CN" sz="1600" b="1"/>
              <a:t>使用行为与偏好调研：</a:t>
            </a:r>
            <a:r>
              <a:rPr lang="zh-CN" sz="1400"/>
              <a:t>用户从哪里知道我们的产品？用户都是怎么使用我们的产品的？用户使用我们产品时都会遇到哪些阻碍？</a:t>
            </a:r>
            <a:endParaRPr lang="zh-CN" sz="1400"/>
          </a:p>
          <a:p>
            <a:pPr marL="228600" indent="-228600" algn="l">
              <a:lnSpc>
                <a:spcPct val="140000"/>
              </a:lnSpc>
              <a:buFont typeface="+mj-ea"/>
              <a:buAutoNum type="circleNumDbPlain"/>
            </a:pPr>
            <a:r>
              <a:rPr lang="zh-CN" sz="1600" b="1"/>
              <a:t>使用感知与推荐意愿调研：</a:t>
            </a:r>
            <a:r>
              <a:rPr lang="zh-CN" sz="1400"/>
              <a:t>用户使用我们的产品感受如何，有哪些感到烦躁的地方？有哪些顾虑？为什么？用户对我们产品满意度如何？为什么愿意</a:t>
            </a:r>
            <a:r>
              <a:rPr lang="en-US" altLang="zh-CN" sz="1400"/>
              <a:t>/</a:t>
            </a:r>
            <a:r>
              <a:rPr lang="zh-CN" altLang="en-US" sz="1400"/>
              <a:t>不愿意推荐？</a:t>
            </a:r>
            <a:endParaRPr lang="zh-CN" altLang="en-US" sz="1400"/>
          </a:p>
          <a:p>
            <a:pPr marL="228600" indent="-228600" algn="l">
              <a:lnSpc>
                <a:spcPct val="140000"/>
              </a:lnSpc>
              <a:buFont typeface="+mj-ea"/>
              <a:buAutoNum type="circleNumDbPlain"/>
            </a:pPr>
            <a:r>
              <a:rPr lang="zh-CN" altLang="en-US" sz="1600" b="1"/>
              <a:t>工作</a:t>
            </a:r>
            <a:r>
              <a:rPr lang="en-US" altLang="zh-CN" sz="1600" b="1"/>
              <a:t>&amp;</a:t>
            </a:r>
            <a:r>
              <a:rPr lang="zh-CN" altLang="en-US" sz="1600" b="1"/>
              <a:t>生活状态调研：</a:t>
            </a:r>
            <a:r>
              <a:rPr lang="zh-CN" altLang="en-US" sz="1400"/>
              <a:t>工作日</a:t>
            </a:r>
            <a:r>
              <a:rPr lang="en-US" altLang="zh-CN" sz="1400"/>
              <a:t>/</a:t>
            </a:r>
            <a:r>
              <a:rPr lang="zh-CN" altLang="en-US" sz="1400"/>
              <a:t>休息日是如何度过的？有哪些兴趣爱好？平时喜欢看哪些电视节目？平时喜欢看哪些</a:t>
            </a:r>
            <a:r>
              <a:rPr lang="en-US" altLang="zh-CN" sz="1400"/>
              <a:t>APP</a:t>
            </a:r>
            <a:r>
              <a:rPr lang="zh-CN" altLang="en-US" sz="1400"/>
              <a:t>？对当前工作生活是否满意？近期生活工作目标是什么？</a:t>
            </a:r>
            <a:endParaRPr lang="zh-CN" altLang="en-US" sz="1400"/>
          </a:p>
          <a:p>
            <a:pPr marL="228600" indent="-228600" algn="l">
              <a:lnSpc>
                <a:spcPct val="140000"/>
              </a:lnSpc>
              <a:buFont typeface="+mj-ea"/>
              <a:buAutoNum type="circleNumDbPlain"/>
            </a:pPr>
            <a:r>
              <a:rPr lang="zh-CN" altLang="en-US" sz="1600" b="1"/>
              <a:t>价值观调研：</a:t>
            </a:r>
            <a:r>
              <a:rPr lang="zh-CN" altLang="en-US" sz="1400"/>
              <a:t>用户的人生目标是什么？用户向往的生活是什么样的？</a:t>
            </a:r>
            <a:endParaRPr lang="zh-CN" altLang="en-US" sz="1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5" name="圆角矩形 4"/>
          <p:cNvSpPr/>
          <p:nvPr/>
        </p:nvSpPr>
        <p:spPr>
          <a:xfrm>
            <a:off x="2223135" y="2564130"/>
            <a:ext cx="5813425" cy="63055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2056765" y="2618105"/>
            <a:ext cx="61468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800" b="1" dirty="0">
                <a:sym typeface="+mn-ea"/>
              </a:rPr>
              <a:t>某减脂类食品品牌案例</a:t>
            </a:r>
            <a:endParaRPr lang="zh-CN" altLang="en-US" sz="28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51853" y="320358"/>
            <a:ext cx="273177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>
                <a:solidFill>
                  <a:schemeClr val="tx1"/>
                </a:solidFill>
                <a:sym typeface="+mn-ea"/>
              </a:rPr>
              <a:t>问卷调研</a:t>
            </a:r>
            <a:r>
              <a:rPr lang="en-US" altLang="zh-CN" sz="2000" b="1">
                <a:solidFill>
                  <a:schemeClr val="tx1"/>
                </a:solidFill>
                <a:sym typeface="+mn-ea"/>
              </a:rPr>
              <a:t>—— </a:t>
            </a:r>
            <a:r>
              <a:rPr lang="zh-CN" altLang="en-US" sz="2000" b="1">
                <a:solidFill>
                  <a:schemeClr val="tx1"/>
                </a:solidFill>
                <a:sym typeface="+mn-ea"/>
              </a:rPr>
              <a:t>案例</a:t>
            </a:r>
            <a:r>
              <a:rPr lang="zh-CN" altLang="en-US" sz="2000" b="1">
                <a:solidFill>
                  <a:schemeClr val="tx1"/>
                </a:solidFill>
                <a:sym typeface="+mn-ea"/>
              </a:rPr>
              <a:t>分享</a:t>
            </a:r>
            <a:endParaRPr lang="zh-CN" altLang="en-US" sz="20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85775" y="398145"/>
            <a:ext cx="341630" cy="280035"/>
            <a:chOff x="4729" y="1585"/>
            <a:chExt cx="842" cy="708"/>
          </a:xfrm>
        </p:grpSpPr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4" name="图片 13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5" name="图片 1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398145" y="239395"/>
            <a:ext cx="1013460" cy="1090930"/>
            <a:chOff x="3413" y="3864"/>
            <a:chExt cx="1596" cy="1718"/>
          </a:xfrm>
        </p:grpSpPr>
        <p:pic>
          <p:nvPicPr>
            <p:cNvPr id="19" name="图片 18" descr="六角形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3719" y="4253"/>
              <a:ext cx="1104" cy="101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 dirty="0">
                  <a:latin typeface="微软雅黑" panose="020B0503020204020204" charset="-122"/>
                  <a:ea typeface="微软雅黑" panose="020B0503020204020204" charset="-122"/>
                </a:rPr>
                <a:t>数据收集</a:t>
              </a:r>
              <a:endParaRPr lang="zh-CN" altLang="en-US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404570" y="581372"/>
            <a:ext cx="5262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一、标签体系的基础：通过调查问卷收集粉丝画像</a:t>
            </a:r>
            <a:endParaRPr lang="zh-CN" altLang="en-US" b="1" dirty="0"/>
          </a:p>
        </p:txBody>
      </p:sp>
      <p:grpSp>
        <p:nvGrpSpPr>
          <p:cNvPr id="5" name="组合 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45" y="1379855"/>
            <a:ext cx="4539155" cy="351005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2402" y="1379855"/>
            <a:ext cx="5098525" cy="3510054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945758" y="1449070"/>
            <a:ext cx="159489" cy="262772"/>
          </a:xfrm>
          <a:prstGeom prst="rect">
            <a:avLst/>
          </a:prstGeom>
          <a:solidFill>
            <a:srgbClr val="BDD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7549116" y="1390488"/>
            <a:ext cx="106326" cy="17249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/>
        </p:nvSpPr>
        <p:spPr>
          <a:xfrm>
            <a:off x="6819013" y="2643114"/>
            <a:ext cx="106326" cy="17249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/>
          <p:cNvSpPr/>
          <p:nvPr/>
        </p:nvSpPr>
        <p:spPr>
          <a:xfrm>
            <a:off x="6760701" y="3679109"/>
            <a:ext cx="106326" cy="17249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398145" y="239395"/>
            <a:ext cx="1013460" cy="1090930"/>
            <a:chOff x="3413" y="3864"/>
            <a:chExt cx="1596" cy="1718"/>
          </a:xfrm>
        </p:grpSpPr>
        <p:pic>
          <p:nvPicPr>
            <p:cNvPr id="19" name="图片 18" descr="六角形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3719" y="4253"/>
              <a:ext cx="1104" cy="101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 dirty="0">
                  <a:latin typeface="微软雅黑" panose="020B0503020204020204" charset="-122"/>
                  <a:ea typeface="微软雅黑" panose="020B0503020204020204" charset="-122"/>
                </a:rPr>
                <a:t>数据收集</a:t>
              </a:r>
              <a:endParaRPr lang="zh-CN" altLang="en-US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1945758" y="1449070"/>
            <a:ext cx="212651" cy="262772"/>
          </a:xfrm>
          <a:prstGeom prst="rect">
            <a:avLst/>
          </a:prstGeom>
          <a:solidFill>
            <a:srgbClr val="BDD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554" y="1445260"/>
            <a:ext cx="5308424" cy="3654558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2518310" y="1449070"/>
            <a:ext cx="106326" cy="17249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2871603" y="2736790"/>
            <a:ext cx="106326" cy="17249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2052083" y="3828548"/>
            <a:ext cx="106326" cy="17249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6652" y="970580"/>
            <a:ext cx="4243170" cy="4119171"/>
          </a:xfrm>
          <a:prstGeom prst="rect">
            <a:avLst/>
          </a:prstGeom>
        </p:spPr>
      </p:pic>
      <p:sp>
        <p:nvSpPr>
          <p:cNvPr id="27" name="矩形 26"/>
          <p:cNvSpPr/>
          <p:nvPr/>
        </p:nvSpPr>
        <p:spPr>
          <a:xfrm>
            <a:off x="7011212" y="1825934"/>
            <a:ext cx="106326" cy="17249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/>
          <p:cNvSpPr txBox="1"/>
          <p:nvPr/>
        </p:nvSpPr>
        <p:spPr>
          <a:xfrm>
            <a:off x="1404570" y="581372"/>
            <a:ext cx="5262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一、标签体系的基础：通过调查问卷收集粉丝画像</a:t>
            </a:r>
            <a:endParaRPr lang="zh-CN" altLang="en-US" b="1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6273" y="1121955"/>
            <a:ext cx="5010997" cy="4056123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398145" y="239395"/>
            <a:ext cx="1013460" cy="1090930"/>
            <a:chOff x="3413" y="3864"/>
            <a:chExt cx="1596" cy="1718"/>
          </a:xfrm>
        </p:grpSpPr>
        <p:pic>
          <p:nvPicPr>
            <p:cNvPr id="19" name="图片 18" descr="六角形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3719" y="4253"/>
              <a:ext cx="1104" cy="101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 dirty="0">
                  <a:latin typeface="微软雅黑" panose="020B0503020204020204" charset="-122"/>
                  <a:ea typeface="微软雅黑" panose="020B0503020204020204" charset="-122"/>
                </a:rPr>
                <a:t>数据收集</a:t>
              </a:r>
              <a:endParaRPr lang="zh-CN" altLang="en-US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27" name="矩形 26"/>
          <p:cNvSpPr/>
          <p:nvPr/>
        </p:nvSpPr>
        <p:spPr>
          <a:xfrm>
            <a:off x="1187169" y="3150016"/>
            <a:ext cx="106326" cy="17249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5277" y="1132840"/>
            <a:ext cx="4429057" cy="2513248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1041348" y="3961635"/>
            <a:ext cx="106326" cy="17249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6935330" y="1144876"/>
            <a:ext cx="106326" cy="17249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6882167" y="2389464"/>
            <a:ext cx="106326" cy="17249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/>
        </p:nvSpPr>
        <p:spPr>
          <a:xfrm>
            <a:off x="1404570" y="581372"/>
            <a:ext cx="5262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一、标签体系的基础：通过调查问卷收集粉丝画像</a:t>
            </a:r>
            <a:endParaRPr lang="zh-CN" altLang="en-US" b="1" dirty="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1656" y="3646088"/>
            <a:ext cx="1645663" cy="161886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4408488" y="2598738"/>
            <a:ext cx="210947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tx1"/>
                </a:solidFill>
                <a:latin typeface="+mj-ea"/>
                <a:ea typeface="+mj-ea"/>
                <a:sym typeface="+mn-ea"/>
              </a:rPr>
              <a:t>Part  5 </a:t>
            </a:r>
            <a:r>
              <a:rPr lang="zh-CN" sz="2000" b="1" dirty="0">
                <a:sym typeface="+mn-ea"/>
              </a:rPr>
              <a:t>用户标签</a:t>
            </a:r>
            <a:endParaRPr lang="zh-CN" sz="20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3770630" y="2604770"/>
            <a:ext cx="522605" cy="38671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3890010" y="1236980"/>
            <a:ext cx="2516505" cy="621030"/>
            <a:chOff x="5993" y="4227"/>
            <a:chExt cx="3963" cy="978"/>
          </a:xfrm>
        </p:grpSpPr>
        <p:sp>
          <p:nvSpPr>
            <p:cNvPr id="31" name="矩形 30"/>
            <p:cNvSpPr/>
            <p:nvPr/>
          </p:nvSpPr>
          <p:spPr>
            <a:xfrm>
              <a:off x="6984" y="4672"/>
              <a:ext cx="2973" cy="532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5993" y="4673"/>
              <a:ext cx="991" cy="5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8" name="图片 27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22" y="4227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6985" y="4673"/>
              <a:ext cx="2971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rgbClr val="FEA900"/>
                  </a:solidFill>
                  <a:sym typeface="+mn-ea"/>
                </a:rPr>
                <a:t>品牌私域运营中心</a:t>
              </a:r>
              <a:endParaRPr lang="zh-CN" altLang="en-US" sz="1600" b="1">
                <a:solidFill>
                  <a:srgbClr val="FEA900"/>
                </a:solidFill>
                <a:sym typeface="+mn-ea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994" y="4673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8145" y="1352550"/>
            <a:ext cx="4829685" cy="2156194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398145" y="239395"/>
            <a:ext cx="1013460" cy="1090930"/>
            <a:chOff x="3413" y="3864"/>
            <a:chExt cx="1596" cy="1718"/>
          </a:xfrm>
        </p:grpSpPr>
        <p:pic>
          <p:nvPicPr>
            <p:cNvPr id="19" name="图片 18" descr="六角形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3719" y="4253"/>
              <a:ext cx="1104" cy="101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 dirty="0">
                  <a:latin typeface="微软雅黑" panose="020B0503020204020204" charset="-122"/>
                  <a:ea typeface="微软雅黑" panose="020B0503020204020204" charset="-122"/>
                </a:rPr>
                <a:t>数据收集</a:t>
              </a:r>
              <a:endParaRPr lang="zh-CN" altLang="en-US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27" name="矩形 26"/>
          <p:cNvSpPr/>
          <p:nvPr/>
        </p:nvSpPr>
        <p:spPr>
          <a:xfrm>
            <a:off x="1664199" y="1348740"/>
            <a:ext cx="106326" cy="17249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6557" y="1352550"/>
            <a:ext cx="4661754" cy="2645292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6664917" y="1369678"/>
            <a:ext cx="106326" cy="17249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1404570" y="581372"/>
            <a:ext cx="5262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一、标签体系的基础：通过调查问卷收集粉丝画像</a:t>
            </a:r>
            <a:endParaRPr lang="zh-CN" altLang="en-US" b="1" dirty="0"/>
          </a:p>
        </p:txBody>
      </p:sp>
      <p:sp>
        <p:nvSpPr>
          <p:cNvPr id="6" name="文本框 5"/>
          <p:cNvSpPr txBox="1"/>
          <p:nvPr/>
        </p:nvSpPr>
        <p:spPr>
          <a:xfrm>
            <a:off x="3806456" y="4487665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EA900"/>
                </a:solidFill>
              </a:rPr>
              <a:t>本次调研总数：</a:t>
            </a:r>
            <a:r>
              <a:rPr lang="en-US" altLang="zh-CN" b="1" dirty="0">
                <a:solidFill>
                  <a:srgbClr val="FEA900"/>
                </a:solidFill>
              </a:rPr>
              <a:t>304</a:t>
            </a:r>
            <a:r>
              <a:rPr lang="zh-CN" altLang="en-US" b="1" dirty="0">
                <a:solidFill>
                  <a:srgbClr val="FEA900"/>
                </a:solidFill>
              </a:rPr>
              <a:t>份</a:t>
            </a:r>
            <a:endParaRPr lang="zh-CN" altLang="en-US" b="1" dirty="0">
              <a:solidFill>
                <a:srgbClr val="FEA90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2657" y="909456"/>
            <a:ext cx="7964220" cy="4065190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398145" y="239395"/>
            <a:ext cx="1013460" cy="1090930"/>
            <a:chOff x="3413" y="3864"/>
            <a:chExt cx="1596" cy="1718"/>
          </a:xfrm>
        </p:grpSpPr>
        <p:pic>
          <p:nvPicPr>
            <p:cNvPr id="19" name="图片 18" descr="六角形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3719" y="4253"/>
              <a:ext cx="1104" cy="101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 dirty="0">
                  <a:latin typeface="微软雅黑" panose="020B0503020204020204" charset="-122"/>
                  <a:ea typeface="微软雅黑" panose="020B0503020204020204" charset="-122"/>
                </a:rPr>
                <a:t>数据收集</a:t>
              </a:r>
              <a:endParaRPr lang="zh-CN" altLang="en-US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25" name="文本框 24"/>
          <p:cNvSpPr txBox="1"/>
          <p:nvPr/>
        </p:nvSpPr>
        <p:spPr>
          <a:xfrm>
            <a:off x="1404570" y="581372"/>
            <a:ext cx="5032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二、用户标签分析：通过多维度进行分析、整合</a:t>
            </a:r>
            <a:endParaRPr lang="zh-CN" altLang="en-US" b="1" dirty="0"/>
          </a:p>
        </p:txBody>
      </p:sp>
      <p:sp>
        <p:nvSpPr>
          <p:cNvPr id="24" name="矩形 23"/>
          <p:cNvSpPr/>
          <p:nvPr/>
        </p:nvSpPr>
        <p:spPr>
          <a:xfrm>
            <a:off x="1837734" y="1508956"/>
            <a:ext cx="106326" cy="1724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7487167" y="1629801"/>
            <a:ext cx="106326" cy="1724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837734" y="5123644"/>
            <a:ext cx="6878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EA900"/>
                </a:solidFill>
              </a:rPr>
              <a:t>前期可通过问卷形成，后期通过粉丝朋友圈、订单等进行迭代更新</a:t>
            </a:r>
            <a:endParaRPr lang="zh-CN" altLang="en-US" b="1" dirty="0">
              <a:solidFill>
                <a:srgbClr val="FEA90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1184275" y="510762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103505" y="85725"/>
            <a:ext cx="868680" cy="931545"/>
            <a:chOff x="3413" y="3864"/>
            <a:chExt cx="1596" cy="1718"/>
          </a:xfrm>
        </p:grpSpPr>
        <p:pic>
          <p:nvPicPr>
            <p:cNvPr id="13" name="图片 12" descr="六角形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3719" y="4253"/>
              <a:ext cx="1104" cy="96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400" b="1" dirty="0">
                  <a:latin typeface="微软雅黑" panose="020B0503020204020204" charset="-122"/>
                  <a:ea typeface="微软雅黑" panose="020B0503020204020204" charset="-122"/>
                </a:rPr>
                <a:t>标签形成</a:t>
              </a:r>
              <a:endParaRPr lang="zh-CN" altLang="en-US" sz="1400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1537785" y="454779"/>
            <a:ext cx="4570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三、用户标签形成模板：特征标签（静态）</a:t>
            </a:r>
            <a:endParaRPr lang="zh-CN" altLang="en-US" b="1" dirty="0"/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594" y="1396550"/>
            <a:ext cx="9983914" cy="377086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1184275" y="510762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103505" y="85725"/>
            <a:ext cx="868680" cy="931545"/>
            <a:chOff x="3413" y="3864"/>
            <a:chExt cx="1596" cy="1718"/>
          </a:xfrm>
        </p:grpSpPr>
        <p:pic>
          <p:nvPicPr>
            <p:cNvPr id="13" name="图片 12" descr="六角形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3719" y="4253"/>
              <a:ext cx="1104" cy="96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400" b="1" dirty="0">
                  <a:latin typeface="微软雅黑" panose="020B0503020204020204" charset="-122"/>
                  <a:ea typeface="微软雅黑" panose="020B0503020204020204" charset="-122"/>
                </a:rPr>
                <a:t>标签形成</a:t>
              </a:r>
              <a:endParaRPr lang="zh-CN" altLang="en-US" sz="1400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1537785" y="454779"/>
            <a:ext cx="4570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三、用户标签形成模板：行为标签（动态）</a:t>
            </a:r>
            <a:endParaRPr lang="zh-CN" altLang="en-US" b="1" dirty="0"/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920" y="818815"/>
            <a:ext cx="6114824" cy="46822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5" name="圆角矩形 4"/>
          <p:cNvSpPr/>
          <p:nvPr/>
        </p:nvSpPr>
        <p:spPr>
          <a:xfrm>
            <a:off x="2223135" y="2564130"/>
            <a:ext cx="5813425" cy="63055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2056765" y="2618105"/>
            <a:ext cx="61468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800" b="1" dirty="0">
                <a:sym typeface="+mn-ea"/>
              </a:rPr>
              <a:t>某快消品牌明星粉</a:t>
            </a:r>
            <a:r>
              <a:rPr lang="zh-CN" altLang="en-US" sz="2800" b="1" dirty="0">
                <a:sym typeface="+mn-ea"/>
              </a:rPr>
              <a:t>承接案例</a:t>
            </a:r>
            <a:endParaRPr lang="zh-CN" altLang="en-US" sz="28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51853" y="320358"/>
            <a:ext cx="273177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>
                <a:solidFill>
                  <a:schemeClr val="tx1"/>
                </a:solidFill>
                <a:sym typeface="+mn-ea"/>
              </a:rPr>
              <a:t>问卷调研</a:t>
            </a:r>
            <a:r>
              <a:rPr lang="en-US" altLang="zh-CN" sz="2000" b="1">
                <a:solidFill>
                  <a:schemeClr val="tx1"/>
                </a:solidFill>
                <a:sym typeface="+mn-ea"/>
              </a:rPr>
              <a:t>—— </a:t>
            </a:r>
            <a:r>
              <a:rPr lang="zh-CN" altLang="en-US" sz="2000" b="1">
                <a:solidFill>
                  <a:schemeClr val="tx1"/>
                </a:solidFill>
                <a:sym typeface="+mn-ea"/>
              </a:rPr>
              <a:t>案例</a:t>
            </a:r>
            <a:r>
              <a:rPr lang="zh-CN" altLang="en-US" sz="2000" b="1">
                <a:solidFill>
                  <a:schemeClr val="tx1"/>
                </a:solidFill>
                <a:sym typeface="+mn-ea"/>
              </a:rPr>
              <a:t>分享</a:t>
            </a:r>
            <a:endParaRPr lang="zh-CN" altLang="en-US" sz="20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85775" y="398145"/>
            <a:ext cx="341630" cy="280035"/>
            <a:chOff x="4729" y="1585"/>
            <a:chExt cx="842" cy="708"/>
          </a:xfrm>
        </p:grpSpPr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4" name="图片 13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5" name="图片 1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398145" y="239395"/>
            <a:ext cx="1013460" cy="1090930"/>
            <a:chOff x="3413" y="3864"/>
            <a:chExt cx="1596" cy="1718"/>
          </a:xfrm>
        </p:grpSpPr>
        <p:pic>
          <p:nvPicPr>
            <p:cNvPr id="19" name="图片 18" descr="六角形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3719" y="4253"/>
              <a:ext cx="1104" cy="101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 dirty="0">
                  <a:latin typeface="微软雅黑" panose="020B0503020204020204" charset="-122"/>
                  <a:ea typeface="微软雅黑" panose="020B0503020204020204" charset="-122"/>
                </a:rPr>
                <a:t>数据收集</a:t>
              </a:r>
              <a:endParaRPr lang="zh-CN" altLang="en-US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404570" y="581372"/>
            <a:ext cx="32308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 dirty="0"/>
              <a:t>一、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辨别粉丝承接逻辑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1415333" y="2813415"/>
            <a:ext cx="831215" cy="2755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algn="ctr"/>
            <a:r>
              <a:rPr lang="zh-CN" altLang="en-US" sz="1200">
                <a:solidFill>
                  <a:schemeClr val="tx1"/>
                </a:solidFill>
              </a:rPr>
              <a:t>粉丝筛选</a:t>
            </a:r>
            <a:endParaRPr lang="zh-CN" altLang="en-US" sz="1200">
              <a:solidFill>
                <a:schemeClr val="tx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69235" y="2156318"/>
            <a:ext cx="831215" cy="2755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algn="ctr"/>
            <a:r>
              <a:rPr lang="zh-CN" altLang="en-US" sz="1200">
                <a:solidFill>
                  <a:schemeClr val="tx1"/>
                </a:solidFill>
              </a:rPr>
              <a:t>明星粉</a:t>
            </a:r>
            <a:endParaRPr lang="zh-CN" altLang="en-US" sz="1200">
              <a:solidFill>
                <a:schemeClr val="tx1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769235" y="3608332"/>
            <a:ext cx="831215" cy="2755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algn="ctr"/>
            <a:r>
              <a:rPr lang="zh-CN" altLang="en-US" sz="1200">
                <a:solidFill>
                  <a:schemeClr val="tx1"/>
                </a:solidFill>
              </a:rPr>
              <a:t>品牌粉</a:t>
            </a:r>
            <a:endParaRPr lang="zh-CN" altLang="en-US" sz="1200">
              <a:solidFill>
                <a:schemeClr val="tx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157793" y="1879283"/>
            <a:ext cx="1756971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algn="ctr"/>
            <a:r>
              <a:rPr lang="zh-CN" altLang="en-US" sz="1200">
                <a:solidFill>
                  <a:schemeClr val="tx1"/>
                </a:solidFill>
              </a:rPr>
              <a:t>明星素材朋友圈</a:t>
            </a:r>
            <a:endParaRPr lang="zh-CN" altLang="en-US" sz="1200">
              <a:solidFill>
                <a:schemeClr val="tx1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153983" y="2154909"/>
            <a:ext cx="1759974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algn="ctr"/>
            <a:r>
              <a:rPr lang="zh-CN" altLang="en-US" sz="1200">
                <a:solidFill>
                  <a:schemeClr val="tx1"/>
                </a:solidFill>
              </a:rPr>
              <a:t>日常营销朋友圈</a:t>
            </a:r>
            <a:endParaRPr lang="zh-CN" altLang="en-US" sz="1200">
              <a:solidFill>
                <a:schemeClr val="tx1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155253" y="3807086"/>
            <a:ext cx="831215" cy="4603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algn="ctr"/>
            <a:r>
              <a:rPr lang="zh-CN" altLang="en-US" sz="1200">
                <a:solidFill>
                  <a:schemeClr val="tx1"/>
                </a:solidFill>
              </a:rPr>
              <a:t>日常营销朋友圈</a:t>
            </a:r>
            <a:endParaRPr lang="zh-CN" altLang="en-US" sz="1200">
              <a:solidFill>
                <a:schemeClr val="tx1"/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6986270" y="3806825"/>
            <a:ext cx="918210" cy="4603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algn="ctr"/>
            <a:r>
              <a:rPr lang="zh-CN" altLang="en-US" sz="1200">
                <a:solidFill>
                  <a:schemeClr val="tx1"/>
                </a:solidFill>
              </a:rPr>
              <a:t>品牌宣发朋友圈</a:t>
            </a:r>
            <a:endParaRPr lang="zh-CN" altLang="en-US" sz="1200">
              <a:solidFill>
                <a:schemeClr val="tx1"/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6153785" y="2432050"/>
            <a:ext cx="1765935" cy="2755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algn="ctr"/>
            <a:r>
              <a:rPr lang="zh-CN" altLang="en-US" sz="1200">
                <a:solidFill>
                  <a:schemeClr val="tx1"/>
                </a:solidFill>
              </a:rPr>
              <a:t>明星相关产品活动</a:t>
            </a:r>
            <a:endParaRPr lang="zh-CN" altLang="en-US" sz="1200">
              <a:solidFill>
                <a:schemeClr val="tx1"/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6153785" y="2692400"/>
            <a:ext cx="1769110" cy="2755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algn="ctr"/>
            <a:r>
              <a:rPr lang="zh-CN" altLang="en-US" sz="1200">
                <a:solidFill>
                  <a:schemeClr val="tx1"/>
                </a:solidFill>
              </a:rPr>
              <a:t>粉丝购买记录精准推荐</a:t>
            </a:r>
            <a:endParaRPr lang="zh-CN" altLang="en-US" sz="1200">
              <a:solidFill>
                <a:schemeClr val="tx1"/>
              </a:solidFill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6155253" y="3531497"/>
            <a:ext cx="1755830" cy="2755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algn="ctr"/>
            <a:r>
              <a:rPr lang="zh-CN" altLang="en-US" sz="1200">
                <a:solidFill>
                  <a:schemeClr val="tx1"/>
                </a:solidFill>
              </a:rPr>
              <a:t>社群营销</a:t>
            </a:r>
            <a:endParaRPr lang="zh-CN" altLang="en-US" sz="1200">
              <a:solidFill>
                <a:schemeClr val="tx1"/>
              </a:solidFill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4278934" y="2768013"/>
            <a:ext cx="920750" cy="2755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algn="ctr"/>
            <a:r>
              <a:rPr lang="zh-CN" altLang="en-US" sz="1200">
                <a:solidFill>
                  <a:schemeClr val="tx1"/>
                </a:solidFill>
              </a:rPr>
              <a:t>问卷打标</a:t>
            </a:r>
            <a:endParaRPr lang="zh-CN" altLang="en-US" sz="1200">
              <a:solidFill>
                <a:schemeClr val="tx1"/>
              </a:solidFill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4283379" y="3043603"/>
            <a:ext cx="916305" cy="2755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algn="ctr"/>
            <a:r>
              <a:rPr lang="zh-CN" altLang="en-US" sz="1200">
                <a:solidFill>
                  <a:schemeClr val="tx1"/>
                </a:solidFill>
              </a:rPr>
              <a:t>订单打标</a:t>
            </a:r>
            <a:endParaRPr lang="zh-CN" altLang="en-US" sz="1200">
              <a:solidFill>
                <a:schemeClr val="tx1"/>
              </a:solidFill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4238611" y="2431908"/>
            <a:ext cx="1001395" cy="2755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r>
              <a:rPr lang="en-US" altLang="zh-CN" sz="1200" b="1">
                <a:solidFill>
                  <a:schemeClr val="bg1"/>
                </a:solidFill>
              </a:rPr>
              <a:t> </a:t>
            </a:r>
            <a:r>
              <a:rPr lang="zh-CN" altLang="en-US" sz="1200" b="1">
                <a:solidFill>
                  <a:schemeClr val="tx1"/>
                </a:solidFill>
              </a:rPr>
              <a:t>绑定手机号</a:t>
            </a:r>
            <a:endParaRPr lang="zh-CN" altLang="en-US" sz="1200" b="1">
              <a:solidFill>
                <a:schemeClr val="tx1"/>
              </a:solidFill>
            </a:endParaRPr>
          </a:p>
        </p:txBody>
      </p:sp>
      <p:cxnSp>
        <p:nvCxnSpPr>
          <p:cNvPr id="33" name="连接符: 肘形 6"/>
          <p:cNvCxnSpPr>
            <a:stCxn id="8" idx="3"/>
            <a:endCxn id="30" idx="1"/>
          </p:cNvCxnSpPr>
          <p:nvPr/>
        </p:nvCxnSpPr>
        <p:spPr>
          <a:xfrm>
            <a:off x="3600450" y="2294255"/>
            <a:ext cx="678180" cy="611505"/>
          </a:xfrm>
          <a:prstGeom prst="bentConnector3">
            <a:avLst>
              <a:gd name="adj1" fmla="val 50000"/>
            </a:avLst>
          </a:prstGeom>
          <a:ln>
            <a:tailEnd type="triangl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34" name="连接符: 肘形 16"/>
          <p:cNvCxnSpPr>
            <a:stCxn id="11" idx="3"/>
            <a:endCxn id="31" idx="1"/>
          </p:cNvCxnSpPr>
          <p:nvPr/>
        </p:nvCxnSpPr>
        <p:spPr>
          <a:xfrm flipV="1">
            <a:off x="3600450" y="3181350"/>
            <a:ext cx="682625" cy="564515"/>
          </a:xfrm>
          <a:prstGeom prst="bentConnector3">
            <a:avLst>
              <a:gd name="adj1" fmla="val 50047"/>
            </a:avLst>
          </a:prstGeom>
          <a:ln>
            <a:tailEnd type="triangl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36" name="连接符: 肘形 29"/>
          <p:cNvCxnSpPr>
            <a:stCxn id="4" idx="3"/>
            <a:endCxn id="8" idx="1"/>
          </p:cNvCxnSpPr>
          <p:nvPr/>
        </p:nvCxnSpPr>
        <p:spPr>
          <a:xfrm flipV="1">
            <a:off x="2246630" y="2294255"/>
            <a:ext cx="522605" cy="657225"/>
          </a:xfrm>
          <a:prstGeom prst="bentConnector3">
            <a:avLst>
              <a:gd name="adj1" fmla="val 50061"/>
            </a:avLst>
          </a:prstGeom>
          <a:ln>
            <a:tailEnd type="triangl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39" name="连接符: 肘形 31"/>
          <p:cNvCxnSpPr>
            <a:stCxn id="4" idx="3"/>
            <a:endCxn id="11" idx="1"/>
          </p:cNvCxnSpPr>
          <p:nvPr/>
        </p:nvCxnSpPr>
        <p:spPr>
          <a:xfrm>
            <a:off x="2246630" y="2951480"/>
            <a:ext cx="522605" cy="794385"/>
          </a:xfrm>
          <a:prstGeom prst="bentConnector3">
            <a:avLst>
              <a:gd name="adj1" fmla="val 50061"/>
            </a:avLst>
          </a:prstGeom>
          <a:ln>
            <a:tailEnd type="triangl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40" name="连接符: 肘形 35"/>
          <p:cNvCxnSpPr/>
          <p:nvPr/>
        </p:nvCxnSpPr>
        <p:spPr>
          <a:xfrm flipV="1">
            <a:off x="5199380" y="2438400"/>
            <a:ext cx="935990" cy="605155"/>
          </a:xfrm>
          <a:prstGeom prst="bentConnector3">
            <a:avLst>
              <a:gd name="adj1" fmla="val 50068"/>
            </a:avLst>
          </a:prstGeom>
          <a:ln>
            <a:tailEnd type="triangl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41" name="连接符: 肘形 37"/>
          <p:cNvCxnSpPr/>
          <p:nvPr/>
        </p:nvCxnSpPr>
        <p:spPr>
          <a:xfrm>
            <a:off x="5156835" y="3043555"/>
            <a:ext cx="1000760" cy="867410"/>
          </a:xfrm>
          <a:prstGeom prst="bentConnector3">
            <a:avLst>
              <a:gd name="adj1" fmla="val 50063"/>
            </a:avLst>
          </a:prstGeom>
          <a:ln>
            <a:tailEnd type="triangl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398145" y="239395"/>
            <a:ext cx="1013460" cy="1090930"/>
            <a:chOff x="3413" y="3864"/>
            <a:chExt cx="1596" cy="1718"/>
          </a:xfrm>
        </p:grpSpPr>
        <p:pic>
          <p:nvPicPr>
            <p:cNvPr id="19" name="图片 18" descr="六角形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3719" y="4253"/>
              <a:ext cx="1104" cy="101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 dirty="0">
                  <a:latin typeface="微软雅黑" panose="020B0503020204020204" charset="-122"/>
                  <a:ea typeface="微软雅黑" panose="020B0503020204020204" charset="-122"/>
                </a:rPr>
                <a:t>数据</a:t>
              </a:r>
              <a:r>
                <a:rPr lang="zh-CN" altLang="en-US" b="1" dirty="0">
                  <a:latin typeface="微软雅黑" panose="020B0503020204020204" charset="-122"/>
                  <a:ea typeface="微软雅黑" panose="020B0503020204020204" charset="-122"/>
                </a:rPr>
                <a:t>分类</a:t>
              </a:r>
              <a:endParaRPr lang="zh-CN" altLang="en-US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411555" y="554067"/>
            <a:ext cx="26212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zh-CN" sz="2400" b="1" dirty="0">
                <a:latin typeface="+mn-ea"/>
                <a:sym typeface="+mn-ea"/>
              </a:rPr>
              <a:t>明星粉丝分类逻辑</a:t>
            </a:r>
            <a:endParaRPr lang="zh-CN" altLang="zh-CN" sz="2400" b="1" dirty="0">
              <a:solidFill>
                <a:schemeClr val="tx1"/>
              </a:solidFill>
              <a:latin typeface="+mn-ea"/>
              <a:ea typeface="微软雅黑" panose="020B0503020204020204" charset="-122"/>
              <a:sym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aphicFrame>
        <p:nvGraphicFramePr>
          <p:cNvPr id="6" name="表格 5"/>
          <p:cNvGraphicFramePr/>
          <p:nvPr>
            <p:custDataLst>
              <p:tags r:id="rId5"/>
            </p:custDataLst>
          </p:nvPr>
        </p:nvGraphicFramePr>
        <p:xfrm>
          <a:off x="1178560" y="1509395"/>
          <a:ext cx="3112770" cy="1087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7590"/>
                <a:gridCol w="1037590"/>
                <a:gridCol w="1037590"/>
              </a:tblGrid>
              <a:tr h="241300">
                <a:tc grid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1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唯粉昵称</a:t>
                      </a:r>
                      <a:endParaRPr lang="zh-CN" altLang="en-US" sz="1200" b="1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cPr>
                    <a:lnT cap="flat">
                      <a:noFill/>
                    </a:lnT>
                    <a:lnB cap="flat">
                      <a:noFill/>
                    </a:lnB>
                  </a:tcPr>
                </a:tc>
                <a:tc hMerge="1">
                  <a:tcPr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</a:tcPr>
                </a:tc>
              </a:tr>
              <a:tr h="3937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摩托姐姐</a:t>
                      </a:r>
                      <a:endParaRPr lang="zh-CN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耶啵</a:t>
                      </a:r>
                      <a:endParaRPr lang="zh-CN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耶啵加油XX爱你</a:t>
                      </a:r>
                      <a:endParaRPr lang="zh-CN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06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小摩托</a:t>
                      </a:r>
                      <a:endParaRPr lang="zh-CN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XX--YIBO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酷盖</a:t>
                      </a:r>
                      <a:endParaRPr lang="zh-CN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06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王一宝冲鸭</a:t>
                      </a:r>
                      <a:endParaRPr lang="zh-CN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王八都起开</a:t>
                      </a:r>
                      <a:endParaRPr lang="zh-CN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MTJJ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图片 6"/>
          <p:cNvPicPr/>
          <p:nvPr/>
        </p:nvPicPr>
        <p:blipFill>
          <a:blip r:embed="rId6"/>
          <a:stretch>
            <a:fillRect/>
          </a:stretch>
        </p:blipFill>
        <p:spPr>
          <a:xfrm>
            <a:off x="1178560" y="3546475"/>
            <a:ext cx="1155700" cy="12198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8"/>
          <p:cNvPicPr/>
          <p:nvPr/>
        </p:nvPicPr>
        <p:blipFill>
          <a:blip r:embed="rId7"/>
          <a:stretch>
            <a:fillRect/>
          </a:stretch>
        </p:blipFill>
        <p:spPr>
          <a:xfrm>
            <a:off x="2247265" y="3547110"/>
            <a:ext cx="1155700" cy="1219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图片 25"/>
          <p:cNvPicPr/>
          <p:nvPr/>
        </p:nvPicPr>
        <p:blipFill>
          <a:blip r:embed="rId8"/>
          <a:stretch>
            <a:fillRect/>
          </a:stretch>
        </p:blipFill>
        <p:spPr>
          <a:xfrm>
            <a:off x="3328670" y="3529965"/>
            <a:ext cx="1148080" cy="1235710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37" name="表格 36"/>
          <p:cNvGraphicFramePr/>
          <p:nvPr>
            <p:custDataLst>
              <p:tags r:id="rId9"/>
            </p:custDataLst>
          </p:nvPr>
        </p:nvGraphicFramePr>
        <p:xfrm>
          <a:off x="4752340" y="1509395"/>
          <a:ext cx="4267200" cy="1823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6800"/>
                <a:gridCol w="1066800"/>
                <a:gridCol w="1066800"/>
                <a:gridCol w="1066800"/>
              </a:tblGrid>
              <a:tr h="241300">
                <a:tc gridSpan="4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1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CP粉昵称</a:t>
                      </a:r>
                      <a:endParaRPr lang="zh-CN" altLang="en-US" sz="1200" b="1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cPr>
                    <a:lnT cap="flat">
                      <a:noFill/>
                    </a:lnT>
                    <a:lnB cap="flat">
                      <a:noFill/>
                    </a:lnB>
                  </a:tcPr>
                </a:tc>
                <a:tc hMerge="1">
                  <a:tcPr>
                    <a:lnT cap="flat">
                      <a:noFill/>
                    </a:lnT>
                    <a:lnB cap="flat">
                      <a:noFill/>
                    </a:lnB>
                  </a:tcPr>
                </a:tc>
                <a:tc hMerge="1">
                  <a:tcPr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</a:tcPr>
                </a:tc>
              </a:tr>
              <a:tr h="22606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博君一肖</a:t>
                      </a:r>
                      <a:endParaRPr lang="zh-CN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博肖星球的XX</a:t>
                      </a:r>
                      <a:endParaRPr lang="zh-CN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美帝</a:t>
                      </a:r>
                      <a:endParaRPr lang="zh-CN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Bxg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06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小土匪</a:t>
                      </a:r>
                      <a:endParaRPr lang="zh-CN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战山为王</a:t>
                      </a:r>
                      <a:endParaRPr lang="zh-CN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狗崽崽</a:t>
                      </a:r>
                      <a:endParaRPr lang="zh-CN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果子</a:t>
                      </a:r>
                      <a:endParaRPr lang="zh-CN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06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土匪女孩</a:t>
                      </a:r>
                      <a:endParaRPr lang="zh-CN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百香果XX</a:t>
                      </a:r>
                      <a:endParaRPr lang="zh-CN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博君一笑</a:t>
                      </a:r>
                      <a:endParaRPr lang="zh-CN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余生</a:t>
                      </a:r>
                      <a:endParaRPr lang="zh-CN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06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土匪</a:t>
                      </a:r>
                      <a:endParaRPr lang="zh-CN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五字弟弟</a:t>
                      </a:r>
                      <a:endParaRPr lang="zh-CN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哥哥弟弟</a:t>
                      </a:r>
                      <a:endParaRPr lang="zh-CN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果果</a:t>
                      </a:r>
                      <a:endParaRPr lang="zh-CN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06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来日方长</a:t>
                      </a:r>
                      <a:endParaRPr lang="zh-CN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CP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并肩雪山之巅</a:t>
                      </a:r>
                      <a:endParaRPr lang="zh-CN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玑</a:t>
                      </a:r>
                      <a:endParaRPr lang="zh-CN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06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极光</a:t>
                      </a:r>
                      <a:endParaRPr lang="zh-CN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抄手</a:t>
                      </a:r>
                      <a:endParaRPr lang="zh-CN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光点</a:t>
                      </a:r>
                      <a:endParaRPr lang="zh-CN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王肖</a:t>
                      </a:r>
                      <a:endParaRPr lang="zh-CN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06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家人们大守护</a:t>
                      </a:r>
                      <a:endParaRPr lang="zh-CN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肖战</a:t>
                      </a:r>
                      <a:endParaRPr lang="zh-CN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bjyx</a:t>
                      </a:r>
                      <a:endParaRPr lang="en-US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1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战哥</a:t>
                      </a:r>
                      <a:endParaRPr lang="zh-CN" altLang="en-US" sz="11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38" name="表格 37"/>
          <p:cNvGraphicFramePr/>
          <p:nvPr/>
        </p:nvGraphicFramePr>
        <p:xfrm>
          <a:off x="5207635" y="3572510"/>
          <a:ext cx="3457575" cy="1193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2525"/>
                <a:gridCol w="1152525"/>
                <a:gridCol w="1152525"/>
              </a:tblGrid>
              <a:tr h="1193800"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2" name="图片 41"/>
          <p:cNvPicPr/>
          <p:nvPr/>
        </p:nvPicPr>
        <p:blipFill>
          <a:blip r:embed="rId10"/>
          <a:stretch>
            <a:fillRect/>
          </a:stretch>
        </p:blipFill>
        <p:spPr>
          <a:xfrm>
            <a:off x="5166995" y="3572510"/>
            <a:ext cx="1193165" cy="11931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" name="图片 42"/>
          <p:cNvPicPr/>
          <p:nvPr/>
        </p:nvPicPr>
        <p:blipFill>
          <a:blip r:embed="rId11"/>
          <a:stretch>
            <a:fillRect/>
          </a:stretch>
        </p:blipFill>
        <p:spPr>
          <a:xfrm>
            <a:off x="6360160" y="3572510"/>
            <a:ext cx="1152525" cy="11944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" name="图片 43"/>
          <p:cNvPicPr/>
          <p:nvPr/>
        </p:nvPicPr>
        <p:blipFill>
          <a:blip r:embed="rId12"/>
          <a:stretch>
            <a:fillRect/>
          </a:stretch>
        </p:blipFill>
        <p:spPr>
          <a:xfrm>
            <a:off x="7512685" y="3572510"/>
            <a:ext cx="1086485" cy="119316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391160" y="220345"/>
            <a:ext cx="1013460" cy="1090930"/>
            <a:chOff x="3413" y="3864"/>
            <a:chExt cx="1596" cy="1718"/>
          </a:xfrm>
        </p:grpSpPr>
        <p:pic>
          <p:nvPicPr>
            <p:cNvPr id="19" name="图片 18" descr="六角形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3719" y="4253"/>
              <a:ext cx="1104" cy="101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 dirty="0">
                  <a:latin typeface="微软雅黑" panose="020B0503020204020204" charset="-122"/>
                  <a:ea typeface="微软雅黑" panose="020B0503020204020204" charset="-122"/>
                </a:rPr>
                <a:t>数据</a:t>
              </a:r>
              <a:r>
                <a:rPr lang="zh-CN" altLang="en-US" b="1" dirty="0">
                  <a:latin typeface="微软雅黑" panose="020B0503020204020204" charset="-122"/>
                  <a:ea typeface="微软雅黑" panose="020B0503020204020204" charset="-122"/>
                </a:rPr>
                <a:t>分类</a:t>
              </a:r>
              <a:endParaRPr lang="zh-CN" altLang="en-US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404570" y="581372"/>
            <a:ext cx="32308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 dirty="0"/>
              <a:t>二、问卷达标进行识别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400175" y="1877695"/>
            <a:ext cx="2611120" cy="2669540"/>
            <a:chOff x="3164" y="3326"/>
            <a:chExt cx="4112" cy="4204"/>
          </a:xfrm>
        </p:grpSpPr>
        <p:sp>
          <p:nvSpPr>
            <p:cNvPr id="4" name="矩形 3"/>
            <p:cNvSpPr/>
            <p:nvPr/>
          </p:nvSpPr>
          <p:spPr>
            <a:xfrm>
              <a:off x="3164" y="3606"/>
              <a:ext cx="4112" cy="3924"/>
            </a:xfrm>
            <a:prstGeom prst="rect">
              <a:avLst/>
            </a:prstGeom>
            <a:noFill/>
            <a:ln w="15875">
              <a:solidFill>
                <a:srgbClr val="FFA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b="1"/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4061" y="3326"/>
              <a:ext cx="2318" cy="453"/>
              <a:chOff x="3617" y="3074"/>
              <a:chExt cx="2318" cy="453"/>
            </a:xfrm>
          </p:grpSpPr>
          <p:sp>
            <p:nvSpPr>
              <p:cNvPr id="11" name="圆角矩形 10"/>
              <p:cNvSpPr/>
              <p:nvPr/>
            </p:nvSpPr>
            <p:spPr>
              <a:xfrm>
                <a:off x="3659" y="3082"/>
                <a:ext cx="2235" cy="445"/>
              </a:xfrm>
              <a:prstGeom prst="roundRect">
                <a:avLst>
                  <a:gd name="adj" fmla="val 7640"/>
                </a:avLst>
              </a:prstGeom>
              <a:solidFill>
                <a:srgbClr val="FFA900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b="1"/>
              </a:p>
            </p:txBody>
          </p:sp>
          <p:sp>
            <p:nvSpPr>
              <p:cNvPr id="12" name="文本框 11"/>
              <p:cNvSpPr txBox="1"/>
              <p:nvPr/>
            </p:nvSpPr>
            <p:spPr>
              <a:xfrm>
                <a:off x="3617" y="3074"/>
                <a:ext cx="2318" cy="4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2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sym typeface="+mn-ea"/>
                  </a:rPr>
                  <a:t>问卷审核</a:t>
                </a:r>
                <a:endParaRPr lang="zh-CN" altLang="en-US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+mn-ea"/>
                </a:endParaRPr>
              </a:p>
            </p:txBody>
          </p:sp>
        </p:grpSp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4600" y="1883410"/>
            <a:ext cx="1581785" cy="273367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6900" y="1882775"/>
            <a:ext cx="1604010" cy="2734310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1400810" y="2516505"/>
            <a:ext cx="26904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1600" dirty="0" err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通过问卷打标功能，并提供招呼语引导新粉自动填写问卷，了解粉丝属性；</a:t>
            </a:r>
            <a:endParaRPr lang="zh-CN" altLang="en-US" sz="1600" dirty="0" err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1570" y="2898775"/>
            <a:ext cx="1594485" cy="1111885"/>
          </a:xfrm>
          <a:prstGeom prst="roundRect">
            <a:avLst/>
          </a:prstGeom>
          <a:ln w="19050">
            <a:solidFill>
              <a:srgbClr val="FFA900"/>
            </a:solidFill>
          </a:ln>
        </p:spPr>
      </p:pic>
      <p:sp>
        <p:nvSpPr>
          <p:cNvPr id="13" name="矩形 12"/>
          <p:cNvSpPr/>
          <p:nvPr/>
        </p:nvSpPr>
        <p:spPr>
          <a:xfrm>
            <a:off x="5054600" y="2055495"/>
            <a:ext cx="368300" cy="7937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5473700" y="2437130"/>
            <a:ext cx="368300" cy="7937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391160" y="220345"/>
            <a:ext cx="1013460" cy="1090930"/>
            <a:chOff x="3413" y="3864"/>
            <a:chExt cx="1596" cy="1718"/>
          </a:xfrm>
        </p:grpSpPr>
        <p:pic>
          <p:nvPicPr>
            <p:cNvPr id="19" name="图片 18" descr="六角形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3719" y="4253"/>
              <a:ext cx="1104" cy="101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 dirty="0">
                  <a:latin typeface="微软雅黑" panose="020B0503020204020204" charset="-122"/>
                  <a:ea typeface="微软雅黑" panose="020B0503020204020204" charset="-122"/>
                </a:rPr>
                <a:t>数据</a:t>
              </a:r>
              <a:r>
                <a:rPr lang="zh-CN" altLang="en-US" b="1" dirty="0">
                  <a:latin typeface="微软雅黑" panose="020B0503020204020204" charset="-122"/>
                  <a:ea typeface="微软雅黑" panose="020B0503020204020204" charset="-122"/>
                </a:rPr>
                <a:t>分类</a:t>
              </a:r>
              <a:endParaRPr lang="zh-CN" altLang="en-US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459180" y="581372"/>
            <a:ext cx="35356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问卷参与率与手机获取率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7084695" y="1487805"/>
            <a:ext cx="2686050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lnSpc>
                <a:spcPct val="125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通过触达打开问卷的用户比率为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68.5%</a:t>
            </a:r>
            <a:endParaRPr lang="en-US" altLang="zh-CN" sz="1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285750" indent="-285750">
              <a:lnSpc>
                <a:spcPct val="125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添加的用户参与问卷答题率为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58%</a:t>
            </a:r>
            <a:endParaRPr lang="en-US" altLang="zh-CN" sz="1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indent="0">
              <a:lnSpc>
                <a:spcPct val="125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endParaRPr lang="en-US" altLang="zh-CN" sz="1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aphicFrame>
        <p:nvGraphicFramePr>
          <p:cNvPr id="7" name="图表 6"/>
          <p:cNvGraphicFramePr/>
          <p:nvPr/>
        </p:nvGraphicFramePr>
        <p:xfrm>
          <a:off x="4398645" y="1311275"/>
          <a:ext cx="2972435" cy="22694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9" name="表格 8"/>
          <p:cNvGraphicFramePr/>
          <p:nvPr>
            <p:custDataLst>
              <p:tags r:id="rId6"/>
            </p:custDataLst>
          </p:nvPr>
        </p:nvGraphicFramePr>
        <p:xfrm>
          <a:off x="5017770" y="3737610"/>
          <a:ext cx="4550410" cy="9410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9860"/>
                <a:gridCol w="989330"/>
                <a:gridCol w="1090930"/>
                <a:gridCol w="1050290"/>
              </a:tblGrid>
              <a:tr h="5715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触达问卷粉丝总数</a:t>
                      </a:r>
                      <a:endParaRPr lang="zh-CN" altLang="en-US" sz="14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solidFill>
                      <a:srgbClr val="FFA9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问卷打标数</a:t>
                      </a:r>
                      <a:endParaRPr lang="zh-CN" altLang="en-US" sz="14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solidFill>
                      <a:srgbClr val="FFA9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进入表格未填</a:t>
                      </a:r>
                      <a:endParaRPr lang="zh-CN" altLang="en-US" sz="14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solidFill>
                      <a:srgbClr val="FFA9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添加未提交</a:t>
                      </a:r>
                      <a:endParaRPr lang="zh-CN" altLang="en-US" sz="14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solidFill>
                      <a:srgbClr val="FFA900"/>
                    </a:solidFill>
                  </a:tcPr>
                </a:tc>
              </a:tr>
              <a:tr h="36957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5133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2867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411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240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5" name="图片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600" y="1539875"/>
            <a:ext cx="1538605" cy="3138170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89530" y="1539875"/>
            <a:ext cx="1567180" cy="3138805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27" name="矩形 26"/>
          <p:cNvSpPr/>
          <p:nvPr/>
        </p:nvSpPr>
        <p:spPr>
          <a:xfrm>
            <a:off x="3034030" y="1665605"/>
            <a:ext cx="368300" cy="7937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1286510" y="1607185"/>
            <a:ext cx="368300" cy="7937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391160" y="220345"/>
            <a:ext cx="1013460" cy="1090930"/>
            <a:chOff x="3413" y="3864"/>
            <a:chExt cx="1596" cy="1718"/>
          </a:xfrm>
        </p:grpSpPr>
        <p:pic>
          <p:nvPicPr>
            <p:cNvPr id="19" name="图片 18" descr="六角形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3719" y="4253"/>
              <a:ext cx="1104" cy="101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数据分类</a:t>
              </a:r>
              <a:endPara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490930" y="559147"/>
            <a:ext cx="42087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人工筛粉</a:t>
            </a:r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&amp;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问卷筛粉</a:t>
            </a:r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效率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对比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aphicFrame>
        <p:nvGraphicFramePr>
          <p:cNvPr id="2" name="表格 1"/>
          <p:cNvGraphicFramePr/>
          <p:nvPr>
            <p:custDataLst>
              <p:tags r:id="rId5"/>
            </p:custDataLst>
          </p:nvPr>
        </p:nvGraphicFramePr>
        <p:xfrm>
          <a:off x="1349375" y="3206750"/>
          <a:ext cx="7180580" cy="8826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5145"/>
                <a:gridCol w="1795145"/>
                <a:gridCol w="2164715"/>
                <a:gridCol w="1425575"/>
              </a:tblGrid>
              <a:tr h="44132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latin typeface="微软雅黑" panose="020B0503020204020204" charset="-122"/>
                          <a:ea typeface="微软雅黑" panose="020B0503020204020204" charset="-122"/>
                        </a:rPr>
                        <a:t>明星粉总数</a:t>
                      </a:r>
                      <a:endParaRPr lang="zh-CN" altLang="en-US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solidFill>
                      <a:srgbClr val="FFA9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latin typeface="微软雅黑" panose="020B0503020204020204" charset="-122"/>
                          <a:ea typeface="微软雅黑" panose="020B0503020204020204" charset="-122"/>
                        </a:rPr>
                        <a:t>问卷识别明星粉数</a:t>
                      </a:r>
                      <a:endParaRPr lang="zh-CN" altLang="en-US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solidFill>
                      <a:srgbClr val="FFA9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latin typeface="微软雅黑" panose="020B0503020204020204" charset="-122"/>
                          <a:ea typeface="微软雅黑" panose="020B0503020204020204" charset="-122"/>
                        </a:rPr>
                        <a:t>客服人工筛选明星粉数</a:t>
                      </a:r>
                      <a:endParaRPr lang="zh-CN" altLang="en-US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solidFill>
                      <a:srgbClr val="FFA900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latin typeface="微软雅黑" panose="020B0503020204020204" charset="-122"/>
                          <a:ea typeface="微软雅黑" panose="020B0503020204020204" charset="-122"/>
                        </a:rPr>
                        <a:t>明星粉占比</a:t>
                      </a:r>
                      <a:endParaRPr lang="zh-CN" altLang="en-US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solidFill>
                      <a:srgbClr val="FFA900"/>
                    </a:solidFill>
                  </a:tcPr>
                </a:tc>
              </a:tr>
              <a:tr h="44132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1226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1032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194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18.8%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1300480" y="1899920"/>
            <a:ext cx="7277735" cy="937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lnSpc>
                <a:spcPct val="125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人工筛选可更精准辨识到</a:t>
            </a:r>
            <a:r>
              <a:rPr lang="en-US" altLang="zh-CN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CP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粉与唯粉，但识别方式仅为昵称与头像</a:t>
            </a:r>
            <a:endParaRPr lang="zh-CN" altLang="en-US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285750" indent="-285750">
              <a:lnSpc>
                <a:spcPct val="125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问卷识别可更大范围识别明星粉，识别数量为人工识别的</a:t>
            </a:r>
            <a:r>
              <a:rPr lang="en-US" altLang="zh-CN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5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倍</a:t>
            </a:r>
            <a:endParaRPr lang="zh-CN" altLang="en-US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2267268" y="2460943"/>
            <a:ext cx="58724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tx1"/>
                </a:solidFill>
                <a:sym typeface="+mn-ea"/>
              </a:rPr>
              <a:t>一、为什么用户标签如此重要？</a:t>
            </a:r>
            <a:endParaRPr lang="zh-CN" altLang="en-US" sz="3200" b="1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3890010" y="1236980"/>
            <a:ext cx="2516505" cy="621030"/>
            <a:chOff x="5993" y="4227"/>
            <a:chExt cx="3963" cy="978"/>
          </a:xfrm>
        </p:grpSpPr>
        <p:sp>
          <p:nvSpPr>
            <p:cNvPr id="31" name="矩形 30"/>
            <p:cNvSpPr/>
            <p:nvPr/>
          </p:nvSpPr>
          <p:spPr>
            <a:xfrm>
              <a:off x="6984" y="4672"/>
              <a:ext cx="2973" cy="532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5993" y="4673"/>
              <a:ext cx="991" cy="5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8" name="图片 27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022" y="4227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6985" y="4673"/>
              <a:ext cx="2971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rgbClr val="FEA900"/>
                  </a:solidFill>
                  <a:sym typeface="+mn-ea"/>
                </a:rPr>
                <a:t>品牌私域运营中心</a:t>
              </a:r>
              <a:endParaRPr lang="zh-CN" altLang="en-US" sz="1600" b="1">
                <a:solidFill>
                  <a:srgbClr val="FEA900"/>
                </a:solidFill>
                <a:sym typeface="+mn-ea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994" y="4673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391160" y="220345"/>
            <a:ext cx="1013460" cy="1090930"/>
            <a:chOff x="3413" y="3864"/>
            <a:chExt cx="1596" cy="1718"/>
          </a:xfrm>
        </p:grpSpPr>
        <p:pic>
          <p:nvPicPr>
            <p:cNvPr id="19" name="图片 18" descr="六角形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3719" y="4253"/>
              <a:ext cx="1104" cy="101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数据分类</a:t>
              </a:r>
              <a:endPara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490930" y="559147"/>
            <a:ext cx="2926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三、日常精细化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运营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7119650" y="1993731"/>
            <a:ext cx="2312806" cy="1339365"/>
            <a:chOff x="3468144" y="2594799"/>
            <a:chExt cx="2753947" cy="1594834"/>
          </a:xfrm>
        </p:grpSpPr>
        <p:sp>
          <p:nvSpPr>
            <p:cNvPr id="61" name="任意多边形: 形状 27"/>
            <p:cNvSpPr/>
            <p:nvPr/>
          </p:nvSpPr>
          <p:spPr bwMode="auto">
            <a:xfrm rot="5400000">
              <a:off x="4515983" y="2483525"/>
              <a:ext cx="658269" cy="2753947"/>
            </a:xfrm>
            <a:custGeom>
              <a:avLst/>
              <a:gdLst>
                <a:gd name="connsiteX0" fmla="*/ 243481 w 658269"/>
                <a:gd name="connsiteY0" fmla="*/ 126088 h 2753946"/>
                <a:gd name="connsiteX1" fmla="*/ 335656 w 658269"/>
                <a:gd name="connsiteY1" fmla="*/ 0 h 2753946"/>
                <a:gd name="connsiteX2" fmla="*/ 427823 w 658269"/>
                <a:gd name="connsiteY2" fmla="*/ 126088 h 2753946"/>
                <a:gd name="connsiteX3" fmla="*/ 0 w 658269"/>
                <a:gd name="connsiteY3" fmla="*/ 2753946 h 2753946"/>
                <a:gd name="connsiteX4" fmla="*/ 0 w 658269"/>
                <a:gd name="connsiteY4" fmla="*/ 126089 h 2753946"/>
                <a:gd name="connsiteX5" fmla="*/ 658269 w 658269"/>
                <a:gd name="connsiteY5" fmla="*/ 126089 h 2753946"/>
                <a:gd name="connsiteX6" fmla="*/ 658269 w 658269"/>
                <a:gd name="connsiteY6" fmla="*/ 2753946 h 275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8269" h="2753946">
                  <a:moveTo>
                    <a:pt x="243481" y="126088"/>
                  </a:moveTo>
                  <a:lnTo>
                    <a:pt x="335656" y="0"/>
                  </a:lnTo>
                  <a:lnTo>
                    <a:pt x="427823" y="126088"/>
                  </a:lnTo>
                  <a:close/>
                  <a:moveTo>
                    <a:pt x="0" y="2753946"/>
                  </a:moveTo>
                  <a:lnTo>
                    <a:pt x="0" y="126089"/>
                  </a:lnTo>
                  <a:lnTo>
                    <a:pt x="658269" y="126089"/>
                  </a:lnTo>
                  <a:lnTo>
                    <a:pt x="658269" y="2753946"/>
                  </a:lnTo>
                  <a:close/>
                </a:path>
              </a:pathLst>
            </a:custGeom>
            <a:solidFill>
              <a:srgbClr val="FEA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76792" tIns="38396" rIns="76792" bIns="38396" numCol="1" spcCol="0" rtlCol="0" fromWordArt="0" anchor="ctr" anchorCtr="0" forceAA="0" compatLnSpc="1">
              <a:noAutofit/>
            </a:bodyPr>
            <a:p>
              <a:pPr algn="ctr"/>
              <a:endParaRPr sz="235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65" name="íṣļide"/>
            <p:cNvSpPr/>
            <p:nvPr/>
          </p:nvSpPr>
          <p:spPr bwMode="auto">
            <a:xfrm>
              <a:off x="4253752" y="2966053"/>
              <a:ext cx="1498628" cy="328156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p>
              <a:pPr>
                <a:defRPr/>
              </a:pPr>
              <a:r>
                <a:rPr lang="zh-CN" altLang="en-US" sz="12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第四次触达</a:t>
              </a:r>
              <a:endParaRPr lang="zh-CN" altLang="en-US" sz="1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66" name="iṥḷïdê"/>
            <p:cNvSpPr txBox="1"/>
            <p:nvPr/>
          </p:nvSpPr>
          <p:spPr bwMode="auto">
            <a:xfrm>
              <a:off x="4034477" y="2594799"/>
              <a:ext cx="1475944" cy="3538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76792" tIns="38396" rIns="76792" bIns="38396">
              <a:noAutofit/>
              <a:scene3d>
                <a:camera prst="orthographicFront"/>
                <a:lightRig rig="threePt" dir="t"/>
              </a:scene3d>
              <a:sp3d contourW="12700"/>
            </a:bodyPr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1400" b="1" dirty="0">
                  <a:solidFill>
                    <a:srgbClr val="F2AB3C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会员日点对点</a:t>
              </a:r>
              <a:endParaRPr lang="zh-CN" altLang="en-US" sz="1400" b="1" dirty="0">
                <a:solidFill>
                  <a:srgbClr val="F2AB3C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509552" y="1999446"/>
            <a:ext cx="4687372" cy="2021841"/>
            <a:chOff x="839418" y="2601604"/>
            <a:chExt cx="5581435" cy="2407484"/>
          </a:xfrm>
        </p:grpSpPr>
        <p:sp>
          <p:nvSpPr>
            <p:cNvPr id="28" name="任意多边形: 形状 27"/>
            <p:cNvSpPr/>
            <p:nvPr/>
          </p:nvSpPr>
          <p:spPr bwMode="auto">
            <a:xfrm rot="5400000">
              <a:off x="4515983" y="2483525"/>
              <a:ext cx="658269" cy="2753947"/>
            </a:xfrm>
            <a:custGeom>
              <a:avLst/>
              <a:gdLst>
                <a:gd name="connsiteX0" fmla="*/ 243481 w 658269"/>
                <a:gd name="connsiteY0" fmla="*/ 126088 h 2753946"/>
                <a:gd name="connsiteX1" fmla="*/ 335656 w 658269"/>
                <a:gd name="connsiteY1" fmla="*/ 0 h 2753946"/>
                <a:gd name="connsiteX2" fmla="*/ 427823 w 658269"/>
                <a:gd name="connsiteY2" fmla="*/ 126088 h 2753946"/>
                <a:gd name="connsiteX3" fmla="*/ 0 w 658269"/>
                <a:gd name="connsiteY3" fmla="*/ 2753946 h 2753946"/>
                <a:gd name="connsiteX4" fmla="*/ 0 w 658269"/>
                <a:gd name="connsiteY4" fmla="*/ 126089 h 2753946"/>
                <a:gd name="connsiteX5" fmla="*/ 658269 w 658269"/>
                <a:gd name="connsiteY5" fmla="*/ 126089 h 2753946"/>
                <a:gd name="connsiteX6" fmla="*/ 658269 w 658269"/>
                <a:gd name="connsiteY6" fmla="*/ 2753946 h 275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8269" h="2753946">
                  <a:moveTo>
                    <a:pt x="243481" y="126088"/>
                  </a:moveTo>
                  <a:lnTo>
                    <a:pt x="335656" y="0"/>
                  </a:lnTo>
                  <a:lnTo>
                    <a:pt x="427823" y="126088"/>
                  </a:lnTo>
                  <a:close/>
                  <a:moveTo>
                    <a:pt x="0" y="2753946"/>
                  </a:moveTo>
                  <a:lnTo>
                    <a:pt x="0" y="126089"/>
                  </a:lnTo>
                  <a:lnTo>
                    <a:pt x="658269" y="126089"/>
                  </a:lnTo>
                  <a:lnTo>
                    <a:pt x="658269" y="2753946"/>
                  </a:lnTo>
                  <a:close/>
                </a:path>
              </a:pathLst>
            </a:custGeom>
            <a:solidFill>
              <a:srgbClr val="FEA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76792" tIns="38396" rIns="76792" bIns="38396" numCol="1" spcCol="0" rtlCol="0" fromWordArt="0" anchor="ctr" anchorCtr="0" forceAA="0" compatLnSpc="1">
              <a:noAutofit/>
            </a:bodyPr>
            <a:p>
              <a:pPr algn="ctr"/>
              <a:endParaRPr sz="235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26" name="任意多边形: 形状 25"/>
            <p:cNvSpPr/>
            <p:nvPr/>
          </p:nvSpPr>
          <p:spPr bwMode="auto">
            <a:xfrm rot="5400000">
              <a:off x="1887691" y="2483091"/>
              <a:ext cx="658269" cy="2754815"/>
            </a:xfrm>
            <a:custGeom>
              <a:avLst/>
              <a:gdLst>
                <a:gd name="connsiteX0" fmla="*/ 0 w 658269"/>
                <a:gd name="connsiteY0" fmla="*/ 2754815 h 2754815"/>
                <a:gd name="connsiteX1" fmla="*/ 0 w 658269"/>
                <a:gd name="connsiteY1" fmla="*/ 126088 h 2754815"/>
                <a:gd name="connsiteX2" fmla="*/ 243481 w 658269"/>
                <a:gd name="connsiteY2" fmla="*/ 126088 h 2754815"/>
                <a:gd name="connsiteX3" fmla="*/ 335656 w 658269"/>
                <a:gd name="connsiteY3" fmla="*/ 0 h 2754815"/>
                <a:gd name="connsiteX4" fmla="*/ 427823 w 658269"/>
                <a:gd name="connsiteY4" fmla="*/ 126088 h 2754815"/>
                <a:gd name="connsiteX5" fmla="*/ 658269 w 658269"/>
                <a:gd name="connsiteY5" fmla="*/ 126088 h 2754815"/>
                <a:gd name="connsiteX6" fmla="*/ 658269 w 658269"/>
                <a:gd name="connsiteY6" fmla="*/ 2754815 h 2754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8269" h="2754815">
                  <a:moveTo>
                    <a:pt x="0" y="2754815"/>
                  </a:moveTo>
                  <a:lnTo>
                    <a:pt x="0" y="126088"/>
                  </a:lnTo>
                  <a:lnTo>
                    <a:pt x="243481" y="126088"/>
                  </a:lnTo>
                  <a:lnTo>
                    <a:pt x="335656" y="0"/>
                  </a:lnTo>
                  <a:lnTo>
                    <a:pt x="427823" y="126088"/>
                  </a:lnTo>
                  <a:lnTo>
                    <a:pt x="658269" y="126088"/>
                  </a:lnTo>
                  <a:lnTo>
                    <a:pt x="658269" y="275481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76792" tIns="38396" rIns="76792" bIns="38396" numCol="1" spcCol="0" rtlCol="0" fromWordArt="0" anchor="ctr" anchorCtr="0" forceAA="0" compatLnSpc="1">
              <a:noAutofit/>
            </a:bodyPr>
            <a:p>
              <a:pPr algn="ctr"/>
              <a:endParaRPr lang="en-US" altLang="zh-CN" sz="235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7" name="íṣļide"/>
            <p:cNvSpPr/>
            <p:nvPr/>
          </p:nvSpPr>
          <p:spPr bwMode="auto">
            <a:xfrm>
              <a:off x="1539584" y="4680932"/>
              <a:ext cx="1205254" cy="328156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p>
              <a:pPr eaLnBrk="1" hangingPunct="1">
                <a:defRPr/>
              </a:pPr>
              <a:r>
                <a:rPr lang="zh-CN" altLang="en-US" sz="1200" b="1" kern="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第一次触达</a:t>
              </a:r>
              <a:endParaRPr lang="zh-CN" altLang="en-US" sz="1200" b="1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31" name="iṥḷïdê"/>
            <p:cNvSpPr txBox="1"/>
            <p:nvPr/>
          </p:nvSpPr>
          <p:spPr bwMode="auto">
            <a:xfrm>
              <a:off x="1407990" y="4331088"/>
              <a:ext cx="1468361" cy="3541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76792" tIns="38396" rIns="76792" bIns="38396">
              <a:noAutofit/>
              <a:scene3d>
                <a:camera prst="orthographicFront"/>
                <a:lightRig rig="threePt" dir="t"/>
              </a:scene3d>
              <a:sp3d contourW="12700"/>
            </a:bodyPr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1400" b="1" dirty="0">
                  <a:solidFill>
                    <a:srgbClr val="F2AB3C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入会首购攻略</a:t>
              </a:r>
              <a:endParaRPr lang="zh-CN" altLang="en-US" sz="1400" b="1" dirty="0">
                <a:solidFill>
                  <a:srgbClr val="F2AB3C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8" name="íṣļide"/>
            <p:cNvSpPr/>
            <p:nvPr/>
          </p:nvSpPr>
          <p:spPr bwMode="auto">
            <a:xfrm>
              <a:off x="3792559" y="2965981"/>
              <a:ext cx="2628294" cy="328156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p>
              <a:pPr>
                <a:defRPr/>
              </a:pPr>
              <a:r>
                <a:rPr lang="zh-CN" altLang="en-US" sz="12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第</a:t>
              </a:r>
              <a:r>
                <a:rPr lang="en-US" altLang="zh-CN" sz="12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10</a:t>
              </a:r>
              <a:r>
                <a:rPr lang="zh-CN" altLang="en-US" sz="12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天，</a:t>
              </a:r>
              <a:r>
                <a:rPr lang="zh-CN" altLang="en-US" sz="12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第二次触达</a:t>
              </a:r>
              <a:endParaRPr lang="zh-CN" altLang="en-US" sz="1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37" name="iṥḷïdê"/>
            <p:cNvSpPr txBox="1"/>
            <p:nvPr/>
          </p:nvSpPr>
          <p:spPr bwMode="auto">
            <a:xfrm>
              <a:off x="3792819" y="2601604"/>
              <a:ext cx="1965909" cy="3538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76792" tIns="38396" rIns="76792" bIns="38396">
              <a:noAutofit/>
              <a:scene3d>
                <a:camera prst="orthographicFront"/>
                <a:lightRig rig="threePt" dir="t"/>
              </a:scene3d>
              <a:sp3d contourW="12700"/>
            </a:bodyPr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1400" b="1" dirty="0">
                  <a:solidFill>
                    <a:srgbClr val="F2AB3C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优惠券倒计时提醒</a:t>
              </a:r>
              <a:endParaRPr lang="zh-CN" altLang="en-US" sz="1400" b="1" dirty="0">
                <a:solidFill>
                  <a:srgbClr val="F2AB3C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4915218" y="2044009"/>
            <a:ext cx="2310615" cy="1682450"/>
            <a:chOff x="6085415" y="2654667"/>
            <a:chExt cx="2751339" cy="2003359"/>
          </a:xfrm>
        </p:grpSpPr>
        <p:sp>
          <p:nvSpPr>
            <p:cNvPr id="27" name="任意多边形: 形状 26"/>
            <p:cNvSpPr/>
            <p:nvPr/>
          </p:nvSpPr>
          <p:spPr bwMode="auto">
            <a:xfrm rot="5400000">
              <a:off x="7131949" y="2484829"/>
              <a:ext cx="658271" cy="2751339"/>
            </a:xfrm>
            <a:custGeom>
              <a:avLst/>
              <a:gdLst>
                <a:gd name="connsiteX0" fmla="*/ 0 w 658270"/>
                <a:gd name="connsiteY0" fmla="*/ 2751339 h 2751339"/>
                <a:gd name="connsiteX1" fmla="*/ 0 w 658270"/>
                <a:gd name="connsiteY1" fmla="*/ 123482 h 2751339"/>
                <a:gd name="connsiteX2" fmla="*/ 245389 w 658270"/>
                <a:gd name="connsiteY2" fmla="*/ 123482 h 2751339"/>
                <a:gd name="connsiteX3" fmla="*/ 335657 w 658270"/>
                <a:gd name="connsiteY3" fmla="*/ 0 h 2751339"/>
                <a:gd name="connsiteX4" fmla="*/ 425917 w 658270"/>
                <a:gd name="connsiteY4" fmla="*/ 123482 h 2751339"/>
                <a:gd name="connsiteX5" fmla="*/ 658270 w 658270"/>
                <a:gd name="connsiteY5" fmla="*/ 123482 h 2751339"/>
                <a:gd name="connsiteX6" fmla="*/ 658270 w 658270"/>
                <a:gd name="connsiteY6" fmla="*/ 2751339 h 2751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8270" h="2751339">
                  <a:moveTo>
                    <a:pt x="0" y="2751339"/>
                  </a:moveTo>
                  <a:lnTo>
                    <a:pt x="0" y="123482"/>
                  </a:lnTo>
                  <a:lnTo>
                    <a:pt x="245389" y="123482"/>
                  </a:lnTo>
                  <a:lnTo>
                    <a:pt x="335657" y="0"/>
                  </a:lnTo>
                  <a:lnTo>
                    <a:pt x="425917" y="123482"/>
                  </a:lnTo>
                  <a:lnTo>
                    <a:pt x="658270" y="123482"/>
                  </a:lnTo>
                  <a:lnTo>
                    <a:pt x="658270" y="275133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76792" tIns="38396" rIns="76792" bIns="38396" numCol="1" spcCol="0" rtlCol="0" fromWordArt="0" anchor="ctr" anchorCtr="0" forceAA="0" compatLnSpc="1">
              <a:noAutofit/>
            </a:bodyPr>
            <a:p>
              <a:pPr algn="ctr"/>
              <a:endParaRPr lang="en-US" altLang="zh-CN" sz="235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33" name="íṣļide"/>
            <p:cNvSpPr/>
            <p:nvPr/>
          </p:nvSpPr>
          <p:spPr bwMode="auto">
            <a:xfrm>
              <a:off x="6147326" y="2654667"/>
              <a:ext cx="2627442" cy="328156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p>
              <a:pPr>
                <a:defRPr/>
              </a:pPr>
              <a:r>
                <a:rPr lang="zh-CN" altLang="en-US" sz="12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喜欢产品标签</a:t>
              </a:r>
              <a:r>
                <a:rPr lang="en-US" altLang="zh-CN" sz="12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+</a:t>
              </a:r>
              <a:r>
                <a:rPr lang="zh-CN" altLang="en-US" sz="12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购买产品标签</a:t>
              </a:r>
              <a:endParaRPr lang="zh-CN" altLang="en-US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34" name="iṥḷïdê"/>
            <p:cNvSpPr txBox="1"/>
            <p:nvPr/>
          </p:nvSpPr>
          <p:spPr bwMode="auto">
            <a:xfrm>
              <a:off x="6799011" y="4303867"/>
              <a:ext cx="1468360" cy="3541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76792" tIns="38396" rIns="76792" bIns="38396">
              <a:noAutofit/>
              <a:scene3d>
                <a:camera prst="orthographicFront"/>
                <a:lightRig rig="threePt" dir="t"/>
              </a:scene3d>
              <a:sp3d contourW="12700"/>
            </a:bodyPr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1400" b="1" dirty="0">
                  <a:solidFill>
                    <a:srgbClr val="F2AB3C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秒杀点对点</a:t>
              </a:r>
              <a:endParaRPr lang="zh-CN" altLang="en-US" sz="1400" b="1" dirty="0">
                <a:solidFill>
                  <a:srgbClr val="F2AB3C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sp>
        <p:nvSpPr>
          <p:cNvPr id="41" name="文本框 40"/>
          <p:cNvSpPr txBox="1"/>
          <p:nvPr/>
        </p:nvSpPr>
        <p:spPr>
          <a:xfrm>
            <a:off x="2823210" y="2903220"/>
            <a:ext cx="197866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>
                <a:solidFill>
                  <a:schemeClr val="bg1"/>
                </a:solidFill>
              </a:rPr>
              <a:t>根据产品消耗时间推算</a:t>
            </a:r>
            <a:endParaRPr lang="zh-CN" altLang="en-US" sz="1400">
              <a:solidFill>
                <a:schemeClr val="bg1"/>
              </a:solidFill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2989580" y="3829685"/>
            <a:ext cx="164592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加粉时间</a:t>
            </a:r>
            <a:r>
              <a:rPr lang="en-US" altLang="zh-CN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</a:t>
            </a:r>
            <a:r>
              <a:rPr lang="zh-CN" altLang="en-US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问卷标签</a:t>
            </a:r>
            <a:endParaRPr lang="zh-CN" altLang="en-US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5" name="燕尾形 44"/>
          <p:cNvSpPr/>
          <p:nvPr/>
        </p:nvSpPr>
        <p:spPr>
          <a:xfrm rot="16200000">
            <a:off x="3642995" y="3497580"/>
            <a:ext cx="338455" cy="201295"/>
          </a:xfrm>
          <a:prstGeom prst="chevron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0" name="燕尾形 49"/>
          <p:cNvSpPr/>
          <p:nvPr/>
        </p:nvSpPr>
        <p:spPr>
          <a:xfrm rot="5400000">
            <a:off x="5840730" y="2437765"/>
            <a:ext cx="338455" cy="201295"/>
          </a:xfrm>
          <a:prstGeom prst="chevron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1" name="文本框 50"/>
          <p:cNvSpPr txBox="1"/>
          <p:nvPr/>
        </p:nvSpPr>
        <p:spPr>
          <a:xfrm>
            <a:off x="5085715" y="2903220"/>
            <a:ext cx="197866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根据产品标签精准触达</a:t>
            </a:r>
            <a:endParaRPr lang="zh-CN" altLang="en-US" sz="1400"/>
          </a:p>
        </p:txBody>
      </p:sp>
      <p:sp>
        <p:nvSpPr>
          <p:cNvPr id="52" name="íṣļide"/>
          <p:cNvSpPr/>
          <p:nvPr/>
        </p:nvSpPr>
        <p:spPr bwMode="auto">
          <a:xfrm>
            <a:off x="5570855" y="3793490"/>
            <a:ext cx="998855" cy="27559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 eaLnBrk="1" hangingPunct="1">
              <a:defRPr/>
            </a:pPr>
            <a:r>
              <a:rPr lang="zh-CN" altLang="en-US" sz="1200" b="1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第三次触达</a:t>
            </a:r>
            <a:endParaRPr lang="zh-CN" altLang="en-US" sz="1200" b="1" kern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842010" y="2914650"/>
            <a:ext cx="164846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发送首购优惠指南</a:t>
            </a:r>
            <a:endParaRPr lang="zh-CN" altLang="en-US" sz="1400"/>
          </a:p>
        </p:txBody>
      </p:sp>
      <p:sp>
        <p:nvSpPr>
          <p:cNvPr id="54" name="文本框 53"/>
          <p:cNvSpPr txBox="1"/>
          <p:nvPr/>
        </p:nvSpPr>
        <p:spPr>
          <a:xfrm>
            <a:off x="1101090" y="2011680"/>
            <a:ext cx="11303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图文并茂指引</a:t>
            </a:r>
            <a:endParaRPr lang="zh-CN" altLang="en-US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6" name="燕尾形 55"/>
          <p:cNvSpPr/>
          <p:nvPr/>
        </p:nvSpPr>
        <p:spPr>
          <a:xfrm rot="5400000">
            <a:off x="1434465" y="2414270"/>
            <a:ext cx="338455" cy="201295"/>
          </a:xfrm>
          <a:prstGeom prst="chevron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7" name="文本框 66"/>
          <p:cNvSpPr txBox="1"/>
          <p:nvPr/>
        </p:nvSpPr>
        <p:spPr>
          <a:xfrm>
            <a:off x="7225665" y="2903220"/>
            <a:ext cx="197866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>
                <a:solidFill>
                  <a:schemeClr val="bg1"/>
                </a:solidFill>
              </a:rPr>
              <a:t>根据复购次数推算</a:t>
            </a:r>
            <a:endParaRPr lang="zh-CN" altLang="en-US" sz="1400">
              <a:solidFill>
                <a:schemeClr val="bg1"/>
              </a:solidFill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7452995" y="3773170"/>
            <a:ext cx="164592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购买次数</a:t>
            </a:r>
            <a:r>
              <a:rPr lang="en-US" altLang="zh-CN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</a:t>
            </a:r>
            <a:r>
              <a:rPr lang="zh-CN" altLang="en-US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产品标签</a:t>
            </a:r>
            <a:endParaRPr lang="zh-CN" altLang="en-US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9" name="燕尾形 68"/>
          <p:cNvSpPr/>
          <p:nvPr/>
        </p:nvSpPr>
        <p:spPr>
          <a:xfrm rot="16200000">
            <a:off x="8045450" y="3497580"/>
            <a:ext cx="338455" cy="201295"/>
          </a:xfrm>
          <a:prstGeom prst="chevron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3080068" y="2460943"/>
            <a:ext cx="42468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tx1"/>
                </a:solidFill>
                <a:sym typeface="+mn-ea"/>
              </a:rPr>
              <a:t>三、用户分类应该</a:t>
            </a:r>
            <a:r>
              <a:rPr lang="zh-CN" altLang="en-US" sz="3200" b="1" dirty="0">
                <a:solidFill>
                  <a:schemeClr val="tx1"/>
                </a:solidFill>
                <a:sym typeface="+mn-ea"/>
              </a:rPr>
              <a:t>做？</a:t>
            </a:r>
            <a:endParaRPr lang="en-US" altLang="zh-CN" sz="3200" b="1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3890010" y="1236980"/>
            <a:ext cx="2516505" cy="621030"/>
            <a:chOff x="5993" y="4227"/>
            <a:chExt cx="3963" cy="978"/>
          </a:xfrm>
        </p:grpSpPr>
        <p:sp>
          <p:nvSpPr>
            <p:cNvPr id="31" name="矩形 30"/>
            <p:cNvSpPr/>
            <p:nvPr/>
          </p:nvSpPr>
          <p:spPr>
            <a:xfrm>
              <a:off x="6984" y="4672"/>
              <a:ext cx="2973" cy="532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5993" y="4673"/>
              <a:ext cx="991" cy="5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8" name="图片 27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022" y="4227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6985" y="4673"/>
              <a:ext cx="2971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rgbClr val="FEA900"/>
                  </a:solidFill>
                  <a:sym typeface="+mn-ea"/>
                </a:rPr>
                <a:t>品牌私域运营中心</a:t>
              </a:r>
              <a:endParaRPr lang="zh-CN" altLang="en-US" sz="1600" b="1">
                <a:solidFill>
                  <a:srgbClr val="FEA900"/>
                </a:solidFill>
                <a:sym typeface="+mn-ea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994" y="4673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1" name="组合 1"/>
          <p:cNvGrpSpPr/>
          <p:nvPr/>
        </p:nvGrpSpPr>
        <p:grpSpPr bwMode="auto">
          <a:xfrm>
            <a:off x="8986710" y="381360"/>
            <a:ext cx="627364" cy="266154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1795" noProof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7418" name="图片 5" descr="黑色ROI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0" y="1476"/>
              <a:ext cx="680" cy="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矩形 2"/>
          <p:cNvSpPr/>
          <p:nvPr/>
        </p:nvSpPr>
        <p:spPr>
          <a:xfrm>
            <a:off x="113314" y="126295"/>
            <a:ext cx="10021980" cy="551319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sz="1795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85775" y="398145"/>
            <a:ext cx="341630" cy="280035"/>
            <a:chOff x="4729" y="1585"/>
            <a:chExt cx="842" cy="708"/>
          </a:xfrm>
        </p:grpSpPr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4" name="图片 13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5" name="图片 1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8" name="文本框 7"/>
          <p:cNvSpPr txBox="1"/>
          <p:nvPr/>
        </p:nvSpPr>
        <p:spPr>
          <a:xfrm>
            <a:off x="8037830" y="2331720"/>
            <a:ext cx="1823720" cy="1383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algn="l">
              <a:lnSpc>
                <a:spcPct val="140000"/>
              </a:lnSpc>
            </a:pPr>
            <a:r>
              <a:rPr lang="zh-CN" altLang="en-US" sz="2000" b="1" dirty="0">
                <a:solidFill>
                  <a:schemeClr val="tx1"/>
                </a:solidFill>
                <a:sym typeface="+mn-ea"/>
              </a:rPr>
              <a:t>先来看个案例觉得这个用户</a:t>
            </a:r>
            <a:r>
              <a:rPr lang="zh-CN" altLang="en-US" sz="2000" b="1" dirty="0">
                <a:solidFill>
                  <a:schemeClr val="tx1"/>
                </a:solidFill>
                <a:sym typeface="+mn-ea"/>
              </a:rPr>
              <a:t>标签做的</a:t>
            </a:r>
            <a:r>
              <a:rPr lang="zh-CN" altLang="en-US" sz="2000" b="1" dirty="0">
                <a:solidFill>
                  <a:schemeClr val="tx1"/>
                </a:solidFill>
                <a:sym typeface="+mn-ea"/>
              </a:rPr>
              <a:t>好吗？</a:t>
            </a:r>
            <a:endParaRPr lang="zh-CN" altLang="en-US" sz="2000" b="1" dirty="0">
              <a:solidFill>
                <a:schemeClr val="tx1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085" y="1014730"/>
            <a:ext cx="7720965" cy="437007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96929" y="314927"/>
            <a:ext cx="2214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2000" b="1" dirty="0">
                <a:solidFill>
                  <a:schemeClr val="tx1"/>
                </a:solidFill>
                <a:sym typeface="+mn-ea"/>
              </a:rPr>
              <a:t>用户</a:t>
            </a:r>
            <a:r>
              <a:rPr lang="zh-CN" altLang="en-US" sz="2000" b="1" dirty="0">
                <a:solidFill>
                  <a:schemeClr val="tx1"/>
                </a:solidFill>
                <a:sym typeface="+mn-ea"/>
              </a:rPr>
              <a:t>分类怎么</a:t>
            </a:r>
            <a:r>
              <a:rPr lang="zh-CN" altLang="en-US" sz="2000" b="1" dirty="0">
                <a:solidFill>
                  <a:schemeClr val="tx1"/>
                </a:solidFill>
                <a:sym typeface="+mn-ea"/>
              </a:rPr>
              <a:t>做？</a:t>
            </a:r>
            <a:endParaRPr lang="zh-CN" altLang="en-US" sz="2000" b="1" dirty="0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1" name="组合 1"/>
          <p:cNvGrpSpPr/>
          <p:nvPr/>
        </p:nvGrpSpPr>
        <p:grpSpPr bwMode="auto">
          <a:xfrm>
            <a:off x="8986710" y="381360"/>
            <a:ext cx="627364" cy="266154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1795" noProof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7418" name="图片 5" descr="黑色ROI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0" y="1476"/>
              <a:ext cx="680" cy="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矩形 2"/>
          <p:cNvSpPr/>
          <p:nvPr/>
        </p:nvSpPr>
        <p:spPr>
          <a:xfrm>
            <a:off x="113314" y="126295"/>
            <a:ext cx="10021980" cy="551319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sz="1795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85775" y="398145"/>
            <a:ext cx="341630" cy="280035"/>
            <a:chOff x="4729" y="1585"/>
            <a:chExt cx="842" cy="708"/>
          </a:xfrm>
        </p:grpSpPr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4" name="图片 13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5" name="图片 1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8" name="文本框 7"/>
          <p:cNvSpPr txBox="1"/>
          <p:nvPr/>
        </p:nvSpPr>
        <p:spPr>
          <a:xfrm>
            <a:off x="896929" y="314927"/>
            <a:ext cx="267462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sz="2000" b="1" dirty="0">
                <a:solidFill>
                  <a:schemeClr val="tx1"/>
                </a:solidFill>
                <a:sym typeface="+mn-ea"/>
              </a:rPr>
              <a:t>用户</a:t>
            </a:r>
            <a:r>
              <a:rPr lang="zh-CN" sz="2000" b="1" dirty="0">
                <a:solidFill>
                  <a:schemeClr val="tx1"/>
                </a:solidFill>
                <a:sym typeface="+mn-ea"/>
              </a:rPr>
              <a:t>分类常见误区</a:t>
            </a:r>
            <a:r>
              <a:rPr lang="en-US" altLang="zh-CN" sz="2000" b="1" dirty="0">
                <a:solidFill>
                  <a:schemeClr val="tx1"/>
                </a:solidFill>
                <a:sym typeface="+mn-ea"/>
              </a:rPr>
              <a:t>——</a:t>
            </a:r>
            <a:endParaRPr lang="en-US" altLang="zh-CN" sz="2000" b="1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652270" y="1800225"/>
            <a:ext cx="6617335" cy="21590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40000"/>
              </a:lnSpc>
            </a:pPr>
            <a:r>
              <a:rPr lang="zh-CN" altLang="en-US" sz="3200" b="1"/>
              <a:t>用户分类的</a:t>
            </a:r>
            <a:r>
              <a:rPr lang="zh-CN" altLang="en-US" sz="3200" b="1"/>
              <a:t>标签不是越多越好</a:t>
            </a:r>
            <a:endParaRPr lang="zh-CN" altLang="en-US" sz="3200" b="1"/>
          </a:p>
          <a:p>
            <a:pPr>
              <a:lnSpc>
                <a:spcPct val="140000"/>
              </a:lnSpc>
            </a:pPr>
            <a:r>
              <a:rPr lang="zh-CN" altLang="en-US" sz="3200" b="1"/>
              <a:t>而是要与实际运营目标进行结合</a:t>
            </a:r>
            <a:endParaRPr lang="zh-CN" altLang="en-US" sz="3200" b="1"/>
          </a:p>
          <a:p>
            <a:pPr>
              <a:lnSpc>
                <a:spcPct val="140000"/>
              </a:lnSpc>
            </a:pPr>
            <a:r>
              <a:rPr lang="zh-CN" altLang="en-US" sz="3200" b="1"/>
              <a:t>能落地，有结果，才有有效的</a:t>
            </a:r>
            <a:r>
              <a:rPr lang="zh-CN" altLang="en-US" sz="3200" b="1"/>
              <a:t>分类</a:t>
            </a:r>
            <a:endParaRPr lang="zh-CN" altLang="en-US" sz="32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1" name="组合 1"/>
          <p:cNvGrpSpPr/>
          <p:nvPr/>
        </p:nvGrpSpPr>
        <p:grpSpPr bwMode="auto">
          <a:xfrm>
            <a:off x="8986710" y="381360"/>
            <a:ext cx="627364" cy="266154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1795" noProof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7418" name="图片 5" descr="黑色ROI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0" y="1476"/>
              <a:ext cx="680" cy="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矩形 2"/>
          <p:cNvSpPr/>
          <p:nvPr/>
        </p:nvSpPr>
        <p:spPr>
          <a:xfrm>
            <a:off x="113314" y="126295"/>
            <a:ext cx="10021980" cy="551319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sz="1795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85775" y="398145"/>
            <a:ext cx="341630" cy="280035"/>
            <a:chOff x="4729" y="1585"/>
            <a:chExt cx="842" cy="708"/>
          </a:xfrm>
        </p:grpSpPr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4" name="图片 13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5" name="图片 1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8" name="文本框 7"/>
          <p:cNvSpPr txBox="1"/>
          <p:nvPr/>
        </p:nvSpPr>
        <p:spPr>
          <a:xfrm>
            <a:off x="896929" y="280002"/>
            <a:ext cx="318262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2000" b="1" dirty="0">
                <a:solidFill>
                  <a:schemeClr val="tx1"/>
                </a:solidFill>
                <a:sym typeface="+mn-ea"/>
              </a:rPr>
              <a:t>用户分类需满足的三点</a:t>
            </a:r>
            <a:r>
              <a:rPr lang="en-US" altLang="zh-CN" sz="2000" b="1" dirty="0">
                <a:solidFill>
                  <a:schemeClr val="tx1"/>
                </a:solidFill>
                <a:sym typeface="+mn-ea"/>
              </a:rPr>
              <a:t>——</a:t>
            </a:r>
            <a:endParaRPr lang="en-US" altLang="zh-CN" sz="20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995045" y="1189990"/>
            <a:ext cx="2391410" cy="3530600"/>
            <a:chOff x="2102" y="2086"/>
            <a:chExt cx="3766" cy="5560"/>
          </a:xfrm>
        </p:grpSpPr>
        <p:sp>
          <p:nvSpPr>
            <p:cNvPr id="20" name="文本框 19"/>
            <p:cNvSpPr txBox="1"/>
            <p:nvPr/>
          </p:nvSpPr>
          <p:spPr>
            <a:xfrm>
              <a:off x="2171" y="5087"/>
              <a:ext cx="3610" cy="1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130000"/>
                </a:lnSpc>
              </a:pPr>
              <a:r>
                <a:rPr lang="zh-CN">
                  <a:solidFill>
                    <a:schemeClr val="bg2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单一维度</a:t>
              </a:r>
              <a:r>
                <a:rPr lang="en-US" altLang="zh-CN">
                  <a:solidFill>
                    <a:schemeClr val="bg2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 </a:t>
              </a:r>
              <a:r>
                <a:rPr lang="zh-CN" altLang="en-US">
                  <a:solidFill>
                    <a:schemeClr val="bg2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或</a:t>
              </a:r>
              <a:endParaRPr lang="zh-CN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l">
                <a:lnSpc>
                  <a:spcPct val="130000"/>
                </a:lnSpc>
              </a:pPr>
              <a:r>
                <a:rPr lang="zh-CN">
                  <a:solidFill>
                    <a:schemeClr val="bg2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可以清晰定义的维度</a:t>
              </a:r>
              <a:endParaRPr lang="zh-CN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l">
                <a:lnSpc>
                  <a:spcPct val="130000"/>
                </a:lnSpc>
              </a:pPr>
              <a:r>
                <a:rPr lang="zh-CN" sz="1400">
                  <a:solidFill>
                    <a:schemeClr val="bg2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（即分类标签）</a:t>
              </a:r>
              <a:endParaRPr lang="zh-CN" sz="140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2176" y="3235"/>
              <a:ext cx="3615" cy="1249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3" name="圆角矩形 22"/>
            <p:cNvSpPr/>
            <p:nvPr/>
          </p:nvSpPr>
          <p:spPr>
            <a:xfrm>
              <a:off x="3136" y="2485"/>
              <a:ext cx="1695" cy="950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3358" y="2086"/>
              <a:ext cx="1250" cy="143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>
                <a:lnSpc>
                  <a:spcPct val="190000"/>
                </a:lnSpc>
              </a:pPr>
              <a:r>
                <a:rPr lang="en-US" altLang="zh-CN" sz="28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1</a:t>
              </a:r>
              <a:r>
                <a:rPr lang="zh-CN" altLang="en-US" sz="28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endParaRPr lang="en-US" altLang="zh-CN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2176" y="4687"/>
              <a:ext cx="3615" cy="2959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2102" y="3235"/>
              <a:ext cx="3766" cy="124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>
                <a:lnSpc>
                  <a:spcPct val="190000"/>
                </a:lnSpc>
              </a:pPr>
              <a:r>
                <a:rPr lang="zh-CN" altLang="en-US" sz="24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清晰的分类维度</a:t>
              </a:r>
              <a:endPara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3868420" y="1189990"/>
            <a:ext cx="2295525" cy="3530600"/>
            <a:chOff x="2176" y="2086"/>
            <a:chExt cx="3615" cy="5560"/>
          </a:xfrm>
        </p:grpSpPr>
        <p:sp>
          <p:nvSpPr>
            <p:cNvPr id="28" name="文本框 27"/>
            <p:cNvSpPr txBox="1"/>
            <p:nvPr/>
          </p:nvSpPr>
          <p:spPr>
            <a:xfrm>
              <a:off x="2324" y="5015"/>
              <a:ext cx="3443" cy="1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130000"/>
                </a:lnSpc>
              </a:pPr>
              <a:r>
                <a:rPr lang="zh-CN" altLang="en-US">
                  <a:solidFill>
                    <a:schemeClr val="bg2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不同类别之间</a:t>
              </a:r>
              <a:endParaRPr lang="zh-CN" altLang="en-US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l">
                <a:lnSpc>
                  <a:spcPct val="130000"/>
                </a:lnSpc>
              </a:pPr>
              <a:r>
                <a:rPr lang="zh-CN" altLang="en-US">
                  <a:solidFill>
                    <a:schemeClr val="bg2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具有明显的差异性</a:t>
              </a:r>
              <a:endParaRPr lang="zh-CN" altLang="en-US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l">
                <a:lnSpc>
                  <a:spcPct val="130000"/>
                </a:lnSpc>
              </a:pPr>
              <a:r>
                <a:rPr lang="zh-CN" altLang="en-US" sz="1200">
                  <a:solidFill>
                    <a:schemeClr val="bg2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（标签</a:t>
              </a:r>
              <a:r>
                <a:rPr lang="en-US" altLang="zh-CN" sz="1200">
                  <a:solidFill>
                    <a:schemeClr val="bg2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VS</a:t>
              </a:r>
              <a:r>
                <a:rPr lang="zh-CN" altLang="en-US" sz="1200">
                  <a:solidFill>
                    <a:schemeClr val="bg2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标签之间的差异）</a:t>
              </a:r>
              <a:endParaRPr lang="zh-CN" altLang="en-US" sz="120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2176" y="3235"/>
              <a:ext cx="3615" cy="1249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0" name="圆角矩形 29"/>
            <p:cNvSpPr/>
            <p:nvPr/>
          </p:nvSpPr>
          <p:spPr>
            <a:xfrm>
              <a:off x="3136" y="2485"/>
              <a:ext cx="1695" cy="950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3358" y="2086"/>
              <a:ext cx="1250" cy="143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>
                <a:lnSpc>
                  <a:spcPct val="190000"/>
                </a:lnSpc>
              </a:pPr>
              <a:r>
                <a:rPr lang="en-US" altLang="zh-CN" sz="28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2</a:t>
              </a:r>
              <a:r>
                <a:rPr lang="zh-CN" altLang="en-US" sz="28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endParaRPr lang="en-US" altLang="zh-CN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2176" y="4687"/>
              <a:ext cx="3615" cy="2959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2355" y="3173"/>
              <a:ext cx="3268" cy="124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>
                <a:lnSpc>
                  <a:spcPct val="190000"/>
                </a:lnSpc>
              </a:pPr>
              <a:r>
                <a:rPr lang="zh-CN" altLang="en-US" sz="24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差异性</a:t>
              </a:r>
              <a:r>
                <a:rPr lang="zh-CN" altLang="en-US" sz="24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对比</a:t>
              </a:r>
              <a:endPara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6645275" y="1189990"/>
            <a:ext cx="2378710" cy="3530600"/>
            <a:chOff x="2146" y="2086"/>
            <a:chExt cx="3746" cy="5560"/>
          </a:xfrm>
        </p:grpSpPr>
        <p:sp>
          <p:nvSpPr>
            <p:cNvPr id="35" name="文本框 34"/>
            <p:cNvSpPr txBox="1"/>
            <p:nvPr/>
          </p:nvSpPr>
          <p:spPr>
            <a:xfrm>
              <a:off x="2224" y="4922"/>
              <a:ext cx="3567" cy="1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130000"/>
                </a:lnSpc>
              </a:pPr>
              <a:r>
                <a:rPr sz="2000">
                  <a:solidFill>
                    <a:schemeClr val="bg2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和</a:t>
              </a:r>
              <a:r>
                <a:rPr lang="zh-CN" sz="2000">
                  <a:solidFill>
                    <a:schemeClr val="bg2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运营指标</a:t>
              </a:r>
              <a:r>
                <a:rPr sz="2000">
                  <a:solidFill>
                    <a:schemeClr val="bg2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相关</a:t>
              </a:r>
              <a:endParaRPr sz="200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l">
                <a:lnSpc>
                  <a:spcPct val="130000"/>
                </a:lnSpc>
              </a:pPr>
              <a:r>
                <a:rPr sz="2000">
                  <a:solidFill>
                    <a:schemeClr val="bg2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并由此判断优先级</a:t>
              </a:r>
              <a:endParaRPr sz="200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2176" y="3235"/>
              <a:ext cx="3615" cy="1249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7" name="圆角矩形 36"/>
            <p:cNvSpPr/>
            <p:nvPr/>
          </p:nvSpPr>
          <p:spPr>
            <a:xfrm>
              <a:off x="3136" y="2485"/>
              <a:ext cx="1695" cy="950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3358" y="2086"/>
              <a:ext cx="1250" cy="143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>
                <a:lnSpc>
                  <a:spcPct val="190000"/>
                </a:lnSpc>
              </a:pPr>
              <a:r>
                <a:rPr lang="en-US" altLang="zh-CN" sz="28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3</a:t>
              </a:r>
              <a:r>
                <a:rPr lang="zh-CN" altLang="en-US" sz="28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endParaRPr lang="en-US" altLang="zh-CN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2176" y="4687"/>
              <a:ext cx="3615" cy="2959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2146" y="3173"/>
              <a:ext cx="3746" cy="124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>
                <a:lnSpc>
                  <a:spcPct val="190000"/>
                </a:lnSpc>
              </a:pPr>
              <a:r>
                <a:rPr lang="zh-CN" sz="24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与运营目标</a:t>
              </a:r>
              <a:r>
                <a:rPr lang="zh-CN" sz="24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结合</a:t>
              </a:r>
              <a:endParaRPr 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5" name="圆角矩形 4"/>
          <p:cNvSpPr/>
          <p:nvPr/>
        </p:nvSpPr>
        <p:spPr>
          <a:xfrm>
            <a:off x="2223135" y="2564130"/>
            <a:ext cx="5813425" cy="63055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2056765" y="2618105"/>
            <a:ext cx="61468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800" b="1" dirty="0">
                <a:sym typeface="+mn-ea"/>
              </a:rPr>
              <a:t>某个护品牌案例</a:t>
            </a:r>
            <a:endParaRPr lang="zh-CN" altLang="en-US" sz="28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27723" y="320358"/>
            <a:ext cx="267462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>
                <a:solidFill>
                  <a:schemeClr val="tx1"/>
                </a:solidFill>
                <a:sym typeface="+mn-ea"/>
              </a:rPr>
              <a:t>用户分类</a:t>
            </a:r>
            <a:r>
              <a:rPr lang="en-US" altLang="zh-CN" sz="2000" b="1">
                <a:solidFill>
                  <a:schemeClr val="tx1"/>
                </a:solidFill>
                <a:sym typeface="+mn-ea"/>
              </a:rPr>
              <a:t>——</a:t>
            </a:r>
            <a:r>
              <a:rPr lang="zh-CN" altLang="en-US" sz="2000" b="1">
                <a:solidFill>
                  <a:schemeClr val="tx1"/>
                </a:solidFill>
                <a:sym typeface="+mn-ea"/>
              </a:rPr>
              <a:t>案例解析</a:t>
            </a:r>
            <a:endParaRPr lang="zh-CN" altLang="en-US" sz="20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85775" y="398145"/>
            <a:ext cx="341630" cy="280035"/>
            <a:chOff x="4729" y="1585"/>
            <a:chExt cx="842" cy="708"/>
          </a:xfrm>
        </p:grpSpPr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4" name="图片 13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5" name="图片 1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398145" y="239395"/>
            <a:ext cx="1013460" cy="1090930"/>
            <a:chOff x="3413" y="3864"/>
            <a:chExt cx="1596" cy="1718"/>
          </a:xfrm>
        </p:grpSpPr>
        <p:pic>
          <p:nvPicPr>
            <p:cNvPr id="19" name="图片 18" descr="六角形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3719" y="4253"/>
              <a:ext cx="1104" cy="101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 dirty="0">
                  <a:latin typeface="微软雅黑" panose="020B0503020204020204" charset="-122"/>
                  <a:ea typeface="微软雅黑" panose="020B0503020204020204" charset="-122"/>
                </a:rPr>
                <a:t>数据收集</a:t>
              </a:r>
              <a:endParaRPr lang="zh-CN" altLang="en-US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3399155" y="2001647"/>
            <a:ext cx="2818765" cy="514350"/>
            <a:chOff x="5743" y="2751"/>
            <a:chExt cx="4439" cy="810"/>
          </a:xfrm>
        </p:grpSpPr>
        <p:sp>
          <p:nvSpPr>
            <p:cNvPr id="62" name="矩形 61"/>
            <p:cNvSpPr/>
            <p:nvPr/>
          </p:nvSpPr>
          <p:spPr>
            <a:xfrm>
              <a:off x="6746" y="2751"/>
              <a:ext cx="3437" cy="811"/>
            </a:xfrm>
            <a:prstGeom prst="rect">
              <a:avLst/>
            </a:prstGeom>
            <a:solidFill>
              <a:srgbClr val="E4DA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3" name="图片 32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249" y="2853"/>
              <a:ext cx="337" cy="709"/>
            </a:xfrm>
            <a:prstGeom prst="rect">
              <a:avLst/>
            </a:prstGeom>
          </p:spPr>
        </p:pic>
        <p:pic>
          <p:nvPicPr>
            <p:cNvPr id="64" name="图片 33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996" y="2853"/>
              <a:ext cx="337" cy="709"/>
            </a:xfrm>
            <a:prstGeom prst="rect">
              <a:avLst/>
            </a:prstGeom>
          </p:spPr>
        </p:pic>
        <p:pic>
          <p:nvPicPr>
            <p:cNvPr id="65" name="图片 34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743" y="2853"/>
              <a:ext cx="337" cy="709"/>
            </a:xfrm>
            <a:prstGeom prst="rect">
              <a:avLst/>
            </a:prstGeom>
          </p:spPr>
        </p:pic>
      </p:grpSp>
      <p:sp>
        <p:nvSpPr>
          <p:cNvPr id="66" name="文本框 65"/>
          <p:cNvSpPr txBox="1"/>
          <p:nvPr>
            <p:custDataLst>
              <p:tags r:id="rId6"/>
            </p:custDataLst>
          </p:nvPr>
        </p:nvSpPr>
        <p:spPr>
          <a:xfrm>
            <a:off x="4207510" y="2075307"/>
            <a:ext cx="1783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>
                <a:solidFill>
                  <a:srgbClr val="035898"/>
                </a:solidFill>
              </a:rPr>
              <a:t>内容端粉丝画像</a:t>
            </a:r>
            <a:endParaRPr lang="zh-CN" altLang="en-US" b="1">
              <a:solidFill>
                <a:srgbClr val="035898"/>
              </a:solidFill>
            </a:endParaRPr>
          </a:p>
        </p:txBody>
      </p:sp>
      <p:sp>
        <p:nvSpPr>
          <p:cNvPr id="71" name="文本框 70"/>
          <p:cNvSpPr txBox="1"/>
          <p:nvPr>
            <p:custDataLst>
              <p:tags r:id="rId7"/>
            </p:custDataLst>
          </p:nvPr>
        </p:nvSpPr>
        <p:spPr>
          <a:xfrm>
            <a:off x="4207510" y="2592832"/>
            <a:ext cx="1783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>
                <a:solidFill>
                  <a:srgbClr val="035898"/>
                </a:solidFill>
              </a:rPr>
              <a:t>交易端粉丝画像</a:t>
            </a:r>
            <a:endParaRPr lang="zh-CN" altLang="en-US" b="1">
              <a:solidFill>
                <a:srgbClr val="035898"/>
              </a:solidFill>
            </a:endParaRPr>
          </a:p>
        </p:txBody>
      </p:sp>
      <p:sp>
        <p:nvSpPr>
          <p:cNvPr id="73" name="文本框 72"/>
          <p:cNvSpPr txBox="1"/>
          <p:nvPr>
            <p:custDataLst>
              <p:tags r:id="rId8"/>
            </p:custDataLst>
          </p:nvPr>
        </p:nvSpPr>
        <p:spPr>
          <a:xfrm>
            <a:off x="4207510" y="3110357"/>
            <a:ext cx="1783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>
                <a:solidFill>
                  <a:srgbClr val="035898"/>
                </a:solidFill>
              </a:rPr>
              <a:t>微信端粉丝画像</a:t>
            </a:r>
            <a:endParaRPr lang="zh-CN" altLang="en-US" b="1">
              <a:solidFill>
                <a:srgbClr val="035898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404570" y="581372"/>
            <a:ext cx="6712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一、标签体系的基础：通过人群画像进行数据收集 （收集阶段）</a:t>
            </a:r>
            <a:endParaRPr lang="zh-CN" altLang="en-US" b="1" dirty="0"/>
          </a:p>
        </p:txBody>
      </p:sp>
      <p:grpSp>
        <p:nvGrpSpPr>
          <p:cNvPr id="5" name="组合 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8473399" y="1625282"/>
            <a:ext cx="1397800" cy="1386138"/>
          </a:xfrm>
          <a:prstGeom prst="ellipse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1554" y="399415"/>
            <a:ext cx="5401945" cy="2274570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5970199" y="550862"/>
            <a:ext cx="1710690" cy="1640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lang="zh-CN" altLang="en-US" dirty="0"/>
              <a:t>男性用户占比：</a:t>
            </a:r>
            <a:r>
              <a:rPr lang="en-US" altLang="zh-CN" dirty="0"/>
              <a:t>23.57%</a:t>
            </a:r>
            <a:endParaRPr lang="en-US" altLang="zh-CN" dirty="0"/>
          </a:p>
          <a:p>
            <a:pPr algn="l">
              <a:lnSpc>
                <a:spcPct val="140000"/>
              </a:lnSpc>
            </a:pPr>
            <a:r>
              <a:rPr lang="zh-CN" altLang="en-US" dirty="0"/>
              <a:t>女性用户占比：</a:t>
            </a:r>
            <a:r>
              <a:rPr lang="en-US" altLang="zh-CN" dirty="0"/>
              <a:t>76.43%</a:t>
            </a:r>
            <a:endParaRPr lang="en-US" altLang="zh-CN" dirty="0"/>
          </a:p>
        </p:txBody>
      </p:sp>
      <p:sp>
        <p:nvSpPr>
          <p:cNvPr id="32" name="文本框 31"/>
          <p:cNvSpPr txBox="1"/>
          <p:nvPr/>
        </p:nvSpPr>
        <p:spPr>
          <a:xfrm>
            <a:off x="5970199" y="2424747"/>
            <a:ext cx="2663190" cy="1640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lang="en-US" altLang="zh-CN" dirty="0"/>
              <a:t>18-25</a:t>
            </a:r>
            <a:r>
              <a:rPr lang="zh-CN" altLang="en-US" dirty="0"/>
              <a:t>岁：</a:t>
            </a:r>
            <a:r>
              <a:rPr lang="en-US" altLang="zh-CN" dirty="0"/>
              <a:t>37.4%</a:t>
            </a:r>
            <a:endParaRPr lang="en-US" altLang="zh-CN" dirty="0"/>
          </a:p>
          <a:p>
            <a:pPr algn="l">
              <a:lnSpc>
                <a:spcPct val="140000"/>
              </a:lnSpc>
            </a:pPr>
            <a:r>
              <a:rPr lang="en-US" altLang="zh-CN" dirty="0"/>
              <a:t>26-30</a:t>
            </a:r>
            <a:r>
              <a:rPr lang="zh-CN" altLang="en-US" dirty="0"/>
              <a:t>岁：</a:t>
            </a:r>
            <a:r>
              <a:rPr lang="en-US" altLang="zh-CN" dirty="0"/>
              <a:t>21.31%</a:t>
            </a:r>
            <a:endParaRPr lang="en-US" altLang="zh-CN" dirty="0"/>
          </a:p>
          <a:p>
            <a:pPr algn="l">
              <a:lnSpc>
                <a:spcPct val="140000"/>
              </a:lnSpc>
            </a:pPr>
            <a:r>
              <a:rPr lang="en-US" altLang="zh-CN" dirty="0"/>
              <a:t>31-35</a:t>
            </a:r>
            <a:r>
              <a:rPr lang="zh-CN" altLang="en-US" dirty="0"/>
              <a:t>岁：</a:t>
            </a:r>
            <a:r>
              <a:rPr lang="en-US" altLang="zh-CN" dirty="0"/>
              <a:t>14.19%</a:t>
            </a:r>
            <a:endParaRPr lang="en-US" altLang="zh-CN" dirty="0"/>
          </a:p>
          <a:p>
            <a:pPr algn="l">
              <a:lnSpc>
                <a:spcPct val="140000"/>
              </a:lnSpc>
            </a:pPr>
            <a:r>
              <a:rPr lang="zh-CN" altLang="en-US" dirty="0"/>
              <a:t>合计</a:t>
            </a:r>
            <a:r>
              <a:rPr lang="en-US" altLang="zh-CN" dirty="0"/>
              <a:t>72.9%</a:t>
            </a:r>
            <a:endParaRPr lang="zh-CN" altLang="en-US" dirty="0"/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554" y="2814955"/>
            <a:ext cx="5401945" cy="2271395"/>
          </a:xfrm>
          <a:prstGeom prst="rect">
            <a:avLst/>
          </a:prstGeom>
        </p:spPr>
      </p:pic>
      <p:grpSp>
        <p:nvGrpSpPr>
          <p:cNvPr id="34" name="组合 33"/>
          <p:cNvGrpSpPr/>
          <p:nvPr/>
        </p:nvGrpSpPr>
        <p:grpSpPr>
          <a:xfrm>
            <a:off x="5970199" y="4160837"/>
            <a:ext cx="3989705" cy="1482725"/>
            <a:chOff x="9513" y="6523"/>
            <a:chExt cx="6283" cy="2335"/>
          </a:xfrm>
        </p:grpSpPr>
        <p:sp>
          <p:nvSpPr>
            <p:cNvPr id="36" name="object 13"/>
            <p:cNvSpPr/>
            <p:nvPr/>
          </p:nvSpPr>
          <p:spPr>
            <a:xfrm>
              <a:off x="9513" y="6523"/>
              <a:ext cx="6111" cy="452"/>
            </a:xfrm>
            <a:prstGeom prst="rect">
              <a:avLst/>
            </a:prstGeom>
            <a:solidFill>
              <a:srgbClr val="EC691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11924" y="6556"/>
              <a:ext cx="1288" cy="3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1000" b="1">
                  <a:solidFill>
                    <a:schemeClr val="bg1"/>
                  </a:solidFill>
                </a:rPr>
                <a:t>分析及判断</a:t>
              </a:r>
              <a:endParaRPr lang="zh-CN" altLang="en-US" sz="1000" b="1">
                <a:solidFill>
                  <a:schemeClr val="bg1"/>
                </a:solidFill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9513" y="6975"/>
              <a:ext cx="6111" cy="188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9513" y="6975"/>
              <a:ext cx="6283" cy="125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>
                <a:lnSpc>
                  <a:spcPct val="160000"/>
                </a:lnSpc>
              </a:pPr>
              <a:r>
                <a:rPr lang="en-US" sz="1000" dirty="0"/>
                <a:t>1</a:t>
              </a:r>
              <a:r>
                <a:rPr lang="zh-CN" altLang="en-US" sz="1000" dirty="0"/>
                <a:t>，用户年龄层主要覆盖在</a:t>
              </a:r>
              <a:r>
                <a:rPr lang="en-US" altLang="zh-CN" sz="1000" dirty="0"/>
                <a:t>18-35</a:t>
              </a:r>
              <a:r>
                <a:rPr lang="zh-CN" altLang="en-US" sz="1000" dirty="0"/>
                <a:t>岁，其中</a:t>
              </a:r>
              <a:r>
                <a:rPr lang="en-US" altLang="zh-CN" sz="1000" dirty="0"/>
                <a:t>18-30</a:t>
              </a:r>
              <a:r>
                <a:rPr lang="zh-CN" altLang="en-US" sz="1000" dirty="0"/>
                <a:t>岁占比达到</a:t>
              </a:r>
              <a:r>
                <a:rPr lang="en-US" altLang="zh-CN" sz="1000" dirty="0"/>
                <a:t>58.7%</a:t>
              </a:r>
              <a:r>
                <a:rPr lang="zh-CN" altLang="en-US" sz="1000" dirty="0"/>
                <a:t>，   代表人群偏向网购人群，活跃度较高。</a:t>
              </a:r>
              <a:endParaRPr lang="en-US" altLang="zh-CN" sz="1000" dirty="0"/>
            </a:p>
            <a:p>
              <a:pPr algn="l">
                <a:lnSpc>
                  <a:spcPct val="160000"/>
                </a:lnSpc>
              </a:pPr>
              <a:r>
                <a:rPr lang="en-US" altLang="zh-CN" sz="1000" dirty="0"/>
                <a:t>2</a:t>
              </a:r>
              <a:r>
                <a:rPr lang="zh-CN" altLang="en-US" sz="1000" dirty="0"/>
                <a:t>，男女比例 </a:t>
              </a:r>
              <a:r>
                <a:rPr lang="en-US" altLang="zh-CN" sz="1000" dirty="0"/>
                <a:t>1</a:t>
              </a:r>
              <a:r>
                <a:rPr lang="zh-CN" altLang="en-US" sz="1000" dirty="0"/>
                <a:t>：</a:t>
              </a:r>
              <a:r>
                <a:rPr lang="en-US" altLang="zh-CN" sz="1000" dirty="0"/>
                <a:t>3 </a:t>
              </a:r>
              <a:r>
                <a:rPr lang="zh-CN" altLang="en-US" sz="1000" dirty="0"/>
                <a:t>，品牌认知偏女性化，输出内容主要以女性视角。</a:t>
              </a:r>
              <a:endParaRPr lang="zh-CN" altLang="en-US" sz="1000" dirty="0"/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8626532" y="1956310"/>
            <a:ext cx="114403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FEA900"/>
                </a:solidFill>
              </a:rPr>
              <a:t>标签抓取</a:t>
            </a:r>
            <a:endParaRPr lang="en-US" altLang="zh-CN" b="1" dirty="0">
              <a:solidFill>
                <a:srgbClr val="FEA900"/>
              </a:solidFill>
            </a:endParaRPr>
          </a:p>
          <a:p>
            <a:pPr algn="ctr"/>
            <a:r>
              <a:rPr lang="zh-CN" altLang="en-US" sz="1400" dirty="0">
                <a:solidFill>
                  <a:srgbClr val="FEA900"/>
                </a:solidFill>
              </a:rPr>
              <a:t>男女比例</a:t>
            </a:r>
            <a:endParaRPr lang="en-US" altLang="zh-CN" sz="1400" dirty="0">
              <a:solidFill>
                <a:srgbClr val="FEA900"/>
              </a:solidFill>
            </a:endParaRPr>
          </a:p>
          <a:p>
            <a:pPr algn="ctr"/>
            <a:r>
              <a:rPr lang="zh-CN" altLang="en-US" sz="1400" dirty="0">
                <a:solidFill>
                  <a:srgbClr val="FEA900"/>
                </a:solidFill>
              </a:rPr>
              <a:t>年龄比例</a:t>
            </a:r>
            <a:endParaRPr lang="en-US" altLang="zh-CN" sz="1400" dirty="0">
              <a:solidFill>
                <a:srgbClr val="FEA900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9262" y="307022"/>
            <a:ext cx="5423535" cy="22929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591" y="2786379"/>
            <a:ext cx="5422900" cy="204216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5795822" y="325357"/>
            <a:ext cx="3880485" cy="1706880"/>
            <a:chOff x="9393" y="5290"/>
            <a:chExt cx="6111" cy="2688"/>
          </a:xfrm>
        </p:grpSpPr>
        <p:sp>
          <p:nvSpPr>
            <p:cNvPr id="11" name="object 13"/>
            <p:cNvSpPr/>
            <p:nvPr/>
          </p:nvSpPr>
          <p:spPr>
            <a:xfrm>
              <a:off x="9393" y="5290"/>
              <a:ext cx="6111" cy="452"/>
            </a:xfrm>
            <a:prstGeom prst="rect">
              <a:avLst/>
            </a:prstGeom>
            <a:solidFill>
              <a:srgbClr val="EC691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1804" y="5290"/>
              <a:ext cx="1288" cy="3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1000" b="1">
                  <a:solidFill>
                    <a:schemeClr val="bg1"/>
                  </a:solidFill>
                </a:rPr>
                <a:t>分析及判断</a:t>
              </a:r>
              <a:endParaRPr lang="zh-CN" altLang="en-US" sz="1000" b="1">
                <a:solidFill>
                  <a:schemeClr val="bg1"/>
                </a:solidFill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9393" y="5676"/>
              <a:ext cx="6111" cy="230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9521" y="5936"/>
              <a:ext cx="5854" cy="130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>
                <a:lnSpc>
                  <a:spcPct val="160000"/>
                </a:lnSpc>
              </a:pPr>
              <a:r>
                <a:rPr lang="en-US" sz="1000" dirty="0"/>
                <a:t>1</a:t>
              </a:r>
              <a:r>
                <a:rPr lang="zh-CN" altLang="en-US" sz="1000" dirty="0"/>
                <a:t>，品牌偏好数码、零食以及通路型品牌，说明用户覆盖面广，品牌忠诚度低，个性不鲜明</a:t>
              </a:r>
              <a:endParaRPr lang="zh-CN" altLang="en-US" sz="1000" dirty="0"/>
            </a:p>
            <a:p>
              <a:pPr algn="l">
                <a:lnSpc>
                  <a:spcPct val="160000"/>
                </a:lnSpc>
              </a:pPr>
              <a:endParaRPr lang="zh-CN" altLang="en-US" sz="1000" dirty="0"/>
            </a:p>
          </p:txBody>
        </p:sp>
      </p:grpSp>
      <p:sp>
        <p:nvSpPr>
          <p:cNvPr id="15" name="矩形 14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9" name="椭圆 18"/>
          <p:cNvSpPr/>
          <p:nvPr/>
        </p:nvSpPr>
        <p:spPr>
          <a:xfrm>
            <a:off x="7198875" y="3682741"/>
            <a:ext cx="1397800" cy="1386138"/>
          </a:xfrm>
          <a:prstGeom prst="ellipse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7241986" y="3867978"/>
            <a:ext cx="13115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FEA900"/>
                </a:solidFill>
              </a:rPr>
              <a:t>标签抓取</a:t>
            </a:r>
            <a:endParaRPr lang="en-US" altLang="zh-CN" b="1" dirty="0">
              <a:solidFill>
                <a:srgbClr val="FEA900"/>
              </a:solidFill>
            </a:endParaRPr>
          </a:p>
          <a:p>
            <a:pPr algn="ctr"/>
            <a:r>
              <a:rPr lang="zh-CN" altLang="en-US" sz="1400" dirty="0">
                <a:solidFill>
                  <a:srgbClr val="FEA900"/>
                </a:solidFill>
              </a:rPr>
              <a:t>品牌</a:t>
            </a:r>
            <a:r>
              <a:rPr lang="en-US" altLang="zh-CN" sz="1400" dirty="0">
                <a:solidFill>
                  <a:srgbClr val="FEA900"/>
                </a:solidFill>
              </a:rPr>
              <a:t>/</a:t>
            </a:r>
            <a:r>
              <a:rPr lang="zh-CN" altLang="en-US" sz="1400" dirty="0">
                <a:solidFill>
                  <a:srgbClr val="FEA900"/>
                </a:solidFill>
              </a:rPr>
              <a:t>品类偏好</a:t>
            </a:r>
            <a:endParaRPr lang="en-US" altLang="zh-CN" sz="1400" dirty="0">
              <a:solidFill>
                <a:srgbClr val="FEA900"/>
              </a:solidFill>
            </a:endParaRPr>
          </a:p>
          <a:p>
            <a:pPr algn="ctr"/>
            <a:r>
              <a:rPr lang="zh-CN" altLang="en-US" sz="1400" dirty="0">
                <a:solidFill>
                  <a:srgbClr val="FEA900"/>
                </a:solidFill>
              </a:rPr>
              <a:t>职位</a:t>
            </a:r>
            <a:endParaRPr lang="en-US" altLang="zh-CN" sz="1400" dirty="0">
              <a:solidFill>
                <a:srgbClr val="FEA900"/>
              </a:solidFill>
            </a:endParaRPr>
          </a:p>
          <a:p>
            <a:pPr algn="ctr"/>
            <a:r>
              <a:rPr lang="zh-CN" altLang="en-US" sz="1400" dirty="0">
                <a:solidFill>
                  <a:srgbClr val="FEA900"/>
                </a:solidFill>
              </a:rPr>
              <a:t>消费情况</a:t>
            </a:r>
            <a:endParaRPr lang="en-US" altLang="zh-CN" sz="1400" dirty="0">
              <a:solidFill>
                <a:srgbClr val="FEA900"/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828030" y="1731327"/>
            <a:ext cx="3885565" cy="1737360"/>
            <a:chOff x="9393" y="5290"/>
            <a:chExt cx="6119" cy="2736"/>
          </a:xfrm>
        </p:grpSpPr>
        <p:sp>
          <p:nvSpPr>
            <p:cNvPr id="328" name="object 13"/>
            <p:cNvSpPr/>
            <p:nvPr/>
          </p:nvSpPr>
          <p:spPr>
            <a:xfrm>
              <a:off x="9393" y="5290"/>
              <a:ext cx="6111" cy="452"/>
            </a:xfrm>
            <a:prstGeom prst="rect">
              <a:avLst/>
            </a:prstGeom>
            <a:solidFill>
              <a:srgbClr val="EC691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29" name="文本框 328"/>
            <p:cNvSpPr txBox="1"/>
            <p:nvPr/>
          </p:nvSpPr>
          <p:spPr>
            <a:xfrm>
              <a:off x="11804" y="5290"/>
              <a:ext cx="1288" cy="3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1000" b="1">
                  <a:solidFill>
                    <a:schemeClr val="bg1"/>
                  </a:solidFill>
                </a:rPr>
                <a:t>分析及判断</a:t>
              </a:r>
              <a:endParaRPr lang="zh-CN" altLang="en-US" sz="1000" b="1">
                <a:solidFill>
                  <a:schemeClr val="bg1"/>
                </a:solidFill>
              </a:endParaRPr>
            </a:p>
          </p:txBody>
        </p:sp>
        <p:sp>
          <p:nvSpPr>
            <p:cNvPr id="332" name="矩形 331"/>
            <p:cNvSpPr/>
            <p:nvPr/>
          </p:nvSpPr>
          <p:spPr>
            <a:xfrm>
              <a:off x="9401" y="5724"/>
              <a:ext cx="6111" cy="230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9530" y="5834"/>
              <a:ext cx="5854" cy="208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>
                <a:lnSpc>
                  <a:spcPct val="160000"/>
                </a:lnSpc>
              </a:pPr>
              <a:r>
                <a:rPr lang="en-US" sz="1000" dirty="0"/>
                <a:t>1</a:t>
              </a:r>
              <a:r>
                <a:rPr lang="zh-CN" altLang="en-US" sz="1000" dirty="0"/>
                <a:t>，数码达人</a:t>
              </a:r>
              <a:r>
                <a:rPr lang="en-US" altLang="zh-CN" sz="1000" dirty="0"/>
                <a:t>&amp;</a:t>
              </a:r>
              <a:r>
                <a:rPr lang="zh-CN" altLang="en-US" sz="1000" dirty="0"/>
                <a:t>速食客     </a:t>
              </a:r>
              <a:r>
                <a:rPr lang="en-US" altLang="zh-CN" sz="1000" dirty="0"/>
                <a:t>VS     </a:t>
              </a:r>
              <a:r>
                <a:rPr lang="zh-CN" altLang="en-US" sz="1000" dirty="0"/>
                <a:t>时尚靓妹</a:t>
              </a:r>
              <a:r>
                <a:rPr lang="en-US" altLang="zh-CN" sz="1000" dirty="0"/>
                <a:t>&amp;</a:t>
              </a:r>
              <a:r>
                <a:rPr lang="zh-CN" altLang="en-US" sz="1000" dirty="0"/>
                <a:t>家庭主妇</a:t>
              </a:r>
              <a:r>
                <a:rPr lang="en-US" altLang="zh-CN" sz="1000" dirty="0"/>
                <a:t>&amp;</a:t>
              </a:r>
              <a:r>
                <a:rPr lang="zh-CN" altLang="en-US" sz="1000" dirty="0"/>
                <a:t>白富美</a:t>
              </a:r>
              <a:endParaRPr lang="zh-CN" altLang="en-US" sz="1000" dirty="0"/>
            </a:p>
            <a:p>
              <a:pPr algn="l">
                <a:lnSpc>
                  <a:spcPct val="160000"/>
                </a:lnSpc>
              </a:pPr>
              <a:r>
                <a:rPr lang="zh-CN" altLang="en-US" sz="1000" dirty="0"/>
                <a:t>相对矛盾的组合，反应出品牌用户覆盖面广，后续私域投放的内容需要不能全部都是洗护专业知识（粘度低）</a:t>
              </a:r>
              <a:endParaRPr lang="zh-CN" altLang="en-US" sz="1000" dirty="0"/>
            </a:p>
            <a:p>
              <a:pPr algn="l">
                <a:lnSpc>
                  <a:spcPct val="160000"/>
                </a:lnSpc>
              </a:pPr>
              <a:r>
                <a:rPr lang="en-US" altLang="zh-CN" sz="1000" dirty="0"/>
                <a:t>2</a:t>
              </a:r>
              <a:r>
                <a:rPr lang="zh-CN" altLang="en-US" sz="1000" dirty="0"/>
                <a:t>，顾客消费层级集中在第二第三层级，符合目前的店铺客单价</a:t>
              </a:r>
              <a:r>
                <a:rPr lang="en-US" altLang="zh-CN" sz="1000" dirty="0"/>
                <a:t>89</a:t>
              </a:r>
              <a:r>
                <a:rPr lang="zh-CN" altLang="en-US" sz="1000" dirty="0"/>
                <a:t>元的状态。后续私域产品规划可尝试</a:t>
              </a:r>
              <a:r>
                <a:rPr lang="en-US" altLang="zh-CN" sz="1000" dirty="0"/>
                <a:t>100-120</a:t>
              </a:r>
              <a:r>
                <a:rPr lang="zh-CN" altLang="en-US" sz="1000" dirty="0"/>
                <a:t>元</a:t>
              </a:r>
              <a:endParaRPr lang="zh-CN" altLang="en-US" sz="1000" dirty="0"/>
            </a:p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398145" y="239395"/>
            <a:ext cx="1013460" cy="1090930"/>
            <a:chOff x="3413" y="3864"/>
            <a:chExt cx="1596" cy="1718"/>
          </a:xfrm>
        </p:grpSpPr>
        <p:pic>
          <p:nvPicPr>
            <p:cNvPr id="19" name="图片 18" descr="六角形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3719" y="4253"/>
              <a:ext cx="1104" cy="101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 dirty="0">
                  <a:latin typeface="微软雅黑" panose="020B0503020204020204" charset="-122"/>
                  <a:ea typeface="微软雅黑" panose="020B0503020204020204" charset="-122"/>
                </a:rPr>
                <a:t>数据收集</a:t>
              </a:r>
              <a:endParaRPr lang="zh-CN" altLang="en-US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3430111" y="2605374"/>
            <a:ext cx="2818765" cy="514350"/>
            <a:chOff x="5743" y="2751"/>
            <a:chExt cx="4439" cy="810"/>
          </a:xfrm>
        </p:grpSpPr>
        <p:sp>
          <p:nvSpPr>
            <p:cNvPr id="22" name="矩形 21"/>
            <p:cNvSpPr/>
            <p:nvPr/>
          </p:nvSpPr>
          <p:spPr>
            <a:xfrm>
              <a:off x="6746" y="2751"/>
              <a:ext cx="3437" cy="811"/>
            </a:xfrm>
            <a:prstGeom prst="rect">
              <a:avLst/>
            </a:prstGeom>
            <a:solidFill>
              <a:srgbClr val="E4DA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3" name="图片 22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49" y="2853"/>
              <a:ext cx="337" cy="709"/>
            </a:xfrm>
            <a:prstGeom prst="rect">
              <a:avLst/>
            </a:prstGeom>
          </p:spPr>
        </p:pic>
        <p:pic>
          <p:nvPicPr>
            <p:cNvPr id="24" name="图片 23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96" y="2853"/>
              <a:ext cx="337" cy="709"/>
            </a:xfrm>
            <a:prstGeom prst="rect">
              <a:avLst/>
            </a:prstGeom>
          </p:spPr>
        </p:pic>
        <p:pic>
          <p:nvPicPr>
            <p:cNvPr id="25" name="图片 24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43" y="2853"/>
              <a:ext cx="337" cy="709"/>
            </a:xfrm>
            <a:prstGeom prst="rect">
              <a:avLst/>
            </a:prstGeom>
          </p:spPr>
        </p:pic>
      </p:grpSp>
      <p:sp>
        <p:nvSpPr>
          <p:cNvPr id="26" name="文本框 25"/>
          <p:cNvSpPr txBox="1"/>
          <p:nvPr>
            <p:custDataLst>
              <p:tags r:id="rId5"/>
            </p:custDataLst>
          </p:nvPr>
        </p:nvSpPr>
        <p:spPr>
          <a:xfrm>
            <a:off x="4238466" y="2167224"/>
            <a:ext cx="1783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>
                <a:solidFill>
                  <a:srgbClr val="035898"/>
                </a:solidFill>
              </a:rPr>
              <a:t>内容端粉丝画像</a:t>
            </a:r>
            <a:endParaRPr lang="zh-CN" altLang="en-US" b="1">
              <a:solidFill>
                <a:srgbClr val="035898"/>
              </a:solidFill>
            </a:endParaRPr>
          </a:p>
        </p:txBody>
      </p:sp>
      <p:sp>
        <p:nvSpPr>
          <p:cNvPr id="27" name="文本框 26"/>
          <p:cNvSpPr txBox="1"/>
          <p:nvPr>
            <p:custDataLst>
              <p:tags r:id="rId6"/>
            </p:custDataLst>
          </p:nvPr>
        </p:nvSpPr>
        <p:spPr>
          <a:xfrm>
            <a:off x="4238466" y="2684749"/>
            <a:ext cx="1783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>
                <a:solidFill>
                  <a:srgbClr val="035898"/>
                </a:solidFill>
              </a:rPr>
              <a:t>交易端粉丝画像</a:t>
            </a:r>
            <a:endParaRPr lang="zh-CN" altLang="en-US" b="1">
              <a:solidFill>
                <a:srgbClr val="035898"/>
              </a:solidFill>
            </a:endParaRPr>
          </a:p>
        </p:txBody>
      </p:sp>
      <p:sp>
        <p:nvSpPr>
          <p:cNvPr id="28" name="文本框 27"/>
          <p:cNvSpPr txBox="1"/>
          <p:nvPr>
            <p:custDataLst>
              <p:tags r:id="rId7"/>
            </p:custDataLst>
          </p:nvPr>
        </p:nvSpPr>
        <p:spPr>
          <a:xfrm>
            <a:off x="4238466" y="3202274"/>
            <a:ext cx="1783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>
                <a:solidFill>
                  <a:srgbClr val="035898"/>
                </a:solidFill>
              </a:rPr>
              <a:t>微信端粉丝画像</a:t>
            </a:r>
            <a:endParaRPr lang="zh-CN" altLang="en-US" b="1">
              <a:solidFill>
                <a:srgbClr val="035898"/>
              </a:solidFill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404570" y="581372"/>
            <a:ext cx="6712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一、标签体系的基础：通过人群画像进行数据收集 （收集阶段）</a:t>
            </a:r>
            <a:endParaRPr lang="zh-CN" altLang="en-US" b="1" dirty="0"/>
          </a:p>
        </p:txBody>
      </p:sp>
      <p:grpSp>
        <p:nvGrpSpPr>
          <p:cNvPr id="3" name="组合 2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5" name="对角圆角矩形 4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" name="图片 6" descr="resource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文本框 7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1" name="组合 1"/>
          <p:cNvGrpSpPr/>
          <p:nvPr/>
        </p:nvGrpSpPr>
        <p:grpSpPr bwMode="auto">
          <a:xfrm>
            <a:off x="8986710" y="381360"/>
            <a:ext cx="627364" cy="266154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1795" noProof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7418" name="图片 5" descr="黑色ROI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0" y="1476"/>
              <a:ext cx="680" cy="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矩形 2"/>
          <p:cNvSpPr/>
          <p:nvPr/>
        </p:nvSpPr>
        <p:spPr>
          <a:xfrm>
            <a:off x="113314" y="126295"/>
            <a:ext cx="10021980" cy="551319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sz="1795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22300" y="1341120"/>
            <a:ext cx="8303895" cy="30765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 algn="l">
              <a:lnSpc>
                <a:spcPct val="200000"/>
              </a:lnSpc>
              <a:buFont typeface="Wingdings" panose="05000000000000000000" charset="0"/>
              <a:buChar char="Ø"/>
            </a:pPr>
            <a:r>
              <a:rPr lang="zh-CN" sz="20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提升用户好感度</a:t>
            </a:r>
            <a:r>
              <a:rPr lang="zh-CN" sz="12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（刚好你推荐的就是我需要的）</a:t>
            </a:r>
            <a:endParaRPr lang="zh-CN" b="1" dirty="0" smtClean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342900" indent="-342900" algn="l">
              <a:lnSpc>
                <a:spcPct val="200000"/>
              </a:lnSpc>
              <a:buFont typeface="Wingdings" panose="05000000000000000000" charset="0"/>
              <a:buChar char="Ø"/>
            </a:pPr>
            <a:r>
              <a:rPr lang="zh-CN" sz="20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提升客户管理效率</a:t>
            </a:r>
            <a:r>
              <a:rPr lang="zh-CN" sz="12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（同一类型用户统一管理，提升</a:t>
            </a:r>
            <a:r>
              <a:rPr lang="zh-CN" sz="12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人效）</a:t>
            </a:r>
            <a:endParaRPr lang="zh-CN" sz="1200" dirty="0" smtClean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342900" indent="-342900" algn="l">
              <a:lnSpc>
                <a:spcPct val="200000"/>
              </a:lnSpc>
              <a:buFont typeface="Wingdings" panose="05000000000000000000" charset="0"/>
              <a:buChar char="Ø"/>
            </a:pPr>
            <a:r>
              <a:rPr lang="zh-CN" sz="20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提升不同渠道用户有效比</a:t>
            </a:r>
            <a:r>
              <a:rPr lang="zh-CN" sz="12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（根据用户渠道来源分层，监测不同渠道用户的有效比，出不同</a:t>
            </a:r>
            <a:r>
              <a:rPr lang="zh-CN" sz="12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运营策略）</a:t>
            </a:r>
            <a:endParaRPr lang="zh-CN" sz="1200" dirty="0" smtClean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342900" indent="-342900" algn="l">
              <a:lnSpc>
                <a:spcPct val="200000"/>
              </a:lnSpc>
              <a:buFont typeface="Wingdings" panose="05000000000000000000" charset="0"/>
              <a:buChar char="Ø"/>
            </a:pPr>
            <a:r>
              <a:rPr lang="zh-CN" sz="20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提升高客单，提升转化率</a:t>
            </a:r>
            <a:r>
              <a:rPr lang="zh-CN" sz="12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（</a:t>
            </a:r>
            <a:r>
              <a:rPr lang="zh-CN" sz="12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针对高复购频次的用户，设置专属</a:t>
            </a:r>
            <a:r>
              <a:rPr lang="en-US" altLang="zh-CN" sz="12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VIP</a:t>
            </a:r>
            <a:r>
              <a:rPr lang="zh-CN" altLang="en-US" sz="12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管理方式）</a:t>
            </a:r>
            <a:endParaRPr lang="zh-CN" altLang="en-US" sz="2000" b="1" dirty="0" smtClean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342900" indent="-342900" algn="l">
              <a:lnSpc>
                <a:spcPct val="170000"/>
              </a:lnSpc>
              <a:buFont typeface="Wingdings" panose="05000000000000000000" charset="0"/>
              <a:buChar char="Ø"/>
            </a:pPr>
            <a:r>
              <a:rPr lang="zh-CN" altLang="en-US" sz="20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更多</a:t>
            </a:r>
            <a:r>
              <a:rPr lang="en-US" altLang="zh-CN" sz="20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……</a:t>
            </a:r>
            <a:endParaRPr lang="en-US" altLang="zh-CN" sz="2000" b="1" dirty="0" smtClean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85775" y="398145"/>
            <a:ext cx="341630" cy="280035"/>
            <a:chOff x="4729" y="1585"/>
            <a:chExt cx="842" cy="708"/>
          </a:xfrm>
        </p:grpSpPr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4" name="图片 13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5" name="图片 1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8" name="文本框 7"/>
          <p:cNvSpPr txBox="1"/>
          <p:nvPr/>
        </p:nvSpPr>
        <p:spPr>
          <a:xfrm>
            <a:off x="896929" y="314927"/>
            <a:ext cx="3484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2000" b="1" dirty="0">
                <a:solidFill>
                  <a:schemeClr val="tx1"/>
                </a:solidFill>
                <a:sym typeface="+mn-ea"/>
              </a:rPr>
              <a:t>拥有用户标签将会带来的</a:t>
            </a:r>
            <a:r>
              <a:rPr lang="zh-CN" altLang="en-US" sz="2000" b="1" dirty="0">
                <a:solidFill>
                  <a:schemeClr val="tx1"/>
                </a:solidFill>
                <a:sym typeface="+mn-ea"/>
              </a:rPr>
              <a:t>好处</a:t>
            </a:r>
            <a:endParaRPr lang="zh-CN" altLang="en-US" sz="2000" b="1" dirty="0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3365" y="1058545"/>
            <a:ext cx="5084445" cy="122682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65" y="2687955"/>
            <a:ext cx="5084445" cy="118491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647254" y="1070610"/>
            <a:ext cx="3463925" cy="353814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lang="zh-CN" altLang="en-US" dirty="0"/>
              <a:t>近</a:t>
            </a:r>
            <a:r>
              <a:rPr lang="en-US" altLang="zh-CN" dirty="0"/>
              <a:t>1</a:t>
            </a:r>
            <a:r>
              <a:rPr lang="zh-CN" altLang="en-US" dirty="0"/>
              <a:t>年历史成交用户：</a:t>
            </a:r>
            <a:r>
              <a:rPr lang="en-US" altLang="zh-CN" dirty="0"/>
              <a:t>3594052</a:t>
            </a:r>
            <a:endParaRPr lang="en-US" altLang="zh-CN" dirty="0"/>
          </a:p>
          <a:p>
            <a:pPr algn="l">
              <a:lnSpc>
                <a:spcPct val="140000"/>
              </a:lnSpc>
            </a:pPr>
            <a:r>
              <a:rPr lang="zh-CN" altLang="en-US" dirty="0"/>
              <a:t>（未去重）</a:t>
            </a:r>
            <a:endParaRPr lang="zh-CN" altLang="en-US" dirty="0"/>
          </a:p>
          <a:p>
            <a:pPr algn="l">
              <a:lnSpc>
                <a:spcPct val="140000"/>
              </a:lnSpc>
            </a:pPr>
            <a:endParaRPr lang="zh-CN" altLang="en-US" dirty="0"/>
          </a:p>
          <a:p>
            <a:pPr algn="l">
              <a:lnSpc>
                <a:spcPct val="140000"/>
              </a:lnSpc>
            </a:pPr>
            <a:r>
              <a:rPr lang="en-US" altLang="zh-CN" dirty="0"/>
              <a:t>&lt;30</a:t>
            </a:r>
            <a:r>
              <a:rPr lang="zh-CN" altLang="en-US" dirty="0"/>
              <a:t>天：          </a:t>
            </a:r>
            <a:r>
              <a:rPr lang="en-US" altLang="zh-CN" dirty="0"/>
              <a:t>381288</a:t>
            </a:r>
            <a:endParaRPr lang="en-US" altLang="zh-CN" dirty="0"/>
          </a:p>
          <a:p>
            <a:pPr algn="l">
              <a:lnSpc>
                <a:spcPct val="140000"/>
              </a:lnSpc>
            </a:pPr>
            <a:r>
              <a:rPr lang="en-US" altLang="zh-CN" dirty="0"/>
              <a:t>31 </a:t>
            </a:r>
            <a:r>
              <a:rPr lang="en-US" dirty="0"/>
              <a:t>- 90</a:t>
            </a:r>
            <a:r>
              <a:rPr lang="zh-CN" altLang="en-US" dirty="0"/>
              <a:t>天：     </a:t>
            </a:r>
            <a:r>
              <a:rPr lang="en-US" altLang="zh-CN" dirty="0"/>
              <a:t>408594</a:t>
            </a:r>
            <a:endParaRPr lang="en-US" altLang="zh-CN" dirty="0"/>
          </a:p>
          <a:p>
            <a:pPr algn="l">
              <a:lnSpc>
                <a:spcPct val="140000"/>
              </a:lnSpc>
            </a:pPr>
            <a:r>
              <a:rPr lang="en-US" altLang="zh-CN" dirty="0">
                <a:sym typeface="+mn-ea"/>
              </a:rPr>
              <a:t>91 </a:t>
            </a:r>
            <a:r>
              <a:rPr lang="en-US" dirty="0">
                <a:sym typeface="+mn-ea"/>
              </a:rPr>
              <a:t>- 180</a:t>
            </a:r>
            <a:r>
              <a:rPr lang="zh-CN" altLang="en-US" dirty="0">
                <a:sym typeface="+mn-ea"/>
              </a:rPr>
              <a:t>天：  </a:t>
            </a:r>
            <a:r>
              <a:rPr lang="en-US" altLang="zh-CN" dirty="0">
                <a:sym typeface="+mn-ea"/>
              </a:rPr>
              <a:t>127504</a:t>
            </a:r>
            <a:endParaRPr lang="en-US" altLang="zh-CN" dirty="0">
              <a:sym typeface="+mn-ea"/>
            </a:endParaRPr>
          </a:p>
          <a:p>
            <a:pPr algn="l">
              <a:lnSpc>
                <a:spcPct val="140000"/>
              </a:lnSpc>
            </a:pPr>
            <a:r>
              <a:rPr lang="en-US" altLang="zh-CN" dirty="0">
                <a:sym typeface="+mn-ea"/>
              </a:rPr>
              <a:t>181 - 360</a:t>
            </a:r>
            <a:r>
              <a:rPr lang="zh-CN" altLang="en-US" dirty="0">
                <a:sym typeface="+mn-ea"/>
              </a:rPr>
              <a:t>天：</a:t>
            </a:r>
            <a:r>
              <a:rPr lang="en-US" altLang="zh-CN" dirty="0">
                <a:sym typeface="+mn-ea"/>
              </a:rPr>
              <a:t>1531666</a:t>
            </a:r>
            <a:endParaRPr lang="en-US" altLang="zh-CN" dirty="0">
              <a:sym typeface="+mn-ea"/>
            </a:endParaRPr>
          </a:p>
          <a:p>
            <a:pPr algn="l">
              <a:lnSpc>
                <a:spcPct val="140000"/>
              </a:lnSpc>
            </a:pPr>
            <a:endParaRPr lang="en-US" altLang="zh-CN" dirty="0">
              <a:sym typeface="+mn-ea"/>
            </a:endParaRPr>
          </a:p>
          <a:p>
            <a:pPr algn="l">
              <a:lnSpc>
                <a:spcPct val="140000"/>
              </a:lnSpc>
            </a:pPr>
            <a:r>
              <a:rPr lang="en-US" altLang="zh-CN" dirty="0">
                <a:sym typeface="+mn-ea"/>
              </a:rPr>
              <a:t>···</a:t>
            </a:r>
            <a:endParaRPr lang="en-US" altLang="zh-CN" dirty="0">
              <a:sym typeface="+mn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7" name="椭圆 16"/>
          <p:cNvSpPr/>
          <p:nvPr/>
        </p:nvSpPr>
        <p:spPr>
          <a:xfrm>
            <a:off x="8412279" y="1994886"/>
            <a:ext cx="1397800" cy="1386138"/>
          </a:xfrm>
          <a:prstGeom prst="ellipse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8557181" y="2180123"/>
            <a:ext cx="11079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FEA900"/>
                </a:solidFill>
              </a:rPr>
              <a:t>标签抓取</a:t>
            </a:r>
            <a:endParaRPr lang="en-US" altLang="zh-CN" b="1" dirty="0">
              <a:solidFill>
                <a:srgbClr val="FEA900"/>
              </a:solidFill>
            </a:endParaRPr>
          </a:p>
          <a:p>
            <a:pPr algn="ctr"/>
            <a:r>
              <a:rPr lang="zh-CN" altLang="en-US" sz="1400" dirty="0">
                <a:solidFill>
                  <a:srgbClr val="FEA900"/>
                </a:solidFill>
              </a:rPr>
              <a:t>消费周期</a:t>
            </a:r>
            <a:endParaRPr lang="en-US" altLang="zh-CN" sz="1400" dirty="0">
              <a:solidFill>
                <a:srgbClr val="FEA900"/>
              </a:solidFill>
            </a:endParaRPr>
          </a:p>
          <a:p>
            <a:pPr algn="ctr"/>
            <a:r>
              <a:rPr lang="zh-CN" altLang="en-US" sz="1400" dirty="0">
                <a:solidFill>
                  <a:srgbClr val="FEA900"/>
                </a:solidFill>
              </a:rPr>
              <a:t>消费客单</a:t>
            </a:r>
            <a:endParaRPr lang="en-US" altLang="zh-CN" sz="1400" dirty="0">
              <a:solidFill>
                <a:srgbClr val="FEA900"/>
              </a:solidFill>
            </a:endParaRPr>
          </a:p>
          <a:p>
            <a:pPr algn="ctr"/>
            <a:r>
              <a:rPr lang="en-US" altLang="zh-CN" sz="1400" dirty="0">
                <a:solidFill>
                  <a:srgbClr val="FEA900"/>
                </a:solidFill>
              </a:rPr>
              <a:t>···</a:t>
            </a:r>
            <a:endParaRPr lang="en-US" altLang="zh-CN" sz="1400" dirty="0">
              <a:solidFill>
                <a:srgbClr val="FEA900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6268736" y="719455"/>
            <a:ext cx="3504469" cy="24149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lang="zh-CN" altLang="en-US" dirty="0"/>
              <a:t>洗发水行业排名</a:t>
            </a:r>
            <a:r>
              <a:rPr lang="en-US" altLang="zh-CN" dirty="0"/>
              <a:t>TOP100</a:t>
            </a:r>
            <a:r>
              <a:rPr lang="zh-CN" altLang="en-US" dirty="0"/>
              <a:t>中</a:t>
            </a:r>
            <a:endParaRPr lang="zh-CN" altLang="en-US" dirty="0"/>
          </a:p>
          <a:p>
            <a:pPr>
              <a:lnSpc>
                <a:spcPct val="140000"/>
              </a:lnSpc>
            </a:pPr>
            <a:r>
              <a:rPr lang="zh-CN" altLang="en-US" b="1" dirty="0">
                <a:sym typeface="+mn-ea"/>
              </a:rPr>
              <a:t>某个护品牌</a:t>
            </a:r>
            <a:r>
              <a:rPr lang="en-US" altLang="zh-CN" b="1" dirty="0">
                <a:sym typeface="+mn-ea"/>
              </a:rPr>
              <a:t>A</a:t>
            </a:r>
            <a:r>
              <a:rPr lang="zh-CN" altLang="en-US" dirty="0"/>
              <a:t>品牌系列店铺占</a:t>
            </a:r>
            <a:r>
              <a:rPr lang="en-US" altLang="zh-CN" dirty="0"/>
              <a:t>7</a:t>
            </a:r>
            <a:r>
              <a:rPr lang="zh-CN" altLang="en-US" dirty="0"/>
              <a:t>家</a:t>
            </a:r>
            <a:endParaRPr lang="zh-CN" altLang="en-US" dirty="0"/>
          </a:p>
          <a:p>
            <a:pPr algn="l">
              <a:lnSpc>
                <a:spcPct val="140000"/>
              </a:lnSpc>
            </a:pPr>
            <a:r>
              <a:rPr lang="zh-CN" altLang="en-US" dirty="0"/>
              <a:t>行业渗透率居各品牌之首</a:t>
            </a:r>
            <a:endParaRPr lang="zh-CN" altLang="en-US" dirty="0"/>
          </a:p>
          <a:p>
            <a:pPr algn="l">
              <a:lnSpc>
                <a:spcPct val="140000"/>
              </a:lnSpc>
            </a:pPr>
            <a:r>
              <a:rPr lang="zh-CN" altLang="en-US" dirty="0"/>
              <a:t>参照旗舰店订单数据判断</a:t>
            </a:r>
            <a:endParaRPr lang="zh-CN" altLang="en-US" dirty="0"/>
          </a:p>
          <a:p>
            <a:pPr algn="l">
              <a:lnSpc>
                <a:spcPct val="140000"/>
              </a:lnSpc>
            </a:pPr>
            <a:r>
              <a:rPr lang="zh-CN" altLang="en-US" dirty="0"/>
              <a:t>仅天猫平台</a:t>
            </a:r>
            <a:endParaRPr lang="zh-CN" altLang="en-US" dirty="0"/>
          </a:p>
          <a:p>
            <a:pPr algn="l">
              <a:lnSpc>
                <a:spcPct val="140000"/>
              </a:lnSpc>
            </a:pPr>
            <a:r>
              <a:rPr lang="zh-CN" altLang="en-US" dirty="0"/>
              <a:t>可转化的用户基数超过</a:t>
            </a:r>
            <a:r>
              <a:rPr lang="en-US" altLang="zh-CN" dirty="0"/>
              <a:t>1</a:t>
            </a:r>
            <a:r>
              <a:rPr lang="zh-CN" altLang="en-US" dirty="0"/>
              <a:t>千万</a:t>
            </a:r>
            <a:endParaRPr lang="zh-CN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4" name="椭圆 13"/>
          <p:cNvSpPr/>
          <p:nvPr/>
        </p:nvSpPr>
        <p:spPr>
          <a:xfrm>
            <a:off x="7438572" y="3169285"/>
            <a:ext cx="1397800" cy="1386138"/>
          </a:xfrm>
          <a:prstGeom prst="ellipse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7583474" y="3354522"/>
            <a:ext cx="11079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FEA900"/>
                </a:solidFill>
              </a:rPr>
              <a:t>标签抓取</a:t>
            </a:r>
            <a:endParaRPr lang="en-US" altLang="zh-CN" b="1" dirty="0">
              <a:solidFill>
                <a:srgbClr val="FEA900"/>
              </a:solidFill>
            </a:endParaRPr>
          </a:p>
          <a:p>
            <a:pPr algn="ctr"/>
            <a:r>
              <a:rPr lang="zh-CN" altLang="en-US" sz="1400" dirty="0">
                <a:solidFill>
                  <a:srgbClr val="FEA900"/>
                </a:solidFill>
              </a:rPr>
              <a:t>来源渠道</a:t>
            </a:r>
            <a:endParaRPr lang="en-US" altLang="zh-CN" sz="1400" dirty="0">
              <a:solidFill>
                <a:srgbClr val="FEA900"/>
              </a:solidFill>
            </a:endParaRPr>
          </a:p>
          <a:p>
            <a:pPr algn="ctr"/>
            <a:r>
              <a:rPr lang="zh-CN" altLang="en-US" sz="1400" dirty="0">
                <a:solidFill>
                  <a:srgbClr val="FEA900"/>
                </a:solidFill>
              </a:rPr>
              <a:t>店铺偏好</a:t>
            </a:r>
            <a:endParaRPr lang="en-US" altLang="zh-CN" sz="1400" dirty="0">
              <a:solidFill>
                <a:srgbClr val="FEA900"/>
              </a:solidFill>
            </a:endParaRPr>
          </a:p>
          <a:p>
            <a:pPr algn="ctr"/>
            <a:r>
              <a:rPr lang="en-US" altLang="zh-CN" sz="1400" dirty="0">
                <a:solidFill>
                  <a:srgbClr val="FEA900"/>
                </a:solidFill>
              </a:rPr>
              <a:t>···</a:t>
            </a:r>
            <a:endParaRPr lang="en-US" altLang="zh-CN" sz="1400" dirty="0">
              <a:solidFill>
                <a:srgbClr val="FEA9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174" y="989557"/>
            <a:ext cx="5715660" cy="3442145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9560" y="3013075"/>
            <a:ext cx="5577205" cy="224726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995988" y="498843"/>
            <a:ext cx="2548255" cy="20275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lang="zh-CN" altLang="en-US"/>
              <a:t>成交类目占比</a:t>
            </a:r>
            <a:endParaRPr lang="zh-CN" altLang="en-US"/>
          </a:p>
          <a:p>
            <a:pPr algn="l">
              <a:lnSpc>
                <a:spcPct val="140000"/>
              </a:lnSpc>
            </a:pPr>
            <a:r>
              <a:rPr lang="zh-CN" altLang="en-US"/>
              <a:t>洗发水：</a:t>
            </a:r>
            <a:r>
              <a:rPr lang="en-US" altLang="zh-CN" dirty="0"/>
              <a:t>96.2%</a:t>
            </a:r>
            <a:endParaRPr lang="en-US" altLang="zh-CN" dirty="0"/>
          </a:p>
          <a:p>
            <a:pPr algn="l">
              <a:lnSpc>
                <a:spcPct val="140000"/>
              </a:lnSpc>
            </a:pPr>
            <a:r>
              <a:rPr lang="zh-CN" altLang="en-US"/>
              <a:t>沐浴露：</a:t>
            </a:r>
            <a:r>
              <a:rPr lang="en-US" altLang="zh-CN" dirty="0"/>
              <a:t>2.57%</a:t>
            </a:r>
            <a:endParaRPr lang="en-US" altLang="zh-CN" dirty="0"/>
          </a:p>
          <a:p>
            <a:pPr algn="l">
              <a:lnSpc>
                <a:spcPct val="140000"/>
              </a:lnSpc>
            </a:pPr>
            <a:r>
              <a:rPr lang="zh-CN" altLang="en-US"/>
              <a:t>护发素：</a:t>
            </a:r>
            <a:r>
              <a:rPr lang="en-US" altLang="zh-CN" dirty="0"/>
              <a:t>0.93%</a:t>
            </a:r>
            <a:endParaRPr lang="en-US" altLang="zh-CN" dirty="0"/>
          </a:p>
          <a:p>
            <a:pPr algn="l">
              <a:lnSpc>
                <a:spcPct val="140000"/>
              </a:lnSpc>
            </a:pPr>
            <a:r>
              <a:rPr lang="zh-CN" altLang="en-US"/>
              <a:t>身体乳：</a:t>
            </a:r>
            <a:r>
              <a:rPr lang="en-US" altLang="zh-CN" dirty="0"/>
              <a:t>0.29%</a:t>
            </a:r>
            <a:endParaRPr lang="en-US" altLang="zh-CN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" y="655320"/>
            <a:ext cx="5577205" cy="223837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5964237" y="3603564"/>
            <a:ext cx="3880485" cy="1663700"/>
            <a:chOff x="9421" y="4706"/>
            <a:chExt cx="6111" cy="2620"/>
          </a:xfrm>
        </p:grpSpPr>
        <p:sp>
          <p:nvSpPr>
            <p:cNvPr id="328" name="object 13"/>
            <p:cNvSpPr/>
            <p:nvPr/>
          </p:nvSpPr>
          <p:spPr>
            <a:xfrm>
              <a:off x="9421" y="4706"/>
              <a:ext cx="6111" cy="452"/>
            </a:xfrm>
            <a:prstGeom prst="rect">
              <a:avLst/>
            </a:prstGeom>
            <a:solidFill>
              <a:srgbClr val="EC691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29" name="文本框 328"/>
            <p:cNvSpPr txBox="1"/>
            <p:nvPr/>
          </p:nvSpPr>
          <p:spPr>
            <a:xfrm>
              <a:off x="11832" y="4706"/>
              <a:ext cx="1288" cy="3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1000" b="1">
                  <a:solidFill>
                    <a:schemeClr val="bg1"/>
                  </a:solidFill>
                </a:rPr>
                <a:t>分析及判断</a:t>
              </a:r>
              <a:endParaRPr lang="zh-CN" altLang="en-US" sz="1000" b="1">
                <a:solidFill>
                  <a:schemeClr val="bg1"/>
                </a:solidFill>
              </a:endParaRPr>
            </a:p>
          </p:txBody>
        </p:sp>
        <p:sp>
          <p:nvSpPr>
            <p:cNvPr id="332" name="矩形 331"/>
            <p:cNvSpPr/>
            <p:nvPr/>
          </p:nvSpPr>
          <p:spPr>
            <a:xfrm>
              <a:off x="9421" y="5158"/>
              <a:ext cx="6111" cy="216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5964237" y="4017361"/>
            <a:ext cx="3717290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lang="en-US" sz="1000" dirty="0"/>
              <a:t>1.</a:t>
            </a:r>
            <a:r>
              <a:rPr lang="zh-CN" altLang="en-US" sz="1000"/>
              <a:t>洗发水占绝对的主要位置</a:t>
            </a:r>
            <a:endParaRPr lang="zh-CN" altLang="en-US" sz="1000"/>
          </a:p>
          <a:p>
            <a:pPr algn="l">
              <a:lnSpc>
                <a:spcPct val="140000"/>
              </a:lnSpc>
            </a:pPr>
            <a:r>
              <a:rPr lang="en-US" altLang="zh-CN" sz="1000" dirty="0"/>
              <a:t>2.</a:t>
            </a:r>
            <a:r>
              <a:rPr lang="zh-CN" altLang="en-US" sz="1000"/>
              <a:t>后续在运营中首要任务是做洗发水的复购以及洗发水新品推荐</a:t>
            </a:r>
            <a:endParaRPr lang="zh-CN" altLang="en-US" sz="1000"/>
          </a:p>
          <a:p>
            <a:pPr algn="l">
              <a:lnSpc>
                <a:spcPct val="140000"/>
              </a:lnSpc>
            </a:pPr>
            <a:r>
              <a:rPr lang="en-US" altLang="zh-CN" sz="1000" dirty="0"/>
              <a:t>3.</a:t>
            </a:r>
            <a:r>
              <a:rPr lang="zh-CN" altLang="en-US" sz="1000"/>
              <a:t>设计产品组合，提升客单价和客件数</a:t>
            </a:r>
            <a:endParaRPr lang="zh-CN" altLang="en-US" sz="1000"/>
          </a:p>
        </p:txBody>
      </p:sp>
      <p:sp>
        <p:nvSpPr>
          <p:cNvPr id="13" name="矩形 12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5" name="椭圆 14"/>
          <p:cNvSpPr/>
          <p:nvPr/>
        </p:nvSpPr>
        <p:spPr>
          <a:xfrm>
            <a:off x="8669890" y="1989806"/>
            <a:ext cx="1397800" cy="1386138"/>
          </a:xfrm>
          <a:prstGeom prst="ellipse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8814792" y="2175043"/>
            <a:ext cx="110799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FEA900"/>
                </a:solidFill>
              </a:rPr>
              <a:t>标签抓取</a:t>
            </a:r>
            <a:endParaRPr lang="en-US" altLang="zh-CN" b="1" dirty="0">
              <a:solidFill>
                <a:srgbClr val="FEA900"/>
              </a:solidFill>
            </a:endParaRPr>
          </a:p>
          <a:p>
            <a:pPr algn="ctr"/>
            <a:r>
              <a:rPr lang="zh-CN" altLang="en-US" sz="1400" dirty="0">
                <a:solidFill>
                  <a:srgbClr val="FEA900"/>
                </a:solidFill>
              </a:rPr>
              <a:t>产品偏好</a:t>
            </a:r>
            <a:endParaRPr lang="en-US" altLang="zh-CN" sz="1400" dirty="0">
              <a:solidFill>
                <a:srgbClr val="FEA900"/>
              </a:solidFill>
            </a:endParaRPr>
          </a:p>
          <a:p>
            <a:pPr algn="ctr"/>
            <a:r>
              <a:rPr lang="en-US" altLang="zh-CN" sz="1400" dirty="0">
                <a:solidFill>
                  <a:srgbClr val="FEA900"/>
                </a:solidFill>
              </a:rPr>
              <a:t>···</a:t>
            </a:r>
            <a:endParaRPr lang="en-US" altLang="zh-CN" sz="1400" dirty="0">
              <a:solidFill>
                <a:srgbClr val="FEA900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0775" y="2879725"/>
            <a:ext cx="5599489" cy="180497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90" y="249219"/>
            <a:ext cx="3106530" cy="1885932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743065" y="471096"/>
            <a:ext cx="3254375" cy="1640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lang="zh-CN" altLang="en-US" dirty="0"/>
              <a:t>非会员复购</a:t>
            </a:r>
            <a:r>
              <a:rPr lang="en-US" dirty="0">
                <a:sym typeface="+mn-ea"/>
              </a:rPr>
              <a:t>(N+N)</a:t>
            </a:r>
            <a:endParaRPr lang="zh-CN" altLang="en-US" dirty="0"/>
          </a:p>
          <a:p>
            <a:pPr algn="l">
              <a:lnSpc>
                <a:spcPct val="140000"/>
              </a:lnSpc>
            </a:pPr>
            <a:r>
              <a:rPr lang="zh-CN" altLang="en-US" dirty="0"/>
              <a:t>大促前</a:t>
            </a:r>
            <a:r>
              <a:rPr lang="en-US" altLang="zh-CN" dirty="0"/>
              <a:t>30</a:t>
            </a:r>
            <a:r>
              <a:rPr lang="zh-CN" altLang="en-US" dirty="0"/>
              <a:t>天复购率：</a:t>
            </a:r>
            <a:r>
              <a:rPr lang="en-US" altLang="zh-CN" dirty="0"/>
              <a:t>6.3%</a:t>
            </a:r>
            <a:endParaRPr lang="en-US" altLang="zh-CN" dirty="0"/>
          </a:p>
          <a:p>
            <a:pPr algn="l">
              <a:lnSpc>
                <a:spcPct val="140000"/>
              </a:lnSpc>
            </a:pPr>
            <a:r>
              <a:rPr lang="zh-CN" altLang="en-US" dirty="0"/>
              <a:t>日常</a:t>
            </a:r>
            <a:r>
              <a:rPr lang="en-US" altLang="zh-CN" dirty="0"/>
              <a:t>30</a:t>
            </a:r>
            <a:r>
              <a:rPr lang="zh-CN" altLang="en-US" dirty="0"/>
              <a:t>天复购率：</a:t>
            </a:r>
            <a:r>
              <a:rPr lang="en-US" altLang="zh-CN" dirty="0"/>
              <a:t>2.4%</a:t>
            </a:r>
            <a:endParaRPr lang="en-US" altLang="zh-CN" dirty="0"/>
          </a:p>
          <a:p>
            <a:pPr algn="l">
              <a:lnSpc>
                <a:spcPct val="140000"/>
              </a:lnSpc>
            </a:pPr>
            <a:r>
              <a:rPr lang="en-US" altLang="zh-CN" dirty="0"/>
              <a:t>3</a:t>
            </a:r>
            <a:r>
              <a:rPr lang="zh-CN" altLang="en-US" dirty="0"/>
              <a:t>月份</a:t>
            </a:r>
            <a:r>
              <a:rPr lang="en-US" altLang="zh-CN" dirty="0"/>
              <a:t>30</a:t>
            </a:r>
            <a:r>
              <a:rPr lang="zh-CN" altLang="en-US" dirty="0"/>
              <a:t>天复购率：</a:t>
            </a:r>
            <a:r>
              <a:rPr lang="en-US" altLang="zh-CN" dirty="0"/>
              <a:t>2.5%</a:t>
            </a:r>
            <a:endParaRPr lang="en-US" altLang="zh-CN" dirty="0"/>
          </a:p>
        </p:txBody>
      </p:sp>
      <p:sp>
        <p:nvSpPr>
          <p:cNvPr id="9" name="文本框 8"/>
          <p:cNvSpPr txBox="1"/>
          <p:nvPr/>
        </p:nvSpPr>
        <p:spPr>
          <a:xfrm>
            <a:off x="3515732" y="473075"/>
            <a:ext cx="3254375" cy="1640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lang="zh-CN" altLang="en-US" dirty="0"/>
              <a:t>会员复购</a:t>
            </a:r>
            <a:r>
              <a:rPr lang="en-US" dirty="0">
                <a:sym typeface="+mn-ea"/>
              </a:rPr>
              <a:t>(N+N)</a:t>
            </a:r>
            <a:endParaRPr lang="zh-CN" altLang="en-US" dirty="0"/>
          </a:p>
          <a:p>
            <a:pPr algn="l">
              <a:lnSpc>
                <a:spcPct val="140000"/>
              </a:lnSpc>
            </a:pPr>
            <a:r>
              <a:rPr lang="zh-CN" altLang="en-US" dirty="0"/>
              <a:t>大促前</a:t>
            </a:r>
            <a:r>
              <a:rPr lang="en-US" altLang="zh-CN" dirty="0"/>
              <a:t>30</a:t>
            </a:r>
            <a:r>
              <a:rPr lang="zh-CN" altLang="en-US" dirty="0"/>
              <a:t>天复购率：</a:t>
            </a:r>
            <a:r>
              <a:rPr lang="en-US" altLang="zh-CN" dirty="0"/>
              <a:t>25.09%</a:t>
            </a:r>
            <a:endParaRPr lang="en-US" altLang="zh-CN" dirty="0"/>
          </a:p>
          <a:p>
            <a:pPr algn="l">
              <a:lnSpc>
                <a:spcPct val="140000"/>
              </a:lnSpc>
            </a:pPr>
            <a:r>
              <a:rPr lang="zh-CN" altLang="en-US" dirty="0"/>
              <a:t>日常</a:t>
            </a:r>
            <a:r>
              <a:rPr lang="en-US" altLang="zh-CN" dirty="0"/>
              <a:t>30</a:t>
            </a:r>
            <a:r>
              <a:rPr lang="zh-CN" altLang="en-US" dirty="0"/>
              <a:t>天复购率：</a:t>
            </a:r>
            <a:r>
              <a:rPr lang="en-US" altLang="zh-CN" dirty="0"/>
              <a:t>3.3%</a:t>
            </a:r>
            <a:endParaRPr lang="en-US" altLang="zh-CN" dirty="0"/>
          </a:p>
          <a:p>
            <a:pPr algn="l">
              <a:lnSpc>
                <a:spcPct val="140000"/>
              </a:lnSpc>
            </a:pPr>
            <a:r>
              <a:rPr lang="en-US" altLang="zh-CN" dirty="0"/>
              <a:t>3</a:t>
            </a:r>
            <a:r>
              <a:rPr lang="zh-CN" altLang="en-US" dirty="0"/>
              <a:t>月份</a:t>
            </a:r>
            <a:r>
              <a:rPr lang="en-US" altLang="zh-CN" dirty="0"/>
              <a:t>30</a:t>
            </a:r>
            <a:r>
              <a:rPr lang="zh-CN" altLang="en-US" dirty="0"/>
              <a:t>天复购率：</a:t>
            </a:r>
            <a:r>
              <a:rPr lang="en-US" altLang="zh-CN" dirty="0"/>
              <a:t>6.5%</a:t>
            </a:r>
            <a:endParaRPr lang="en-US" altLang="zh-CN" dirty="0"/>
          </a:p>
        </p:txBody>
      </p:sp>
      <p:sp>
        <p:nvSpPr>
          <p:cNvPr id="15" name="矩形 14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6" name="椭圆 15"/>
          <p:cNvSpPr/>
          <p:nvPr/>
        </p:nvSpPr>
        <p:spPr>
          <a:xfrm>
            <a:off x="7681062" y="2955081"/>
            <a:ext cx="1397800" cy="1386138"/>
          </a:xfrm>
          <a:prstGeom prst="ellipse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7825964" y="3140318"/>
            <a:ext cx="1107996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FEA900"/>
                </a:solidFill>
              </a:rPr>
              <a:t>标签抓取</a:t>
            </a:r>
            <a:endParaRPr lang="en-US" altLang="zh-CN" b="1" dirty="0">
              <a:solidFill>
                <a:srgbClr val="FEA900"/>
              </a:solidFill>
            </a:endParaRPr>
          </a:p>
          <a:p>
            <a:pPr algn="ctr"/>
            <a:r>
              <a:rPr lang="zh-CN" altLang="en-US" sz="1400" dirty="0">
                <a:solidFill>
                  <a:srgbClr val="FEA900"/>
                </a:solidFill>
              </a:rPr>
              <a:t>复购周期</a:t>
            </a:r>
            <a:endParaRPr lang="en-US" altLang="zh-CN" sz="1400" dirty="0">
              <a:solidFill>
                <a:srgbClr val="FEA900"/>
              </a:solidFill>
            </a:endParaRPr>
          </a:p>
          <a:p>
            <a:pPr algn="ctr"/>
            <a:r>
              <a:rPr lang="zh-CN" altLang="en-US" sz="1400" dirty="0">
                <a:solidFill>
                  <a:srgbClr val="FEA900"/>
                </a:solidFill>
              </a:rPr>
              <a:t>消费频次</a:t>
            </a:r>
            <a:endParaRPr lang="en-US" altLang="zh-CN" sz="1400" dirty="0">
              <a:solidFill>
                <a:srgbClr val="FEA900"/>
              </a:solidFill>
            </a:endParaRPr>
          </a:p>
          <a:p>
            <a:pPr algn="ctr"/>
            <a:r>
              <a:rPr lang="zh-CN" altLang="en-US" sz="1400" dirty="0">
                <a:solidFill>
                  <a:srgbClr val="FEA900"/>
                </a:solidFill>
              </a:rPr>
              <a:t>会员复购</a:t>
            </a:r>
            <a:endParaRPr lang="en-US" altLang="zh-CN" sz="1400" dirty="0">
              <a:solidFill>
                <a:srgbClr val="FEA900"/>
              </a:solidFill>
            </a:endParaRPr>
          </a:p>
          <a:p>
            <a:pPr algn="ctr"/>
            <a:r>
              <a:rPr lang="en-US" altLang="zh-CN" sz="1400" dirty="0">
                <a:solidFill>
                  <a:srgbClr val="FEA900"/>
                </a:solidFill>
              </a:rPr>
              <a:t>···</a:t>
            </a:r>
            <a:endParaRPr lang="en-US" altLang="zh-CN" sz="1400" dirty="0">
              <a:solidFill>
                <a:srgbClr val="FEA900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8485" y="1882140"/>
            <a:ext cx="4611370" cy="1665605"/>
          </a:xfrm>
          <a:prstGeom prst="rect">
            <a:avLst/>
          </a:prstGeom>
        </p:spPr>
      </p:pic>
      <p:pic>
        <p:nvPicPr>
          <p:cNvPr id="7" name="图片 6" descr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070" y="407670"/>
            <a:ext cx="4629785" cy="1492250"/>
          </a:xfrm>
          <a:prstGeom prst="rect">
            <a:avLst/>
          </a:prstGeom>
        </p:spPr>
      </p:pic>
      <p:pic>
        <p:nvPicPr>
          <p:cNvPr id="9" name="图片 8" descr="图片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070" y="3529965"/>
            <a:ext cx="4611370" cy="196024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313680" y="264160"/>
            <a:ext cx="3254375" cy="1640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lang="zh-CN" altLang="en-US" dirty="0"/>
              <a:t>会员复购</a:t>
            </a:r>
            <a:r>
              <a:rPr lang="en-US" dirty="0">
                <a:sym typeface="+mn-ea"/>
              </a:rPr>
              <a:t>(N+N)</a:t>
            </a:r>
            <a:endParaRPr lang="zh-CN" altLang="en-US" dirty="0"/>
          </a:p>
          <a:p>
            <a:pPr algn="l">
              <a:lnSpc>
                <a:spcPct val="140000"/>
              </a:lnSpc>
            </a:pPr>
            <a:r>
              <a:rPr lang="zh-CN" altLang="en-US" dirty="0"/>
              <a:t>大促前</a:t>
            </a:r>
            <a:r>
              <a:rPr lang="en-US" altLang="zh-CN" dirty="0"/>
              <a:t>30</a:t>
            </a:r>
            <a:r>
              <a:rPr lang="zh-CN" altLang="en-US" dirty="0"/>
              <a:t>天复购率：</a:t>
            </a:r>
            <a:r>
              <a:rPr lang="en-US" altLang="zh-CN" dirty="0"/>
              <a:t>25.09%</a:t>
            </a:r>
            <a:endParaRPr lang="en-US" altLang="zh-CN" dirty="0"/>
          </a:p>
          <a:p>
            <a:pPr algn="l">
              <a:lnSpc>
                <a:spcPct val="140000"/>
              </a:lnSpc>
            </a:pPr>
            <a:r>
              <a:rPr lang="zh-CN" altLang="en-US" dirty="0">
                <a:sym typeface="+mn-ea"/>
              </a:rPr>
              <a:t>大促前</a:t>
            </a:r>
            <a:r>
              <a:rPr lang="en-US" altLang="zh-CN" dirty="0">
                <a:sym typeface="+mn-ea"/>
              </a:rPr>
              <a:t>90</a:t>
            </a:r>
            <a:r>
              <a:rPr lang="zh-CN" altLang="en-US" dirty="0">
                <a:sym typeface="+mn-ea"/>
              </a:rPr>
              <a:t>天复购率：</a:t>
            </a:r>
            <a:r>
              <a:rPr lang="en-US" altLang="zh-CN" dirty="0">
                <a:sym typeface="+mn-ea"/>
              </a:rPr>
              <a:t>16.78%</a:t>
            </a:r>
            <a:endParaRPr lang="en-US" altLang="zh-CN" dirty="0"/>
          </a:p>
          <a:p>
            <a:pPr algn="l">
              <a:lnSpc>
                <a:spcPct val="140000"/>
              </a:lnSpc>
            </a:pPr>
            <a:r>
              <a:rPr lang="zh-CN" altLang="en-US" dirty="0">
                <a:sym typeface="+mn-ea"/>
              </a:rPr>
              <a:t>大促前</a:t>
            </a:r>
            <a:r>
              <a:rPr lang="en-US" altLang="zh-CN" dirty="0">
                <a:sym typeface="+mn-ea"/>
              </a:rPr>
              <a:t>180</a:t>
            </a:r>
            <a:r>
              <a:rPr lang="zh-CN" altLang="en-US" dirty="0">
                <a:sym typeface="+mn-ea"/>
              </a:rPr>
              <a:t>天复购率：</a:t>
            </a:r>
            <a:r>
              <a:rPr lang="en-US" altLang="zh-CN" dirty="0">
                <a:sym typeface="+mn-ea"/>
              </a:rPr>
              <a:t>16.79%</a:t>
            </a:r>
            <a:endParaRPr lang="en-US" altLang="zh-CN" dirty="0"/>
          </a:p>
        </p:txBody>
      </p:sp>
      <p:sp>
        <p:nvSpPr>
          <p:cNvPr id="12" name="文本框 11"/>
          <p:cNvSpPr txBox="1"/>
          <p:nvPr/>
        </p:nvSpPr>
        <p:spPr>
          <a:xfrm>
            <a:off x="5365115" y="2037715"/>
            <a:ext cx="3254375" cy="1640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lang="zh-CN" altLang="en-US" dirty="0"/>
              <a:t>非会员复购</a:t>
            </a:r>
            <a:r>
              <a:rPr lang="en-US" dirty="0">
                <a:sym typeface="+mn-ea"/>
              </a:rPr>
              <a:t>(N+N)</a:t>
            </a:r>
            <a:endParaRPr lang="zh-CN" altLang="en-US" dirty="0"/>
          </a:p>
          <a:p>
            <a:pPr algn="l">
              <a:lnSpc>
                <a:spcPct val="140000"/>
              </a:lnSpc>
            </a:pPr>
            <a:r>
              <a:rPr lang="zh-CN" altLang="en-US" dirty="0"/>
              <a:t>大促前</a:t>
            </a:r>
            <a:r>
              <a:rPr lang="en-US" altLang="zh-CN" dirty="0"/>
              <a:t>30</a:t>
            </a:r>
            <a:r>
              <a:rPr lang="zh-CN" altLang="en-US" dirty="0"/>
              <a:t>天复购率：</a:t>
            </a:r>
            <a:r>
              <a:rPr lang="en-US" altLang="zh-CN" dirty="0"/>
              <a:t>6.31%</a:t>
            </a:r>
            <a:endParaRPr lang="en-US" altLang="zh-CN" dirty="0"/>
          </a:p>
          <a:p>
            <a:pPr algn="l">
              <a:lnSpc>
                <a:spcPct val="140000"/>
              </a:lnSpc>
            </a:pPr>
            <a:r>
              <a:rPr lang="zh-CN" altLang="en-US" dirty="0">
                <a:sym typeface="+mn-ea"/>
              </a:rPr>
              <a:t>大促前</a:t>
            </a:r>
            <a:r>
              <a:rPr lang="en-US" altLang="zh-CN" dirty="0">
                <a:sym typeface="+mn-ea"/>
              </a:rPr>
              <a:t>90</a:t>
            </a:r>
            <a:r>
              <a:rPr lang="zh-CN" altLang="en-US" dirty="0">
                <a:sym typeface="+mn-ea"/>
              </a:rPr>
              <a:t>天复购率：</a:t>
            </a:r>
            <a:r>
              <a:rPr lang="en-US" altLang="zh-CN" dirty="0">
                <a:sym typeface="+mn-ea"/>
              </a:rPr>
              <a:t>10.86%</a:t>
            </a:r>
            <a:endParaRPr lang="en-US" altLang="zh-CN" dirty="0"/>
          </a:p>
          <a:p>
            <a:pPr algn="l">
              <a:lnSpc>
                <a:spcPct val="140000"/>
              </a:lnSpc>
            </a:pPr>
            <a:r>
              <a:rPr lang="zh-CN" altLang="en-US" dirty="0">
                <a:sym typeface="+mn-ea"/>
              </a:rPr>
              <a:t>大促前</a:t>
            </a:r>
            <a:r>
              <a:rPr lang="en-US" altLang="zh-CN" dirty="0">
                <a:sym typeface="+mn-ea"/>
              </a:rPr>
              <a:t>180</a:t>
            </a:r>
            <a:r>
              <a:rPr lang="zh-CN" altLang="en-US" dirty="0">
                <a:sym typeface="+mn-ea"/>
              </a:rPr>
              <a:t>天复购率：</a:t>
            </a:r>
            <a:r>
              <a:rPr lang="en-US" altLang="zh-CN" dirty="0">
                <a:sym typeface="+mn-ea"/>
              </a:rPr>
              <a:t>12.77%</a:t>
            </a:r>
            <a:endParaRPr lang="en-US" altLang="zh-CN" dirty="0"/>
          </a:p>
        </p:txBody>
      </p:sp>
      <p:sp>
        <p:nvSpPr>
          <p:cNvPr id="328" name="object 13"/>
          <p:cNvSpPr/>
          <p:nvPr/>
        </p:nvSpPr>
        <p:spPr>
          <a:xfrm>
            <a:off x="5365115" y="3677920"/>
            <a:ext cx="3880485" cy="287020"/>
          </a:xfrm>
          <a:prstGeom prst="rect">
            <a:avLst/>
          </a:prstGeom>
          <a:solidFill>
            <a:srgbClr val="EC691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9" name="文本框 328"/>
          <p:cNvSpPr txBox="1"/>
          <p:nvPr/>
        </p:nvSpPr>
        <p:spPr>
          <a:xfrm>
            <a:off x="6717458" y="3677920"/>
            <a:ext cx="81788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00" b="1">
                <a:solidFill>
                  <a:schemeClr val="bg1"/>
                </a:solidFill>
              </a:rPr>
              <a:t>分析及判断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332" name="矩形 331"/>
          <p:cNvSpPr/>
          <p:nvPr/>
        </p:nvSpPr>
        <p:spPr>
          <a:xfrm>
            <a:off x="5365115" y="3964940"/>
            <a:ext cx="3880485" cy="13233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5313680" y="4094163"/>
            <a:ext cx="371729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60000"/>
              </a:lnSpc>
            </a:pPr>
            <a:r>
              <a:rPr lang="zh-CN" altLang="en-US" sz="1000" b="1" dirty="0"/>
              <a:t>大促复购率增速对比</a:t>
            </a:r>
            <a:r>
              <a:rPr lang="zh-CN" altLang="en-US" sz="1000" dirty="0"/>
              <a:t>。</a:t>
            </a:r>
            <a:endParaRPr lang="zh-CN" altLang="en-US" sz="1000" dirty="0"/>
          </a:p>
          <a:p>
            <a:pPr algn="l">
              <a:lnSpc>
                <a:spcPct val="160000"/>
              </a:lnSpc>
            </a:pPr>
            <a:r>
              <a:rPr lang="zh-CN" altLang="en-US" sz="1000" dirty="0"/>
              <a:t>非会员大促</a:t>
            </a:r>
            <a:r>
              <a:rPr lang="en-US" altLang="zh-CN" sz="1000" dirty="0"/>
              <a:t>30</a:t>
            </a:r>
            <a:r>
              <a:rPr lang="zh-CN" altLang="en-US" sz="1000" dirty="0"/>
              <a:t>天以前增速不明显。会员大促</a:t>
            </a:r>
            <a:r>
              <a:rPr lang="en-US" altLang="zh-CN" sz="1000" dirty="0"/>
              <a:t>30</a:t>
            </a:r>
            <a:r>
              <a:rPr lang="zh-CN" altLang="en-US" sz="1000" dirty="0"/>
              <a:t>天以前增速不增反降</a:t>
            </a:r>
            <a:endParaRPr lang="zh-CN" altLang="en-US" sz="1000" dirty="0"/>
          </a:p>
          <a:p>
            <a:pPr algn="l">
              <a:lnSpc>
                <a:spcPct val="160000"/>
              </a:lnSpc>
            </a:pPr>
            <a:r>
              <a:rPr lang="zh-CN" altLang="en-US" sz="1000" dirty="0"/>
              <a:t>说明：大促前的重点工作放在</a:t>
            </a:r>
            <a:r>
              <a:rPr lang="en-US" altLang="zh-CN" sz="1000" dirty="0"/>
              <a:t>30</a:t>
            </a:r>
            <a:r>
              <a:rPr lang="zh-CN" altLang="en-US" sz="1000" dirty="0"/>
              <a:t>天会员和</a:t>
            </a:r>
            <a:r>
              <a:rPr lang="en-US" altLang="zh-CN" sz="1000" dirty="0"/>
              <a:t>60</a:t>
            </a:r>
            <a:r>
              <a:rPr lang="zh-CN" altLang="en-US" sz="1000" dirty="0"/>
              <a:t>天非会员</a:t>
            </a:r>
            <a:endParaRPr lang="zh-CN" altLang="en-US" sz="1000" dirty="0"/>
          </a:p>
        </p:txBody>
      </p:sp>
      <p:sp>
        <p:nvSpPr>
          <p:cNvPr id="16" name="矩形 15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7" name="椭圆 16"/>
          <p:cNvSpPr/>
          <p:nvPr/>
        </p:nvSpPr>
        <p:spPr>
          <a:xfrm>
            <a:off x="8592020" y="2057400"/>
            <a:ext cx="1397800" cy="1386138"/>
          </a:xfrm>
          <a:prstGeom prst="ellipse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8736922" y="2411578"/>
            <a:ext cx="110799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FEA900"/>
                </a:solidFill>
              </a:rPr>
              <a:t>活动标签</a:t>
            </a:r>
            <a:endParaRPr lang="en-US" altLang="zh-CN" b="1" dirty="0">
              <a:solidFill>
                <a:srgbClr val="FEA900"/>
              </a:solidFill>
            </a:endParaRPr>
          </a:p>
          <a:p>
            <a:pPr algn="ctr"/>
            <a:r>
              <a:rPr lang="zh-CN" altLang="en-US" b="1" dirty="0">
                <a:solidFill>
                  <a:srgbClr val="FEA900"/>
                </a:solidFill>
              </a:rPr>
              <a:t>对比</a:t>
            </a:r>
            <a:endParaRPr lang="en-US" altLang="zh-CN" b="1" dirty="0">
              <a:solidFill>
                <a:srgbClr val="FEA900"/>
              </a:solidFill>
            </a:endParaRPr>
          </a:p>
          <a:p>
            <a:pPr algn="ctr"/>
            <a:r>
              <a:rPr lang="en-US" altLang="zh-CN" sz="1400" dirty="0">
                <a:solidFill>
                  <a:srgbClr val="FEA900"/>
                </a:solidFill>
              </a:rPr>
              <a:t>·</a:t>
            </a:r>
            <a:endParaRPr lang="en-US" altLang="zh-CN" sz="1400" dirty="0">
              <a:solidFill>
                <a:srgbClr val="FEA900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8485" y="1882140"/>
            <a:ext cx="4611370" cy="1665605"/>
          </a:xfrm>
          <a:prstGeom prst="rect">
            <a:avLst/>
          </a:prstGeom>
        </p:spPr>
      </p:pic>
      <p:pic>
        <p:nvPicPr>
          <p:cNvPr id="7" name="图片 6" descr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070" y="407670"/>
            <a:ext cx="4629785" cy="1492250"/>
          </a:xfrm>
          <a:prstGeom prst="rect">
            <a:avLst/>
          </a:prstGeom>
        </p:spPr>
      </p:pic>
      <p:pic>
        <p:nvPicPr>
          <p:cNvPr id="9" name="图片 8" descr="图片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070" y="3529965"/>
            <a:ext cx="4611370" cy="196024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911215" y="407670"/>
            <a:ext cx="3254375" cy="1640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lang="zh-CN" altLang="en-US"/>
              <a:t>会员复购</a:t>
            </a:r>
            <a:r>
              <a:rPr lang="en-US" dirty="0">
                <a:sym typeface="+mn-ea"/>
              </a:rPr>
              <a:t>(N+N)</a:t>
            </a:r>
            <a:endParaRPr lang="zh-CN" altLang="en-US"/>
          </a:p>
          <a:p>
            <a:pPr algn="l">
              <a:lnSpc>
                <a:spcPct val="140000"/>
              </a:lnSpc>
            </a:pPr>
            <a:r>
              <a:rPr lang="zh-CN" altLang="en-US"/>
              <a:t>日常</a:t>
            </a:r>
            <a:r>
              <a:rPr lang="en-US" altLang="zh-CN" dirty="0"/>
              <a:t>30</a:t>
            </a:r>
            <a:r>
              <a:rPr lang="zh-CN" altLang="en-US"/>
              <a:t>天复购率：</a:t>
            </a:r>
            <a:r>
              <a:rPr lang="en-US" altLang="zh-CN" dirty="0"/>
              <a:t>3.3%</a:t>
            </a:r>
            <a:endParaRPr lang="en-US" altLang="zh-CN" dirty="0"/>
          </a:p>
          <a:p>
            <a:pPr algn="l">
              <a:lnSpc>
                <a:spcPct val="140000"/>
              </a:lnSpc>
            </a:pPr>
            <a:r>
              <a:rPr lang="zh-CN" altLang="en-US">
                <a:sym typeface="+mn-ea"/>
              </a:rPr>
              <a:t>日常</a:t>
            </a:r>
            <a:r>
              <a:rPr lang="en-US" altLang="zh-CN" dirty="0">
                <a:sym typeface="+mn-ea"/>
              </a:rPr>
              <a:t>90</a:t>
            </a:r>
            <a:r>
              <a:rPr lang="zh-CN" altLang="en-US">
                <a:sym typeface="+mn-ea"/>
              </a:rPr>
              <a:t>天复购率：</a:t>
            </a:r>
            <a:r>
              <a:rPr lang="en-US" altLang="zh-CN" dirty="0">
                <a:sym typeface="+mn-ea"/>
              </a:rPr>
              <a:t>9.46%</a:t>
            </a:r>
            <a:endParaRPr lang="en-US" altLang="zh-CN" dirty="0"/>
          </a:p>
          <a:p>
            <a:pPr algn="l">
              <a:lnSpc>
                <a:spcPct val="140000"/>
              </a:lnSpc>
            </a:pPr>
            <a:r>
              <a:rPr lang="zh-CN" altLang="en-US">
                <a:sym typeface="+mn-ea"/>
              </a:rPr>
              <a:t>日常</a:t>
            </a:r>
            <a:r>
              <a:rPr lang="en-US" altLang="zh-CN" dirty="0">
                <a:sym typeface="+mn-ea"/>
              </a:rPr>
              <a:t>180</a:t>
            </a:r>
            <a:r>
              <a:rPr lang="zh-CN" altLang="en-US">
                <a:sym typeface="+mn-ea"/>
              </a:rPr>
              <a:t>天复购率：</a:t>
            </a:r>
            <a:r>
              <a:rPr lang="en-US" altLang="zh-CN" dirty="0">
                <a:sym typeface="+mn-ea"/>
              </a:rPr>
              <a:t>10.08%</a:t>
            </a:r>
            <a:endParaRPr lang="en-US" altLang="zh-CN" dirty="0"/>
          </a:p>
        </p:txBody>
      </p:sp>
      <p:sp>
        <p:nvSpPr>
          <p:cNvPr id="12" name="文本框 11"/>
          <p:cNvSpPr txBox="1"/>
          <p:nvPr/>
        </p:nvSpPr>
        <p:spPr>
          <a:xfrm>
            <a:off x="5962650" y="2181225"/>
            <a:ext cx="3254375" cy="1640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lang="zh-CN" altLang="en-US"/>
              <a:t>非会员复购</a:t>
            </a:r>
            <a:r>
              <a:rPr lang="en-US" dirty="0">
                <a:sym typeface="+mn-ea"/>
              </a:rPr>
              <a:t>(N+N)</a:t>
            </a:r>
            <a:endParaRPr lang="zh-CN" altLang="en-US"/>
          </a:p>
          <a:p>
            <a:pPr algn="l">
              <a:lnSpc>
                <a:spcPct val="140000"/>
              </a:lnSpc>
            </a:pPr>
            <a:r>
              <a:rPr lang="zh-CN" altLang="en-US"/>
              <a:t>日常</a:t>
            </a:r>
            <a:r>
              <a:rPr lang="en-US" altLang="zh-CN" dirty="0"/>
              <a:t>30</a:t>
            </a:r>
            <a:r>
              <a:rPr lang="zh-CN" altLang="en-US"/>
              <a:t>天复购率：</a:t>
            </a:r>
            <a:r>
              <a:rPr lang="en-US" altLang="zh-CN" dirty="0"/>
              <a:t>2.4%</a:t>
            </a:r>
            <a:endParaRPr lang="en-US" altLang="zh-CN" dirty="0"/>
          </a:p>
          <a:p>
            <a:pPr algn="l">
              <a:lnSpc>
                <a:spcPct val="140000"/>
              </a:lnSpc>
            </a:pPr>
            <a:r>
              <a:rPr lang="zh-CN" altLang="en-US">
                <a:sym typeface="+mn-ea"/>
              </a:rPr>
              <a:t>日常</a:t>
            </a:r>
            <a:r>
              <a:rPr lang="en-US" altLang="zh-CN" dirty="0">
                <a:sym typeface="+mn-ea"/>
              </a:rPr>
              <a:t>90</a:t>
            </a:r>
            <a:r>
              <a:rPr lang="zh-CN" altLang="en-US">
                <a:sym typeface="+mn-ea"/>
              </a:rPr>
              <a:t>天复购率：</a:t>
            </a:r>
            <a:r>
              <a:rPr lang="en-US" altLang="zh-CN" dirty="0">
                <a:sym typeface="+mn-ea"/>
              </a:rPr>
              <a:t>7.4%</a:t>
            </a:r>
            <a:endParaRPr lang="en-US" altLang="zh-CN" dirty="0"/>
          </a:p>
          <a:p>
            <a:pPr algn="l">
              <a:lnSpc>
                <a:spcPct val="140000"/>
              </a:lnSpc>
            </a:pPr>
            <a:r>
              <a:rPr lang="zh-CN" altLang="en-US">
                <a:sym typeface="+mn-ea"/>
              </a:rPr>
              <a:t>日常</a:t>
            </a:r>
            <a:r>
              <a:rPr lang="en-US" altLang="zh-CN" dirty="0">
                <a:sym typeface="+mn-ea"/>
              </a:rPr>
              <a:t>180</a:t>
            </a:r>
            <a:r>
              <a:rPr lang="zh-CN" altLang="en-US">
                <a:sym typeface="+mn-ea"/>
              </a:rPr>
              <a:t>天复购率：</a:t>
            </a:r>
            <a:r>
              <a:rPr lang="en-US" altLang="zh-CN" dirty="0">
                <a:sym typeface="+mn-ea"/>
              </a:rPr>
              <a:t>8.78%</a:t>
            </a:r>
            <a:endParaRPr lang="en-US" altLang="zh-CN" dirty="0"/>
          </a:p>
        </p:txBody>
      </p:sp>
      <p:sp>
        <p:nvSpPr>
          <p:cNvPr id="328" name="object 13"/>
          <p:cNvSpPr/>
          <p:nvPr/>
        </p:nvSpPr>
        <p:spPr>
          <a:xfrm>
            <a:off x="5962650" y="3821430"/>
            <a:ext cx="3880485" cy="287020"/>
          </a:xfrm>
          <a:prstGeom prst="rect">
            <a:avLst/>
          </a:prstGeom>
          <a:solidFill>
            <a:srgbClr val="EC691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9" name="文本框 328"/>
          <p:cNvSpPr txBox="1"/>
          <p:nvPr/>
        </p:nvSpPr>
        <p:spPr>
          <a:xfrm>
            <a:off x="7493635" y="3821430"/>
            <a:ext cx="81788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00" b="1">
                <a:solidFill>
                  <a:schemeClr val="bg1"/>
                </a:solidFill>
              </a:rPr>
              <a:t>分析及判断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332" name="矩形 331"/>
          <p:cNvSpPr/>
          <p:nvPr/>
        </p:nvSpPr>
        <p:spPr>
          <a:xfrm>
            <a:off x="5962650" y="4166870"/>
            <a:ext cx="3880485" cy="13233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6044565" y="4290695"/>
            <a:ext cx="371729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60000"/>
              </a:lnSpc>
            </a:pPr>
            <a:r>
              <a:rPr lang="zh-CN" altLang="en-US" sz="1000" b="1"/>
              <a:t>日常复购率增速对比</a:t>
            </a:r>
            <a:r>
              <a:rPr lang="zh-CN" altLang="en-US" sz="1000"/>
              <a:t>。</a:t>
            </a:r>
            <a:endParaRPr lang="zh-CN" altLang="en-US" sz="1000"/>
          </a:p>
          <a:p>
            <a:pPr algn="l">
              <a:lnSpc>
                <a:spcPct val="160000"/>
              </a:lnSpc>
            </a:pPr>
            <a:r>
              <a:rPr lang="en-US" altLang="zh-CN" sz="1000" dirty="0"/>
              <a:t>90</a:t>
            </a:r>
            <a:r>
              <a:rPr lang="zh-CN" altLang="en-US" sz="1000"/>
              <a:t>天复购率是</a:t>
            </a:r>
            <a:r>
              <a:rPr lang="en-US" altLang="zh-CN" sz="1000" dirty="0"/>
              <a:t>30</a:t>
            </a:r>
            <a:r>
              <a:rPr lang="zh-CN" altLang="en-US" sz="1000"/>
              <a:t>天的</a:t>
            </a:r>
            <a:r>
              <a:rPr lang="en-US" altLang="zh-CN" sz="1000" dirty="0"/>
              <a:t>3</a:t>
            </a:r>
            <a:r>
              <a:rPr lang="zh-CN" altLang="en-US" sz="1000"/>
              <a:t>倍。</a:t>
            </a:r>
            <a:r>
              <a:rPr lang="en-US" altLang="zh-CN" sz="1000" dirty="0"/>
              <a:t>180</a:t>
            </a:r>
            <a:r>
              <a:rPr lang="zh-CN" altLang="en-US" sz="1000"/>
              <a:t>天的复购率是</a:t>
            </a:r>
            <a:r>
              <a:rPr lang="en-US" altLang="zh-CN" sz="1000" dirty="0"/>
              <a:t>90</a:t>
            </a:r>
            <a:r>
              <a:rPr lang="zh-CN" altLang="en-US" sz="1000"/>
              <a:t>天的</a:t>
            </a:r>
            <a:r>
              <a:rPr lang="en-US" altLang="zh-CN" sz="1000" dirty="0"/>
              <a:t>1.1</a:t>
            </a:r>
            <a:r>
              <a:rPr lang="zh-CN" altLang="en-US" sz="1000"/>
              <a:t>倍。</a:t>
            </a:r>
            <a:endParaRPr lang="zh-CN" altLang="en-US" sz="1000"/>
          </a:p>
          <a:p>
            <a:pPr algn="l">
              <a:lnSpc>
                <a:spcPct val="160000"/>
              </a:lnSpc>
            </a:pPr>
            <a:r>
              <a:rPr lang="zh-CN" altLang="en-US" sz="1000"/>
              <a:t>说明：用户的复购周期集中在</a:t>
            </a:r>
            <a:r>
              <a:rPr lang="en-US" altLang="zh-CN" sz="1000" dirty="0"/>
              <a:t>30-90</a:t>
            </a:r>
            <a:r>
              <a:rPr lang="zh-CN" altLang="en-US" sz="1000"/>
              <a:t>天内（可根据季节调整和细化复购周期）。针对性的进行用户激活</a:t>
            </a:r>
            <a:endParaRPr lang="zh-CN" altLang="en-US" sz="1000"/>
          </a:p>
        </p:txBody>
      </p:sp>
      <p:sp>
        <p:nvSpPr>
          <p:cNvPr id="16" name="矩形 15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7" name="椭圆 16"/>
          <p:cNvSpPr/>
          <p:nvPr/>
        </p:nvSpPr>
        <p:spPr>
          <a:xfrm>
            <a:off x="8489150" y="1936115"/>
            <a:ext cx="1397800" cy="1386138"/>
          </a:xfrm>
          <a:prstGeom prst="ellipse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8612618" y="2321870"/>
            <a:ext cx="110799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FEA900"/>
                </a:solidFill>
              </a:rPr>
              <a:t>日常标签</a:t>
            </a:r>
            <a:endParaRPr lang="en-US" altLang="zh-CN" b="1" dirty="0">
              <a:solidFill>
                <a:srgbClr val="FEA900"/>
              </a:solidFill>
            </a:endParaRPr>
          </a:p>
          <a:p>
            <a:pPr algn="ctr"/>
            <a:r>
              <a:rPr lang="zh-CN" altLang="en-US" b="1" dirty="0">
                <a:solidFill>
                  <a:srgbClr val="FEA900"/>
                </a:solidFill>
              </a:rPr>
              <a:t>对比</a:t>
            </a:r>
            <a:endParaRPr lang="en-US" altLang="zh-CN" b="1" dirty="0">
              <a:solidFill>
                <a:srgbClr val="FEA900"/>
              </a:solidFill>
            </a:endParaRPr>
          </a:p>
          <a:p>
            <a:pPr algn="ctr"/>
            <a:r>
              <a:rPr lang="en-US" altLang="zh-CN" sz="1400" dirty="0">
                <a:solidFill>
                  <a:srgbClr val="FEA900"/>
                </a:solidFill>
              </a:rPr>
              <a:t>·</a:t>
            </a:r>
            <a:endParaRPr lang="en-US" altLang="zh-CN" sz="1400" dirty="0">
              <a:solidFill>
                <a:srgbClr val="FEA900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398145" y="239395"/>
            <a:ext cx="1013460" cy="1090930"/>
            <a:chOff x="3413" y="3864"/>
            <a:chExt cx="1596" cy="1718"/>
          </a:xfrm>
        </p:grpSpPr>
        <p:pic>
          <p:nvPicPr>
            <p:cNvPr id="19" name="图片 18" descr="六角形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3719" y="4253"/>
              <a:ext cx="1104" cy="101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 dirty="0">
                  <a:latin typeface="微软雅黑" panose="020B0503020204020204" charset="-122"/>
                  <a:ea typeface="微软雅黑" panose="020B0503020204020204" charset="-122"/>
                </a:rPr>
                <a:t>数据收集</a:t>
              </a:r>
              <a:endParaRPr lang="zh-CN" altLang="en-US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3545911" y="2992967"/>
            <a:ext cx="2818765" cy="514350"/>
            <a:chOff x="5743" y="2751"/>
            <a:chExt cx="4439" cy="810"/>
          </a:xfrm>
        </p:grpSpPr>
        <p:sp>
          <p:nvSpPr>
            <p:cNvPr id="22" name="矩形 21"/>
            <p:cNvSpPr/>
            <p:nvPr/>
          </p:nvSpPr>
          <p:spPr>
            <a:xfrm>
              <a:off x="6746" y="2751"/>
              <a:ext cx="3437" cy="811"/>
            </a:xfrm>
            <a:prstGeom prst="rect">
              <a:avLst/>
            </a:prstGeom>
            <a:solidFill>
              <a:srgbClr val="E4DA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3" name="图片 22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49" y="2853"/>
              <a:ext cx="337" cy="709"/>
            </a:xfrm>
            <a:prstGeom prst="rect">
              <a:avLst/>
            </a:prstGeom>
          </p:spPr>
        </p:pic>
        <p:pic>
          <p:nvPicPr>
            <p:cNvPr id="24" name="图片 23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96" y="2853"/>
              <a:ext cx="337" cy="709"/>
            </a:xfrm>
            <a:prstGeom prst="rect">
              <a:avLst/>
            </a:prstGeom>
          </p:spPr>
        </p:pic>
        <p:pic>
          <p:nvPicPr>
            <p:cNvPr id="25" name="图片 24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43" y="2853"/>
              <a:ext cx="337" cy="709"/>
            </a:xfrm>
            <a:prstGeom prst="rect">
              <a:avLst/>
            </a:prstGeom>
          </p:spPr>
        </p:pic>
      </p:grpSp>
      <p:sp>
        <p:nvSpPr>
          <p:cNvPr id="26" name="文本框 25"/>
          <p:cNvSpPr txBox="1"/>
          <p:nvPr>
            <p:custDataLst>
              <p:tags r:id="rId5"/>
            </p:custDataLst>
          </p:nvPr>
        </p:nvSpPr>
        <p:spPr>
          <a:xfrm>
            <a:off x="4354266" y="2034752"/>
            <a:ext cx="1783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>
                <a:solidFill>
                  <a:srgbClr val="035898"/>
                </a:solidFill>
              </a:rPr>
              <a:t>内容端粉丝画像</a:t>
            </a:r>
            <a:endParaRPr lang="zh-CN" altLang="en-US" b="1">
              <a:solidFill>
                <a:srgbClr val="035898"/>
              </a:solidFill>
            </a:endParaRPr>
          </a:p>
        </p:txBody>
      </p:sp>
      <p:sp>
        <p:nvSpPr>
          <p:cNvPr id="27" name="文本框 26"/>
          <p:cNvSpPr txBox="1"/>
          <p:nvPr>
            <p:custDataLst>
              <p:tags r:id="rId6"/>
            </p:custDataLst>
          </p:nvPr>
        </p:nvSpPr>
        <p:spPr>
          <a:xfrm>
            <a:off x="4354266" y="2552277"/>
            <a:ext cx="1783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>
                <a:solidFill>
                  <a:srgbClr val="035898"/>
                </a:solidFill>
              </a:rPr>
              <a:t>交易端粉丝画像</a:t>
            </a:r>
            <a:endParaRPr lang="zh-CN" altLang="en-US" b="1">
              <a:solidFill>
                <a:srgbClr val="035898"/>
              </a:solidFill>
            </a:endParaRPr>
          </a:p>
        </p:txBody>
      </p:sp>
      <p:sp>
        <p:nvSpPr>
          <p:cNvPr id="28" name="文本框 27"/>
          <p:cNvSpPr txBox="1"/>
          <p:nvPr>
            <p:custDataLst>
              <p:tags r:id="rId7"/>
            </p:custDataLst>
          </p:nvPr>
        </p:nvSpPr>
        <p:spPr>
          <a:xfrm>
            <a:off x="4354266" y="3069802"/>
            <a:ext cx="1783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>
                <a:solidFill>
                  <a:srgbClr val="035898"/>
                </a:solidFill>
              </a:rPr>
              <a:t>微信端粉丝画像</a:t>
            </a:r>
            <a:endParaRPr lang="zh-CN" altLang="en-US" b="1">
              <a:solidFill>
                <a:srgbClr val="035898"/>
              </a:solidFill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404570" y="581372"/>
            <a:ext cx="6712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一、标签体系的基础：通过人群画像进行数据收集 （收集阶段）</a:t>
            </a:r>
            <a:endParaRPr lang="zh-CN" altLang="en-US" b="1" dirty="0"/>
          </a:p>
        </p:txBody>
      </p:sp>
      <p:grpSp>
        <p:nvGrpSpPr>
          <p:cNvPr id="3" name="组合 2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5" name="对角圆角矩形 4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" name="图片 6" descr="resource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文本框 7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93770" y="520700"/>
            <a:ext cx="1379855" cy="30746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140" y="646748"/>
            <a:ext cx="1363345" cy="2822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" y="641668"/>
            <a:ext cx="1379855" cy="28327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3570" y="591503"/>
            <a:ext cx="1383030" cy="29330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5925" y="601345"/>
            <a:ext cx="1363345" cy="29133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8280" y="607695"/>
            <a:ext cx="1363345" cy="2900680"/>
          </a:xfrm>
          <a:prstGeom prst="rect">
            <a:avLst/>
          </a:prstGeom>
        </p:spPr>
      </p:pic>
      <p:sp>
        <p:nvSpPr>
          <p:cNvPr id="328" name="object 13"/>
          <p:cNvSpPr/>
          <p:nvPr/>
        </p:nvSpPr>
        <p:spPr>
          <a:xfrm>
            <a:off x="5962650" y="3821430"/>
            <a:ext cx="3880485" cy="287020"/>
          </a:xfrm>
          <a:prstGeom prst="rect">
            <a:avLst/>
          </a:prstGeom>
          <a:solidFill>
            <a:srgbClr val="EC691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9" name="文本框 328"/>
          <p:cNvSpPr txBox="1"/>
          <p:nvPr/>
        </p:nvSpPr>
        <p:spPr>
          <a:xfrm>
            <a:off x="7493635" y="3821430"/>
            <a:ext cx="81788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00" b="1">
                <a:solidFill>
                  <a:schemeClr val="bg1"/>
                </a:solidFill>
              </a:rPr>
              <a:t>分析及判断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332" name="矩形 331"/>
          <p:cNvSpPr/>
          <p:nvPr/>
        </p:nvSpPr>
        <p:spPr>
          <a:xfrm>
            <a:off x="5962650" y="4166870"/>
            <a:ext cx="3880485" cy="13233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6043930" y="4190365"/>
            <a:ext cx="379984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60000"/>
              </a:lnSpc>
            </a:pPr>
            <a:r>
              <a:rPr lang="en-US" altLang="zh-CN" sz="1000" b="1" dirty="0"/>
              <a:t>17-25</a:t>
            </a:r>
            <a:r>
              <a:rPr lang="zh-CN" altLang="en-US" sz="1000" b="1" dirty="0"/>
              <a:t>岁典型用户</a:t>
            </a:r>
            <a:endParaRPr lang="zh-CN" altLang="en-US" sz="1000" dirty="0"/>
          </a:p>
          <a:p>
            <a:pPr algn="l">
              <a:lnSpc>
                <a:spcPct val="160000"/>
              </a:lnSpc>
            </a:pPr>
            <a:r>
              <a:rPr lang="zh-CN" sz="1000" dirty="0"/>
              <a:t>朋友圈单图展示 </a:t>
            </a:r>
            <a:r>
              <a:rPr lang="en-US" altLang="zh-CN" sz="1000" dirty="0"/>
              <a:t>+ </a:t>
            </a:r>
            <a:r>
              <a:rPr lang="zh-CN" altLang="en-US" sz="1000" dirty="0"/>
              <a:t>简短文字，基本不分享文章</a:t>
            </a:r>
            <a:endParaRPr lang="zh-CN" altLang="en-US" sz="1000" dirty="0"/>
          </a:p>
          <a:p>
            <a:pPr algn="l">
              <a:lnSpc>
                <a:spcPct val="160000"/>
              </a:lnSpc>
            </a:pPr>
            <a:r>
              <a:rPr lang="zh-CN" altLang="en-US" sz="1000" dirty="0"/>
              <a:t>内容集中在美食、心情、友情、旅游、学习、励志</a:t>
            </a:r>
            <a:endParaRPr lang="zh-CN" altLang="en-US" sz="1000" dirty="0"/>
          </a:p>
          <a:p>
            <a:pPr algn="l">
              <a:lnSpc>
                <a:spcPct val="160000"/>
              </a:lnSpc>
            </a:pPr>
            <a:r>
              <a:rPr lang="zh-CN" altLang="en-US" sz="1000" dirty="0"/>
              <a:t>在朋友圈经常晒自拍大头像</a:t>
            </a:r>
            <a:endParaRPr lang="zh-CN" altLang="en-US" sz="1000" dirty="0"/>
          </a:p>
          <a:p>
            <a:pPr algn="l">
              <a:lnSpc>
                <a:spcPct val="160000"/>
              </a:lnSpc>
            </a:pPr>
            <a:r>
              <a:rPr lang="zh-CN" altLang="en-US" sz="1000" dirty="0"/>
              <a:t>希望展现自己积极向上、与众不同、美丽自信、随性可爱的一面</a:t>
            </a:r>
            <a:endParaRPr lang="zh-CN" altLang="en-US" sz="1000" dirty="0"/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2293538" y="3852612"/>
            <a:ext cx="1397800" cy="1386138"/>
          </a:xfrm>
          <a:prstGeom prst="ellipse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2438440" y="4037849"/>
            <a:ext cx="1107996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FEA900"/>
                </a:solidFill>
              </a:rPr>
              <a:t>标签抓取</a:t>
            </a:r>
            <a:endParaRPr lang="en-US" altLang="zh-CN" b="1" dirty="0">
              <a:solidFill>
                <a:srgbClr val="FEA900"/>
              </a:solidFill>
            </a:endParaRPr>
          </a:p>
          <a:p>
            <a:pPr algn="ctr"/>
            <a:r>
              <a:rPr lang="zh-CN" altLang="en-US" sz="1400" dirty="0">
                <a:solidFill>
                  <a:srgbClr val="FEA900"/>
                </a:solidFill>
              </a:rPr>
              <a:t>年龄</a:t>
            </a:r>
            <a:endParaRPr lang="en-US" altLang="zh-CN" sz="1400" dirty="0">
              <a:solidFill>
                <a:srgbClr val="FEA900"/>
              </a:solidFill>
            </a:endParaRPr>
          </a:p>
          <a:p>
            <a:pPr algn="ctr"/>
            <a:r>
              <a:rPr lang="zh-CN" altLang="en-US" sz="1400" dirty="0">
                <a:solidFill>
                  <a:srgbClr val="FEA900"/>
                </a:solidFill>
              </a:rPr>
              <a:t>兴趣爱好</a:t>
            </a:r>
            <a:endParaRPr lang="en-US" altLang="zh-CN" sz="1400" dirty="0">
              <a:solidFill>
                <a:srgbClr val="FEA900"/>
              </a:solidFill>
            </a:endParaRPr>
          </a:p>
          <a:p>
            <a:pPr algn="ctr"/>
            <a:r>
              <a:rPr lang="zh-CN" altLang="en-US" sz="1400" dirty="0">
                <a:solidFill>
                  <a:srgbClr val="FEA900"/>
                </a:solidFill>
              </a:rPr>
              <a:t>内容偏好</a:t>
            </a:r>
            <a:endParaRPr lang="en-US" altLang="zh-CN" sz="1400" dirty="0">
              <a:solidFill>
                <a:srgbClr val="FEA900"/>
              </a:solidFill>
            </a:endParaRPr>
          </a:p>
          <a:p>
            <a:pPr algn="ctr"/>
            <a:r>
              <a:rPr lang="en-US" altLang="zh-CN" sz="1400" dirty="0">
                <a:solidFill>
                  <a:srgbClr val="FEA900"/>
                </a:solidFill>
              </a:rPr>
              <a:t>···</a:t>
            </a:r>
            <a:endParaRPr lang="en-US" altLang="zh-CN" sz="1400" dirty="0">
              <a:solidFill>
                <a:srgbClr val="FEA900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99815" y="289878"/>
            <a:ext cx="1448435" cy="315150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4960" y="279718"/>
            <a:ext cx="1445260" cy="317182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2770" y="284481"/>
            <a:ext cx="1414145" cy="31623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150" y="375921"/>
            <a:ext cx="1431290" cy="29794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0800" y="288608"/>
            <a:ext cx="1451610" cy="3154045"/>
          </a:xfrm>
          <a:prstGeom prst="rect">
            <a:avLst/>
          </a:prstGeom>
        </p:spPr>
      </p:pic>
      <p:sp>
        <p:nvSpPr>
          <p:cNvPr id="328" name="object 13"/>
          <p:cNvSpPr/>
          <p:nvPr/>
        </p:nvSpPr>
        <p:spPr>
          <a:xfrm>
            <a:off x="5962650" y="3648075"/>
            <a:ext cx="3880485" cy="287020"/>
          </a:xfrm>
          <a:prstGeom prst="rect">
            <a:avLst/>
          </a:prstGeom>
          <a:solidFill>
            <a:srgbClr val="EC691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9" name="文本框 328"/>
          <p:cNvSpPr txBox="1"/>
          <p:nvPr/>
        </p:nvSpPr>
        <p:spPr>
          <a:xfrm>
            <a:off x="7493635" y="3648075"/>
            <a:ext cx="81788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00" b="1">
                <a:solidFill>
                  <a:schemeClr val="bg1"/>
                </a:solidFill>
              </a:rPr>
              <a:t>分析及判断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332" name="矩形 331"/>
          <p:cNvSpPr/>
          <p:nvPr/>
        </p:nvSpPr>
        <p:spPr>
          <a:xfrm>
            <a:off x="5962650" y="3993515"/>
            <a:ext cx="3880485" cy="15919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6043930" y="4017010"/>
            <a:ext cx="379984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60000"/>
              </a:lnSpc>
            </a:pPr>
            <a:r>
              <a:rPr lang="en-US" altLang="zh-CN" sz="1000" b="1" dirty="0"/>
              <a:t>25-30</a:t>
            </a:r>
            <a:r>
              <a:rPr lang="zh-CN" altLang="en-US" sz="1000" b="1"/>
              <a:t>岁典型用户</a:t>
            </a:r>
            <a:endParaRPr lang="zh-CN" altLang="en-US" sz="1000"/>
          </a:p>
          <a:p>
            <a:pPr algn="l">
              <a:lnSpc>
                <a:spcPct val="160000"/>
              </a:lnSpc>
            </a:pPr>
            <a:r>
              <a:rPr lang="zh-CN" sz="1000"/>
              <a:t>朋友圈单图展示 </a:t>
            </a:r>
            <a:r>
              <a:rPr lang="en-US" altLang="zh-CN" sz="1000" dirty="0"/>
              <a:t>+ </a:t>
            </a:r>
            <a:r>
              <a:rPr lang="zh-CN" altLang="en-US" sz="1000"/>
              <a:t>简短文字，少量分享文章</a:t>
            </a:r>
            <a:endParaRPr lang="zh-CN" altLang="en-US" sz="1000"/>
          </a:p>
          <a:p>
            <a:pPr algn="l">
              <a:lnSpc>
                <a:spcPct val="160000"/>
              </a:lnSpc>
            </a:pPr>
            <a:r>
              <a:rPr lang="zh-CN" altLang="en-US" sz="1000"/>
              <a:t>内容集中在美食、心情、社会热点、投票、商业信息</a:t>
            </a:r>
            <a:endParaRPr lang="zh-CN" altLang="en-US" sz="1000"/>
          </a:p>
          <a:p>
            <a:pPr algn="l">
              <a:lnSpc>
                <a:spcPct val="160000"/>
              </a:lnSpc>
            </a:pPr>
            <a:r>
              <a:rPr lang="zh-CN" altLang="en-US" sz="1000"/>
              <a:t>较少晒自拍，自拍多集中展示精致背景和职业白领形象</a:t>
            </a:r>
            <a:endParaRPr lang="zh-CN" altLang="en-US" sz="1000"/>
          </a:p>
          <a:p>
            <a:pPr algn="l">
              <a:lnSpc>
                <a:spcPct val="160000"/>
              </a:lnSpc>
            </a:pPr>
            <a:r>
              <a:rPr lang="zh-CN" altLang="en-US" sz="1000"/>
              <a:t>希望展现自己职业干练、知性优雅、关注社会热点，希望表达自己的看法</a:t>
            </a:r>
            <a:endParaRPr lang="zh-CN" altLang="en-US" sz="100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5815" y="284480"/>
            <a:ext cx="1445260" cy="3105150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2293538" y="3850515"/>
            <a:ext cx="1397800" cy="1386138"/>
          </a:xfrm>
          <a:prstGeom prst="ellipse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2438440" y="4037849"/>
            <a:ext cx="1107996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FEA900"/>
                </a:solidFill>
              </a:rPr>
              <a:t>标签抓取</a:t>
            </a:r>
            <a:endParaRPr lang="en-US" altLang="zh-CN" b="1" dirty="0">
              <a:solidFill>
                <a:srgbClr val="FEA900"/>
              </a:solidFill>
            </a:endParaRPr>
          </a:p>
          <a:p>
            <a:pPr algn="ctr"/>
            <a:r>
              <a:rPr lang="zh-CN" altLang="en-US" sz="1400" dirty="0">
                <a:solidFill>
                  <a:srgbClr val="FEA900"/>
                </a:solidFill>
              </a:rPr>
              <a:t>年龄</a:t>
            </a:r>
            <a:endParaRPr lang="en-US" altLang="zh-CN" sz="1400" dirty="0">
              <a:solidFill>
                <a:srgbClr val="FEA900"/>
              </a:solidFill>
            </a:endParaRPr>
          </a:p>
          <a:p>
            <a:pPr algn="ctr"/>
            <a:r>
              <a:rPr lang="zh-CN" altLang="en-US" sz="1400" dirty="0">
                <a:solidFill>
                  <a:srgbClr val="FEA900"/>
                </a:solidFill>
              </a:rPr>
              <a:t>兴趣爱好</a:t>
            </a:r>
            <a:endParaRPr lang="en-US" altLang="zh-CN" sz="1400" dirty="0">
              <a:solidFill>
                <a:srgbClr val="FEA900"/>
              </a:solidFill>
            </a:endParaRPr>
          </a:p>
          <a:p>
            <a:pPr algn="ctr"/>
            <a:r>
              <a:rPr lang="zh-CN" altLang="en-US" sz="1400" dirty="0">
                <a:solidFill>
                  <a:srgbClr val="FEA900"/>
                </a:solidFill>
              </a:rPr>
              <a:t>内容偏好</a:t>
            </a:r>
            <a:endParaRPr lang="en-US" altLang="zh-CN" sz="1400" dirty="0">
              <a:solidFill>
                <a:srgbClr val="FEA900"/>
              </a:solidFill>
            </a:endParaRPr>
          </a:p>
          <a:p>
            <a:pPr algn="ctr"/>
            <a:r>
              <a:rPr lang="en-US" altLang="zh-CN" sz="1400" dirty="0">
                <a:solidFill>
                  <a:srgbClr val="FEA900"/>
                </a:solidFill>
              </a:rPr>
              <a:t>···</a:t>
            </a:r>
            <a:endParaRPr lang="en-US" altLang="zh-CN" sz="1400" dirty="0">
              <a:solidFill>
                <a:srgbClr val="FEA900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9930" y="225743"/>
            <a:ext cx="1451610" cy="31705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4090" y="230823"/>
            <a:ext cx="1451610" cy="3160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5265" y="227013"/>
            <a:ext cx="1451610" cy="31680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8250" y="261938"/>
            <a:ext cx="1434465" cy="309816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7235" y="233998"/>
            <a:ext cx="1420495" cy="315404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3235" y="225743"/>
            <a:ext cx="1438275" cy="3133725"/>
          </a:xfrm>
          <a:prstGeom prst="rect">
            <a:avLst/>
          </a:prstGeom>
        </p:spPr>
      </p:pic>
      <p:sp>
        <p:nvSpPr>
          <p:cNvPr id="328" name="object 13"/>
          <p:cNvSpPr/>
          <p:nvPr/>
        </p:nvSpPr>
        <p:spPr>
          <a:xfrm>
            <a:off x="5294630" y="3648075"/>
            <a:ext cx="4548505" cy="287020"/>
          </a:xfrm>
          <a:prstGeom prst="rect">
            <a:avLst/>
          </a:prstGeom>
          <a:solidFill>
            <a:srgbClr val="EC691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9" name="文本框 328"/>
          <p:cNvSpPr txBox="1"/>
          <p:nvPr/>
        </p:nvSpPr>
        <p:spPr>
          <a:xfrm>
            <a:off x="7019290" y="3669030"/>
            <a:ext cx="81788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00" b="1">
                <a:solidFill>
                  <a:schemeClr val="bg1"/>
                </a:solidFill>
              </a:rPr>
              <a:t>分析及判断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332" name="矩形 331"/>
          <p:cNvSpPr/>
          <p:nvPr/>
        </p:nvSpPr>
        <p:spPr>
          <a:xfrm>
            <a:off x="5294630" y="3993515"/>
            <a:ext cx="4548505" cy="15919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5346065" y="4017010"/>
            <a:ext cx="449770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60000"/>
              </a:lnSpc>
            </a:pPr>
            <a:r>
              <a:rPr lang="en-US" altLang="zh-CN" sz="1000" b="1" dirty="0"/>
              <a:t>30-35</a:t>
            </a:r>
            <a:r>
              <a:rPr lang="zh-CN" altLang="en-US" sz="1000" b="1"/>
              <a:t>岁典型用户</a:t>
            </a:r>
            <a:endParaRPr lang="zh-CN" altLang="en-US" sz="1000"/>
          </a:p>
          <a:p>
            <a:pPr algn="l">
              <a:lnSpc>
                <a:spcPct val="160000"/>
              </a:lnSpc>
            </a:pPr>
            <a:r>
              <a:rPr lang="zh-CN" sz="1000"/>
              <a:t>朋友圈</a:t>
            </a:r>
            <a:r>
              <a:rPr lang="en-US" altLang="zh-CN" sz="1000" dirty="0"/>
              <a:t>2-4</a:t>
            </a:r>
            <a:r>
              <a:rPr lang="zh-CN" altLang="en-US" sz="1000"/>
              <a:t>图</a:t>
            </a:r>
            <a:r>
              <a:rPr lang="zh-CN" sz="1000"/>
              <a:t>展示 </a:t>
            </a:r>
            <a:r>
              <a:rPr lang="en-US" altLang="zh-CN" sz="1000" dirty="0"/>
              <a:t>+ </a:t>
            </a:r>
            <a:r>
              <a:rPr lang="zh-CN" altLang="en-US" sz="1000"/>
              <a:t>简短文字，基本不分享文章</a:t>
            </a:r>
            <a:endParaRPr lang="zh-CN" altLang="en-US" sz="1000"/>
          </a:p>
          <a:p>
            <a:pPr algn="l">
              <a:lnSpc>
                <a:spcPct val="160000"/>
              </a:lnSpc>
            </a:pPr>
            <a:r>
              <a:rPr lang="zh-CN" altLang="en-US" sz="1000"/>
              <a:t>内容集中在孩子、美食、厨艺、减肥、教育、保险微商出现频率较高</a:t>
            </a:r>
            <a:endParaRPr lang="zh-CN" altLang="en-US" sz="1000"/>
          </a:p>
          <a:p>
            <a:pPr algn="l">
              <a:lnSpc>
                <a:spcPct val="160000"/>
              </a:lnSpc>
            </a:pPr>
            <a:r>
              <a:rPr lang="zh-CN" altLang="en-US" sz="1000"/>
              <a:t>较少晒自拍，自拍多集中展示孩子、背景不精致</a:t>
            </a:r>
            <a:endParaRPr lang="zh-CN" altLang="en-US" sz="1000"/>
          </a:p>
          <a:p>
            <a:pPr algn="l">
              <a:lnSpc>
                <a:spcPct val="160000"/>
              </a:lnSpc>
            </a:pPr>
            <a:r>
              <a:rPr lang="zh-CN" altLang="en-US" sz="1000"/>
              <a:t>希望展现自己家庭美满、懂生活、精致、关注家庭、情亲、亲子关系，对职业迷茫，不再关注社会热点发表自己看法、宝妈做微商保险比例高</a:t>
            </a:r>
            <a:endParaRPr lang="zh-CN" altLang="en-US" sz="1000"/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2293538" y="3850515"/>
            <a:ext cx="1397800" cy="1386138"/>
          </a:xfrm>
          <a:prstGeom prst="ellipse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2438440" y="4037849"/>
            <a:ext cx="110799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FEA900"/>
                </a:solidFill>
              </a:rPr>
              <a:t>标签抓取</a:t>
            </a:r>
            <a:endParaRPr lang="en-US" altLang="zh-CN" b="1" dirty="0">
              <a:solidFill>
                <a:srgbClr val="FEA900"/>
              </a:solidFill>
            </a:endParaRPr>
          </a:p>
          <a:p>
            <a:pPr algn="ctr"/>
            <a:r>
              <a:rPr lang="zh-CN" altLang="en-US" sz="1400" dirty="0">
                <a:solidFill>
                  <a:srgbClr val="FEA900"/>
                </a:solidFill>
              </a:rPr>
              <a:t>年龄、职位</a:t>
            </a:r>
            <a:endParaRPr lang="en-US" altLang="zh-CN" sz="1400" dirty="0">
              <a:solidFill>
                <a:srgbClr val="FEA900"/>
              </a:solidFill>
            </a:endParaRPr>
          </a:p>
          <a:p>
            <a:pPr algn="ctr"/>
            <a:r>
              <a:rPr lang="zh-CN" altLang="en-US" sz="1400" dirty="0">
                <a:solidFill>
                  <a:srgbClr val="FEA900"/>
                </a:solidFill>
              </a:rPr>
              <a:t>兴趣爱好</a:t>
            </a:r>
            <a:endParaRPr lang="en-US" altLang="zh-CN" sz="1400" dirty="0">
              <a:solidFill>
                <a:srgbClr val="FEA900"/>
              </a:solidFill>
            </a:endParaRPr>
          </a:p>
          <a:p>
            <a:pPr algn="ctr"/>
            <a:r>
              <a:rPr lang="zh-CN" altLang="en-US" sz="1400" dirty="0">
                <a:solidFill>
                  <a:srgbClr val="FEA900"/>
                </a:solidFill>
              </a:rPr>
              <a:t>内容偏好</a:t>
            </a:r>
            <a:endParaRPr lang="en-US" altLang="zh-CN" sz="1400" dirty="0">
              <a:solidFill>
                <a:srgbClr val="FEA900"/>
              </a:solidFill>
            </a:endParaRPr>
          </a:p>
          <a:p>
            <a:pPr algn="ctr"/>
            <a:r>
              <a:rPr lang="zh-CN" altLang="en-US" sz="1400" dirty="0">
                <a:solidFill>
                  <a:srgbClr val="FEA900"/>
                </a:solidFill>
              </a:rPr>
              <a:t>家庭情况</a:t>
            </a:r>
            <a:endParaRPr lang="en-US" altLang="zh-CN" sz="1400" dirty="0">
              <a:solidFill>
                <a:srgbClr val="FEA900"/>
              </a:solidFill>
            </a:endParaRPr>
          </a:p>
          <a:p>
            <a:pPr algn="ctr"/>
            <a:r>
              <a:rPr lang="en-US" altLang="zh-CN" sz="1400" dirty="0">
                <a:solidFill>
                  <a:srgbClr val="FEA900"/>
                </a:solidFill>
              </a:rPr>
              <a:t>···</a:t>
            </a:r>
            <a:endParaRPr lang="en-US" altLang="zh-CN" sz="1400" dirty="0">
              <a:solidFill>
                <a:srgbClr val="FEA9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485775" y="398145"/>
            <a:ext cx="341630" cy="280035"/>
            <a:chOff x="4729" y="1585"/>
            <a:chExt cx="842" cy="708"/>
          </a:xfrm>
        </p:grpSpPr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4" name="图片 13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5" name="图片 1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8" name="文本框 7"/>
          <p:cNvSpPr txBox="1"/>
          <p:nvPr/>
        </p:nvSpPr>
        <p:spPr>
          <a:xfrm>
            <a:off x="896929" y="351757"/>
            <a:ext cx="3992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tx1"/>
                </a:solidFill>
                <a:sym typeface="+mn-ea"/>
              </a:rPr>
              <a:t>你所知道的用户标签是怎么</a:t>
            </a:r>
            <a:r>
              <a:rPr lang="zh-CN" altLang="en-US" sz="2000" b="1" dirty="0">
                <a:solidFill>
                  <a:schemeClr val="tx1"/>
                </a:solidFill>
                <a:sym typeface="+mn-ea"/>
              </a:rPr>
              <a:t>用的？</a:t>
            </a:r>
            <a:endParaRPr lang="zh-CN" altLang="en-US" sz="2000" b="1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17" name="椭圆 16"/>
          <p:cNvSpPr/>
          <p:nvPr>
            <p:custDataLst>
              <p:tags r:id="rId4"/>
            </p:custDataLst>
          </p:nvPr>
        </p:nvSpPr>
        <p:spPr>
          <a:xfrm>
            <a:off x="1392819" y="1342877"/>
            <a:ext cx="1447438" cy="1447438"/>
          </a:xfrm>
          <a:prstGeom prst="ellipse">
            <a:avLst/>
          </a:prstGeom>
          <a:solidFill>
            <a:srgbClr val="1D6DC2"/>
          </a:solidFill>
          <a:ln w="28575">
            <a:noFill/>
          </a:ln>
        </p:spPr>
        <p:style>
          <a:lnRef idx="2">
            <a:srgbClr val="1D6DC2">
              <a:shade val="50000"/>
            </a:srgbClr>
          </a:lnRef>
          <a:fillRef idx="1">
            <a:srgbClr val="1D6DC2"/>
          </a:fillRef>
          <a:effectRef idx="0">
            <a:srgbClr val="1D6DC2"/>
          </a:effectRef>
          <a:fontRef idx="minor">
            <a:srgbClr val="FFFFFF"/>
          </a:fontRef>
        </p:style>
        <p:txBody>
          <a:bodyPr lIns="76792" tIns="38396" rIns="76792" bIns="38396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sz="1510" b="1" spc="30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4" name="任意多边形 23"/>
          <p:cNvSpPr/>
          <p:nvPr>
            <p:custDataLst>
              <p:tags r:id="rId5"/>
            </p:custDataLst>
          </p:nvPr>
        </p:nvSpPr>
        <p:spPr>
          <a:xfrm>
            <a:off x="1350710" y="1238939"/>
            <a:ext cx="1593486" cy="1655314"/>
          </a:xfrm>
          <a:custGeom>
            <a:avLst/>
            <a:gdLst>
              <a:gd name="connsiteX0" fmla="*/ 757956 w 1577106"/>
              <a:gd name="connsiteY0" fmla="*/ 0 h 1638300"/>
              <a:gd name="connsiteX1" fmla="*/ 1577106 w 1577106"/>
              <a:gd name="connsiteY1" fmla="*/ 819150 h 1638300"/>
              <a:gd name="connsiteX2" fmla="*/ 757956 w 1577106"/>
              <a:gd name="connsiteY2" fmla="*/ 1638300 h 1638300"/>
              <a:gd name="connsiteX3" fmla="*/ 3179 w 1577106"/>
              <a:gd name="connsiteY3" fmla="*/ 1138000 h 1638300"/>
              <a:gd name="connsiteX4" fmla="*/ 0 w 1577106"/>
              <a:gd name="connsiteY4" fmla="*/ 1127760 h 1638300"/>
              <a:gd name="connsiteX5" fmla="*/ 62811 w 1577106"/>
              <a:gd name="connsiteY5" fmla="*/ 1127760 h 1638300"/>
              <a:gd name="connsiteX6" fmla="*/ 126428 w 1577106"/>
              <a:gd name="connsiteY6" fmla="*/ 1244966 h 1638300"/>
              <a:gd name="connsiteX7" fmla="*/ 757956 w 1577106"/>
              <a:gd name="connsiteY7" fmla="*/ 1580747 h 1638300"/>
              <a:gd name="connsiteX8" fmla="*/ 1519553 w 1577106"/>
              <a:gd name="connsiteY8" fmla="*/ 819150 h 1638300"/>
              <a:gd name="connsiteX9" fmla="*/ 757956 w 1577106"/>
              <a:gd name="connsiteY9" fmla="*/ 57553 h 1638300"/>
              <a:gd name="connsiteX10" fmla="*/ 738906 w 1577106"/>
              <a:gd name="connsiteY10" fmla="*/ 58515 h 1638300"/>
              <a:gd name="connsiteX11" fmla="*/ 738906 w 1577106"/>
              <a:gd name="connsiteY11" fmla="*/ 962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77106" h="1638300">
                <a:moveTo>
                  <a:pt x="757956" y="0"/>
                </a:moveTo>
                <a:cubicBezTo>
                  <a:pt x="1210360" y="0"/>
                  <a:pt x="1577106" y="366746"/>
                  <a:pt x="1577106" y="819150"/>
                </a:cubicBezTo>
                <a:cubicBezTo>
                  <a:pt x="1577106" y="1271554"/>
                  <a:pt x="1210360" y="1638300"/>
                  <a:pt x="757956" y="1638300"/>
                </a:cubicBezTo>
                <a:cubicBezTo>
                  <a:pt x="418653" y="1638300"/>
                  <a:pt x="127533" y="1432005"/>
                  <a:pt x="3179" y="1138000"/>
                </a:cubicBezTo>
                <a:lnTo>
                  <a:pt x="0" y="1127760"/>
                </a:lnTo>
                <a:lnTo>
                  <a:pt x="62811" y="1127760"/>
                </a:lnTo>
                <a:lnTo>
                  <a:pt x="126428" y="1244966"/>
                </a:lnTo>
                <a:cubicBezTo>
                  <a:pt x="263293" y="1447552"/>
                  <a:pt x="495070" y="1580747"/>
                  <a:pt x="757956" y="1580747"/>
                </a:cubicBezTo>
                <a:cubicBezTo>
                  <a:pt x="1178574" y="1580747"/>
                  <a:pt x="1519553" y="1239768"/>
                  <a:pt x="1519553" y="819150"/>
                </a:cubicBezTo>
                <a:cubicBezTo>
                  <a:pt x="1519553" y="398532"/>
                  <a:pt x="1178574" y="57553"/>
                  <a:pt x="757956" y="57553"/>
                </a:cubicBezTo>
                <a:lnTo>
                  <a:pt x="738906" y="58515"/>
                </a:lnTo>
                <a:lnTo>
                  <a:pt x="738906" y="962"/>
                </a:lnTo>
                <a:close/>
              </a:path>
            </a:pathLst>
          </a:custGeom>
          <a:solidFill>
            <a:srgbClr val="FFFFFF">
              <a:lumMod val="85000"/>
            </a:srgbClr>
          </a:solidFill>
          <a:ln>
            <a:noFill/>
          </a:ln>
        </p:spPr>
        <p:style>
          <a:lnRef idx="2">
            <a:srgbClr val="1D6DC2">
              <a:shade val="50000"/>
            </a:srgbClr>
          </a:lnRef>
          <a:fillRef idx="1">
            <a:srgbClr val="1D6DC2"/>
          </a:fillRef>
          <a:effectRef idx="0">
            <a:srgbClr val="1D6DC2"/>
          </a:effectRef>
          <a:fontRef idx="minor">
            <a:srgbClr val="FFFFFF"/>
          </a:fontRef>
        </p:style>
        <p:txBody>
          <a:bodyPr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zh-CN" altLang="en-US" sz="1510">
              <a:solidFill>
                <a:srgbClr val="00000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5" name="文本框 24"/>
          <p:cNvSpPr txBox="1"/>
          <p:nvPr>
            <p:custDataLst>
              <p:tags r:id="rId6"/>
            </p:custDataLst>
          </p:nvPr>
        </p:nvSpPr>
        <p:spPr>
          <a:xfrm>
            <a:off x="850266" y="3307716"/>
            <a:ext cx="2594374" cy="121279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用户的共性特点打成标签</a:t>
            </a:r>
            <a:br>
              <a:rPr lang="zh-CN" altLang="en-US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</a:br>
            <a:r>
              <a:rPr lang="en-US" altLang="zh-CN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1</a:t>
            </a:r>
            <a:r>
              <a:rPr lang="zh-CN" altLang="en-US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个用户身上可能有多个标签</a:t>
            </a:r>
            <a:br>
              <a:rPr lang="zh-CN" altLang="en-US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</a:br>
            <a:endParaRPr lang="zh-CN" altLang="en-US" sz="1345" spc="15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6" name="燕尾形 25"/>
          <p:cNvSpPr/>
          <p:nvPr>
            <p:custDataLst>
              <p:tags r:id="rId7"/>
            </p:custDataLst>
          </p:nvPr>
        </p:nvSpPr>
        <p:spPr>
          <a:xfrm>
            <a:off x="3299888" y="1658542"/>
            <a:ext cx="677524" cy="816109"/>
          </a:xfrm>
          <a:prstGeom prst="chevron">
            <a:avLst/>
          </a:prstGeom>
          <a:solidFill>
            <a:srgbClr val="0088D5">
              <a:lumMod val="60000"/>
              <a:lumOff val="40000"/>
            </a:srgbClr>
          </a:solidFill>
          <a:ln>
            <a:noFill/>
          </a:ln>
        </p:spPr>
        <p:style>
          <a:lnRef idx="2">
            <a:srgbClr val="1D6DC2">
              <a:shade val="50000"/>
            </a:srgbClr>
          </a:lnRef>
          <a:fillRef idx="1">
            <a:srgbClr val="1D6DC2"/>
          </a:fillRef>
          <a:effectRef idx="0">
            <a:srgbClr val="1D6DC2"/>
          </a:effectRef>
          <a:fontRef idx="minor">
            <a:srgbClr val="FFFFFF"/>
          </a:fontRef>
        </p:style>
        <p:txBody>
          <a:bodyPr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zh-CN" altLang="en-US" sz="1510">
              <a:solidFill>
                <a:srgbClr val="00000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7" name="椭圆 26"/>
          <p:cNvSpPr/>
          <p:nvPr>
            <p:custDataLst>
              <p:tags r:id="rId8"/>
            </p:custDataLst>
          </p:nvPr>
        </p:nvSpPr>
        <p:spPr>
          <a:xfrm>
            <a:off x="4406128" y="1342877"/>
            <a:ext cx="1447438" cy="1447438"/>
          </a:xfrm>
          <a:prstGeom prst="ellipse">
            <a:avLst/>
          </a:prstGeom>
          <a:solidFill>
            <a:srgbClr val="0088D5"/>
          </a:solidFill>
          <a:ln w="28575">
            <a:noFill/>
          </a:ln>
        </p:spPr>
        <p:style>
          <a:lnRef idx="2">
            <a:srgbClr val="1D6DC2">
              <a:shade val="50000"/>
            </a:srgbClr>
          </a:lnRef>
          <a:fillRef idx="1">
            <a:srgbClr val="1D6DC2"/>
          </a:fillRef>
          <a:effectRef idx="0">
            <a:srgbClr val="1D6DC2"/>
          </a:effectRef>
          <a:fontRef idx="minor">
            <a:srgbClr val="FFFFFF"/>
          </a:fontRef>
        </p:style>
        <p:txBody>
          <a:bodyPr lIns="76792" tIns="38396" rIns="76792" bIns="38396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sz="1510" b="1" spc="30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8" name="任意多边形 27"/>
          <p:cNvSpPr/>
          <p:nvPr>
            <p:custDataLst>
              <p:tags r:id="rId9"/>
            </p:custDataLst>
          </p:nvPr>
        </p:nvSpPr>
        <p:spPr>
          <a:xfrm>
            <a:off x="4364020" y="1238939"/>
            <a:ext cx="1593486" cy="1655314"/>
          </a:xfrm>
          <a:custGeom>
            <a:avLst/>
            <a:gdLst>
              <a:gd name="connsiteX0" fmla="*/ 757956 w 1577106"/>
              <a:gd name="connsiteY0" fmla="*/ 0 h 1638300"/>
              <a:gd name="connsiteX1" fmla="*/ 1577106 w 1577106"/>
              <a:gd name="connsiteY1" fmla="*/ 819150 h 1638300"/>
              <a:gd name="connsiteX2" fmla="*/ 757956 w 1577106"/>
              <a:gd name="connsiteY2" fmla="*/ 1638300 h 1638300"/>
              <a:gd name="connsiteX3" fmla="*/ 3179 w 1577106"/>
              <a:gd name="connsiteY3" fmla="*/ 1138000 h 1638300"/>
              <a:gd name="connsiteX4" fmla="*/ 0 w 1577106"/>
              <a:gd name="connsiteY4" fmla="*/ 1127760 h 1638300"/>
              <a:gd name="connsiteX5" fmla="*/ 62811 w 1577106"/>
              <a:gd name="connsiteY5" fmla="*/ 1127760 h 1638300"/>
              <a:gd name="connsiteX6" fmla="*/ 126428 w 1577106"/>
              <a:gd name="connsiteY6" fmla="*/ 1244966 h 1638300"/>
              <a:gd name="connsiteX7" fmla="*/ 757956 w 1577106"/>
              <a:gd name="connsiteY7" fmla="*/ 1580747 h 1638300"/>
              <a:gd name="connsiteX8" fmla="*/ 1519553 w 1577106"/>
              <a:gd name="connsiteY8" fmla="*/ 819150 h 1638300"/>
              <a:gd name="connsiteX9" fmla="*/ 757956 w 1577106"/>
              <a:gd name="connsiteY9" fmla="*/ 57553 h 1638300"/>
              <a:gd name="connsiteX10" fmla="*/ 738906 w 1577106"/>
              <a:gd name="connsiteY10" fmla="*/ 58515 h 1638300"/>
              <a:gd name="connsiteX11" fmla="*/ 738906 w 1577106"/>
              <a:gd name="connsiteY11" fmla="*/ 962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77106" h="1638300">
                <a:moveTo>
                  <a:pt x="757956" y="0"/>
                </a:moveTo>
                <a:cubicBezTo>
                  <a:pt x="1210360" y="0"/>
                  <a:pt x="1577106" y="366746"/>
                  <a:pt x="1577106" y="819150"/>
                </a:cubicBezTo>
                <a:cubicBezTo>
                  <a:pt x="1577106" y="1271554"/>
                  <a:pt x="1210360" y="1638300"/>
                  <a:pt x="757956" y="1638300"/>
                </a:cubicBezTo>
                <a:cubicBezTo>
                  <a:pt x="418653" y="1638300"/>
                  <a:pt x="127533" y="1432005"/>
                  <a:pt x="3179" y="1138000"/>
                </a:cubicBezTo>
                <a:lnTo>
                  <a:pt x="0" y="1127760"/>
                </a:lnTo>
                <a:lnTo>
                  <a:pt x="62811" y="1127760"/>
                </a:lnTo>
                <a:lnTo>
                  <a:pt x="126428" y="1244966"/>
                </a:lnTo>
                <a:cubicBezTo>
                  <a:pt x="263293" y="1447552"/>
                  <a:pt x="495070" y="1580747"/>
                  <a:pt x="757956" y="1580747"/>
                </a:cubicBezTo>
                <a:cubicBezTo>
                  <a:pt x="1178574" y="1580747"/>
                  <a:pt x="1519553" y="1239768"/>
                  <a:pt x="1519553" y="819150"/>
                </a:cubicBezTo>
                <a:cubicBezTo>
                  <a:pt x="1519553" y="398532"/>
                  <a:pt x="1178574" y="57553"/>
                  <a:pt x="757956" y="57553"/>
                </a:cubicBezTo>
                <a:lnTo>
                  <a:pt x="738906" y="58515"/>
                </a:lnTo>
                <a:lnTo>
                  <a:pt x="738906" y="962"/>
                </a:lnTo>
                <a:close/>
              </a:path>
            </a:pathLst>
          </a:custGeom>
          <a:solidFill>
            <a:srgbClr val="FFFFFF">
              <a:lumMod val="85000"/>
            </a:srgbClr>
          </a:solidFill>
          <a:ln>
            <a:noFill/>
          </a:ln>
        </p:spPr>
        <p:style>
          <a:lnRef idx="2">
            <a:srgbClr val="1D6DC2">
              <a:shade val="50000"/>
            </a:srgbClr>
          </a:lnRef>
          <a:fillRef idx="1">
            <a:srgbClr val="1D6DC2"/>
          </a:fillRef>
          <a:effectRef idx="0">
            <a:srgbClr val="1D6DC2"/>
          </a:effectRef>
          <a:fontRef idx="minor">
            <a:srgbClr val="FFFFFF"/>
          </a:fontRef>
        </p:style>
        <p:txBody>
          <a:bodyPr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zh-CN" altLang="en-US" sz="1510">
              <a:solidFill>
                <a:srgbClr val="00000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9" name="文本框 28"/>
          <p:cNvSpPr txBox="1"/>
          <p:nvPr>
            <p:custDataLst>
              <p:tags r:id="rId10"/>
            </p:custDataLst>
          </p:nvPr>
        </p:nvSpPr>
        <p:spPr>
          <a:xfrm>
            <a:off x="3638550" y="3307715"/>
            <a:ext cx="3025775" cy="93218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同一个标签下就是同一类人</a:t>
            </a:r>
            <a:br>
              <a:rPr lang="zh-CN" altLang="en-US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</a:br>
            <a:r>
              <a:rPr lang="zh-CN" altLang="en-US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多个标签就组成人群包</a:t>
            </a:r>
            <a:br>
              <a:rPr lang="zh-CN" altLang="en-US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</a:br>
            <a:r>
              <a:rPr lang="zh-CN" altLang="en-US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如</a:t>
            </a:r>
            <a:r>
              <a:rPr lang="zh-CN" altLang="en-US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年轻女性</a:t>
            </a:r>
            <a:r>
              <a:rPr lang="en-US" altLang="zh-CN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+</a:t>
            </a:r>
            <a:r>
              <a:rPr lang="zh-CN" altLang="en-US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母婴</a:t>
            </a:r>
            <a:r>
              <a:rPr lang="en-US" altLang="zh-CN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+</a:t>
            </a:r>
            <a:r>
              <a:rPr lang="zh-CN" altLang="en-US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奶粉</a:t>
            </a:r>
            <a:r>
              <a:rPr lang="en-US" altLang="zh-CN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=</a:t>
            </a:r>
            <a:r>
              <a:rPr lang="zh-CN" altLang="en-US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新手妈妈</a:t>
            </a:r>
            <a:endParaRPr lang="zh-CN" altLang="en-US" sz="1345" spc="15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0" name="燕尾形 29"/>
          <p:cNvSpPr/>
          <p:nvPr>
            <p:custDataLst>
              <p:tags r:id="rId11"/>
            </p:custDataLst>
          </p:nvPr>
        </p:nvSpPr>
        <p:spPr>
          <a:xfrm>
            <a:off x="6282283" y="1658542"/>
            <a:ext cx="677524" cy="816109"/>
          </a:xfrm>
          <a:prstGeom prst="chevron">
            <a:avLst/>
          </a:prstGeom>
          <a:solidFill>
            <a:srgbClr val="009ECA">
              <a:lumMod val="60000"/>
              <a:lumOff val="40000"/>
            </a:srgbClr>
          </a:solidFill>
          <a:ln>
            <a:noFill/>
          </a:ln>
        </p:spPr>
        <p:style>
          <a:lnRef idx="2">
            <a:srgbClr val="1D6DC2">
              <a:shade val="50000"/>
            </a:srgbClr>
          </a:lnRef>
          <a:fillRef idx="1">
            <a:srgbClr val="1D6DC2"/>
          </a:fillRef>
          <a:effectRef idx="0">
            <a:srgbClr val="1D6DC2"/>
          </a:effectRef>
          <a:fontRef idx="minor">
            <a:srgbClr val="FFFFFF"/>
          </a:fontRef>
        </p:style>
        <p:txBody>
          <a:bodyPr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zh-CN" altLang="en-US" sz="1510">
              <a:solidFill>
                <a:srgbClr val="00000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1" name="椭圆 30"/>
          <p:cNvSpPr/>
          <p:nvPr>
            <p:custDataLst>
              <p:tags r:id="rId12"/>
            </p:custDataLst>
          </p:nvPr>
        </p:nvSpPr>
        <p:spPr>
          <a:xfrm>
            <a:off x="7388523" y="1342877"/>
            <a:ext cx="1447438" cy="1447438"/>
          </a:xfrm>
          <a:prstGeom prst="ellipse">
            <a:avLst/>
          </a:prstGeom>
          <a:solidFill>
            <a:srgbClr val="009ECA"/>
          </a:solidFill>
          <a:ln w="28575">
            <a:noFill/>
          </a:ln>
        </p:spPr>
        <p:style>
          <a:lnRef idx="2">
            <a:srgbClr val="1D6DC2">
              <a:shade val="50000"/>
            </a:srgbClr>
          </a:lnRef>
          <a:fillRef idx="1">
            <a:srgbClr val="1D6DC2"/>
          </a:fillRef>
          <a:effectRef idx="0">
            <a:srgbClr val="1D6DC2"/>
          </a:effectRef>
          <a:fontRef idx="minor">
            <a:srgbClr val="FFFFFF"/>
          </a:fontRef>
        </p:style>
        <p:txBody>
          <a:bodyPr lIns="76792" tIns="38396" rIns="76792" bIns="38396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sz="1510" b="1" spc="30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8" name="任意多边形 37"/>
          <p:cNvSpPr/>
          <p:nvPr>
            <p:custDataLst>
              <p:tags r:id="rId13"/>
            </p:custDataLst>
          </p:nvPr>
        </p:nvSpPr>
        <p:spPr>
          <a:xfrm>
            <a:off x="7346414" y="1238939"/>
            <a:ext cx="1593486" cy="1655314"/>
          </a:xfrm>
          <a:custGeom>
            <a:avLst/>
            <a:gdLst>
              <a:gd name="connsiteX0" fmla="*/ 757956 w 1577106"/>
              <a:gd name="connsiteY0" fmla="*/ 0 h 1638300"/>
              <a:gd name="connsiteX1" fmla="*/ 1577106 w 1577106"/>
              <a:gd name="connsiteY1" fmla="*/ 819150 h 1638300"/>
              <a:gd name="connsiteX2" fmla="*/ 757956 w 1577106"/>
              <a:gd name="connsiteY2" fmla="*/ 1638300 h 1638300"/>
              <a:gd name="connsiteX3" fmla="*/ 3179 w 1577106"/>
              <a:gd name="connsiteY3" fmla="*/ 1138000 h 1638300"/>
              <a:gd name="connsiteX4" fmla="*/ 0 w 1577106"/>
              <a:gd name="connsiteY4" fmla="*/ 1127760 h 1638300"/>
              <a:gd name="connsiteX5" fmla="*/ 62811 w 1577106"/>
              <a:gd name="connsiteY5" fmla="*/ 1127760 h 1638300"/>
              <a:gd name="connsiteX6" fmla="*/ 126428 w 1577106"/>
              <a:gd name="connsiteY6" fmla="*/ 1244966 h 1638300"/>
              <a:gd name="connsiteX7" fmla="*/ 757956 w 1577106"/>
              <a:gd name="connsiteY7" fmla="*/ 1580747 h 1638300"/>
              <a:gd name="connsiteX8" fmla="*/ 1519553 w 1577106"/>
              <a:gd name="connsiteY8" fmla="*/ 819150 h 1638300"/>
              <a:gd name="connsiteX9" fmla="*/ 757956 w 1577106"/>
              <a:gd name="connsiteY9" fmla="*/ 57553 h 1638300"/>
              <a:gd name="connsiteX10" fmla="*/ 738906 w 1577106"/>
              <a:gd name="connsiteY10" fmla="*/ 58515 h 1638300"/>
              <a:gd name="connsiteX11" fmla="*/ 738906 w 1577106"/>
              <a:gd name="connsiteY11" fmla="*/ 962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77106" h="1638300">
                <a:moveTo>
                  <a:pt x="757956" y="0"/>
                </a:moveTo>
                <a:cubicBezTo>
                  <a:pt x="1210360" y="0"/>
                  <a:pt x="1577106" y="366746"/>
                  <a:pt x="1577106" y="819150"/>
                </a:cubicBezTo>
                <a:cubicBezTo>
                  <a:pt x="1577106" y="1271554"/>
                  <a:pt x="1210360" y="1638300"/>
                  <a:pt x="757956" y="1638300"/>
                </a:cubicBezTo>
                <a:cubicBezTo>
                  <a:pt x="418653" y="1638300"/>
                  <a:pt x="127533" y="1432005"/>
                  <a:pt x="3179" y="1138000"/>
                </a:cubicBezTo>
                <a:lnTo>
                  <a:pt x="0" y="1127760"/>
                </a:lnTo>
                <a:lnTo>
                  <a:pt x="62811" y="1127760"/>
                </a:lnTo>
                <a:lnTo>
                  <a:pt x="126428" y="1244966"/>
                </a:lnTo>
                <a:cubicBezTo>
                  <a:pt x="263293" y="1447552"/>
                  <a:pt x="495070" y="1580747"/>
                  <a:pt x="757956" y="1580747"/>
                </a:cubicBezTo>
                <a:cubicBezTo>
                  <a:pt x="1178574" y="1580747"/>
                  <a:pt x="1519553" y="1239768"/>
                  <a:pt x="1519553" y="819150"/>
                </a:cubicBezTo>
                <a:cubicBezTo>
                  <a:pt x="1519553" y="398532"/>
                  <a:pt x="1178574" y="57553"/>
                  <a:pt x="757956" y="57553"/>
                </a:cubicBezTo>
                <a:lnTo>
                  <a:pt x="738906" y="58515"/>
                </a:lnTo>
                <a:lnTo>
                  <a:pt x="738906" y="962"/>
                </a:lnTo>
                <a:close/>
              </a:path>
            </a:pathLst>
          </a:custGeom>
          <a:solidFill>
            <a:srgbClr val="FFFFFF">
              <a:lumMod val="85000"/>
            </a:srgbClr>
          </a:solidFill>
          <a:ln>
            <a:noFill/>
          </a:ln>
        </p:spPr>
        <p:style>
          <a:lnRef idx="2">
            <a:srgbClr val="1D6DC2">
              <a:shade val="50000"/>
            </a:srgbClr>
          </a:lnRef>
          <a:fillRef idx="1">
            <a:srgbClr val="1D6DC2"/>
          </a:fillRef>
          <a:effectRef idx="0">
            <a:srgbClr val="1D6DC2"/>
          </a:effectRef>
          <a:fontRef idx="minor">
            <a:srgbClr val="FFFFFF"/>
          </a:fontRef>
        </p:style>
        <p:txBody>
          <a:bodyPr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zh-CN" altLang="en-US" sz="1510">
              <a:solidFill>
                <a:srgbClr val="00000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9" name="文本框 38"/>
          <p:cNvSpPr txBox="1"/>
          <p:nvPr>
            <p:custDataLst>
              <p:tags r:id="rId14"/>
            </p:custDataLst>
          </p:nvPr>
        </p:nvSpPr>
        <p:spPr>
          <a:xfrm>
            <a:off x="6815055" y="3307716"/>
            <a:ext cx="2594374" cy="121279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多个标签的组合形成人群包</a:t>
            </a:r>
            <a:br>
              <a:rPr lang="zh-CN" altLang="en-US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</a:br>
            <a:r>
              <a:rPr lang="zh-CN" altLang="en-US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人群包就可以分</a:t>
            </a:r>
            <a:r>
              <a:rPr lang="zh-CN" altLang="en-US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层运营</a:t>
            </a:r>
            <a:endParaRPr lang="zh-CN" altLang="en-US" sz="1345" spc="15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2" name="文本框 41"/>
          <p:cNvSpPr txBox="1"/>
          <p:nvPr>
            <p:custDataLst>
              <p:tags r:id="rId15"/>
            </p:custDataLst>
          </p:nvPr>
        </p:nvSpPr>
        <p:spPr>
          <a:xfrm>
            <a:off x="1586063" y="1630616"/>
            <a:ext cx="1060951" cy="871961"/>
          </a:xfrm>
          <a:prstGeom prst="rect">
            <a:avLst/>
          </a:prstGeom>
          <a:noFill/>
        </p:spPr>
        <p:txBody>
          <a:bodyPr wrap="square" rtlCol="0" anchor="ctr">
            <a:normAutofit lnSpcReduction="20000"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 sz="2800" b="1" spc="3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sz="2350">
                <a:sym typeface="Arial" panose="020B0604020202020204" pitchFamily="34" charset="0"/>
              </a:rPr>
              <a:t>人群</a:t>
            </a:r>
            <a:br>
              <a:rPr lang="zh-CN" altLang="en-US" sz="2350">
                <a:sym typeface="Arial" panose="020B0604020202020204" pitchFamily="34" charset="0"/>
              </a:rPr>
            </a:br>
            <a:r>
              <a:rPr lang="zh-CN" altLang="en-US" sz="2350">
                <a:sym typeface="Arial" panose="020B0604020202020204" pitchFamily="34" charset="0"/>
              </a:rPr>
              <a:t>归类</a:t>
            </a:r>
            <a:endParaRPr lang="zh-CN" altLang="en-US" sz="2350">
              <a:sym typeface="Arial" panose="020B0604020202020204" pitchFamily="34" charset="0"/>
            </a:endParaRPr>
          </a:p>
        </p:txBody>
      </p:sp>
      <p:sp>
        <p:nvSpPr>
          <p:cNvPr id="43" name="文本框 42"/>
          <p:cNvSpPr txBox="1"/>
          <p:nvPr>
            <p:custDataLst>
              <p:tags r:id="rId16"/>
            </p:custDataLst>
          </p:nvPr>
        </p:nvSpPr>
        <p:spPr>
          <a:xfrm>
            <a:off x="4599372" y="1630616"/>
            <a:ext cx="1060951" cy="871961"/>
          </a:xfrm>
          <a:prstGeom prst="rect">
            <a:avLst/>
          </a:prstGeom>
          <a:noFill/>
        </p:spPr>
        <p:txBody>
          <a:bodyPr wrap="square" rtlCol="0" anchor="ctr">
            <a:normAutofit lnSpcReduction="20000"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 sz="2800" b="1" spc="3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sz="2350">
                <a:sym typeface="Arial" panose="020B0604020202020204" pitchFamily="34" charset="0"/>
              </a:rPr>
              <a:t>人群包</a:t>
            </a:r>
            <a:endParaRPr lang="zh-CN" altLang="en-US" sz="2350">
              <a:sym typeface="Arial" panose="020B0604020202020204" pitchFamily="34" charset="0"/>
            </a:endParaRPr>
          </a:p>
        </p:txBody>
      </p:sp>
      <p:sp>
        <p:nvSpPr>
          <p:cNvPr id="44" name="文本框 43"/>
          <p:cNvSpPr txBox="1"/>
          <p:nvPr>
            <p:custDataLst>
              <p:tags r:id="rId17"/>
            </p:custDataLst>
          </p:nvPr>
        </p:nvSpPr>
        <p:spPr>
          <a:xfrm>
            <a:off x="7581767" y="1630616"/>
            <a:ext cx="1060951" cy="871961"/>
          </a:xfrm>
          <a:prstGeom prst="rect">
            <a:avLst/>
          </a:prstGeom>
          <a:noFill/>
        </p:spPr>
        <p:txBody>
          <a:bodyPr wrap="square" rtlCol="0" anchor="ctr">
            <a:normAutofit lnSpcReduction="20000"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 sz="2800" b="1" spc="3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sz="2350">
                <a:sym typeface="Arial" panose="020B0604020202020204" pitchFamily="34" charset="0"/>
              </a:rPr>
              <a:t>分层运营</a:t>
            </a:r>
            <a:endParaRPr lang="zh-CN" altLang="en-US" sz="2350"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398145" y="239395"/>
            <a:ext cx="1013460" cy="1090930"/>
            <a:chOff x="3413" y="3864"/>
            <a:chExt cx="1596" cy="1718"/>
          </a:xfrm>
        </p:grpSpPr>
        <p:pic>
          <p:nvPicPr>
            <p:cNvPr id="19" name="图片 18" descr="六角形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3719" y="4253"/>
              <a:ext cx="1104" cy="101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 dirty="0">
                  <a:latin typeface="微软雅黑" panose="020B0503020204020204" charset="-122"/>
                  <a:ea typeface="微软雅黑" panose="020B0503020204020204" charset="-122"/>
                </a:rPr>
                <a:t>标签分析</a:t>
              </a:r>
              <a:endParaRPr lang="zh-CN" altLang="en-US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2" name="object 13"/>
          <p:cNvSpPr/>
          <p:nvPr/>
        </p:nvSpPr>
        <p:spPr>
          <a:xfrm>
            <a:off x="6626860" y="1275715"/>
            <a:ext cx="2880995" cy="2870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文本框 22"/>
          <p:cNvSpPr txBox="1"/>
          <p:nvPr/>
        </p:nvSpPr>
        <p:spPr>
          <a:xfrm>
            <a:off x="7658735" y="1296670"/>
            <a:ext cx="81788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00" b="1">
                <a:solidFill>
                  <a:schemeClr val="bg1"/>
                </a:solidFill>
              </a:rPr>
              <a:t>分析及判断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6626860" y="1621155"/>
            <a:ext cx="2880995" cy="32067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6708140" y="1685925"/>
            <a:ext cx="2625090" cy="27997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60000"/>
              </a:lnSpc>
            </a:pPr>
            <a:r>
              <a:rPr lang="en-US" altLang="zh-CN" sz="1000" dirty="0"/>
              <a:t>1</a:t>
            </a:r>
            <a:r>
              <a:rPr lang="zh-CN" altLang="en-US" sz="1000" dirty="0"/>
              <a:t>，</a:t>
            </a:r>
            <a:r>
              <a:rPr lang="zh-CN" sz="1000" dirty="0"/>
              <a:t>时间</a:t>
            </a:r>
            <a:r>
              <a:rPr lang="en-US" altLang="zh-CN" sz="1000" dirty="0"/>
              <a:t>——</a:t>
            </a:r>
            <a:r>
              <a:rPr lang="zh-CN" altLang="en-US" sz="1000" dirty="0"/>
              <a:t>后续复购</a:t>
            </a:r>
            <a:endParaRPr lang="zh-CN" altLang="en-US" sz="1000" dirty="0"/>
          </a:p>
          <a:p>
            <a:pPr algn="l">
              <a:lnSpc>
                <a:spcPct val="160000"/>
              </a:lnSpc>
            </a:pPr>
            <a:r>
              <a:rPr lang="en-US" altLang="zh-CN" sz="1000" dirty="0"/>
              <a:t>2</a:t>
            </a:r>
            <a:r>
              <a:rPr lang="zh-CN" altLang="en-US" sz="1000" dirty="0"/>
              <a:t>，</a:t>
            </a:r>
            <a:r>
              <a:rPr lang="zh-CN" altLang="en-US" sz="1000" dirty="0">
                <a:sym typeface="+mn-ea"/>
              </a:rPr>
              <a:t>品类</a:t>
            </a:r>
            <a:r>
              <a:rPr lang="en-US" altLang="zh-CN" sz="1000" dirty="0">
                <a:sym typeface="+mn-ea"/>
              </a:rPr>
              <a:t>——</a:t>
            </a:r>
            <a:r>
              <a:rPr lang="zh-CN" altLang="en-US" sz="1000" dirty="0">
                <a:sym typeface="+mn-ea"/>
              </a:rPr>
              <a:t>洗、护、沐互补</a:t>
            </a:r>
            <a:endParaRPr lang="en-US" altLang="zh-CN" sz="1000" dirty="0">
              <a:sym typeface="+mn-ea"/>
            </a:endParaRPr>
          </a:p>
          <a:p>
            <a:pPr algn="l">
              <a:lnSpc>
                <a:spcPct val="160000"/>
              </a:lnSpc>
            </a:pPr>
            <a:r>
              <a:rPr lang="en-US" altLang="zh-CN" sz="1000" dirty="0"/>
              <a:t>3</a:t>
            </a:r>
            <a:r>
              <a:rPr lang="zh-CN" altLang="en-US" sz="1000" dirty="0"/>
              <a:t>，系列</a:t>
            </a:r>
            <a:r>
              <a:rPr lang="en-US" altLang="zh-CN" sz="1000" dirty="0"/>
              <a:t>——</a:t>
            </a:r>
            <a:r>
              <a:rPr lang="zh-CN" altLang="en-US" sz="1000" dirty="0"/>
              <a:t>产品系列偏好</a:t>
            </a:r>
            <a:endParaRPr lang="zh-CN" altLang="en-US" sz="1000" dirty="0"/>
          </a:p>
          <a:p>
            <a:pPr algn="l">
              <a:lnSpc>
                <a:spcPct val="160000"/>
              </a:lnSpc>
            </a:pPr>
            <a:r>
              <a:rPr lang="en-US" altLang="zh-CN" sz="1000" dirty="0"/>
              <a:t>4</a:t>
            </a:r>
            <a:r>
              <a:rPr lang="zh-CN" altLang="en-US" sz="1000" dirty="0"/>
              <a:t>，等级</a:t>
            </a:r>
            <a:r>
              <a:rPr lang="en-US" altLang="zh-CN" sz="1000" dirty="0"/>
              <a:t>——</a:t>
            </a:r>
            <a:r>
              <a:rPr lang="zh-CN" altLang="en-US" sz="1000" dirty="0"/>
              <a:t>对应会员等级</a:t>
            </a:r>
            <a:endParaRPr lang="zh-CN" altLang="en-US" sz="1000" dirty="0"/>
          </a:p>
          <a:p>
            <a:pPr algn="l">
              <a:lnSpc>
                <a:spcPct val="160000"/>
              </a:lnSpc>
            </a:pPr>
            <a:r>
              <a:rPr lang="en-US" altLang="zh-CN" sz="1000" dirty="0"/>
              <a:t>5</a:t>
            </a:r>
            <a:r>
              <a:rPr lang="zh-CN" altLang="en-US" sz="1000" dirty="0"/>
              <a:t>，来源</a:t>
            </a:r>
            <a:r>
              <a:rPr lang="en-US" altLang="zh-CN" sz="1000" dirty="0"/>
              <a:t>——</a:t>
            </a:r>
            <a:r>
              <a:rPr lang="zh-CN" altLang="en-US" sz="1000" dirty="0"/>
              <a:t>天猫、线下、新媒体</a:t>
            </a:r>
            <a:endParaRPr lang="zh-CN" altLang="en-US" sz="1000" dirty="0"/>
          </a:p>
          <a:p>
            <a:pPr algn="l">
              <a:lnSpc>
                <a:spcPct val="160000"/>
              </a:lnSpc>
            </a:pPr>
            <a:r>
              <a:rPr lang="en-US" altLang="zh-CN" sz="1000" dirty="0"/>
              <a:t>6</a:t>
            </a:r>
            <a:r>
              <a:rPr lang="zh-CN" altLang="en-US" sz="1000" dirty="0"/>
              <a:t>，活动</a:t>
            </a:r>
            <a:r>
              <a:rPr lang="en-US" altLang="zh-CN" sz="1000" dirty="0"/>
              <a:t>——</a:t>
            </a:r>
            <a:r>
              <a:rPr lang="zh-CN" altLang="en-US" sz="1000" dirty="0"/>
              <a:t>聚划算、快手直播、</a:t>
            </a:r>
            <a:r>
              <a:rPr lang="en-US" altLang="zh-CN" sz="1000" dirty="0"/>
              <a:t>618</a:t>
            </a:r>
            <a:endParaRPr lang="zh-CN" altLang="en-US" sz="1000" dirty="0"/>
          </a:p>
          <a:p>
            <a:pPr algn="l">
              <a:lnSpc>
                <a:spcPct val="160000"/>
              </a:lnSpc>
            </a:pPr>
            <a:endParaRPr lang="zh-CN" altLang="en-US" sz="1000" dirty="0"/>
          </a:p>
          <a:p>
            <a:pPr algn="l">
              <a:lnSpc>
                <a:spcPct val="160000"/>
              </a:lnSpc>
            </a:pPr>
            <a:endParaRPr lang="en-US" altLang="zh-CN" sz="1000" dirty="0"/>
          </a:p>
          <a:p>
            <a:pPr algn="l">
              <a:lnSpc>
                <a:spcPct val="160000"/>
              </a:lnSpc>
            </a:pPr>
            <a:r>
              <a:rPr lang="zh-CN" altLang="en-US" sz="1000" dirty="0"/>
              <a:t>未来根据业务需求，会持续增加标签体系，精准复刻用户行为轨迹</a:t>
            </a:r>
            <a:endParaRPr lang="en-US" altLang="zh-CN" sz="1000" dirty="0"/>
          </a:p>
          <a:p>
            <a:pPr algn="l">
              <a:lnSpc>
                <a:spcPct val="160000"/>
              </a:lnSpc>
            </a:pPr>
            <a:endParaRPr lang="en-US" altLang="zh-CN" sz="1000" dirty="0"/>
          </a:p>
        </p:txBody>
      </p:sp>
      <p:sp>
        <p:nvSpPr>
          <p:cNvPr id="26" name="任意多边形 25"/>
          <p:cNvSpPr/>
          <p:nvPr>
            <p:custDataLst>
              <p:tags r:id="rId5"/>
            </p:custDataLst>
          </p:nvPr>
        </p:nvSpPr>
        <p:spPr bwMode="auto">
          <a:xfrm>
            <a:off x="3131121" y="1598911"/>
            <a:ext cx="289929" cy="367942"/>
          </a:xfrm>
          <a:custGeom>
            <a:avLst/>
            <a:gdLst>
              <a:gd name="T0" fmla="*/ 0 w 470660"/>
              <a:gd name="T1" fmla="*/ 119144 h 595721"/>
              <a:gd name="T2" fmla="*/ 235330 w 470660"/>
              <a:gd name="T3" fmla="*/ 119144 h 595721"/>
              <a:gd name="T4" fmla="*/ 235330 w 470660"/>
              <a:gd name="T5" fmla="*/ 0 h 595721"/>
              <a:gd name="T6" fmla="*/ 470660 w 470660"/>
              <a:gd name="T7" fmla="*/ 297861 h 595721"/>
              <a:gd name="T8" fmla="*/ 235330 w 470660"/>
              <a:gd name="T9" fmla="*/ 595721 h 595721"/>
              <a:gd name="T10" fmla="*/ 235330 w 470660"/>
              <a:gd name="T11" fmla="*/ 476577 h 595721"/>
              <a:gd name="T12" fmla="*/ 0 w 470660"/>
              <a:gd name="T13" fmla="*/ 476577 h 595721"/>
              <a:gd name="T14" fmla="*/ 0 w 470660"/>
              <a:gd name="T15" fmla="*/ 119144 h 595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70660" h="595721">
                <a:moveTo>
                  <a:pt x="0" y="119144"/>
                </a:moveTo>
                <a:lnTo>
                  <a:pt x="235330" y="119144"/>
                </a:lnTo>
                <a:lnTo>
                  <a:pt x="235330" y="0"/>
                </a:lnTo>
                <a:lnTo>
                  <a:pt x="470660" y="297861"/>
                </a:lnTo>
                <a:lnTo>
                  <a:pt x="235330" y="595721"/>
                </a:lnTo>
                <a:lnTo>
                  <a:pt x="235330" y="476577"/>
                </a:lnTo>
                <a:lnTo>
                  <a:pt x="0" y="476577"/>
                </a:lnTo>
                <a:lnTo>
                  <a:pt x="0" y="119144"/>
                </a:lnTo>
                <a:close/>
              </a:path>
            </a:pathLst>
          </a:custGeom>
          <a:solidFill>
            <a:srgbClr val="65B779"/>
          </a:solidFill>
          <a:ln>
            <a:noFill/>
          </a:ln>
        </p:spPr>
        <p:txBody>
          <a:bodyPr lIns="0" tIns="100058" rIns="118580" bIns="100058" anchor="ctr"/>
          <a:lstStyle/>
          <a:p>
            <a:endParaRPr lang="zh-CN" altLang="en-US" sz="1510"/>
          </a:p>
        </p:txBody>
      </p:sp>
      <p:sp>
        <p:nvSpPr>
          <p:cNvPr id="27" name="任意多边形 24"/>
          <p:cNvSpPr/>
          <p:nvPr>
            <p:custDataLst>
              <p:tags r:id="rId6"/>
            </p:custDataLst>
          </p:nvPr>
        </p:nvSpPr>
        <p:spPr bwMode="auto">
          <a:xfrm>
            <a:off x="1800382" y="1332246"/>
            <a:ext cx="1062109" cy="1060974"/>
          </a:xfrm>
          <a:custGeom>
            <a:avLst/>
            <a:gdLst>
              <a:gd name="T0" fmla="*/ 0 w 1765101"/>
              <a:gd name="T1" fmla="*/ 882551 h 1765101"/>
              <a:gd name="T2" fmla="*/ 882551 w 1765101"/>
              <a:gd name="T3" fmla="*/ 0 h 1765101"/>
              <a:gd name="T4" fmla="*/ 1765102 w 1765101"/>
              <a:gd name="T5" fmla="*/ 882551 h 1765101"/>
              <a:gd name="T6" fmla="*/ 882551 w 1765101"/>
              <a:gd name="T7" fmla="*/ 1765102 h 1765101"/>
              <a:gd name="T8" fmla="*/ 0 w 1765101"/>
              <a:gd name="T9" fmla="*/ 882551 h 1765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65101" h="1765101">
                <a:moveTo>
                  <a:pt x="0" y="882551"/>
                </a:moveTo>
                <a:cubicBezTo>
                  <a:pt x="0" y="395132"/>
                  <a:pt x="395132" y="0"/>
                  <a:pt x="882551" y="0"/>
                </a:cubicBezTo>
                <a:cubicBezTo>
                  <a:pt x="1369970" y="0"/>
                  <a:pt x="1765102" y="395132"/>
                  <a:pt x="1765102" y="882551"/>
                </a:cubicBezTo>
                <a:cubicBezTo>
                  <a:pt x="1765102" y="1369970"/>
                  <a:pt x="1369970" y="1765102"/>
                  <a:pt x="882551" y="1765102"/>
                </a:cubicBezTo>
                <a:cubicBezTo>
                  <a:pt x="395132" y="1765102"/>
                  <a:pt x="0" y="1369970"/>
                  <a:pt x="0" y="882551"/>
                </a:cubicBezTo>
                <a:close/>
              </a:path>
            </a:pathLst>
          </a:custGeom>
          <a:solidFill>
            <a:srgbClr val="65B779"/>
          </a:solidFill>
          <a:ln>
            <a:noFill/>
          </a:ln>
        </p:spPr>
        <p:txBody>
          <a:bodyPr lIns="258682" tIns="258682" rIns="258682" bIns="258682" anchor="ctr"/>
          <a:lstStyle/>
          <a:p>
            <a:endParaRPr lang="zh-CN" altLang="en-US" sz="1510"/>
          </a:p>
        </p:txBody>
      </p:sp>
      <p:sp>
        <p:nvSpPr>
          <p:cNvPr id="28" name="任意多边形 25"/>
          <p:cNvSpPr/>
          <p:nvPr>
            <p:custDataLst>
              <p:tags r:id="rId7"/>
            </p:custDataLst>
          </p:nvPr>
        </p:nvSpPr>
        <p:spPr bwMode="auto">
          <a:xfrm rot="6923014">
            <a:off x="4413909" y="3579277"/>
            <a:ext cx="289929" cy="367942"/>
          </a:xfrm>
          <a:custGeom>
            <a:avLst/>
            <a:gdLst>
              <a:gd name="T0" fmla="*/ 0 w 470660"/>
              <a:gd name="T1" fmla="*/ 119144 h 595721"/>
              <a:gd name="T2" fmla="*/ 235330 w 470660"/>
              <a:gd name="T3" fmla="*/ 119144 h 595721"/>
              <a:gd name="T4" fmla="*/ 235330 w 470660"/>
              <a:gd name="T5" fmla="*/ 0 h 595721"/>
              <a:gd name="T6" fmla="*/ 470660 w 470660"/>
              <a:gd name="T7" fmla="*/ 297861 h 595721"/>
              <a:gd name="T8" fmla="*/ 235330 w 470660"/>
              <a:gd name="T9" fmla="*/ 595721 h 595721"/>
              <a:gd name="T10" fmla="*/ 235330 w 470660"/>
              <a:gd name="T11" fmla="*/ 476577 h 595721"/>
              <a:gd name="T12" fmla="*/ 0 w 470660"/>
              <a:gd name="T13" fmla="*/ 476577 h 595721"/>
              <a:gd name="T14" fmla="*/ 0 w 470660"/>
              <a:gd name="T15" fmla="*/ 119144 h 595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70660" h="595721">
                <a:moveTo>
                  <a:pt x="0" y="119144"/>
                </a:moveTo>
                <a:lnTo>
                  <a:pt x="235330" y="119144"/>
                </a:lnTo>
                <a:lnTo>
                  <a:pt x="235330" y="0"/>
                </a:lnTo>
                <a:lnTo>
                  <a:pt x="470660" y="297861"/>
                </a:lnTo>
                <a:lnTo>
                  <a:pt x="235330" y="595721"/>
                </a:lnTo>
                <a:lnTo>
                  <a:pt x="235330" y="476577"/>
                </a:lnTo>
                <a:lnTo>
                  <a:pt x="0" y="476577"/>
                </a:lnTo>
                <a:lnTo>
                  <a:pt x="0" y="119144"/>
                </a:lnTo>
                <a:close/>
              </a:path>
            </a:pathLst>
          </a:custGeom>
          <a:solidFill>
            <a:srgbClr val="E5BA3F"/>
          </a:solidFill>
          <a:ln>
            <a:noFill/>
          </a:ln>
        </p:spPr>
        <p:txBody>
          <a:bodyPr lIns="0" tIns="100058" rIns="118580" bIns="100058" anchor="ctr"/>
          <a:lstStyle/>
          <a:p>
            <a:endParaRPr lang="zh-CN" altLang="en-US" sz="1510"/>
          </a:p>
        </p:txBody>
      </p:sp>
      <p:sp>
        <p:nvSpPr>
          <p:cNvPr id="29" name="任意多边形 25"/>
          <p:cNvSpPr/>
          <p:nvPr>
            <p:custDataLst>
              <p:tags r:id="rId8"/>
            </p:custDataLst>
          </p:nvPr>
        </p:nvSpPr>
        <p:spPr bwMode="auto">
          <a:xfrm rot="10800000">
            <a:off x="3163032" y="4317050"/>
            <a:ext cx="289929" cy="367942"/>
          </a:xfrm>
          <a:custGeom>
            <a:avLst/>
            <a:gdLst>
              <a:gd name="T0" fmla="*/ 0 w 470660"/>
              <a:gd name="T1" fmla="*/ 119144 h 595721"/>
              <a:gd name="T2" fmla="*/ 235330 w 470660"/>
              <a:gd name="T3" fmla="*/ 119144 h 595721"/>
              <a:gd name="T4" fmla="*/ 235330 w 470660"/>
              <a:gd name="T5" fmla="*/ 0 h 595721"/>
              <a:gd name="T6" fmla="*/ 470660 w 470660"/>
              <a:gd name="T7" fmla="*/ 297861 h 595721"/>
              <a:gd name="T8" fmla="*/ 235330 w 470660"/>
              <a:gd name="T9" fmla="*/ 595721 h 595721"/>
              <a:gd name="T10" fmla="*/ 235330 w 470660"/>
              <a:gd name="T11" fmla="*/ 476577 h 595721"/>
              <a:gd name="T12" fmla="*/ 0 w 470660"/>
              <a:gd name="T13" fmla="*/ 476577 h 595721"/>
              <a:gd name="T14" fmla="*/ 0 w 470660"/>
              <a:gd name="T15" fmla="*/ 119144 h 595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70660" h="595721">
                <a:moveTo>
                  <a:pt x="0" y="119144"/>
                </a:moveTo>
                <a:lnTo>
                  <a:pt x="235330" y="119144"/>
                </a:lnTo>
                <a:lnTo>
                  <a:pt x="235330" y="0"/>
                </a:lnTo>
                <a:lnTo>
                  <a:pt x="470660" y="297861"/>
                </a:lnTo>
                <a:lnTo>
                  <a:pt x="235330" y="595721"/>
                </a:lnTo>
                <a:lnTo>
                  <a:pt x="235330" y="476577"/>
                </a:lnTo>
                <a:lnTo>
                  <a:pt x="0" y="476577"/>
                </a:lnTo>
                <a:lnTo>
                  <a:pt x="0" y="119144"/>
                </a:lnTo>
                <a:close/>
              </a:path>
            </a:pathLst>
          </a:custGeom>
          <a:solidFill>
            <a:srgbClr val="8BC7D3"/>
          </a:solidFill>
          <a:ln>
            <a:noFill/>
          </a:ln>
        </p:spPr>
        <p:txBody>
          <a:bodyPr lIns="0" tIns="100058" rIns="118580" bIns="100058" anchor="ctr"/>
          <a:lstStyle/>
          <a:p>
            <a:endParaRPr lang="zh-CN" altLang="en-US" sz="1510"/>
          </a:p>
        </p:txBody>
      </p:sp>
      <p:sp>
        <p:nvSpPr>
          <p:cNvPr id="31" name="任意多边形 25"/>
          <p:cNvSpPr/>
          <p:nvPr>
            <p:custDataLst>
              <p:tags r:id="rId9"/>
            </p:custDataLst>
          </p:nvPr>
        </p:nvSpPr>
        <p:spPr bwMode="auto">
          <a:xfrm rot="3774306">
            <a:off x="4415364" y="2334788"/>
            <a:ext cx="289929" cy="367942"/>
          </a:xfrm>
          <a:custGeom>
            <a:avLst/>
            <a:gdLst>
              <a:gd name="T0" fmla="*/ 0 w 470660"/>
              <a:gd name="T1" fmla="*/ 119144 h 595721"/>
              <a:gd name="T2" fmla="*/ 235330 w 470660"/>
              <a:gd name="T3" fmla="*/ 119144 h 595721"/>
              <a:gd name="T4" fmla="*/ 235330 w 470660"/>
              <a:gd name="T5" fmla="*/ 0 h 595721"/>
              <a:gd name="T6" fmla="*/ 470660 w 470660"/>
              <a:gd name="T7" fmla="*/ 297861 h 595721"/>
              <a:gd name="T8" fmla="*/ 235330 w 470660"/>
              <a:gd name="T9" fmla="*/ 595721 h 595721"/>
              <a:gd name="T10" fmla="*/ 235330 w 470660"/>
              <a:gd name="T11" fmla="*/ 476577 h 595721"/>
              <a:gd name="T12" fmla="*/ 0 w 470660"/>
              <a:gd name="T13" fmla="*/ 476577 h 595721"/>
              <a:gd name="T14" fmla="*/ 0 w 470660"/>
              <a:gd name="T15" fmla="*/ 119144 h 595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70660" h="595721">
                <a:moveTo>
                  <a:pt x="0" y="119144"/>
                </a:moveTo>
                <a:lnTo>
                  <a:pt x="235330" y="119144"/>
                </a:lnTo>
                <a:lnTo>
                  <a:pt x="235330" y="0"/>
                </a:lnTo>
                <a:lnTo>
                  <a:pt x="470660" y="297861"/>
                </a:lnTo>
                <a:lnTo>
                  <a:pt x="235330" y="595721"/>
                </a:lnTo>
                <a:lnTo>
                  <a:pt x="235330" y="476577"/>
                </a:lnTo>
                <a:lnTo>
                  <a:pt x="0" y="476577"/>
                </a:lnTo>
                <a:lnTo>
                  <a:pt x="0" y="119144"/>
                </a:lnTo>
                <a:close/>
              </a:path>
            </a:pathLst>
          </a:custGeom>
          <a:solidFill>
            <a:srgbClr val="FB4F4F"/>
          </a:solidFill>
          <a:ln>
            <a:noFill/>
          </a:ln>
        </p:spPr>
        <p:txBody>
          <a:bodyPr lIns="0" tIns="100058" rIns="118580" bIns="100058" anchor="ctr"/>
          <a:lstStyle/>
          <a:p>
            <a:endParaRPr lang="zh-CN" altLang="en-US" sz="1510"/>
          </a:p>
        </p:txBody>
      </p:sp>
      <p:sp>
        <p:nvSpPr>
          <p:cNvPr id="32" name="任意多边形 24"/>
          <p:cNvSpPr/>
          <p:nvPr>
            <p:custDataLst>
              <p:tags r:id="rId10"/>
            </p:custDataLst>
          </p:nvPr>
        </p:nvSpPr>
        <p:spPr bwMode="auto">
          <a:xfrm>
            <a:off x="3678634" y="1332154"/>
            <a:ext cx="1062109" cy="1060974"/>
          </a:xfrm>
          <a:custGeom>
            <a:avLst/>
            <a:gdLst>
              <a:gd name="T0" fmla="*/ 0 w 1765101"/>
              <a:gd name="T1" fmla="*/ 882551 h 1765101"/>
              <a:gd name="T2" fmla="*/ 882551 w 1765101"/>
              <a:gd name="T3" fmla="*/ 0 h 1765101"/>
              <a:gd name="T4" fmla="*/ 1765102 w 1765101"/>
              <a:gd name="T5" fmla="*/ 882551 h 1765101"/>
              <a:gd name="T6" fmla="*/ 882551 w 1765101"/>
              <a:gd name="T7" fmla="*/ 1765102 h 1765101"/>
              <a:gd name="T8" fmla="*/ 0 w 1765101"/>
              <a:gd name="T9" fmla="*/ 882551 h 1765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65101" h="1765101">
                <a:moveTo>
                  <a:pt x="0" y="882551"/>
                </a:moveTo>
                <a:cubicBezTo>
                  <a:pt x="0" y="395132"/>
                  <a:pt x="395132" y="0"/>
                  <a:pt x="882551" y="0"/>
                </a:cubicBezTo>
                <a:cubicBezTo>
                  <a:pt x="1369970" y="0"/>
                  <a:pt x="1765102" y="395132"/>
                  <a:pt x="1765102" y="882551"/>
                </a:cubicBezTo>
                <a:cubicBezTo>
                  <a:pt x="1765102" y="1369970"/>
                  <a:pt x="1369970" y="1765102"/>
                  <a:pt x="882551" y="1765102"/>
                </a:cubicBezTo>
                <a:cubicBezTo>
                  <a:pt x="395132" y="1765102"/>
                  <a:pt x="0" y="1369970"/>
                  <a:pt x="0" y="882551"/>
                </a:cubicBezTo>
                <a:close/>
              </a:path>
            </a:pathLst>
          </a:custGeom>
          <a:solidFill>
            <a:srgbClr val="65B779"/>
          </a:solidFill>
          <a:ln>
            <a:noFill/>
          </a:ln>
        </p:spPr>
        <p:txBody>
          <a:bodyPr lIns="258682" tIns="258682" rIns="258682" bIns="258682" anchor="ctr"/>
          <a:lstStyle/>
          <a:p>
            <a:endParaRPr lang="zh-CN" altLang="en-US" sz="1510"/>
          </a:p>
        </p:txBody>
      </p:sp>
      <p:sp>
        <p:nvSpPr>
          <p:cNvPr id="33" name="任意多边形 24"/>
          <p:cNvSpPr/>
          <p:nvPr>
            <p:custDataLst>
              <p:tags r:id="rId11"/>
            </p:custDataLst>
          </p:nvPr>
        </p:nvSpPr>
        <p:spPr bwMode="auto">
          <a:xfrm>
            <a:off x="4443584" y="2571376"/>
            <a:ext cx="1062109" cy="1060974"/>
          </a:xfrm>
          <a:custGeom>
            <a:avLst/>
            <a:gdLst>
              <a:gd name="T0" fmla="*/ 0 w 1765101"/>
              <a:gd name="T1" fmla="*/ 882551 h 1765101"/>
              <a:gd name="T2" fmla="*/ 882551 w 1765101"/>
              <a:gd name="T3" fmla="*/ 0 h 1765101"/>
              <a:gd name="T4" fmla="*/ 1765102 w 1765101"/>
              <a:gd name="T5" fmla="*/ 882551 h 1765101"/>
              <a:gd name="T6" fmla="*/ 882551 w 1765101"/>
              <a:gd name="T7" fmla="*/ 1765102 h 1765101"/>
              <a:gd name="T8" fmla="*/ 0 w 1765101"/>
              <a:gd name="T9" fmla="*/ 882551 h 1765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65101" h="1765101">
                <a:moveTo>
                  <a:pt x="0" y="882551"/>
                </a:moveTo>
                <a:cubicBezTo>
                  <a:pt x="0" y="395132"/>
                  <a:pt x="395132" y="0"/>
                  <a:pt x="882551" y="0"/>
                </a:cubicBezTo>
                <a:cubicBezTo>
                  <a:pt x="1369970" y="0"/>
                  <a:pt x="1765102" y="395132"/>
                  <a:pt x="1765102" y="882551"/>
                </a:cubicBezTo>
                <a:cubicBezTo>
                  <a:pt x="1765102" y="1369970"/>
                  <a:pt x="1369970" y="1765102"/>
                  <a:pt x="882551" y="1765102"/>
                </a:cubicBezTo>
                <a:cubicBezTo>
                  <a:pt x="395132" y="1765102"/>
                  <a:pt x="0" y="1369970"/>
                  <a:pt x="0" y="882551"/>
                </a:cubicBezTo>
                <a:close/>
              </a:path>
            </a:pathLst>
          </a:custGeom>
          <a:solidFill>
            <a:srgbClr val="65B779"/>
          </a:solidFill>
          <a:ln>
            <a:noFill/>
          </a:ln>
        </p:spPr>
        <p:txBody>
          <a:bodyPr lIns="258682" tIns="258682" rIns="258682" bIns="258682" anchor="ctr"/>
          <a:lstStyle/>
          <a:p>
            <a:endParaRPr lang="zh-CN" altLang="en-US" sz="1510"/>
          </a:p>
        </p:txBody>
      </p:sp>
      <p:sp>
        <p:nvSpPr>
          <p:cNvPr id="34" name="任意多边形 24"/>
          <p:cNvSpPr/>
          <p:nvPr>
            <p:custDataLst>
              <p:tags r:id="rId12"/>
            </p:custDataLst>
          </p:nvPr>
        </p:nvSpPr>
        <p:spPr bwMode="auto">
          <a:xfrm>
            <a:off x="3741965" y="3884559"/>
            <a:ext cx="1062109" cy="1060974"/>
          </a:xfrm>
          <a:custGeom>
            <a:avLst/>
            <a:gdLst>
              <a:gd name="T0" fmla="*/ 0 w 1765101"/>
              <a:gd name="T1" fmla="*/ 882551 h 1765101"/>
              <a:gd name="T2" fmla="*/ 882551 w 1765101"/>
              <a:gd name="T3" fmla="*/ 0 h 1765101"/>
              <a:gd name="T4" fmla="*/ 1765102 w 1765101"/>
              <a:gd name="T5" fmla="*/ 882551 h 1765101"/>
              <a:gd name="T6" fmla="*/ 882551 w 1765101"/>
              <a:gd name="T7" fmla="*/ 1765102 h 1765101"/>
              <a:gd name="T8" fmla="*/ 0 w 1765101"/>
              <a:gd name="T9" fmla="*/ 882551 h 1765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65101" h="1765101">
                <a:moveTo>
                  <a:pt x="0" y="882551"/>
                </a:moveTo>
                <a:cubicBezTo>
                  <a:pt x="0" y="395132"/>
                  <a:pt x="395132" y="0"/>
                  <a:pt x="882551" y="0"/>
                </a:cubicBezTo>
                <a:cubicBezTo>
                  <a:pt x="1369970" y="0"/>
                  <a:pt x="1765102" y="395132"/>
                  <a:pt x="1765102" y="882551"/>
                </a:cubicBezTo>
                <a:cubicBezTo>
                  <a:pt x="1765102" y="1369970"/>
                  <a:pt x="1369970" y="1765102"/>
                  <a:pt x="882551" y="1765102"/>
                </a:cubicBezTo>
                <a:cubicBezTo>
                  <a:pt x="395132" y="1765102"/>
                  <a:pt x="0" y="1369970"/>
                  <a:pt x="0" y="882551"/>
                </a:cubicBezTo>
                <a:close/>
              </a:path>
            </a:pathLst>
          </a:custGeom>
          <a:solidFill>
            <a:srgbClr val="65B779"/>
          </a:solidFill>
          <a:ln>
            <a:noFill/>
          </a:ln>
        </p:spPr>
        <p:txBody>
          <a:bodyPr lIns="258682" tIns="258682" rIns="258682" bIns="258682" anchor="ctr"/>
          <a:lstStyle/>
          <a:p>
            <a:endParaRPr lang="zh-CN" altLang="en-US" sz="1510"/>
          </a:p>
        </p:txBody>
      </p:sp>
      <p:sp>
        <p:nvSpPr>
          <p:cNvPr id="36" name="任意多边形 25"/>
          <p:cNvSpPr/>
          <p:nvPr>
            <p:custDataLst>
              <p:tags r:id="rId13"/>
            </p:custDataLst>
          </p:nvPr>
        </p:nvSpPr>
        <p:spPr bwMode="auto">
          <a:xfrm rot="14699971">
            <a:off x="1878777" y="3569199"/>
            <a:ext cx="289929" cy="367942"/>
          </a:xfrm>
          <a:custGeom>
            <a:avLst/>
            <a:gdLst>
              <a:gd name="T0" fmla="*/ 0 w 470660"/>
              <a:gd name="T1" fmla="*/ 119144 h 595721"/>
              <a:gd name="T2" fmla="*/ 235330 w 470660"/>
              <a:gd name="T3" fmla="*/ 119144 h 595721"/>
              <a:gd name="T4" fmla="*/ 235330 w 470660"/>
              <a:gd name="T5" fmla="*/ 0 h 595721"/>
              <a:gd name="T6" fmla="*/ 470660 w 470660"/>
              <a:gd name="T7" fmla="*/ 297861 h 595721"/>
              <a:gd name="T8" fmla="*/ 235330 w 470660"/>
              <a:gd name="T9" fmla="*/ 595721 h 595721"/>
              <a:gd name="T10" fmla="*/ 235330 w 470660"/>
              <a:gd name="T11" fmla="*/ 476577 h 595721"/>
              <a:gd name="T12" fmla="*/ 0 w 470660"/>
              <a:gd name="T13" fmla="*/ 476577 h 595721"/>
              <a:gd name="T14" fmla="*/ 0 w 470660"/>
              <a:gd name="T15" fmla="*/ 119144 h 595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70660" h="595721">
                <a:moveTo>
                  <a:pt x="0" y="119144"/>
                </a:moveTo>
                <a:lnTo>
                  <a:pt x="235330" y="119144"/>
                </a:lnTo>
                <a:lnTo>
                  <a:pt x="235330" y="0"/>
                </a:lnTo>
                <a:lnTo>
                  <a:pt x="470660" y="297861"/>
                </a:lnTo>
                <a:lnTo>
                  <a:pt x="235330" y="595721"/>
                </a:lnTo>
                <a:lnTo>
                  <a:pt x="235330" y="476577"/>
                </a:lnTo>
                <a:lnTo>
                  <a:pt x="0" y="476577"/>
                </a:lnTo>
                <a:lnTo>
                  <a:pt x="0" y="119144"/>
                </a:lnTo>
                <a:close/>
              </a:path>
            </a:pathLst>
          </a:custGeom>
          <a:solidFill>
            <a:srgbClr val="AB7581"/>
          </a:solidFill>
          <a:ln>
            <a:noFill/>
          </a:ln>
        </p:spPr>
        <p:txBody>
          <a:bodyPr lIns="0" tIns="100058" rIns="118580" bIns="100058" anchor="ctr"/>
          <a:lstStyle/>
          <a:p>
            <a:endParaRPr lang="zh-CN" altLang="en-US" sz="1510"/>
          </a:p>
        </p:txBody>
      </p:sp>
      <p:sp>
        <p:nvSpPr>
          <p:cNvPr id="37" name="任意多边形 24"/>
          <p:cNvSpPr/>
          <p:nvPr>
            <p:custDataLst>
              <p:tags r:id="rId14"/>
            </p:custDataLst>
          </p:nvPr>
        </p:nvSpPr>
        <p:spPr bwMode="auto">
          <a:xfrm>
            <a:off x="1814391" y="3881225"/>
            <a:ext cx="1062109" cy="1060974"/>
          </a:xfrm>
          <a:custGeom>
            <a:avLst/>
            <a:gdLst>
              <a:gd name="T0" fmla="*/ 0 w 1765101"/>
              <a:gd name="T1" fmla="*/ 882551 h 1765101"/>
              <a:gd name="T2" fmla="*/ 882551 w 1765101"/>
              <a:gd name="T3" fmla="*/ 0 h 1765101"/>
              <a:gd name="T4" fmla="*/ 1765102 w 1765101"/>
              <a:gd name="T5" fmla="*/ 882551 h 1765101"/>
              <a:gd name="T6" fmla="*/ 882551 w 1765101"/>
              <a:gd name="T7" fmla="*/ 1765102 h 1765101"/>
              <a:gd name="T8" fmla="*/ 0 w 1765101"/>
              <a:gd name="T9" fmla="*/ 882551 h 1765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65101" h="1765101">
                <a:moveTo>
                  <a:pt x="0" y="882551"/>
                </a:moveTo>
                <a:cubicBezTo>
                  <a:pt x="0" y="395132"/>
                  <a:pt x="395132" y="0"/>
                  <a:pt x="882551" y="0"/>
                </a:cubicBezTo>
                <a:cubicBezTo>
                  <a:pt x="1369970" y="0"/>
                  <a:pt x="1765102" y="395132"/>
                  <a:pt x="1765102" y="882551"/>
                </a:cubicBezTo>
                <a:cubicBezTo>
                  <a:pt x="1765102" y="1369970"/>
                  <a:pt x="1369970" y="1765102"/>
                  <a:pt x="882551" y="1765102"/>
                </a:cubicBezTo>
                <a:cubicBezTo>
                  <a:pt x="395132" y="1765102"/>
                  <a:pt x="0" y="1369970"/>
                  <a:pt x="0" y="882551"/>
                </a:cubicBezTo>
                <a:close/>
              </a:path>
            </a:pathLst>
          </a:custGeom>
          <a:solidFill>
            <a:srgbClr val="65B779"/>
          </a:solidFill>
          <a:ln>
            <a:noFill/>
          </a:ln>
        </p:spPr>
        <p:txBody>
          <a:bodyPr lIns="258682" tIns="258682" rIns="258682" bIns="258682" anchor="ctr"/>
          <a:lstStyle/>
          <a:p>
            <a:endParaRPr lang="zh-CN" altLang="en-US" sz="1510"/>
          </a:p>
        </p:txBody>
      </p:sp>
      <p:sp>
        <p:nvSpPr>
          <p:cNvPr id="38" name="任意多边形 24"/>
          <p:cNvSpPr/>
          <p:nvPr>
            <p:custDataLst>
              <p:tags r:id="rId15"/>
            </p:custDataLst>
          </p:nvPr>
        </p:nvSpPr>
        <p:spPr bwMode="auto">
          <a:xfrm>
            <a:off x="1140965" y="2580439"/>
            <a:ext cx="1062109" cy="1060974"/>
          </a:xfrm>
          <a:custGeom>
            <a:avLst/>
            <a:gdLst>
              <a:gd name="T0" fmla="*/ 0 w 1765101"/>
              <a:gd name="T1" fmla="*/ 882551 h 1765101"/>
              <a:gd name="T2" fmla="*/ 882551 w 1765101"/>
              <a:gd name="T3" fmla="*/ 0 h 1765101"/>
              <a:gd name="T4" fmla="*/ 1765102 w 1765101"/>
              <a:gd name="T5" fmla="*/ 882551 h 1765101"/>
              <a:gd name="T6" fmla="*/ 882551 w 1765101"/>
              <a:gd name="T7" fmla="*/ 1765102 h 1765101"/>
              <a:gd name="T8" fmla="*/ 0 w 1765101"/>
              <a:gd name="T9" fmla="*/ 882551 h 1765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65101" h="1765101">
                <a:moveTo>
                  <a:pt x="0" y="882551"/>
                </a:moveTo>
                <a:cubicBezTo>
                  <a:pt x="0" y="395132"/>
                  <a:pt x="395132" y="0"/>
                  <a:pt x="882551" y="0"/>
                </a:cubicBezTo>
                <a:cubicBezTo>
                  <a:pt x="1369970" y="0"/>
                  <a:pt x="1765102" y="395132"/>
                  <a:pt x="1765102" y="882551"/>
                </a:cubicBezTo>
                <a:cubicBezTo>
                  <a:pt x="1765102" y="1369970"/>
                  <a:pt x="1369970" y="1765102"/>
                  <a:pt x="882551" y="1765102"/>
                </a:cubicBezTo>
                <a:cubicBezTo>
                  <a:pt x="395132" y="1765102"/>
                  <a:pt x="0" y="1369970"/>
                  <a:pt x="0" y="882551"/>
                </a:cubicBezTo>
                <a:close/>
              </a:path>
            </a:pathLst>
          </a:custGeom>
          <a:solidFill>
            <a:srgbClr val="65B779"/>
          </a:solidFill>
          <a:ln>
            <a:noFill/>
          </a:ln>
        </p:spPr>
        <p:txBody>
          <a:bodyPr lIns="258682" tIns="258682" rIns="258682" bIns="258682" anchor="ctr"/>
          <a:lstStyle/>
          <a:p>
            <a:endParaRPr lang="zh-CN" altLang="en-US" sz="1510"/>
          </a:p>
        </p:txBody>
      </p:sp>
      <p:sp>
        <p:nvSpPr>
          <p:cNvPr id="39" name="任意多边形 25"/>
          <p:cNvSpPr/>
          <p:nvPr>
            <p:custDataLst>
              <p:tags r:id="rId16"/>
            </p:custDataLst>
          </p:nvPr>
        </p:nvSpPr>
        <p:spPr bwMode="auto">
          <a:xfrm rot="17933566">
            <a:off x="1900541" y="2316376"/>
            <a:ext cx="289929" cy="367942"/>
          </a:xfrm>
          <a:custGeom>
            <a:avLst/>
            <a:gdLst>
              <a:gd name="T0" fmla="*/ 0 w 470660"/>
              <a:gd name="T1" fmla="*/ 119144 h 595721"/>
              <a:gd name="T2" fmla="*/ 235330 w 470660"/>
              <a:gd name="T3" fmla="*/ 119144 h 595721"/>
              <a:gd name="T4" fmla="*/ 235330 w 470660"/>
              <a:gd name="T5" fmla="*/ 0 h 595721"/>
              <a:gd name="T6" fmla="*/ 470660 w 470660"/>
              <a:gd name="T7" fmla="*/ 297861 h 595721"/>
              <a:gd name="T8" fmla="*/ 235330 w 470660"/>
              <a:gd name="T9" fmla="*/ 595721 h 595721"/>
              <a:gd name="T10" fmla="*/ 235330 w 470660"/>
              <a:gd name="T11" fmla="*/ 476577 h 595721"/>
              <a:gd name="T12" fmla="*/ 0 w 470660"/>
              <a:gd name="T13" fmla="*/ 476577 h 595721"/>
              <a:gd name="T14" fmla="*/ 0 w 470660"/>
              <a:gd name="T15" fmla="*/ 119144 h 595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70660" h="595721">
                <a:moveTo>
                  <a:pt x="0" y="119144"/>
                </a:moveTo>
                <a:lnTo>
                  <a:pt x="235330" y="119144"/>
                </a:lnTo>
                <a:lnTo>
                  <a:pt x="235330" y="0"/>
                </a:lnTo>
                <a:lnTo>
                  <a:pt x="470660" y="297861"/>
                </a:lnTo>
                <a:lnTo>
                  <a:pt x="235330" y="595721"/>
                </a:lnTo>
                <a:lnTo>
                  <a:pt x="235330" y="476577"/>
                </a:lnTo>
                <a:lnTo>
                  <a:pt x="0" y="476577"/>
                </a:lnTo>
                <a:lnTo>
                  <a:pt x="0" y="119144"/>
                </a:lnTo>
                <a:close/>
              </a:path>
            </a:pathLst>
          </a:custGeom>
          <a:solidFill>
            <a:srgbClr val="2AC9D6"/>
          </a:solidFill>
          <a:ln>
            <a:noFill/>
          </a:ln>
        </p:spPr>
        <p:txBody>
          <a:bodyPr lIns="0" tIns="100058" rIns="118580" bIns="100058" anchor="ctr"/>
          <a:lstStyle/>
          <a:p>
            <a:endParaRPr lang="zh-CN" altLang="en-US" sz="1510"/>
          </a:p>
        </p:txBody>
      </p:sp>
      <p:sp>
        <p:nvSpPr>
          <p:cNvPr id="40" name="文本框 39"/>
          <p:cNvSpPr txBox="1"/>
          <p:nvPr/>
        </p:nvSpPr>
        <p:spPr>
          <a:xfrm>
            <a:off x="1944370" y="1607185"/>
            <a:ext cx="792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>
                <a:solidFill>
                  <a:schemeClr val="bg1"/>
                </a:solidFill>
              </a:rPr>
              <a:t>时间</a:t>
            </a:r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1944370" y="4181475"/>
            <a:ext cx="792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>
                <a:solidFill>
                  <a:schemeClr val="bg1"/>
                </a:solidFill>
              </a:rPr>
              <a:t>来源</a:t>
            </a:r>
            <a:endParaRPr lang="zh-CN" altLang="en-US" sz="2400">
              <a:solidFill>
                <a:schemeClr val="bg1"/>
              </a:solidFill>
            </a:endParaRPr>
          </a:p>
        </p:txBody>
      </p:sp>
      <p:pic>
        <p:nvPicPr>
          <p:cNvPr id="42" name="图片 22" descr="resource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876550" y="2541905"/>
            <a:ext cx="1090295" cy="1090295"/>
          </a:xfrm>
          <a:prstGeom prst="rect">
            <a:avLst/>
          </a:prstGeom>
        </p:spPr>
      </p:pic>
      <p:sp>
        <p:nvSpPr>
          <p:cNvPr id="43" name="椭圆 42"/>
          <p:cNvSpPr>
            <a:spLocks noChangeAspect="1"/>
          </p:cNvSpPr>
          <p:nvPr/>
        </p:nvSpPr>
        <p:spPr>
          <a:xfrm>
            <a:off x="1186180" y="1966595"/>
            <a:ext cx="532800" cy="53213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椭圆 43"/>
          <p:cNvSpPr>
            <a:spLocks noChangeAspect="1"/>
          </p:cNvSpPr>
          <p:nvPr/>
        </p:nvSpPr>
        <p:spPr>
          <a:xfrm>
            <a:off x="3009900" y="1023620"/>
            <a:ext cx="532800" cy="53213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椭圆 44"/>
          <p:cNvSpPr>
            <a:spLocks noChangeAspect="1"/>
          </p:cNvSpPr>
          <p:nvPr/>
        </p:nvSpPr>
        <p:spPr>
          <a:xfrm>
            <a:off x="3041650" y="4763135"/>
            <a:ext cx="532800" cy="53213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椭圆 45"/>
          <p:cNvSpPr>
            <a:spLocks noChangeAspect="1"/>
          </p:cNvSpPr>
          <p:nvPr/>
        </p:nvSpPr>
        <p:spPr>
          <a:xfrm>
            <a:off x="1186180" y="3785235"/>
            <a:ext cx="532800" cy="53213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46"/>
          <p:cNvSpPr>
            <a:spLocks noChangeAspect="1"/>
          </p:cNvSpPr>
          <p:nvPr/>
        </p:nvSpPr>
        <p:spPr>
          <a:xfrm>
            <a:off x="4863465" y="3785235"/>
            <a:ext cx="532800" cy="53213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/>
          </a:p>
        </p:txBody>
      </p:sp>
      <p:sp>
        <p:nvSpPr>
          <p:cNvPr id="48" name="椭圆 47"/>
          <p:cNvSpPr>
            <a:spLocks noChangeAspect="1"/>
          </p:cNvSpPr>
          <p:nvPr/>
        </p:nvSpPr>
        <p:spPr>
          <a:xfrm>
            <a:off x="4863465" y="1966595"/>
            <a:ext cx="532800" cy="53213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/>
          <p:cNvSpPr>
            <a:spLocks noChangeAspect="1"/>
          </p:cNvSpPr>
          <p:nvPr/>
        </p:nvSpPr>
        <p:spPr>
          <a:xfrm>
            <a:off x="1411605" y="1525270"/>
            <a:ext cx="307340" cy="30670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/>
          <p:cNvSpPr>
            <a:spLocks noChangeAspect="1"/>
          </p:cNvSpPr>
          <p:nvPr/>
        </p:nvSpPr>
        <p:spPr>
          <a:xfrm>
            <a:off x="878840" y="2498725"/>
            <a:ext cx="307340" cy="30670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/>
          <p:cNvSpPr>
            <a:spLocks noChangeAspect="1"/>
          </p:cNvSpPr>
          <p:nvPr/>
        </p:nvSpPr>
        <p:spPr>
          <a:xfrm>
            <a:off x="878840" y="3553460"/>
            <a:ext cx="307340" cy="30670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椭圆 51"/>
          <p:cNvSpPr>
            <a:spLocks noChangeAspect="1"/>
          </p:cNvSpPr>
          <p:nvPr/>
        </p:nvSpPr>
        <p:spPr>
          <a:xfrm>
            <a:off x="1411605" y="4456430"/>
            <a:ext cx="307340" cy="30670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椭圆 52"/>
          <p:cNvSpPr>
            <a:spLocks noChangeAspect="1"/>
          </p:cNvSpPr>
          <p:nvPr/>
        </p:nvSpPr>
        <p:spPr>
          <a:xfrm>
            <a:off x="2555240" y="4942205"/>
            <a:ext cx="307340" cy="30670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椭圆 53"/>
          <p:cNvSpPr>
            <a:spLocks noChangeAspect="1"/>
          </p:cNvSpPr>
          <p:nvPr/>
        </p:nvSpPr>
        <p:spPr>
          <a:xfrm>
            <a:off x="3742055" y="4942205"/>
            <a:ext cx="307340" cy="30670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椭圆 54"/>
          <p:cNvSpPr>
            <a:spLocks noChangeAspect="1"/>
          </p:cNvSpPr>
          <p:nvPr/>
        </p:nvSpPr>
        <p:spPr>
          <a:xfrm>
            <a:off x="4863465" y="4378325"/>
            <a:ext cx="307340" cy="30670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椭圆 55"/>
          <p:cNvSpPr>
            <a:spLocks noChangeAspect="1"/>
          </p:cNvSpPr>
          <p:nvPr/>
        </p:nvSpPr>
        <p:spPr>
          <a:xfrm>
            <a:off x="5371465" y="3553460"/>
            <a:ext cx="307340" cy="30670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椭圆 56"/>
          <p:cNvSpPr>
            <a:spLocks noChangeAspect="1"/>
          </p:cNvSpPr>
          <p:nvPr/>
        </p:nvSpPr>
        <p:spPr>
          <a:xfrm>
            <a:off x="5396230" y="2424430"/>
            <a:ext cx="307340" cy="30670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椭圆 57"/>
          <p:cNvSpPr>
            <a:spLocks noChangeAspect="1"/>
          </p:cNvSpPr>
          <p:nvPr/>
        </p:nvSpPr>
        <p:spPr>
          <a:xfrm>
            <a:off x="4821555" y="1607185"/>
            <a:ext cx="307340" cy="30670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椭圆 58"/>
          <p:cNvSpPr>
            <a:spLocks noChangeAspect="1"/>
          </p:cNvSpPr>
          <p:nvPr/>
        </p:nvSpPr>
        <p:spPr>
          <a:xfrm>
            <a:off x="3659505" y="1023620"/>
            <a:ext cx="307340" cy="30670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椭圆 59"/>
          <p:cNvSpPr>
            <a:spLocks noChangeAspect="1"/>
          </p:cNvSpPr>
          <p:nvPr/>
        </p:nvSpPr>
        <p:spPr>
          <a:xfrm>
            <a:off x="2506345" y="1023620"/>
            <a:ext cx="307340" cy="30670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文本框 66"/>
          <p:cNvSpPr txBox="1"/>
          <p:nvPr/>
        </p:nvSpPr>
        <p:spPr>
          <a:xfrm>
            <a:off x="3838575" y="161734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品类</a:t>
            </a:r>
            <a:endParaRPr lang="zh-CN" altLang="zh-CN" sz="2400" dirty="0">
              <a:solidFill>
                <a:schemeClr val="bg1"/>
              </a:solidFill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3877310" y="418147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等级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1276350" y="288099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活动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4578350" y="285686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系列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1404570" y="581372"/>
            <a:ext cx="6417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二、用户标签分析：通过多维度进行分析、整合（整合阶段）</a:t>
            </a:r>
            <a:endParaRPr lang="zh-CN" altLang="en-US" b="1" dirty="0"/>
          </a:p>
        </p:txBody>
      </p:sp>
      <p:sp>
        <p:nvSpPr>
          <p:cNvPr id="63" name="文本框 62"/>
          <p:cNvSpPr txBox="1"/>
          <p:nvPr/>
        </p:nvSpPr>
        <p:spPr>
          <a:xfrm>
            <a:off x="3030855" y="4855210"/>
            <a:ext cx="5892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</a:rPr>
              <a:t>试用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1179195" y="2056765"/>
            <a:ext cx="5892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>
                <a:solidFill>
                  <a:schemeClr val="bg1"/>
                </a:solidFill>
              </a:rPr>
              <a:t>分享</a:t>
            </a:r>
            <a:endParaRPr lang="zh-CN" altLang="en-US" sz="1600">
              <a:solidFill>
                <a:schemeClr val="bg1"/>
              </a:solidFill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4848225" y="2052320"/>
            <a:ext cx="5892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>
                <a:solidFill>
                  <a:schemeClr val="bg1"/>
                </a:solidFill>
              </a:rPr>
              <a:t>复购</a:t>
            </a:r>
            <a:endParaRPr lang="zh-CN" altLang="en-US" sz="1600">
              <a:solidFill>
                <a:schemeClr val="bg1"/>
              </a:solidFill>
            </a:endParaRPr>
          </a:p>
        </p:txBody>
      </p:sp>
      <p:sp>
        <p:nvSpPr>
          <p:cNvPr id="66" name="文本框 65"/>
          <p:cNvSpPr txBox="1"/>
          <p:nvPr/>
        </p:nvSpPr>
        <p:spPr>
          <a:xfrm>
            <a:off x="1157605" y="3884295"/>
            <a:ext cx="5892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>
                <a:solidFill>
                  <a:schemeClr val="bg1"/>
                </a:solidFill>
              </a:rPr>
              <a:t>裂变</a:t>
            </a:r>
            <a:endParaRPr lang="zh-CN" altLang="en-US" sz="1600">
              <a:solidFill>
                <a:schemeClr val="bg1"/>
              </a:solidFill>
            </a:endParaRPr>
          </a:p>
        </p:txBody>
      </p:sp>
      <p:sp>
        <p:nvSpPr>
          <p:cNvPr id="71" name="文本框 70"/>
          <p:cNvSpPr txBox="1"/>
          <p:nvPr/>
        </p:nvSpPr>
        <p:spPr>
          <a:xfrm>
            <a:off x="2983865" y="1113790"/>
            <a:ext cx="5892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</a:rPr>
              <a:t>活动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73" name="文本框 72"/>
          <p:cNvSpPr txBox="1"/>
          <p:nvPr/>
        </p:nvSpPr>
        <p:spPr>
          <a:xfrm>
            <a:off x="4840760" y="3875307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</a:rPr>
              <a:t>属性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74" name="文本框 73"/>
          <p:cNvSpPr txBox="1"/>
          <p:nvPr/>
        </p:nvSpPr>
        <p:spPr>
          <a:xfrm>
            <a:off x="6422390" y="4404995"/>
            <a:ext cx="3541395" cy="9296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400" b="1" dirty="0">
                <a:solidFill>
                  <a:schemeClr val="tx1"/>
                </a:solidFill>
                <a:sym typeface="+mn-ea"/>
              </a:rPr>
              <a:t>展会、渠道、电商、门店、抽奖、地铁、阅读、抖音、短视频、直播、社群、裂变、新品体验、快手直播   </a:t>
            </a:r>
            <a:r>
              <a:rPr lang="en-US" altLang="zh-CN" sz="1400" b="1" dirty="0">
                <a:solidFill>
                  <a:schemeClr val="tx1"/>
                </a:solidFill>
                <a:sym typeface="+mn-ea"/>
              </a:rPr>
              <a:t>.......</a:t>
            </a:r>
            <a:endParaRPr lang="en-US" altLang="zh-CN" sz="14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" name="图片 4" descr="resource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文本框 6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866140" y="820156"/>
          <a:ext cx="8773161" cy="4699899"/>
        </p:xfrm>
        <a:graphic>
          <a:graphicData uri="http://schemas.openxmlformats.org/drawingml/2006/table">
            <a:tbl>
              <a:tblPr/>
              <a:tblGrid>
                <a:gridCol w="667474"/>
                <a:gridCol w="621756"/>
                <a:gridCol w="706333"/>
                <a:gridCol w="1270942"/>
                <a:gridCol w="1728116"/>
                <a:gridCol w="2715611"/>
                <a:gridCol w="1062929"/>
              </a:tblGrid>
              <a:tr h="37736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标签类型</a:t>
                      </a:r>
                      <a:endParaRPr lang="zh-CN" altLang="en-US" sz="1000" b="1" i="0" u="none" strike="noStrike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一级标签</a:t>
                      </a:r>
                      <a:endParaRPr lang="zh-CN" altLang="en-US" sz="1000" b="1" i="0" u="none" strike="noStrike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二级标签</a:t>
                      </a:r>
                      <a:endParaRPr lang="zh-CN" altLang="en-US" sz="1000" b="1" i="0" u="none" strike="noStrike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三级标签</a:t>
                      </a:r>
                      <a:endParaRPr lang="zh-CN" altLang="en-US" sz="1000" b="1" i="0" u="none" strike="noStrike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四级标签（标签实例）</a:t>
                      </a:r>
                      <a:endParaRPr lang="zh-CN" altLang="en-US" sz="1000" b="1" i="0" u="none" strike="noStrike" dirty="0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规则定义</a:t>
                      </a:r>
                      <a:endParaRPr lang="zh-CN" altLang="en-US" sz="1000" b="1" i="0" u="none" strike="noStrike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判定办法</a:t>
                      </a:r>
                      <a:endParaRPr lang="zh-CN" altLang="en-US" sz="1000" b="1" i="0" u="none" strike="noStrike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</a:tr>
              <a:tr h="164668">
                <a:tc rowSpan="26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 u="none" strike="noStrike" dirty="0">
                          <a:solidFill>
                            <a:srgbClr val="FF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特征标签</a:t>
                      </a:r>
                      <a:endParaRPr lang="zh-CN" altLang="en-US" sz="800" b="1" i="0" u="none" strike="noStrike" dirty="0">
                        <a:solidFill>
                          <a:srgbClr val="FF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117600" marR="117600" marT="58800" marB="58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人口属性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117600" marR="117600" marT="58800" marB="58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基本信息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117600" marR="117600" marT="58800" marB="58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性别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117600" marR="117600" marT="58800" marB="58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男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事实数据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64668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女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事实数据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64668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未知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事实数据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64668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年龄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117600" marR="117600" marT="58800" marB="58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18-22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事实数据</a:t>
                      </a:r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64668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23-28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事实数据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64668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29-38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事实数据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64668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···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事实数据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64668">
                <a:tc vMerge="1">
                  <a:tcPr/>
                </a:tc>
                <a:tc rowSpan="19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人群属性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117600" marR="117600" marT="58800" marB="58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13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人群属性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117600" marR="117600" marT="58800" marB="58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职业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117600" marR="117600" marT="58800" marB="58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上班族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事实数据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手动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64668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学生党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事实数据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手动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64668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宝妈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事实数据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手动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64668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家庭主妇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事实数据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手动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64668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重要程度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117600" marR="117600" marT="58800" marB="58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一般</a:t>
                      </a:r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　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64668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重要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　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64668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核心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　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64668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客户等级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117600" marR="117600" marT="58800" marB="58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白银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白银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61-150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64668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钻石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钻石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251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以上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64668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青铜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青铜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60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以下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64668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黄金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黄金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151-250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64668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参与程度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117600" marR="117600" marT="58800" marB="58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KOL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　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人工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64668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KOC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　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人工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71529">
                <a:tc vMerge="1">
                  <a:tcPr/>
                </a:tc>
                <a:tc vMerge="1">
                  <a:tcPr/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消费习惯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117600" marR="117600" marT="58800" marB="58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品牌偏好</a:t>
                      </a:r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　数码、零食类</a:t>
                      </a:r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　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人工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/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71529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支付偏好</a:t>
                      </a:r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客单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89</a:t>
                      </a:r>
                      <a:r>
                        <a:rPr lang="zh-CN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元为主　</a:t>
                      </a:r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　</a:t>
                      </a:r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人工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/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71529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产品偏好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117600" marR="117600" marT="58800" marB="58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按品类分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护、沐、洗、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···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71529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按功能分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丝滑、控油、无硅油、植萃、茶麸、生姜、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···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71529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按价格分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　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71529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按关联销售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X</a:t>
                      </a:r>
                      <a:r>
                        <a:rPr lang="zh-CN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月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X</a:t>
                      </a:r>
                      <a:r>
                        <a:rPr lang="zh-CN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日裂变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A</a:t>
                      </a:r>
                      <a:r>
                        <a:rPr lang="zh-CN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方案 、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···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人工</a:t>
                      </a:r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grpSp>
        <p:nvGrpSpPr>
          <p:cNvPr id="18" name="组合 17"/>
          <p:cNvGrpSpPr/>
          <p:nvPr/>
        </p:nvGrpSpPr>
        <p:grpSpPr>
          <a:xfrm>
            <a:off x="138957" y="93980"/>
            <a:ext cx="1013460" cy="1090930"/>
            <a:chOff x="3413" y="3864"/>
            <a:chExt cx="1596" cy="1718"/>
          </a:xfrm>
        </p:grpSpPr>
        <p:pic>
          <p:nvPicPr>
            <p:cNvPr id="19" name="图片 18" descr="六角形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3719" y="4253"/>
              <a:ext cx="1104" cy="101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 dirty="0">
                  <a:latin typeface="微软雅黑" panose="020B0503020204020204" charset="-122"/>
                  <a:ea typeface="微软雅黑" panose="020B0503020204020204" charset="-122"/>
                </a:rPr>
                <a:t>标签体系</a:t>
              </a:r>
              <a:endParaRPr lang="zh-CN" altLang="en-US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1152417" y="404707"/>
            <a:ext cx="4698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三、用户标签形成：特征标签 （成型阶段） </a:t>
            </a:r>
            <a:endParaRPr lang="zh-CN" altLang="en-US" b="1" dirty="0"/>
          </a:p>
        </p:txBody>
      </p:sp>
      <p:grpSp>
        <p:nvGrpSpPr>
          <p:cNvPr id="3" name="组合 2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7" name="对角圆角矩形 6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651655" y="1088151"/>
          <a:ext cx="8873980" cy="3972952"/>
        </p:xfrm>
        <a:graphic>
          <a:graphicData uri="http://schemas.openxmlformats.org/drawingml/2006/table">
            <a:tbl>
              <a:tblPr/>
              <a:tblGrid>
                <a:gridCol w="675144"/>
                <a:gridCol w="628901"/>
                <a:gridCol w="714450"/>
                <a:gridCol w="1285548"/>
                <a:gridCol w="1747976"/>
                <a:gridCol w="2746818"/>
                <a:gridCol w="1075143"/>
              </a:tblGrid>
              <a:tr h="40094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标签类型</a:t>
                      </a:r>
                      <a:endParaRPr lang="zh-CN" altLang="en-US" sz="1000" b="1" i="0" u="none" strike="noStrike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一级标签</a:t>
                      </a:r>
                      <a:endParaRPr lang="zh-CN" altLang="en-US" sz="1000" b="1" i="0" u="none" strike="noStrike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二级标签</a:t>
                      </a:r>
                      <a:endParaRPr lang="zh-CN" altLang="en-US" sz="1000" b="1" i="0" u="none" strike="noStrike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三级标签</a:t>
                      </a:r>
                      <a:endParaRPr lang="zh-CN" altLang="en-US" sz="1000" b="1" i="0" u="none" strike="noStrike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四级标签（标签实例）</a:t>
                      </a:r>
                      <a:endParaRPr lang="zh-CN" altLang="en-US" sz="1000" b="1" i="0" u="none" strike="noStrike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规则定义</a:t>
                      </a:r>
                      <a:endParaRPr lang="zh-CN" altLang="en-US" sz="1000" b="1" i="0" u="none" strike="noStrike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判定办法</a:t>
                      </a:r>
                      <a:endParaRPr lang="zh-CN" altLang="en-US" sz="1000" b="1" i="0" u="none" strike="noStrike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</a:tr>
              <a:tr h="174956">
                <a:tc rowSpan="14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行为标签</a:t>
                      </a:r>
                      <a:endParaRPr lang="zh-CN" altLang="en-US" sz="800" b="1" i="0" u="none" strike="noStrike">
                        <a:solidFill>
                          <a:srgbClr val="FF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14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行为属性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上网习惯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活跃兴趣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冲浪爱好者（每日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2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小时以上）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　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人工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74956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游戏爱好者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XX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游戏群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人工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74956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追剧达人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XX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电视剧群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人工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96825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追星玩家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XX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明星粉丝群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人工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96825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互动频次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1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、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3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、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5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、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10····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以上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人工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96825">
                <a:tc vMerge="1">
                  <a:tcPr/>
                </a:tc>
                <a:tc vMerge="1"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安家计划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触点次数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触达周期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当月第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1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、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4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、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7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、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15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、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21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、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30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天触达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人工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/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96825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产品消耗周期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1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周、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4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周、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8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周、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1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月、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···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人工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/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04115">
                <a:tc vMerge="1">
                  <a:tcPr/>
                </a:tc>
                <a:tc vMerge="1">
                  <a:tcPr/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粉丝运营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营销活动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直播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直播电视博览会、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12.24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圣诞宠粉、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···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人工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04115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裂变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10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月裂变、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11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月裂变、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···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人工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04115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积分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扫码、转粉朋友圈、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···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人工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04115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新品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　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人工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04115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社群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KOC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甄选、课代表预备营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人工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04115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大促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6.18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、双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11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、双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12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、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···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人工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04115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内容标签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美食、心情、友情、旅游、学习、励志、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····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人工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04115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新来源标签</a:t>
                      </a:r>
                      <a:endParaRPr lang="zh-CN" altLang="en-US" sz="800" b="1" i="0" u="none" strike="noStrike">
                        <a:solidFill>
                          <a:srgbClr val="FF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商业属性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拉新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线下活动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全国商超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全国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27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亿大促、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···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人工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04115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区域商超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C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端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2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组展架位置、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···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人工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04115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线上活动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试用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新品抢先体验资格、进群抽免单、免费领取试用装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人工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18694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包裹卡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　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1163081" y="419735"/>
            <a:ext cx="6083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三、用户标签形成：行为标签、新来源标签 （成型阶段） </a:t>
            </a:r>
            <a:endParaRPr lang="zh-CN" altLang="en-US" b="1" dirty="0"/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2876868" y="2460943"/>
            <a:ext cx="46532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tx1"/>
                </a:solidFill>
                <a:sym typeface="+mn-ea"/>
              </a:rPr>
              <a:t>四、分层运营如何</a:t>
            </a:r>
            <a:r>
              <a:rPr lang="zh-CN" altLang="en-US" sz="3200" b="1" dirty="0">
                <a:solidFill>
                  <a:schemeClr val="tx1"/>
                </a:solidFill>
                <a:sym typeface="+mn-ea"/>
              </a:rPr>
              <a:t>实现？</a:t>
            </a:r>
            <a:endParaRPr lang="zh-CN" altLang="en-US" sz="3200" b="1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3890010" y="1236980"/>
            <a:ext cx="2516505" cy="621030"/>
            <a:chOff x="5993" y="4227"/>
            <a:chExt cx="3963" cy="978"/>
          </a:xfrm>
        </p:grpSpPr>
        <p:sp>
          <p:nvSpPr>
            <p:cNvPr id="31" name="矩形 30"/>
            <p:cNvSpPr/>
            <p:nvPr/>
          </p:nvSpPr>
          <p:spPr>
            <a:xfrm>
              <a:off x="6984" y="4672"/>
              <a:ext cx="2973" cy="532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5993" y="4673"/>
              <a:ext cx="991" cy="5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8" name="图片 27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022" y="4227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6985" y="4673"/>
              <a:ext cx="2971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rgbClr val="FEA900"/>
                  </a:solidFill>
                  <a:sym typeface="+mn-ea"/>
                </a:rPr>
                <a:t>品牌私域运营中心</a:t>
              </a:r>
              <a:endParaRPr lang="zh-CN" altLang="en-US" sz="1600" b="1">
                <a:solidFill>
                  <a:srgbClr val="FEA900"/>
                </a:solidFill>
                <a:sym typeface="+mn-ea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994" y="4673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1" name="组合 1"/>
          <p:cNvGrpSpPr/>
          <p:nvPr/>
        </p:nvGrpSpPr>
        <p:grpSpPr bwMode="auto">
          <a:xfrm>
            <a:off x="8986710" y="381360"/>
            <a:ext cx="627364" cy="266154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1795" noProof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7418" name="图片 5" descr="黑色ROI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0" y="1476"/>
              <a:ext cx="680" cy="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矩形 2"/>
          <p:cNvSpPr/>
          <p:nvPr/>
        </p:nvSpPr>
        <p:spPr>
          <a:xfrm>
            <a:off x="113314" y="126295"/>
            <a:ext cx="10021980" cy="551319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sz="1795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Oval 12" descr="e7d195523061f1c09e9d68d7cf438b91ef959ecb14fc25d26BBA7F7DBC18E55DFF4014AF651F0BF2569D4B6C1DA7F1A4683A481403BD872FC687266AD13265C1DE7C373772FD8728ABDD69ADD03BFF5BE2862BC891DBB79E0226BB7D207528EEB97881406A351C307E14C0416AFA441AB665719EA8E490701D2EE425255D24A199B41FCCE65B4FC2D6864E4F8358127E"/>
          <p:cNvSpPr>
            <a:spLocks noChangeArrowheads="1"/>
          </p:cNvSpPr>
          <p:nvPr/>
        </p:nvSpPr>
        <p:spPr bwMode="auto">
          <a:xfrm>
            <a:off x="2005255" y="2415540"/>
            <a:ext cx="970811" cy="972633"/>
          </a:xfrm>
          <a:prstGeom prst="ellipse">
            <a:avLst/>
          </a:prstGeom>
          <a:solidFill>
            <a:srgbClr val="5F7B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/>
          </a:p>
        </p:txBody>
      </p:sp>
      <p:sp>
        <p:nvSpPr>
          <p:cNvPr id="10" name="Freeform 14" descr="e7d195523061f1c09e9d68d7cf438b91ef959ecb14fc25d26BBA7F7DBC18E55DFF4014AF651F0BF2569D4B6C1DA7F1A4683A481403BD872FC687266AD13265C1DE7C373772FD8728ABDD69ADD03BFF5BE2862BC891DBB79E0226BB7D207528EEB97881406A351C307E14C0416AFA441AB665719EA8E490701D2EE425255D24A199B41FCCE65B4FC2D6864E4F8358127E"/>
          <p:cNvSpPr/>
          <p:nvPr/>
        </p:nvSpPr>
        <p:spPr bwMode="auto">
          <a:xfrm>
            <a:off x="1616346" y="2901095"/>
            <a:ext cx="1748374" cy="878263"/>
          </a:xfrm>
          <a:custGeom>
            <a:avLst/>
            <a:gdLst>
              <a:gd name="T0" fmla="*/ 342 w 683"/>
              <a:gd name="T1" fmla="*/ 305 h 342"/>
              <a:gd name="T2" fmla="*/ 37 w 683"/>
              <a:gd name="T3" fmla="*/ 0 h 342"/>
              <a:gd name="T4" fmla="*/ 0 w 683"/>
              <a:gd name="T5" fmla="*/ 0 h 342"/>
              <a:gd name="T6" fmla="*/ 342 w 683"/>
              <a:gd name="T7" fmla="*/ 342 h 342"/>
              <a:gd name="T8" fmla="*/ 683 w 683"/>
              <a:gd name="T9" fmla="*/ 0 h 342"/>
              <a:gd name="T10" fmla="*/ 646 w 683"/>
              <a:gd name="T11" fmla="*/ 0 h 342"/>
              <a:gd name="T12" fmla="*/ 342 w 683"/>
              <a:gd name="T13" fmla="*/ 305 h 3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83" h="342">
                <a:moveTo>
                  <a:pt x="342" y="305"/>
                </a:moveTo>
                <a:cubicBezTo>
                  <a:pt x="173" y="305"/>
                  <a:pt x="37" y="169"/>
                  <a:pt x="3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89"/>
                  <a:pt x="153" y="342"/>
                  <a:pt x="342" y="342"/>
                </a:cubicBezTo>
                <a:cubicBezTo>
                  <a:pt x="530" y="342"/>
                  <a:pt x="683" y="189"/>
                  <a:pt x="683" y="0"/>
                </a:cubicBezTo>
                <a:cubicBezTo>
                  <a:pt x="646" y="0"/>
                  <a:pt x="646" y="0"/>
                  <a:pt x="646" y="0"/>
                </a:cubicBezTo>
                <a:cubicBezTo>
                  <a:pt x="646" y="169"/>
                  <a:pt x="510" y="305"/>
                  <a:pt x="342" y="30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rnd">
            <a:noFill/>
            <a:miter lim="800000"/>
          </a:ln>
        </p:spPr>
        <p:txBody>
          <a:bodyPr/>
          <a:p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41" name="Line 15" descr="e7d195523061f1c09e9d68d7cf438b91ef959ecb14fc25d26BBA7F7DBC18E55DFF4014AF651F0BF2569D4B6C1DA7F1A4683A481403BD872FC687266AD13265C1DE7C373772FD8728ABDD69ADD03BFF5BE2862BC891DBB79E0226BB7D207528EEB97881406A351C307E14C0416AFA441AB665719EA8E490701D2EE425255D24A199B41FCCE65B4FC2D6864E4F8358127E"/>
          <p:cNvSpPr>
            <a:spLocks noChangeShapeType="1"/>
          </p:cNvSpPr>
          <p:nvPr/>
        </p:nvSpPr>
        <p:spPr bwMode="auto">
          <a:xfrm flipV="1">
            <a:off x="2492815" y="2117205"/>
            <a:ext cx="0" cy="223751"/>
          </a:xfrm>
          <a:prstGeom prst="line">
            <a:avLst/>
          </a:prstGeom>
          <a:noFill/>
          <a:ln w="6350">
            <a:solidFill>
              <a:schemeClr val="tx1">
                <a:lumMod val="65000"/>
                <a:lumOff val="35000"/>
              </a:schemeClr>
            </a:solidFill>
            <a:prstDash val="solid"/>
            <a:rou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p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42" name="Oval 16" descr="e7d195523061f1c09e9d68d7cf438b91ef959ecb14fc25d26BBA7F7DBC18E55DFF4014AF651F0BF2569D4B6C1DA7F1A4683A481403BD872FC687266AD13265C1DE7C373772FD8728ABDD69ADD03BFF5BE2862BC891DBB79E0226BB7D207528EEB97881406A351C307E14C0416AFA441AB665719EA8E490701D2EE425255D24A199B41FCCE65B4FC2D6864E4F8358127E"/>
          <p:cNvSpPr>
            <a:spLocks noChangeArrowheads="1"/>
          </p:cNvSpPr>
          <p:nvPr/>
        </p:nvSpPr>
        <p:spPr bwMode="auto">
          <a:xfrm>
            <a:off x="3661443" y="2415540"/>
            <a:ext cx="970811" cy="972633"/>
          </a:xfrm>
          <a:prstGeom prst="ellipse">
            <a:avLst/>
          </a:prstGeom>
          <a:solidFill>
            <a:srgbClr val="D98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/>
          </a:p>
        </p:txBody>
      </p:sp>
      <p:sp>
        <p:nvSpPr>
          <p:cNvPr id="43" name="Freeform 18" descr="e7d195523061f1c09e9d68d7cf438b91ef959ecb14fc25d26BBA7F7DBC18E55DFF4014AF651F0BF2569D4B6C1DA7F1A4683A481403BD872FC687266AD13265C1DE7C373772FD8728ABDD69ADD03BFF5BE2862BC891DBB79E0226BB7D207528EEB97881406A351C307E14C0416AFA441AB665719EA8E490701D2EE425255D24A199B41FCCE65B4FC2D6864E4F8358127E"/>
          <p:cNvSpPr/>
          <p:nvPr/>
        </p:nvSpPr>
        <p:spPr bwMode="auto">
          <a:xfrm>
            <a:off x="3269871" y="2024355"/>
            <a:ext cx="1751417" cy="876740"/>
          </a:xfrm>
          <a:custGeom>
            <a:avLst/>
            <a:gdLst>
              <a:gd name="T0" fmla="*/ 342 w 684"/>
              <a:gd name="T1" fmla="*/ 37 h 341"/>
              <a:gd name="T2" fmla="*/ 647 w 684"/>
              <a:gd name="T3" fmla="*/ 341 h 341"/>
              <a:gd name="T4" fmla="*/ 684 w 684"/>
              <a:gd name="T5" fmla="*/ 341 h 341"/>
              <a:gd name="T6" fmla="*/ 342 w 684"/>
              <a:gd name="T7" fmla="*/ 0 h 341"/>
              <a:gd name="T8" fmla="*/ 0 w 684"/>
              <a:gd name="T9" fmla="*/ 341 h 341"/>
              <a:gd name="T10" fmla="*/ 37 w 684"/>
              <a:gd name="T11" fmla="*/ 341 h 341"/>
              <a:gd name="T12" fmla="*/ 342 w 684"/>
              <a:gd name="T13" fmla="*/ 37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84" h="341">
                <a:moveTo>
                  <a:pt x="342" y="37"/>
                </a:moveTo>
                <a:cubicBezTo>
                  <a:pt x="511" y="37"/>
                  <a:pt x="647" y="173"/>
                  <a:pt x="647" y="341"/>
                </a:cubicBezTo>
                <a:cubicBezTo>
                  <a:pt x="684" y="341"/>
                  <a:pt x="684" y="341"/>
                  <a:pt x="684" y="341"/>
                </a:cubicBezTo>
                <a:cubicBezTo>
                  <a:pt x="684" y="153"/>
                  <a:pt x="531" y="0"/>
                  <a:pt x="342" y="0"/>
                </a:cubicBezTo>
                <a:cubicBezTo>
                  <a:pt x="153" y="0"/>
                  <a:pt x="0" y="153"/>
                  <a:pt x="0" y="341"/>
                </a:cubicBezTo>
                <a:cubicBezTo>
                  <a:pt x="37" y="341"/>
                  <a:pt x="37" y="341"/>
                  <a:pt x="37" y="341"/>
                </a:cubicBezTo>
                <a:cubicBezTo>
                  <a:pt x="37" y="173"/>
                  <a:pt x="174" y="37"/>
                  <a:pt x="342" y="3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rnd">
            <a:noFill/>
            <a:miter lim="800000"/>
          </a:ln>
        </p:spPr>
        <p:txBody>
          <a:bodyPr/>
          <a:p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44" name="Oval 20" descr="e7d195523061f1c09e9d68d7cf438b91ef959ecb14fc25d26BBA7F7DBC18E55DFF4014AF651F0BF2569D4B6C1DA7F1A4683A481403BD872FC687266AD13265C1DE7C373772FD8728ABDD69ADD03BFF5BE2862BC891DBB79E0226BB7D207528EEB97881406A351C307E14C0416AFA441AB665719EA8E490701D2EE425255D24A199B41FCCE65B4FC2D6864E4F8358127E"/>
          <p:cNvSpPr>
            <a:spLocks noChangeArrowheads="1"/>
          </p:cNvSpPr>
          <p:nvPr/>
        </p:nvSpPr>
        <p:spPr bwMode="auto">
          <a:xfrm>
            <a:off x="5315474" y="2415540"/>
            <a:ext cx="972332" cy="972633"/>
          </a:xfrm>
          <a:prstGeom prst="ellipse">
            <a:avLst/>
          </a:prstGeom>
          <a:solidFill>
            <a:srgbClr val="85A9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/>
          </a:p>
        </p:txBody>
      </p:sp>
      <p:sp>
        <p:nvSpPr>
          <p:cNvPr id="45" name="Freeform 22" descr="e7d195523061f1c09e9d68d7cf438b91ef959ecb14fc25d26BBA7F7DBC18E55DFF4014AF651F0BF2569D4B6C1DA7F1A4683A481403BD872FC687266AD13265C1DE7C373772FD8728ABDD69ADD03BFF5BE2862BC891DBB79E0226BB7D207528EEB97881406A351C307E14C0416AFA441AB665719EA8E490701D2EE425255D24A199B41FCCE65B4FC2D6864E4F8358127E"/>
          <p:cNvSpPr/>
          <p:nvPr/>
        </p:nvSpPr>
        <p:spPr bwMode="auto">
          <a:xfrm>
            <a:off x="4926439" y="2901095"/>
            <a:ext cx="1751417" cy="878263"/>
          </a:xfrm>
          <a:custGeom>
            <a:avLst/>
            <a:gdLst>
              <a:gd name="T0" fmla="*/ 342 w 684"/>
              <a:gd name="T1" fmla="*/ 305 h 342"/>
              <a:gd name="T2" fmla="*/ 37 w 684"/>
              <a:gd name="T3" fmla="*/ 0 h 342"/>
              <a:gd name="T4" fmla="*/ 0 w 684"/>
              <a:gd name="T5" fmla="*/ 0 h 342"/>
              <a:gd name="T6" fmla="*/ 342 w 684"/>
              <a:gd name="T7" fmla="*/ 342 h 342"/>
              <a:gd name="T8" fmla="*/ 684 w 684"/>
              <a:gd name="T9" fmla="*/ 0 h 342"/>
              <a:gd name="T10" fmla="*/ 647 w 684"/>
              <a:gd name="T11" fmla="*/ 0 h 342"/>
              <a:gd name="T12" fmla="*/ 342 w 684"/>
              <a:gd name="T13" fmla="*/ 305 h 3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84" h="342">
                <a:moveTo>
                  <a:pt x="342" y="305"/>
                </a:moveTo>
                <a:cubicBezTo>
                  <a:pt x="174" y="305"/>
                  <a:pt x="37" y="169"/>
                  <a:pt x="3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89"/>
                  <a:pt x="153" y="342"/>
                  <a:pt x="342" y="342"/>
                </a:cubicBezTo>
                <a:cubicBezTo>
                  <a:pt x="531" y="342"/>
                  <a:pt x="684" y="189"/>
                  <a:pt x="684" y="0"/>
                </a:cubicBezTo>
                <a:cubicBezTo>
                  <a:pt x="647" y="0"/>
                  <a:pt x="647" y="0"/>
                  <a:pt x="647" y="0"/>
                </a:cubicBezTo>
                <a:cubicBezTo>
                  <a:pt x="647" y="169"/>
                  <a:pt x="510" y="305"/>
                  <a:pt x="342" y="30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rnd">
            <a:noFill/>
            <a:miter lim="800000"/>
          </a:ln>
        </p:spPr>
        <p:txBody>
          <a:bodyPr/>
          <a:p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46" name="Line 23" descr="e7d195523061f1c09e9d68d7cf438b91ef959ecb14fc25d26BBA7F7DBC18E55DFF4014AF651F0BF2569D4B6C1DA7F1A4683A481403BD872FC687266AD13265C1DE7C373772FD8728ABDD69ADD03BFF5BE2862BC891DBB79E0226BB7D207528EEB97881406A351C307E14C0416AFA441AB665719EA8E490701D2EE425255D24A199B41FCCE65B4FC2D6864E4F8358127E"/>
          <p:cNvSpPr>
            <a:spLocks noChangeShapeType="1"/>
          </p:cNvSpPr>
          <p:nvPr/>
        </p:nvSpPr>
        <p:spPr bwMode="auto">
          <a:xfrm flipV="1">
            <a:off x="5802401" y="2117205"/>
            <a:ext cx="0" cy="223751"/>
          </a:xfrm>
          <a:prstGeom prst="line">
            <a:avLst/>
          </a:prstGeom>
          <a:noFill/>
          <a:ln w="6350">
            <a:solidFill>
              <a:schemeClr val="tx1">
                <a:lumMod val="65000"/>
                <a:lumOff val="35000"/>
              </a:schemeClr>
            </a:solidFill>
            <a:prstDash val="solid"/>
            <a:rou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p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47" name="Oval 24" descr="e7d195523061f1c09e9d68d7cf438b91ef959ecb14fc25d26BBA7F7DBC18E55DFF4014AF651F0BF2569D4B6C1DA7F1A4683A481403BD872FC687266AD13265C1DE7C373772FD8728ABDD69ADD03BFF5BE2862BC891DBB79E0226BB7D207528EEB97881406A351C307E14C0416AFA441AB665719EA8E490701D2EE425255D24A199B41FCCE65B4FC2D6864E4F8358127E"/>
          <p:cNvSpPr>
            <a:spLocks noChangeArrowheads="1"/>
          </p:cNvSpPr>
          <p:nvPr/>
        </p:nvSpPr>
        <p:spPr bwMode="auto">
          <a:xfrm>
            <a:off x="6972548" y="2415540"/>
            <a:ext cx="969290" cy="972633"/>
          </a:xfrm>
          <a:prstGeom prst="ellipse">
            <a:avLst/>
          </a:prstGeom>
          <a:solidFill>
            <a:srgbClr val="F0BF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/>
          </a:p>
        </p:txBody>
      </p:sp>
      <p:sp>
        <p:nvSpPr>
          <p:cNvPr id="48" name="Freeform 26" descr="e7d195523061f1c09e9d68d7cf438b91ef959ecb14fc25d26BBA7F7DBC18E55DFF4014AF651F0BF2569D4B6C1DA7F1A4683A481403BD872FC687266AD13265C1DE7C373772FD8728ABDD69ADD03BFF5BE2862BC891DBB79E0226BB7D207528EEB97881406A351C307E14C0416AFA441AB665719EA8E490701D2EE425255D24A199B41FCCE65B4FC2D6864E4F8358127E"/>
          <p:cNvSpPr/>
          <p:nvPr/>
        </p:nvSpPr>
        <p:spPr bwMode="auto">
          <a:xfrm>
            <a:off x="6581358" y="2024405"/>
            <a:ext cx="1748374" cy="876740"/>
          </a:xfrm>
          <a:custGeom>
            <a:avLst/>
            <a:gdLst>
              <a:gd name="T0" fmla="*/ 341 w 683"/>
              <a:gd name="T1" fmla="*/ 37 h 341"/>
              <a:gd name="T2" fmla="*/ 646 w 683"/>
              <a:gd name="T3" fmla="*/ 341 h 341"/>
              <a:gd name="T4" fmla="*/ 683 w 683"/>
              <a:gd name="T5" fmla="*/ 341 h 341"/>
              <a:gd name="T6" fmla="*/ 341 w 683"/>
              <a:gd name="T7" fmla="*/ 0 h 341"/>
              <a:gd name="T8" fmla="*/ 0 w 683"/>
              <a:gd name="T9" fmla="*/ 341 h 341"/>
              <a:gd name="T10" fmla="*/ 37 w 683"/>
              <a:gd name="T11" fmla="*/ 341 h 341"/>
              <a:gd name="T12" fmla="*/ 341 w 683"/>
              <a:gd name="T13" fmla="*/ 37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83" h="341">
                <a:moveTo>
                  <a:pt x="341" y="37"/>
                </a:moveTo>
                <a:cubicBezTo>
                  <a:pt x="510" y="37"/>
                  <a:pt x="646" y="173"/>
                  <a:pt x="646" y="341"/>
                </a:cubicBezTo>
                <a:cubicBezTo>
                  <a:pt x="683" y="341"/>
                  <a:pt x="683" y="341"/>
                  <a:pt x="683" y="341"/>
                </a:cubicBezTo>
                <a:cubicBezTo>
                  <a:pt x="683" y="153"/>
                  <a:pt x="530" y="0"/>
                  <a:pt x="341" y="0"/>
                </a:cubicBezTo>
                <a:cubicBezTo>
                  <a:pt x="153" y="0"/>
                  <a:pt x="0" y="153"/>
                  <a:pt x="0" y="341"/>
                </a:cubicBezTo>
                <a:cubicBezTo>
                  <a:pt x="37" y="341"/>
                  <a:pt x="37" y="341"/>
                  <a:pt x="37" y="341"/>
                </a:cubicBezTo>
                <a:cubicBezTo>
                  <a:pt x="37" y="173"/>
                  <a:pt x="173" y="37"/>
                  <a:pt x="341" y="3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rnd">
            <a:noFill/>
            <a:miter lim="800000"/>
          </a:ln>
        </p:spPr>
        <p:txBody>
          <a:bodyPr/>
          <a:p>
            <a:endParaRPr lang="zh-CN" altLang="en-US" sz="2400">
              <a:solidFill>
                <a:schemeClr val="bg1"/>
              </a:solidFill>
            </a:endParaRPr>
          </a:p>
        </p:txBody>
      </p:sp>
      <p:grpSp>
        <p:nvGrpSpPr>
          <p:cNvPr id="49" name="组合 48"/>
          <p:cNvGrpSpPr/>
          <p:nvPr/>
        </p:nvGrpSpPr>
        <p:grpSpPr>
          <a:xfrm>
            <a:off x="3966754" y="2750305"/>
            <a:ext cx="360188" cy="303102"/>
            <a:chOff x="3516722" y="2466541"/>
            <a:chExt cx="360188" cy="303102"/>
          </a:xfrm>
          <a:solidFill>
            <a:schemeClr val="bg1"/>
          </a:solidFill>
        </p:grpSpPr>
        <p:sp>
          <p:nvSpPr>
            <p:cNvPr id="50" name="Freeform 32"/>
            <p:cNvSpPr>
              <a:spLocks noEditPoints="1"/>
            </p:cNvSpPr>
            <p:nvPr/>
          </p:nvSpPr>
          <p:spPr bwMode="auto">
            <a:xfrm>
              <a:off x="3516722" y="2466541"/>
              <a:ext cx="360188" cy="303102"/>
            </a:xfrm>
            <a:custGeom>
              <a:avLst/>
              <a:gdLst>
                <a:gd name="T0" fmla="*/ 507 w 548"/>
                <a:gd name="T1" fmla="*/ 0 h 462"/>
                <a:gd name="T2" fmla="*/ 41 w 548"/>
                <a:gd name="T3" fmla="*/ 0 h 462"/>
                <a:gd name="T4" fmla="*/ 0 w 548"/>
                <a:gd name="T5" fmla="*/ 41 h 462"/>
                <a:gd name="T6" fmla="*/ 0 w 548"/>
                <a:gd name="T7" fmla="*/ 369 h 462"/>
                <a:gd name="T8" fmla="*/ 41 w 548"/>
                <a:gd name="T9" fmla="*/ 409 h 462"/>
                <a:gd name="T10" fmla="*/ 226 w 548"/>
                <a:gd name="T11" fmla="*/ 409 h 462"/>
                <a:gd name="T12" fmla="*/ 226 w 548"/>
                <a:gd name="T13" fmla="*/ 416 h 462"/>
                <a:gd name="T14" fmla="*/ 223 w 548"/>
                <a:gd name="T15" fmla="*/ 428 h 462"/>
                <a:gd name="T16" fmla="*/ 177 w 548"/>
                <a:gd name="T17" fmla="*/ 445 h 462"/>
                <a:gd name="T18" fmla="*/ 160 w 548"/>
                <a:gd name="T19" fmla="*/ 449 h 462"/>
                <a:gd name="T20" fmla="*/ 151 w 548"/>
                <a:gd name="T21" fmla="*/ 449 h 462"/>
                <a:gd name="T22" fmla="*/ 142 w 548"/>
                <a:gd name="T23" fmla="*/ 455 h 462"/>
                <a:gd name="T24" fmla="*/ 142 w 548"/>
                <a:gd name="T25" fmla="*/ 455 h 462"/>
                <a:gd name="T26" fmla="*/ 151 w 548"/>
                <a:gd name="T27" fmla="*/ 462 h 462"/>
                <a:gd name="T28" fmla="*/ 397 w 548"/>
                <a:gd name="T29" fmla="*/ 462 h 462"/>
                <a:gd name="T30" fmla="*/ 406 w 548"/>
                <a:gd name="T31" fmla="*/ 455 h 462"/>
                <a:gd name="T32" fmla="*/ 406 w 548"/>
                <a:gd name="T33" fmla="*/ 455 h 462"/>
                <a:gd name="T34" fmla="*/ 402 w 548"/>
                <a:gd name="T35" fmla="*/ 449 h 462"/>
                <a:gd name="T36" fmla="*/ 389 w 548"/>
                <a:gd name="T37" fmla="*/ 448 h 462"/>
                <a:gd name="T38" fmla="*/ 329 w 548"/>
                <a:gd name="T39" fmla="*/ 426 h 462"/>
                <a:gd name="T40" fmla="*/ 322 w 548"/>
                <a:gd name="T41" fmla="*/ 416 h 462"/>
                <a:gd name="T42" fmla="*/ 322 w 548"/>
                <a:gd name="T43" fmla="*/ 409 h 462"/>
                <a:gd name="T44" fmla="*/ 507 w 548"/>
                <a:gd name="T45" fmla="*/ 409 h 462"/>
                <a:gd name="T46" fmla="*/ 548 w 548"/>
                <a:gd name="T47" fmla="*/ 369 h 462"/>
                <a:gd name="T48" fmla="*/ 548 w 548"/>
                <a:gd name="T49" fmla="*/ 41 h 462"/>
                <a:gd name="T50" fmla="*/ 507 w 548"/>
                <a:gd name="T51" fmla="*/ 0 h 462"/>
                <a:gd name="T52" fmla="*/ 510 w 548"/>
                <a:gd name="T53" fmla="*/ 330 h 462"/>
                <a:gd name="T54" fmla="*/ 497 w 548"/>
                <a:gd name="T55" fmla="*/ 344 h 462"/>
                <a:gd name="T56" fmla="*/ 51 w 548"/>
                <a:gd name="T57" fmla="*/ 344 h 462"/>
                <a:gd name="T58" fmla="*/ 38 w 548"/>
                <a:gd name="T59" fmla="*/ 330 h 462"/>
                <a:gd name="T60" fmla="*/ 38 w 548"/>
                <a:gd name="T61" fmla="*/ 50 h 462"/>
                <a:gd name="T62" fmla="*/ 51 w 548"/>
                <a:gd name="T63" fmla="*/ 36 h 462"/>
                <a:gd name="T64" fmla="*/ 497 w 548"/>
                <a:gd name="T65" fmla="*/ 36 h 462"/>
                <a:gd name="T66" fmla="*/ 510 w 548"/>
                <a:gd name="T67" fmla="*/ 50 h 462"/>
                <a:gd name="T68" fmla="*/ 510 w 548"/>
                <a:gd name="T69" fmla="*/ 330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48" h="462">
                  <a:moveTo>
                    <a:pt x="507" y="0"/>
                  </a:moveTo>
                  <a:cubicBezTo>
                    <a:pt x="41" y="0"/>
                    <a:pt x="41" y="0"/>
                    <a:pt x="41" y="0"/>
                  </a:cubicBezTo>
                  <a:cubicBezTo>
                    <a:pt x="18" y="0"/>
                    <a:pt x="0" y="18"/>
                    <a:pt x="0" y="41"/>
                  </a:cubicBezTo>
                  <a:cubicBezTo>
                    <a:pt x="0" y="369"/>
                    <a:pt x="0" y="369"/>
                    <a:pt x="0" y="369"/>
                  </a:cubicBezTo>
                  <a:cubicBezTo>
                    <a:pt x="0" y="391"/>
                    <a:pt x="18" y="409"/>
                    <a:pt x="41" y="409"/>
                  </a:cubicBezTo>
                  <a:cubicBezTo>
                    <a:pt x="226" y="409"/>
                    <a:pt x="226" y="409"/>
                    <a:pt x="226" y="409"/>
                  </a:cubicBezTo>
                  <a:cubicBezTo>
                    <a:pt x="226" y="416"/>
                    <a:pt x="226" y="416"/>
                    <a:pt x="226" y="416"/>
                  </a:cubicBezTo>
                  <a:cubicBezTo>
                    <a:pt x="226" y="419"/>
                    <a:pt x="225" y="425"/>
                    <a:pt x="223" y="428"/>
                  </a:cubicBezTo>
                  <a:cubicBezTo>
                    <a:pt x="177" y="445"/>
                    <a:pt x="177" y="445"/>
                    <a:pt x="177" y="445"/>
                  </a:cubicBezTo>
                  <a:cubicBezTo>
                    <a:pt x="173" y="447"/>
                    <a:pt x="165" y="449"/>
                    <a:pt x="160" y="449"/>
                  </a:cubicBezTo>
                  <a:cubicBezTo>
                    <a:pt x="151" y="449"/>
                    <a:pt x="151" y="449"/>
                    <a:pt x="151" y="449"/>
                  </a:cubicBezTo>
                  <a:cubicBezTo>
                    <a:pt x="146" y="449"/>
                    <a:pt x="142" y="452"/>
                    <a:pt x="142" y="455"/>
                  </a:cubicBezTo>
                  <a:cubicBezTo>
                    <a:pt x="142" y="455"/>
                    <a:pt x="142" y="455"/>
                    <a:pt x="142" y="455"/>
                  </a:cubicBezTo>
                  <a:cubicBezTo>
                    <a:pt x="142" y="459"/>
                    <a:pt x="146" y="462"/>
                    <a:pt x="151" y="462"/>
                  </a:cubicBezTo>
                  <a:cubicBezTo>
                    <a:pt x="397" y="462"/>
                    <a:pt x="397" y="462"/>
                    <a:pt x="397" y="462"/>
                  </a:cubicBezTo>
                  <a:cubicBezTo>
                    <a:pt x="402" y="462"/>
                    <a:pt x="406" y="459"/>
                    <a:pt x="406" y="455"/>
                  </a:cubicBezTo>
                  <a:cubicBezTo>
                    <a:pt x="406" y="455"/>
                    <a:pt x="406" y="455"/>
                    <a:pt x="406" y="455"/>
                  </a:cubicBezTo>
                  <a:cubicBezTo>
                    <a:pt x="406" y="452"/>
                    <a:pt x="404" y="449"/>
                    <a:pt x="402" y="449"/>
                  </a:cubicBezTo>
                  <a:cubicBezTo>
                    <a:pt x="399" y="449"/>
                    <a:pt x="393" y="448"/>
                    <a:pt x="389" y="448"/>
                  </a:cubicBezTo>
                  <a:cubicBezTo>
                    <a:pt x="329" y="426"/>
                    <a:pt x="329" y="426"/>
                    <a:pt x="329" y="426"/>
                  </a:cubicBezTo>
                  <a:cubicBezTo>
                    <a:pt x="325" y="424"/>
                    <a:pt x="322" y="419"/>
                    <a:pt x="322" y="416"/>
                  </a:cubicBezTo>
                  <a:cubicBezTo>
                    <a:pt x="322" y="409"/>
                    <a:pt x="322" y="409"/>
                    <a:pt x="322" y="409"/>
                  </a:cubicBezTo>
                  <a:cubicBezTo>
                    <a:pt x="507" y="409"/>
                    <a:pt x="507" y="409"/>
                    <a:pt x="507" y="409"/>
                  </a:cubicBezTo>
                  <a:cubicBezTo>
                    <a:pt x="530" y="409"/>
                    <a:pt x="548" y="391"/>
                    <a:pt x="548" y="369"/>
                  </a:cubicBezTo>
                  <a:cubicBezTo>
                    <a:pt x="548" y="41"/>
                    <a:pt x="548" y="41"/>
                    <a:pt x="548" y="41"/>
                  </a:cubicBezTo>
                  <a:cubicBezTo>
                    <a:pt x="548" y="18"/>
                    <a:pt x="530" y="0"/>
                    <a:pt x="507" y="0"/>
                  </a:cubicBezTo>
                  <a:close/>
                  <a:moveTo>
                    <a:pt x="510" y="330"/>
                  </a:moveTo>
                  <a:cubicBezTo>
                    <a:pt x="510" y="337"/>
                    <a:pt x="504" y="343"/>
                    <a:pt x="497" y="344"/>
                  </a:cubicBezTo>
                  <a:cubicBezTo>
                    <a:pt x="51" y="344"/>
                    <a:pt x="51" y="344"/>
                    <a:pt x="51" y="344"/>
                  </a:cubicBezTo>
                  <a:cubicBezTo>
                    <a:pt x="44" y="343"/>
                    <a:pt x="38" y="337"/>
                    <a:pt x="38" y="330"/>
                  </a:cubicBezTo>
                  <a:cubicBezTo>
                    <a:pt x="38" y="50"/>
                    <a:pt x="38" y="50"/>
                    <a:pt x="38" y="50"/>
                  </a:cubicBezTo>
                  <a:cubicBezTo>
                    <a:pt x="38" y="42"/>
                    <a:pt x="44" y="36"/>
                    <a:pt x="51" y="36"/>
                  </a:cubicBezTo>
                  <a:cubicBezTo>
                    <a:pt x="497" y="36"/>
                    <a:pt x="497" y="36"/>
                    <a:pt x="497" y="36"/>
                  </a:cubicBezTo>
                  <a:cubicBezTo>
                    <a:pt x="504" y="36"/>
                    <a:pt x="510" y="42"/>
                    <a:pt x="510" y="50"/>
                  </a:cubicBezTo>
                  <a:lnTo>
                    <a:pt x="510" y="33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en-AU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1" name="Oval 33"/>
            <p:cNvSpPr>
              <a:spLocks noChangeArrowheads="1"/>
            </p:cNvSpPr>
            <p:nvPr/>
          </p:nvSpPr>
          <p:spPr bwMode="auto">
            <a:xfrm>
              <a:off x="3796717" y="2713915"/>
              <a:ext cx="5437" cy="4078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en-AU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2" name="Freeform 34"/>
            <p:cNvSpPr/>
            <p:nvPr/>
          </p:nvSpPr>
          <p:spPr bwMode="auto">
            <a:xfrm>
              <a:off x="3806231" y="2711197"/>
              <a:ext cx="40776" cy="8155"/>
            </a:xfrm>
            <a:custGeom>
              <a:avLst/>
              <a:gdLst>
                <a:gd name="T0" fmla="*/ 63 w 63"/>
                <a:gd name="T1" fmla="*/ 6 h 13"/>
                <a:gd name="T2" fmla="*/ 57 w 63"/>
                <a:gd name="T3" fmla="*/ 13 h 13"/>
                <a:gd name="T4" fmla="*/ 6 w 63"/>
                <a:gd name="T5" fmla="*/ 13 h 13"/>
                <a:gd name="T6" fmla="*/ 0 w 63"/>
                <a:gd name="T7" fmla="*/ 6 h 13"/>
                <a:gd name="T8" fmla="*/ 0 w 63"/>
                <a:gd name="T9" fmla="*/ 6 h 13"/>
                <a:gd name="T10" fmla="*/ 6 w 63"/>
                <a:gd name="T11" fmla="*/ 0 h 13"/>
                <a:gd name="T12" fmla="*/ 57 w 63"/>
                <a:gd name="T13" fmla="*/ 0 h 13"/>
                <a:gd name="T14" fmla="*/ 63 w 63"/>
                <a:gd name="T15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3" h="13">
                  <a:moveTo>
                    <a:pt x="63" y="6"/>
                  </a:moveTo>
                  <a:cubicBezTo>
                    <a:pt x="63" y="10"/>
                    <a:pt x="60" y="13"/>
                    <a:pt x="57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3" y="13"/>
                    <a:pt x="0" y="10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60" y="0"/>
                    <a:pt x="63" y="3"/>
                    <a:pt x="63" y="6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en-AU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3" name="Freeform 35"/>
            <p:cNvSpPr/>
            <p:nvPr/>
          </p:nvSpPr>
          <p:spPr bwMode="auto">
            <a:xfrm>
              <a:off x="3788562" y="2518191"/>
              <a:ext cx="29902" cy="142716"/>
            </a:xfrm>
            <a:custGeom>
              <a:avLst/>
              <a:gdLst>
                <a:gd name="T0" fmla="*/ 45 w 45"/>
                <a:gd name="T1" fmla="*/ 193 h 216"/>
                <a:gd name="T2" fmla="*/ 22 w 45"/>
                <a:gd name="T3" fmla="*/ 216 h 216"/>
                <a:gd name="T4" fmla="*/ 22 w 45"/>
                <a:gd name="T5" fmla="*/ 216 h 216"/>
                <a:gd name="T6" fmla="*/ 0 w 45"/>
                <a:gd name="T7" fmla="*/ 193 h 216"/>
                <a:gd name="T8" fmla="*/ 0 w 45"/>
                <a:gd name="T9" fmla="*/ 23 h 216"/>
                <a:gd name="T10" fmla="*/ 22 w 45"/>
                <a:gd name="T11" fmla="*/ 0 h 216"/>
                <a:gd name="T12" fmla="*/ 22 w 45"/>
                <a:gd name="T13" fmla="*/ 0 h 216"/>
                <a:gd name="T14" fmla="*/ 45 w 45"/>
                <a:gd name="T15" fmla="*/ 23 h 216"/>
                <a:gd name="T16" fmla="*/ 45 w 45"/>
                <a:gd name="T17" fmla="*/ 19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216">
                  <a:moveTo>
                    <a:pt x="45" y="193"/>
                  </a:moveTo>
                  <a:cubicBezTo>
                    <a:pt x="45" y="206"/>
                    <a:pt x="35" y="216"/>
                    <a:pt x="22" y="216"/>
                  </a:cubicBezTo>
                  <a:cubicBezTo>
                    <a:pt x="22" y="216"/>
                    <a:pt x="22" y="216"/>
                    <a:pt x="22" y="216"/>
                  </a:cubicBezTo>
                  <a:cubicBezTo>
                    <a:pt x="10" y="216"/>
                    <a:pt x="0" y="206"/>
                    <a:pt x="0" y="19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0"/>
                    <a:pt x="10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35" y="0"/>
                    <a:pt x="45" y="10"/>
                    <a:pt x="45" y="23"/>
                  </a:cubicBezTo>
                  <a:lnTo>
                    <a:pt x="45" y="193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en-AU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4" name="Freeform 36"/>
            <p:cNvSpPr/>
            <p:nvPr/>
          </p:nvSpPr>
          <p:spPr bwMode="auto">
            <a:xfrm>
              <a:off x="3735553" y="2542656"/>
              <a:ext cx="29902" cy="118251"/>
            </a:xfrm>
            <a:custGeom>
              <a:avLst/>
              <a:gdLst>
                <a:gd name="T0" fmla="*/ 45 w 45"/>
                <a:gd name="T1" fmla="*/ 157 h 180"/>
                <a:gd name="T2" fmla="*/ 23 w 45"/>
                <a:gd name="T3" fmla="*/ 180 h 180"/>
                <a:gd name="T4" fmla="*/ 23 w 45"/>
                <a:gd name="T5" fmla="*/ 180 h 180"/>
                <a:gd name="T6" fmla="*/ 0 w 45"/>
                <a:gd name="T7" fmla="*/ 157 h 180"/>
                <a:gd name="T8" fmla="*/ 0 w 45"/>
                <a:gd name="T9" fmla="*/ 23 h 180"/>
                <a:gd name="T10" fmla="*/ 23 w 45"/>
                <a:gd name="T11" fmla="*/ 0 h 180"/>
                <a:gd name="T12" fmla="*/ 23 w 45"/>
                <a:gd name="T13" fmla="*/ 0 h 180"/>
                <a:gd name="T14" fmla="*/ 45 w 45"/>
                <a:gd name="T15" fmla="*/ 23 h 180"/>
                <a:gd name="T16" fmla="*/ 45 w 45"/>
                <a:gd name="T17" fmla="*/ 157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180">
                  <a:moveTo>
                    <a:pt x="45" y="157"/>
                  </a:moveTo>
                  <a:cubicBezTo>
                    <a:pt x="45" y="170"/>
                    <a:pt x="35" y="180"/>
                    <a:pt x="23" y="180"/>
                  </a:cubicBezTo>
                  <a:cubicBezTo>
                    <a:pt x="23" y="180"/>
                    <a:pt x="23" y="180"/>
                    <a:pt x="23" y="180"/>
                  </a:cubicBezTo>
                  <a:cubicBezTo>
                    <a:pt x="10" y="180"/>
                    <a:pt x="0" y="170"/>
                    <a:pt x="0" y="157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5" y="0"/>
                    <a:pt x="45" y="10"/>
                    <a:pt x="45" y="23"/>
                  </a:cubicBezTo>
                  <a:lnTo>
                    <a:pt x="45" y="157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en-AU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5" name="Freeform 37"/>
            <p:cNvSpPr/>
            <p:nvPr/>
          </p:nvSpPr>
          <p:spPr bwMode="auto">
            <a:xfrm>
              <a:off x="3682544" y="2565762"/>
              <a:ext cx="28544" cy="95144"/>
            </a:xfrm>
            <a:custGeom>
              <a:avLst/>
              <a:gdLst>
                <a:gd name="T0" fmla="*/ 44 w 44"/>
                <a:gd name="T1" fmla="*/ 121 h 144"/>
                <a:gd name="T2" fmla="*/ 22 w 44"/>
                <a:gd name="T3" fmla="*/ 144 h 144"/>
                <a:gd name="T4" fmla="*/ 22 w 44"/>
                <a:gd name="T5" fmla="*/ 144 h 144"/>
                <a:gd name="T6" fmla="*/ 0 w 44"/>
                <a:gd name="T7" fmla="*/ 121 h 144"/>
                <a:gd name="T8" fmla="*/ 0 w 44"/>
                <a:gd name="T9" fmla="*/ 23 h 144"/>
                <a:gd name="T10" fmla="*/ 22 w 44"/>
                <a:gd name="T11" fmla="*/ 0 h 144"/>
                <a:gd name="T12" fmla="*/ 22 w 44"/>
                <a:gd name="T13" fmla="*/ 0 h 144"/>
                <a:gd name="T14" fmla="*/ 44 w 44"/>
                <a:gd name="T15" fmla="*/ 23 h 144"/>
                <a:gd name="T16" fmla="*/ 44 w 44"/>
                <a:gd name="T17" fmla="*/ 121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144">
                  <a:moveTo>
                    <a:pt x="44" y="121"/>
                  </a:moveTo>
                  <a:cubicBezTo>
                    <a:pt x="44" y="134"/>
                    <a:pt x="34" y="144"/>
                    <a:pt x="22" y="144"/>
                  </a:cubicBezTo>
                  <a:cubicBezTo>
                    <a:pt x="22" y="144"/>
                    <a:pt x="22" y="144"/>
                    <a:pt x="22" y="144"/>
                  </a:cubicBezTo>
                  <a:cubicBezTo>
                    <a:pt x="10" y="144"/>
                    <a:pt x="0" y="134"/>
                    <a:pt x="0" y="121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0"/>
                    <a:pt x="10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34" y="0"/>
                    <a:pt x="44" y="10"/>
                    <a:pt x="44" y="23"/>
                  </a:cubicBezTo>
                  <a:lnTo>
                    <a:pt x="44" y="121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en-AU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6" name="Freeform 38"/>
            <p:cNvSpPr/>
            <p:nvPr/>
          </p:nvSpPr>
          <p:spPr bwMode="auto">
            <a:xfrm>
              <a:off x="3629535" y="2590228"/>
              <a:ext cx="29902" cy="70678"/>
            </a:xfrm>
            <a:custGeom>
              <a:avLst/>
              <a:gdLst>
                <a:gd name="T0" fmla="*/ 45 w 45"/>
                <a:gd name="T1" fmla="*/ 85 h 108"/>
                <a:gd name="T2" fmla="*/ 22 w 45"/>
                <a:gd name="T3" fmla="*/ 108 h 108"/>
                <a:gd name="T4" fmla="*/ 22 w 45"/>
                <a:gd name="T5" fmla="*/ 108 h 108"/>
                <a:gd name="T6" fmla="*/ 0 w 45"/>
                <a:gd name="T7" fmla="*/ 85 h 108"/>
                <a:gd name="T8" fmla="*/ 0 w 45"/>
                <a:gd name="T9" fmla="*/ 23 h 108"/>
                <a:gd name="T10" fmla="*/ 22 w 45"/>
                <a:gd name="T11" fmla="*/ 0 h 108"/>
                <a:gd name="T12" fmla="*/ 22 w 45"/>
                <a:gd name="T13" fmla="*/ 0 h 108"/>
                <a:gd name="T14" fmla="*/ 45 w 45"/>
                <a:gd name="T15" fmla="*/ 23 h 108"/>
                <a:gd name="T16" fmla="*/ 45 w 45"/>
                <a:gd name="T17" fmla="*/ 8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108">
                  <a:moveTo>
                    <a:pt x="45" y="85"/>
                  </a:moveTo>
                  <a:cubicBezTo>
                    <a:pt x="45" y="98"/>
                    <a:pt x="35" y="108"/>
                    <a:pt x="22" y="108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0" y="108"/>
                    <a:pt x="0" y="98"/>
                    <a:pt x="0" y="85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0"/>
                    <a:pt x="10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35" y="0"/>
                    <a:pt x="45" y="10"/>
                    <a:pt x="45" y="23"/>
                  </a:cubicBezTo>
                  <a:lnTo>
                    <a:pt x="45" y="85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en-AU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5" name="Freeform 39"/>
            <p:cNvSpPr/>
            <p:nvPr/>
          </p:nvSpPr>
          <p:spPr bwMode="auto">
            <a:xfrm>
              <a:off x="3576527" y="2613335"/>
              <a:ext cx="28544" cy="47572"/>
            </a:xfrm>
            <a:custGeom>
              <a:avLst/>
              <a:gdLst>
                <a:gd name="T0" fmla="*/ 45 w 45"/>
                <a:gd name="T1" fmla="*/ 49 h 72"/>
                <a:gd name="T2" fmla="*/ 23 w 45"/>
                <a:gd name="T3" fmla="*/ 72 h 72"/>
                <a:gd name="T4" fmla="*/ 23 w 45"/>
                <a:gd name="T5" fmla="*/ 72 h 72"/>
                <a:gd name="T6" fmla="*/ 0 w 45"/>
                <a:gd name="T7" fmla="*/ 49 h 72"/>
                <a:gd name="T8" fmla="*/ 0 w 45"/>
                <a:gd name="T9" fmla="*/ 23 h 72"/>
                <a:gd name="T10" fmla="*/ 23 w 45"/>
                <a:gd name="T11" fmla="*/ 0 h 72"/>
                <a:gd name="T12" fmla="*/ 23 w 45"/>
                <a:gd name="T13" fmla="*/ 0 h 72"/>
                <a:gd name="T14" fmla="*/ 45 w 45"/>
                <a:gd name="T15" fmla="*/ 23 h 72"/>
                <a:gd name="T16" fmla="*/ 45 w 45"/>
                <a:gd name="T17" fmla="*/ 49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72">
                  <a:moveTo>
                    <a:pt x="45" y="49"/>
                  </a:moveTo>
                  <a:cubicBezTo>
                    <a:pt x="45" y="62"/>
                    <a:pt x="35" y="72"/>
                    <a:pt x="23" y="72"/>
                  </a:cubicBezTo>
                  <a:cubicBezTo>
                    <a:pt x="23" y="72"/>
                    <a:pt x="23" y="72"/>
                    <a:pt x="23" y="72"/>
                  </a:cubicBezTo>
                  <a:cubicBezTo>
                    <a:pt x="10" y="72"/>
                    <a:pt x="0" y="62"/>
                    <a:pt x="0" y="49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5" y="0"/>
                    <a:pt x="45" y="10"/>
                    <a:pt x="45" y="23"/>
                  </a:cubicBezTo>
                  <a:lnTo>
                    <a:pt x="45" y="49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en-AU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7266226" y="2710889"/>
            <a:ext cx="381935" cy="381935"/>
            <a:chOff x="6815668" y="2385385"/>
            <a:chExt cx="381935" cy="381935"/>
          </a:xfrm>
          <a:solidFill>
            <a:schemeClr val="bg1"/>
          </a:solidFill>
        </p:grpSpPr>
        <p:sp>
          <p:nvSpPr>
            <p:cNvPr id="67" name="Freeform 78"/>
            <p:cNvSpPr/>
            <p:nvPr/>
          </p:nvSpPr>
          <p:spPr bwMode="auto">
            <a:xfrm>
              <a:off x="6815668" y="2385385"/>
              <a:ext cx="381935" cy="381935"/>
            </a:xfrm>
            <a:custGeom>
              <a:avLst/>
              <a:gdLst>
                <a:gd name="T0" fmla="*/ 539 w 580"/>
                <a:gd name="T1" fmla="*/ 141 h 580"/>
                <a:gd name="T2" fmla="*/ 509 w 580"/>
                <a:gd name="T3" fmla="*/ 171 h 580"/>
                <a:gd name="T4" fmla="*/ 489 w 580"/>
                <a:gd name="T5" fmla="*/ 181 h 580"/>
                <a:gd name="T6" fmla="*/ 517 w 580"/>
                <a:gd name="T7" fmla="*/ 290 h 580"/>
                <a:gd name="T8" fmla="*/ 290 w 580"/>
                <a:gd name="T9" fmla="*/ 517 h 580"/>
                <a:gd name="T10" fmla="*/ 63 w 580"/>
                <a:gd name="T11" fmla="*/ 290 h 580"/>
                <a:gd name="T12" fmla="*/ 290 w 580"/>
                <a:gd name="T13" fmla="*/ 63 h 580"/>
                <a:gd name="T14" fmla="*/ 401 w 580"/>
                <a:gd name="T15" fmla="*/ 92 h 580"/>
                <a:gd name="T16" fmla="*/ 411 w 580"/>
                <a:gd name="T17" fmla="*/ 72 h 580"/>
                <a:gd name="T18" fmla="*/ 441 w 580"/>
                <a:gd name="T19" fmla="*/ 42 h 580"/>
                <a:gd name="T20" fmla="*/ 290 w 580"/>
                <a:gd name="T21" fmla="*/ 0 h 580"/>
                <a:gd name="T22" fmla="*/ 0 w 580"/>
                <a:gd name="T23" fmla="*/ 290 h 580"/>
                <a:gd name="T24" fmla="*/ 290 w 580"/>
                <a:gd name="T25" fmla="*/ 580 h 580"/>
                <a:gd name="T26" fmla="*/ 580 w 580"/>
                <a:gd name="T27" fmla="*/ 290 h 580"/>
                <a:gd name="T28" fmla="*/ 539 w 580"/>
                <a:gd name="T29" fmla="*/ 141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0" h="580">
                  <a:moveTo>
                    <a:pt x="539" y="141"/>
                  </a:moveTo>
                  <a:cubicBezTo>
                    <a:pt x="509" y="171"/>
                    <a:pt x="509" y="171"/>
                    <a:pt x="509" y="171"/>
                  </a:cubicBezTo>
                  <a:cubicBezTo>
                    <a:pt x="504" y="176"/>
                    <a:pt x="496" y="179"/>
                    <a:pt x="489" y="181"/>
                  </a:cubicBezTo>
                  <a:cubicBezTo>
                    <a:pt x="506" y="213"/>
                    <a:pt x="517" y="250"/>
                    <a:pt x="517" y="290"/>
                  </a:cubicBezTo>
                  <a:cubicBezTo>
                    <a:pt x="517" y="415"/>
                    <a:pt x="415" y="517"/>
                    <a:pt x="290" y="517"/>
                  </a:cubicBezTo>
                  <a:cubicBezTo>
                    <a:pt x="165" y="517"/>
                    <a:pt x="63" y="415"/>
                    <a:pt x="63" y="290"/>
                  </a:cubicBezTo>
                  <a:cubicBezTo>
                    <a:pt x="63" y="165"/>
                    <a:pt x="165" y="63"/>
                    <a:pt x="290" y="63"/>
                  </a:cubicBezTo>
                  <a:cubicBezTo>
                    <a:pt x="330" y="63"/>
                    <a:pt x="368" y="74"/>
                    <a:pt x="401" y="92"/>
                  </a:cubicBezTo>
                  <a:cubicBezTo>
                    <a:pt x="402" y="85"/>
                    <a:pt x="406" y="78"/>
                    <a:pt x="411" y="72"/>
                  </a:cubicBezTo>
                  <a:cubicBezTo>
                    <a:pt x="441" y="42"/>
                    <a:pt x="441" y="42"/>
                    <a:pt x="441" y="42"/>
                  </a:cubicBezTo>
                  <a:cubicBezTo>
                    <a:pt x="397" y="15"/>
                    <a:pt x="345" y="0"/>
                    <a:pt x="290" y="0"/>
                  </a:cubicBezTo>
                  <a:cubicBezTo>
                    <a:pt x="130" y="0"/>
                    <a:pt x="0" y="130"/>
                    <a:pt x="0" y="290"/>
                  </a:cubicBezTo>
                  <a:cubicBezTo>
                    <a:pt x="0" y="450"/>
                    <a:pt x="130" y="580"/>
                    <a:pt x="290" y="580"/>
                  </a:cubicBezTo>
                  <a:cubicBezTo>
                    <a:pt x="450" y="580"/>
                    <a:pt x="580" y="450"/>
                    <a:pt x="580" y="290"/>
                  </a:cubicBezTo>
                  <a:cubicBezTo>
                    <a:pt x="580" y="235"/>
                    <a:pt x="565" y="184"/>
                    <a:pt x="539" y="14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p>
              <a:pPr defTabSz="914400">
                <a:defRPr/>
              </a:pPr>
              <a:endParaRPr lang="en-AU" sz="18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8" name="Freeform 79"/>
            <p:cNvSpPr/>
            <p:nvPr/>
          </p:nvSpPr>
          <p:spPr bwMode="auto">
            <a:xfrm>
              <a:off x="6970617" y="2396259"/>
              <a:ext cx="216113" cy="216113"/>
            </a:xfrm>
            <a:custGeom>
              <a:avLst/>
              <a:gdLst>
                <a:gd name="T0" fmla="*/ 186 w 329"/>
                <a:gd name="T1" fmla="*/ 67 h 328"/>
                <a:gd name="T2" fmla="*/ 249 w 329"/>
                <a:gd name="T3" fmla="*/ 4 h 328"/>
                <a:gd name="T4" fmla="*/ 257 w 329"/>
                <a:gd name="T5" fmla="*/ 7 h 328"/>
                <a:gd name="T6" fmla="*/ 263 w 329"/>
                <a:gd name="T7" fmla="*/ 66 h 328"/>
                <a:gd name="T8" fmla="*/ 322 w 329"/>
                <a:gd name="T9" fmla="*/ 71 h 328"/>
                <a:gd name="T10" fmla="*/ 325 w 329"/>
                <a:gd name="T11" fmla="*/ 80 h 328"/>
                <a:gd name="T12" fmla="*/ 262 w 329"/>
                <a:gd name="T13" fmla="*/ 142 h 328"/>
                <a:gd name="T14" fmla="*/ 245 w 329"/>
                <a:gd name="T15" fmla="*/ 149 h 328"/>
                <a:gd name="T16" fmla="*/ 207 w 329"/>
                <a:gd name="T17" fmla="*/ 145 h 328"/>
                <a:gd name="T18" fmla="*/ 99 w 329"/>
                <a:gd name="T19" fmla="*/ 253 h 328"/>
                <a:gd name="T20" fmla="*/ 89 w 329"/>
                <a:gd name="T21" fmla="*/ 309 h 328"/>
                <a:gd name="T22" fmla="*/ 19 w 329"/>
                <a:gd name="T23" fmla="*/ 309 h 328"/>
                <a:gd name="T24" fmla="*/ 19 w 329"/>
                <a:gd name="T25" fmla="*/ 239 h 328"/>
                <a:gd name="T26" fmla="*/ 75 w 329"/>
                <a:gd name="T27" fmla="*/ 230 h 328"/>
                <a:gd name="T28" fmla="*/ 184 w 329"/>
                <a:gd name="T29" fmla="*/ 121 h 328"/>
                <a:gd name="T30" fmla="*/ 180 w 329"/>
                <a:gd name="T31" fmla="*/ 84 h 328"/>
                <a:gd name="T32" fmla="*/ 186 w 329"/>
                <a:gd name="T33" fmla="*/ 67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9" h="328">
                  <a:moveTo>
                    <a:pt x="186" y="67"/>
                  </a:moveTo>
                  <a:cubicBezTo>
                    <a:pt x="249" y="4"/>
                    <a:pt x="249" y="4"/>
                    <a:pt x="249" y="4"/>
                  </a:cubicBezTo>
                  <a:cubicBezTo>
                    <a:pt x="253" y="0"/>
                    <a:pt x="256" y="1"/>
                    <a:pt x="257" y="7"/>
                  </a:cubicBezTo>
                  <a:cubicBezTo>
                    <a:pt x="263" y="66"/>
                    <a:pt x="263" y="66"/>
                    <a:pt x="263" y="66"/>
                  </a:cubicBezTo>
                  <a:cubicBezTo>
                    <a:pt x="322" y="71"/>
                    <a:pt x="322" y="71"/>
                    <a:pt x="322" y="71"/>
                  </a:cubicBezTo>
                  <a:cubicBezTo>
                    <a:pt x="327" y="72"/>
                    <a:pt x="329" y="76"/>
                    <a:pt x="325" y="80"/>
                  </a:cubicBezTo>
                  <a:cubicBezTo>
                    <a:pt x="262" y="142"/>
                    <a:pt x="262" y="142"/>
                    <a:pt x="262" y="142"/>
                  </a:cubicBezTo>
                  <a:cubicBezTo>
                    <a:pt x="258" y="146"/>
                    <a:pt x="250" y="149"/>
                    <a:pt x="245" y="149"/>
                  </a:cubicBezTo>
                  <a:cubicBezTo>
                    <a:pt x="207" y="145"/>
                    <a:pt x="207" y="145"/>
                    <a:pt x="207" y="145"/>
                  </a:cubicBezTo>
                  <a:cubicBezTo>
                    <a:pt x="99" y="253"/>
                    <a:pt x="99" y="253"/>
                    <a:pt x="99" y="253"/>
                  </a:cubicBezTo>
                  <a:cubicBezTo>
                    <a:pt x="107" y="272"/>
                    <a:pt x="104" y="294"/>
                    <a:pt x="89" y="309"/>
                  </a:cubicBezTo>
                  <a:cubicBezTo>
                    <a:pt x="70" y="328"/>
                    <a:pt x="39" y="328"/>
                    <a:pt x="19" y="309"/>
                  </a:cubicBezTo>
                  <a:cubicBezTo>
                    <a:pt x="0" y="290"/>
                    <a:pt x="0" y="259"/>
                    <a:pt x="19" y="239"/>
                  </a:cubicBezTo>
                  <a:cubicBezTo>
                    <a:pt x="34" y="224"/>
                    <a:pt x="57" y="221"/>
                    <a:pt x="75" y="230"/>
                  </a:cubicBezTo>
                  <a:cubicBezTo>
                    <a:pt x="184" y="121"/>
                    <a:pt x="184" y="121"/>
                    <a:pt x="184" y="121"/>
                  </a:cubicBezTo>
                  <a:cubicBezTo>
                    <a:pt x="180" y="84"/>
                    <a:pt x="180" y="84"/>
                    <a:pt x="180" y="84"/>
                  </a:cubicBezTo>
                  <a:cubicBezTo>
                    <a:pt x="179" y="78"/>
                    <a:pt x="182" y="71"/>
                    <a:pt x="186" y="6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p>
              <a:pPr defTabSz="914400">
                <a:defRPr/>
              </a:pPr>
              <a:endParaRPr lang="en-AU" sz="18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9" name="Freeform 80"/>
            <p:cNvSpPr/>
            <p:nvPr/>
          </p:nvSpPr>
          <p:spPr bwMode="auto">
            <a:xfrm>
              <a:off x="6894501" y="2464218"/>
              <a:ext cx="224268" cy="224268"/>
            </a:xfrm>
            <a:custGeom>
              <a:avLst/>
              <a:gdLst>
                <a:gd name="T0" fmla="*/ 170 w 340"/>
                <a:gd name="T1" fmla="*/ 73 h 340"/>
                <a:gd name="T2" fmla="*/ 212 w 340"/>
                <a:gd name="T3" fmla="*/ 83 h 340"/>
                <a:gd name="T4" fmla="*/ 266 w 340"/>
                <a:gd name="T5" fmla="*/ 30 h 340"/>
                <a:gd name="T6" fmla="*/ 170 w 340"/>
                <a:gd name="T7" fmla="*/ 0 h 340"/>
                <a:gd name="T8" fmla="*/ 0 w 340"/>
                <a:gd name="T9" fmla="*/ 170 h 340"/>
                <a:gd name="T10" fmla="*/ 170 w 340"/>
                <a:gd name="T11" fmla="*/ 340 h 340"/>
                <a:gd name="T12" fmla="*/ 340 w 340"/>
                <a:gd name="T13" fmla="*/ 170 h 340"/>
                <a:gd name="T14" fmla="*/ 311 w 340"/>
                <a:gd name="T15" fmla="*/ 76 h 340"/>
                <a:gd name="T16" fmla="*/ 258 w 340"/>
                <a:gd name="T17" fmla="*/ 130 h 340"/>
                <a:gd name="T18" fmla="*/ 267 w 340"/>
                <a:gd name="T19" fmla="*/ 170 h 340"/>
                <a:gd name="T20" fmla="*/ 170 w 340"/>
                <a:gd name="T21" fmla="*/ 267 h 340"/>
                <a:gd name="T22" fmla="*/ 73 w 340"/>
                <a:gd name="T23" fmla="*/ 170 h 340"/>
                <a:gd name="T24" fmla="*/ 170 w 340"/>
                <a:gd name="T25" fmla="*/ 73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0" h="340">
                  <a:moveTo>
                    <a:pt x="170" y="73"/>
                  </a:moveTo>
                  <a:cubicBezTo>
                    <a:pt x="185" y="73"/>
                    <a:pt x="199" y="77"/>
                    <a:pt x="212" y="83"/>
                  </a:cubicBezTo>
                  <a:cubicBezTo>
                    <a:pt x="266" y="30"/>
                    <a:pt x="266" y="30"/>
                    <a:pt x="266" y="30"/>
                  </a:cubicBezTo>
                  <a:cubicBezTo>
                    <a:pt x="238" y="11"/>
                    <a:pt x="205" y="0"/>
                    <a:pt x="170" y="0"/>
                  </a:cubicBezTo>
                  <a:cubicBezTo>
                    <a:pt x="76" y="0"/>
                    <a:pt x="0" y="76"/>
                    <a:pt x="0" y="170"/>
                  </a:cubicBezTo>
                  <a:cubicBezTo>
                    <a:pt x="0" y="264"/>
                    <a:pt x="76" y="340"/>
                    <a:pt x="170" y="340"/>
                  </a:cubicBezTo>
                  <a:cubicBezTo>
                    <a:pt x="264" y="340"/>
                    <a:pt x="340" y="264"/>
                    <a:pt x="340" y="170"/>
                  </a:cubicBezTo>
                  <a:cubicBezTo>
                    <a:pt x="340" y="135"/>
                    <a:pt x="329" y="103"/>
                    <a:pt x="311" y="76"/>
                  </a:cubicBezTo>
                  <a:cubicBezTo>
                    <a:pt x="258" y="130"/>
                    <a:pt x="258" y="130"/>
                    <a:pt x="258" y="130"/>
                  </a:cubicBezTo>
                  <a:cubicBezTo>
                    <a:pt x="264" y="142"/>
                    <a:pt x="267" y="156"/>
                    <a:pt x="267" y="170"/>
                  </a:cubicBezTo>
                  <a:cubicBezTo>
                    <a:pt x="267" y="223"/>
                    <a:pt x="223" y="267"/>
                    <a:pt x="170" y="267"/>
                  </a:cubicBezTo>
                  <a:cubicBezTo>
                    <a:pt x="117" y="267"/>
                    <a:pt x="73" y="223"/>
                    <a:pt x="73" y="170"/>
                  </a:cubicBezTo>
                  <a:cubicBezTo>
                    <a:pt x="73" y="117"/>
                    <a:pt x="117" y="73"/>
                    <a:pt x="170" y="7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p>
              <a:pPr defTabSz="914400">
                <a:defRPr/>
              </a:pPr>
              <a:endParaRPr lang="en-AU" sz="18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Microsoft YaHei UI" panose="020B0503020204020204" charset="-122"/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5616077" y="2710889"/>
            <a:ext cx="333004" cy="381935"/>
            <a:chOff x="5190013" y="2809591"/>
            <a:chExt cx="333004" cy="381935"/>
          </a:xfrm>
          <a:solidFill>
            <a:schemeClr val="bg1"/>
          </a:solidFill>
        </p:grpSpPr>
        <p:sp>
          <p:nvSpPr>
            <p:cNvPr id="71" name="Freeform 241"/>
            <p:cNvSpPr>
              <a:spLocks noEditPoints="1"/>
            </p:cNvSpPr>
            <p:nvPr/>
          </p:nvSpPr>
          <p:spPr bwMode="auto">
            <a:xfrm>
              <a:off x="5190013" y="2809591"/>
              <a:ext cx="333004" cy="381935"/>
            </a:xfrm>
            <a:custGeom>
              <a:avLst/>
              <a:gdLst>
                <a:gd name="T0" fmla="*/ 507 w 507"/>
                <a:gd name="T1" fmla="*/ 118 h 581"/>
                <a:gd name="T2" fmla="*/ 507 w 507"/>
                <a:gd name="T3" fmla="*/ 143 h 581"/>
                <a:gd name="T4" fmla="*/ 506 w 507"/>
                <a:gd name="T5" fmla="*/ 229 h 581"/>
                <a:gd name="T6" fmla="*/ 496 w 507"/>
                <a:gd name="T7" fmla="*/ 296 h 581"/>
                <a:gd name="T8" fmla="*/ 268 w 507"/>
                <a:gd name="T9" fmla="*/ 576 h 581"/>
                <a:gd name="T10" fmla="*/ 257 w 507"/>
                <a:gd name="T11" fmla="*/ 580 h 581"/>
                <a:gd name="T12" fmla="*/ 253 w 507"/>
                <a:gd name="T13" fmla="*/ 581 h 581"/>
                <a:gd name="T14" fmla="*/ 250 w 507"/>
                <a:gd name="T15" fmla="*/ 580 h 581"/>
                <a:gd name="T16" fmla="*/ 239 w 507"/>
                <a:gd name="T17" fmla="*/ 576 h 581"/>
                <a:gd name="T18" fmla="*/ 10 w 507"/>
                <a:gd name="T19" fmla="*/ 296 h 581"/>
                <a:gd name="T20" fmla="*/ 1 w 507"/>
                <a:gd name="T21" fmla="*/ 229 h 581"/>
                <a:gd name="T22" fmla="*/ 0 w 507"/>
                <a:gd name="T23" fmla="*/ 143 h 581"/>
                <a:gd name="T24" fmla="*/ 0 w 507"/>
                <a:gd name="T25" fmla="*/ 118 h 581"/>
                <a:gd name="T26" fmla="*/ 7 w 507"/>
                <a:gd name="T27" fmla="*/ 109 h 581"/>
                <a:gd name="T28" fmla="*/ 31 w 507"/>
                <a:gd name="T29" fmla="*/ 102 h 581"/>
                <a:gd name="T30" fmla="*/ 148 w 507"/>
                <a:gd name="T31" fmla="*/ 44 h 581"/>
                <a:gd name="T32" fmla="*/ 253 w 507"/>
                <a:gd name="T33" fmla="*/ 0 h 581"/>
                <a:gd name="T34" fmla="*/ 359 w 507"/>
                <a:gd name="T35" fmla="*/ 44 h 581"/>
                <a:gd name="T36" fmla="*/ 476 w 507"/>
                <a:gd name="T37" fmla="*/ 102 h 581"/>
                <a:gd name="T38" fmla="*/ 500 w 507"/>
                <a:gd name="T39" fmla="*/ 109 h 581"/>
                <a:gd name="T40" fmla="*/ 507 w 507"/>
                <a:gd name="T41" fmla="*/ 118 h 581"/>
                <a:gd name="T42" fmla="*/ 488 w 507"/>
                <a:gd name="T43" fmla="*/ 125 h 581"/>
                <a:gd name="T44" fmla="*/ 471 w 507"/>
                <a:gd name="T45" fmla="*/ 120 h 581"/>
                <a:gd name="T46" fmla="*/ 349 w 507"/>
                <a:gd name="T47" fmla="*/ 59 h 581"/>
                <a:gd name="T48" fmla="*/ 253 w 507"/>
                <a:gd name="T49" fmla="*/ 19 h 581"/>
                <a:gd name="T50" fmla="*/ 158 w 507"/>
                <a:gd name="T51" fmla="*/ 59 h 581"/>
                <a:gd name="T52" fmla="*/ 36 w 507"/>
                <a:gd name="T53" fmla="*/ 120 h 581"/>
                <a:gd name="T54" fmla="*/ 19 w 507"/>
                <a:gd name="T55" fmla="*/ 125 h 581"/>
                <a:gd name="T56" fmla="*/ 19 w 507"/>
                <a:gd name="T57" fmla="*/ 143 h 581"/>
                <a:gd name="T58" fmla="*/ 20 w 507"/>
                <a:gd name="T59" fmla="*/ 228 h 581"/>
                <a:gd name="T60" fmla="*/ 29 w 507"/>
                <a:gd name="T61" fmla="*/ 292 h 581"/>
                <a:gd name="T62" fmla="*/ 245 w 507"/>
                <a:gd name="T63" fmla="*/ 559 h 581"/>
                <a:gd name="T64" fmla="*/ 253 w 507"/>
                <a:gd name="T65" fmla="*/ 562 h 581"/>
                <a:gd name="T66" fmla="*/ 262 w 507"/>
                <a:gd name="T67" fmla="*/ 559 h 581"/>
                <a:gd name="T68" fmla="*/ 478 w 507"/>
                <a:gd name="T69" fmla="*/ 292 h 581"/>
                <a:gd name="T70" fmla="*/ 487 w 507"/>
                <a:gd name="T71" fmla="*/ 228 h 581"/>
                <a:gd name="T72" fmla="*/ 488 w 507"/>
                <a:gd name="T73" fmla="*/ 143 h 581"/>
                <a:gd name="T74" fmla="*/ 488 w 507"/>
                <a:gd name="T75" fmla="*/ 125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07" h="581">
                  <a:moveTo>
                    <a:pt x="507" y="118"/>
                  </a:moveTo>
                  <a:cubicBezTo>
                    <a:pt x="507" y="143"/>
                    <a:pt x="507" y="143"/>
                    <a:pt x="507" y="143"/>
                  </a:cubicBezTo>
                  <a:cubicBezTo>
                    <a:pt x="507" y="151"/>
                    <a:pt x="507" y="217"/>
                    <a:pt x="506" y="229"/>
                  </a:cubicBezTo>
                  <a:cubicBezTo>
                    <a:pt x="504" y="252"/>
                    <a:pt x="501" y="275"/>
                    <a:pt x="496" y="296"/>
                  </a:cubicBezTo>
                  <a:cubicBezTo>
                    <a:pt x="451" y="505"/>
                    <a:pt x="276" y="573"/>
                    <a:pt x="268" y="576"/>
                  </a:cubicBezTo>
                  <a:cubicBezTo>
                    <a:pt x="257" y="580"/>
                    <a:pt x="257" y="580"/>
                    <a:pt x="257" y="580"/>
                  </a:cubicBezTo>
                  <a:cubicBezTo>
                    <a:pt x="256" y="581"/>
                    <a:pt x="255" y="581"/>
                    <a:pt x="253" y="581"/>
                  </a:cubicBezTo>
                  <a:cubicBezTo>
                    <a:pt x="252" y="581"/>
                    <a:pt x="251" y="581"/>
                    <a:pt x="250" y="580"/>
                  </a:cubicBezTo>
                  <a:cubicBezTo>
                    <a:pt x="239" y="576"/>
                    <a:pt x="239" y="576"/>
                    <a:pt x="239" y="576"/>
                  </a:cubicBezTo>
                  <a:cubicBezTo>
                    <a:pt x="231" y="573"/>
                    <a:pt x="56" y="505"/>
                    <a:pt x="10" y="296"/>
                  </a:cubicBezTo>
                  <a:cubicBezTo>
                    <a:pt x="6" y="275"/>
                    <a:pt x="3" y="252"/>
                    <a:pt x="1" y="229"/>
                  </a:cubicBezTo>
                  <a:cubicBezTo>
                    <a:pt x="0" y="217"/>
                    <a:pt x="0" y="151"/>
                    <a:pt x="0" y="143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4"/>
                    <a:pt x="3" y="110"/>
                    <a:pt x="7" y="109"/>
                  </a:cubicBezTo>
                  <a:cubicBezTo>
                    <a:pt x="31" y="102"/>
                    <a:pt x="31" y="102"/>
                    <a:pt x="31" y="102"/>
                  </a:cubicBezTo>
                  <a:cubicBezTo>
                    <a:pt x="79" y="88"/>
                    <a:pt x="116" y="65"/>
                    <a:pt x="148" y="44"/>
                  </a:cubicBezTo>
                  <a:cubicBezTo>
                    <a:pt x="185" y="20"/>
                    <a:pt x="216" y="0"/>
                    <a:pt x="253" y="0"/>
                  </a:cubicBezTo>
                  <a:cubicBezTo>
                    <a:pt x="291" y="0"/>
                    <a:pt x="322" y="20"/>
                    <a:pt x="359" y="44"/>
                  </a:cubicBezTo>
                  <a:cubicBezTo>
                    <a:pt x="391" y="65"/>
                    <a:pt x="428" y="88"/>
                    <a:pt x="476" y="102"/>
                  </a:cubicBezTo>
                  <a:cubicBezTo>
                    <a:pt x="500" y="109"/>
                    <a:pt x="500" y="109"/>
                    <a:pt x="500" y="109"/>
                  </a:cubicBezTo>
                  <a:cubicBezTo>
                    <a:pt x="504" y="110"/>
                    <a:pt x="507" y="114"/>
                    <a:pt x="507" y="118"/>
                  </a:cubicBezTo>
                  <a:close/>
                  <a:moveTo>
                    <a:pt x="488" y="125"/>
                  </a:moveTo>
                  <a:cubicBezTo>
                    <a:pt x="471" y="120"/>
                    <a:pt x="471" y="120"/>
                    <a:pt x="471" y="120"/>
                  </a:cubicBezTo>
                  <a:cubicBezTo>
                    <a:pt x="420" y="105"/>
                    <a:pt x="382" y="81"/>
                    <a:pt x="349" y="59"/>
                  </a:cubicBezTo>
                  <a:cubicBezTo>
                    <a:pt x="315" y="38"/>
                    <a:pt x="286" y="19"/>
                    <a:pt x="253" y="19"/>
                  </a:cubicBezTo>
                  <a:cubicBezTo>
                    <a:pt x="221" y="19"/>
                    <a:pt x="192" y="38"/>
                    <a:pt x="158" y="59"/>
                  </a:cubicBezTo>
                  <a:cubicBezTo>
                    <a:pt x="125" y="81"/>
                    <a:pt x="87" y="105"/>
                    <a:pt x="36" y="120"/>
                  </a:cubicBezTo>
                  <a:cubicBezTo>
                    <a:pt x="19" y="125"/>
                    <a:pt x="19" y="125"/>
                    <a:pt x="19" y="125"/>
                  </a:cubicBezTo>
                  <a:cubicBezTo>
                    <a:pt x="19" y="143"/>
                    <a:pt x="19" y="143"/>
                    <a:pt x="19" y="143"/>
                  </a:cubicBezTo>
                  <a:cubicBezTo>
                    <a:pt x="19" y="152"/>
                    <a:pt x="19" y="217"/>
                    <a:pt x="20" y="228"/>
                  </a:cubicBezTo>
                  <a:cubicBezTo>
                    <a:pt x="21" y="250"/>
                    <a:pt x="24" y="272"/>
                    <a:pt x="29" y="292"/>
                  </a:cubicBezTo>
                  <a:cubicBezTo>
                    <a:pt x="72" y="492"/>
                    <a:pt x="238" y="556"/>
                    <a:pt x="245" y="559"/>
                  </a:cubicBezTo>
                  <a:cubicBezTo>
                    <a:pt x="253" y="562"/>
                    <a:pt x="253" y="562"/>
                    <a:pt x="253" y="562"/>
                  </a:cubicBezTo>
                  <a:cubicBezTo>
                    <a:pt x="262" y="559"/>
                    <a:pt x="262" y="559"/>
                    <a:pt x="262" y="559"/>
                  </a:cubicBezTo>
                  <a:cubicBezTo>
                    <a:pt x="269" y="556"/>
                    <a:pt x="435" y="492"/>
                    <a:pt x="478" y="292"/>
                  </a:cubicBezTo>
                  <a:cubicBezTo>
                    <a:pt x="483" y="272"/>
                    <a:pt x="486" y="250"/>
                    <a:pt x="487" y="228"/>
                  </a:cubicBezTo>
                  <a:cubicBezTo>
                    <a:pt x="488" y="217"/>
                    <a:pt x="488" y="152"/>
                    <a:pt x="488" y="143"/>
                  </a:cubicBezTo>
                  <a:lnTo>
                    <a:pt x="488" y="12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p>
              <a:pPr defTabSz="914400">
                <a:defRPr/>
              </a:pPr>
              <a:endParaRPr lang="en-AU" sz="18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2" name="Freeform 242"/>
            <p:cNvSpPr/>
            <p:nvPr/>
          </p:nvSpPr>
          <p:spPr bwMode="auto">
            <a:xfrm>
              <a:off x="5217197" y="2836775"/>
              <a:ext cx="138638" cy="161745"/>
            </a:xfrm>
            <a:custGeom>
              <a:avLst/>
              <a:gdLst>
                <a:gd name="T0" fmla="*/ 211 w 211"/>
                <a:gd name="T1" fmla="*/ 183 h 244"/>
                <a:gd name="T2" fmla="*/ 211 w 211"/>
                <a:gd name="T3" fmla="*/ 244 h 244"/>
                <a:gd name="T4" fmla="*/ 10 w 211"/>
                <a:gd name="T5" fmla="*/ 244 h 244"/>
                <a:gd name="T6" fmla="*/ 2 w 211"/>
                <a:gd name="T7" fmla="*/ 183 h 244"/>
                <a:gd name="T8" fmla="*/ 0 w 211"/>
                <a:gd name="T9" fmla="*/ 100 h 244"/>
                <a:gd name="T10" fmla="*/ 211 w 211"/>
                <a:gd name="T11" fmla="*/ 0 h 244"/>
                <a:gd name="T12" fmla="*/ 211 w 211"/>
                <a:gd name="T13" fmla="*/ 183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1" h="244">
                  <a:moveTo>
                    <a:pt x="211" y="183"/>
                  </a:moveTo>
                  <a:cubicBezTo>
                    <a:pt x="211" y="244"/>
                    <a:pt x="211" y="244"/>
                    <a:pt x="211" y="244"/>
                  </a:cubicBezTo>
                  <a:cubicBezTo>
                    <a:pt x="10" y="244"/>
                    <a:pt x="10" y="244"/>
                    <a:pt x="10" y="244"/>
                  </a:cubicBezTo>
                  <a:cubicBezTo>
                    <a:pt x="6" y="225"/>
                    <a:pt x="3" y="205"/>
                    <a:pt x="2" y="183"/>
                  </a:cubicBezTo>
                  <a:cubicBezTo>
                    <a:pt x="1" y="174"/>
                    <a:pt x="0" y="110"/>
                    <a:pt x="0" y="100"/>
                  </a:cubicBezTo>
                  <a:cubicBezTo>
                    <a:pt x="106" y="70"/>
                    <a:pt x="160" y="0"/>
                    <a:pt x="211" y="0"/>
                  </a:cubicBezTo>
                  <a:lnTo>
                    <a:pt x="211" y="18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p>
              <a:pPr defTabSz="914400">
                <a:defRPr/>
              </a:pPr>
              <a:endParaRPr lang="en-AU" sz="18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3" name="Freeform 243"/>
            <p:cNvSpPr/>
            <p:nvPr/>
          </p:nvSpPr>
          <p:spPr bwMode="auto">
            <a:xfrm>
              <a:off x="5355835" y="2998520"/>
              <a:ext cx="133201" cy="163104"/>
            </a:xfrm>
            <a:custGeom>
              <a:avLst/>
              <a:gdLst>
                <a:gd name="T0" fmla="*/ 0 w 202"/>
                <a:gd name="T1" fmla="*/ 249 h 249"/>
                <a:gd name="T2" fmla="*/ 202 w 202"/>
                <a:gd name="T3" fmla="*/ 0 h 249"/>
                <a:gd name="T4" fmla="*/ 0 w 202"/>
                <a:gd name="T5" fmla="*/ 0 h 249"/>
                <a:gd name="T6" fmla="*/ 0 w 202"/>
                <a:gd name="T7" fmla="*/ 249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2" h="249">
                  <a:moveTo>
                    <a:pt x="0" y="249"/>
                  </a:moveTo>
                  <a:cubicBezTo>
                    <a:pt x="0" y="249"/>
                    <a:pt x="161" y="189"/>
                    <a:pt x="202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4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p>
              <a:pPr defTabSz="914400">
                <a:defRPr/>
              </a:pPr>
              <a:endParaRPr lang="en-AU" sz="18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Microsoft YaHei UI" panose="020B0503020204020204" charset="-122"/>
              </a:endParaRPr>
            </a:p>
          </p:txBody>
        </p:sp>
      </p:grpSp>
      <p:grpSp>
        <p:nvGrpSpPr>
          <p:cNvPr id="74" name="组合 73"/>
          <p:cNvGrpSpPr/>
          <p:nvPr/>
        </p:nvGrpSpPr>
        <p:grpSpPr>
          <a:xfrm>
            <a:off x="2355047" y="2692540"/>
            <a:ext cx="263684" cy="418632"/>
            <a:chOff x="1928983" y="2798982"/>
            <a:chExt cx="263684" cy="418632"/>
          </a:xfrm>
          <a:solidFill>
            <a:schemeClr val="bg1"/>
          </a:solidFill>
        </p:grpSpPr>
        <p:sp>
          <p:nvSpPr>
            <p:cNvPr id="75" name="Freeform 248"/>
            <p:cNvSpPr>
              <a:spLocks noEditPoints="1"/>
            </p:cNvSpPr>
            <p:nvPr/>
          </p:nvSpPr>
          <p:spPr bwMode="auto">
            <a:xfrm>
              <a:off x="1928983" y="2798982"/>
              <a:ext cx="263684" cy="289509"/>
            </a:xfrm>
            <a:custGeom>
              <a:avLst/>
              <a:gdLst>
                <a:gd name="T0" fmla="*/ 227 w 401"/>
                <a:gd name="T1" fmla="*/ 250 h 440"/>
                <a:gd name="T2" fmla="*/ 215 w 401"/>
                <a:gd name="T3" fmla="*/ 251 h 440"/>
                <a:gd name="T4" fmla="*/ 224 w 401"/>
                <a:gd name="T5" fmla="*/ 283 h 440"/>
                <a:gd name="T6" fmla="*/ 200 w 401"/>
                <a:gd name="T7" fmla="*/ 329 h 440"/>
                <a:gd name="T8" fmla="*/ 175 w 401"/>
                <a:gd name="T9" fmla="*/ 283 h 440"/>
                <a:gd name="T10" fmla="*/ 187 w 401"/>
                <a:gd name="T11" fmla="*/ 251 h 440"/>
                <a:gd name="T12" fmla="*/ 181 w 401"/>
                <a:gd name="T13" fmla="*/ 250 h 440"/>
                <a:gd name="T14" fmla="*/ 148 w 401"/>
                <a:gd name="T15" fmla="*/ 283 h 440"/>
                <a:gd name="T16" fmla="*/ 148 w 401"/>
                <a:gd name="T17" fmla="*/ 440 h 440"/>
                <a:gd name="T18" fmla="*/ 254 w 401"/>
                <a:gd name="T19" fmla="*/ 440 h 440"/>
                <a:gd name="T20" fmla="*/ 254 w 401"/>
                <a:gd name="T21" fmla="*/ 280 h 440"/>
                <a:gd name="T22" fmla="*/ 227 w 401"/>
                <a:gd name="T23" fmla="*/ 250 h 440"/>
                <a:gd name="T24" fmla="*/ 401 w 401"/>
                <a:gd name="T25" fmla="*/ 201 h 440"/>
                <a:gd name="T26" fmla="*/ 200 w 401"/>
                <a:gd name="T27" fmla="*/ 0 h 440"/>
                <a:gd name="T28" fmla="*/ 0 w 401"/>
                <a:gd name="T29" fmla="*/ 201 h 440"/>
                <a:gd name="T30" fmla="*/ 0 w 401"/>
                <a:gd name="T31" fmla="*/ 211 h 440"/>
                <a:gd name="T32" fmla="*/ 0 w 401"/>
                <a:gd name="T33" fmla="*/ 220 h 440"/>
                <a:gd name="T34" fmla="*/ 84 w 401"/>
                <a:gd name="T35" fmla="*/ 375 h 440"/>
                <a:gd name="T36" fmla="*/ 113 w 401"/>
                <a:gd name="T37" fmla="*/ 440 h 440"/>
                <a:gd name="T38" fmla="*/ 113 w 401"/>
                <a:gd name="T39" fmla="*/ 440 h 440"/>
                <a:gd name="T40" fmla="*/ 131 w 401"/>
                <a:gd name="T41" fmla="*/ 440 h 440"/>
                <a:gd name="T42" fmla="*/ 131 w 401"/>
                <a:gd name="T43" fmla="*/ 283 h 440"/>
                <a:gd name="T44" fmla="*/ 181 w 401"/>
                <a:gd name="T45" fmla="*/ 234 h 440"/>
                <a:gd name="T46" fmla="*/ 202 w 401"/>
                <a:gd name="T47" fmla="*/ 239 h 440"/>
                <a:gd name="T48" fmla="*/ 227 w 401"/>
                <a:gd name="T49" fmla="*/ 233 h 440"/>
                <a:gd name="T50" fmla="*/ 271 w 401"/>
                <a:gd name="T51" fmla="*/ 280 h 440"/>
                <a:gd name="T52" fmla="*/ 271 w 401"/>
                <a:gd name="T53" fmla="*/ 440 h 440"/>
                <a:gd name="T54" fmla="*/ 288 w 401"/>
                <a:gd name="T55" fmla="*/ 440 h 440"/>
                <a:gd name="T56" fmla="*/ 288 w 401"/>
                <a:gd name="T57" fmla="*/ 440 h 440"/>
                <a:gd name="T58" fmla="*/ 317 w 401"/>
                <a:gd name="T59" fmla="*/ 375 h 440"/>
                <a:gd name="T60" fmla="*/ 401 w 401"/>
                <a:gd name="T61" fmla="*/ 220 h 440"/>
                <a:gd name="T62" fmla="*/ 401 w 401"/>
                <a:gd name="T63" fmla="*/ 211 h 440"/>
                <a:gd name="T64" fmla="*/ 401 w 401"/>
                <a:gd name="T65" fmla="*/ 201 h 440"/>
                <a:gd name="T66" fmla="*/ 208 w 401"/>
                <a:gd name="T67" fmla="*/ 283 h 440"/>
                <a:gd name="T68" fmla="*/ 201 w 401"/>
                <a:gd name="T69" fmla="*/ 260 h 440"/>
                <a:gd name="T70" fmla="*/ 192 w 401"/>
                <a:gd name="T71" fmla="*/ 283 h 440"/>
                <a:gd name="T72" fmla="*/ 200 w 401"/>
                <a:gd name="T73" fmla="*/ 313 h 440"/>
                <a:gd name="T74" fmla="*/ 208 w 401"/>
                <a:gd name="T75" fmla="*/ 283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01" h="440">
                  <a:moveTo>
                    <a:pt x="227" y="250"/>
                  </a:moveTo>
                  <a:cubicBezTo>
                    <a:pt x="223" y="250"/>
                    <a:pt x="219" y="250"/>
                    <a:pt x="215" y="251"/>
                  </a:cubicBezTo>
                  <a:cubicBezTo>
                    <a:pt x="221" y="260"/>
                    <a:pt x="224" y="270"/>
                    <a:pt x="224" y="283"/>
                  </a:cubicBezTo>
                  <a:cubicBezTo>
                    <a:pt x="224" y="317"/>
                    <a:pt x="211" y="329"/>
                    <a:pt x="200" y="329"/>
                  </a:cubicBezTo>
                  <a:cubicBezTo>
                    <a:pt x="188" y="329"/>
                    <a:pt x="175" y="315"/>
                    <a:pt x="175" y="283"/>
                  </a:cubicBezTo>
                  <a:cubicBezTo>
                    <a:pt x="175" y="270"/>
                    <a:pt x="180" y="259"/>
                    <a:pt x="187" y="251"/>
                  </a:cubicBezTo>
                  <a:cubicBezTo>
                    <a:pt x="185" y="250"/>
                    <a:pt x="183" y="250"/>
                    <a:pt x="181" y="250"/>
                  </a:cubicBezTo>
                  <a:cubicBezTo>
                    <a:pt x="165" y="250"/>
                    <a:pt x="148" y="262"/>
                    <a:pt x="148" y="283"/>
                  </a:cubicBezTo>
                  <a:cubicBezTo>
                    <a:pt x="148" y="440"/>
                    <a:pt x="148" y="440"/>
                    <a:pt x="148" y="440"/>
                  </a:cubicBezTo>
                  <a:cubicBezTo>
                    <a:pt x="254" y="440"/>
                    <a:pt x="254" y="440"/>
                    <a:pt x="254" y="440"/>
                  </a:cubicBezTo>
                  <a:cubicBezTo>
                    <a:pt x="254" y="280"/>
                    <a:pt x="254" y="280"/>
                    <a:pt x="254" y="280"/>
                  </a:cubicBezTo>
                  <a:cubicBezTo>
                    <a:pt x="254" y="252"/>
                    <a:pt x="233" y="250"/>
                    <a:pt x="227" y="250"/>
                  </a:cubicBezTo>
                  <a:close/>
                  <a:moveTo>
                    <a:pt x="401" y="201"/>
                  </a:moveTo>
                  <a:cubicBezTo>
                    <a:pt x="401" y="90"/>
                    <a:pt x="311" y="0"/>
                    <a:pt x="200" y="0"/>
                  </a:cubicBezTo>
                  <a:cubicBezTo>
                    <a:pt x="89" y="0"/>
                    <a:pt x="0" y="90"/>
                    <a:pt x="0" y="201"/>
                  </a:cubicBezTo>
                  <a:cubicBezTo>
                    <a:pt x="0" y="204"/>
                    <a:pt x="0" y="208"/>
                    <a:pt x="0" y="211"/>
                  </a:cubicBezTo>
                  <a:cubicBezTo>
                    <a:pt x="0" y="214"/>
                    <a:pt x="0" y="217"/>
                    <a:pt x="0" y="220"/>
                  </a:cubicBezTo>
                  <a:cubicBezTo>
                    <a:pt x="0" y="300"/>
                    <a:pt x="84" y="375"/>
                    <a:pt x="84" y="375"/>
                  </a:cubicBezTo>
                  <a:cubicBezTo>
                    <a:pt x="100" y="390"/>
                    <a:pt x="113" y="419"/>
                    <a:pt x="113" y="440"/>
                  </a:cubicBezTo>
                  <a:cubicBezTo>
                    <a:pt x="113" y="440"/>
                    <a:pt x="113" y="440"/>
                    <a:pt x="113" y="440"/>
                  </a:cubicBezTo>
                  <a:cubicBezTo>
                    <a:pt x="131" y="440"/>
                    <a:pt x="131" y="440"/>
                    <a:pt x="131" y="440"/>
                  </a:cubicBezTo>
                  <a:cubicBezTo>
                    <a:pt x="131" y="283"/>
                    <a:pt x="131" y="283"/>
                    <a:pt x="131" y="283"/>
                  </a:cubicBezTo>
                  <a:cubicBezTo>
                    <a:pt x="131" y="252"/>
                    <a:pt x="156" y="234"/>
                    <a:pt x="181" y="234"/>
                  </a:cubicBezTo>
                  <a:cubicBezTo>
                    <a:pt x="189" y="234"/>
                    <a:pt x="196" y="236"/>
                    <a:pt x="202" y="239"/>
                  </a:cubicBezTo>
                  <a:cubicBezTo>
                    <a:pt x="210" y="235"/>
                    <a:pt x="218" y="233"/>
                    <a:pt x="227" y="233"/>
                  </a:cubicBezTo>
                  <a:cubicBezTo>
                    <a:pt x="249" y="233"/>
                    <a:pt x="271" y="248"/>
                    <a:pt x="271" y="280"/>
                  </a:cubicBezTo>
                  <a:cubicBezTo>
                    <a:pt x="271" y="440"/>
                    <a:pt x="271" y="440"/>
                    <a:pt x="271" y="440"/>
                  </a:cubicBezTo>
                  <a:cubicBezTo>
                    <a:pt x="288" y="440"/>
                    <a:pt x="288" y="440"/>
                    <a:pt x="288" y="440"/>
                  </a:cubicBezTo>
                  <a:cubicBezTo>
                    <a:pt x="288" y="440"/>
                    <a:pt x="288" y="440"/>
                    <a:pt x="288" y="440"/>
                  </a:cubicBezTo>
                  <a:cubicBezTo>
                    <a:pt x="288" y="419"/>
                    <a:pt x="301" y="390"/>
                    <a:pt x="317" y="375"/>
                  </a:cubicBezTo>
                  <a:cubicBezTo>
                    <a:pt x="317" y="375"/>
                    <a:pt x="401" y="300"/>
                    <a:pt x="401" y="220"/>
                  </a:cubicBezTo>
                  <a:cubicBezTo>
                    <a:pt x="401" y="217"/>
                    <a:pt x="401" y="214"/>
                    <a:pt x="401" y="211"/>
                  </a:cubicBezTo>
                  <a:cubicBezTo>
                    <a:pt x="401" y="208"/>
                    <a:pt x="401" y="204"/>
                    <a:pt x="401" y="201"/>
                  </a:cubicBezTo>
                  <a:close/>
                  <a:moveTo>
                    <a:pt x="208" y="283"/>
                  </a:moveTo>
                  <a:cubicBezTo>
                    <a:pt x="208" y="272"/>
                    <a:pt x="205" y="265"/>
                    <a:pt x="201" y="260"/>
                  </a:cubicBezTo>
                  <a:cubicBezTo>
                    <a:pt x="195" y="265"/>
                    <a:pt x="192" y="273"/>
                    <a:pt x="192" y="283"/>
                  </a:cubicBezTo>
                  <a:cubicBezTo>
                    <a:pt x="192" y="304"/>
                    <a:pt x="198" y="312"/>
                    <a:pt x="200" y="313"/>
                  </a:cubicBezTo>
                  <a:cubicBezTo>
                    <a:pt x="201" y="312"/>
                    <a:pt x="208" y="306"/>
                    <a:pt x="208" y="28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p>
              <a:pPr defTabSz="914400">
                <a:defRPr/>
              </a:pPr>
              <a:endParaRPr lang="en-AU" sz="18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6" name="Freeform 249"/>
            <p:cNvSpPr/>
            <p:nvPr/>
          </p:nvSpPr>
          <p:spPr bwMode="auto">
            <a:xfrm>
              <a:off x="2009175" y="3104801"/>
              <a:ext cx="101940" cy="21747"/>
            </a:xfrm>
            <a:custGeom>
              <a:avLst/>
              <a:gdLst>
                <a:gd name="T0" fmla="*/ 145 w 154"/>
                <a:gd name="T1" fmla="*/ 33 h 33"/>
                <a:gd name="T2" fmla="*/ 154 w 154"/>
                <a:gd name="T3" fmla="*/ 23 h 33"/>
                <a:gd name="T4" fmla="*/ 154 w 154"/>
                <a:gd name="T5" fmla="*/ 10 h 33"/>
                <a:gd name="T6" fmla="*/ 145 w 154"/>
                <a:gd name="T7" fmla="*/ 0 h 33"/>
                <a:gd name="T8" fmla="*/ 9 w 154"/>
                <a:gd name="T9" fmla="*/ 0 h 33"/>
                <a:gd name="T10" fmla="*/ 0 w 154"/>
                <a:gd name="T11" fmla="*/ 10 h 33"/>
                <a:gd name="T12" fmla="*/ 0 w 154"/>
                <a:gd name="T13" fmla="*/ 23 h 33"/>
                <a:gd name="T14" fmla="*/ 9 w 154"/>
                <a:gd name="T15" fmla="*/ 33 h 33"/>
                <a:gd name="T16" fmla="*/ 145 w 154"/>
                <a:gd name="T1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4" h="33">
                  <a:moveTo>
                    <a:pt x="145" y="33"/>
                  </a:moveTo>
                  <a:cubicBezTo>
                    <a:pt x="150" y="33"/>
                    <a:pt x="154" y="28"/>
                    <a:pt x="154" y="23"/>
                  </a:cubicBezTo>
                  <a:cubicBezTo>
                    <a:pt x="154" y="10"/>
                    <a:pt x="154" y="10"/>
                    <a:pt x="154" y="10"/>
                  </a:cubicBezTo>
                  <a:cubicBezTo>
                    <a:pt x="154" y="4"/>
                    <a:pt x="150" y="0"/>
                    <a:pt x="14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8"/>
                    <a:pt x="4" y="33"/>
                    <a:pt x="9" y="33"/>
                  </a:cubicBezTo>
                  <a:lnTo>
                    <a:pt x="145" y="3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p>
              <a:pPr defTabSz="914400">
                <a:defRPr/>
              </a:pPr>
              <a:endParaRPr lang="en-AU" sz="18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7" name="Freeform 250"/>
            <p:cNvSpPr/>
            <p:nvPr/>
          </p:nvSpPr>
          <p:spPr bwMode="auto">
            <a:xfrm>
              <a:off x="2009175" y="3136062"/>
              <a:ext cx="101940" cy="21747"/>
            </a:xfrm>
            <a:custGeom>
              <a:avLst/>
              <a:gdLst>
                <a:gd name="T0" fmla="*/ 145 w 154"/>
                <a:gd name="T1" fmla="*/ 33 h 33"/>
                <a:gd name="T2" fmla="*/ 154 w 154"/>
                <a:gd name="T3" fmla="*/ 23 h 33"/>
                <a:gd name="T4" fmla="*/ 154 w 154"/>
                <a:gd name="T5" fmla="*/ 10 h 33"/>
                <a:gd name="T6" fmla="*/ 145 w 154"/>
                <a:gd name="T7" fmla="*/ 0 h 33"/>
                <a:gd name="T8" fmla="*/ 9 w 154"/>
                <a:gd name="T9" fmla="*/ 0 h 33"/>
                <a:gd name="T10" fmla="*/ 0 w 154"/>
                <a:gd name="T11" fmla="*/ 10 h 33"/>
                <a:gd name="T12" fmla="*/ 0 w 154"/>
                <a:gd name="T13" fmla="*/ 23 h 33"/>
                <a:gd name="T14" fmla="*/ 9 w 154"/>
                <a:gd name="T15" fmla="*/ 33 h 33"/>
                <a:gd name="T16" fmla="*/ 145 w 154"/>
                <a:gd name="T1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4" h="33">
                  <a:moveTo>
                    <a:pt x="145" y="33"/>
                  </a:moveTo>
                  <a:cubicBezTo>
                    <a:pt x="150" y="33"/>
                    <a:pt x="154" y="29"/>
                    <a:pt x="154" y="23"/>
                  </a:cubicBezTo>
                  <a:cubicBezTo>
                    <a:pt x="154" y="10"/>
                    <a:pt x="154" y="10"/>
                    <a:pt x="154" y="10"/>
                  </a:cubicBezTo>
                  <a:cubicBezTo>
                    <a:pt x="154" y="5"/>
                    <a:pt x="150" y="0"/>
                    <a:pt x="14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9"/>
                    <a:pt x="4" y="33"/>
                    <a:pt x="9" y="33"/>
                  </a:cubicBezTo>
                  <a:lnTo>
                    <a:pt x="145" y="3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p>
              <a:pPr defTabSz="914400">
                <a:defRPr/>
              </a:pPr>
              <a:endParaRPr lang="en-AU" sz="18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8" name="Freeform 251"/>
            <p:cNvSpPr/>
            <p:nvPr/>
          </p:nvSpPr>
          <p:spPr bwMode="auto">
            <a:xfrm>
              <a:off x="2009175" y="3167324"/>
              <a:ext cx="101940" cy="21747"/>
            </a:xfrm>
            <a:custGeom>
              <a:avLst/>
              <a:gdLst>
                <a:gd name="T0" fmla="*/ 145 w 154"/>
                <a:gd name="T1" fmla="*/ 33 h 33"/>
                <a:gd name="T2" fmla="*/ 154 w 154"/>
                <a:gd name="T3" fmla="*/ 23 h 33"/>
                <a:gd name="T4" fmla="*/ 154 w 154"/>
                <a:gd name="T5" fmla="*/ 10 h 33"/>
                <a:gd name="T6" fmla="*/ 145 w 154"/>
                <a:gd name="T7" fmla="*/ 0 h 33"/>
                <a:gd name="T8" fmla="*/ 9 w 154"/>
                <a:gd name="T9" fmla="*/ 0 h 33"/>
                <a:gd name="T10" fmla="*/ 0 w 154"/>
                <a:gd name="T11" fmla="*/ 10 h 33"/>
                <a:gd name="T12" fmla="*/ 0 w 154"/>
                <a:gd name="T13" fmla="*/ 23 h 33"/>
                <a:gd name="T14" fmla="*/ 9 w 154"/>
                <a:gd name="T15" fmla="*/ 33 h 33"/>
                <a:gd name="T16" fmla="*/ 145 w 154"/>
                <a:gd name="T1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4" h="33">
                  <a:moveTo>
                    <a:pt x="145" y="33"/>
                  </a:moveTo>
                  <a:cubicBezTo>
                    <a:pt x="150" y="33"/>
                    <a:pt x="154" y="28"/>
                    <a:pt x="154" y="23"/>
                  </a:cubicBezTo>
                  <a:cubicBezTo>
                    <a:pt x="154" y="10"/>
                    <a:pt x="154" y="10"/>
                    <a:pt x="154" y="10"/>
                  </a:cubicBezTo>
                  <a:cubicBezTo>
                    <a:pt x="154" y="4"/>
                    <a:pt x="150" y="0"/>
                    <a:pt x="14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8"/>
                    <a:pt x="4" y="33"/>
                    <a:pt x="9" y="33"/>
                  </a:cubicBezTo>
                  <a:lnTo>
                    <a:pt x="145" y="3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p>
              <a:pPr defTabSz="914400">
                <a:defRPr/>
              </a:pPr>
              <a:endParaRPr lang="en-AU" sz="18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9" name="Freeform 252"/>
            <p:cNvSpPr/>
            <p:nvPr/>
          </p:nvSpPr>
          <p:spPr bwMode="auto">
            <a:xfrm>
              <a:off x="2030922" y="3198585"/>
              <a:ext cx="58446" cy="19029"/>
            </a:xfrm>
            <a:custGeom>
              <a:avLst/>
              <a:gdLst>
                <a:gd name="T0" fmla="*/ 0 w 90"/>
                <a:gd name="T1" fmla="*/ 0 h 29"/>
                <a:gd name="T2" fmla="*/ 45 w 90"/>
                <a:gd name="T3" fmla="*/ 29 h 29"/>
                <a:gd name="T4" fmla="*/ 90 w 90"/>
                <a:gd name="T5" fmla="*/ 0 h 29"/>
                <a:gd name="T6" fmla="*/ 0 w 90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29">
                  <a:moveTo>
                    <a:pt x="0" y="0"/>
                  </a:moveTo>
                  <a:cubicBezTo>
                    <a:pt x="9" y="17"/>
                    <a:pt x="26" y="29"/>
                    <a:pt x="45" y="29"/>
                  </a:cubicBezTo>
                  <a:cubicBezTo>
                    <a:pt x="65" y="29"/>
                    <a:pt x="82" y="17"/>
                    <a:pt x="90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p>
              <a:pPr defTabSz="914400">
                <a:defRPr/>
              </a:pPr>
              <a:endParaRPr lang="en-AU" sz="18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Microsoft YaHei UI" panose="020B0503020204020204" charset="-122"/>
              </a:endParaRPr>
            </a:p>
          </p:txBody>
        </p:sp>
      </p:grpSp>
      <p:sp>
        <p:nvSpPr>
          <p:cNvPr id="80" name="Line 15" descr="e7d195523061f1c09e9d68d7cf438b91ef959ecb14fc25d26BBA7F7DBC18E55DFF4014AF651F0BF2569D4B6C1DA7F1A4683A481403BD872FC687266AD13265C1DE7C373772FD8728ABDD69ADD03BFF5BE2862BC891DBB79E0226BB7D207528EEB97881406A351C307E14C0416AFA441AB665719EA8E490701D2EE425255D24A199B41FCCE65B4FC2D6864E4F8358127E"/>
          <p:cNvSpPr>
            <a:spLocks noChangeShapeType="1"/>
          </p:cNvSpPr>
          <p:nvPr/>
        </p:nvSpPr>
        <p:spPr bwMode="auto">
          <a:xfrm>
            <a:off x="4146848" y="3460813"/>
            <a:ext cx="0" cy="223751"/>
          </a:xfrm>
          <a:prstGeom prst="line">
            <a:avLst/>
          </a:prstGeom>
          <a:noFill/>
          <a:ln w="6350">
            <a:solidFill>
              <a:schemeClr val="tx1">
                <a:lumMod val="65000"/>
                <a:lumOff val="35000"/>
              </a:schemeClr>
            </a:solidFill>
            <a:prstDash val="solid"/>
            <a:rou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p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81" name="Line 23" descr="e7d195523061f1c09e9d68d7cf438b91ef959ecb14fc25d26BBA7F7DBC18E55DFF4014AF651F0BF2569D4B6C1DA7F1A4683A481403BD872FC687266AD13265C1DE7C373772FD8728ABDD69ADD03BFF5BE2862BC891DBB79E0226BB7D207528EEB97881406A351C307E14C0416AFA441AB665719EA8E490701D2EE425255D24A199B41FCCE65B4FC2D6864E4F8358127E"/>
          <p:cNvSpPr>
            <a:spLocks noChangeShapeType="1"/>
          </p:cNvSpPr>
          <p:nvPr/>
        </p:nvSpPr>
        <p:spPr bwMode="auto">
          <a:xfrm>
            <a:off x="7457193" y="3460813"/>
            <a:ext cx="0" cy="223751"/>
          </a:xfrm>
          <a:prstGeom prst="line">
            <a:avLst/>
          </a:prstGeom>
          <a:noFill/>
          <a:ln w="6350">
            <a:solidFill>
              <a:schemeClr val="tx1">
                <a:lumMod val="65000"/>
                <a:lumOff val="35000"/>
              </a:schemeClr>
            </a:solidFill>
            <a:prstDash val="solid"/>
            <a:rou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p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82" name="矩形 81"/>
          <p:cNvSpPr/>
          <p:nvPr/>
        </p:nvSpPr>
        <p:spPr>
          <a:xfrm>
            <a:off x="1609725" y="1546225"/>
            <a:ext cx="1752600" cy="506730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7E6E6">
                  <a:lumMod val="10000"/>
                </a:srgbClr>
              </a:buClr>
              <a:buSzTx/>
              <a:buFontTx/>
              <a:buNone/>
              <a:defRPr/>
            </a:pPr>
            <a:r>
              <a:rPr lang="en-US" altLang="zh-CN" sz="90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根据业务发展需求，拆解当下最核心要完成的目标</a:t>
            </a:r>
            <a:endParaRPr kumimoji="0" lang="zh-CN" altLang="en-US" sz="70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sp>
        <p:nvSpPr>
          <p:cNvPr id="83" name="矩形 82"/>
          <p:cNvSpPr/>
          <p:nvPr/>
        </p:nvSpPr>
        <p:spPr>
          <a:xfrm>
            <a:off x="1385508" y="1313523"/>
            <a:ext cx="2214880" cy="337185"/>
          </a:xfrm>
          <a:prstGeom prst="rect">
            <a:avLst/>
          </a:prstGeom>
        </p:spPr>
        <p:txBody>
          <a:bodyPr wrap="none">
            <a:spAutoFit/>
          </a:bodyPr>
          <a:p>
            <a:pPr lvl="0" algn="ctr" defTabSz="685800">
              <a:defRPr/>
            </a:pPr>
            <a:r>
              <a:rPr lang="zh-CN" altLang="en-US" sz="1600" b="1">
                <a:solidFill>
                  <a:schemeClr val="accent3"/>
                </a:solidFill>
                <a:latin typeface="微软雅黑" panose="020B0503020204020204" charset="-122"/>
                <a:ea typeface="微软雅黑" panose="020B0503020204020204" charset="-122"/>
                <a:sym typeface="+mn-lt"/>
              </a:rPr>
              <a:t>第一步：确定阶段目标</a:t>
            </a:r>
            <a:endParaRPr lang="zh-CN" altLang="en-US" sz="1600" b="1">
              <a:solidFill>
                <a:schemeClr val="accent3"/>
              </a:solidFill>
              <a:latin typeface="微软雅黑" panose="020B0503020204020204" charset="-122"/>
              <a:ea typeface="微软雅黑" panose="020B0503020204020204" charset="-122"/>
              <a:sym typeface="+mn-lt"/>
            </a:endParaRPr>
          </a:p>
        </p:txBody>
      </p:sp>
      <p:sp>
        <p:nvSpPr>
          <p:cNvPr id="84" name="矩形 83"/>
          <p:cNvSpPr/>
          <p:nvPr/>
        </p:nvSpPr>
        <p:spPr>
          <a:xfrm>
            <a:off x="3231515" y="4011295"/>
            <a:ext cx="1855470" cy="506730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7E6E6">
                  <a:lumMod val="10000"/>
                </a:srgbClr>
              </a:buClr>
              <a:buSzTx/>
              <a:buFontTx/>
              <a:buNone/>
              <a:defRPr/>
            </a:pPr>
            <a:r>
              <a:rPr kumimoji="0" lang="en-US" altLang="zh-CN" sz="9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 </a:t>
            </a:r>
            <a:r>
              <a:rPr lang="en-US" altLang="zh-CN" sz="90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要达成目标，最核心考究的指标是什么？可以拆解成公式</a:t>
            </a:r>
            <a:endParaRPr kumimoji="0" lang="en-US" altLang="zh-CN" sz="9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85" name="矩形 84"/>
          <p:cNvSpPr/>
          <p:nvPr/>
        </p:nvSpPr>
        <p:spPr>
          <a:xfrm>
            <a:off x="3037887" y="3745659"/>
            <a:ext cx="2214880" cy="337185"/>
          </a:xfrm>
          <a:prstGeom prst="rect">
            <a:avLst/>
          </a:prstGeom>
        </p:spPr>
        <p:txBody>
          <a:bodyPr wrap="none">
            <a:spAutoFit/>
          </a:bodyPr>
          <a:p>
            <a:pPr lvl="0" algn="ctr" defTabSz="685800">
              <a:defRPr/>
            </a:pPr>
            <a:r>
              <a:rPr lang="zh-CN" altLang="en-US" sz="1600" b="1">
                <a:solidFill>
                  <a:schemeClr val="accent3"/>
                </a:solidFill>
                <a:latin typeface="微软雅黑" panose="020B0503020204020204" charset="-122"/>
                <a:ea typeface="微软雅黑" panose="020B0503020204020204" charset="-122"/>
                <a:sym typeface="+mn-lt"/>
              </a:rPr>
              <a:t>第二步：选定衡量标准</a:t>
            </a:r>
            <a:endParaRPr lang="zh-CN" altLang="en-US" sz="1600" b="1">
              <a:solidFill>
                <a:schemeClr val="accent3"/>
              </a:solidFill>
              <a:latin typeface="微软雅黑" panose="020B0503020204020204" charset="-122"/>
              <a:ea typeface="微软雅黑" panose="020B0503020204020204" charset="-122"/>
              <a:sym typeface="+mn-lt"/>
            </a:endParaRPr>
          </a:p>
        </p:txBody>
      </p:sp>
      <p:sp>
        <p:nvSpPr>
          <p:cNvPr id="88" name="矩形 87"/>
          <p:cNvSpPr/>
          <p:nvPr/>
        </p:nvSpPr>
        <p:spPr>
          <a:xfrm>
            <a:off x="6419215" y="4052570"/>
            <a:ext cx="2076450" cy="629920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algn="ctr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E7E6E6">
                  <a:lumMod val="10000"/>
                </a:srgbClr>
              </a:buClr>
              <a:buSzTx/>
              <a:buFontTx/>
              <a:buNone/>
              <a:defRPr/>
            </a:pPr>
            <a:r>
              <a:rPr lang="en-US" altLang="zh-CN" sz="90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根据罗列的用户体感拆解策略，通过表格的形式列出来后，相应的运营策略就会非常的清晰</a:t>
            </a:r>
            <a:endParaRPr kumimoji="0" lang="en-US" altLang="zh-CN" sz="9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89" name="矩形 88"/>
          <p:cNvSpPr/>
          <p:nvPr/>
        </p:nvSpPr>
        <p:spPr>
          <a:xfrm>
            <a:off x="6336728" y="3785166"/>
            <a:ext cx="2214880" cy="337185"/>
          </a:xfrm>
          <a:prstGeom prst="rect">
            <a:avLst/>
          </a:prstGeom>
        </p:spPr>
        <p:txBody>
          <a:bodyPr wrap="none">
            <a:spAutoFit/>
          </a:bodyPr>
          <a:p>
            <a:pPr lvl="0" algn="ctr" defTabSz="685800">
              <a:defRPr/>
            </a:pPr>
            <a:r>
              <a:rPr lang="zh-CN" altLang="en-US" sz="1600" b="1">
                <a:solidFill>
                  <a:schemeClr val="accent3"/>
                </a:solidFill>
                <a:latin typeface="微软雅黑" panose="020B0503020204020204" charset="-122"/>
                <a:ea typeface="微软雅黑" panose="020B0503020204020204" charset="-122"/>
                <a:sym typeface="+mn-lt"/>
              </a:rPr>
              <a:t>第四步：制定运营策略</a:t>
            </a:r>
            <a:endParaRPr lang="zh-CN" altLang="en-US" sz="1600" b="1">
              <a:solidFill>
                <a:schemeClr val="accent3"/>
              </a:solidFill>
              <a:latin typeface="微软雅黑" panose="020B0503020204020204" charset="-122"/>
              <a:ea typeface="微软雅黑" panose="020B0503020204020204" charset="-122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542155" y="1484630"/>
            <a:ext cx="2734945" cy="629920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algn="ctr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E7E6E6">
                  <a:lumMod val="10000"/>
                </a:srgbClr>
              </a:buClr>
              <a:buSzTx/>
              <a:buFontTx/>
              <a:buNone/>
              <a:defRPr/>
            </a:pPr>
            <a:r>
              <a:rPr kumimoji="0" lang="en-US" altLang="zh-CN" sz="900" b="0" i="0" u="none" strike="noStrike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站在用户的角度上思考：</a:t>
            </a:r>
            <a:endParaRPr kumimoji="0" lang="en-US" altLang="zh-CN" sz="900" b="0" i="0" u="none" strike="noStrike" cap="none" spc="0" normalizeH="0" baseline="0" noProof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marR="0" lvl="0" indent="0" algn="ctr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E7E6E6">
                  <a:lumMod val="10000"/>
                </a:srgbClr>
              </a:buClr>
              <a:buSzTx/>
              <a:buFontTx/>
              <a:buNone/>
              <a:defRPr/>
            </a:pPr>
            <a:r>
              <a:rPr kumimoji="0" lang="en-US" altLang="zh-CN" sz="900" b="0" i="0" u="none" strike="noStrike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用户怎么看待我们的运营策略？</a:t>
            </a:r>
            <a:endParaRPr kumimoji="0" lang="en-US" altLang="zh-CN" sz="900" b="0" i="0" u="none" strike="noStrike" cap="none" spc="0" normalizeH="0" baseline="0" noProof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marR="0" lvl="0" indent="0" algn="ctr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E7E6E6">
                  <a:lumMod val="10000"/>
                </a:srgbClr>
              </a:buClr>
              <a:buSzTx/>
              <a:buFontTx/>
              <a:buNone/>
              <a:defRPr/>
            </a:pPr>
            <a:r>
              <a:rPr kumimoji="0" lang="en-US" altLang="zh-CN" sz="900" b="0" i="0" u="none" strike="noStrike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用户怎么看待我们基于给他的分层进行的“套路”？</a:t>
            </a:r>
            <a:endParaRPr kumimoji="0" lang="en-US" altLang="zh-CN" sz="900" b="0" i="0" u="none" strike="noStrike" cap="none" spc="0" normalizeH="0" baseline="0" noProof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695128" y="1210653"/>
            <a:ext cx="2214880" cy="337185"/>
          </a:xfrm>
          <a:prstGeom prst="rect">
            <a:avLst/>
          </a:prstGeom>
        </p:spPr>
        <p:txBody>
          <a:bodyPr wrap="none">
            <a:spAutoFit/>
          </a:bodyPr>
          <a:p>
            <a:pPr lvl="0" algn="ctr" defTabSz="685800">
              <a:defRPr/>
            </a:pPr>
            <a:r>
              <a:rPr lang="zh-CN" altLang="en-US" sz="1600" b="1">
                <a:solidFill>
                  <a:schemeClr val="accent3"/>
                </a:solidFill>
                <a:latin typeface="微软雅黑" panose="020B0503020204020204" charset="-122"/>
                <a:ea typeface="微软雅黑" panose="020B0503020204020204" charset="-122"/>
                <a:sym typeface="+mn-lt"/>
              </a:rPr>
              <a:t>第三步：揣摩用户体感</a:t>
            </a:r>
            <a:endParaRPr lang="zh-CN" altLang="en-US" sz="1600" b="1">
              <a:solidFill>
                <a:schemeClr val="accent3"/>
              </a:solidFill>
              <a:latin typeface="微软雅黑" panose="020B0503020204020204" charset="-122"/>
              <a:ea typeface="微软雅黑" panose="020B0503020204020204" charset="-122"/>
              <a:sym typeface="+mn-lt"/>
            </a:endParaRPr>
          </a:p>
        </p:txBody>
      </p:sp>
      <p:grpSp>
        <p:nvGrpSpPr>
          <p:cNvPr id="17410" name="组合 35"/>
          <p:cNvGrpSpPr/>
          <p:nvPr/>
        </p:nvGrpSpPr>
        <p:grpSpPr bwMode="auto">
          <a:xfrm>
            <a:off x="325663" y="258943"/>
            <a:ext cx="340615" cy="280413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4" y="1585"/>
              <a:ext cx="337" cy="708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4" y="1585"/>
              <a:ext cx="337" cy="708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8"/>
            </a:xfrm>
            <a:prstGeom prst="rect">
              <a:avLst/>
            </a:prstGeom>
          </p:spPr>
        </p:pic>
      </p:grpSp>
      <p:sp>
        <p:nvSpPr>
          <p:cNvPr id="5" name="文本框 4"/>
          <p:cNvSpPr txBox="1"/>
          <p:nvPr/>
        </p:nvSpPr>
        <p:spPr>
          <a:xfrm>
            <a:off x="730294" y="183942"/>
            <a:ext cx="271208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sz="2400" b="1" dirty="0">
                <a:latin typeface="微软雅黑" panose="020B0503020204020204" charset="-122"/>
                <a:ea typeface="微软雅黑" panose="020B0503020204020204" charset="-122"/>
              </a:rPr>
              <a:t>分层运营</a:t>
            </a:r>
            <a:r>
              <a:rPr kumimoji="1"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kumimoji="1"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行动步骤</a:t>
            </a:r>
            <a:endParaRPr kumimoji="1" lang="zh-CN" altLang="en-US" sz="2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5" name="圆角矩形 4"/>
          <p:cNvSpPr/>
          <p:nvPr/>
        </p:nvSpPr>
        <p:spPr>
          <a:xfrm>
            <a:off x="2223135" y="2564130"/>
            <a:ext cx="5813425" cy="63055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2056765" y="2618105"/>
            <a:ext cx="61468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800" b="1" dirty="0">
                <a:sym typeface="+mn-ea"/>
              </a:rPr>
              <a:t>某大健康医院</a:t>
            </a:r>
            <a:r>
              <a:rPr lang="zh-CN" altLang="en-US" sz="2800" b="1" dirty="0">
                <a:sym typeface="+mn-ea"/>
              </a:rPr>
              <a:t>泛粉</a:t>
            </a:r>
            <a:endParaRPr lang="zh-CN" altLang="en-US" sz="2800" b="1" dirty="0"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27723" y="351473"/>
            <a:ext cx="267462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>
                <a:solidFill>
                  <a:schemeClr val="tx1"/>
                </a:solidFill>
                <a:sym typeface="+mn-ea"/>
              </a:rPr>
              <a:t>分层运营</a:t>
            </a:r>
            <a:r>
              <a:rPr lang="en-US" altLang="zh-CN" sz="2000" b="1">
                <a:solidFill>
                  <a:schemeClr val="tx1"/>
                </a:solidFill>
                <a:sym typeface="+mn-ea"/>
              </a:rPr>
              <a:t>——</a:t>
            </a:r>
            <a:r>
              <a:rPr lang="zh-CN" altLang="en-US" sz="2000" b="1">
                <a:solidFill>
                  <a:schemeClr val="tx1"/>
                </a:solidFill>
                <a:sym typeface="+mn-ea"/>
              </a:rPr>
              <a:t>案例解析</a:t>
            </a:r>
            <a:endParaRPr lang="zh-CN" altLang="en-US" sz="20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85775" y="398145"/>
            <a:ext cx="341630" cy="280035"/>
            <a:chOff x="4729" y="1585"/>
            <a:chExt cx="842" cy="708"/>
          </a:xfrm>
        </p:grpSpPr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4" name="图片 13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5" name="图片 1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1" name="组合 1"/>
          <p:cNvGrpSpPr/>
          <p:nvPr/>
        </p:nvGrpSpPr>
        <p:grpSpPr bwMode="auto">
          <a:xfrm>
            <a:off x="8986710" y="381360"/>
            <a:ext cx="627364" cy="266154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1795" noProof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7418" name="图片 5" descr="黑色ROI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0" y="1476"/>
              <a:ext cx="680" cy="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矩形 2"/>
          <p:cNvSpPr/>
          <p:nvPr/>
        </p:nvSpPr>
        <p:spPr>
          <a:xfrm>
            <a:off x="113314" y="126295"/>
            <a:ext cx="10021980" cy="551319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sz="1795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7410" name="组合 35"/>
          <p:cNvGrpSpPr/>
          <p:nvPr/>
        </p:nvGrpSpPr>
        <p:grpSpPr bwMode="auto">
          <a:xfrm>
            <a:off x="220888" y="215763"/>
            <a:ext cx="340615" cy="280413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4" y="1585"/>
              <a:ext cx="337" cy="708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4" y="1585"/>
              <a:ext cx="337" cy="708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8"/>
            </a:xfrm>
            <a:prstGeom prst="rect">
              <a:avLst/>
            </a:prstGeom>
          </p:spPr>
        </p:pic>
      </p:grpSp>
      <p:sp>
        <p:nvSpPr>
          <p:cNvPr id="5" name="文本框 4"/>
          <p:cNvSpPr txBox="1"/>
          <p:nvPr/>
        </p:nvSpPr>
        <p:spPr>
          <a:xfrm>
            <a:off x="629329" y="125522"/>
            <a:ext cx="2316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sz="24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大健康医院泛粉</a:t>
            </a:r>
            <a:endParaRPr kumimoji="1" lang="zh-CN" altLang="en-US" sz="2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" y="1135380"/>
            <a:ext cx="4504055" cy="397954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829219" y="1632377"/>
            <a:ext cx="2926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sz="24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用户场景：医院药房</a:t>
            </a:r>
            <a:endParaRPr kumimoji="1" lang="zh-CN" altLang="en-US" sz="2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829219" y="2308652"/>
            <a:ext cx="445770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kumimoji="1"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人群特征：</a:t>
            </a:r>
            <a:r>
              <a:rPr kumimoji="1" lang="en-US" altLang="zh-CN" sz="2000" b="1" dirty="0">
                <a:latin typeface="微软雅黑" panose="020B0503020204020204" charset="-122"/>
                <a:ea typeface="微软雅黑" panose="020B0503020204020204" charset="-122"/>
              </a:rPr>
              <a:t>25</a:t>
            </a:r>
            <a:r>
              <a:rPr kumimoji="1" lang="zh-CN" altLang="en-US" sz="2000" b="1" dirty="0">
                <a:latin typeface="微软雅黑" panose="020B0503020204020204" charset="-122"/>
                <a:ea typeface="微软雅黑" panose="020B0503020204020204" charset="-122"/>
              </a:rPr>
              <a:t>岁</a:t>
            </a:r>
            <a:r>
              <a:rPr kumimoji="1" lang="en-US" altLang="zh-CN" sz="2000" b="1" dirty="0">
                <a:latin typeface="微软雅黑" panose="020B0503020204020204" charset="-122"/>
                <a:ea typeface="微软雅黑" panose="020B0503020204020204" charset="-122"/>
              </a:rPr>
              <a:t>~50</a:t>
            </a:r>
            <a:r>
              <a:rPr kumimoji="1" lang="zh-CN" altLang="en-US" sz="2000" b="1" dirty="0">
                <a:latin typeface="微软雅黑" panose="020B0503020204020204" charset="-122"/>
                <a:ea typeface="微软雅黑" panose="020B0503020204020204" charset="-122"/>
              </a:rPr>
              <a:t>岁人群</a:t>
            </a:r>
            <a:r>
              <a:rPr kumimoji="1" lang="zh-CN" altLang="en-US" sz="1200" b="1" dirty="0">
                <a:latin typeface="微软雅黑" panose="020B0503020204020204" charset="-122"/>
                <a:ea typeface="微软雅黑" panose="020B0503020204020204" charset="-122"/>
              </a:rPr>
              <a:t>（属于泛粉）</a:t>
            </a:r>
            <a:endParaRPr kumimoji="1" lang="zh-CN" altLang="en-US" sz="12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829219" y="3106212"/>
            <a:ext cx="4667250" cy="11068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sz="24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用户导粉路径</a:t>
            </a:r>
            <a:r>
              <a:rPr lang="en-US" altLang="zh-CN" sz="24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——</a:t>
            </a:r>
            <a:endParaRPr lang="en-US" altLang="zh-CN" sz="2400" b="1" dirty="0" smtClean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/>
            <a:r>
              <a:rPr kumimoji="1" lang="zh-CN" altLang="en-US" sz="24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免费取袋</a:t>
            </a:r>
            <a:r>
              <a:rPr kumimoji="1" lang="en-US" altLang="zh-CN" sz="24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&gt; </a:t>
            </a:r>
            <a:r>
              <a:rPr kumimoji="1" lang="zh-CN" altLang="en-US" sz="24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添加企微</a:t>
            </a:r>
            <a:r>
              <a:rPr kumimoji="1" lang="en-US" altLang="zh-CN" sz="24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&gt; </a:t>
            </a:r>
            <a:r>
              <a:rPr kumimoji="1" lang="zh-CN" altLang="en-US" sz="24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成功吐袋</a:t>
            </a:r>
            <a:endParaRPr kumimoji="1" lang="zh-CN" altLang="en-US" sz="2400" b="1" dirty="0" smtClean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/>
            <a:r>
              <a:rPr kumimoji="1" lang="zh-CN" altLang="en-US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（并未产生电商交易行为）</a:t>
            </a:r>
            <a:endParaRPr kumimoji="1" lang="zh-CN" altLang="en-US" dirty="0" smtClean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1" name="组合 1"/>
          <p:cNvGrpSpPr/>
          <p:nvPr/>
        </p:nvGrpSpPr>
        <p:grpSpPr bwMode="auto">
          <a:xfrm>
            <a:off x="8986710" y="381360"/>
            <a:ext cx="627364" cy="266154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1795" noProof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7418" name="图片 5" descr="黑色ROI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0" y="1476"/>
              <a:ext cx="680" cy="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矩形 2"/>
          <p:cNvSpPr/>
          <p:nvPr/>
        </p:nvSpPr>
        <p:spPr>
          <a:xfrm>
            <a:off x="113314" y="126295"/>
            <a:ext cx="10021980" cy="551319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sz="1795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7410" name="组合 35"/>
          <p:cNvGrpSpPr/>
          <p:nvPr/>
        </p:nvGrpSpPr>
        <p:grpSpPr bwMode="auto">
          <a:xfrm>
            <a:off x="220888" y="215763"/>
            <a:ext cx="340615" cy="280413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4" y="1585"/>
              <a:ext cx="337" cy="708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4" y="1585"/>
              <a:ext cx="337" cy="708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8"/>
            </a:xfrm>
            <a:prstGeom prst="rect">
              <a:avLst/>
            </a:prstGeom>
          </p:spPr>
        </p:pic>
      </p:grpSp>
      <p:sp>
        <p:nvSpPr>
          <p:cNvPr id="5" name="文本框 4"/>
          <p:cNvSpPr txBox="1"/>
          <p:nvPr/>
        </p:nvSpPr>
        <p:spPr>
          <a:xfrm>
            <a:off x="629329" y="125522"/>
            <a:ext cx="2316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sz="24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大健康医院泛粉</a:t>
            </a:r>
            <a:endParaRPr kumimoji="1" lang="zh-CN" altLang="en-US" sz="2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977294" y="1788088"/>
            <a:ext cx="8107680" cy="23056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>
              <a:lnSpc>
                <a:spcPct val="120000"/>
              </a:lnSpc>
            </a:pPr>
            <a:r>
              <a:rPr lang="zh-CN" sz="36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针对这类泛粉用户运营时</a:t>
            </a:r>
            <a:endParaRPr lang="zh-CN" sz="3600" b="1" dirty="0" smtClean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 kumimoji="1" lang="zh-CN" sz="48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我们优先考虑的指标是什么？</a:t>
            </a:r>
            <a:endParaRPr kumimoji="1" lang="zh-CN" sz="4800" b="1" dirty="0" smtClean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 lang="zh-CN" sz="36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哪个指标会直接影响结果？</a:t>
            </a:r>
            <a:endParaRPr lang="zh-CN" sz="3600" b="1" dirty="0" smtClean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34444" y="1043233"/>
            <a:ext cx="14020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sz="32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思考：</a:t>
            </a:r>
            <a:endParaRPr kumimoji="1" lang="zh-CN" sz="3200" b="1" dirty="0" smtClean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1" name="组合 1"/>
          <p:cNvGrpSpPr/>
          <p:nvPr/>
        </p:nvGrpSpPr>
        <p:grpSpPr bwMode="auto">
          <a:xfrm>
            <a:off x="8986710" y="381360"/>
            <a:ext cx="627364" cy="266154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1795" noProof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7418" name="图片 5" descr="黑色ROI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0" y="1476"/>
              <a:ext cx="680" cy="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矩形 2"/>
          <p:cNvSpPr/>
          <p:nvPr/>
        </p:nvSpPr>
        <p:spPr>
          <a:xfrm>
            <a:off x="113314" y="126295"/>
            <a:ext cx="10021980" cy="551319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sz="1795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7410" name="组合 35"/>
          <p:cNvGrpSpPr/>
          <p:nvPr/>
        </p:nvGrpSpPr>
        <p:grpSpPr bwMode="auto">
          <a:xfrm>
            <a:off x="220888" y="215763"/>
            <a:ext cx="340615" cy="280413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4" y="1585"/>
              <a:ext cx="337" cy="708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4" y="1585"/>
              <a:ext cx="337" cy="708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8"/>
            </a:xfrm>
            <a:prstGeom prst="rect">
              <a:avLst/>
            </a:prstGeom>
          </p:spPr>
        </p:pic>
      </p:grpSp>
      <p:sp>
        <p:nvSpPr>
          <p:cNvPr id="20" name="文本框 19"/>
          <p:cNvSpPr txBox="1"/>
          <p:nvPr/>
        </p:nvSpPr>
        <p:spPr>
          <a:xfrm>
            <a:off x="977294" y="1788088"/>
            <a:ext cx="6126480" cy="20840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>
              <a:lnSpc>
                <a:spcPct val="120000"/>
              </a:lnSpc>
            </a:pPr>
            <a:r>
              <a:rPr lang="zh-CN" sz="36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优先考虑的是，如果</a:t>
            </a:r>
            <a:r>
              <a:rPr lang="en-US" altLang="zh-CN" sz="36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36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留存</a:t>
            </a:r>
            <a:r>
              <a:rPr lang="en-US" altLang="zh-CN" sz="36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endParaRPr lang="en-US" altLang="zh-CN" sz="3600" b="1" dirty="0" smtClean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 lang="zh-CN" altLang="en-US" sz="36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先将用户留住在企微</a:t>
            </a:r>
            <a:endParaRPr lang="zh-CN" altLang="en-US" sz="3600" b="1" dirty="0" smtClean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 lang="zh-CN" altLang="en-US" sz="36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才会有下一步营销</a:t>
            </a:r>
            <a:endParaRPr lang="zh-CN" altLang="en-US" sz="3600" b="1" dirty="0" smtClean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34444" y="1043233"/>
            <a:ext cx="14020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sz="32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没错，</a:t>
            </a:r>
            <a:endParaRPr kumimoji="1" lang="zh-CN" sz="3200" b="1" dirty="0" smtClean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29329" y="125522"/>
            <a:ext cx="2316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sz="24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大健康医院泛粉</a:t>
            </a:r>
            <a:endParaRPr kumimoji="1" lang="zh-CN" altLang="en-US" sz="2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1" name="组合 1"/>
          <p:cNvGrpSpPr/>
          <p:nvPr/>
        </p:nvGrpSpPr>
        <p:grpSpPr bwMode="auto">
          <a:xfrm>
            <a:off x="8986710" y="381360"/>
            <a:ext cx="627364" cy="266154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1795" noProof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7418" name="图片 5" descr="黑色ROI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0" y="1476"/>
              <a:ext cx="680" cy="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矩形 2"/>
          <p:cNvSpPr/>
          <p:nvPr/>
        </p:nvSpPr>
        <p:spPr>
          <a:xfrm>
            <a:off x="113314" y="126295"/>
            <a:ext cx="10021980" cy="551319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sz="1795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7410" name="组合 35"/>
          <p:cNvGrpSpPr/>
          <p:nvPr/>
        </p:nvGrpSpPr>
        <p:grpSpPr bwMode="auto">
          <a:xfrm>
            <a:off x="220888" y="215763"/>
            <a:ext cx="340615" cy="280413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4" y="1585"/>
              <a:ext cx="337" cy="708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4" y="1585"/>
              <a:ext cx="337" cy="708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8"/>
            </a:xfrm>
            <a:prstGeom prst="rect">
              <a:avLst/>
            </a:prstGeom>
          </p:spPr>
        </p:pic>
      </p:grpSp>
      <p:sp>
        <p:nvSpPr>
          <p:cNvPr id="20" name="文本框 19"/>
          <p:cNvSpPr txBox="1"/>
          <p:nvPr/>
        </p:nvSpPr>
        <p:spPr>
          <a:xfrm>
            <a:off x="425479" y="2188773"/>
            <a:ext cx="9519920" cy="75565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>
              <a:lnSpc>
                <a:spcPct val="120000"/>
              </a:lnSpc>
            </a:pPr>
            <a:r>
              <a:rPr lang="zh-CN" altLang="en-US" sz="36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加的多</a:t>
            </a:r>
            <a:r>
              <a:rPr lang="en-US" altLang="zh-CN" sz="36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&gt; </a:t>
            </a:r>
            <a:r>
              <a:rPr lang="zh-CN" altLang="en-US" sz="36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留得住</a:t>
            </a:r>
            <a:r>
              <a:rPr lang="en-US" altLang="zh-CN" sz="36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&gt; </a:t>
            </a:r>
            <a:r>
              <a:rPr lang="zh-CN" altLang="en-US" sz="36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分得清</a:t>
            </a:r>
            <a:r>
              <a:rPr lang="en-US" altLang="zh-CN" sz="36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&gt; </a:t>
            </a:r>
            <a:r>
              <a:rPr lang="zh-CN" altLang="en-US" sz="36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能卖钱</a:t>
            </a:r>
            <a:r>
              <a:rPr lang="en-US" altLang="zh-CN" sz="36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&gt; </a:t>
            </a:r>
            <a:r>
              <a:rPr lang="zh-CN" altLang="en-US" sz="36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有数据</a:t>
            </a:r>
            <a:endParaRPr lang="zh-CN" altLang="en-US" sz="3600" b="1" dirty="0" smtClean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60404" y="1519483"/>
            <a:ext cx="349885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sz="32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私域运营步骤</a:t>
            </a:r>
            <a:r>
              <a:rPr lang="en-US" altLang="zh-CN" sz="32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——</a:t>
            </a:r>
            <a:endParaRPr kumimoji="1" lang="en-US" altLang="zh-CN" sz="3200" b="1" dirty="0" smtClean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29329" y="125522"/>
            <a:ext cx="2316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sz="24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大健康医院泛粉</a:t>
            </a:r>
            <a:endParaRPr kumimoji="1" lang="zh-CN" altLang="en-US" sz="2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6" name="图片 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7" name="图片 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8" name="图片 7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33" name="文本框 32"/>
          <p:cNvSpPr txBox="1"/>
          <p:nvPr/>
        </p:nvSpPr>
        <p:spPr>
          <a:xfrm>
            <a:off x="1165860" y="436245"/>
            <a:ext cx="493522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b="1" dirty="0">
                <a:solidFill>
                  <a:schemeClr val="bg1"/>
                </a:solidFill>
                <a:sym typeface="+mn-ea"/>
              </a:rPr>
              <a:t>点燃私域STEP</a:t>
            </a:r>
            <a:r>
              <a:rPr lang="en-US" altLang="zh-CN" sz="1600" b="1" dirty="0">
                <a:solidFill>
                  <a:schemeClr val="bg1"/>
                </a:solidFill>
                <a:sym typeface="+mn-ea"/>
              </a:rPr>
              <a:t>5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：</a:t>
            </a:r>
            <a:r>
              <a:rPr lang="zh-CN" sz="1600" b="1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用户标签</a:t>
            </a:r>
            <a:r>
              <a:rPr lang="en-US" altLang="zh-CN" sz="1600" b="1" dirty="0">
                <a:solidFill>
                  <a:schemeClr val="bg1"/>
                </a:solidFill>
                <a:sym typeface="+mn-ea"/>
              </a:rPr>
              <a:t>——</a:t>
            </a:r>
            <a:r>
              <a:rPr lang="zh-CN" altLang="en-US" sz="1600" b="1" dirty="0">
                <a:solidFill>
                  <a:schemeClr val="bg1"/>
                </a:solidFill>
                <a:sym typeface="+mn-ea"/>
              </a:rPr>
              <a:t>标签分析</a:t>
            </a:r>
            <a:endParaRPr lang="zh-CN" altLang="en-US" sz="1600" b="1" noProof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49" name="组合 48"/>
          <p:cNvGrpSpPr/>
          <p:nvPr/>
        </p:nvGrpSpPr>
        <p:grpSpPr>
          <a:xfrm>
            <a:off x="593725" y="936625"/>
            <a:ext cx="8805545" cy="4274515"/>
            <a:chOff x="894080" y="1014730"/>
            <a:chExt cx="8629015" cy="4271645"/>
          </a:xfrm>
        </p:grpSpPr>
        <p:sp>
          <p:nvSpPr>
            <p:cNvPr id="12" name="object 13"/>
            <p:cNvSpPr/>
            <p:nvPr/>
          </p:nvSpPr>
          <p:spPr>
            <a:xfrm>
              <a:off x="6551930" y="1295400"/>
              <a:ext cx="2804795" cy="287020"/>
            </a:xfrm>
            <a:prstGeom prst="rect">
              <a:avLst/>
            </a:prstGeom>
            <a:solidFill>
              <a:srgbClr val="FFC5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文本框 328"/>
            <p:cNvSpPr txBox="1"/>
            <p:nvPr/>
          </p:nvSpPr>
          <p:spPr>
            <a:xfrm>
              <a:off x="6808754" y="1290135"/>
              <a:ext cx="2448009" cy="306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基础的标签</a:t>
              </a:r>
              <a:r>
                <a:rPr lang="en-US" altLang="zh-CN" sz="14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endParaRPr lang="en-US" altLang="zh-CN" sz="1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6642100" y="1619885"/>
              <a:ext cx="2880995" cy="32067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3"/>
            <p:cNvSpPr txBox="1"/>
            <p:nvPr/>
          </p:nvSpPr>
          <p:spPr>
            <a:xfrm>
              <a:off x="6552034" y="1542517"/>
              <a:ext cx="2805397" cy="2743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lumMod val="85000"/>
                    </a:schemeClr>
                  </a:solidFill>
                </a14:hiddenFill>
              </a:ext>
            </a:extLst>
          </p:spPr>
          <p:txBody>
            <a:bodyPr wrap="square" rtlCol="0" anchor="t">
              <a:spAutoFit/>
            </a:bodyPr>
            <a:lstStyle/>
            <a:p>
              <a:pPr algn="l">
                <a:lnSpc>
                  <a:spcPct val="160000"/>
                </a:lnSpc>
              </a:pPr>
              <a:r>
                <a:rPr lang="en-US" altLang="zh-CN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1</a:t>
              </a:r>
              <a:r>
                <a:rPr lang="zh-CN" altLang="en-US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、</a:t>
              </a:r>
              <a:r>
                <a:rPr lang="zh-CN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时间</a:t>
              </a:r>
              <a:r>
                <a:rPr lang="en-US" altLang="zh-CN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——</a:t>
              </a:r>
              <a:r>
                <a:rPr lang="zh-CN" altLang="en-US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后续复购</a:t>
              </a:r>
              <a:endParaRPr lang="zh-CN" altLang="en-US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l">
                <a:lnSpc>
                  <a:spcPct val="160000"/>
                </a:lnSpc>
              </a:pPr>
              <a:r>
                <a:rPr lang="en-US" altLang="zh-CN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2</a:t>
              </a:r>
              <a:r>
                <a:rPr lang="zh-CN" altLang="en-US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、品类</a:t>
              </a:r>
              <a:r>
                <a:rPr lang="en-US" altLang="zh-CN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——T</a:t>
              </a:r>
              <a:r>
                <a:rPr lang="zh-CN" altLang="en-US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裇、毛衣、休闲裤等</a:t>
              </a:r>
              <a:endParaRPr lang="en-US" altLang="zh-CN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algn="l">
                <a:lnSpc>
                  <a:spcPct val="160000"/>
                </a:lnSpc>
              </a:pPr>
              <a:r>
                <a:rPr lang="en-US" altLang="zh-CN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3</a:t>
              </a:r>
              <a:r>
                <a:rPr lang="zh-CN" altLang="en-US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、系列</a:t>
              </a:r>
              <a:r>
                <a:rPr lang="en-US" altLang="zh-CN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——</a:t>
              </a:r>
              <a:r>
                <a:rPr lang="zh-CN" altLang="en-US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产品系列偏好</a:t>
              </a:r>
              <a:endParaRPr lang="zh-CN" altLang="en-US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l">
                <a:lnSpc>
                  <a:spcPct val="160000"/>
                </a:lnSpc>
              </a:pPr>
              <a:r>
                <a:rPr lang="en-US" altLang="zh-CN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4</a:t>
              </a:r>
              <a:r>
                <a:rPr lang="zh-CN" altLang="en-US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、等级</a:t>
              </a:r>
              <a:r>
                <a:rPr lang="en-US" altLang="zh-CN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——</a:t>
              </a:r>
              <a:r>
                <a:rPr lang="zh-CN" altLang="en-US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对应会员等级</a:t>
              </a:r>
              <a:endParaRPr lang="zh-CN" altLang="en-US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l">
                <a:lnSpc>
                  <a:spcPct val="160000"/>
                </a:lnSpc>
              </a:pPr>
              <a:r>
                <a:rPr lang="en-US" altLang="zh-CN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5</a:t>
              </a:r>
              <a:r>
                <a:rPr lang="zh-CN" altLang="en-US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、来源</a:t>
              </a:r>
              <a:r>
                <a:rPr lang="en-US" altLang="zh-CN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——</a:t>
              </a:r>
              <a:r>
                <a:rPr lang="zh-CN" altLang="en-US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微博、小程序、门店</a:t>
              </a:r>
              <a:endParaRPr lang="zh-CN" altLang="en-US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l">
                <a:lnSpc>
                  <a:spcPct val="160000"/>
                </a:lnSpc>
              </a:pPr>
              <a:r>
                <a:rPr lang="en-US" altLang="zh-CN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6</a:t>
              </a:r>
              <a:r>
                <a:rPr lang="zh-CN" altLang="en-US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、活动</a:t>
              </a:r>
              <a:r>
                <a:rPr lang="en-US" altLang="zh-CN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——</a:t>
              </a:r>
              <a:r>
                <a:rPr lang="zh-CN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门店销售小票分析</a:t>
              </a:r>
              <a:endParaRPr lang="zh-CN" altLang="en-US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l">
                <a:lnSpc>
                  <a:spcPct val="160000"/>
                </a:lnSpc>
              </a:pPr>
              <a:endParaRPr lang="en-US" altLang="zh-CN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l">
                <a:lnSpc>
                  <a:spcPct val="160000"/>
                </a:lnSpc>
              </a:pPr>
              <a:r>
                <a:rPr lang="zh-CN" altLang="en-US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根据业务需求和品牌特性，持续增加标签体系，精准复刻用户行为轨迹</a:t>
              </a:r>
              <a:endParaRPr lang="en-US" altLang="zh-CN" sz="1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8" name="任意多边形 24"/>
            <p:cNvSpPr/>
            <p:nvPr>
              <p:custDataLst>
                <p:tags r:id="rId3"/>
              </p:custDataLst>
            </p:nvPr>
          </p:nvSpPr>
          <p:spPr bwMode="auto">
            <a:xfrm>
              <a:off x="1815622" y="1323356"/>
              <a:ext cx="1062109" cy="1060974"/>
            </a:xfrm>
            <a:custGeom>
              <a:avLst/>
              <a:gdLst>
                <a:gd name="T0" fmla="*/ 0 w 1765101"/>
                <a:gd name="T1" fmla="*/ 882551 h 1765101"/>
                <a:gd name="T2" fmla="*/ 882551 w 1765101"/>
                <a:gd name="T3" fmla="*/ 0 h 1765101"/>
                <a:gd name="T4" fmla="*/ 1765102 w 1765101"/>
                <a:gd name="T5" fmla="*/ 882551 h 1765101"/>
                <a:gd name="T6" fmla="*/ 882551 w 1765101"/>
                <a:gd name="T7" fmla="*/ 1765102 h 1765101"/>
                <a:gd name="T8" fmla="*/ 0 w 1765101"/>
                <a:gd name="T9" fmla="*/ 882551 h 1765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5101" h="1765101">
                  <a:moveTo>
                    <a:pt x="0" y="882551"/>
                  </a:moveTo>
                  <a:cubicBezTo>
                    <a:pt x="0" y="395132"/>
                    <a:pt x="395132" y="0"/>
                    <a:pt x="882551" y="0"/>
                  </a:cubicBezTo>
                  <a:cubicBezTo>
                    <a:pt x="1369970" y="0"/>
                    <a:pt x="1765102" y="395132"/>
                    <a:pt x="1765102" y="882551"/>
                  </a:cubicBezTo>
                  <a:cubicBezTo>
                    <a:pt x="1765102" y="1369970"/>
                    <a:pt x="1369970" y="1765102"/>
                    <a:pt x="882551" y="1765102"/>
                  </a:cubicBezTo>
                  <a:cubicBezTo>
                    <a:pt x="395132" y="1765102"/>
                    <a:pt x="0" y="1369970"/>
                    <a:pt x="0" y="882551"/>
                  </a:cubicBezTo>
                  <a:close/>
                </a:path>
              </a:pathLst>
            </a:custGeom>
            <a:solidFill>
              <a:srgbClr val="FFC500"/>
            </a:solidFill>
            <a:ln>
              <a:noFill/>
            </a:ln>
          </p:spPr>
          <p:txBody>
            <a:bodyPr lIns="258682" tIns="258682" rIns="258682" bIns="258682" anchor="ctr"/>
            <a:lstStyle/>
            <a:p>
              <a:endParaRPr lang="zh-CN" altLang="en-US" sz="1600"/>
            </a:p>
          </p:txBody>
        </p:sp>
        <p:sp>
          <p:nvSpPr>
            <p:cNvPr id="19" name="任意多边形 24"/>
            <p:cNvSpPr/>
            <p:nvPr>
              <p:custDataLst>
                <p:tags r:id="rId4"/>
              </p:custDataLst>
            </p:nvPr>
          </p:nvSpPr>
          <p:spPr bwMode="auto">
            <a:xfrm>
              <a:off x="3693874" y="1323264"/>
              <a:ext cx="1062109" cy="1060974"/>
            </a:xfrm>
            <a:custGeom>
              <a:avLst/>
              <a:gdLst>
                <a:gd name="T0" fmla="*/ 0 w 1765101"/>
                <a:gd name="T1" fmla="*/ 882551 h 1765101"/>
                <a:gd name="T2" fmla="*/ 882551 w 1765101"/>
                <a:gd name="T3" fmla="*/ 0 h 1765101"/>
                <a:gd name="T4" fmla="*/ 1765102 w 1765101"/>
                <a:gd name="T5" fmla="*/ 882551 h 1765101"/>
                <a:gd name="T6" fmla="*/ 882551 w 1765101"/>
                <a:gd name="T7" fmla="*/ 1765102 h 1765101"/>
                <a:gd name="T8" fmla="*/ 0 w 1765101"/>
                <a:gd name="T9" fmla="*/ 882551 h 1765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5101" h="1765101">
                  <a:moveTo>
                    <a:pt x="0" y="882551"/>
                  </a:moveTo>
                  <a:cubicBezTo>
                    <a:pt x="0" y="395132"/>
                    <a:pt x="395132" y="0"/>
                    <a:pt x="882551" y="0"/>
                  </a:cubicBezTo>
                  <a:cubicBezTo>
                    <a:pt x="1369970" y="0"/>
                    <a:pt x="1765102" y="395132"/>
                    <a:pt x="1765102" y="882551"/>
                  </a:cubicBezTo>
                  <a:cubicBezTo>
                    <a:pt x="1765102" y="1369970"/>
                    <a:pt x="1369970" y="1765102"/>
                    <a:pt x="882551" y="1765102"/>
                  </a:cubicBezTo>
                  <a:cubicBezTo>
                    <a:pt x="395132" y="1765102"/>
                    <a:pt x="0" y="1369970"/>
                    <a:pt x="0" y="882551"/>
                  </a:cubicBezTo>
                  <a:close/>
                </a:path>
              </a:pathLst>
            </a:custGeom>
            <a:solidFill>
              <a:srgbClr val="65B779"/>
            </a:solidFill>
            <a:ln>
              <a:noFill/>
            </a:ln>
          </p:spPr>
          <p:txBody>
            <a:bodyPr lIns="258682" tIns="258682" rIns="258682" bIns="258682" anchor="ctr"/>
            <a:lstStyle/>
            <a:p>
              <a:endParaRPr lang="zh-CN" altLang="en-US" sz="1600"/>
            </a:p>
          </p:txBody>
        </p:sp>
        <p:sp>
          <p:nvSpPr>
            <p:cNvPr id="20" name="任意多边形 24"/>
            <p:cNvSpPr/>
            <p:nvPr>
              <p:custDataLst>
                <p:tags r:id="rId5"/>
              </p:custDataLst>
            </p:nvPr>
          </p:nvSpPr>
          <p:spPr bwMode="auto">
            <a:xfrm>
              <a:off x="4458824" y="2562486"/>
              <a:ext cx="1062109" cy="1060974"/>
            </a:xfrm>
            <a:custGeom>
              <a:avLst/>
              <a:gdLst>
                <a:gd name="T0" fmla="*/ 0 w 1765101"/>
                <a:gd name="T1" fmla="*/ 882551 h 1765101"/>
                <a:gd name="T2" fmla="*/ 882551 w 1765101"/>
                <a:gd name="T3" fmla="*/ 0 h 1765101"/>
                <a:gd name="T4" fmla="*/ 1765102 w 1765101"/>
                <a:gd name="T5" fmla="*/ 882551 h 1765101"/>
                <a:gd name="T6" fmla="*/ 882551 w 1765101"/>
                <a:gd name="T7" fmla="*/ 1765102 h 1765101"/>
                <a:gd name="T8" fmla="*/ 0 w 1765101"/>
                <a:gd name="T9" fmla="*/ 882551 h 1765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5101" h="1765101">
                  <a:moveTo>
                    <a:pt x="0" y="882551"/>
                  </a:moveTo>
                  <a:cubicBezTo>
                    <a:pt x="0" y="395132"/>
                    <a:pt x="395132" y="0"/>
                    <a:pt x="882551" y="0"/>
                  </a:cubicBezTo>
                  <a:cubicBezTo>
                    <a:pt x="1369970" y="0"/>
                    <a:pt x="1765102" y="395132"/>
                    <a:pt x="1765102" y="882551"/>
                  </a:cubicBezTo>
                  <a:cubicBezTo>
                    <a:pt x="1765102" y="1369970"/>
                    <a:pt x="1369970" y="1765102"/>
                    <a:pt x="882551" y="1765102"/>
                  </a:cubicBezTo>
                  <a:cubicBezTo>
                    <a:pt x="395132" y="1765102"/>
                    <a:pt x="0" y="1369970"/>
                    <a:pt x="0" y="882551"/>
                  </a:cubicBezTo>
                  <a:close/>
                </a:path>
              </a:pathLst>
            </a:custGeom>
            <a:solidFill>
              <a:srgbClr val="65B779"/>
            </a:solidFill>
            <a:ln>
              <a:noFill/>
            </a:ln>
          </p:spPr>
          <p:txBody>
            <a:bodyPr lIns="258682" tIns="258682" rIns="258682" bIns="258682" anchor="ctr"/>
            <a:lstStyle/>
            <a:p>
              <a:endParaRPr lang="zh-CN" altLang="en-US" sz="1600"/>
            </a:p>
          </p:txBody>
        </p:sp>
        <p:sp>
          <p:nvSpPr>
            <p:cNvPr id="27" name="任意多边形 24"/>
            <p:cNvSpPr/>
            <p:nvPr>
              <p:custDataLst>
                <p:tags r:id="rId6"/>
              </p:custDataLst>
            </p:nvPr>
          </p:nvSpPr>
          <p:spPr bwMode="auto">
            <a:xfrm>
              <a:off x="3757205" y="3875669"/>
              <a:ext cx="1062109" cy="1060974"/>
            </a:xfrm>
            <a:custGeom>
              <a:avLst/>
              <a:gdLst>
                <a:gd name="T0" fmla="*/ 0 w 1765101"/>
                <a:gd name="T1" fmla="*/ 882551 h 1765101"/>
                <a:gd name="T2" fmla="*/ 882551 w 1765101"/>
                <a:gd name="T3" fmla="*/ 0 h 1765101"/>
                <a:gd name="T4" fmla="*/ 1765102 w 1765101"/>
                <a:gd name="T5" fmla="*/ 882551 h 1765101"/>
                <a:gd name="T6" fmla="*/ 882551 w 1765101"/>
                <a:gd name="T7" fmla="*/ 1765102 h 1765101"/>
                <a:gd name="T8" fmla="*/ 0 w 1765101"/>
                <a:gd name="T9" fmla="*/ 882551 h 1765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5101" h="1765101">
                  <a:moveTo>
                    <a:pt x="0" y="882551"/>
                  </a:moveTo>
                  <a:cubicBezTo>
                    <a:pt x="0" y="395132"/>
                    <a:pt x="395132" y="0"/>
                    <a:pt x="882551" y="0"/>
                  </a:cubicBezTo>
                  <a:cubicBezTo>
                    <a:pt x="1369970" y="0"/>
                    <a:pt x="1765102" y="395132"/>
                    <a:pt x="1765102" y="882551"/>
                  </a:cubicBezTo>
                  <a:cubicBezTo>
                    <a:pt x="1765102" y="1369970"/>
                    <a:pt x="1369970" y="1765102"/>
                    <a:pt x="882551" y="1765102"/>
                  </a:cubicBezTo>
                  <a:cubicBezTo>
                    <a:pt x="395132" y="1765102"/>
                    <a:pt x="0" y="1369970"/>
                    <a:pt x="0" y="882551"/>
                  </a:cubicBezTo>
                  <a:close/>
                </a:path>
              </a:pathLst>
            </a:custGeom>
            <a:solidFill>
              <a:srgbClr val="65B779"/>
            </a:solidFill>
            <a:ln>
              <a:noFill/>
            </a:ln>
          </p:spPr>
          <p:txBody>
            <a:bodyPr lIns="258682" tIns="258682" rIns="258682" bIns="258682" anchor="ctr"/>
            <a:lstStyle/>
            <a:p>
              <a:endParaRPr lang="zh-CN" altLang="en-US" sz="1600"/>
            </a:p>
          </p:txBody>
        </p:sp>
        <p:sp>
          <p:nvSpPr>
            <p:cNvPr id="28" name="任意多边形 24"/>
            <p:cNvSpPr/>
            <p:nvPr>
              <p:custDataLst>
                <p:tags r:id="rId7"/>
              </p:custDataLst>
            </p:nvPr>
          </p:nvSpPr>
          <p:spPr bwMode="auto">
            <a:xfrm>
              <a:off x="1829631" y="3872335"/>
              <a:ext cx="1062109" cy="1060974"/>
            </a:xfrm>
            <a:custGeom>
              <a:avLst/>
              <a:gdLst>
                <a:gd name="T0" fmla="*/ 0 w 1765101"/>
                <a:gd name="T1" fmla="*/ 882551 h 1765101"/>
                <a:gd name="T2" fmla="*/ 882551 w 1765101"/>
                <a:gd name="T3" fmla="*/ 0 h 1765101"/>
                <a:gd name="T4" fmla="*/ 1765102 w 1765101"/>
                <a:gd name="T5" fmla="*/ 882551 h 1765101"/>
                <a:gd name="T6" fmla="*/ 882551 w 1765101"/>
                <a:gd name="T7" fmla="*/ 1765102 h 1765101"/>
                <a:gd name="T8" fmla="*/ 0 w 1765101"/>
                <a:gd name="T9" fmla="*/ 882551 h 1765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5101" h="1765101">
                  <a:moveTo>
                    <a:pt x="0" y="882551"/>
                  </a:moveTo>
                  <a:cubicBezTo>
                    <a:pt x="0" y="395132"/>
                    <a:pt x="395132" y="0"/>
                    <a:pt x="882551" y="0"/>
                  </a:cubicBezTo>
                  <a:cubicBezTo>
                    <a:pt x="1369970" y="0"/>
                    <a:pt x="1765102" y="395132"/>
                    <a:pt x="1765102" y="882551"/>
                  </a:cubicBezTo>
                  <a:cubicBezTo>
                    <a:pt x="1765102" y="1369970"/>
                    <a:pt x="1369970" y="1765102"/>
                    <a:pt x="882551" y="1765102"/>
                  </a:cubicBezTo>
                  <a:cubicBezTo>
                    <a:pt x="395132" y="1765102"/>
                    <a:pt x="0" y="1369970"/>
                    <a:pt x="0" y="882551"/>
                  </a:cubicBezTo>
                  <a:close/>
                </a:path>
              </a:pathLst>
            </a:custGeom>
            <a:solidFill>
              <a:srgbClr val="FFC500"/>
            </a:solidFill>
            <a:ln>
              <a:noFill/>
            </a:ln>
          </p:spPr>
          <p:txBody>
            <a:bodyPr lIns="258682" tIns="258682" rIns="258682" bIns="258682" anchor="ctr"/>
            <a:lstStyle/>
            <a:p>
              <a:endParaRPr lang="zh-CN" altLang="en-US" sz="1600"/>
            </a:p>
          </p:txBody>
        </p:sp>
        <p:sp>
          <p:nvSpPr>
            <p:cNvPr id="29" name="任意多边形 24"/>
            <p:cNvSpPr/>
            <p:nvPr>
              <p:custDataLst>
                <p:tags r:id="rId8"/>
              </p:custDataLst>
            </p:nvPr>
          </p:nvSpPr>
          <p:spPr bwMode="auto">
            <a:xfrm>
              <a:off x="1156205" y="2571549"/>
              <a:ext cx="1062109" cy="1060974"/>
            </a:xfrm>
            <a:custGeom>
              <a:avLst/>
              <a:gdLst>
                <a:gd name="T0" fmla="*/ 0 w 1765101"/>
                <a:gd name="T1" fmla="*/ 882551 h 1765101"/>
                <a:gd name="T2" fmla="*/ 882551 w 1765101"/>
                <a:gd name="T3" fmla="*/ 0 h 1765101"/>
                <a:gd name="T4" fmla="*/ 1765102 w 1765101"/>
                <a:gd name="T5" fmla="*/ 882551 h 1765101"/>
                <a:gd name="T6" fmla="*/ 882551 w 1765101"/>
                <a:gd name="T7" fmla="*/ 1765102 h 1765101"/>
                <a:gd name="T8" fmla="*/ 0 w 1765101"/>
                <a:gd name="T9" fmla="*/ 882551 h 1765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5101" h="1765101">
                  <a:moveTo>
                    <a:pt x="0" y="882551"/>
                  </a:moveTo>
                  <a:cubicBezTo>
                    <a:pt x="0" y="395132"/>
                    <a:pt x="395132" y="0"/>
                    <a:pt x="882551" y="0"/>
                  </a:cubicBezTo>
                  <a:cubicBezTo>
                    <a:pt x="1369970" y="0"/>
                    <a:pt x="1765102" y="395132"/>
                    <a:pt x="1765102" y="882551"/>
                  </a:cubicBezTo>
                  <a:cubicBezTo>
                    <a:pt x="1765102" y="1369970"/>
                    <a:pt x="1369970" y="1765102"/>
                    <a:pt x="882551" y="1765102"/>
                  </a:cubicBezTo>
                  <a:cubicBezTo>
                    <a:pt x="395132" y="1765102"/>
                    <a:pt x="0" y="1369970"/>
                    <a:pt x="0" y="882551"/>
                  </a:cubicBezTo>
                  <a:close/>
                </a:path>
              </a:pathLst>
            </a:custGeom>
            <a:solidFill>
              <a:srgbClr val="FFC500"/>
            </a:solidFill>
            <a:ln>
              <a:noFill/>
            </a:ln>
          </p:spPr>
          <p:txBody>
            <a:bodyPr lIns="258682" tIns="258682" rIns="258682" bIns="258682" anchor="ctr"/>
            <a:lstStyle/>
            <a:p>
              <a:endParaRPr lang="zh-CN" altLang="en-US" sz="1600"/>
            </a:p>
          </p:txBody>
        </p:sp>
        <p:sp>
          <p:nvSpPr>
            <p:cNvPr id="30" name="文本框 32"/>
            <p:cNvSpPr txBox="1"/>
            <p:nvPr/>
          </p:nvSpPr>
          <p:spPr>
            <a:xfrm>
              <a:off x="1959610" y="4172585"/>
              <a:ext cx="792480" cy="460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chemeClr val="tx1"/>
                  </a:solidFill>
                </a:rPr>
                <a:t>来源</a:t>
              </a:r>
              <a:endParaRPr lang="zh-CN" altLang="en-US" sz="2400">
                <a:solidFill>
                  <a:schemeClr val="tx1"/>
                </a:solidFill>
              </a:endParaRPr>
            </a:p>
          </p:txBody>
        </p:sp>
        <p:pic>
          <p:nvPicPr>
            <p:cNvPr id="31" name="图片 30" descr="resource"/>
            <p:cNvPicPr>
              <a:picLocks noChangeAspect="1"/>
            </p:cNvPicPr>
            <p:nvPr/>
          </p:nvPicPr>
          <p:blipFill>
            <a:blip r:embed="rId9" cstate="print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891790" y="2533015"/>
              <a:ext cx="1090295" cy="1090295"/>
            </a:xfrm>
            <a:prstGeom prst="rect">
              <a:avLst/>
            </a:prstGeom>
          </p:spPr>
        </p:pic>
        <p:sp>
          <p:nvSpPr>
            <p:cNvPr id="32" name="椭圆 31"/>
            <p:cNvSpPr>
              <a:spLocks noChangeAspect="1"/>
            </p:cNvSpPr>
            <p:nvPr/>
          </p:nvSpPr>
          <p:spPr>
            <a:xfrm>
              <a:off x="1194435" y="1957705"/>
              <a:ext cx="532800" cy="53213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椭圆 33"/>
            <p:cNvSpPr>
              <a:spLocks noChangeAspect="1"/>
            </p:cNvSpPr>
            <p:nvPr/>
          </p:nvSpPr>
          <p:spPr>
            <a:xfrm>
              <a:off x="3025140" y="1014730"/>
              <a:ext cx="532800" cy="53213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椭圆 34"/>
            <p:cNvSpPr>
              <a:spLocks noChangeAspect="1"/>
            </p:cNvSpPr>
            <p:nvPr/>
          </p:nvSpPr>
          <p:spPr>
            <a:xfrm>
              <a:off x="3056890" y="4754245"/>
              <a:ext cx="532800" cy="53213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椭圆 35"/>
            <p:cNvSpPr>
              <a:spLocks noChangeAspect="1"/>
            </p:cNvSpPr>
            <p:nvPr/>
          </p:nvSpPr>
          <p:spPr>
            <a:xfrm>
              <a:off x="1201420" y="3776345"/>
              <a:ext cx="532800" cy="53213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椭圆 36"/>
            <p:cNvSpPr>
              <a:spLocks noChangeAspect="1"/>
            </p:cNvSpPr>
            <p:nvPr/>
          </p:nvSpPr>
          <p:spPr>
            <a:xfrm>
              <a:off x="4878705" y="3776345"/>
              <a:ext cx="532800" cy="53213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椭圆 37"/>
            <p:cNvSpPr>
              <a:spLocks noChangeAspect="1"/>
            </p:cNvSpPr>
            <p:nvPr/>
          </p:nvSpPr>
          <p:spPr>
            <a:xfrm>
              <a:off x="4878705" y="1957705"/>
              <a:ext cx="532800" cy="53213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椭圆 38"/>
            <p:cNvSpPr>
              <a:spLocks noChangeAspect="1"/>
            </p:cNvSpPr>
            <p:nvPr/>
          </p:nvSpPr>
          <p:spPr>
            <a:xfrm>
              <a:off x="1426845" y="1516380"/>
              <a:ext cx="307340" cy="306705"/>
            </a:xfrm>
            <a:prstGeom prst="ellipse">
              <a:avLst/>
            </a:prstGeom>
            <a:solidFill>
              <a:srgbClr val="1A57A1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椭圆 39"/>
            <p:cNvSpPr>
              <a:spLocks noChangeAspect="1"/>
            </p:cNvSpPr>
            <p:nvPr/>
          </p:nvSpPr>
          <p:spPr>
            <a:xfrm>
              <a:off x="894080" y="2489835"/>
              <a:ext cx="307340" cy="306705"/>
            </a:xfrm>
            <a:prstGeom prst="ellipse">
              <a:avLst/>
            </a:prstGeom>
            <a:solidFill>
              <a:srgbClr val="1A57A1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椭圆 40"/>
            <p:cNvSpPr>
              <a:spLocks noChangeAspect="1"/>
            </p:cNvSpPr>
            <p:nvPr/>
          </p:nvSpPr>
          <p:spPr>
            <a:xfrm>
              <a:off x="894080" y="3544570"/>
              <a:ext cx="307340" cy="306705"/>
            </a:xfrm>
            <a:prstGeom prst="ellipse">
              <a:avLst/>
            </a:prstGeom>
            <a:solidFill>
              <a:srgbClr val="1A57A1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椭圆 41"/>
            <p:cNvSpPr>
              <a:spLocks noChangeAspect="1"/>
            </p:cNvSpPr>
            <p:nvPr/>
          </p:nvSpPr>
          <p:spPr>
            <a:xfrm>
              <a:off x="1426845" y="4447540"/>
              <a:ext cx="307340" cy="306705"/>
            </a:xfrm>
            <a:prstGeom prst="ellipse">
              <a:avLst/>
            </a:prstGeom>
            <a:solidFill>
              <a:srgbClr val="1A57A1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椭圆 42"/>
            <p:cNvSpPr>
              <a:spLocks noChangeAspect="1"/>
            </p:cNvSpPr>
            <p:nvPr/>
          </p:nvSpPr>
          <p:spPr>
            <a:xfrm>
              <a:off x="2570480" y="4933315"/>
              <a:ext cx="307340" cy="306705"/>
            </a:xfrm>
            <a:prstGeom prst="ellipse">
              <a:avLst/>
            </a:prstGeom>
            <a:solidFill>
              <a:srgbClr val="1A57A1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椭圆 43"/>
            <p:cNvSpPr>
              <a:spLocks noChangeAspect="1"/>
            </p:cNvSpPr>
            <p:nvPr/>
          </p:nvSpPr>
          <p:spPr>
            <a:xfrm>
              <a:off x="3757295" y="4933315"/>
              <a:ext cx="307340" cy="306705"/>
            </a:xfrm>
            <a:prstGeom prst="ellipse">
              <a:avLst/>
            </a:prstGeom>
            <a:solidFill>
              <a:srgbClr val="1A57A1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椭圆 44"/>
            <p:cNvSpPr>
              <a:spLocks noChangeAspect="1"/>
            </p:cNvSpPr>
            <p:nvPr/>
          </p:nvSpPr>
          <p:spPr>
            <a:xfrm>
              <a:off x="4878705" y="4369435"/>
              <a:ext cx="307340" cy="306705"/>
            </a:xfrm>
            <a:prstGeom prst="ellipse">
              <a:avLst/>
            </a:prstGeom>
            <a:solidFill>
              <a:srgbClr val="1A57A1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/>
            <p:cNvSpPr>
              <a:spLocks noChangeAspect="1"/>
            </p:cNvSpPr>
            <p:nvPr/>
          </p:nvSpPr>
          <p:spPr>
            <a:xfrm>
              <a:off x="5386705" y="3544570"/>
              <a:ext cx="307340" cy="306705"/>
            </a:xfrm>
            <a:prstGeom prst="ellipse">
              <a:avLst/>
            </a:prstGeom>
            <a:solidFill>
              <a:srgbClr val="1A57A1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/>
            <p:cNvSpPr>
              <a:spLocks noChangeAspect="1"/>
            </p:cNvSpPr>
            <p:nvPr/>
          </p:nvSpPr>
          <p:spPr>
            <a:xfrm>
              <a:off x="5411470" y="2415540"/>
              <a:ext cx="307340" cy="306705"/>
            </a:xfrm>
            <a:prstGeom prst="ellipse">
              <a:avLst/>
            </a:prstGeom>
            <a:solidFill>
              <a:srgbClr val="1A57A1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椭圆 47"/>
            <p:cNvSpPr>
              <a:spLocks noChangeAspect="1"/>
            </p:cNvSpPr>
            <p:nvPr/>
          </p:nvSpPr>
          <p:spPr>
            <a:xfrm>
              <a:off x="4836795" y="1598295"/>
              <a:ext cx="307340" cy="306705"/>
            </a:xfrm>
            <a:prstGeom prst="ellipse">
              <a:avLst/>
            </a:prstGeom>
            <a:solidFill>
              <a:srgbClr val="1A57A1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椭圆 49"/>
            <p:cNvSpPr>
              <a:spLocks noChangeAspect="1"/>
            </p:cNvSpPr>
            <p:nvPr/>
          </p:nvSpPr>
          <p:spPr>
            <a:xfrm>
              <a:off x="3674745" y="1014730"/>
              <a:ext cx="307340" cy="306705"/>
            </a:xfrm>
            <a:prstGeom prst="ellipse">
              <a:avLst/>
            </a:prstGeom>
            <a:solidFill>
              <a:srgbClr val="1A57A1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椭圆 50"/>
            <p:cNvSpPr>
              <a:spLocks noChangeAspect="1"/>
            </p:cNvSpPr>
            <p:nvPr/>
          </p:nvSpPr>
          <p:spPr>
            <a:xfrm>
              <a:off x="2521585" y="1014730"/>
              <a:ext cx="307340" cy="306705"/>
            </a:xfrm>
            <a:prstGeom prst="ellipse">
              <a:avLst/>
            </a:prstGeom>
            <a:solidFill>
              <a:srgbClr val="1A57A1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文本框 127"/>
            <p:cNvSpPr txBox="1"/>
            <p:nvPr/>
          </p:nvSpPr>
          <p:spPr>
            <a:xfrm>
              <a:off x="3046095" y="4846320"/>
              <a:ext cx="589280" cy="3369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>
                  <a:solidFill>
                    <a:schemeClr val="bg1"/>
                  </a:solidFill>
                </a:rPr>
                <a:t>首单</a:t>
              </a:r>
              <a:endParaRPr lang="zh-CN" altLang="en-US" sz="1600">
                <a:solidFill>
                  <a:schemeClr val="bg1"/>
                </a:solidFill>
              </a:endParaRPr>
            </a:p>
          </p:txBody>
        </p:sp>
        <p:sp>
          <p:nvSpPr>
            <p:cNvPr id="53" name="文本框 128"/>
            <p:cNvSpPr txBox="1"/>
            <p:nvPr/>
          </p:nvSpPr>
          <p:spPr>
            <a:xfrm>
              <a:off x="1194435" y="2047875"/>
              <a:ext cx="589280" cy="3369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>
                  <a:solidFill>
                    <a:schemeClr val="bg1"/>
                  </a:solidFill>
                </a:rPr>
                <a:t>分享</a:t>
              </a:r>
              <a:endParaRPr lang="zh-CN" altLang="en-US" sz="1600">
                <a:solidFill>
                  <a:schemeClr val="bg1"/>
                </a:solidFill>
              </a:endParaRPr>
            </a:p>
          </p:txBody>
        </p:sp>
        <p:sp>
          <p:nvSpPr>
            <p:cNvPr id="54" name="文本框 129"/>
            <p:cNvSpPr txBox="1"/>
            <p:nvPr/>
          </p:nvSpPr>
          <p:spPr>
            <a:xfrm>
              <a:off x="4850765" y="3865245"/>
              <a:ext cx="589280" cy="3369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>
                  <a:solidFill>
                    <a:schemeClr val="bg1"/>
                  </a:solidFill>
                </a:rPr>
                <a:t>系列 </a:t>
              </a:r>
              <a:endParaRPr lang="zh-CN" altLang="en-US" sz="1600">
                <a:solidFill>
                  <a:schemeClr val="bg1"/>
                </a:solidFill>
              </a:endParaRPr>
            </a:p>
          </p:txBody>
        </p:sp>
        <p:sp>
          <p:nvSpPr>
            <p:cNvPr id="55" name="文本框 130"/>
            <p:cNvSpPr txBox="1"/>
            <p:nvPr/>
          </p:nvSpPr>
          <p:spPr>
            <a:xfrm>
              <a:off x="4863465" y="2043430"/>
              <a:ext cx="589280" cy="3369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>
                  <a:solidFill>
                    <a:schemeClr val="bg1"/>
                  </a:solidFill>
                </a:rPr>
                <a:t>复购</a:t>
              </a:r>
              <a:endParaRPr lang="zh-CN" altLang="en-US" sz="1600">
                <a:solidFill>
                  <a:schemeClr val="bg1"/>
                </a:solidFill>
              </a:endParaRPr>
            </a:p>
          </p:txBody>
        </p:sp>
        <p:sp>
          <p:nvSpPr>
            <p:cNvPr id="56" name="文本框 131"/>
            <p:cNvSpPr txBox="1"/>
            <p:nvPr/>
          </p:nvSpPr>
          <p:spPr>
            <a:xfrm>
              <a:off x="1172845" y="3875405"/>
              <a:ext cx="589280" cy="3369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>
                  <a:solidFill>
                    <a:schemeClr val="bg1"/>
                  </a:solidFill>
                </a:rPr>
                <a:t>裂变</a:t>
              </a:r>
              <a:endParaRPr lang="zh-CN" altLang="en-US" sz="1600">
                <a:solidFill>
                  <a:schemeClr val="bg1"/>
                </a:solidFill>
              </a:endParaRPr>
            </a:p>
          </p:txBody>
        </p:sp>
        <p:sp>
          <p:nvSpPr>
            <p:cNvPr id="57" name="文本框 132"/>
            <p:cNvSpPr txBox="1"/>
            <p:nvPr/>
          </p:nvSpPr>
          <p:spPr>
            <a:xfrm>
              <a:off x="2999105" y="1104900"/>
              <a:ext cx="589280" cy="3369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>
                  <a:solidFill>
                    <a:schemeClr val="bg1"/>
                  </a:solidFill>
                </a:rPr>
                <a:t>活动</a:t>
              </a:r>
              <a:endParaRPr lang="zh-CN" altLang="en-US" sz="1600">
                <a:solidFill>
                  <a:schemeClr val="bg1"/>
                </a:solidFill>
              </a:endParaRPr>
            </a:p>
          </p:txBody>
        </p:sp>
        <p:sp>
          <p:nvSpPr>
            <p:cNvPr id="58" name="文本框 134"/>
            <p:cNvSpPr txBox="1"/>
            <p:nvPr/>
          </p:nvSpPr>
          <p:spPr>
            <a:xfrm>
              <a:off x="3853815" y="1608455"/>
              <a:ext cx="792480" cy="460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2400">
                  <a:solidFill>
                    <a:schemeClr val="bg1"/>
                  </a:solidFill>
                </a:rPr>
                <a:t>尺码</a:t>
              </a:r>
              <a:endParaRPr lang="zh-CN" altLang="zh-CN" sz="2400">
                <a:solidFill>
                  <a:schemeClr val="bg1"/>
                </a:solidFill>
              </a:endParaRPr>
            </a:p>
          </p:txBody>
        </p:sp>
        <p:sp>
          <p:nvSpPr>
            <p:cNvPr id="59" name="文本框 135"/>
            <p:cNvSpPr txBox="1"/>
            <p:nvPr/>
          </p:nvSpPr>
          <p:spPr>
            <a:xfrm>
              <a:off x="3892550" y="4172585"/>
              <a:ext cx="792480" cy="460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</a:rPr>
                <a:t>性别</a:t>
              </a:r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60" name="文本框 136"/>
            <p:cNvSpPr txBox="1"/>
            <p:nvPr/>
          </p:nvSpPr>
          <p:spPr>
            <a:xfrm>
              <a:off x="1291590" y="2872105"/>
              <a:ext cx="792480" cy="460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chemeClr val="tx1"/>
                  </a:solidFill>
                </a:rPr>
                <a:t>兴趣</a:t>
              </a:r>
              <a:endParaRPr lang="zh-CN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61" name="文本框 137"/>
            <p:cNvSpPr txBox="1"/>
            <p:nvPr/>
          </p:nvSpPr>
          <p:spPr>
            <a:xfrm>
              <a:off x="4593590" y="2847975"/>
              <a:ext cx="792480" cy="460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</a:rPr>
                <a:t>等级</a:t>
              </a:r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62" name="任意多边形 24"/>
            <p:cNvSpPr/>
            <p:nvPr>
              <p:custDataLst>
                <p:tags r:id="rId11"/>
              </p:custDataLst>
            </p:nvPr>
          </p:nvSpPr>
          <p:spPr bwMode="auto">
            <a:xfrm>
              <a:off x="3693418" y="1323264"/>
              <a:ext cx="1062109" cy="1060974"/>
            </a:xfrm>
            <a:custGeom>
              <a:avLst/>
              <a:gdLst>
                <a:gd name="T0" fmla="*/ 0 w 1765101"/>
                <a:gd name="T1" fmla="*/ 882551 h 1765101"/>
                <a:gd name="T2" fmla="*/ 882551 w 1765101"/>
                <a:gd name="T3" fmla="*/ 0 h 1765101"/>
                <a:gd name="T4" fmla="*/ 1765102 w 1765101"/>
                <a:gd name="T5" fmla="*/ 882551 h 1765101"/>
                <a:gd name="T6" fmla="*/ 882551 w 1765101"/>
                <a:gd name="T7" fmla="*/ 1765102 h 1765101"/>
                <a:gd name="T8" fmla="*/ 0 w 1765101"/>
                <a:gd name="T9" fmla="*/ 882551 h 1765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5101" h="1765101">
                  <a:moveTo>
                    <a:pt x="0" y="882551"/>
                  </a:moveTo>
                  <a:cubicBezTo>
                    <a:pt x="0" y="395132"/>
                    <a:pt x="395132" y="0"/>
                    <a:pt x="882551" y="0"/>
                  </a:cubicBezTo>
                  <a:cubicBezTo>
                    <a:pt x="1369970" y="0"/>
                    <a:pt x="1765102" y="395132"/>
                    <a:pt x="1765102" y="882551"/>
                  </a:cubicBezTo>
                  <a:cubicBezTo>
                    <a:pt x="1765102" y="1369970"/>
                    <a:pt x="1369970" y="1765102"/>
                    <a:pt x="882551" y="1765102"/>
                  </a:cubicBezTo>
                  <a:cubicBezTo>
                    <a:pt x="395132" y="1765102"/>
                    <a:pt x="0" y="1369970"/>
                    <a:pt x="0" y="882551"/>
                  </a:cubicBezTo>
                  <a:close/>
                </a:path>
              </a:pathLst>
            </a:custGeom>
            <a:solidFill>
              <a:srgbClr val="FFC500"/>
            </a:solidFill>
            <a:ln>
              <a:noFill/>
            </a:ln>
          </p:spPr>
          <p:txBody>
            <a:bodyPr lIns="258682" tIns="258682" rIns="258682" bIns="258682" anchor="ctr"/>
            <a:lstStyle/>
            <a:p>
              <a:endParaRPr lang="zh-CN" altLang="en-US" sz="1600"/>
            </a:p>
          </p:txBody>
        </p:sp>
        <p:sp>
          <p:nvSpPr>
            <p:cNvPr id="63" name="任意多边形 24"/>
            <p:cNvSpPr/>
            <p:nvPr>
              <p:custDataLst>
                <p:tags r:id="rId12"/>
              </p:custDataLst>
            </p:nvPr>
          </p:nvSpPr>
          <p:spPr bwMode="auto">
            <a:xfrm>
              <a:off x="4458368" y="2562486"/>
              <a:ext cx="1062109" cy="1060974"/>
            </a:xfrm>
            <a:custGeom>
              <a:avLst/>
              <a:gdLst>
                <a:gd name="T0" fmla="*/ 0 w 1765101"/>
                <a:gd name="T1" fmla="*/ 882551 h 1765101"/>
                <a:gd name="T2" fmla="*/ 882551 w 1765101"/>
                <a:gd name="T3" fmla="*/ 0 h 1765101"/>
                <a:gd name="T4" fmla="*/ 1765102 w 1765101"/>
                <a:gd name="T5" fmla="*/ 882551 h 1765101"/>
                <a:gd name="T6" fmla="*/ 882551 w 1765101"/>
                <a:gd name="T7" fmla="*/ 1765102 h 1765101"/>
                <a:gd name="T8" fmla="*/ 0 w 1765101"/>
                <a:gd name="T9" fmla="*/ 882551 h 1765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5101" h="1765101">
                  <a:moveTo>
                    <a:pt x="0" y="882551"/>
                  </a:moveTo>
                  <a:cubicBezTo>
                    <a:pt x="0" y="395132"/>
                    <a:pt x="395132" y="0"/>
                    <a:pt x="882551" y="0"/>
                  </a:cubicBezTo>
                  <a:cubicBezTo>
                    <a:pt x="1369970" y="0"/>
                    <a:pt x="1765102" y="395132"/>
                    <a:pt x="1765102" y="882551"/>
                  </a:cubicBezTo>
                  <a:cubicBezTo>
                    <a:pt x="1765102" y="1369970"/>
                    <a:pt x="1369970" y="1765102"/>
                    <a:pt x="882551" y="1765102"/>
                  </a:cubicBezTo>
                  <a:cubicBezTo>
                    <a:pt x="395132" y="1765102"/>
                    <a:pt x="0" y="1369970"/>
                    <a:pt x="0" y="882551"/>
                  </a:cubicBezTo>
                  <a:close/>
                </a:path>
              </a:pathLst>
            </a:custGeom>
            <a:solidFill>
              <a:srgbClr val="FFC500"/>
            </a:solidFill>
            <a:ln>
              <a:noFill/>
            </a:ln>
          </p:spPr>
          <p:txBody>
            <a:bodyPr lIns="258682" tIns="258682" rIns="258682" bIns="258682" anchor="ctr"/>
            <a:lstStyle/>
            <a:p>
              <a:endParaRPr lang="zh-CN" altLang="en-US" sz="1600"/>
            </a:p>
          </p:txBody>
        </p:sp>
        <p:sp>
          <p:nvSpPr>
            <p:cNvPr id="64" name="任意多边形 24"/>
            <p:cNvSpPr/>
            <p:nvPr>
              <p:custDataLst>
                <p:tags r:id="rId13"/>
              </p:custDataLst>
            </p:nvPr>
          </p:nvSpPr>
          <p:spPr bwMode="auto">
            <a:xfrm>
              <a:off x="3756749" y="3875669"/>
              <a:ext cx="1062109" cy="1060974"/>
            </a:xfrm>
            <a:custGeom>
              <a:avLst/>
              <a:gdLst>
                <a:gd name="T0" fmla="*/ 0 w 1765101"/>
                <a:gd name="T1" fmla="*/ 882551 h 1765101"/>
                <a:gd name="T2" fmla="*/ 882551 w 1765101"/>
                <a:gd name="T3" fmla="*/ 0 h 1765101"/>
                <a:gd name="T4" fmla="*/ 1765102 w 1765101"/>
                <a:gd name="T5" fmla="*/ 882551 h 1765101"/>
                <a:gd name="T6" fmla="*/ 882551 w 1765101"/>
                <a:gd name="T7" fmla="*/ 1765102 h 1765101"/>
                <a:gd name="T8" fmla="*/ 0 w 1765101"/>
                <a:gd name="T9" fmla="*/ 882551 h 1765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5101" h="1765101">
                  <a:moveTo>
                    <a:pt x="0" y="882551"/>
                  </a:moveTo>
                  <a:cubicBezTo>
                    <a:pt x="0" y="395132"/>
                    <a:pt x="395132" y="0"/>
                    <a:pt x="882551" y="0"/>
                  </a:cubicBezTo>
                  <a:cubicBezTo>
                    <a:pt x="1369970" y="0"/>
                    <a:pt x="1765102" y="395132"/>
                    <a:pt x="1765102" y="882551"/>
                  </a:cubicBezTo>
                  <a:cubicBezTo>
                    <a:pt x="1765102" y="1369970"/>
                    <a:pt x="1369970" y="1765102"/>
                    <a:pt x="882551" y="1765102"/>
                  </a:cubicBezTo>
                  <a:cubicBezTo>
                    <a:pt x="395132" y="1765102"/>
                    <a:pt x="0" y="1369970"/>
                    <a:pt x="0" y="882551"/>
                  </a:cubicBezTo>
                  <a:close/>
                </a:path>
              </a:pathLst>
            </a:custGeom>
            <a:solidFill>
              <a:srgbClr val="FFC500"/>
            </a:solidFill>
            <a:ln>
              <a:noFill/>
            </a:ln>
          </p:spPr>
          <p:txBody>
            <a:bodyPr lIns="258682" tIns="258682" rIns="258682" bIns="258682" anchor="ctr"/>
            <a:lstStyle/>
            <a:p>
              <a:endParaRPr lang="zh-CN" altLang="en-US" sz="1600"/>
            </a:p>
          </p:txBody>
        </p:sp>
        <p:sp>
          <p:nvSpPr>
            <p:cNvPr id="65" name="文本框 141"/>
            <p:cNvSpPr txBox="1"/>
            <p:nvPr/>
          </p:nvSpPr>
          <p:spPr>
            <a:xfrm>
              <a:off x="1964333" y="1623797"/>
              <a:ext cx="792480" cy="460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chemeClr val="tx1"/>
                  </a:solidFill>
                </a:rPr>
                <a:t>产品</a:t>
              </a:r>
              <a:endParaRPr lang="zh-CN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66" name="文本框 142"/>
            <p:cNvSpPr txBox="1"/>
            <p:nvPr/>
          </p:nvSpPr>
          <p:spPr>
            <a:xfrm>
              <a:off x="3853815" y="1623695"/>
              <a:ext cx="792480" cy="460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chemeClr val="tx1"/>
                  </a:solidFill>
                </a:rPr>
                <a:t>性别</a:t>
              </a:r>
              <a:endParaRPr lang="zh-CN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67" name="文本框 143"/>
            <p:cNvSpPr txBox="1"/>
            <p:nvPr/>
          </p:nvSpPr>
          <p:spPr>
            <a:xfrm>
              <a:off x="4594225" y="2847975"/>
              <a:ext cx="792480" cy="460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chemeClr val="tx1"/>
                  </a:solidFill>
                </a:rPr>
                <a:t>地域</a:t>
              </a:r>
              <a:endParaRPr lang="zh-CN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68" name="文本框 144"/>
            <p:cNvSpPr txBox="1"/>
            <p:nvPr/>
          </p:nvSpPr>
          <p:spPr>
            <a:xfrm>
              <a:off x="3892550" y="4016375"/>
              <a:ext cx="792480" cy="829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chemeClr val="tx1"/>
                  </a:solidFill>
                </a:rPr>
                <a:t>购买</a:t>
              </a:r>
              <a:endParaRPr lang="zh-CN" altLang="en-US" sz="2400">
                <a:solidFill>
                  <a:schemeClr val="tx1"/>
                </a:solidFill>
              </a:endParaRPr>
            </a:p>
            <a:p>
              <a:r>
                <a:rPr lang="zh-CN" altLang="en-US" sz="2400">
                  <a:solidFill>
                    <a:schemeClr val="tx1"/>
                  </a:solidFill>
                </a:rPr>
                <a:t>周期</a:t>
              </a:r>
              <a:endParaRPr lang="zh-CN" altLang="en-US" sz="2400">
                <a:solidFill>
                  <a:schemeClr val="tx1"/>
                </a:solidFill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321480" y="268397"/>
            <a:ext cx="4337050" cy="50482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sz="2685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基础</a:t>
            </a:r>
            <a:r>
              <a:rPr lang="zh-CN" sz="2685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用户标签</a:t>
            </a:r>
            <a:r>
              <a:rPr lang="en-US" altLang="zh-CN" sz="2685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——</a:t>
            </a:r>
            <a:r>
              <a:rPr lang="zh-CN" altLang="en-US" sz="2685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分类</a:t>
            </a:r>
            <a:r>
              <a:rPr lang="zh-CN" altLang="en-US" sz="2685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维度</a:t>
            </a:r>
            <a:endParaRPr lang="zh-CN" altLang="en-US" sz="2685" b="1" dirty="0" smtClean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1" name="组合 1"/>
          <p:cNvGrpSpPr/>
          <p:nvPr/>
        </p:nvGrpSpPr>
        <p:grpSpPr bwMode="auto">
          <a:xfrm>
            <a:off x="8986710" y="381360"/>
            <a:ext cx="627364" cy="266154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1795" noProof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7418" name="图片 5" descr="黑色ROI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0" y="1476"/>
              <a:ext cx="680" cy="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矩形 2"/>
          <p:cNvSpPr/>
          <p:nvPr/>
        </p:nvSpPr>
        <p:spPr>
          <a:xfrm>
            <a:off x="113314" y="126295"/>
            <a:ext cx="10021980" cy="551319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sz="1795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7410" name="组合 35"/>
          <p:cNvGrpSpPr/>
          <p:nvPr/>
        </p:nvGrpSpPr>
        <p:grpSpPr bwMode="auto">
          <a:xfrm>
            <a:off x="220888" y="215763"/>
            <a:ext cx="340615" cy="280413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4" y="1585"/>
              <a:ext cx="337" cy="708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4" y="1585"/>
              <a:ext cx="337" cy="708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8"/>
            </a:xfrm>
            <a:prstGeom prst="rect">
              <a:avLst/>
            </a:prstGeom>
          </p:spPr>
        </p:pic>
      </p:grpSp>
      <p:sp>
        <p:nvSpPr>
          <p:cNvPr id="5" name="文本框 4"/>
          <p:cNvSpPr txBox="1"/>
          <p:nvPr/>
        </p:nvSpPr>
        <p:spPr>
          <a:xfrm>
            <a:off x="629329" y="125522"/>
            <a:ext cx="41452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sz="24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某葆项目（大健康医院泛粉）</a:t>
            </a:r>
            <a:endParaRPr kumimoji="1" lang="zh-CN" altLang="en-US" sz="2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4"/>
            </p:custDataLst>
          </p:nvPr>
        </p:nvGraphicFramePr>
        <p:xfrm>
          <a:off x="220980" y="711835"/>
          <a:ext cx="9707245" cy="44507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6500"/>
                <a:gridCol w="2677160"/>
                <a:gridCol w="2872105"/>
                <a:gridCol w="2951480"/>
              </a:tblGrid>
              <a:tr h="31242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阶段目标</a:t>
                      </a: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>
                          <a:sym typeface="+mn-ea"/>
                        </a:rPr>
                        <a:t>留得住</a:t>
                      </a:r>
                      <a:endParaRPr lang="zh-CN" altLang="en-US" sz="1400"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>
                          <a:sym typeface="+mn-ea"/>
                        </a:rPr>
                        <a:t>分得清</a:t>
                      </a:r>
                      <a:endParaRPr lang="zh-CN" altLang="en-US" sz="1400"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400"/>
                        <a:t>分得清的同时留得住</a:t>
                      </a:r>
                      <a:endParaRPr lang="zh-CN" altLang="en-US" sz="1400"/>
                    </a:p>
                  </a:txBody>
                  <a:tcPr/>
                </a:tc>
              </a:tr>
              <a:tr h="121158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 b="1"/>
                        <a:t>衡量指标</a:t>
                      </a:r>
                      <a:endParaRPr lang="zh-CN" altLang="en-US" sz="1200" b="1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 b="1"/>
                        <a:t>单日留存率</a:t>
                      </a:r>
                      <a:endParaRPr lang="zh-CN" altLang="en-US" sz="1200" b="1"/>
                    </a:p>
                    <a:p>
                      <a:pPr>
                        <a:buNone/>
                      </a:pPr>
                      <a:r>
                        <a:rPr lang="zh-CN" altLang="en-US" sz="1000"/>
                        <a:t>（单日留存数</a:t>
                      </a:r>
                      <a:r>
                        <a:rPr lang="en-US" altLang="zh-CN" sz="1000"/>
                        <a:t>/</a:t>
                      </a:r>
                      <a:r>
                        <a:rPr lang="zh-CN" altLang="en-US" sz="1000"/>
                        <a:t>单日进粉总人数）</a:t>
                      </a:r>
                      <a:endParaRPr lang="zh-CN" altLang="en-US" sz="1000"/>
                    </a:p>
                    <a:p>
                      <a:pPr>
                        <a:buNone/>
                      </a:pPr>
                      <a:endParaRPr lang="zh-CN" altLang="en-US" sz="1000"/>
                    </a:p>
                    <a:p>
                      <a:pPr>
                        <a:buNone/>
                      </a:pPr>
                      <a:r>
                        <a:rPr lang="zh-CN" altLang="en-US" sz="1200" b="1"/>
                        <a:t>次日留存率</a:t>
                      </a:r>
                      <a:endParaRPr lang="zh-CN" altLang="en-US" sz="1200" b="1"/>
                    </a:p>
                    <a:p>
                      <a:pPr>
                        <a:buNone/>
                      </a:pPr>
                      <a:r>
                        <a:rPr lang="zh-CN" altLang="en-US" sz="1000"/>
                        <a:t>（次日留存数</a:t>
                      </a:r>
                      <a:r>
                        <a:rPr lang="en-US" altLang="zh-CN" sz="1000"/>
                        <a:t>/</a:t>
                      </a:r>
                      <a:r>
                        <a:rPr lang="zh-CN" altLang="en-US" sz="1000"/>
                        <a:t>单日进粉总人数）</a:t>
                      </a:r>
                      <a:endParaRPr lang="zh-CN" altLang="en-US" sz="1000"/>
                    </a:p>
                    <a:p>
                      <a:pPr>
                        <a:buNone/>
                      </a:pPr>
                      <a:endParaRPr lang="zh-CN" altLang="en-US" sz="1000"/>
                    </a:p>
                    <a:p>
                      <a:pPr>
                        <a:buNone/>
                      </a:pPr>
                      <a:r>
                        <a:rPr lang="en-US" altLang="zh-CN" sz="1000" b="1">
                          <a:highlight>
                            <a:srgbClr val="FFFF00"/>
                          </a:highlight>
                          <a:sym typeface="+mn-ea"/>
                        </a:rPr>
                        <a:t>*</a:t>
                      </a:r>
                      <a:r>
                        <a:rPr lang="zh-CN" altLang="en-US" sz="1000" b="1">
                          <a:highlight>
                            <a:srgbClr val="FFFF00"/>
                          </a:highlight>
                          <a:sym typeface="+mn-ea"/>
                        </a:rPr>
                        <a:t>目标：</a:t>
                      </a:r>
                      <a:r>
                        <a:rPr lang="zh-CN" altLang="en-US" sz="1000">
                          <a:sym typeface="+mn-ea"/>
                        </a:rPr>
                        <a:t>提升单日留存率在</a:t>
                      </a:r>
                      <a:r>
                        <a:rPr lang="en-US" altLang="zh-CN" sz="1000">
                          <a:sym typeface="+mn-ea"/>
                        </a:rPr>
                        <a:t>60%~70%</a:t>
                      </a:r>
                      <a:endParaRPr lang="en-US" altLang="zh-CN" sz="1000"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 b="1"/>
                        <a:t>单日回复率</a:t>
                      </a:r>
                      <a:endParaRPr lang="zh-CN" altLang="en-US" sz="1200" b="1"/>
                    </a:p>
                    <a:p>
                      <a:pPr>
                        <a:buNone/>
                      </a:pPr>
                      <a:r>
                        <a:rPr lang="zh-CN" altLang="en-US" sz="1000"/>
                        <a:t>（回复个数</a:t>
                      </a:r>
                      <a:r>
                        <a:rPr lang="en-US" altLang="zh-CN" sz="1000"/>
                        <a:t> / </a:t>
                      </a:r>
                      <a:r>
                        <a:rPr lang="zh-CN" altLang="en-US" sz="1000"/>
                        <a:t>单日留存数）</a:t>
                      </a:r>
                      <a:endParaRPr lang="zh-CN" altLang="en-US" sz="1000"/>
                    </a:p>
                    <a:p>
                      <a:pPr>
                        <a:buNone/>
                      </a:pPr>
                      <a:endParaRPr lang="zh-CN" altLang="en-US" sz="1000"/>
                    </a:p>
                    <a:p>
                      <a:pPr>
                        <a:buNone/>
                      </a:pPr>
                      <a:r>
                        <a:rPr lang="en-US" altLang="zh-CN" sz="1000" b="1">
                          <a:highlight>
                            <a:srgbClr val="FFFF00"/>
                          </a:highlight>
                          <a:sym typeface="+mn-ea"/>
                        </a:rPr>
                        <a:t>*</a:t>
                      </a:r>
                      <a:r>
                        <a:rPr lang="zh-CN" altLang="en-US" sz="1000" b="1">
                          <a:highlight>
                            <a:srgbClr val="FFFF00"/>
                          </a:highlight>
                          <a:sym typeface="+mn-ea"/>
                        </a:rPr>
                        <a:t>目标：</a:t>
                      </a:r>
                      <a:r>
                        <a:rPr lang="zh-CN" altLang="en-US" sz="1000">
                          <a:sym typeface="+mn-ea"/>
                        </a:rPr>
                        <a:t>回复率提升至</a:t>
                      </a:r>
                      <a:r>
                        <a:rPr lang="en-US" altLang="zh-CN" sz="1000">
                          <a:sym typeface="+mn-ea"/>
                        </a:rPr>
                        <a:t>10%</a:t>
                      </a:r>
                      <a:endParaRPr lang="en-US" altLang="zh-CN" sz="1000"/>
                    </a:p>
                    <a:p>
                      <a:pPr>
                        <a:buNone/>
                      </a:pPr>
                      <a:r>
                        <a:rPr lang="zh-CN" altLang="en-US" sz="1000">
                          <a:sym typeface="+mn-ea"/>
                        </a:rPr>
                        <a:t>（挖掘出病症、用药、医保三个标签）</a:t>
                      </a:r>
                      <a:endParaRPr lang="zh-CN" altLang="en-US" sz="1000"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000" b="1"/>
                        <a:t>DAY1~DAY3</a:t>
                      </a:r>
                      <a:r>
                        <a:rPr lang="zh-CN" altLang="en-US" sz="1000" b="1"/>
                        <a:t>回复率总和</a:t>
                      </a:r>
                      <a:endParaRPr lang="zh-CN" altLang="en-US" sz="1000" b="1"/>
                    </a:p>
                    <a:p>
                      <a:pPr>
                        <a:buNone/>
                      </a:pPr>
                      <a:r>
                        <a:rPr lang="en-US" altLang="zh-CN" sz="1000" b="1"/>
                        <a:t>DAY3</a:t>
                      </a:r>
                      <a:r>
                        <a:rPr lang="zh-CN" altLang="en-US" sz="1000" b="1"/>
                        <a:t>后留存率情况</a:t>
                      </a:r>
                      <a:endParaRPr lang="zh-CN" altLang="en-US" sz="1000" b="1"/>
                    </a:p>
                    <a:p>
                      <a:pPr>
                        <a:buNone/>
                      </a:pPr>
                      <a:endParaRPr lang="zh-CN" altLang="en-US" sz="1000"/>
                    </a:p>
                    <a:p>
                      <a:pPr>
                        <a:buNone/>
                      </a:pPr>
                      <a:r>
                        <a:rPr lang="en-US" altLang="zh-CN" sz="1000" b="1">
                          <a:highlight>
                            <a:srgbClr val="FFFF00"/>
                          </a:highlight>
                        </a:rPr>
                        <a:t>*</a:t>
                      </a:r>
                      <a:r>
                        <a:rPr lang="zh-CN" altLang="en-US" sz="1000" b="1">
                          <a:highlight>
                            <a:srgbClr val="FFFF00"/>
                          </a:highlight>
                        </a:rPr>
                        <a:t>目标：</a:t>
                      </a:r>
                      <a:r>
                        <a:rPr lang="zh-CN" altLang="en-US" sz="1000"/>
                        <a:t>保证三次触达后留存率不低于</a:t>
                      </a:r>
                      <a:r>
                        <a:rPr lang="en-US" altLang="zh-CN" sz="1000"/>
                        <a:t>50%</a:t>
                      </a:r>
                      <a:r>
                        <a:rPr lang="zh-CN" altLang="en-US" sz="1000"/>
                        <a:t>的同时提升回复率至</a:t>
                      </a:r>
                      <a:r>
                        <a:rPr lang="en-US" altLang="zh-CN" sz="1000"/>
                        <a:t>20%</a:t>
                      </a:r>
                      <a:endParaRPr lang="en-US" altLang="zh-CN" sz="1000"/>
                    </a:p>
                    <a:p>
                      <a:pPr>
                        <a:buNone/>
                      </a:pPr>
                      <a:r>
                        <a:rPr lang="zh-CN" altLang="en-US" sz="1000"/>
                        <a:t>（挖掘出至少</a:t>
                      </a:r>
                      <a:r>
                        <a:rPr lang="en-US" altLang="zh-CN" sz="1000"/>
                        <a:t>6</a:t>
                      </a:r>
                      <a:r>
                        <a:rPr lang="zh-CN" altLang="en-US" sz="1000"/>
                        <a:t>个标签，单粉价值可以从原来的</a:t>
                      </a:r>
                      <a:r>
                        <a:rPr lang="en-US" altLang="zh-CN" sz="1000"/>
                        <a:t>1~2</a:t>
                      </a:r>
                      <a:r>
                        <a:rPr lang="zh-CN" altLang="en-US" sz="1000"/>
                        <a:t>元提升至少</a:t>
                      </a:r>
                      <a:r>
                        <a:rPr lang="en-US" altLang="zh-CN" sz="1000"/>
                        <a:t>35</a:t>
                      </a:r>
                      <a:r>
                        <a:rPr lang="zh-CN" altLang="en-US" sz="1000"/>
                        <a:t>元）</a:t>
                      </a:r>
                      <a:endParaRPr lang="zh-CN" altLang="en-US" sz="1000"/>
                    </a:p>
                  </a:txBody>
                  <a:tcPr/>
                </a:tc>
              </a:tr>
              <a:tr h="12858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 b="1"/>
                        <a:t>揣摩用户体感</a:t>
                      </a:r>
                      <a:endParaRPr lang="zh-CN" altLang="en-US" sz="1200" b="1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 b="1"/>
                        <a:t>基于场景思考</a:t>
                      </a:r>
                      <a:r>
                        <a:rPr lang="en-US" altLang="zh-CN" sz="1000" b="1"/>
                        <a:t>——</a:t>
                      </a:r>
                      <a:endParaRPr lang="zh-CN" altLang="en-US" sz="1000" b="1"/>
                    </a:p>
                    <a:p>
                      <a:pPr>
                        <a:buNone/>
                      </a:pPr>
                      <a:r>
                        <a:rPr lang="zh-CN" altLang="en-US" sz="1000"/>
                        <a:t>用户在医院药房取袋情况下，什么样的人和动作才不会让他们反感？</a:t>
                      </a:r>
                      <a:endParaRPr lang="zh-CN" altLang="en-US" sz="1000"/>
                    </a:p>
                    <a:p>
                      <a:pPr>
                        <a:buNone/>
                      </a:pPr>
                      <a:endParaRPr lang="zh-CN" altLang="en-US" sz="1000"/>
                    </a:p>
                    <a:p>
                      <a:pPr>
                        <a:buNone/>
                      </a:pPr>
                      <a:r>
                        <a:rPr lang="zh-CN" altLang="en-US" sz="1000" b="1"/>
                        <a:t>思考点：</a:t>
                      </a:r>
                      <a:r>
                        <a:rPr lang="zh-CN" altLang="en-US" sz="1000"/>
                        <a:t>觉得是能帮我解决用药问题的</a:t>
                      </a:r>
                      <a:endParaRPr lang="zh-CN" altLang="en-US" sz="1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900" b="1"/>
                        <a:t>1</a:t>
                      </a:r>
                      <a:r>
                        <a:rPr lang="zh-CN" altLang="en-US" sz="900" b="1"/>
                        <a:t>、如何分得清？</a:t>
                      </a:r>
                      <a:endParaRPr lang="zh-CN" altLang="en-US" sz="900" b="1"/>
                    </a:p>
                    <a:p>
                      <a:pPr>
                        <a:buNone/>
                      </a:pPr>
                      <a:r>
                        <a:rPr lang="zh-CN" altLang="en-US" sz="900"/>
                        <a:t>主要还是通过与用户一对一对话中发生的</a:t>
                      </a:r>
                      <a:endParaRPr lang="zh-CN" altLang="en-US" sz="900"/>
                    </a:p>
                    <a:p>
                      <a:pPr>
                        <a:buNone/>
                      </a:pPr>
                      <a:endParaRPr lang="zh-CN" altLang="en-US" sz="900"/>
                    </a:p>
                    <a:p>
                      <a:pPr>
                        <a:buNone/>
                      </a:pPr>
                      <a:r>
                        <a:rPr lang="en-US" altLang="zh-CN" sz="900" b="1"/>
                        <a:t>2</a:t>
                      </a:r>
                      <a:r>
                        <a:rPr lang="zh-CN" altLang="en-US" sz="900" b="1"/>
                        <a:t>、如何让用户愿意回复我？</a:t>
                      </a:r>
                      <a:endParaRPr lang="zh-CN" altLang="en-US" sz="900" b="1"/>
                    </a:p>
                    <a:p>
                      <a:pPr>
                        <a:buNone/>
                      </a:pPr>
                      <a:r>
                        <a:rPr lang="zh-CN" altLang="en-US" sz="900"/>
                        <a:t>结合他们取药后的使用场景进行思考，比如会需要查医保、查停车缴费等</a:t>
                      </a:r>
                      <a:endParaRPr lang="zh-CN" altLang="en-US" sz="900"/>
                    </a:p>
                    <a:p>
                      <a:pPr>
                        <a:buNone/>
                      </a:pPr>
                      <a:endParaRPr lang="zh-CN" altLang="en-US" sz="900"/>
                    </a:p>
                    <a:p>
                      <a:pPr>
                        <a:buNone/>
                      </a:pPr>
                      <a:r>
                        <a:rPr lang="en-US" altLang="zh-CN" sz="900" b="1"/>
                        <a:t>3</a:t>
                      </a:r>
                      <a:r>
                        <a:rPr lang="zh-CN" altLang="en-US" sz="900" b="1"/>
                        <a:t>、如何让用户愿意回复病症？</a:t>
                      </a:r>
                      <a:endParaRPr lang="zh-CN" altLang="en-US" sz="900" b="1"/>
                    </a:p>
                    <a:p>
                      <a:pPr>
                        <a:buNone/>
                      </a:pPr>
                      <a:r>
                        <a:rPr lang="zh-CN" altLang="en-US" sz="900"/>
                        <a:t>比如通过提醒吃药方式与用户拉进距离，从而询问出病症情况</a:t>
                      </a:r>
                      <a:endParaRPr lang="zh-CN" altLang="en-US" sz="9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000" b="1"/>
                        <a:t>1</a:t>
                      </a:r>
                      <a:r>
                        <a:rPr lang="zh-CN" altLang="en-US" sz="1000" b="1"/>
                        <a:t>，如何保证三次触达后用户对我不反感？</a:t>
                      </a:r>
                      <a:endParaRPr lang="zh-CN" altLang="en-US" sz="1000" b="1"/>
                    </a:p>
                    <a:p>
                      <a:pPr>
                        <a:buNone/>
                      </a:pPr>
                      <a:r>
                        <a:rPr lang="zh-CN" altLang="en-US" sz="1000"/>
                        <a:t>依旧基于用药场景，普遍拿药后有三天用药时间，可以结合这个时间与用户持续互动，突出对用户的用药关怀</a:t>
                      </a:r>
                      <a:endParaRPr lang="zh-CN" altLang="en-US" sz="1000"/>
                    </a:p>
                    <a:p>
                      <a:pPr>
                        <a:buNone/>
                      </a:pPr>
                      <a:endParaRPr lang="zh-CN" altLang="en-US" sz="1000"/>
                    </a:p>
                    <a:p>
                      <a:pPr>
                        <a:buNone/>
                      </a:pPr>
                      <a:r>
                        <a:rPr lang="en-US" altLang="zh-CN" sz="1000" b="1"/>
                        <a:t>2</a:t>
                      </a:r>
                      <a:r>
                        <a:rPr lang="zh-CN" altLang="en-US" sz="1000" b="1"/>
                        <a:t>，如何让用户愿意回复的更多？</a:t>
                      </a:r>
                      <a:endParaRPr lang="zh-CN" altLang="en-US" sz="1000" b="1"/>
                    </a:p>
                    <a:p>
                      <a:pPr>
                        <a:buNone/>
                      </a:pPr>
                      <a:r>
                        <a:rPr lang="zh-CN" altLang="en-US" sz="1000"/>
                        <a:t>抓住人的生病心理，即使再小的病对于患者本身来说，也是很大的事，所以用一对一健康解决方案进行触发</a:t>
                      </a:r>
                      <a:endParaRPr lang="zh-CN" altLang="en-US" sz="1000"/>
                    </a:p>
                  </a:txBody>
                  <a:tcPr/>
                </a:tc>
              </a:tr>
              <a:tr h="105029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 b="1"/>
                        <a:t>制定运营策略</a:t>
                      </a:r>
                      <a:endParaRPr lang="zh-CN" altLang="en-US" sz="1200" b="1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000"/>
                        <a:t>1</a:t>
                      </a:r>
                      <a:r>
                        <a:rPr lang="zh-CN" altLang="en-US" sz="1000"/>
                        <a:t>、更换</a:t>
                      </a:r>
                      <a:r>
                        <a:rPr lang="en-US" altLang="zh-CN" sz="1000"/>
                        <a:t>IP</a:t>
                      </a:r>
                      <a:r>
                        <a:rPr lang="zh-CN" altLang="en-US" sz="1000"/>
                        <a:t>定位，从原来</a:t>
                      </a:r>
                      <a:r>
                        <a:rPr lang="en-US" altLang="zh-CN" sz="1000"/>
                        <a:t>58</a:t>
                      </a:r>
                      <a:r>
                        <a:rPr lang="zh-CN" altLang="en-US" sz="1000"/>
                        <a:t>好物官</a:t>
                      </a:r>
                      <a:r>
                        <a:rPr lang="en-US" altLang="zh-CN" sz="1000"/>
                        <a:t> </a:t>
                      </a:r>
                      <a:r>
                        <a:rPr lang="zh-CN" altLang="en-US" sz="1000"/>
                        <a:t>更换成</a:t>
                      </a:r>
                      <a:r>
                        <a:rPr lang="en-US" altLang="zh-CN" sz="1000"/>
                        <a:t> </a:t>
                      </a:r>
                      <a:r>
                        <a:rPr lang="zh-CN" altLang="en-US" sz="1000"/>
                        <a:t>健康管理官，解决用药问题</a:t>
                      </a:r>
                      <a:endParaRPr lang="zh-CN" altLang="en-US" sz="1000"/>
                    </a:p>
                    <a:p>
                      <a:pPr>
                        <a:buNone/>
                      </a:pPr>
                      <a:endParaRPr lang="zh-CN" altLang="en-US" sz="1000"/>
                    </a:p>
                    <a:p>
                      <a:pPr>
                        <a:buNone/>
                      </a:pPr>
                      <a:r>
                        <a:rPr lang="en-US" altLang="zh-CN" sz="1000"/>
                        <a:t>2</a:t>
                      </a:r>
                      <a:r>
                        <a:rPr lang="zh-CN" altLang="en-US" sz="1000"/>
                        <a:t>，自动欢迎语，凸显用药方面指引的话术</a:t>
                      </a:r>
                      <a:endParaRPr lang="zh-CN" altLang="en-US" sz="1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000"/>
                        <a:t>1</a:t>
                      </a:r>
                      <a:r>
                        <a:rPr lang="zh-CN" altLang="en-US" sz="1000"/>
                        <a:t>，将自动欢迎语做简化，突出用药指引字眼，附带有医保查询、停车缴费服务</a:t>
                      </a:r>
                      <a:endParaRPr lang="zh-CN" altLang="en-US" sz="1000"/>
                    </a:p>
                    <a:p>
                      <a:pPr>
                        <a:buNone/>
                      </a:pPr>
                      <a:endParaRPr lang="zh-CN" altLang="en-US" sz="1000"/>
                    </a:p>
                    <a:p>
                      <a:pPr>
                        <a:buNone/>
                      </a:pPr>
                      <a:r>
                        <a:rPr lang="en-US" altLang="zh-CN" sz="1000"/>
                        <a:t>2</a:t>
                      </a:r>
                      <a:r>
                        <a:rPr lang="zh-CN" altLang="en-US" sz="1000"/>
                        <a:t>，原来只有</a:t>
                      </a:r>
                      <a:r>
                        <a:rPr lang="en-US" altLang="zh-CN" sz="1000"/>
                        <a:t>1</a:t>
                      </a:r>
                      <a:r>
                        <a:rPr lang="zh-CN" altLang="en-US" sz="1000"/>
                        <a:t>次触达，当天增加多</a:t>
                      </a:r>
                      <a:r>
                        <a:rPr lang="en-US" altLang="zh-CN" sz="1000"/>
                        <a:t>1</a:t>
                      </a:r>
                      <a:r>
                        <a:rPr lang="zh-CN" altLang="en-US" sz="1000"/>
                        <a:t>次触达，相当于加粉后当天会收到两次消息，采用提醒吃药的方式，提醒的同时询问出病症</a:t>
                      </a:r>
                      <a:endParaRPr lang="zh-CN" altLang="en-US" sz="10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000"/>
                        <a:t>1</a:t>
                      </a:r>
                      <a:r>
                        <a:rPr lang="zh-CN" altLang="en-US" sz="1000"/>
                        <a:t>，设计</a:t>
                      </a:r>
                      <a:r>
                        <a:rPr lang="en-US" altLang="zh-CN" sz="1000"/>
                        <a:t>DAY1~DAY3</a:t>
                      </a:r>
                      <a:r>
                        <a:rPr lang="zh-CN" altLang="en-US" sz="1000"/>
                        <a:t>的群发话术，结合用药场景，并在每一段话中引导用户进行一对一健康方案咨询</a:t>
                      </a:r>
                      <a:endParaRPr lang="zh-CN" altLang="en-US" sz="1000"/>
                    </a:p>
                    <a:p>
                      <a:pPr>
                        <a:buNone/>
                      </a:pPr>
                      <a:endParaRPr lang="zh-CN" altLang="en-US" sz="1000"/>
                    </a:p>
                    <a:p>
                      <a:pPr>
                        <a:buNone/>
                      </a:pPr>
                      <a:r>
                        <a:rPr lang="en-US" altLang="zh-CN" sz="1000"/>
                        <a:t>2</a:t>
                      </a:r>
                      <a:r>
                        <a:rPr lang="zh-CN" altLang="en-US" sz="1000"/>
                        <a:t>，用</a:t>
                      </a:r>
                      <a:r>
                        <a:rPr lang="en-US" altLang="zh-CN" sz="1000"/>
                        <a:t>“</a:t>
                      </a:r>
                      <a:r>
                        <a:rPr lang="zh-CN" altLang="en-US" sz="1000"/>
                        <a:t>免费体检</a:t>
                      </a:r>
                      <a:r>
                        <a:rPr lang="en-US" altLang="zh-CN" sz="1000"/>
                        <a:t>”</a:t>
                      </a:r>
                      <a:r>
                        <a:rPr lang="zh-CN" altLang="en-US" sz="1000"/>
                        <a:t>作为利益点，引导用户填写问卷，获取更多标签信息</a:t>
                      </a:r>
                      <a:endParaRPr lang="zh-CN" altLang="en-US" sz="1000"/>
                    </a:p>
                  </a:txBody>
                  <a:tcPr/>
                </a:tc>
              </a:tr>
              <a:tr h="56578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 b="1"/>
                        <a:t>执行结果数据</a:t>
                      </a:r>
                      <a:endParaRPr lang="zh-CN" altLang="en-US" sz="1200" b="1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 b="1">
                          <a:solidFill>
                            <a:srgbClr val="FF0000"/>
                          </a:solidFill>
                        </a:rPr>
                        <a:t>单日留存率从</a:t>
                      </a:r>
                      <a:r>
                        <a:rPr lang="en-US" altLang="zh-CN" sz="1000" b="1">
                          <a:solidFill>
                            <a:srgbClr val="FF0000"/>
                          </a:solidFill>
                        </a:rPr>
                        <a:t>52%</a:t>
                      </a:r>
                      <a:r>
                        <a:rPr lang="zh-CN" altLang="en-US" sz="1000" b="1">
                          <a:solidFill>
                            <a:srgbClr val="FF0000"/>
                          </a:solidFill>
                        </a:rPr>
                        <a:t>提升至</a:t>
                      </a:r>
                      <a:r>
                        <a:rPr lang="en-US" altLang="zh-CN" sz="1000" b="1">
                          <a:solidFill>
                            <a:srgbClr val="FF0000"/>
                          </a:solidFill>
                        </a:rPr>
                        <a:t>70%</a:t>
                      </a:r>
                      <a:endParaRPr lang="en-US" altLang="zh-CN" sz="1000" b="1">
                        <a:solidFill>
                          <a:srgbClr val="FF0000"/>
                        </a:solidFill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900"/>
                        <a:t>（同行做的数据单日留存率均值</a:t>
                      </a:r>
                      <a:r>
                        <a:rPr lang="en-US" altLang="zh-CN" sz="900"/>
                        <a:t>55%</a:t>
                      </a:r>
                      <a:r>
                        <a:rPr lang="zh-CN" altLang="en-US" sz="900"/>
                        <a:t>，最高</a:t>
                      </a:r>
                      <a:r>
                        <a:rPr lang="en-US" altLang="zh-CN" sz="900"/>
                        <a:t>60%</a:t>
                      </a:r>
                      <a:r>
                        <a:rPr lang="zh-CN" altLang="en-US" sz="900"/>
                        <a:t>）</a:t>
                      </a:r>
                      <a:endParaRPr lang="zh-CN" altLang="en-US" sz="9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 b="1"/>
                        <a:t>单日回复率从原来的</a:t>
                      </a:r>
                      <a:r>
                        <a:rPr lang="en-US" altLang="zh-CN" sz="1000" b="1"/>
                        <a:t>2%</a:t>
                      </a:r>
                      <a:r>
                        <a:rPr lang="zh-CN" altLang="en-US" sz="1000" b="1"/>
                        <a:t>提升至</a:t>
                      </a:r>
                      <a:r>
                        <a:rPr lang="en-US" altLang="zh-CN" sz="1000" b="1"/>
                        <a:t>10%</a:t>
                      </a:r>
                      <a:endParaRPr lang="en-US" altLang="zh-CN" sz="1000" b="1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000" b="1"/>
                        <a:t>三次触达后留存率保持在</a:t>
                      </a:r>
                      <a:r>
                        <a:rPr lang="en-US" altLang="zh-CN" sz="1000" b="1"/>
                        <a:t>52%</a:t>
                      </a:r>
                      <a:r>
                        <a:rPr lang="zh-CN" altLang="en-US" sz="1000" b="1"/>
                        <a:t>且回复率可以做到</a:t>
                      </a:r>
                      <a:r>
                        <a:rPr lang="en-US" altLang="zh-CN" sz="1000" b="1"/>
                        <a:t>20%</a:t>
                      </a:r>
                      <a:r>
                        <a:rPr lang="zh-CN" altLang="en-US" sz="1000" b="1"/>
                        <a:t>，并且可以打上至少</a:t>
                      </a:r>
                      <a:r>
                        <a:rPr lang="en-US" altLang="zh-CN" sz="1000" b="1"/>
                        <a:t>8</a:t>
                      </a:r>
                      <a:r>
                        <a:rPr lang="zh-CN" altLang="en-US" sz="1000" b="1"/>
                        <a:t>组标签</a:t>
                      </a:r>
                      <a:r>
                        <a:rPr lang="zh-CN" altLang="en-US" sz="1000"/>
                        <a:t>，</a:t>
                      </a:r>
                      <a:r>
                        <a:rPr lang="zh-CN" altLang="en-US" sz="1000" b="1">
                          <a:solidFill>
                            <a:srgbClr val="FF0000"/>
                          </a:solidFill>
                        </a:rPr>
                        <a:t>所有都是结合系统实现自动化</a:t>
                      </a:r>
                      <a:endParaRPr lang="zh-CN" altLang="en-US" sz="1000" b="1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5" name="矩形 94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02" name="对角圆角矩形 10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3" name="图片 10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" name="文本框 10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05" name="文本框 104"/>
          <p:cNvSpPr txBox="1"/>
          <p:nvPr/>
        </p:nvSpPr>
        <p:spPr>
          <a:xfrm>
            <a:off x="636905" y="284480"/>
            <a:ext cx="634047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分层</a:t>
            </a:r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运营干货分享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——</a:t>
            </a:r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如何让你的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群发内容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更容易得到用户回复？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06" name="组合 105"/>
          <p:cNvGrpSpPr/>
          <p:nvPr/>
        </p:nvGrpSpPr>
        <p:grpSpPr>
          <a:xfrm>
            <a:off x="226060" y="312420"/>
            <a:ext cx="341630" cy="280035"/>
            <a:chOff x="4729" y="1585"/>
            <a:chExt cx="842" cy="708"/>
          </a:xfrm>
        </p:grpSpPr>
        <p:pic>
          <p:nvPicPr>
            <p:cNvPr id="107" name="图片 106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8" name="图片 107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09" name="图片 108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4" name="矩形 3"/>
          <p:cNvSpPr/>
          <p:nvPr/>
        </p:nvSpPr>
        <p:spPr>
          <a:xfrm>
            <a:off x="745490" y="1563370"/>
            <a:ext cx="7964170" cy="26403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marL="342900" indent="-342900" algn="l">
              <a:lnSpc>
                <a:spcPct val="210000"/>
              </a:lnSpc>
              <a:buFont typeface="+mj-ea"/>
              <a:buAutoNum type="circleNumDbPlain"/>
            </a:pPr>
            <a:r>
              <a:rPr lang="zh-CN" sz="2400" b="1">
                <a:sym typeface="+mn-ea"/>
              </a:rPr>
              <a:t>先结合场景思考，用户当下需要什么</a:t>
            </a:r>
            <a:endParaRPr lang="zh-CN" sz="2400" b="1">
              <a:sym typeface="+mn-ea"/>
            </a:endParaRPr>
          </a:p>
          <a:p>
            <a:pPr marL="342900" indent="-342900" algn="l">
              <a:lnSpc>
                <a:spcPct val="210000"/>
              </a:lnSpc>
              <a:buFont typeface="+mj-ea"/>
              <a:buAutoNum type="circleNumDbPlain"/>
            </a:pPr>
            <a:r>
              <a:rPr lang="zh-CN" altLang="en-US" sz="2400" b="1">
                <a:sym typeface="+mn-ea"/>
              </a:rPr>
              <a:t>再结合对的利益点刺激！</a:t>
            </a:r>
            <a:endParaRPr lang="zh-CN" altLang="en-US" sz="2400" b="1">
              <a:sym typeface="+mn-ea"/>
            </a:endParaRPr>
          </a:p>
          <a:p>
            <a:pPr marL="342900" indent="-342900" algn="l">
              <a:lnSpc>
                <a:spcPct val="210000"/>
              </a:lnSpc>
              <a:buFont typeface="+mj-ea"/>
              <a:buAutoNum type="circleNumDbPlain"/>
            </a:pPr>
            <a:r>
              <a:rPr lang="zh-CN" sz="2400" b="1">
                <a:sym typeface="+mn-ea"/>
              </a:rPr>
              <a:t>适当埋钩子，先吸引打开</a:t>
            </a:r>
            <a:endParaRPr lang="zh-CN" altLang="en-US" sz="2400" b="1"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5" name="矩形 94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02" name="对角圆角矩形 10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3" name="图片 10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" name="文本框 10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05" name="文本框 104"/>
          <p:cNvSpPr txBox="1"/>
          <p:nvPr/>
        </p:nvSpPr>
        <p:spPr>
          <a:xfrm>
            <a:off x="615315" y="184785"/>
            <a:ext cx="366585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>
                <a:sym typeface="+mn-ea"/>
              </a:rPr>
              <a:t>先结合场景思考，用户当下需要什么</a:t>
            </a:r>
            <a:endParaRPr lang="zh-CN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06" name="组合 105"/>
          <p:cNvGrpSpPr/>
          <p:nvPr/>
        </p:nvGrpSpPr>
        <p:grpSpPr>
          <a:xfrm>
            <a:off x="244475" y="212725"/>
            <a:ext cx="341630" cy="280035"/>
            <a:chOff x="4729" y="1585"/>
            <a:chExt cx="842" cy="708"/>
          </a:xfrm>
        </p:grpSpPr>
        <p:pic>
          <p:nvPicPr>
            <p:cNvPr id="107" name="图片 106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8" name="图片 107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09" name="图片 108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pic>
        <p:nvPicPr>
          <p:cNvPr id="2" name="图片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771265" y="1226185"/>
            <a:ext cx="2330450" cy="37922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3676015" y="642620"/>
            <a:ext cx="25349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1600" b="1">
                <a:sym typeface="+mn-ea"/>
              </a:rPr>
              <a:t>9.3</a:t>
            </a:r>
            <a:r>
              <a:rPr lang="zh-CN" altLang="en-US" sz="1600" b="1">
                <a:sym typeface="+mn-ea"/>
              </a:rPr>
              <a:t>测试所用策略</a:t>
            </a:r>
            <a:endParaRPr lang="zh-CN" altLang="en-US" sz="1600" b="1">
              <a:sym typeface="+mn-ea"/>
            </a:endParaRPr>
          </a:p>
          <a:p>
            <a:pPr algn="ctr"/>
            <a:r>
              <a:rPr lang="zh-CN" altLang="en-US" sz="1600" b="1">
                <a:sym typeface="+mn-ea"/>
              </a:rPr>
              <a:t>单日留存率</a:t>
            </a:r>
            <a:r>
              <a:rPr lang="en-US" altLang="zh-CN" sz="1600" b="1">
                <a:sym typeface="+mn-ea"/>
              </a:rPr>
              <a:t>62.18%</a:t>
            </a:r>
            <a:endParaRPr lang="en-US" altLang="zh-CN" sz="1600" b="1"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847840" y="642620"/>
            <a:ext cx="24218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1600" b="1">
                <a:sym typeface="+mn-ea"/>
              </a:rPr>
              <a:t>9.6</a:t>
            </a:r>
            <a:r>
              <a:rPr lang="zh-CN" altLang="en-US" sz="1600" b="1">
                <a:sym typeface="+mn-ea"/>
              </a:rPr>
              <a:t>测试所用策略</a:t>
            </a:r>
            <a:endParaRPr lang="zh-CN" altLang="en-US" sz="1600" b="1">
              <a:sym typeface="+mn-ea"/>
            </a:endParaRPr>
          </a:p>
          <a:p>
            <a:pPr algn="ctr"/>
            <a:r>
              <a:rPr lang="zh-CN" altLang="en-US" sz="1600" b="1">
                <a:sym typeface="+mn-ea"/>
              </a:rPr>
              <a:t>单日留存率</a:t>
            </a:r>
            <a:r>
              <a:rPr lang="en-US" altLang="zh-CN" sz="1600" b="1">
                <a:sym typeface="+mn-ea"/>
              </a:rPr>
              <a:t>68.3%</a:t>
            </a:r>
            <a:endParaRPr lang="en-US" altLang="zh-CN" sz="1600" b="1"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7530" y="1264920"/>
            <a:ext cx="2362200" cy="37153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6" name="组合 5"/>
          <p:cNvGrpSpPr/>
          <p:nvPr/>
        </p:nvGrpSpPr>
        <p:grpSpPr>
          <a:xfrm>
            <a:off x="236855" y="184150"/>
            <a:ext cx="341630" cy="280035"/>
            <a:chOff x="4729" y="1585"/>
            <a:chExt cx="842" cy="708"/>
          </a:xfrm>
        </p:grpSpPr>
        <p:pic>
          <p:nvPicPr>
            <p:cNvPr id="8" name="图片 7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9" name="图片 8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1" name="图片 10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045" y="1226185"/>
            <a:ext cx="2552065" cy="3819525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103505" y="642620"/>
            <a:ext cx="33089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1600" b="1">
                <a:sym typeface="+mn-ea"/>
              </a:rPr>
              <a:t>8.25</a:t>
            </a:r>
            <a:r>
              <a:rPr lang="zh-CN" altLang="en-US" sz="1600" b="1">
                <a:sym typeface="+mn-ea"/>
              </a:rPr>
              <a:t>测试所用策略</a:t>
            </a:r>
            <a:endParaRPr lang="zh-CN" altLang="en-US" sz="1600" b="1">
              <a:sym typeface="+mn-ea"/>
            </a:endParaRPr>
          </a:p>
          <a:p>
            <a:pPr algn="ctr"/>
            <a:r>
              <a:rPr lang="zh-CN" altLang="en-US" sz="1600" b="1">
                <a:sym typeface="+mn-ea"/>
              </a:rPr>
              <a:t>单日留存率</a:t>
            </a:r>
            <a:r>
              <a:rPr lang="en-US" altLang="zh-CN" sz="1600" b="1">
                <a:sym typeface="+mn-ea"/>
              </a:rPr>
              <a:t>54.85</a:t>
            </a:r>
            <a:r>
              <a:rPr lang="en-US" altLang="zh-CN" sz="1600" b="1">
                <a:sym typeface="+mn-ea"/>
              </a:rPr>
              <a:t>%</a:t>
            </a:r>
            <a:endParaRPr lang="en-US" altLang="zh-CN" sz="1600" b="1"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39725" y="5179695"/>
            <a:ext cx="9165590" cy="306705"/>
          </a:xfrm>
          <a:prstGeom prst="rect">
            <a:avLst/>
          </a:prstGeom>
          <a:noFill/>
          <a:ln w="12700" cmpd="sng">
            <a:solidFill>
              <a:srgbClr val="ECAF74"/>
            </a:solidFill>
            <a:prstDash val="solid"/>
          </a:ln>
        </p:spPr>
        <p:txBody>
          <a:bodyPr wrap="square" rtlCol="0">
            <a:spAutoFit/>
          </a:bodyPr>
          <a:p>
            <a:pPr algn="ctr"/>
            <a:r>
              <a:rPr lang="zh-CN" sz="1400" b="1">
                <a:sym typeface="+mn-ea"/>
              </a:rPr>
              <a:t>结合用户实际使用场景去思考话术，思考用户当下需要什么，通过更改说辞，留存率可以实现</a:t>
            </a:r>
            <a:r>
              <a:rPr lang="en-US" altLang="zh-CN" sz="1400" b="1">
                <a:sym typeface="+mn-ea"/>
              </a:rPr>
              <a:t>14</a:t>
            </a:r>
            <a:r>
              <a:rPr lang="zh-CN" altLang="en-US" sz="1400" b="1">
                <a:sym typeface="+mn-ea"/>
              </a:rPr>
              <a:t>个点的差距</a:t>
            </a:r>
            <a:endParaRPr lang="zh-CN" altLang="en-US" sz="1400" b="1"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5" name="矩形 94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02" name="对角圆角矩形 10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3" name="图片 10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" name="文本框 10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05" name="文本框 104"/>
          <p:cNvSpPr txBox="1"/>
          <p:nvPr/>
        </p:nvSpPr>
        <p:spPr>
          <a:xfrm>
            <a:off x="711835" y="188595"/>
            <a:ext cx="340804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sym typeface="+mn-ea"/>
              </a:rPr>
              <a:t>再结合对的利益点刺激！</a:t>
            </a:r>
            <a:endParaRPr lang="zh-CN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06" name="组合 105"/>
          <p:cNvGrpSpPr/>
          <p:nvPr/>
        </p:nvGrpSpPr>
        <p:grpSpPr>
          <a:xfrm>
            <a:off x="300990" y="212725"/>
            <a:ext cx="341630" cy="280035"/>
            <a:chOff x="4729" y="1585"/>
            <a:chExt cx="842" cy="708"/>
          </a:xfrm>
        </p:grpSpPr>
        <p:pic>
          <p:nvPicPr>
            <p:cNvPr id="107" name="图片 106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8" name="图片 107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09" name="图片 108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4" name="矩形 3"/>
          <p:cNvSpPr/>
          <p:nvPr/>
        </p:nvSpPr>
        <p:spPr>
          <a:xfrm>
            <a:off x="1271905" y="711835"/>
            <a:ext cx="7059930" cy="494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l"/>
            <a:r>
              <a:rPr lang="zh-CN"/>
              <a:t>不同的话术，带来了两个截然不同的留存率、打开率、</a:t>
            </a:r>
            <a:r>
              <a:rPr lang="zh-CN"/>
              <a:t>回复率</a:t>
            </a:r>
            <a:endParaRPr lang="zh-CN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635" y="1478915"/>
            <a:ext cx="4321810" cy="2502535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6795" y="1478915"/>
            <a:ext cx="5160645" cy="2424430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862965" y="4075430"/>
            <a:ext cx="330898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1600" b="1">
                <a:sym typeface="+mn-ea"/>
              </a:rPr>
              <a:t>单日打开率</a:t>
            </a:r>
            <a:r>
              <a:rPr lang="en-US" altLang="zh-CN" sz="1600" b="1">
                <a:sym typeface="+mn-ea"/>
              </a:rPr>
              <a:t>2.14%</a:t>
            </a:r>
            <a:endParaRPr lang="en-US" altLang="zh-CN" sz="1600" b="1"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813425" y="4075430"/>
            <a:ext cx="330898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1600" b="1">
                <a:sym typeface="+mn-ea"/>
              </a:rPr>
              <a:t>单日打开率</a:t>
            </a:r>
            <a:r>
              <a:rPr lang="en-US" altLang="zh-CN" sz="1600" b="1">
                <a:sym typeface="+mn-ea"/>
              </a:rPr>
              <a:t>7.53%</a:t>
            </a:r>
            <a:endParaRPr lang="en-US" altLang="zh-CN" sz="1600" b="1"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5" name="矩形 94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02" name="对角圆角矩形 10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3" name="图片 10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" name="文本框 10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106" name="组合 105"/>
          <p:cNvGrpSpPr/>
          <p:nvPr/>
        </p:nvGrpSpPr>
        <p:grpSpPr>
          <a:xfrm>
            <a:off x="340995" y="287020"/>
            <a:ext cx="341630" cy="280035"/>
            <a:chOff x="4729" y="1585"/>
            <a:chExt cx="842" cy="708"/>
          </a:xfrm>
        </p:grpSpPr>
        <p:pic>
          <p:nvPicPr>
            <p:cNvPr id="107" name="图片 106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8" name="图片 107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09" name="图片 108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775" y="1590675"/>
            <a:ext cx="3452495" cy="8280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525" y="2768600"/>
            <a:ext cx="3388995" cy="8134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02225" y="2785745"/>
            <a:ext cx="3235325" cy="7791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02225" y="1590675"/>
            <a:ext cx="3054985" cy="845820"/>
          </a:xfrm>
          <a:prstGeom prst="rect">
            <a:avLst/>
          </a:prstGeom>
        </p:spPr>
      </p:pic>
      <p:sp>
        <p:nvSpPr>
          <p:cNvPr id="105" name="文本框 104"/>
          <p:cNvSpPr txBox="1"/>
          <p:nvPr/>
        </p:nvSpPr>
        <p:spPr>
          <a:xfrm>
            <a:off x="2143760" y="4714875"/>
            <a:ext cx="568261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思考：如果你收到这样两条消息，对比下，你会打开哪一个？</a:t>
            </a:r>
            <a:endParaRPr lang="zh-CN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43865" y="1161415"/>
            <a:ext cx="3871595" cy="3314700"/>
          </a:xfrm>
          <a:prstGeom prst="rect">
            <a:avLst/>
          </a:prstGeom>
          <a:noFill/>
          <a:ln>
            <a:solidFill>
              <a:srgbClr val="ECA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4934585" y="1161415"/>
            <a:ext cx="3871595" cy="3314700"/>
          </a:xfrm>
          <a:prstGeom prst="rect">
            <a:avLst/>
          </a:prstGeom>
          <a:noFill/>
          <a:ln>
            <a:solidFill>
              <a:srgbClr val="ECA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723900" y="243205"/>
            <a:ext cx="2697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>
                <a:sym typeface="+mn-ea"/>
              </a:rPr>
              <a:t>适当埋钩子，先吸引打开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2673668" y="2460943"/>
            <a:ext cx="50596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tx1"/>
                </a:solidFill>
                <a:sym typeface="+mn-ea"/>
              </a:rPr>
              <a:t>五、如何实现标签</a:t>
            </a:r>
            <a:r>
              <a:rPr lang="zh-CN" altLang="en-US" sz="3200" b="1" dirty="0">
                <a:solidFill>
                  <a:schemeClr val="tx1"/>
                </a:solidFill>
                <a:sym typeface="+mn-ea"/>
              </a:rPr>
              <a:t>自动化？</a:t>
            </a:r>
            <a:endParaRPr lang="zh-CN" altLang="en-US" sz="3200" b="1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3890010" y="1236980"/>
            <a:ext cx="2516505" cy="621030"/>
            <a:chOff x="5993" y="4227"/>
            <a:chExt cx="3963" cy="978"/>
          </a:xfrm>
        </p:grpSpPr>
        <p:sp>
          <p:nvSpPr>
            <p:cNvPr id="31" name="矩形 30"/>
            <p:cNvSpPr/>
            <p:nvPr/>
          </p:nvSpPr>
          <p:spPr>
            <a:xfrm>
              <a:off x="6984" y="4672"/>
              <a:ext cx="2973" cy="532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5993" y="4673"/>
              <a:ext cx="991" cy="5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8" name="图片 27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022" y="4227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6985" y="4673"/>
              <a:ext cx="2971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rgbClr val="FEA900"/>
                  </a:solidFill>
                  <a:sym typeface="+mn-ea"/>
                </a:rPr>
                <a:t>品牌私域运营中心</a:t>
              </a:r>
              <a:endParaRPr lang="zh-CN" altLang="en-US" sz="1600" b="1">
                <a:solidFill>
                  <a:srgbClr val="FEA900"/>
                </a:solidFill>
                <a:sym typeface="+mn-ea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994" y="4673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5" name="矩形 94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02" name="对角圆角矩形 10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3" name="图片 10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" name="文本框 10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05" name="文本框 104"/>
          <p:cNvSpPr txBox="1"/>
          <p:nvPr/>
        </p:nvSpPr>
        <p:spPr>
          <a:xfrm>
            <a:off x="873125" y="382270"/>
            <a:ext cx="51358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第一招：根据行为方式自动打标签</a:t>
            </a:r>
            <a:endParaRPr lang="zh-CN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06" name="组合 105"/>
          <p:cNvGrpSpPr/>
          <p:nvPr/>
        </p:nvGrpSpPr>
        <p:grpSpPr>
          <a:xfrm>
            <a:off x="397510" y="382270"/>
            <a:ext cx="341630" cy="280035"/>
            <a:chOff x="4729" y="1585"/>
            <a:chExt cx="842" cy="708"/>
          </a:xfrm>
        </p:grpSpPr>
        <p:pic>
          <p:nvPicPr>
            <p:cNvPr id="107" name="图片 106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8" name="图片 107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09" name="图片 108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4" name="矩形 3"/>
          <p:cNvSpPr/>
          <p:nvPr/>
        </p:nvSpPr>
        <p:spPr>
          <a:xfrm>
            <a:off x="739775" y="1226820"/>
            <a:ext cx="7964170" cy="367982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indent="0" algn="l">
              <a:lnSpc>
                <a:spcPct val="220000"/>
              </a:lnSpc>
              <a:buFont typeface="Wingdings" panose="05000000000000000000" charset="0"/>
              <a:buNone/>
            </a:pPr>
            <a:r>
              <a:rPr lang="zh-CN" altLang="en-US" b="1"/>
              <a:t>根据我们运营中常见的使用场景去思考</a:t>
            </a:r>
            <a:r>
              <a:rPr lang="en-US" altLang="zh-CN" b="1"/>
              <a:t>——</a:t>
            </a:r>
            <a:endParaRPr lang="zh-CN" altLang="en-US" b="1"/>
          </a:p>
          <a:p>
            <a:pPr marL="285750" indent="-285750" algn="l">
              <a:lnSpc>
                <a:spcPct val="220000"/>
              </a:lnSpc>
              <a:buFont typeface="Wingdings" panose="05000000000000000000" charset="0"/>
              <a:buChar char="Ø"/>
            </a:pPr>
            <a:r>
              <a:rPr lang="zh-CN" altLang="en-US"/>
              <a:t>用户是否已经</a:t>
            </a:r>
            <a:r>
              <a:rPr lang="zh-CN" altLang="en-US"/>
              <a:t>进群？如何区分已进群和未进群？</a:t>
            </a:r>
            <a:endParaRPr lang="zh-CN" altLang="en-US"/>
          </a:p>
          <a:p>
            <a:pPr marL="285750" indent="-285750" algn="l">
              <a:lnSpc>
                <a:spcPct val="220000"/>
              </a:lnSpc>
              <a:buFont typeface="Wingdings" panose="05000000000000000000" charset="0"/>
              <a:buChar char="Ø"/>
            </a:pPr>
            <a:r>
              <a:rPr lang="zh-CN" altLang="en-US"/>
              <a:t>用户是否有打开商品？访问了多少次？</a:t>
            </a:r>
            <a:endParaRPr lang="zh-CN" altLang="en-US"/>
          </a:p>
          <a:p>
            <a:pPr marL="285750" indent="-285750" algn="l">
              <a:lnSpc>
                <a:spcPct val="220000"/>
              </a:lnSpc>
              <a:buFont typeface="Wingdings" panose="05000000000000000000" charset="0"/>
              <a:buChar char="Ø"/>
            </a:pPr>
            <a:r>
              <a:rPr lang="zh-CN" altLang="en-US"/>
              <a:t>用户是否查看了推送的文章？有转发给好友看嘛？</a:t>
            </a:r>
            <a:endParaRPr lang="zh-CN" altLang="en-US"/>
          </a:p>
          <a:p>
            <a:pPr marL="285750" indent="-285750" algn="l">
              <a:lnSpc>
                <a:spcPct val="220000"/>
              </a:lnSpc>
              <a:buFont typeface="Wingdings" panose="05000000000000000000" charset="0"/>
              <a:buChar char="Ø"/>
            </a:pPr>
            <a:r>
              <a:rPr lang="zh-CN" altLang="en-US"/>
              <a:t>用户是否查看了推送的文件？看了多久呢？</a:t>
            </a:r>
            <a:endParaRPr lang="zh-CN" altLang="en-US"/>
          </a:p>
          <a:p>
            <a:pPr marL="285750" indent="-285750" algn="l">
              <a:lnSpc>
                <a:spcPct val="220000"/>
              </a:lnSpc>
              <a:buFont typeface="Wingdings" panose="05000000000000000000" charset="0"/>
              <a:buChar char="Ø"/>
            </a:pPr>
            <a:r>
              <a:rPr lang="en-US" altLang="zh-CN"/>
              <a:t>……</a:t>
            </a:r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5" name="矩形 94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02" name="对角圆角矩形 10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3" name="图片 10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" name="文本框 10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05" name="文本框 104"/>
          <p:cNvSpPr txBox="1"/>
          <p:nvPr/>
        </p:nvSpPr>
        <p:spPr>
          <a:xfrm>
            <a:off x="654685" y="212725"/>
            <a:ext cx="51358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如何打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已入</a:t>
            </a:r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群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标签？</a:t>
            </a:r>
            <a:endParaRPr lang="zh-CN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06" name="组合 105"/>
          <p:cNvGrpSpPr/>
          <p:nvPr/>
        </p:nvGrpSpPr>
        <p:grpSpPr>
          <a:xfrm>
            <a:off x="243840" y="212725"/>
            <a:ext cx="341630" cy="280035"/>
            <a:chOff x="4729" y="1585"/>
            <a:chExt cx="842" cy="708"/>
          </a:xfrm>
        </p:grpSpPr>
        <p:pic>
          <p:nvPicPr>
            <p:cNvPr id="107" name="图片 106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8" name="图片 107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09" name="图片 108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945" y="1220470"/>
            <a:ext cx="2112645" cy="4035425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3700" y="922020"/>
            <a:ext cx="3134360" cy="2218055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6252210" y="1868805"/>
            <a:ext cx="38938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可以使用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微伴助手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自动打标签功能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并且可以指定群聊进行打标签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进群的用户可以自动打上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已进群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标签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3700" y="3315335"/>
            <a:ext cx="3931920" cy="2135505"/>
          </a:xfrm>
          <a:prstGeom prst="rect">
            <a:avLst/>
          </a:prstGeom>
          <a:ln>
            <a:solidFill>
              <a:srgbClr val="FFC00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5" name="矩形 94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02" name="对角圆角矩形 10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3" name="图片 10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" name="文本框 10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685" y="1209040"/>
            <a:ext cx="7917180" cy="3866515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621665" y="5196840"/>
            <a:ext cx="51358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注意事项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: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创建了就不能修改了，只能删除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974465" y="807720"/>
            <a:ext cx="51358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ü"/>
            </a:pPr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后台还有数据统计功能，并且能够识别入群方式</a:t>
            </a:r>
            <a:endParaRPr lang="zh-CN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54685" y="212725"/>
            <a:ext cx="51358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如何打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已入</a:t>
            </a:r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群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标签？</a:t>
            </a:r>
            <a:endParaRPr lang="zh-CN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243840" y="212725"/>
            <a:ext cx="341630" cy="280035"/>
            <a:chOff x="4729" y="1585"/>
            <a:chExt cx="842" cy="708"/>
          </a:xfrm>
        </p:grpSpPr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3" name="图片 12" descr="resource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4" name="图片 13" descr="resource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/>
      <p:sp>
        <p:nvSpPr>
          <p:cNvPr id="95" name="矩形 94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02" name="对角圆角矩形 10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3" name="图片 10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" name="文本框 10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05" name="文本框 104"/>
          <p:cNvSpPr txBox="1"/>
          <p:nvPr/>
        </p:nvSpPr>
        <p:spPr>
          <a:xfrm>
            <a:off x="605155" y="184785"/>
            <a:ext cx="51358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是否已查看</a:t>
            </a:r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商品？</a:t>
            </a:r>
            <a:endParaRPr lang="zh-CN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06" name="组合 105"/>
          <p:cNvGrpSpPr/>
          <p:nvPr/>
        </p:nvGrpSpPr>
        <p:grpSpPr>
          <a:xfrm>
            <a:off x="194310" y="212725"/>
            <a:ext cx="341630" cy="280035"/>
            <a:chOff x="4729" y="1585"/>
            <a:chExt cx="842" cy="708"/>
          </a:xfrm>
        </p:grpSpPr>
        <p:pic>
          <p:nvPicPr>
            <p:cNvPr id="107" name="图片 106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8" name="图片 107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09" name="图片 108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6" name="文本框 5"/>
          <p:cNvSpPr txBox="1"/>
          <p:nvPr/>
        </p:nvSpPr>
        <p:spPr>
          <a:xfrm>
            <a:off x="7652385" y="2341245"/>
            <a:ext cx="225615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【雷达链接】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——</a:t>
            </a:r>
            <a:endParaRPr lang="en-US" altLang="zh-CN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支持商品链接、网站、营销落地页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*</a:t>
            </a:r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注意：需是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H5</a:t>
            </a:r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链接，有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https</a:t>
            </a:r>
            <a:endParaRPr lang="en-US" altLang="zh-CN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505" y="977265"/>
            <a:ext cx="2335530" cy="4320540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0245" y="1766570"/>
            <a:ext cx="4322445" cy="3531235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3173095" y="1057910"/>
            <a:ext cx="52171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通过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微伴助手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的【互动雷达】功能，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可以给链接、文章、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PDF</a:t>
            </a:r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实现雷达跟踪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+</a:t>
            </a:r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打标功能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485775" y="398145"/>
            <a:ext cx="341630" cy="280035"/>
            <a:chOff x="4729" y="1585"/>
            <a:chExt cx="842" cy="708"/>
          </a:xfrm>
        </p:grpSpPr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4" name="图片 13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5" name="图片 1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4361" y="605172"/>
            <a:ext cx="7248175" cy="4556726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691078" y="925033"/>
            <a:ext cx="3540680" cy="4233055"/>
          </a:xfrm>
          <a:prstGeom prst="rect">
            <a:avLst/>
          </a:prstGeom>
          <a:noFill/>
          <a:ln w="19050">
            <a:solidFill>
              <a:srgbClr val="FEA9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5710000" y="417830"/>
            <a:ext cx="3524058" cy="3718235"/>
          </a:xfrm>
          <a:prstGeom prst="rect">
            <a:avLst/>
          </a:prstGeom>
          <a:noFill/>
          <a:ln w="19050">
            <a:solidFill>
              <a:srgbClr val="FEA9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977656" y="512939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EA900"/>
                </a:solidFill>
              </a:rPr>
              <a:t>偏特征</a:t>
            </a:r>
            <a:endParaRPr lang="zh-CN" altLang="en-US" dirty="0">
              <a:solidFill>
                <a:srgbClr val="FEA900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033447" y="37624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EA900"/>
                </a:solidFill>
              </a:rPr>
              <a:t>偏行为</a:t>
            </a:r>
            <a:endParaRPr lang="zh-CN" altLang="en-US" dirty="0">
              <a:solidFill>
                <a:srgbClr val="FEA900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601164" y="4352316"/>
            <a:ext cx="387798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EA900"/>
                </a:solidFill>
              </a:rPr>
              <a:t>前期主要来源靠收集用户画像</a:t>
            </a:r>
            <a:endParaRPr lang="en-US" altLang="zh-CN" b="1" dirty="0">
              <a:solidFill>
                <a:srgbClr val="FEA900"/>
              </a:solidFill>
            </a:endParaRPr>
          </a:p>
          <a:p>
            <a:r>
              <a:rPr lang="zh-CN" altLang="en-US" b="1" dirty="0">
                <a:solidFill>
                  <a:srgbClr val="FEA900"/>
                </a:solidFill>
              </a:rPr>
              <a:t>后期主要靠迭代更新（精细、精准）</a:t>
            </a:r>
            <a:endParaRPr lang="en-US" altLang="zh-CN" b="1" dirty="0">
              <a:solidFill>
                <a:srgbClr val="FEA900"/>
              </a:solidFill>
            </a:endParaRPr>
          </a:p>
          <a:p>
            <a:endParaRPr lang="en-US" altLang="zh-CN" sz="1400" b="1" dirty="0">
              <a:solidFill>
                <a:srgbClr val="FEA900"/>
              </a:solidFill>
            </a:endParaRPr>
          </a:p>
          <a:p>
            <a:r>
              <a:rPr lang="zh-CN" altLang="en-US" sz="1400" b="1" dirty="0">
                <a:solidFill>
                  <a:srgbClr val="FEA900"/>
                </a:solidFill>
              </a:rPr>
              <a:t>共四阶段：收集、整合、成型、维护</a:t>
            </a:r>
            <a:endParaRPr lang="zh-CN" altLang="en-US" sz="1400" b="1" dirty="0">
              <a:solidFill>
                <a:srgbClr val="FEA9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93490" y="285542"/>
            <a:ext cx="4648200" cy="50482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sz="2685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基础用户标签</a:t>
            </a:r>
            <a:r>
              <a:rPr lang="en-US" altLang="zh-CN" sz="2685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——</a:t>
            </a:r>
            <a:r>
              <a:rPr lang="zh-CN" altLang="en-US" sz="2685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静态</a:t>
            </a:r>
            <a:r>
              <a:rPr lang="en-US" altLang="zh-CN" sz="2685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&amp;</a:t>
            </a:r>
            <a:r>
              <a:rPr lang="zh-CN" altLang="en-US" sz="2685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动态</a:t>
            </a:r>
            <a:endParaRPr lang="zh-CN" altLang="en-US" sz="2685" b="1" dirty="0" smtClean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5" name="矩形 94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02" name="对角圆角矩形 10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3" name="图片 10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" name="文本框 10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05" name="文本框 104"/>
          <p:cNvSpPr txBox="1"/>
          <p:nvPr/>
        </p:nvSpPr>
        <p:spPr>
          <a:xfrm>
            <a:off x="663575" y="212725"/>
            <a:ext cx="51358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是否已查看</a:t>
            </a:r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商品？</a:t>
            </a:r>
            <a:endParaRPr lang="zh-CN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06" name="组合 105"/>
          <p:cNvGrpSpPr/>
          <p:nvPr/>
        </p:nvGrpSpPr>
        <p:grpSpPr>
          <a:xfrm>
            <a:off x="252730" y="212725"/>
            <a:ext cx="341630" cy="280035"/>
            <a:chOff x="4729" y="1585"/>
            <a:chExt cx="842" cy="708"/>
          </a:xfrm>
        </p:grpSpPr>
        <p:pic>
          <p:nvPicPr>
            <p:cNvPr id="107" name="图片 106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8" name="图片 107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09" name="图片 108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6" name="文本框 5"/>
          <p:cNvSpPr txBox="1"/>
          <p:nvPr/>
        </p:nvSpPr>
        <p:spPr>
          <a:xfrm>
            <a:off x="5193030" y="2100580"/>
            <a:ext cx="357949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，只要打开链接就能自动打标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575" y="907415"/>
            <a:ext cx="4495165" cy="4600575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5250180" y="2762885"/>
            <a:ext cx="35794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，根据累计打开次数，还能再设定一次规则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5" name="矩形 94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02" name="对角圆角矩形 10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3" name="图片 10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" name="文本框 10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05" name="文本框 104"/>
          <p:cNvSpPr txBox="1"/>
          <p:nvPr/>
        </p:nvSpPr>
        <p:spPr>
          <a:xfrm>
            <a:off x="630555" y="212725"/>
            <a:ext cx="51358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是否查看了推送的</a:t>
            </a:r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文章</a:t>
            </a:r>
            <a:endParaRPr lang="zh-CN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06" name="组合 105"/>
          <p:cNvGrpSpPr/>
          <p:nvPr/>
        </p:nvGrpSpPr>
        <p:grpSpPr>
          <a:xfrm>
            <a:off x="219710" y="212725"/>
            <a:ext cx="341630" cy="280035"/>
            <a:chOff x="4729" y="1585"/>
            <a:chExt cx="842" cy="708"/>
          </a:xfrm>
        </p:grpSpPr>
        <p:pic>
          <p:nvPicPr>
            <p:cNvPr id="107" name="图片 106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8" name="图片 107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09" name="图片 108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6" name="文本框 5"/>
          <p:cNvSpPr txBox="1"/>
          <p:nvPr/>
        </p:nvSpPr>
        <p:spPr>
          <a:xfrm>
            <a:off x="3451860" y="684530"/>
            <a:ext cx="628967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【雷达文章】支持复制公众号文章链接</a:t>
            </a:r>
            <a:endParaRPr lang="zh-CN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589655" y="1021715"/>
            <a:ext cx="628967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并且支持添加成员名片，可在页面侧边栏显示</a:t>
            </a:r>
            <a:endParaRPr lang="zh-CN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705" y="1073785"/>
            <a:ext cx="2335530" cy="4320540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9290" y="1509395"/>
            <a:ext cx="4361180" cy="3940175"/>
          </a:xfrm>
          <a:prstGeom prst="rect">
            <a:avLst/>
          </a:prstGeom>
          <a:ln>
            <a:solidFill>
              <a:srgbClr val="FFC00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5" name="矩形 94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02" name="对角圆角矩形 10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3" name="图片 10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" name="文本框 10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05" name="文本框 104"/>
          <p:cNvSpPr txBox="1"/>
          <p:nvPr/>
        </p:nvSpPr>
        <p:spPr>
          <a:xfrm>
            <a:off x="758190" y="302895"/>
            <a:ext cx="51358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是否查看了推送的</a:t>
            </a:r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文章</a:t>
            </a:r>
            <a:endParaRPr lang="zh-CN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06" name="组合 105"/>
          <p:cNvGrpSpPr/>
          <p:nvPr/>
        </p:nvGrpSpPr>
        <p:grpSpPr>
          <a:xfrm>
            <a:off x="347345" y="302895"/>
            <a:ext cx="341630" cy="280035"/>
            <a:chOff x="4729" y="1585"/>
            <a:chExt cx="842" cy="708"/>
          </a:xfrm>
        </p:grpSpPr>
        <p:pic>
          <p:nvPicPr>
            <p:cNvPr id="107" name="图片 106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8" name="图片 107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09" name="图片 108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6" name="文本框 5"/>
          <p:cNvSpPr txBox="1"/>
          <p:nvPr/>
        </p:nvSpPr>
        <p:spPr>
          <a:xfrm>
            <a:off x="586740" y="4806315"/>
            <a:ext cx="628967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ü"/>
            </a:pPr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可以按照点击次数、阅读时长、转发次数分别打不同的标签</a:t>
            </a:r>
            <a:endParaRPr lang="zh-CN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rcRect t="2246" b="3466"/>
          <a:stretch>
            <a:fillRect/>
          </a:stretch>
        </p:blipFill>
        <p:spPr>
          <a:xfrm>
            <a:off x="526415" y="923925"/>
            <a:ext cx="7176770" cy="3731260"/>
          </a:xfrm>
          <a:prstGeom prst="rect">
            <a:avLst/>
          </a:prstGeom>
          <a:ln>
            <a:solidFill>
              <a:srgbClr val="FFC00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5" name="矩形 94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02" name="对角圆角矩形 10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3" name="图片 10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" name="文本框 10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05" name="文本框 104"/>
          <p:cNvSpPr txBox="1"/>
          <p:nvPr/>
        </p:nvSpPr>
        <p:spPr>
          <a:xfrm>
            <a:off x="662940" y="184785"/>
            <a:ext cx="51358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是否查看了推送的文件？</a:t>
            </a:r>
            <a:endParaRPr lang="zh-CN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06" name="组合 105"/>
          <p:cNvGrpSpPr/>
          <p:nvPr/>
        </p:nvGrpSpPr>
        <p:grpSpPr>
          <a:xfrm>
            <a:off x="252095" y="212725"/>
            <a:ext cx="341630" cy="280035"/>
            <a:chOff x="4729" y="1585"/>
            <a:chExt cx="842" cy="708"/>
          </a:xfrm>
        </p:grpSpPr>
        <p:pic>
          <p:nvPicPr>
            <p:cNvPr id="107" name="图片 106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8" name="图片 107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09" name="图片 108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6" name="文本框 5"/>
          <p:cNvSpPr txBox="1"/>
          <p:nvPr/>
        </p:nvSpPr>
        <p:spPr>
          <a:xfrm>
            <a:off x="7562850" y="2696845"/>
            <a:ext cx="24345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【雷达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PDF</a:t>
            </a:r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】针对没有公众号推文，只有文件就可以用这个功能</a:t>
            </a:r>
            <a:endParaRPr lang="zh-CN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0555" y="1212850"/>
            <a:ext cx="4281170" cy="4222750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550" y="1115060"/>
            <a:ext cx="2335530" cy="4320540"/>
          </a:xfrm>
          <a:prstGeom prst="rect">
            <a:avLst/>
          </a:prstGeom>
          <a:ln>
            <a:solidFill>
              <a:srgbClr val="FFC00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5" name="矩形 94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02" name="对角圆角矩形 10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3" name="图片 10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" name="文本框 10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106" name="组合 105"/>
          <p:cNvGrpSpPr/>
          <p:nvPr/>
        </p:nvGrpSpPr>
        <p:grpSpPr>
          <a:xfrm>
            <a:off x="413385" y="318770"/>
            <a:ext cx="341630" cy="280035"/>
            <a:chOff x="4729" y="1585"/>
            <a:chExt cx="842" cy="708"/>
          </a:xfrm>
        </p:grpSpPr>
        <p:pic>
          <p:nvPicPr>
            <p:cNvPr id="107" name="图片 106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8" name="图片 107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09" name="图片 108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6" name="文本框 5"/>
          <p:cNvSpPr txBox="1"/>
          <p:nvPr/>
        </p:nvSpPr>
        <p:spPr>
          <a:xfrm>
            <a:off x="6477000" y="2036445"/>
            <a:ext cx="340804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打标签逻辑跟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雷达文章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一致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根据点击次数、阅读时长、转发次数分别打标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但有个小问题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就是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PDF</a:t>
            </a:r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文件无法放大，如果文件字太小，看起来体验感就很不好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84225" y="274955"/>
            <a:ext cx="2697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是否查看了推送的文件？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865" y="1194435"/>
            <a:ext cx="5902960" cy="3745230"/>
          </a:xfrm>
          <a:prstGeom prst="rect">
            <a:avLst/>
          </a:prstGeom>
          <a:ln>
            <a:solidFill>
              <a:srgbClr val="FFC00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5" name="矩形 94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02" name="对角圆角矩形 10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3" name="图片 10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" name="文本框 10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05" name="文本框 104"/>
          <p:cNvSpPr txBox="1"/>
          <p:nvPr/>
        </p:nvSpPr>
        <p:spPr>
          <a:xfrm>
            <a:off x="1163320" y="435610"/>
            <a:ext cx="51358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第二招：高阶玩法，多</a:t>
            </a:r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重标签如何识别</a:t>
            </a:r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？</a:t>
            </a:r>
            <a:endParaRPr lang="zh-CN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06" name="组合 10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07" name="图片 106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8" name="图片 107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09" name="图片 108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4" name="矩形 3"/>
          <p:cNvSpPr/>
          <p:nvPr/>
        </p:nvSpPr>
        <p:spPr>
          <a:xfrm>
            <a:off x="752475" y="1435735"/>
            <a:ext cx="7964170" cy="299402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marL="285750" indent="-285750" algn="l">
              <a:lnSpc>
                <a:spcPct val="220000"/>
              </a:lnSpc>
              <a:buFont typeface="Wingdings" panose="05000000000000000000" charset="0"/>
              <a:buChar char="Ø"/>
            </a:pPr>
            <a:r>
              <a:rPr lang="zh-CN" b="1"/>
              <a:t>如何通过日常对话中自动打标签？</a:t>
            </a:r>
            <a:r>
              <a:rPr lang="zh-CN"/>
              <a:t>（关键词回复）</a:t>
            </a:r>
            <a:endParaRPr lang="zh-CN" altLang="en-US"/>
          </a:p>
          <a:p>
            <a:pPr marL="285750" indent="-285750" algn="l">
              <a:lnSpc>
                <a:spcPct val="220000"/>
              </a:lnSpc>
              <a:buFont typeface="Wingdings" panose="05000000000000000000" charset="0"/>
              <a:buChar char="Ø"/>
            </a:pPr>
            <a:r>
              <a:rPr lang="zh-CN" altLang="en-US" b="1"/>
              <a:t>通过填写问卷如何实现自动打标签？</a:t>
            </a:r>
            <a:r>
              <a:rPr lang="zh-CN" altLang="en-US"/>
              <a:t>（多重标签）</a:t>
            </a:r>
            <a:endParaRPr lang="zh-CN" altLang="en-US"/>
          </a:p>
          <a:p>
            <a:pPr marL="285750" indent="-285750" algn="l">
              <a:lnSpc>
                <a:spcPct val="220000"/>
              </a:lnSpc>
              <a:buFont typeface="Wingdings" panose="05000000000000000000" charset="0"/>
              <a:buChar char="Ø"/>
            </a:pPr>
            <a:r>
              <a:rPr lang="zh-CN" altLang="en-US" b="1"/>
              <a:t>不同来源进粉，如何识别</a:t>
            </a:r>
            <a:r>
              <a:rPr lang="zh-CN" altLang="en-US" b="1"/>
              <a:t>并打不同标签？</a:t>
            </a:r>
            <a:r>
              <a:rPr lang="zh-CN" altLang="en-US"/>
              <a:t>（分清</a:t>
            </a:r>
            <a:r>
              <a:rPr lang="zh-CN" altLang="en-US"/>
              <a:t>来源标签）</a:t>
            </a:r>
            <a:endParaRPr lang="zh-CN" altLang="en-US"/>
          </a:p>
          <a:p>
            <a:pPr marL="285750" indent="-285750" algn="l">
              <a:lnSpc>
                <a:spcPct val="220000"/>
              </a:lnSpc>
              <a:buFont typeface="Wingdings" panose="05000000000000000000" charset="0"/>
              <a:buChar char="Ø"/>
            </a:pPr>
            <a:r>
              <a:rPr lang="zh-CN" altLang="en-US" b="1"/>
              <a:t>同一内容，如何分别统计不同渠道访问数据？</a:t>
            </a:r>
            <a:r>
              <a:rPr lang="zh-CN" altLang="en-US" sz="1600"/>
              <a:t>（比如朋友圈、群聊、公众号等）</a:t>
            </a:r>
            <a:endParaRPr lang="zh-CN" altLang="en-US" sz="1600"/>
          </a:p>
          <a:p>
            <a:pPr marL="285750" indent="-285750" algn="l">
              <a:lnSpc>
                <a:spcPct val="220000"/>
              </a:lnSpc>
              <a:buFont typeface="Wingdings" panose="05000000000000000000" charset="0"/>
              <a:buChar char="Ø"/>
            </a:pPr>
            <a:r>
              <a:rPr lang="zh-CN" altLang="en-US" b="1"/>
              <a:t>导入历史订单如何识别用户过往的消费标签嘛？</a:t>
            </a:r>
            <a:r>
              <a:rPr lang="zh-CN" altLang="en-US" sz="1600"/>
              <a:t>（比如有复购、高客单用户）</a:t>
            </a:r>
            <a:endParaRPr lang="zh-CN" altLang="en-US" sz="1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5" name="矩形 94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02" name="对角圆角矩形 10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3" name="图片 10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" name="文本框 10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05" name="文本框 104"/>
          <p:cNvSpPr txBox="1"/>
          <p:nvPr/>
        </p:nvSpPr>
        <p:spPr>
          <a:xfrm>
            <a:off x="574675" y="212725"/>
            <a:ext cx="51358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高阶玩法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——</a:t>
            </a:r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关键词回复自动打标签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06" name="组合 105"/>
          <p:cNvGrpSpPr/>
          <p:nvPr/>
        </p:nvGrpSpPr>
        <p:grpSpPr>
          <a:xfrm>
            <a:off x="203835" y="212725"/>
            <a:ext cx="341630" cy="280035"/>
            <a:chOff x="4729" y="1585"/>
            <a:chExt cx="842" cy="708"/>
          </a:xfrm>
        </p:grpSpPr>
        <p:pic>
          <p:nvPicPr>
            <p:cNvPr id="107" name="图片 106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8" name="图片 107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09" name="图片 108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950" y="1847215"/>
            <a:ext cx="1990725" cy="30003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88950" y="1382395"/>
            <a:ext cx="243459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点燃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SCRM</a:t>
            </a:r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系统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0035" y="1382395"/>
            <a:ext cx="5039995" cy="3649980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7957820" y="2692400"/>
            <a:ext cx="24345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支持半匹配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全匹配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可以打多组标签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5" name="矩形 94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02" name="对角圆角矩形 10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3" name="图片 10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" name="文本框 10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05" name="文本框 104"/>
          <p:cNvSpPr txBox="1"/>
          <p:nvPr/>
        </p:nvSpPr>
        <p:spPr>
          <a:xfrm>
            <a:off x="679450" y="213995"/>
            <a:ext cx="51358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高阶玩法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——</a:t>
            </a:r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关键词回复自动打标签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06" name="组合 105"/>
          <p:cNvGrpSpPr/>
          <p:nvPr/>
        </p:nvGrpSpPr>
        <p:grpSpPr>
          <a:xfrm>
            <a:off x="308610" y="270510"/>
            <a:ext cx="341630" cy="280035"/>
            <a:chOff x="4729" y="1585"/>
            <a:chExt cx="842" cy="708"/>
          </a:xfrm>
        </p:grpSpPr>
        <p:pic>
          <p:nvPicPr>
            <p:cNvPr id="107" name="图片 106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8" name="图片 107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09" name="图片 108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005" y="769620"/>
            <a:ext cx="8382635" cy="4451350"/>
          </a:xfrm>
          <a:prstGeom prst="rect">
            <a:avLst/>
          </a:prstGeom>
          <a:ln>
            <a:solidFill>
              <a:srgbClr val="FFC00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5" name="矩形 94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02" name="对角圆角矩形 10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3" name="图片 10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" name="文本框 10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05" name="文本框 104"/>
          <p:cNvSpPr txBox="1"/>
          <p:nvPr/>
        </p:nvSpPr>
        <p:spPr>
          <a:xfrm>
            <a:off x="679450" y="213995"/>
            <a:ext cx="51358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高阶玩法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——</a:t>
            </a:r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关键词回复自动打标签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06" name="组合 105"/>
          <p:cNvGrpSpPr/>
          <p:nvPr/>
        </p:nvGrpSpPr>
        <p:grpSpPr>
          <a:xfrm>
            <a:off x="308610" y="270510"/>
            <a:ext cx="341630" cy="280035"/>
            <a:chOff x="4729" y="1585"/>
            <a:chExt cx="842" cy="708"/>
          </a:xfrm>
        </p:grpSpPr>
        <p:pic>
          <p:nvPicPr>
            <p:cNvPr id="107" name="图片 106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8" name="图片 107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09" name="图片 108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6" name="文本框 5"/>
          <p:cNvSpPr txBox="1"/>
          <p:nvPr/>
        </p:nvSpPr>
        <p:spPr>
          <a:xfrm>
            <a:off x="6449695" y="2217420"/>
            <a:ext cx="33451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还可以设置自动回复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只要用户的回复中包含关键词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即可自动弹出设定好的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群发内容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endParaRPr lang="en-US" altLang="zh-CN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610" y="821690"/>
            <a:ext cx="5909310" cy="4417695"/>
          </a:xfrm>
          <a:prstGeom prst="rect">
            <a:avLst/>
          </a:prstGeom>
          <a:ln>
            <a:solidFill>
              <a:srgbClr val="FFC00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5" name="矩形 94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02" name="对角圆角矩形 10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3" name="图片 10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" name="文本框 10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106" name="组合 105"/>
          <p:cNvGrpSpPr/>
          <p:nvPr/>
        </p:nvGrpSpPr>
        <p:grpSpPr>
          <a:xfrm>
            <a:off x="300990" y="296545"/>
            <a:ext cx="341630" cy="280035"/>
            <a:chOff x="4729" y="1585"/>
            <a:chExt cx="842" cy="708"/>
          </a:xfrm>
        </p:grpSpPr>
        <p:pic>
          <p:nvPicPr>
            <p:cNvPr id="107" name="图片 106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8" name="图片 107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09" name="图片 108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4" name="文本框 3"/>
          <p:cNvSpPr txBox="1"/>
          <p:nvPr/>
        </p:nvSpPr>
        <p:spPr>
          <a:xfrm>
            <a:off x="3219450" y="889000"/>
            <a:ext cx="56089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buFont typeface="Wingdings" panose="05000000000000000000" charset="0"/>
              <a:buChar char="ü"/>
            </a:pPr>
            <a:r>
              <a:rPr lang="zh-CN" sz="20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可以支持自动绑号</a:t>
            </a:r>
            <a:r>
              <a:rPr lang="zh-CN" sz="1200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（用户填写手机号就能自动识别</a:t>
            </a:r>
            <a:r>
              <a:rPr lang="en-US" altLang="zh-CN" sz="1200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+</a:t>
            </a:r>
            <a:r>
              <a:rPr lang="zh-CN" altLang="en-US" sz="1200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绑定）</a:t>
            </a:r>
            <a:endParaRPr lang="zh-CN" altLang="en-US" sz="1200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79450" y="213995"/>
            <a:ext cx="51358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高阶玩法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——</a:t>
            </a:r>
            <a:r>
              <a:rPr lang="zh-CN" altLang="en-US" sz="1600" b="1">
                <a:sym typeface="+mn-ea"/>
              </a:rPr>
              <a:t>通过填写问卷如何实现自动打标签？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990" y="661035"/>
            <a:ext cx="1797050" cy="4831715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9580" y="2006600"/>
            <a:ext cx="5529580" cy="3413760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3219450" y="1287780"/>
            <a:ext cx="56089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buFont typeface="Wingdings" panose="05000000000000000000" charset="0"/>
              <a:buChar char="ü"/>
            </a:pPr>
            <a:r>
              <a:rPr lang="zh-CN" sz="20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可以自动打标签</a:t>
            </a:r>
            <a:r>
              <a:rPr lang="zh-CN" sz="1200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（支持单选</a:t>
            </a:r>
            <a:r>
              <a:rPr lang="en-US" altLang="zh-CN" sz="1200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r>
              <a:rPr lang="zh-CN" altLang="en-US" sz="1200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多选）</a:t>
            </a:r>
            <a:endParaRPr lang="zh-CN" altLang="en-US" sz="1200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163091" y="464453"/>
            <a:ext cx="9956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sym typeface="+mn-ea"/>
              </a:rPr>
              <a:t>标签案例</a:t>
            </a:r>
            <a:endParaRPr lang="zh-CN" altLang="en-US" sz="1600" b="1" dirty="0">
              <a:solidFill>
                <a:schemeClr val="bg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7" name="矩形 6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584200" y="1075055"/>
            <a:ext cx="18275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zh-CN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人群包标签展示</a:t>
            </a:r>
            <a:endParaRPr lang="zh-CN" altLang="en-US" b="1" dirty="0" smtClean="0">
              <a:solidFill>
                <a:srgbClr val="4A7A8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cxnSp>
        <p:nvCxnSpPr>
          <p:cNvPr id="29" name="直接连接符 28"/>
          <p:cNvCxnSpPr/>
          <p:nvPr/>
        </p:nvCxnSpPr>
        <p:spPr>
          <a:xfrm flipV="1">
            <a:off x="701040" y="1443355"/>
            <a:ext cx="1397000" cy="3810"/>
          </a:xfrm>
          <a:prstGeom prst="line">
            <a:avLst/>
          </a:prstGeom>
          <a:ln w="38100" cap="rnd">
            <a:solidFill>
              <a:srgbClr val="0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085" y="1520190"/>
            <a:ext cx="1869440" cy="40525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8760" y="375920"/>
            <a:ext cx="1303655" cy="51968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0690" y="378460"/>
            <a:ext cx="1383030" cy="51968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2160" y="378460"/>
            <a:ext cx="1426210" cy="51949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2680" y="375285"/>
            <a:ext cx="1426845" cy="51974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5" name="矩形 94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02" name="对角圆角矩形 10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3" name="图片 10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" name="文本框 10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106" name="组合 105"/>
          <p:cNvGrpSpPr/>
          <p:nvPr/>
        </p:nvGrpSpPr>
        <p:grpSpPr>
          <a:xfrm>
            <a:off x="300990" y="296545"/>
            <a:ext cx="341630" cy="280035"/>
            <a:chOff x="4729" y="1585"/>
            <a:chExt cx="842" cy="708"/>
          </a:xfrm>
        </p:grpSpPr>
        <p:pic>
          <p:nvPicPr>
            <p:cNvPr id="107" name="图片 106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8" name="图片 107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09" name="图片 108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6" name="文本框 5"/>
          <p:cNvSpPr txBox="1"/>
          <p:nvPr/>
        </p:nvSpPr>
        <p:spPr>
          <a:xfrm>
            <a:off x="643255" y="240030"/>
            <a:ext cx="51358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高阶玩法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——</a:t>
            </a:r>
            <a:r>
              <a:rPr lang="zh-CN" altLang="en-US" sz="1600" b="1">
                <a:sym typeface="+mn-ea"/>
              </a:rPr>
              <a:t>通过填写问卷如何实现自动打标签？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385" y="1087755"/>
            <a:ext cx="9098915" cy="4328795"/>
          </a:xfrm>
          <a:prstGeom prst="rect">
            <a:avLst/>
          </a:prstGeom>
          <a:ln>
            <a:solidFill>
              <a:schemeClr val="accent4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5" name="矩形 94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02" name="对角圆角矩形 10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3" name="图片 10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" name="文本框 10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106" name="组合 105"/>
          <p:cNvGrpSpPr/>
          <p:nvPr/>
        </p:nvGrpSpPr>
        <p:grpSpPr>
          <a:xfrm>
            <a:off x="300990" y="296545"/>
            <a:ext cx="341630" cy="280035"/>
            <a:chOff x="4729" y="1585"/>
            <a:chExt cx="842" cy="708"/>
          </a:xfrm>
        </p:grpSpPr>
        <p:pic>
          <p:nvPicPr>
            <p:cNvPr id="107" name="图片 106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8" name="图片 107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09" name="图片 108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6" name="文本框 5"/>
          <p:cNvSpPr txBox="1"/>
          <p:nvPr/>
        </p:nvSpPr>
        <p:spPr>
          <a:xfrm>
            <a:off x="643255" y="240030"/>
            <a:ext cx="51358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高阶玩法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——</a:t>
            </a:r>
            <a:r>
              <a:rPr lang="zh-CN" altLang="en-US" sz="1600" b="1">
                <a:sym typeface="+mn-ea"/>
              </a:rPr>
              <a:t>通过填写问卷如何实现自动打标签？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170" y="963930"/>
            <a:ext cx="2199005" cy="3995420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4480" y="964565"/>
            <a:ext cx="2018030" cy="3994785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6175" y="958215"/>
            <a:ext cx="2420620" cy="4001135"/>
          </a:xfrm>
          <a:prstGeom prst="rect">
            <a:avLst/>
          </a:prstGeom>
          <a:ln>
            <a:solidFill>
              <a:schemeClr val="accent4"/>
            </a:solidFill>
          </a:ln>
        </p:spPr>
      </p:pic>
      <p:sp>
        <p:nvSpPr>
          <p:cNvPr id="12" name="文本框 11"/>
          <p:cNvSpPr txBox="1"/>
          <p:nvPr/>
        </p:nvSpPr>
        <p:spPr>
          <a:xfrm>
            <a:off x="1517650" y="4723765"/>
            <a:ext cx="2972435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第</a:t>
            </a:r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一版</a:t>
            </a:r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表单</a:t>
            </a:r>
            <a:endParaRPr lang="zh-CN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/>
            <a:r>
              <a:rPr lang="zh-CN" sz="1600"/>
              <a:t>采用微伴</a:t>
            </a:r>
            <a:r>
              <a:rPr lang="zh-CN" sz="1600"/>
              <a:t>系统，填写率</a:t>
            </a:r>
            <a:r>
              <a:rPr lang="en-US" altLang="zh-CN" sz="1600"/>
              <a:t>80%</a:t>
            </a:r>
            <a:r>
              <a:rPr lang="zh-CN" altLang="en-US" sz="1600"/>
              <a:t>左右</a:t>
            </a:r>
            <a:endParaRPr lang="zh-CN" altLang="en-US" sz="1600"/>
          </a:p>
          <a:p>
            <a:pPr algn="l"/>
            <a:r>
              <a:rPr lang="zh-CN" altLang="en-US" sz="1600"/>
              <a:t>非自动绑号，需手动同步</a:t>
            </a:r>
            <a:endParaRPr lang="zh-CN" altLang="en-US" sz="1600"/>
          </a:p>
        </p:txBody>
      </p:sp>
      <p:sp>
        <p:nvSpPr>
          <p:cNvPr id="9" name="文本框 8"/>
          <p:cNvSpPr txBox="1"/>
          <p:nvPr/>
        </p:nvSpPr>
        <p:spPr>
          <a:xfrm>
            <a:off x="7674610" y="4323715"/>
            <a:ext cx="247142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第二版</a:t>
            </a:r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表单</a:t>
            </a:r>
            <a:endParaRPr lang="zh-CN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/>
            <a:r>
              <a:rPr lang="zh-CN" sz="1600"/>
              <a:t>采用点燃</a:t>
            </a:r>
            <a:r>
              <a:rPr lang="en-US" altLang="zh-CN" sz="1600"/>
              <a:t>SCDP</a:t>
            </a:r>
            <a:r>
              <a:rPr lang="zh-CN" altLang="en-US" sz="1600"/>
              <a:t>系统</a:t>
            </a:r>
            <a:endParaRPr lang="zh-CN" altLang="en-US" sz="1600"/>
          </a:p>
          <a:p>
            <a:pPr algn="l"/>
            <a:r>
              <a:rPr lang="zh-CN" sz="1600"/>
              <a:t>填写率稳定在</a:t>
            </a:r>
            <a:r>
              <a:rPr lang="en-US" altLang="zh-CN" sz="1600"/>
              <a:t>85%</a:t>
            </a:r>
            <a:r>
              <a:rPr lang="zh-CN" altLang="en-US" sz="1600"/>
              <a:t>左右</a:t>
            </a:r>
            <a:endParaRPr lang="zh-CN" altLang="en-US" sz="1600"/>
          </a:p>
          <a:p>
            <a:pPr algn="l"/>
            <a:r>
              <a:rPr lang="zh-CN" altLang="en-US" sz="1600"/>
              <a:t>自动绑号</a:t>
            </a:r>
            <a:r>
              <a:rPr lang="en-US" altLang="zh-CN" sz="1600"/>
              <a:t>+</a:t>
            </a:r>
            <a:r>
              <a:rPr lang="zh-CN" altLang="en-US" sz="1600"/>
              <a:t>打标签</a:t>
            </a:r>
            <a:endParaRPr lang="zh-CN" altLang="en-US" sz="1600"/>
          </a:p>
          <a:p>
            <a:pPr algn="l"/>
            <a:r>
              <a:rPr lang="zh-CN" altLang="en-US" sz="1600">
                <a:sym typeface="+mn-ea"/>
              </a:rPr>
              <a:t>最高达</a:t>
            </a:r>
            <a:r>
              <a:rPr lang="en-US" altLang="zh-CN" sz="1600">
                <a:sym typeface="+mn-ea"/>
              </a:rPr>
              <a:t>94.44%</a:t>
            </a:r>
            <a:endParaRPr lang="zh-CN" altLang="en-US" sz="1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5" name="矩形 94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02" name="对角圆角矩形 10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3" name="图片 10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" name="文本框 10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106" name="组合 105"/>
          <p:cNvGrpSpPr/>
          <p:nvPr/>
        </p:nvGrpSpPr>
        <p:grpSpPr>
          <a:xfrm>
            <a:off x="300990" y="296545"/>
            <a:ext cx="341630" cy="280035"/>
            <a:chOff x="4729" y="1585"/>
            <a:chExt cx="842" cy="708"/>
          </a:xfrm>
        </p:grpSpPr>
        <p:pic>
          <p:nvPicPr>
            <p:cNvPr id="107" name="图片 106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8" name="图片 107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09" name="图片 108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4" name="文本框 3"/>
          <p:cNvSpPr txBox="1"/>
          <p:nvPr/>
        </p:nvSpPr>
        <p:spPr>
          <a:xfrm>
            <a:off x="6397625" y="2245360"/>
            <a:ext cx="349123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dirty="0">
                <a:sym typeface="+mn-ea"/>
              </a:rPr>
              <a:t>通过软件活码生成器</a:t>
            </a:r>
            <a:endParaRPr lang="zh-CN" altLang="en-US" sz="2400" b="1" dirty="0">
              <a:sym typeface="+mn-ea"/>
            </a:endParaRPr>
          </a:p>
          <a:p>
            <a:r>
              <a:rPr lang="zh-CN" altLang="en-US" sz="2400" b="1" dirty="0">
                <a:sym typeface="+mn-ea"/>
              </a:rPr>
              <a:t>设置来源标签</a:t>
            </a:r>
            <a:endParaRPr lang="zh-CN" altLang="en-US" sz="24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43255" y="240030"/>
            <a:ext cx="51358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高阶玩法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——</a:t>
            </a:r>
            <a:r>
              <a:rPr lang="zh-CN" altLang="en-US" sz="1600" b="1">
                <a:sym typeface="+mn-ea"/>
              </a:rPr>
              <a:t>不同来源进粉，如何识别并打不同标签？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860" y="641350"/>
            <a:ext cx="5781675" cy="4853305"/>
          </a:xfrm>
          <a:prstGeom prst="rect">
            <a:avLst/>
          </a:prstGeom>
          <a:ln>
            <a:solidFill>
              <a:srgbClr val="FFC00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5" name="矩形 94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02" name="对角圆角矩形 10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3" name="图片 10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" name="文本框 10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106" name="组合 105"/>
          <p:cNvGrpSpPr/>
          <p:nvPr/>
        </p:nvGrpSpPr>
        <p:grpSpPr>
          <a:xfrm>
            <a:off x="300990" y="296545"/>
            <a:ext cx="341630" cy="280035"/>
            <a:chOff x="4729" y="1585"/>
            <a:chExt cx="842" cy="708"/>
          </a:xfrm>
        </p:grpSpPr>
        <p:pic>
          <p:nvPicPr>
            <p:cNvPr id="107" name="图片 106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8" name="图片 107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09" name="图片 108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4" name="文本框 3"/>
          <p:cNvSpPr txBox="1"/>
          <p:nvPr/>
        </p:nvSpPr>
        <p:spPr>
          <a:xfrm>
            <a:off x="7533005" y="1941830"/>
            <a:ext cx="23799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400" b="1" dirty="0">
                <a:sym typeface="+mn-ea"/>
              </a:rPr>
              <a:t>通过软件导入商城订单获取标签</a:t>
            </a:r>
            <a:endParaRPr lang="zh-CN" altLang="en-US" sz="24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43255" y="240030"/>
            <a:ext cx="51358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高阶玩法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——</a:t>
            </a:r>
            <a:r>
              <a:rPr lang="zh-CN" altLang="en-US" sz="1600" b="1">
                <a:sym typeface="+mn-ea"/>
              </a:rPr>
              <a:t>不同来源进粉，如何识别并打不同标签？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315" y="976630"/>
            <a:ext cx="7129780" cy="3813810"/>
          </a:xfrm>
          <a:prstGeom prst="rect">
            <a:avLst/>
          </a:prstGeom>
          <a:ln>
            <a:solidFill>
              <a:srgbClr val="FFC00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5" name="矩形 94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02" name="对角圆角矩形 10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3" name="图片 10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" name="文本框 10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106" name="组合 105"/>
          <p:cNvGrpSpPr/>
          <p:nvPr/>
        </p:nvGrpSpPr>
        <p:grpSpPr>
          <a:xfrm>
            <a:off x="300990" y="296545"/>
            <a:ext cx="341630" cy="280035"/>
            <a:chOff x="4729" y="1585"/>
            <a:chExt cx="842" cy="708"/>
          </a:xfrm>
        </p:grpSpPr>
        <p:pic>
          <p:nvPicPr>
            <p:cNvPr id="107" name="图片 106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8" name="图片 107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09" name="图片 108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385" y="969645"/>
            <a:ext cx="2335530" cy="4320540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7060" y="969645"/>
            <a:ext cx="3182620" cy="1844040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7060" y="3002915"/>
            <a:ext cx="6127115" cy="2287905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711835" y="240030"/>
            <a:ext cx="63931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高阶玩法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——</a:t>
            </a:r>
            <a:r>
              <a:rPr lang="zh-CN" altLang="en-US" sz="1600" b="1">
                <a:sym typeface="+mn-ea"/>
              </a:rPr>
              <a:t>同一内容，如何分别统计不同渠道访问数据？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546850" y="1477010"/>
            <a:ext cx="27273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通过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互动雷达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的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添加渠道链接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功能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可以做多个不同渠道的统计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5" name="矩形 94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02" name="对角圆角矩形 10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3" name="图片 10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" name="文本框 10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106" name="组合 105"/>
          <p:cNvGrpSpPr/>
          <p:nvPr/>
        </p:nvGrpSpPr>
        <p:grpSpPr>
          <a:xfrm>
            <a:off x="300990" y="296545"/>
            <a:ext cx="341630" cy="280035"/>
            <a:chOff x="4729" y="1585"/>
            <a:chExt cx="842" cy="708"/>
          </a:xfrm>
        </p:grpSpPr>
        <p:pic>
          <p:nvPicPr>
            <p:cNvPr id="107" name="图片 106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8" name="图片 107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09" name="图片 108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9" name="文本框 8"/>
          <p:cNvSpPr txBox="1"/>
          <p:nvPr/>
        </p:nvSpPr>
        <p:spPr>
          <a:xfrm>
            <a:off x="711835" y="240030"/>
            <a:ext cx="63931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高阶玩法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——</a:t>
            </a:r>
            <a:r>
              <a:rPr lang="zh-CN" altLang="en-US" sz="1600" b="1">
                <a:sym typeface="+mn-ea"/>
              </a:rPr>
              <a:t>同一内容，如何分别统计不同渠道访问数据？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" name="图片 1" descr="养生方案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385" y="861695"/>
            <a:ext cx="1550670" cy="404304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7770" y="1359535"/>
            <a:ext cx="3088005" cy="2886075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15685" y="1288415"/>
            <a:ext cx="3689985" cy="2858135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643255" y="4977765"/>
            <a:ext cx="140462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朋友圈海报</a:t>
            </a:r>
            <a:endParaRPr lang="zh-CN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786380" y="4354195"/>
            <a:ext cx="237172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点对点沟通（图文链接）</a:t>
            </a:r>
            <a:endParaRPr lang="en-US" altLang="zh-CN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997065" y="4354195"/>
            <a:ext cx="237172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企微收到的消息提示</a:t>
            </a:r>
            <a:endParaRPr lang="en-US" altLang="zh-CN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" name="右箭头 4"/>
          <p:cNvSpPr/>
          <p:nvPr/>
        </p:nvSpPr>
        <p:spPr>
          <a:xfrm>
            <a:off x="5732145" y="2806700"/>
            <a:ext cx="290195" cy="217805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5" name="矩形 94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02" name="对角圆角矩形 10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3" name="图片 10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" name="文本框 10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106" name="组合 105"/>
          <p:cNvGrpSpPr/>
          <p:nvPr/>
        </p:nvGrpSpPr>
        <p:grpSpPr>
          <a:xfrm>
            <a:off x="300990" y="296545"/>
            <a:ext cx="341630" cy="280035"/>
            <a:chOff x="4729" y="1585"/>
            <a:chExt cx="842" cy="708"/>
          </a:xfrm>
        </p:grpSpPr>
        <p:pic>
          <p:nvPicPr>
            <p:cNvPr id="107" name="图片 106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8" name="图片 107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09" name="图片 108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9" name="文本框 8"/>
          <p:cNvSpPr txBox="1"/>
          <p:nvPr/>
        </p:nvSpPr>
        <p:spPr>
          <a:xfrm>
            <a:off x="711835" y="240030"/>
            <a:ext cx="63931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高阶玩法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——</a:t>
            </a:r>
            <a:r>
              <a:rPr lang="zh-CN" altLang="en-US" sz="1600" b="1">
                <a:sym typeface="+mn-ea"/>
              </a:rPr>
              <a:t>导入历史订单如何</a:t>
            </a:r>
            <a:r>
              <a:rPr lang="zh-CN" altLang="en-US" sz="1600" b="1">
                <a:sym typeface="+mn-ea"/>
              </a:rPr>
              <a:t>识别用户过往的消费标签嘛？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50545" y="5187315"/>
            <a:ext cx="140462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标签管理</a:t>
            </a:r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功能</a:t>
            </a:r>
            <a:endParaRPr lang="zh-CN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800985" y="1053465"/>
            <a:ext cx="50488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0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可以按商品关键词、订单金额、消费次数、</a:t>
            </a:r>
            <a:endParaRPr lang="zh-CN" sz="20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sz="20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消费月份、订单城市等进行打标</a:t>
            </a:r>
            <a:endParaRPr lang="zh-CN" sz="20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545" y="657225"/>
            <a:ext cx="1493520" cy="45300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rcRect t="1787"/>
          <a:stretch>
            <a:fillRect/>
          </a:stretch>
        </p:blipFill>
        <p:spPr>
          <a:xfrm>
            <a:off x="2689860" y="1964690"/>
            <a:ext cx="6325235" cy="3559810"/>
          </a:xfrm>
          <a:prstGeom prst="rect">
            <a:avLst/>
          </a:prstGeom>
          <a:ln>
            <a:solidFill>
              <a:srgbClr val="FFC00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5" name="矩形 94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02" name="对角圆角矩形 10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3" name="图片 10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" name="文本框 10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106" name="组合 105"/>
          <p:cNvGrpSpPr/>
          <p:nvPr/>
        </p:nvGrpSpPr>
        <p:grpSpPr>
          <a:xfrm>
            <a:off x="300990" y="296545"/>
            <a:ext cx="341630" cy="280035"/>
            <a:chOff x="4729" y="1585"/>
            <a:chExt cx="842" cy="708"/>
          </a:xfrm>
        </p:grpSpPr>
        <p:pic>
          <p:nvPicPr>
            <p:cNvPr id="107" name="图片 106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8" name="图片 107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09" name="图片 108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9" name="文本框 8"/>
          <p:cNvSpPr txBox="1"/>
          <p:nvPr/>
        </p:nvSpPr>
        <p:spPr>
          <a:xfrm>
            <a:off x="711835" y="240030"/>
            <a:ext cx="63931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高阶玩法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——</a:t>
            </a:r>
            <a:r>
              <a:rPr lang="zh-CN" altLang="en-US" sz="1600" b="1">
                <a:sym typeface="+mn-ea"/>
              </a:rPr>
              <a:t>导入历史订单如何</a:t>
            </a:r>
            <a:r>
              <a:rPr lang="zh-CN" altLang="en-US" sz="1600" b="1">
                <a:sym typeface="+mn-ea"/>
              </a:rPr>
              <a:t>识别用户过往的消费标签嘛？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990" y="1882775"/>
            <a:ext cx="9572625" cy="3188335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1430020" y="1114425"/>
            <a:ext cx="62833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24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玩法一：筛选出特定时期下单的用户</a:t>
            </a:r>
            <a:endParaRPr lang="zh-CN" sz="24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/>
            <a:r>
              <a:rPr lang="zh-CN" altLang="en-US" sz="1600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（比如私域首单、主播活动、或大促活动）</a:t>
            </a:r>
            <a:endParaRPr lang="zh-CN" altLang="en-US" sz="1600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5" name="矩形 94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02" name="对角圆角矩形 10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3" name="图片 10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" name="文本框 10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106" name="组合 105"/>
          <p:cNvGrpSpPr/>
          <p:nvPr/>
        </p:nvGrpSpPr>
        <p:grpSpPr>
          <a:xfrm>
            <a:off x="300990" y="296545"/>
            <a:ext cx="341630" cy="280035"/>
            <a:chOff x="4729" y="1585"/>
            <a:chExt cx="842" cy="708"/>
          </a:xfrm>
        </p:grpSpPr>
        <p:pic>
          <p:nvPicPr>
            <p:cNvPr id="107" name="图片 106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8" name="图片 107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09" name="图片 108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9" name="文本框 8"/>
          <p:cNvSpPr txBox="1"/>
          <p:nvPr/>
        </p:nvSpPr>
        <p:spPr>
          <a:xfrm>
            <a:off x="711835" y="240030"/>
            <a:ext cx="63931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高阶玩法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——</a:t>
            </a:r>
            <a:r>
              <a:rPr lang="zh-CN" altLang="en-US" sz="1600" b="1">
                <a:sym typeface="+mn-ea"/>
              </a:rPr>
              <a:t>导入历史订单如何</a:t>
            </a:r>
            <a:r>
              <a:rPr lang="zh-CN" altLang="en-US" sz="1600" b="1">
                <a:sym typeface="+mn-ea"/>
              </a:rPr>
              <a:t>识别用户过往的消费标签嘛？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515" y="1393190"/>
            <a:ext cx="9216390" cy="4159885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4" name="矩形 3"/>
          <p:cNvSpPr/>
          <p:nvPr/>
        </p:nvSpPr>
        <p:spPr>
          <a:xfrm>
            <a:off x="643255" y="1393190"/>
            <a:ext cx="1185545" cy="3784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2059305" y="686435"/>
            <a:ext cx="62833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24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玩法二：筛选出高客单用户，进行深度运营</a:t>
            </a:r>
            <a:endParaRPr lang="zh-CN" sz="28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/>
            <a:r>
              <a:rPr lang="zh-CN" altLang="en-US" sz="1600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（可通过累计消费金额</a:t>
            </a:r>
            <a:r>
              <a:rPr lang="zh-CN" altLang="en-US" sz="1600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观察）</a:t>
            </a:r>
            <a:endParaRPr lang="zh-CN" altLang="en-US" sz="1600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5" name="矩形 94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02" name="对角圆角矩形 10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3" name="图片 10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" name="文本框 10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106" name="组合 105"/>
          <p:cNvGrpSpPr/>
          <p:nvPr/>
        </p:nvGrpSpPr>
        <p:grpSpPr>
          <a:xfrm>
            <a:off x="300990" y="296545"/>
            <a:ext cx="341630" cy="280035"/>
            <a:chOff x="4729" y="1585"/>
            <a:chExt cx="842" cy="708"/>
          </a:xfrm>
        </p:grpSpPr>
        <p:pic>
          <p:nvPicPr>
            <p:cNvPr id="107" name="图片 106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8" name="图片 107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09" name="图片 108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9" name="文本框 8"/>
          <p:cNvSpPr txBox="1"/>
          <p:nvPr/>
        </p:nvSpPr>
        <p:spPr>
          <a:xfrm>
            <a:off x="711835" y="240030"/>
            <a:ext cx="63931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高阶玩法</a:t>
            </a:r>
            <a:r>
              <a:rPr lang="en-US" alt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——</a:t>
            </a:r>
            <a:r>
              <a:rPr lang="zh-CN" altLang="en-US" sz="1600" b="1">
                <a:sym typeface="+mn-ea"/>
              </a:rPr>
              <a:t>导入历史订单如何</a:t>
            </a:r>
            <a:r>
              <a:rPr lang="zh-CN" altLang="en-US" sz="1600" b="1">
                <a:sym typeface="+mn-ea"/>
              </a:rPr>
              <a:t>识别用户过往的消费标签嘛？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rcRect l="533"/>
          <a:stretch>
            <a:fillRect/>
          </a:stretch>
        </p:blipFill>
        <p:spPr>
          <a:xfrm>
            <a:off x="300355" y="2012950"/>
            <a:ext cx="9648190" cy="3343910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1930400" y="1041400"/>
            <a:ext cx="62833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24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玩法三：根据下单时间导推出复购时间</a:t>
            </a:r>
            <a:endParaRPr lang="zh-CN" sz="24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/>
            <a:r>
              <a:rPr lang="zh-CN" sz="24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单独筛选出来提醒复购</a:t>
            </a:r>
            <a:endParaRPr lang="zh-CN" altLang="en-US" sz="1600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/>
          <p:cNvSpPr txBox="1"/>
          <p:nvPr/>
        </p:nvSpPr>
        <p:spPr>
          <a:xfrm>
            <a:off x="1113790" y="252095"/>
            <a:ext cx="6546850" cy="410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分层运营</a:t>
            </a: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---</a:t>
            </a: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多标签组合人群包的分层运营</a:t>
            </a:r>
            <a:endParaRPr lang="zh-CN" altLang="en-US" sz="16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771525" y="352425"/>
            <a:ext cx="341630" cy="280035"/>
            <a:chOff x="4729" y="1585"/>
            <a:chExt cx="842" cy="708"/>
          </a:xfrm>
        </p:grpSpPr>
        <p:pic>
          <p:nvPicPr>
            <p:cNvPr id="9" name="图片 8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1" name="图片 10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395" y="719455"/>
            <a:ext cx="2160905" cy="38436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6180" y="697230"/>
            <a:ext cx="2185670" cy="38881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7730" y="684530"/>
            <a:ext cx="2185670" cy="38881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9280" y="633095"/>
            <a:ext cx="1787525" cy="17405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3400" y="2680335"/>
            <a:ext cx="2734945" cy="153733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7135495" y="2373630"/>
            <a:ext cx="248285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</a:rPr>
              <a:t>针对裂变粉的群独有话题</a:t>
            </a:r>
            <a:endParaRPr lang="zh-CN" altLang="en-US" sz="1400" b="1" dirty="0">
              <a:solidFill>
                <a:schemeClr val="bg1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065010" y="4191635"/>
            <a:ext cx="248285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</a:rPr>
              <a:t>针对所有粉的通用话题</a:t>
            </a:r>
            <a:endParaRPr lang="zh-CN" altLang="en-US" sz="1400" b="1" dirty="0">
              <a:solidFill>
                <a:schemeClr val="bg1"/>
              </a:solidFill>
            </a:endParaRPr>
          </a:p>
        </p:txBody>
      </p:sp>
      <p:sp>
        <p:nvSpPr>
          <p:cNvPr id="44" name="文本框 43"/>
          <p:cNvSpPr txBox="1"/>
          <p:nvPr>
            <p:custDataLst>
              <p:tags r:id="rId8"/>
            </p:custDataLst>
          </p:nvPr>
        </p:nvSpPr>
        <p:spPr>
          <a:xfrm>
            <a:off x="235446" y="4739280"/>
            <a:ext cx="2163580" cy="64942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 anchor="ctr" anchorCtr="0">
            <a:normAutofit/>
          </a:bodyPr>
          <a:lstStyle>
            <a:defPPr>
              <a:defRPr lang="zh-CN"/>
            </a:defPPr>
            <a:lvl1pPr>
              <a:defRPr sz="2800">
                <a:solidFill>
                  <a:srgbClr val="474546"/>
                </a:solidFill>
              </a:defRPr>
            </a:lvl1pPr>
          </a:lstStyle>
          <a:p>
            <a:pPr algn="ctr"/>
            <a:r>
              <a:rPr lang="zh-CN" altLang="en-US" sz="1510" b="1" dirty="0">
                <a:solidFill>
                  <a:srgbClr val="FFFFFF"/>
                </a:solidFill>
              </a:rPr>
              <a:t>拉入不同的群</a:t>
            </a:r>
            <a:endParaRPr lang="zh-CN" altLang="en-US" sz="1510" b="1" dirty="0">
              <a:solidFill>
                <a:srgbClr val="FFFFFF"/>
              </a:solidFill>
            </a:endParaRPr>
          </a:p>
        </p:txBody>
      </p:sp>
      <p:sp>
        <p:nvSpPr>
          <p:cNvPr id="16" name="文本框 15"/>
          <p:cNvSpPr txBox="1"/>
          <p:nvPr>
            <p:custDataLst>
              <p:tags r:id="rId9"/>
            </p:custDataLst>
          </p:nvPr>
        </p:nvSpPr>
        <p:spPr>
          <a:xfrm>
            <a:off x="5222290" y="4911314"/>
            <a:ext cx="1086305" cy="326069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>
            <a:defPPr>
              <a:defRPr lang="zh-CN"/>
            </a:defPPr>
            <a:lvl1pPr>
              <a:defRPr sz="2800">
                <a:solidFill>
                  <a:srgbClr val="474546"/>
                </a:solidFill>
              </a:defRPr>
            </a:lvl1pPr>
          </a:lstStyle>
          <a:p>
            <a:pPr algn="ctr"/>
            <a:r>
              <a:rPr lang="zh-CN" altLang="en-US" sz="1510" dirty="0">
                <a:solidFill>
                  <a:srgbClr val="FFFFFF"/>
                </a:solidFill>
              </a:rPr>
              <a:t>Lorem</a:t>
            </a:r>
            <a:endParaRPr lang="zh-CN" altLang="en-US" sz="1510" dirty="0">
              <a:solidFill>
                <a:srgbClr val="FFFFFF"/>
              </a:solidFill>
            </a:endParaRPr>
          </a:p>
        </p:txBody>
      </p:sp>
      <p:sp>
        <p:nvSpPr>
          <p:cNvPr id="17" name="文本框 16"/>
          <p:cNvSpPr txBox="1"/>
          <p:nvPr>
            <p:custDataLst>
              <p:tags r:id="rId10"/>
            </p:custDataLst>
          </p:nvPr>
        </p:nvSpPr>
        <p:spPr>
          <a:xfrm>
            <a:off x="2567606" y="4739927"/>
            <a:ext cx="2163581" cy="64942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 anchor="ctr" anchorCtr="0">
            <a:normAutofit/>
          </a:bodyPr>
          <a:lstStyle>
            <a:defPPr>
              <a:defRPr lang="zh-CN"/>
            </a:defPPr>
            <a:lvl1pPr>
              <a:defRPr sz="2800">
                <a:solidFill>
                  <a:srgbClr val="474546"/>
                </a:solidFill>
              </a:defRPr>
            </a:lvl1pPr>
          </a:lstStyle>
          <a:p>
            <a:pPr algn="ctr"/>
            <a:r>
              <a:rPr lang="zh-CN" altLang="en-US" sz="1510" b="1" dirty="0">
                <a:solidFill>
                  <a:srgbClr val="FFFFFF"/>
                </a:solidFill>
              </a:rPr>
              <a:t>发不同的点对点消息</a:t>
            </a:r>
            <a:endParaRPr lang="zh-CN" altLang="en-US" sz="1510" b="1" dirty="0">
              <a:solidFill>
                <a:srgbClr val="FFFFFF"/>
              </a:solidFill>
            </a:endParaRPr>
          </a:p>
        </p:txBody>
      </p:sp>
      <p:sp>
        <p:nvSpPr>
          <p:cNvPr id="18" name="文本框 17"/>
          <p:cNvSpPr txBox="1"/>
          <p:nvPr>
            <p:custDataLst>
              <p:tags r:id="rId11"/>
            </p:custDataLst>
          </p:nvPr>
        </p:nvSpPr>
        <p:spPr>
          <a:xfrm>
            <a:off x="4899766" y="4750275"/>
            <a:ext cx="2163581" cy="64942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 anchor="ctr" anchorCtr="0">
            <a:normAutofit/>
          </a:bodyPr>
          <a:lstStyle>
            <a:defPPr>
              <a:defRPr lang="zh-CN"/>
            </a:defPPr>
            <a:lvl1pPr>
              <a:defRPr sz="2800">
                <a:solidFill>
                  <a:srgbClr val="474546"/>
                </a:solidFill>
              </a:defRPr>
            </a:lvl1pPr>
          </a:lstStyle>
          <a:p>
            <a:pPr algn="ctr"/>
            <a:r>
              <a:rPr lang="zh-CN" altLang="en-US" sz="1510" b="1" dirty="0">
                <a:solidFill>
                  <a:srgbClr val="FFFFFF"/>
                </a:solidFill>
              </a:rPr>
              <a:t>发不同的朋友圈</a:t>
            </a:r>
            <a:endParaRPr lang="zh-CN" altLang="en-US" sz="1510" b="1" dirty="0">
              <a:solidFill>
                <a:srgbClr val="FFFFFF"/>
              </a:solidFill>
            </a:endParaRPr>
          </a:p>
        </p:txBody>
      </p:sp>
      <p:sp>
        <p:nvSpPr>
          <p:cNvPr id="20" name="文本框 19"/>
          <p:cNvSpPr txBox="1"/>
          <p:nvPr>
            <p:custDataLst>
              <p:tags r:id="rId12"/>
            </p:custDataLst>
          </p:nvPr>
        </p:nvSpPr>
        <p:spPr>
          <a:xfrm>
            <a:off x="7373562" y="4739280"/>
            <a:ext cx="2163581" cy="64942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 anchor="ctr" anchorCtr="0">
            <a:normAutofit/>
          </a:bodyPr>
          <a:lstStyle>
            <a:defPPr>
              <a:defRPr lang="zh-CN"/>
            </a:defPPr>
            <a:lvl1pPr>
              <a:defRPr sz="2800">
                <a:solidFill>
                  <a:srgbClr val="474546"/>
                </a:solidFill>
              </a:defRPr>
            </a:lvl1pPr>
          </a:lstStyle>
          <a:p>
            <a:pPr algn="ctr"/>
            <a:r>
              <a:rPr lang="zh-CN" altLang="en-US" sz="1510" b="1" dirty="0">
                <a:solidFill>
                  <a:srgbClr val="FFFFFF"/>
                </a:solidFill>
              </a:rPr>
              <a:t>不同的群内容也不一样</a:t>
            </a:r>
            <a:endParaRPr lang="zh-CN" altLang="en-US" sz="151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334010" y="382270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809386" y="352425"/>
            <a:ext cx="4526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b="1" dirty="0">
                <a:sym typeface="+mn-ea"/>
              </a:rPr>
              <a:t>总结：</a:t>
            </a:r>
            <a:r>
              <a:rPr lang="zh-CN" altLang="en-US" b="1" dirty="0"/>
              <a:t>用户标签维护，定时更新，确保</a:t>
            </a:r>
            <a:r>
              <a:rPr lang="zh-CN" altLang="en-US" b="1" dirty="0"/>
              <a:t>时效</a:t>
            </a:r>
            <a:endParaRPr lang="zh-CN" altLang="en-US" b="1" dirty="0"/>
          </a:p>
        </p:txBody>
      </p:sp>
      <p:grpSp>
        <p:nvGrpSpPr>
          <p:cNvPr id="12" name="组合 11"/>
          <p:cNvGrpSpPr/>
          <p:nvPr/>
        </p:nvGrpSpPr>
        <p:grpSpPr>
          <a:xfrm>
            <a:off x="2025332" y="2008386"/>
            <a:ext cx="6199505" cy="1209675"/>
            <a:chOff x="3198" y="3822"/>
            <a:chExt cx="9763" cy="1905"/>
          </a:xfrm>
        </p:grpSpPr>
        <p:grpSp>
          <p:nvGrpSpPr>
            <p:cNvPr id="14" name="组合 13"/>
            <p:cNvGrpSpPr/>
            <p:nvPr/>
          </p:nvGrpSpPr>
          <p:grpSpPr>
            <a:xfrm>
              <a:off x="3198" y="3822"/>
              <a:ext cx="1999" cy="1905"/>
              <a:chOff x="2727" y="2907"/>
              <a:chExt cx="1999" cy="190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3" name="矩形 32"/>
              <p:cNvSpPr/>
              <p:nvPr/>
            </p:nvSpPr>
            <p:spPr>
              <a:xfrm>
                <a:off x="2727" y="3155"/>
                <a:ext cx="1999" cy="1657"/>
              </a:xfrm>
              <a:prstGeom prst="rect">
                <a:avLst/>
              </a:prstGeom>
              <a:solidFill>
                <a:srgbClr val="FEA9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b="1" dirty="0">
                    <a:solidFill>
                      <a:schemeClr val="tx1"/>
                    </a:solidFill>
                  </a:rPr>
                  <a:t>定期更新</a:t>
                </a:r>
                <a:endParaRPr lang="zh-CN" alt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圆角矩形 16"/>
              <p:cNvSpPr/>
              <p:nvPr/>
            </p:nvSpPr>
            <p:spPr>
              <a:xfrm>
                <a:off x="2932" y="2907"/>
                <a:ext cx="1588" cy="445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1" dirty="0"/>
                  <a:t>1</a:t>
                </a:r>
                <a:endParaRPr lang="zh-CN" altLang="en-US" b="1" dirty="0"/>
              </a:p>
            </p:txBody>
          </p:sp>
          <p:sp>
            <p:nvSpPr>
              <p:cNvPr id="36" name="文本框 35"/>
              <p:cNvSpPr txBox="1"/>
              <p:nvPr/>
            </p:nvSpPr>
            <p:spPr>
              <a:xfrm>
                <a:off x="3581" y="2912"/>
                <a:ext cx="291" cy="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endParaRPr lang="zh-CN" altLang="en-US" sz="1000" b="1" dirty="0">
                  <a:solidFill>
                    <a:srgbClr val="FEA900"/>
                  </a:solidFill>
                  <a:sym typeface="+mn-ea"/>
                </a:endParaRPr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5786" y="3822"/>
              <a:ext cx="1999" cy="1905"/>
              <a:chOff x="2727" y="2907"/>
              <a:chExt cx="1999" cy="190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9" name="矩形 28"/>
              <p:cNvSpPr/>
              <p:nvPr/>
            </p:nvSpPr>
            <p:spPr>
              <a:xfrm>
                <a:off x="2727" y="3155"/>
                <a:ext cx="1999" cy="1657"/>
              </a:xfrm>
              <a:prstGeom prst="rect">
                <a:avLst/>
              </a:prstGeom>
              <a:solidFill>
                <a:srgbClr val="FEA9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b="1" dirty="0">
                    <a:solidFill>
                      <a:schemeClr val="tx1"/>
                    </a:solidFill>
                  </a:rPr>
                  <a:t>更新维度</a:t>
                </a:r>
                <a:endParaRPr lang="zh-CN" alt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圆角矩形 37"/>
              <p:cNvSpPr/>
              <p:nvPr/>
            </p:nvSpPr>
            <p:spPr>
              <a:xfrm>
                <a:off x="2932" y="2907"/>
                <a:ext cx="1588" cy="445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1" dirty="0"/>
                  <a:t>2</a:t>
                </a:r>
                <a:endParaRPr lang="zh-CN" altLang="en-US" b="1" dirty="0"/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8374" y="3822"/>
              <a:ext cx="1999" cy="1905"/>
              <a:chOff x="2727" y="2907"/>
              <a:chExt cx="1999" cy="190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5" name="矩形 24"/>
              <p:cNvSpPr/>
              <p:nvPr/>
            </p:nvSpPr>
            <p:spPr>
              <a:xfrm>
                <a:off x="2727" y="3155"/>
                <a:ext cx="1999" cy="1657"/>
              </a:xfrm>
              <a:prstGeom prst="rect">
                <a:avLst/>
              </a:prstGeom>
              <a:solidFill>
                <a:srgbClr val="FEA9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b="1" dirty="0">
                    <a:solidFill>
                      <a:schemeClr val="tx1"/>
                    </a:solidFill>
                  </a:rPr>
                  <a:t>更新权限</a:t>
                </a:r>
                <a:endParaRPr lang="zh-CN" alt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圆角矩形 46"/>
              <p:cNvSpPr/>
              <p:nvPr/>
            </p:nvSpPr>
            <p:spPr>
              <a:xfrm>
                <a:off x="2932" y="2907"/>
                <a:ext cx="1588" cy="445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1" dirty="0"/>
                  <a:t>3</a:t>
                </a:r>
                <a:endParaRPr lang="zh-CN" altLang="en-US" b="1" dirty="0"/>
              </a:p>
            </p:txBody>
          </p:sp>
        </p:grpSp>
        <p:grpSp>
          <p:nvGrpSpPr>
            <p:cNvPr id="20" name="组合 19"/>
            <p:cNvGrpSpPr/>
            <p:nvPr/>
          </p:nvGrpSpPr>
          <p:grpSpPr>
            <a:xfrm>
              <a:off x="10962" y="3822"/>
              <a:ext cx="1999" cy="1905"/>
              <a:chOff x="2727" y="2907"/>
              <a:chExt cx="1999" cy="190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1" name="矩形 20"/>
              <p:cNvSpPr/>
              <p:nvPr/>
            </p:nvSpPr>
            <p:spPr>
              <a:xfrm>
                <a:off x="2727" y="3155"/>
                <a:ext cx="1999" cy="1657"/>
              </a:xfrm>
              <a:prstGeom prst="rect">
                <a:avLst/>
              </a:prstGeom>
              <a:solidFill>
                <a:srgbClr val="FEA9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b="1" dirty="0">
                    <a:solidFill>
                      <a:schemeClr val="tx1"/>
                    </a:solidFill>
                  </a:rPr>
                  <a:t>无用标签清理</a:t>
                </a:r>
                <a:endParaRPr lang="zh-CN" alt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圆角矩形 51"/>
              <p:cNvSpPr/>
              <p:nvPr/>
            </p:nvSpPr>
            <p:spPr>
              <a:xfrm>
                <a:off x="2932" y="2907"/>
                <a:ext cx="1588" cy="445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1" dirty="0"/>
                  <a:t>4</a:t>
                </a:r>
                <a:endParaRPr lang="zh-CN" altLang="en-US" b="1" dirty="0"/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>
                <a:off x="3581" y="2912"/>
                <a:ext cx="291" cy="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endParaRPr lang="zh-CN" altLang="en-US" sz="1000" b="1" dirty="0">
                  <a:solidFill>
                    <a:srgbClr val="FEA900"/>
                  </a:solidFill>
                  <a:sym typeface="+mn-ea"/>
                </a:endParaRPr>
              </a:p>
            </p:txBody>
          </p:sp>
        </p:grpSp>
      </p:grpSp>
      <p:sp>
        <p:nvSpPr>
          <p:cNvPr id="3" name="文本框 2"/>
          <p:cNvSpPr txBox="1"/>
          <p:nvPr/>
        </p:nvSpPr>
        <p:spPr>
          <a:xfrm>
            <a:off x="2090419" y="3564493"/>
            <a:ext cx="1138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实时更新、每周、每月或</a:t>
            </a:r>
            <a:r>
              <a:rPr lang="en-US" altLang="zh-CN" sz="1200" dirty="0"/>
              <a:t>2-3</a:t>
            </a:r>
            <a:r>
              <a:rPr lang="zh-CN" altLang="en-US" sz="1200" dirty="0"/>
              <a:t>个月更新等</a:t>
            </a:r>
            <a:endParaRPr lang="zh-CN" altLang="en-US" sz="1200" dirty="0"/>
          </a:p>
        </p:txBody>
      </p:sp>
      <p:sp>
        <p:nvSpPr>
          <p:cNvPr id="39" name="文本框 38"/>
          <p:cNvSpPr txBox="1"/>
          <p:nvPr/>
        </p:nvSpPr>
        <p:spPr>
          <a:xfrm>
            <a:off x="3792893" y="3597513"/>
            <a:ext cx="11385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在什么情况下触发对具体用户的更新，如什么情况下更新某类用户的风险评级；</a:t>
            </a:r>
            <a:endParaRPr lang="zh-CN" altLang="en-US" sz="1200" dirty="0"/>
          </a:p>
        </p:txBody>
      </p:sp>
      <p:sp>
        <p:nvSpPr>
          <p:cNvPr id="40" name="文本框 39"/>
          <p:cNvSpPr txBox="1"/>
          <p:nvPr/>
        </p:nvSpPr>
        <p:spPr>
          <a:xfrm>
            <a:off x="5439270" y="3597513"/>
            <a:ext cx="11385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哪些成员可以进行标签编辑与整理，避免误删，误编导致人群损失。</a:t>
            </a:r>
            <a:endParaRPr lang="zh-CN" altLang="en-US" sz="1200" dirty="0"/>
          </a:p>
        </p:txBody>
      </p:sp>
      <p:sp>
        <p:nvSpPr>
          <p:cNvPr id="41" name="文本框 40"/>
          <p:cNvSpPr txBox="1"/>
          <p:nvPr/>
        </p:nvSpPr>
        <p:spPr>
          <a:xfrm>
            <a:off x="7085647" y="3597513"/>
            <a:ext cx="11385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避免无用标签过多占用资源，定期清理掉及给予更多新标签的测试机会。</a:t>
            </a:r>
            <a:endParaRPr lang="zh-CN" altLang="en-US" sz="1200" dirty="0"/>
          </a:p>
        </p:txBody>
      </p:sp>
      <p:grpSp>
        <p:nvGrpSpPr>
          <p:cNvPr id="5" name="组合 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7" name="对角圆角矩形 6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" name="图片 7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文本框 8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5" name="矩形 94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02" name="对角圆角矩形 10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3" name="图片 10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4" name="文本框 10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106" name="组合 105"/>
          <p:cNvGrpSpPr/>
          <p:nvPr/>
        </p:nvGrpSpPr>
        <p:grpSpPr>
          <a:xfrm>
            <a:off x="340995" y="287020"/>
            <a:ext cx="341630" cy="280035"/>
            <a:chOff x="4729" y="1585"/>
            <a:chExt cx="842" cy="708"/>
          </a:xfrm>
        </p:grpSpPr>
        <p:pic>
          <p:nvPicPr>
            <p:cNvPr id="107" name="图片 106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8" name="图片 107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09" name="图片 108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9" name="文本框 8"/>
          <p:cNvSpPr txBox="1"/>
          <p:nvPr/>
        </p:nvSpPr>
        <p:spPr>
          <a:xfrm>
            <a:off x="723900" y="243205"/>
            <a:ext cx="1554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>
                <a:sym typeface="+mn-ea"/>
              </a:rPr>
              <a:t>用户标签</a:t>
            </a:r>
            <a:r>
              <a:rPr lang="zh-CN">
                <a:sym typeface="+mn-ea"/>
              </a:rPr>
              <a:t>作业</a:t>
            </a:r>
            <a:endParaRPr lang="zh-CN"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68605" y="1139825"/>
            <a:ext cx="2809875" cy="3077845"/>
          </a:xfrm>
          <a:prstGeom prst="rect">
            <a:avLst/>
          </a:prstGeom>
          <a:noFill/>
          <a:ln>
            <a:solidFill>
              <a:srgbClr val="ECA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3457575" y="1140460"/>
            <a:ext cx="2956560" cy="3077210"/>
          </a:xfrm>
          <a:prstGeom prst="rect">
            <a:avLst/>
          </a:prstGeom>
          <a:noFill/>
          <a:ln>
            <a:solidFill>
              <a:srgbClr val="ECA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6770370" y="1139825"/>
            <a:ext cx="2737485" cy="3077210"/>
          </a:xfrm>
          <a:prstGeom prst="rect">
            <a:avLst/>
          </a:prstGeom>
          <a:noFill/>
          <a:ln>
            <a:solidFill>
              <a:srgbClr val="ECA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995" y="1243330"/>
            <a:ext cx="2679700" cy="273240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rcRect l="5522" r="513"/>
          <a:stretch>
            <a:fillRect/>
          </a:stretch>
        </p:blipFill>
        <p:spPr>
          <a:xfrm>
            <a:off x="3540125" y="1337310"/>
            <a:ext cx="2767965" cy="240284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1015" y="1337310"/>
            <a:ext cx="2637155" cy="219583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303530" y="4286885"/>
            <a:ext cx="27546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通过生意参谋（或百度</a:t>
            </a:r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指数）</a:t>
            </a:r>
            <a:endParaRPr lang="zh-CN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找出内容及</a:t>
            </a:r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交易画像</a:t>
            </a:r>
            <a:endParaRPr lang="zh-CN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010660" y="4286885"/>
            <a:ext cx="18510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通过微信</a:t>
            </a:r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朋友圈</a:t>
            </a:r>
            <a:endParaRPr lang="zh-CN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找出用户</a:t>
            </a:r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画像</a:t>
            </a:r>
            <a:endParaRPr lang="zh-CN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002145" y="4286885"/>
            <a:ext cx="233489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用户基准画像体系</a:t>
            </a:r>
            <a:r>
              <a:rPr lang="zh-CN" sz="16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搭建</a:t>
            </a:r>
            <a:endParaRPr lang="zh-CN" sz="16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457575" y="802005"/>
            <a:ext cx="6883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 b="1">
                <a:sym typeface="+mn-ea"/>
              </a:rPr>
              <a:t>2</a:t>
            </a:r>
            <a:endParaRPr lang="en-US" sz="3200" b="1"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70510" y="802005"/>
            <a:ext cx="6883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 b="1">
                <a:sym typeface="+mn-ea"/>
              </a:rPr>
              <a:t>1</a:t>
            </a:r>
            <a:endParaRPr lang="en-US" sz="3200" b="1"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931660" y="802005"/>
            <a:ext cx="6883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 b="1">
                <a:sym typeface="+mn-ea"/>
              </a:rPr>
              <a:t>3</a:t>
            </a:r>
            <a:endParaRPr lang="en-US" sz="3200" b="1"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tags/tag1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2"/>
  <p:tag name="KSO_WM_UNIT_ID" val="diagram160430_2*m_h_i*1_1_2"/>
  <p:tag name="KSO_WM_TEMPLATE_CATEGORY" val="diagram"/>
  <p:tag name="KSO_WM_TEMPLATE_INDEX" val="160430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1"/>
  <p:tag name="KSO_WM_UNIT_ID" val="diagram160430_2*m_h_i*1_3_1"/>
  <p:tag name="KSO_WM_TEMPLATE_CATEGORY" val="diagram"/>
  <p:tag name="KSO_WM_TEMPLATE_INDEX" val="160430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11.xml><?xml version="1.0" encoding="utf-8"?>
<p:tagLst xmlns:p="http://schemas.openxmlformats.org/presentationml/2006/main">
  <p:tag name="KSO_WM_UNIT_SUBTYPE" val="a"/>
  <p:tag name="KSO_WM_UNIT_NOCLEAR" val="0"/>
  <p:tag name="KSO_WM_UNIT_VALUE" val="5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3_1"/>
  <p:tag name="KSO_WM_UNIT_ID" val="diagram160430_2*m_h_f*1_3_1"/>
  <p:tag name="KSO_WM_TEMPLATE_CATEGORY" val="diagram"/>
  <p:tag name="KSO_WM_TEMPLATE_INDEX" val="160430"/>
  <p:tag name="KSO_WM_UNIT_LAYERLEVEL" val="1_1_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。"/>
  <p:tag name="KSO_WM_UNIT_TEXT_FILL_FORE_SCHEMECOLOR_INDEX" val="13"/>
  <p:tag name="KSO_WM_UNIT_TEXT_FILL_TYPE" val="1"/>
</p:tagLst>
</file>

<file path=ppt/tags/tag1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160430_2*m_h_a*1_1_1"/>
  <p:tag name="KSO_WM_TEMPLATE_CATEGORY" val="diagram"/>
  <p:tag name="KSO_WM_TEMPLATE_INDEX" val="160430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4"/>
  <p:tag name="KSO_WM_UNIT_TEXT_FILL_TYPE" val="1"/>
</p:tagLst>
</file>

<file path=ppt/tags/tag1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2_1"/>
  <p:tag name="KSO_WM_UNIT_ID" val="diagram160430_2*m_h_a*1_2_1"/>
  <p:tag name="KSO_WM_TEMPLATE_CATEGORY" val="diagram"/>
  <p:tag name="KSO_WM_TEMPLATE_INDEX" val="160430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4"/>
  <p:tag name="KSO_WM_UNIT_TEXT_FILL_TYPE" val="1"/>
</p:tagLst>
</file>

<file path=ppt/tags/tag1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3_1"/>
  <p:tag name="KSO_WM_UNIT_ID" val="diagram160430_2*m_h_a*1_3_1"/>
  <p:tag name="KSO_WM_TEMPLATE_CATEGORY" val="diagram"/>
  <p:tag name="KSO_WM_TEMPLATE_INDEX" val="160430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4"/>
  <p:tag name="KSO_WM_UNIT_TEXT_FILL_TYPE" val="1"/>
</p:tagLst>
</file>

<file path=ppt/tags/tag1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h_i"/>
  <p:tag name="KSO_WM_UNIT_INDEX" val="1_1_2"/>
  <p:tag name="KSO_WM_UNIT_ID" val="diagram20174671_4*q_h_i*1_1_2"/>
  <p:tag name="KSO_WM_UNIT_LAYERLEVEL" val="1_1_1"/>
  <p:tag name="KSO_WM_DIAGRAM_GROUP_CODE" val="q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1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h_i"/>
  <p:tag name="KSO_WM_UNIT_INDEX" val="1_2_2"/>
  <p:tag name="KSO_WM_UNIT_ID" val="diagram20174671_4*q_h_i*1_2_2"/>
  <p:tag name="KSO_WM_UNIT_LAYERLEVEL" val="1_1_1"/>
  <p:tag name="KSO_WM_DIAGRAM_GROUP_CODE" val="q1-1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1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h_i"/>
  <p:tag name="KSO_WM_UNIT_INDEX" val="1_3_1"/>
  <p:tag name="KSO_WM_UNIT_ID" val="diagram20174671_4*q_h_i*1_3_1"/>
  <p:tag name="KSO_WM_UNIT_LAYERLEVEL" val="1_1_1"/>
  <p:tag name="KSO_WM_DIAGRAM_GROUP_CODE" val="q1-1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1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h_i"/>
  <p:tag name="KSO_WM_UNIT_INDEX" val="1_4_3"/>
  <p:tag name="KSO_WM_UNIT_ID" val="diagram20174671_4*q_h_i*1_4_3"/>
  <p:tag name="KSO_WM_UNIT_LAYERLEVEL" val="1_1_1"/>
  <p:tag name="KSO_WM_DIAGRAM_GROUP_CODE" val="q1-1"/>
  <p:tag name="KSO_WM_UNIT_FILL_FORE_SCHEMECOLOR_INDEX" val="9"/>
  <p:tag name="KSO_WM_UNIT_FILL_TYPE" val="1"/>
  <p:tag name="KSO_WM_UNIT_TEXT_FILL_FORE_SCHEMECOLOR_INDEX" val="13"/>
  <p:tag name="KSO_WM_UNIT_TEXT_FILL_TYPE" val="1"/>
</p:tagLst>
</file>

<file path=ppt/tags/tag1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h_i"/>
  <p:tag name="KSO_WM_UNIT_INDEX" val="1_5_2"/>
  <p:tag name="KSO_WM_UNIT_ID" val="diagram20174671_4*q_h_i*1_5_2"/>
  <p:tag name="KSO_WM_UNIT_LAYERLEVEL" val="1_1_1"/>
  <p:tag name="KSO_WM_DIAGRAM_GROUP_CODE" val="q1-1"/>
  <p:tag name="KSO_WM_UNIT_FILL_FORE_SCHEMECOLOR_INDEX" val="10"/>
  <p:tag name="KSO_WM_UNIT_FILL_TYPE" val="1"/>
  <p:tag name="KSO_WM_UNIT_TEXT_FILL_FORE_SCHEMECOLOR_INDEX" val="13"/>
  <p:tag name="KSO_WM_UNIT_TEXT_FILL_TYPE" val="1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1"/>
  <p:tag name="KSO_WM_UNIT_ID" val="diagram160430_2*m_h_i*1_1_1"/>
  <p:tag name="KSO_WM_TEMPLATE_CATEGORY" val="diagram"/>
  <p:tag name="KSO_WM_TEMPLATE_INDEX" val="160430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2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h_i"/>
  <p:tag name="KSO_WM_UNIT_INDEX" val="1_6_1"/>
  <p:tag name="KSO_WM_UNIT_ID" val="diagram20174671_4*q_h_i*1_6_1"/>
  <p:tag name="KSO_WM_UNIT_LAYERLEVEL" val="1_1_1"/>
  <p:tag name="KSO_WM_DIAGRAM_GROUP_CODE" val="q1-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2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h_i"/>
  <p:tag name="KSO_WM_UNIT_INDEX" val="1_2_2"/>
  <p:tag name="KSO_WM_UNIT_ID" val="diagram20174671_4*q_h_i*1_2_2"/>
  <p:tag name="KSO_WM_UNIT_LAYERLEVEL" val="1_1_1"/>
  <p:tag name="KSO_WM_DIAGRAM_GROUP_CODE" val="q1-1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2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h_i"/>
  <p:tag name="KSO_WM_UNIT_INDEX" val="1_3_1"/>
  <p:tag name="KSO_WM_UNIT_ID" val="diagram20174671_4*q_h_i*1_3_1"/>
  <p:tag name="KSO_WM_UNIT_LAYERLEVEL" val="1_1_1"/>
  <p:tag name="KSO_WM_DIAGRAM_GROUP_CODE" val="q1-1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2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h_i"/>
  <p:tag name="KSO_WM_UNIT_INDEX" val="1_4_3"/>
  <p:tag name="KSO_WM_UNIT_ID" val="diagram20174671_4*q_h_i*1_4_3"/>
  <p:tag name="KSO_WM_UNIT_LAYERLEVEL" val="1_1_1"/>
  <p:tag name="KSO_WM_DIAGRAM_GROUP_CODE" val="q1-1"/>
  <p:tag name="KSO_WM_UNIT_FILL_FORE_SCHEMECOLOR_INDEX" val="9"/>
  <p:tag name="KSO_WM_UNIT_FILL_TYPE" val="1"/>
  <p:tag name="KSO_WM_UNIT_TEXT_FILL_FORE_SCHEMECOLOR_INDEX" val="13"/>
  <p:tag name="KSO_WM_UNIT_TEXT_FILL_TYPE" val="1"/>
</p:tagLst>
</file>

<file path=ppt/tags/tag24.xml><?xml version="1.0" encoding="utf-8"?>
<p:tagLst xmlns:p="http://schemas.openxmlformats.org/presentationml/2006/main">
  <p:tag name="KSO_WM_TEMPLATE_CATEGORY" val="diagram"/>
  <p:tag name="KSO_WM_TEMPLATE_INDEX" val="20170864"/>
  <p:tag name="KSO_WM_TAG_VERSION" val="1.0"/>
  <p:tag name="KSO_WM_BEAUTIFY_FLAG" val="#wm#"/>
  <p:tag name="KSO_WM_UNIT_TYPE" val="l_h_g"/>
  <p:tag name="KSO_WM_UNIT_INDEX" val="1_3_1"/>
  <p:tag name="KSO_WM_UNIT_LAYERLEVEL" val="1_1_1"/>
  <p:tag name="KSO_WM_UNIT_VALUE" val="5"/>
  <p:tag name="KSO_WM_UNIT_HIGHLIGHT" val="0"/>
  <p:tag name="KSO_WM_UNIT_COMPATIBLE" val="1"/>
  <p:tag name="KSO_WM_UNIT_CLEAR" val="0"/>
  <p:tag name="KSO_WM_UNIT_PRESET_TEXT_INDEX" val="4"/>
  <p:tag name="KSO_WM_UNIT_RELATE_UNITID" val="diagram20170864_4*l_h_f*1_3_2"/>
  <p:tag name="KSO_WM_UNIT_PRESET_TEXT_LEN" val="5"/>
  <p:tag name="KSO_WM_DIAGRAM_GROUP_CODE" val="l1-1"/>
  <p:tag name="KSO_WM_UNIT_ID" val="diagram20170864_4*l_h_g*1_3_1"/>
  <p:tag name="KSO_WM_UNIT_TEXT_FILL_FORE_SCHEMECOLOR_INDEX" val="14"/>
  <p:tag name="KSO_WM_UNIT_TEXT_FILL_TYPE" val="1"/>
</p:tagLst>
</file>

<file path=ppt/tags/tag25.xml><?xml version="1.0" encoding="utf-8"?>
<p:tagLst xmlns:p="http://schemas.openxmlformats.org/presentationml/2006/main">
  <p:tag name="KSO_WM_TEMPLATE_CATEGORY" val="diagram"/>
  <p:tag name="KSO_WM_TEMPLATE_INDEX" val="20170864"/>
  <p:tag name="KSO_WM_TAG_VERSION" val="1.0"/>
  <p:tag name="KSO_WM_BEAUTIFY_FLAG" val="#wm#"/>
  <p:tag name="KSO_WM_UNIT_TYPE" val="l_h_g"/>
  <p:tag name="KSO_WM_UNIT_INDEX" val="1_3_1"/>
  <p:tag name="KSO_WM_UNIT_LAYERLEVEL" val="1_1_1"/>
  <p:tag name="KSO_WM_UNIT_VALUE" val="5"/>
  <p:tag name="KSO_WM_UNIT_HIGHLIGHT" val="0"/>
  <p:tag name="KSO_WM_UNIT_COMPATIBLE" val="1"/>
  <p:tag name="KSO_WM_UNIT_CLEAR" val="0"/>
  <p:tag name="KSO_WM_UNIT_PRESET_TEXT_INDEX" val="4"/>
  <p:tag name="KSO_WM_UNIT_RELATE_UNITID" val="diagram20170864_4*l_h_f*1_3_2"/>
  <p:tag name="KSO_WM_UNIT_PRESET_TEXT_LEN" val="5"/>
  <p:tag name="KSO_WM_DIAGRAM_GROUP_CODE" val="l1-1"/>
  <p:tag name="KSO_WM_UNIT_ID" val="diagram20170864_4*l_h_g*1_3_1"/>
  <p:tag name="KSO_WM_UNIT_TEXT_FILL_FORE_SCHEMECOLOR_INDEX" val="14"/>
  <p:tag name="KSO_WM_UNIT_TEXT_FILL_TYPE" val="1"/>
</p:tagLst>
</file>

<file path=ppt/tags/tag26.xml><?xml version="1.0" encoding="utf-8"?>
<p:tagLst xmlns:p="http://schemas.openxmlformats.org/presentationml/2006/main">
  <p:tag name="KSO_WM_TEMPLATE_CATEGORY" val="diagram"/>
  <p:tag name="KSO_WM_TEMPLATE_INDEX" val="20170864"/>
  <p:tag name="KSO_WM_TAG_VERSION" val="1.0"/>
  <p:tag name="KSO_WM_BEAUTIFY_FLAG" val="#wm#"/>
  <p:tag name="KSO_WM_UNIT_TYPE" val="l_h_g"/>
  <p:tag name="KSO_WM_UNIT_INDEX" val="1_3_1"/>
  <p:tag name="KSO_WM_UNIT_LAYERLEVEL" val="1_1_1"/>
  <p:tag name="KSO_WM_UNIT_VALUE" val="5"/>
  <p:tag name="KSO_WM_UNIT_HIGHLIGHT" val="0"/>
  <p:tag name="KSO_WM_UNIT_COMPATIBLE" val="1"/>
  <p:tag name="KSO_WM_UNIT_CLEAR" val="0"/>
  <p:tag name="KSO_WM_UNIT_PRESET_TEXT_INDEX" val="4"/>
  <p:tag name="KSO_WM_UNIT_RELATE_UNITID" val="diagram20170864_4*l_h_f*1_3_2"/>
  <p:tag name="KSO_WM_UNIT_PRESET_TEXT_LEN" val="5"/>
  <p:tag name="KSO_WM_DIAGRAM_GROUP_CODE" val="l1-1"/>
  <p:tag name="KSO_WM_UNIT_ID" val="diagram20170864_4*l_h_g*1_3_1"/>
  <p:tag name="KSO_WM_UNIT_TEXT_FILL_FORE_SCHEMECOLOR_INDEX" val="14"/>
  <p:tag name="KSO_WM_UNIT_TEXT_FILL_TYPE" val="1"/>
</p:tagLst>
</file>

<file path=ppt/tags/tag27.xml><?xml version="1.0" encoding="utf-8"?>
<p:tagLst xmlns:p="http://schemas.openxmlformats.org/presentationml/2006/main">
  <p:tag name="KSO_WM_TEMPLATE_CATEGORY" val="diagram"/>
  <p:tag name="KSO_WM_TEMPLATE_INDEX" val="20170864"/>
  <p:tag name="KSO_WM_TAG_VERSION" val="1.0"/>
  <p:tag name="KSO_WM_BEAUTIFY_FLAG" val="#wm#"/>
  <p:tag name="KSO_WM_UNIT_TYPE" val="l_h_g"/>
  <p:tag name="KSO_WM_UNIT_INDEX" val="1_3_1"/>
  <p:tag name="KSO_WM_UNIT_LAYERLEVEL" val="1_1_1"/>
  <p:tag name="KSO_WM_UNIT_VALUE" val="5"/>
  <p:tag name="KSO_WM_UNIT_HIGHLIGHT" val="0"/>
  <p:tag name="KSO_WM_UNIT_COMPATIBLE" val="1"/>
  <p:tag name="KSO_WM_UNIT_CLEAR" val="0"/>
  <p:tag name="KSO_WM_UNIT_PRESET_TEXT_INDEX" val="4"/>
  <p:tag name="KSO_WM_UNIT_RELATE_UNITID" val="diagram20170864_4*l_h_f*1_3_2"/>
  <p:tag name="KSO_WM_UNIT_PRESET_TEXT_LEN" val="5"/>
  <p:tag name="KSO_WM_DIAGRAM_GROUP_CODE" val="l1-1"/>
  <p:tag name="KSO_WM_UNIT_ID" val="diagram20170864_4*l_h_g*1_3_1"/>
  <p:tag name="KSO_WM_UNIT_TEXT_FILL_FORE_SCHEMECOLOR_INDEX" val="14"/>
  <p:tag name="KSO_WM_UNIT_TEXT_FILL_TYPE" val="1"/>
</p:tagLst>
</file>

<file path=ppt/tags/tag28.xml><?xml version="1.0" encoding="utf-8"?>
<p:tagLst xmlns:p="http://schemas.openxmlformats.org/presentationml/2006/main">
  <p:tag name="KSO_WM_TEMPLATE_CATEGORY" val="diagram"/>
  <p:tag name="KSO_WM_TEMPLATE_INDEX" val="20170864"/>
  <p:tag name="KSO_WM_TAG_VERSION" val="1.0"/>
  <p:tag name="KSO_WM_BEAUTIFY_FLAG" val="#wm#"/>
  <p:tag name="KSO_WM_UNIT_TYPE" val="l_h_g"/>
  <p:tag name="KSO_WM_UNIT_INDEX" val="1_3_1"/>
  <p:tag name="KSO_WM_UNIT_LAYERLEVEL" val="1_1_1"/>
  <p:tag name="KSO_WM_UNIT_VALUE" val="5"/>
  <p:tag name="KSO_WM_UNIT_HIGHLIGHT" val="0"/>
  <p:tag name="KSO_WM_UNIT_COMPATIBLE" val="1"/>
  <p:tag name="KSO_WM_UNIT_CLEAR" val="0"/>
  <p:tag name="KSO_WM_UNIT_PRESET_TEXT_INDEX" val="4"/>
  <p:tag name="KSO_WM_UNIT_RELATE_UNITID" val="diagram20170864_4*l_h_f*1_3_2"/>
  <p:tag name="KSO_WM_UNIT_PRESET_TEXT_LEN" val="5"/>
  <p:tag name="KSO_WM_DIAGRAM_GROUP_CODE" val="l1-1"/>
  <p:tag name="KSO_WM_UNIT_ID" val="diagram20170864_4*l_h_g*1_3_1"/>
  <p:tag name="KSO_WM_UNIT_TEXT_FILL_FORE_SCHEMECOLOR_INDEX" val="14"/>
  <p:tag name="KSO_WM_UNIT_TEXT_FILL_TYPE" val="1"/>
</p:tagLst>
</file>

<file path=ppt/tags/tag29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2"/>
  <p:tag name="KSO_WM_UNIT_ID" val="diagram160430_2*m_h_i*1_1_2"/>
  <p:tag name="KSO_WM_TEMPLATE_CATEGORY" val="diagram"/>
  <p:tag name="KSO_WM_TEMPLATE_INDEX" val="160430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3.xml><?xml version="1.0" encoding="utf-8"?>
<p:tagLst xmlns:p="http://schemas.openxmlformats.org/presentationml/2006/main">
  <p:tag name="KSO_WM_UNIT_SUBTYPE" val="a"/>
  <p:tag name="KSO_WM_UNIT_NOCLEAR" val="0"/>
  <p:tag name="KSO_WM_UNIT_VALUE" val="5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1_1"/>
  <p:tag name="KSO_WM_UNIT_ID" val="diagram160430_2*m_h_f*1_1_1"/>
  <p:tag name="KSO_WM_TEMPLATE_CATEGORY" val="diagram"/>
  <p:tag name="KSO_WM_TEMPLATE_INDEX" val="160430"/>
  <p:tag name="KSO_WM_UNIT_LAYERLEVEL" val="1_1_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。"/>
  <p:tag name="KSO_WM_UNIT_TEXT_FILL_FORE_SCHEMECOLOR_INDEX" val="13"/>
  <p:tag name="KSO_WM_UNIT_TEXT_FILL_TYPE" val="1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1"/>
  <p:tag name="KSO_WM_UNIT_ID" val="diagram160430_2*m_h_i*1_1_1"/>
  <p:tag name="KSO_WM_TEMPLATE_CATEGORY" val="diagram"/>
  <p:tag name="KSO_WM_TEMPLATE_INDEX" val="160430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31.xml><?xml version="1.0" encoding="utf-8"?>
<p:tagLst xmlns:p="http://schemas.openxmlformats.org/presentationml/2006/main">
  <p:tag name="KSO_WM_UNIT_SUBTYPE" val="a"/>
  <p:tag name="KSO_WM_UNIT_NOCLEAR" val="0"/>
  <p:tag name="KSO_WM_UNIT_VALUE" val="5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1_1"/>
  <p:tag name="KSO_WM_UNIT_ID" val="diagram160430_2*m_h_f*1_1_1"/>
  <p:tag name="KSO_WM_TEMPLATE_CATEGORY" val="diagram"/>
  <p:tag name="KSO_WM_TEMPLATE_INDEX" val="160430"/>
  <p:tag name="KSO_WM_UNIT_LAYERLEVEL" val="1_1_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。"/>
  <p:tag name="KSO_WM_UNIT_TEXT_FILL_FORE_SCHEMECOLOR_INDEX" val="13"/>
  <p:tag name="KSO_WM_UNIT_TEXT_FILL_TYPE" val="1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z"/>
  <p:tag name="KSO_WM_UNIT_INDEX" val="1_2_1"/>
  <p:tag name="KSO_WM_UNIT_ID" val="diagram160430_2*m_h_z*1_2_1"/>
  <p:tag name="KSO_WM_TEMPLATE_CATEGORY" val="diagram"/>
  <p:tag name="KSO_WM_TEMPLATE_INDEX" val="160430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33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2"/>
  <p:tag name="KSO_WM_UNIT_ID" val="diagram160430_2*m_h_i*1_2_2"/>
  <p:tag name="KSO_WM_TEMPLATE_CATEGORY" val="diagram"/>
  <p:tag name="KSO_WM_TEMPLATE_INDEX" val="160430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160430_2*m_h_i*1_2_1"/>
  <p:tag name="KSO_WM_TEMPLATE_CATEGORY" val="diagram"/>
  <p:tag name="KSO_WM_TEMPLATE_INDEX" val="160430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35.xml><?xml version="1.0" encoding="utf-8"?>
<p:tagLst xmlns:p="http://schemas.openxmlformats.org/presentationml/2006/main">
  <p:tag name="KSO_WM_UNIT_SUBTYPE" val="a"/>
  <p:tag name="KSO_WM_UNIT_NOCLEAR" val="0"/>
  <p:tag name="KSO_WM_UNIT_VALUE" val="5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160430_2*m_h_f*1_2_1"/>
  <p:tag name="KSO_WM_TEMPLATE_CATEGORY" val="diagram"/>
  <p:tag name="KSO_WM_TEMPLATE_INDEX" val="160430"/>
  <p:tag name="KSO_WM_UNIT_LAYERLEVEL" val="1_1_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。"/>
  <p:tag name="KSO_WM_UNIT_TEXT_FILL_FORE_SCHEMECOLOR_INDEX" val="13"/>
  <p:tag name="KSO_WM_UNIT_TEXT_FILL_TYPE" val="1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z"/>
  <p:tag name="KSO_WM_UNIT_INDEX" val="1_3_1"/>
  <p:tag name="KSO_WM_UNIT_ID" val="diagram160430_2*m_h_z*1_3_1"/>
  <p:tag name="KSO_WM_TEMPLATE_CATEGORY" val="diagram"/>
  <p:tag name="KSO_WM_TEMPLATE_INDEX" val="160430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37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2"/>
  <p:tag name="KSO_WM_UNIT_ID" val="diagram160430_2*m_h_i*1_3_2"/>
  <p:tag name="KSO_WM_TEMPLATE_CATEGORY" val="diagram"/>
  <p:tag name="KSO_WM_TEMPLATE_INDEX" val="160430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1"/>
  <p:tag name="KSO_WM_UNIT_ID" val="diagram160430_2*m_h_i*1_3_1"/>
  <p:tag name="KSO_WM_TEMPLATE_CATEGORY" val="diagram"/>
  <p:tag name="KSO_WM_TEMPLATE_INDEX" val="160430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39.xml><?xml version="1.0" encoding="utf-8"?>
<p:tagLst xmlns:p="http://schemas.openxmlformats.org/presentationml/2006/main">
  <p:tag name="KSO_WM_UNIT_SUBTYPE" val="a"/>
  <p:tag name="KSO_WM_UNIT_NOCLEAR" val="0"/>
  <p:tag name="KSO_WM_UNIT_VALUE" val="5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3_1"/>
  <p:tag name="KSO_WM_UNIT_ID" val="diagram160430_2*m_h_f*1_3_1"/>
  <p:tag name="KSO_WM_TEMPLATE_CATEGORY" val="diagram"/>
  <p:tag name="KSO_WM_TEMPLATE_INDEX" val="160430"/>
  <p:tag name="KSO_WM_UNIT_LAYERLEVEL" val="1_1_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。"/>
  <p:tag name="KSO_WM_UNIT_TEXT_FILL_FORE_SCHEMECOLOR_INDEX" val="13"/>
  <p:tag name="KSO_WM_UNIT_TEXT_FILL_TYPE" val="1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z"/>
  <p:tag name="KSO_WM_UNIT_INDEX" val="1_2_1"/>
  <p:tag name="KSO_WM_UNIT_ID" val="diagram160430_2*m_h_z*1_2_1"/>
  <p:tag name="KSO_WM_TEMPLATE_CATEGORY" val="diagram"/>
  <p:tag name="KSO_WM_TEMPLATE_INDEX" val="160430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4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160430_2*m_h_a*1_1_1"/>
  <p:tag name="KSO_WM_TEMPLATE_CATEGORY" val="diagram"/>
  <p:tag name="KSO_WM_TEMPLATE_INDEX" val="160430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4"/>
  <p:tag name="KSO_WM_UNIT_TEXT_FILL_TYPE" val="1"/>
</p:tagLst>
</file>

<file path=ppt/tags/tag4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2_1"/>
  <p:tag name="KSO_WM_UNIT_ID" val="diagram160430_2*m_h_a*1_2_1"/>
  <p:tag name="KSO_WM_TEMPLATE_CATEGORY" val="diagram"/>
  <p:tag name="KSO_WM_TEMPLATE_INDEX" val="160430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4"/>
  <p:tag name="KSO_WM_UNIT_TEXT_FILL_TYPE" val="1"/>
</p:tagLst>
</file>

<file path=ppt/tags/tag4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3_1"/>
  <p:tag name="KSO_WM_UNIT_ID" val="diagram160430_2*m_h_a*1_3_1"/>
  <p:tag name="KSO_WM_TEMPLATE_CATEGORY" val="diagram"/>
  <p:tag name="KSO_WM_TEMPLATE_INDEX" val="160430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4"/>
  <p:tag name="KSO_WM_UNIT_TEXT_FILL_TYPE" val="1"/>
</p:tagLst>
</file>

<file path=ppt/tags/tag43.xml><?xml version="1.0" encoding="utf-8"?>
<p:tagLst xmlns:p="http://schemas.openxmlformats.org/presentationml/2006/main">
  <p:tag name="KSO_WM_UNIT_TABLE_BEAUTIFY" val="smartTable{ad97cbb2-429d-41ba-8080-925aeaca9887}"/>
  <p:tag name="TABLE_ENDDRAG_ORIGIN_RECT" val="245*68"/>
  <p:tag name="TABLE_ENDDRAG_RECT" val="60*120*245*68"/>
</p:tagLst>
</file>

<file path=ppt/tags/tag44.xml><?xml version="1.0" encoding="utf-8"?>
<p:tagLst xmlns:p="http://schemas.openxmlformats.org/presentationml/2006/main">
  <p:tag name="KSO_WM_UNIT_TABLE_BEAUTIFY" val="smartTable{64381c28-7e73-4670-ba8e-dc4c0dd52c68}"/>
  <p:tag name="TABLE_ENDDRAG_ORIGIN_RECT" val="335*143"/>
  <p:tag name="TABLE_ENDDRAG_RECT" val="341*120*335*143"/>
</p:tagLst>
</file>

<file path=ppt/tags/tag45.xml><?xml version="1.0" encoding="utf-8"?>
<p:tagLst xmlns:p="http://schemas.openxmlformats.org/presentationml/2006/main">
  <p:tag name="KSO_WM_UNIT_TABLE_BEAUTIFY" val="smartTable{2d0dfd0f-1900-4103-a691-be80acb747cb}"/>
  <p:tag name="TABLE_ENDDRAG_ORIGIN_RECT" val="358*74"/>
  <p:tag name="TABLE_ENDDRAG_RECT" val="395*294*358*74"/>
</p:tagLst>
</file>

<file path=ppt/tags/tag46.xml><?xml version="1.0" encoding="utf-8"?>
<p:tagLst xmlns:p="http://schemas.openxmlformats.org/presentationml/2006/main">
  <p:tag name="KSO_WM_UNIT_TABLE_BEAUTIFY" val="smartTable{c1fc07bb-0d20-478b-be4d-a961f1979d22}"/>
  <p:tag name="TABLE_ENDDRAG_ORIGIN_RECT" val="565*69"/>
  <p:tag name="TABLE_ENDDRAG_RECT" val="121*295*565*69"/>
</p:tagLst>
</file>

<file path=ppt/tags/tag47.xml><?xml version="1.0" encoding="utf-8"?>
<p:tagLst xmlns:p="http://schemas.openxmlformats.org/presentationml/2006/main">
  <p:tag name="REFSHAPE" val="1095853852"/>
</p:tagLst>
</file>

<file path=ppt/tags/tag48.xml><?xml version="1.0" encoding="utf-8"?>
<p:tagLst xmlns:p="http://schemas.openxmlformats.org/presentationml/2006/main">
  <p:tag name="REFSHAPE" val="1095853852"/>
</p:tagLst>
</file>

<file path=ppt/tags/tag49.xml><?xml version="1.0" encoding="utf-8"?>
<p:tagLst xmlns:p="http://schemas.openxmlformats.org/presentationml/2006/main">
  <p:tag name="REFSHAPE" val="1095853852"/>
</p:tagLst>
</file>

<file path=ppt/tags/tag5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2"/>
  <p:tag name="KSO_WM_UNIT_ID" val="diagram160430_2*m_h_i*1_2_2"/>
  <p:tag name="KSO_WM_TEMPLATE_CATEGORY" val="diagram"/>
  <p:tag name="KSO_WM_TEMPLATE_INDEX" val="160430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50.xml><?xml version="1.0" encoding="utf-8"?>
<p:tagLst xmlns:p="http://schemas.openxmlformats.org/presentationml/2006/main">
  <p:tag name="REFSHAPE" val="1095853852"/>
</p:tagLst>
</file>

<file path=ppt/tags/tag51.xml><?xml version="1.0" encoding="utf-8"?>
<p:tagLst xmlns:p="http://schemas.openxmlformats.org/presentationml/2006/main">
  <p:tag name="REFSHAPE" val="1095853852"/>
</p:tagLst>
</file>

<file path=ppt/tags/tag52.xml><?xml version="1.0" encoding="utf-8"?>
<p:tagLst xmlns:p="http://schemas.openxmlformats.org/presentationml/2006/main">
  <p:tag name="REFSHAPE" val="1095853852"/>
</p:tagLst>
</file>

<file path=ppt/tags/tag53.xml><?xml version="1.0" encoding="utf-8"?>
<p:tagLst xmlns:p="http://schemas.openxmlformats.org/presentationml/2006/main">
  <p:tag name="REFSHAPE" val="1095853852"/>
</p:tagLst>
</file>

<file path=ppt/tags/tag54.xml><?xml version="1.0" encoding="utf-8"?>
<p:tagLst xmlns:p="http://schemas.openxmlformats.org/presentationml/2006/main">
  <p:tag name="REFSHAPE" val="1095853852"/>
</p:tagLst>
</file>

<file path=ppt/tags/tag55.xml><?xml version="1.0" encoding="utf-8"?>
<p:tagLst xmlns:p="http://schemas.openxmlformats.org/presentationml/2006/main">
  <p:tag name="REFSHAPE" val="1095853852"/>
</p:tagLst>
</file>

<file path=ppt/tags/tag5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i"/>
  <p:tag name="KSO_WM_UNIT_INDEX" val="1_1"/>
  <p:tag name="KSO_WM_UNIT_ID" val="diagram20174671_4*q_i*1_1"/>
  <p:tag name="KSO_WM_UNIT_LAYERLEVEL" val="1_1"/>
  <p:tag name="KSO_WM_DIAGRAM_GROUP_CODE" val="q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5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h_i"/>
  <p:tag name="KSO_WM_UNIT_INDEX" val="1_1_2"/>
  <p:tag name="KSO_WM_UNIT_ID" val="diagram20174671_4*q_h_i*1_1_2"/>
  <p:tag name="KSO_WM_UNIT_LAYERLEVEL" val="1_1_1"/>
  <p:tag name="KSO_WM_DIAGRAM_GROUP_CODE" val="q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5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i"/>
  <p:tag name="KSO_WM_UNIT_INDEX" val="1_5"/>
  <p:tag name="KSO_WM_UNIT_ID" val="diagram20174671_4*q_i*1_5"/>
  <p:tag name="KSO_WM_UNIT_LAYERLEVEL" val="1_1"/>
  <p:tag name="KSO_WM_DIAGRAM_GROUP_CODE" val="q1-1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5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i"/>
  <p:tag name="KSO_WM_UNIT_INDEX" val="1_6"/>
  <p:tag name="KSO_WM_UNIT_ID" val="diagram20174671_4*q_i*1_6"/>
  <p:tag name="KSO_WM_UNIT_LAYERLEVEL" val="1_1"/>
  <p:tag name="KSO_WM_DIAGRAM_GROUP_CODE" val="q1-1"/>
  <p:tag name="KSO_WM_UNIT_FILL_FORE_SCHEMECOLOR_INDEX" val="9"/>
  <p:tag name="KSO_WM_UNIT_FILL_TYPE" val="1"/>
  <p:tag name="KSO_WM_UNIT_TEXT_FILL_FORE_SCHEMECOLOR_INDEX" val="13"/>
  <p:tag name="KSO_WM_UNIT_TEXT_FILL_TYPE" val="1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160430_2*m_h_i*1_2_1"/>
  <p:tag name="KSO_WM_TEMPLATE_CATEGORY" val="diagram"/>
  <p:tag name="KSO_WM_TEMPLATE_INDEX" val="160430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6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i"/>
  <p:tag name="KSO_WM_UNIT_INDEX" val="1_7"/>
  <p:tag name="KSO_WM_UNIT_ID" val="diagram20174671_4*q_i*1_7"/>
  <p:tag name="KSO_WM_UNIT_LAYERLEVEL" val="1_1"/>
  <p:tag name="KSO_WM_DIAGRAM_GROUP_CODE" val="q1-1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6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h_i"/>
  <p:tag name="KSO_WM_UNIT_INDEX" val="1_2_2"/>
  <p:tag name="KSO_WM_UNIT_ID" val="diagram20174671_4*q_h_i*1_2_2"/>
  <p:tag name="KSO_WM_UNIT_LAYERLEVEL" val="1_1_1"/>
  <p:tag name="KSO_WM_DIAGRAM_GROUP_CODE" val="q1-1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6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h_i"/>
  <p:tag name="KSO_WM_UNIT_INDEX" val="1_3_1"/>
  <p:tag name="KSO_WM_UNIT_ID" val="diagram20174671_4*q_h_i*1_3_1"/>
  <p:tag name="KSO_WM_UNIT_LAYERLEVEL" val="1_1_1"/>
  <p:tag name="KSO_WM_DIAGRAM_GROUP_CODE" val="q1-1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6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h_i"/>
  <p:tag name="KSO_WM_UNIT_INDEX" val="1_4_3"/>
  <p:tag name="KSO_WM_UNIT_ID" val="diagram20174671_4*q_h_i*1_4_3"/>
  <p:tag name="KSO_WM_UNIT_LAYERLEVEL" val="1_1_1"/>
  <p:tag name="KSO_WM_DIAGRAM_GROUP_CODE" val="q1-1"/>
  <p:tag name="KSO_WM_UNIT_FILL_FORE_SCHEMECOLOR_INDEX" val="9"/>
  <p:tag name="KSO_WM_UNIT_FILL_TYPE" val="1"/>
  <p:tag name="KSO_WM_UNIT_TEXT_FILL_FORE_SCHEMECOLOR_INDEX" val="13"/>
  <p:tag name="KSO_WM_UNIT_TEXT_FILL_TYPE" val="1"/>
</p:tagLst>
</file>

<file path=ppt/tags/tag6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i"/>
  <p:tag name="KSO_WM_UNIT_INDEX" val="1_16"/>
  <p:tag name="KSO_WM_UNIT_ID" val="diagram20174671_4*q_i*1_16"/>
  <p:tag name="KSO_WM_UNIT_LAYERLEVEL" val="1_1"/>
  <p:tag name="KSO_WM_DIAGRAM_GROUP_CODE" val="q1-1"/>
  <p:tag name="KSO_WM_UNIT_FILL_FORE_SCHEMECOLOR_INDEX" val="10"/>
  <p:tag name="KSO_WM_UNIT_FILL_TYPE" val="1"/>
  <p:tag name="KSO_WM_UNIT_TEXT_FILL_FORE_SCHEMECOLOR_INDEX" val="13"/>
  <p:tag name="KSO_WM_UNIT_TEXT_FILL_TYPE" val="1"/>
</p:tagLst>
</file>

<file path=ppt/tags/tag6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h_i"/>
  <p:tag name="KSO_WM_UNIT_INDEX" val="1_5_2"/>
  <p:tag name="KSO_WM_UNIT_ID" val="diagram20174671_4*q_h_i*1_5_2"/>
  <p:tag name="KSO_WM_UNIT_LAYERLEVEL" val="1_1_1"/>
  <p:tag name="KSO_WM_DIAGRAM_GROUP_CODE" val="q1-1"/>
  <p:tag name="KSO_WM_UNIT_FILL_FORE_SCHEMECOLOR_INDEX" val="10"/>
  <p:tag name="KSO_WM_UNIT_FILL_TYPE" val="1"/>
  <p:tag name="KSO_WM_UNIT_TEXT_FILL_FORE_SCHEMECOLOR_INDEX" val="13"/>
  <p:tag name="KSO_WM_UNIT_TEXT_FILL_TYPE" val="1"/>
</p:tagLst>
</file>

<file path=ppt/tags/tag6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h_i"/>
  <p:tag name="KSO_WM_UNIT_INDEX" val="1_6_1"/>
  <p:tag name="KSO_WM_UNIT_ID" val="diagram20174671_4*q_h_i*1_6_1"/>
  <p:tag name="KSO_WM_UNIT_LAYERLEVEL" val="1_1_1"/>
  <p:tag name="KSO_WM_DIAGRAM_GROUP_CODE" val="q1-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6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i"/>
  <p:tag name="KSO_WM_UNIT_INDEX" val="1_24"/>
  <p:tag name="KSO_WM_UNIT_ID" val="diagram20174671_4*q_i*1_24"/>
  <p:tag name="KSO_WM_UNIT_LAYERLEVEL" val="1_1"/>
  <p:tag name="KSO_WM_DIAGRAM_GROUP_CODE" val="q1-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68.xml><?xml version="1.0" encoding="utf-8"?>
<p:tagLst xmlns:p="http://schemas.openxmlformats.org/presentationml/2006/main">
  <p:tag name="KSO_WM_UNIT_TABLE_BEAUTIFY" val="smartTable{000f7d6f-22d4-4748-b887-0ee4673362f9}"/>
  <p:tag name="TABLE_ENDDRAG_ORIGIN_RECT" val="764*380"/>
  <p:tag name="TABLE_ENDDRAG_RECT" val="20*51*764*380"/>
</p:tagLst>
</file>

<file path=ppt/tags/tag69.xml><?xml version="1.0" encoding="utf-8"?>
<p:tagLst xmlns:p="http://schemas.openxmlformats.org/presentationml/2006/main">
  <p:tag name="KSO_WM_UNIT_PLACING_PICTURE_USER_VIEWPORT" val="{&quot;height&quot;:8100,&quot;width&quot;:4980}"/>
</p:tagLst>
</file>

<file path=ppt/tags/tag7.xml><?xml version="1.0" encoding="utf-8"?>
<p:tagLst xmlns:p="http://schemas.openxmlformats.org/presentationml/2006/main">
  <p:tag name="KSO_WM_UNIT_SUBTYPE" val="a"/>
  <p:tag name="KSO_WM_UNIT_NOCLEAR" val="0"/>
  <p:tag name="KSO_WM_UNIT_VALUE" val="5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160430_2*m_h_f*1_2_1"/>
  <p:tag name="KSO_WM_TEMPLATE_CATEGORY" val="diagram"/>
  <p:tag name="KSO_WM_TEMPLATE_INDEX" val="160430"/>
  <p:tag name="KSO_WM_UNIT_LAYERLEVEL" val="1_1_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。"/>
  <p:tag name="KSO_WM_UNIT_TEXT_FILL_FORE_SCHEMECOLOR_INDEX" val="13"/>
  <p:tag name="KSO_WM_UNIT_TEXT_FILL_TYPE" val="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z"/>
  <p:tag name="KSO_WM_UNIT_INDEX" val="1_3_1"/>
  <p:tag name="KSO_WM_UNIT_ID" val="diagram160430_2*m_h_z*1_3_1"/>
  <p:tag name="KSO_WM_TEMPLATE_CATEGORY" val="diagram"/>
  <p:tag name="KSO_WM_TEMPLATE_INDEX" val="160430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9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2"/>
  <p:tag name="KSO_WM_UNIT_ID" val="diagram160430_2*m_h_i*1_3_2"/>
  <p:tag name="KSO_WM_TEMPLATE_CATEGORY" val="diagram"/>
  <p:tag name="KSO_WM_TEMPLATE_INDEX" val="160430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9657</Words>
  <Application>WPS 演示</Application>
  <PresentationFormat>自定义</PresentationFormat>
  <Paragraphs>1899</Paragraphs>
  <Slides>91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91</vt:i4>
      </vt:variant>
    </vt:vector>
  </HeadingPairs>
  <TitlesOfParts>
    <vt:vector size="101" baseType="lpstr">
      <vt:lpstr>Arial</vt:lpstr>
      <vt:lpstr>宋体</vt:lpstr>
      <vt:lpstr>Wingdings</vt:lpstr>
      <vt:lpstr>微软雅黑</vt:lpstr>
      <vt:lpstr>Wingdings</vt:lpstr>
      <vt:lpstr>等线</vt:lpstr>
      <vt:lpstr>Calibri</vt:lpstr>
      <vt:lpstr>Arial Unicode MS</vt:lpstr>
      <vt:lpstr>Microsoft YaHei UI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Sosi Lee</cp:lastModifiedBy>
  <cp:revision>453</cp:revision>
  <dcterms:created xsi:type="dcterms:W3CDTF">2019-12-22T05:53:00Z</dcterms:created>
  <dcterms:modified xsi:type="dcterms:W3CDTF">2021-12-20T09:07:42Z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2052-11.1.0.11115</vt:lpwstr>
  </property>
  <property fmtid="{D5CDD505-2E9C-101B-9397-08002B2CF9AE}" pid="3" name="ICV">
    <vt:lpwstr>6F97E908112E46C7A06BE1413615179A</vt:lpwstr>
  </property>
</Properties>
</file>