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media/image1.svg" ContentType="image/svg+xml"/>
  <Override PartName="/ppt/media/image10.svg" ContentType="image/svg+xml"/>
  <Override PartName="/ppt/media/image2.svg" ContentType="image/svg+xml"/>
  <Override PartName="/ppt/media/image3.svg" ContentType="image/svg+xml"/>
  <Override PartName="/ppt/media/image4.svg" ContentType="image/svg+xml"/>
  <Override PartName="/ppt/media/image5.svg" ContentType="image/svg+xml"/>
  <Override PartName="/ppt/media/image6.svg" ContentType="image/svg+xml"/>
  <Override PartName="/ppt/media/image7.svg" ContentType="image/svg+xml"/>
  <Override PartName="/ppt/media/image8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283" r:id="rId3"/>
    <p:sldId id="3071" r:id="rId5"/>
    <p:sldId id="4851" r:id="rId6"/>
    <p:sldId id="3072" r:id="rId7"/>
    <p:sldId id="3074" r:id="rId8"/>
    <p:sldId id="6161" r:id="rId9"/>
    <p:sldId id="6010" r:id="rId10"/>
    <p:sldId id="6012" r:id="rId11"/>
    <p:sldId id="6013" r:id="rId12"/>
    <p:sldId id="6014" r:id="rId13"/>
    <p:sldId id="6017" r:id="rId14"/>
    <p:sldId id="6112" r:id="rId15"/>
    <p:sldId id="6113" r:id="rId16"/>
    <p:sldId id="6114" r:id="rId17"/>
    <p:sldId id="3082" r:id="rId18"/>
    <p:sldId id="6019" r:id="rId19"/>
    <p:sldId id="3083" r:id="rId20"/>
    <p:sldId id="3084" r:id="rId21"/>
    <p:sldId id="3085" r:id="rId22"/>
    <p:sldId id="3086" r:id="rId23"/>
    <p:sldId id="3087" r:id="rId24"/>
    <p:sldId id="3088" r:id="rId25"/>
    <p:sldId id="4852" r:id="rId26"/>
    <p:sldId id="3091" r:id="rId27"/>
    <p:sldId id="6062" r:id="rId28"/>
    <p:sldId id="3092" r:id="rId29"/>
    <p:sldId id="6066" r:id="rId30"/>
    <p:sldId id="6115" r:id="rId31"/>
    <p:sldId id="3017" r:id="rId32"/>
    <p:sldId id="3018" r:id="rId33"/>
    <p:sldId id="3019" r:id="rId34"/>
    <p:sldId id="6068" r:id="rId35"/>
    <p:sldId id="3105" r:id="rId36"/>
    <p:sldId id="3106" r:id="rId37"/>
    <p:sldId id="3107" r:id="rId38"/>
    <p:sldId id="3108" r:id="rId39"/>
    <p:sldId id="3109" r:id="rId40"/>
    <p:sldId id="6069" r:id="rId41"/>
    <p:sldId id="6063" r:id="rId42"/>
    <p:sldId id="3115" r:id="rId43"/>
    <p:sldId id="3117" r:id="rId44"/>
    <p:sldId id="3118" r:id="rId45"/>
    <p:sldId id="5928" r:id="rId46"/>
    <p:sldId id="3120" r:id="rId47"/>
    <p:sldId id="3122" r:id="rId48"/>
    <p:sldId id="6064" r:id="rId49"/>
    <p:sldId id="5940" r:id="rId50"/>
    <p:sldId id="5941" r:id="rId51"/>
    <p:sldId id="5942" r:id="rId52"/>
    <p:sldId id="5943" r:id="rId53"/>
    <p:sldId id="5944" r:id="rId54"/>
    <p:sldId id="5945" r:id="rId55"/>
    <p:sldId id="5947" r:id="rId56"/>
    <p:sldId id="5948" r:id="rId57"/>
    <p:sldId id="5950" r:id="rId58"/>
    <p:sldId id="5952" r:id="rId59"/>
    <p:sldId id="2634" r:id="rId60"/>
  </p:sldIdLst>
  <p:sldSz cx="10259695" cy="575945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李涛" initials="李涛" lastIdx="0" clrIdx="0"/>
  <p:cmAuthor id="1" name="倪腾" initials="倪腾" lastIdx="2" clrIdx="0"/>
  <p:cmAuthor id="2" name=" " initials="" lastIdx="1" clrIdx="1"/>
  <p:cmAuthor id="3" name="廖梦竹" initials="M" lastIdx="2" clrIdx="2"/>
  <p:cmAuthor id="4" name="Administrator" initials="A" lastIdx="2" clrIdx="3"/>
  <p:cmAuthor id="75" name="作者" initials="A" lastIdx="0" clrIdx="24"/>
  <p:cmAuthor id="5" name="vonta‘s" initials="8" lastIdx="1" clrIdx="2"/>
  <p:cmAuthor id="76" name="Liang" initials="L" lastIdx="1" clrIdx="25"/>
  <p:cmAuthor id="7" name="jiang lara" initials="jl [7]" lastIdx="2" clrIdx="6"/>
  <p:cmAuthor id="8" name="姜伟光" initials="姜" lastIdx="1" clrIdx="0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A900"/>
    <a:srgbClr val="F8F8F8"/>
    <a:srgbClr val="120C16"/>
    <a:srgbClr val="6DF5ED"/>
    <a:srgbClr val="E93252"/>
    <a:srgbClr val="0358B2"/>
    <a:srgbClr val="0358B1"/>
    <a:srgbClr val="035898"/>
    <a:srgbClr val="F1F1F1"/>
    <a:srgbClr val="0264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97" autoAdjust="0"/>
    <p:restoredTop sz="93826" autoAdjust="0"/>
  </p:normalViewPr>
  <p:slideViewPr>
    <p:cSldViewPr snapToGrid="0">
      <p:cViewPr varScale="1">
        <p:scale>
          <a:sx n="127" d="100"/>
          <a:sy n="127" d="100"/>
        </p:scale>
        <p:origin x="636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4" Type="http://schemas.openxmlformats.org/officeDocument/2006/relationships/commentAuthors" Target="commentAuthors.xml"/><Relationship Id="rId63" Type="http://schemas.openxmlformats.org/officeDocument/2006/relationships/tableStyles" Target="tableStyles.xml"/><Relationship Id="rId62" Type="http://schemas.openxmlformats.org/officeDocument/2006/relationships/viewProps" Target="viewProps.xml"/><Relationship Id="rId61" Type="http://schemas.openxmlformats.org/officeDocument/2006/relationships/presProps" Target="presProps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598B81-02AE-4136-AE1F-DA2C65C41A89}" type="doc">
      <dgm:prSet loTypeId="urn:microsoft.com/office/officeart/2005/8/layout/lProcess2#1" loCatId="list" qsTypeId="urn:microsoft.com/office/officeart/2005/8/quickstyle/simple1#1" qsCatId="simple" csTypeId="urn:microsoft.com/office/officeart/2005/8/colors/accent1_2#1" csCatId="accent1" phldr="0"/>
      <dgm:spPr/>
      <dgm:t>
        <a:bodyPr/>
        <a:lstStyle/>
        <a:p>
          <a:endParaRPr lang="zh-CN" altLang="en-US"/>
        </a:p>
      </dgm:t>
    </dgm:pt>
    <dgm:pt modelId="{CB27FB84-7828-4DD8-84EF-5E8A340FF32F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/>
            <a:t>2-3min</a:t>
          </a:r>
        </a:p>
      </dgm:t>
    </dgm:pt>
    <dgm:pt modelId="{5DD7547D-6EFC-4978-8815-6F09A3FFFC6B}" cxnId="{A42A1795-205C-4296-A8BC-E631D766011A}" type="parTrans">
      <dgm:prSet/>
      <dgm:spPr/>
      <dgm:t>
        <a:bodyPr/>
        <a:lstStyle/>
        <a:p>
          <a:endParaRPr lang="zh-CN" altLang="en-US"/>
        </a:p>
      </dgm:t>
    </dgm:pt>
    <dgm:pt modelId="{4B803734-C3C2-4F62-8AC9-A6FCA507E4EA}" cxnId="{A42A1795-205C-4296-A8BC-E631D766011A}" type="sibTrans">
      <dgm:prSet/>
      <dgm:spPr/>
      <dgm:t>
        <a:bodyPr/>
        <a:lstStyle/>
        <a:p>
          <a:endParaRPr lang="zh-CN" altLang="en-US"/>
        </a:p>
      </dgm:t>
    </dgm:pt>
    <dgm:pt modelId="{75C1BE97-9BEE-4AAB-A97D-3B25F7094C71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/>
            <a:t>50%</a:t>
          </a:r>
        </a:p>
      </dgm:t>
    </dgm:pt>
    <dgm:pt modelId="{583897E6-E010-4C6F-8DB4-1A52C4AEB413}" cxnId="{766EFD4C-1513-44FC-BC81-CC9EBBEC351C}" type="parTrans">
      <dgm:prSet/>
      <dgm:spPr/>
      <dgm:t>
        <a:bodyPr/>
        <a:lstStyle/>
        <a:p>
          <a:endParaRPr lang="zh-CN" altLang="en-US"/>
        </a:p>
      </dgm:t>
    </dgm:pt>
    <dgm:pt modelId="{4EBCF855-6C7C-49B3-B4BB-5471CBD6A6F6}" cxnId="{766EFD4C-1513-44FC-BC81-CC9EBBEC351C}" type="sibTrans">
      <dgm:prSet/>
      <dgm:spPr/>
      <dgm:t>
        <a:bodyPr/>
        <a:lstStyle/>
        <a:p>
          <a:endParaRPr lang="zh-CN" altLang="en-US"/>
        </a:p>
      </dgm:t>
    </dgm:pt>
    <dgm:pt modelId="{3773A92A-28DE-4AC9-9A81-FF9356003B4B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/>
            <a:t>55%</a:t>
          </a:r>
        </a:p>
      </dgm:t>
    </dgm:pt>
    <dgm:pt modelId="{7197C7BF-4461-4426-9104-3148A2C417F2}" cxnId="{0BC64D61-39DD-4B88-972F-CFD78372CAA1}" type="parTrans">
      <dgm:prSet/>
      <dgm:spPr/>
      <dgm:t>
        <a:bodyPr/>
        <a:lstStyle/>
        <a:p>
          <a:endParaRPr lang="zh-CN" altLang="en-US"/>
        </a:p>
      </dgm:t>
    </dgm:pt>
    <dgm:pt modelId="{665838DF-9667-40AF-8E61-2103F3CCD01D}" cxnId="{0BC64D61-39DD-4B88-972F-CFD78372CAA1}" type="sibTrans">
      <dgm:prSet/>
      <dgm:spPr/>
      <dgm:t>
        <a:bodyPr/>
        <a:lstStyle/>
        <a:p>
          <a:endParaRPr lang="zh-CN" altLang="en-US"/>
        </a:p>
      </dgm:t>
    </dgm:pt>
    <dgm:pt modelId="{A338B0CE-1104-483B-9642-5BB24069F978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/>
            <a:t>5-10min</a:t>
          </a:r>
        </a:p>
      </dgm:t>
    </dgm:pt>
    <dgm:pt modelId="{8EFD5D2E-9C15-4CF0-919A-8A04F742615D}" cxnId="{EA00C980-8142-4A40-9949-B7175F7FF795}" type="parTrans">
      <dgm:prSet/>
      <dgm:spPr/>
      <dgm:t>
        <a:bodyPr/>
        <a:lstStyle/>
        <a:p>
          <a:endParaRPr lang="zh-CN" altLang="en-US"/>
        </a:p>
      </dgm:t>
    </dgm:pt>
    <dgm:pt modelId="{8DDB3552-DE05-4BC6-AF4E-3C3242A00ACD}" cxnId="{EA00C980-8142-4A40-9949-B7175F7FF795}" type="sibTrans">
      <dgm:prSet/>
      <dgm:spPr/>
      <dgm:t>
        <a:bodyPr/>
        <a:lstStyle/>
        <a:p>
          <a:endParaRPr lang="zh-CN" altLang="en-US"/>
        </a:p>
      </dgm:t>
    </dgm:pt>
    <dgm:pt modelId="{876E88A4-000D-45DB-A271-38F5D0D691D2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/>
            <a:t>40%</a:t>
          </a:r>
        </a:p>
      </dgm:t>
    </dgm:pt>
    <dgm:pt modelId="{233BEBBA-30AE-4D91-BC1D-A77A284304F5}" cxnId="{A8560911-AA8C-45CA-9978-FDA0FD6BF60D}" type="parTrans">
      <dgm:prSet/>
      <dgm:spPr/>
      <dgm:t>
        <a:bodyPr/>
        <a:lstStyle/>
        <a:p>
          <a:endParaRPr lang="zh-CN" altLang="en-US"/>
        </a:p>
      </dgm:t>
    </dgm:pt>
    <dgm:pt modelId="{75A3A30F-F1C2-475A-ADC7-906C25C1EB28}" cxnId="{A8560911-AA8C-45CA-9978-FDA0FD6BF60D}" type="sibTrans">
      <dgm:prSet/>
      <dgm:spPr/>
      <dgm:t>
        <a:bodyPr/>
        <a:lstStyle/>
        <a:p>
          <a:endParaRPr lang="zh-CN" altLang="en-US"/>
        </a:p>
      </dgm:t>
    </dgm:pt>
    <dgm:pt modelId="{EA374BBB-7E4D-42BB-AB74-25B778B3F221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/>
            <a:t>50%</a:t>
          </a:r>
        </a:p>
      </dgm:t>
    </dgm:pt>
    <dgm:pt modelId="{CBABFA52-3B31-4B7E-8C69-C4A0BF044765}" cxnId="{54FD84C5-92C6-4249-8131-7E4373D60F5D}" type="parTrans">
      <dgm:prSet/>
      <dgm:spPr/>
      <dgm:t>
        <a:bodyPr/>
        <a:lstStyle/>
        <a:p>
          <a:endParaRPr lang="zh-CN" altLang="en-US"/>
        </a:p>
      </dgm:t>
    </dgm:pt>
    <dgm:pt modelId="{0FAE571F-4D82-4654-8BCC-CBF514031E56}" cxnId="{54FD84C5-92C6-4249-8131-7E4373D60F5D}" type="sibTrans">
      <dgm:prSet/>
      <dgm:spPr/>
      <dgm:t>
        <a:bodyPr/>
        <a:lstStyle/>
        <a:p>
          <a:endParaRPr lang="zh-CN" altLang="en-US"/>
        </a:p>
      </dgm:t>
    </dgm:pt>
    <dgm:pt modelId="{CAB6A99E-8AA2-44C5-B3C4-D1A88C338556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/>
            <a:t>15-30min</a:t>
          </a:r>
        </a:p>
      </dgm:t>
    </dgm:pt>
    <dgm:pt modelId="{C014FCA8-B168-4465-B520-591EF120D5E7}" cxnId="{206EFD11-74E5-4BE7-8EF2-43D5B9D5090C}" type="parTrans">
      <dgm:prSet/>
      <dgm:spPr/>
      <dgm:t>
        <a:bodyPr/>
        <a:lstStyle/>
        <a:p>
          <a:endParaRPr lang="zh-CN" altLang="en-US"/>
        </a:p>
      </dgm:t>
    </dgm:pt>
    <dgm:pt modelId="{E3D547A8-7D8F-419A-B980-6BC887C2A486}" cxnId="{206EFD11-74E5-4BE7-8EF2-43D5B9D5090C}" type="sibTrans">
      <dgm:prSet/>
      <dgm:spPr/>
      <dgm:t>
        <a:bodyPr/>
        <a:lstStyle/>
        <a:p>
          <a:endParaRPr lang="zh-CN" altLang="en-US"/>
        </a:p>
      </dgm:t>
    </dgm:pt>
    <dgm:pt modelId="{9195BF60-B446-49F8-BC83-553B4F8A46E7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/>
            <a:t>30%</a:t>
          </a:r>
        </a:p>
      </dgm:t>
    </dgm:pt>
    <dgm:pt modelId="{FF3FD459-8471-4C04-A705-26F35D138A33}" cxnId="{480DF22F-A8BF-4342-910D-D8FF8160ABF6}" type="parTrans">
      <dgm:prSet/>
      <dgm:spPr/>
      <dgm:t>
        <a:bodyPr/>
        <a:lstStyle/>
        <a:p>
          <a:endParaRPr lang="zh-CN" altLang="en-US"/>
        </a:p>
      </dgm:t>
    </dgm:pt>
    <dgm:pt modelId="{98DBD790-AF62-486B-92D2-4CA6404BA328}" cxnId="{480DF22F-A8BF-4342-910D-D8FF8160ABF6}" type="sibTrans">
      <dgm:prSet/>
      <dgm:spPr/>
      <dgm:t>
        <a:bodyPr/>
        <a:lstStyle/>
        <a:p>
          <a:endParaRPr lang="zh-CN" altLang="en-US"/>
        </a:p>
      </dgm:t>
    </dgm:pt>
    <dgm:pt modelId="{5E50FD01-CDB5-4E4C-A829-7F2F05FF466C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/>
            <a:t>35%</a:t>
          </a:r>
        </a:p>
      </dgm:t>
    </dgm:pt>
    <dgm:pt modelId="{6124D78D-C993-4262-948F-9D6CCE664EEF}" cxnId="{6A659272-9218-4BC2-BE5F-20AAAAE24CD5}" type="parTrans">
      <dgm:prSet/>
      <dgm:spPr/>
      <dgm:t>
        <a:bodyPr/>
        <a:lstStyle/>
        <a:p>
          <a:endParaRPr lang="zh-CN" altLang="en-US"/>
        </a:p>
      </dgm:t>
    </dgm:pt>
    <dgm:pt modelId="{69479619-B4A2-4B46-A7E1-912DEEC70963}" cxnId="{6A659272-9218-4BC2-BE5F-20AAAAE24CD5}" type="sibTrans">
      <dgm:prSet/>
      <dgm:spPr/>
      <dgm:t>
        <a:bodyPr/>
        <a:lstStyle/>
        <a:p>
          <a:endParaRPr lang="zh-CN" altLang="en-US"/>
        </a:p>
      </dgm:t>
    </dgm:pt>
    <dgm:pt modelId="{859C6476-C0C6-4A58-87DF-27C25C5C6664}">
      <dgm:prSet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/>
            <a:t>1</a:t>
          </a:r>
          <a:r>
            <a:rPr lang="zh-CN" altLang="en-US"/>
            <a:t>小时</a:t>
          </a:r>
          <a:r>
            <a:rPr lang="en-US" altLang="zh-CN"/>
            <a:t>+</a:t>
          </a:r>
        </a:p>
      </dgm:t>
    </dgm:pt>
    <dgm:pt modelId="{29551BFC-B638-4ADA-8F09-51756BBE2E1B}" cxnId="{42F847C5-74D7-4263-A51E-517BBE830E53}" type="parTrans">
      <dgm:prSet/>
      <dgm:spPr/>
    </dgm:pt>
    <dgm:pt modelId="{A7EF5E3E-8054-4565-A245-A6165E6FCCC2}" cxnId="{42F847C5-74D7-4263-A51E-517BBE830E53}" type="sibTrans">
      <dgm:prSet/>
      <dgm:spPr/>
    </dgm:pt>
    <dgm:pt modelId="{96F166D2-6B83-4BC8-9481-5E51FC93D0E4}">
      <dgm:prSet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/>
            <a:t>15%</a:t>
          </a:r>
        </a:p>
      </dgm:t>
    </dgm:pt>
    <dgm:pt modelId="{D714A8D4-F934-4040-A53A-FD13BEDAE610}" cxnId="{055644FF-5439-43D3-BD47-9B6C8D2B762E}" type="parTrans">
      <dgm:prSet/>
      <dgm:spPr/>
    </dgm:pt>
    <dgm:pt modelId="{8503E2DE-BA96-4628-ACE5-6436BE8B480A}" cxnId="{055644FF-5439-43D3-BD47-9B6C8D2B762E}" type="sibTrans">
      <dgm:prSet/>
      <dgm:spPr/>
    </dgm:pt>
    <dgm:pt modelId="{E964DB13-822D-483D-BD66-33D77C4C2984}">
      <dgm:prSet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/>
            <a:t>20%</a:t>
          </a:r>
        </a:p>
      </dgm:t>
    </dgm:pt>
    <dgm:pt modelId="{46A44247-318A-4CCD-A25C-14073C2191AE}" cxnId="{2EABD153-0B8E-48D3-BE91-5039CA395237}" type="parTrans">
      <dgm:prSet/>
      <dgm:spPr/>
    </dgm:pt>
    <dgm:pt modelId="{1F8B4E04-6A69-4560-805B-1BDDE1C42CCF}" cxnId="{2EABD153-0B8E-48D3-BE91-5039CA395237}" type="sibTrans">
      <dgm:prSet/>
      <dgm:spPr/>
    </dgm:pt>
    <dgm:pt modelId="{40B1C652-5378-40AD-8960-57B040E047AA}">
      <dgm:prSet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隔天</a:t>
          </a:r>
        </a:p>
      </dgm:t>
    </dgm:pt>
    <dgm:pt modelId="{F98DB563-7BAD-41A5-B64E-5B4DEDCCE380}" cxnId="{A429F135-7E67-42D6-BC1B-2104E6BD7F72}" type="parTrans">
      <dgm:prSet/>
      <dgm:spPr/>
    </dgm:pt>
    <dgm:pt modelId="{8E768C66-7B28-436A-B869-104E31792F8F}" cxnId="{A429F135-7E67-42D6-BC1B-2104E6BD7F72}" type="sibTrans">
      <dgm:prSet/>
      <dgm:spPr/>
    </dgm:pt>
    <dgm:pt modelId="{C4CD3C83-4C50-4E15-8E2E-683BDC0AE540}">
      <dgm:prSet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/>
            <a:t>2%</a:t>
          </a:r>
        </a:p>
      </dgm:t>
    </dgm:pt>
    <dgm:pt modelId="{6C371921-B0C1-448B-99BC-F3447AC5DBD1}" cxnId="{6A9FA604-D48E-4FAE-9DFB-422FC3A294C1}" type="parTrans">
      <dgm:prSet/>
      <dgm:spPr/>
    </dgm:pt>
    <dgm:pt modelId="{660D7F82-C8AC-4C63-8D45-DDCCB58C0699}" cxnId="{6A9FA604-D48E-4FAE-9DFB-422FC3A294C1}" type="sibTrans">
      <dgm:prSet/>
      <dgm:spPr/>
    </dgm:pt>
    <dgm:pt modelId="{7EDBB3D7-1B88-49F1-9400-06D34D1082D8}">
      <dgm:prSet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/>
            <a:t>5%</a:t>
          </a:r>
        </a:p>
      </dgm:t>
    </dgm:pt>
    <dgm:pt modelId="{D6AF69F2-E7E7-4A88-A53D-4C8AA3F6B7BF}" cxnId="{13ED6EC3-A5BC-47D2-B06B-7F43A946EDA2}" type="parTrans">
      <dgm:prSet/>
      <dgm:spPr/>
    </dgm:pt>
    <dgm:pt modelId="{F2B10BDB-8463-44D3-89D4-1321C210AA77}" cxnId="{13ED6EC3-A5BC-47D2-B06B-7F43A946EDA2}" type="sibTrans">
      <dgm:prSet/>
      <dgm:spPr/>
    </dgm:pt>
    <dgm:pt modelId="{FC3B304E-489A-4826-A0AE-3B7FEA5B6661}" type="pres">
      <dgm:prSet presAssocID="{FB598B81-02AE-4136-AE1F-DA2C65C41A89}" presName="theList" presStyleCnt="0">
        <dgm:presLayoutVars>
          <dgm:dir/>
          <dgm:animLvl val="lvl"/>
          <dgm:resizeHandles val="exact"/>
        </dgm:presLayoutVars>
      </dgm:prSet>
      <dgm:spPr/>
    </dgm:pt>
    <dgm:pt modelId="{1C0174C0-8917-4D18-B383-6F739DD4DD82}" type="pres">
      <dgm:prSet presAssocID="{CB27FB84-7828-4DD8-84EF-5E8A340FF32F}" presName="compNode" presStyleCnt="0"/>
      <dgm:spPr/>
    </dgm:pt>
    <dgm:pt modelId="{04908B2C-437C-40FA-80FF-D2030DBE5F6E}" type="pres">
      <dgm:prSet presAssocID="{CB27FB84-7828-4DD8-84EF-5E8A340FF32F}" presName="aNode" presStyleLbl="bgShp" presStyleIdx="0" presStyleCnt="5"/>
      <dgm:spPr/>
    </dgm:pt>
    <dgm:pt modelId="{9721B303-E918-44E8-9193-F44725F186AC}" type="pres">
      <dgm:prSet presAssocID="{CB27FB84-7828-4DD8-84EF-5E8A340FF32F}" presName="textNode" presStyleLbl="bgShp" presStyleIdx="0" presStyleCnt="5"/>
      <dgm:spPr/>
    </dgm:pt>
    <dgm:pt modelId="{0BDBD6DF-C225-47AD-9B0D-E9A32F7D9222}" type="pres">
      <dgm:prSet presAssocID="{CB27FB84-7828-4DD8-84EF-5E8A340FF32F}" presName="compChildNode" presStyleCnt="0"/>
      <dgm:spPr/>
    </dgm:pt>
    <dgm:pt modelId="{34C28726-699D-4342-A012-4DB9F7BC2704}" type="pres">
      <dgm:prSet presAssocID="{CB27FB84-7828-4DD8-84EF-5E8A340FF32F}" presName="theInnerList" presStyleCnt="0"/>
      <dgm:spPr/>
    </dgm:pt>
    <dgm:pt modelId="{DC46F4F0-32EC-4B5C-8549-2376002EC6E2}" type="pres">
      <dgm:prSet presAssocID="{75C1BE97-9BEE-4AAB-A97D-3B25F7094C71}" presName="childNode" presStyleLbl="node1" presStyleIdx="0" presStyleCnt="10">
        <dgm:presLayoutVars>
          <dgm:bulletEnabled val="1"/>
        </dgm:presLayoutVars>
      </dgm:prSet>
      <dgm:spPr/>
    </dgm:pt>
    <dgm:pt modelId="{A751EFC4-43DC-4F16-8816-6A6DCBDE910D}" type="pres">
      <dgm:prSet presAssocID="{75C1BE97-9BEE-4AAB-A97D-3B25F7094C71}" presName="aSpace2" presStyleCnt="0"/>
      <dgm:spPr/>
    </dgm:pt>
    <dgm:pt modelId="{571097C8-67AC-4F41-8E95-594D2694B54B}" type="pres">
      <dgm:prSet presAssocID="{3773A92A-28DE-4AC9-9A81-FF9356003B4B}" presName="childNode" presStyleLbl="node1" presStyleIdx="1" presStyleCnt="10">
        <dgm:presLayoutVars>
          <dgm:bulletEnabled val="1"/>
        </dgm:presLayoutVars>
      </dgm:prSet>
      <dgm:spPr/>
    </dgm:pt>
    <dgm:pt modelId="{D26CF81B-C684-4680-8F27-AAF383AF6866}" type="pres">
      <dgm:prSet presAssocID="{CB27FB84-7828-4DD8-84EF-5E8A340FF32F}" presName="aSpace" presStyleCnt="0"/>
      <dgm:spPr/>
    </dgm:pt>
    <dgm:pt modelId="{00E2CDC5-16EF-4601-BB98-EB12E91BB13F}" type="pres">
      <dgm:prSet presAssocID="{A338B0CE-1104-483B-9642-5BB24069F978}" presName="compNode" presStyleCnt="0"/>
      <dgm:spPr/>
    </dgm:pt>
    <dgm:pt modelId="{4575CCA1-32D3-44EE-AC9C-084C34CAB5C5}" type="pres">
      <dgm:prSet presAssocID="{A338B0CE-1104-483B-9642-5BB24069F978}" presName="aNode" presStyleLbl="bgShp" presStyleIdx="1" presStyleCnt="5"/>
      <dgm:spPr/>
    </dgm:pt>
    <dgm:pt modelId="{CA68EE23-1CE7-4A7A-9868-3B839EE0B3F3}" type="pres">
      <dgm:prSet presAssocID="{A338B0CE-1104-483B-9642-5BB24069F978}" presName="textNode" presStyleLbl="bgShp" presStyleIdx="1" presStyleCnt="5"/>
      <dgm:spPr/>
    </dgm:pt>
    <dgm:pt modelId="{0A5E02CD-C0BF-4FAB-A640-FEF612787E6F}" type="pres">
      <dgm:prSet presAssocID="{A338B0CE-1104-483B-9642-5BB24069F978}" presName="compChildNode" presStyleCnt="0"/>
      <dgm:spPr/>
    </dgm:pt>
    <dgm:pt modelId="{3ACE8175-3E22-485A-910D-852E99021B25}" type="pres">
      <dgm:prSet presAssocID="{A338B0CE-1104-483B-9642-5BB24069F978}" presName="theInnerList" presStyleCnt="0"/>
      <dgm:spPr/>
    </dgm:pt>
    <dgm:pt modelId="{771C54E6-F3B7-4393-A450-C050862B1284}" type="pres">
      <dgm:prSet presAssocID="{876E88A4-000D-45DB-A271-38F5D0D691D2}" presName="childNode" presStyleLbl="node1" presStyleIdx="2" presStyleCnt="10">
        <dgm:presLayoutVars>
          <dgm:bulletEnabled val="1"/>
        </dgm:presLayoutVars>
      </dgm:prSet>
      <dgm:spPr/>
    </dgm:pt>
    <dgm:pt modelId="{15FCD7B9-D08C-4DDD-9B78-D6E170E27706}" type="pres">
      <dgm:prSet presAssocID="{876E88A4-000D-45DB-A271-38F5D0D691D2}" presName="aSpace2" presStyleCnt="0"/>
      <dgm:spPr/>
    </dgm:pt>
    <dgm:pt modelId="{F7C89A34-7AD5-4D3B-8522-2F1A5128D525}" type="pres">
      <dgm:prSet presAssocID="{EA374BBB-7E4D-42BB-AB74-25B778B3F221}" presName="childNode" presStyleLbl="node1" presStyleIdx="3" presStyleCnt="10">
        <dgm:presLayoutVars>
          <dgm:bulletEnabled val="1"/>
        </dgm:presLayoutVars>
      </dgm:prSet>
      <dgm:spPr/>
    </dgm:pt>
    <dgm:pt modelId="{3B8F32A1-CB78-460F-A6FA-5E94FE3FFC12}" type="pres">
      <dgm:prSet presAssocID="{A338B0CE-1104-483B-9642-5BB24069F978}" presName="aSpace" presStyleCnt="0"/>
      <dgm:spPr/>
    </dgm:pt>
    <dgm:pt modelId="{2009BCB2-EC0C-488C-ACF3-62E0C5539C15}" type="pres">
      <dgm:prSet presAssocID="{CAB6A99E-8AA2-44C5-B3C4-D1A88C338556}" presName="compNode" presStyleCnt="0"/>
      <dgm:spPr/>
    </dgm:pt>
    <dgm:pt modelId="{3822D433-9B3C-4D19-8361-EAD25DE3029E}" type="pres">
      <dgm:prSet presAssocID="{CAB6A99E-8AA2-44C5-B3C4-D1A88C338556}" presName="aNode" presStyleLbl="bgShp" presStyleIdx="2" presStyleCnt="5"/>
      <dgm:spPr/>
    </dgm:pt>
    <dgm:pt modelId="{A43889D7-C44D-4815-84B0-C961092BA1D6}" type="pres">
      <dgm:prSet presAssocID="{CAB6A99E-8AA2-44C5-B3C4-D1A88C338556}" presName="textNode" presStyleLbl="bgShp" presStyleIdx="2" presStyleCnt="5"/>
      <dgm:spPr/>
    </dgm:pt>
    <dgm:pt modelId="{FED980FF-D162-4514-A8F4-0AB1358EA5D7}" type="pres">
      <dgm:prSet presAssocID="{CAB6A99E-8AA2-44C5-B3C4-D1A88C338556}" presName="compChildNode" presStyleCnt="0"/>
      <dgm:spPr/>
    </dgm:pt>
    <dgm:pt modelId="{CFF16588-2643-4E79-A104-B0FC3B6A8709}" type="pres">
      <dgm:prSet presAssocID="{CAB6A99E-8AA2-44C5-B3C4-D1A88C338556}" presName="theInnerList" presStyleCnt="0"/>
      <dgm:spPr/>
    </dgm:pt>
    <dgm:pt modelId="{774E3FFC-2AD5-45C5-8D5F-74B73930BC08}" type="pres">
      <dgm:prSet presAssocID="{9195BF60-B446-49F8-BC83-553B4F8A46E7}" presName="childNode" presStyleLbl="node1" presStyleIdx="4" presStyleCnt="10">
        <dgm:presLayoutVars>
          <dgm:bulletEnabled val="1"/>
        </dgm:presLayoutVars>
      </dgm:prSet>
      <dgm:spPr/>
    </dgm:pt>
    <dgm:pt modelId="{38C9E6A1-9FC2-40FB-A1FF-50C9E1F64867}" type="pres">
      <dgm:prSet presAssocID="{9195BF60-B446-49F8-BC83-553B4F8A46E7}" presName="aSpace2" presStyleCnt="0"/>
      <dgm:spPr/>
    </dgm:pt>
    <dgm:pt modelId="{AAEF3222-D122-4D41-B071-DD1F36268F7C}" type="pres">
      <dgm:prSet presAssocID="{5E50FD01-CDB5-4E4C-A829-7F2F05FF466C}" presName="childNode" presStyleLbl="node1" presStyleIdx="5" presStyleCnt="10">
        <dgm:presLayoutVars>
          <dgm:bulletEnabled val="1"/>
        </dgm:presLayoutVars>
      </dgm:prSet>
      <dgm:spPr/>
    </dgm:pt>
    <dgm:pt modelId="{B63DD629-F38C-40D3-A52F-EBAF7A313AA0}" type="pres">
      <dgm:prSet presAssocID="{CAB6A99E-8AA2-44C5-B3C4-D1A88C338556}" presName="aSpace" presStyleCnt="0"/>
      <dgm:spPr/>
    </dgm:pt>
    <dgm:pt modelId="{424BDA4C-F6DC-482E-8FA5-8F5A5C134117}" type="pres">
      <dgm:prSet presAssocID="{859C6476-C0C6-4A58-87DF-27C25C5C6664}" presName="compNode" presStyleCnt="0"/>
      <dgm:spPr/>
    </dgm:pt>
    <dgm:pt modelId="{8962E67F-FF93-490B-9E4D-2B4A0263A12D}" type="pres">
      <dgm:prSet presAssocID="{859C6476-C0C6-4A58-87DF-27C25C5C6664}" presName="aNode" presStyleLbl="bgShp" presStyleIdx="3" presStyleCnt="5"/>
      <dgm:spPr/>
    </dgm:pt>
    <dgm:pt modelId="{0ACD9485-1673-49D1-BDEE-D8C205EC9037}" type="pres">
      <dgm:prSet presAssocID="{859C6476-C0C6-4A58-87DF-27C25C5C6664}" presName="textNode" presStyleLbl="bgShp" presStyleIdx="3" presStyleCnt="5"/>
      <dgm:spPr/>
    </dgm:pt>
    <dgm:pt modelId="{3CBD8DD5-A8D8-4BB6-B004-F37A4EE30451}" type="pres">
      <dgm:prSet presAssocID="{859C6476-C0C6-4A58-87DF-27C25C5C6664}" presName="compChildNode" presStyleCnt="0"/>
      <dgm:spPr/>
    </dgm:pt>
    <dgm:pt modelId="{460D9614-3EA2-4C99-AD2A-882DA67472C3}" type="pres">
      <dgm:prSet presAssocID="{859C6476-C0C6-4A58-87DF-27C25C5C6664}" presName="theInnerList" presStyleCnt="0"/>
      <dgm:spPr/>
    </dgm:pt>
    <dgm:pt modelId="{B95A3166-F0E3-4E97-9AB5-0FBAA1D86AA5}" type="pres">
      <dgm:prSet presAssocID="{96F166D2-6B83-4BC8-9481-5E51FC93D0E4}" presName="childNode" presStyleLbl="node1" presStyleIdx="6" presStyleCnt="10">
        <dgm:presLayoutVars>
          <dgm:bulletEnabled val="1"/>
        </dgm:presLayoutVars>
      </dgm:prSet>
      <dgm:spPr/>
    </dgm:pt>
    <dgm:pt modelId="{5391C955-6B05-497D-B955-B18A2183CB8F}" type="pres">
      <dgm:prSet presAssocID="{96F166D2-6B83-4BC8-9481-5E51FC93D0E4}" presName="aSpace2" presStyleCnt="0"/>
      <dgm:spPr/>
    </dgm:pt>
    <dgm:pt modelId="{AA098C0C-CE47-43DA-BD6B-B0F743CDAC0C}" type="pres">
      <dgm:prSet presAssocID="{E964DB13-822D-483D-BD66-33D77C4C2984}" presName="childNode" presStyleLbl="node1" presStyleIdx="7" presStyleCnt="10">
        <dgm:presLayoutVars>
          <dgm:bulletEnabled val="1"/>
        </dgm:presLayoutVars>
      </dgm:prSet>
      <dgm:spPr/>
    </dgm:pt>
    <dgm:pt modelId="{E155948E-6480-41B2-BCCD-6A98E42AC676}" type="pres">
      <dgm:prSet presAssocID="{859C6476-C0C6-4A58-87DF-27C25C5C6664}" presName="aSpace" presStyleCnt="0"/>
      <dgm:spPr/>
    </dgm:pt>
    <dgm:pt modelId="{3AF75988-5BE6-42D8-876B-3968E80AE5EC}" type="pres">
      <dgm:prSet presAssocID="{40B1C652-5378-40AD-8960-57B040E047AA}" presName="compNode" presStyleCnt="0"/>
      <dgm:spPr/>
    </dgm:pt>
    <dgm:pt modelId="{E9BA30C1-441D-4585-983B-BAF77CD0252B}" type="pres">
      <dgm:prSet presAssocID="{40B1C652-5378-40AD-8960-57B040E047AA}" presName="aNode" presStyleLbl="bgShp" presStyleIdx="4" presStyleCnt="5"/>
      <dgm:spPr/>
    </dgm:pt>
    <dgm:pt modelId="{D77B5BEA-6093-4956-9A88-718637212D85}" type="pres">
      <dgm:prSet presAssocID="{40B1C652-5378-40AD-8960-57B040E047AA}" presName="textNode" presStyleLbl="bgShp" presStyleIdx="4" presStyleCnt="5"/>
      <dgm:spPr/>
    </dgm:pt>
    <dgm:pt modelId="{EE7A95C5-4B26-4FEF-AC81-360247A211F4}" type="pres">
      <dgm:prSet presAssocID="{40B1C652-5378-40AD-8960-57B040E047AA}" presName="compChildNode" presStyleCnt="0"/>
      <dgm:spPr/>
    </dgm:pt>
    <dgm:pt modelId="{C668426D-53E2-4134-B957-2D58B1596D22}" type="pres">
      <dgm:prSet presAssocID="{40B1C652-5378-40AD-8960-57B040E047AA}" presName="theInnerList" presStyleCnt="0"/>
      <dgm:spPr/>
    </dgm:pt>
    <dgm:pt modelId="{72EBB8E2-09F3-43E6-AD5F-CA3E8C54507D}" type="pres">
      <dgm:prSet presAssocID="{C4CD3C83-4C50-4E15-8E2E-683BDC0AE540}" presName="childNode" presStyleLbl="node1" presStyleIdx="8" presStyleCnt="10">
        <dgm:presLayoutVars>
          <dgm:bulletEnabled val="1"/>
        </dgm:presLayoutVars>
      </dgm:prSet>
      <dgm:spPr/>
    </dgm:pt>
    <dgm:pt modelId="{CAD70895-7F69-4A7D-BEAC-43DC16584ABC}" type="pres">
      <dgm:prSet presAssocID="{C4CD3C83-4C50-4E15-8E2E-683BDC0AE540}" presName="aSpace2" presStyleCnt="0"/>
      <dgm:spPr/>
    </dgm:pt>
    <dgm:pt modelId="{26090651-545D-4BE4-8A29-89CC85FBA755}" type="pres">
      <dgm:prSet presAssocID="{7EDBB3D7-1B88-49F1-9400-06D34D1082D8}" presName="childNode" presStyleLbl="node1" presStyleIdx="9" presStyleCnt="10">
        <dgm:presLayoutVars>
          <dgm:bulletEnabled val="1"/>
        </dgm:presLayoutVars>
      </dgm:prSet>
      <dgm:spPr/>
    </dgm:pt>
  </dgm:ptLst>
  <dgm:cxnLst>
    <dgm:cxn modelId="{6A9FA604-D48E-4FAE-9DFB-422FC3A294C1}" srcId="{40B1C652-5378-40AD-8960-57B040E047AA}" destId="{C4CD3C83-4C50-4E15-8E2E-683BDC0AE540}" srcOrd="0" destOrd="0" parTransId="{6C371921-B0C1-448B-99BC-F3447AC5DBD1}" sibTransId="{660D7F82-C8AC-4C63-8D45-DDCCB58C0699}"/>
    <dgm:cxn modelId="{F7EF7309-2C83-4741-A5AC-4D9D11D8089A}" type="presOf" srcId="{96F166D2-6B83-4BC8-9481-5E51FC93D0E4}" destId="{B95A3166-F0E3-4E97-9AB5-0FBAA1D86AA5}" srcOrd="0" destOrd="0" presId="urn:microsoft.com/office/officeart/2005/8/layout/lProcess2#1"/>
    <dgm:cxn modelId="{A8560911-AA8C-45CA-9978-FDA0FD6BF60D}" srcId="{A338B0CE-1104-483B-9642-5BB24069F978}" destId="{876E88A4-000D-45DB-A271-38F5D0D691D2}" srcOrd="0" destOrd="0" parTransId="{233BEBBA-30AE-4D91-BC1D-A77A284304F5}" sibTransId="{75A3A30F-F1C2-475A-ADC7-906C25C1EB28}"/>
    <dgm:cxn modelId="{206EFD11-74E5-4BE7-8EF2-43D5B9D5090C}" srcId="{FB598B81-02AE-4136-AE1F-DA2C65C41A89}" destId="{CAB6A99E-8AA2-44C5-B3C4-D1A88C338556}" srcOrd="2" destOrd="0" parTransId="{C014FCA8-B168-4465-B520-591EF120D5E7}" sibTransId="{E3D547A8-7D8F-419A-B980-6BC887C2A486}"/>
    <dgm:cxn modelId="{09B03017-F138-4ABE-83A9-6949FA13F918}" type="presOf" srcId="{CAB6A99E-8AA2-44C5-B3C4-D1A88C338556}" destId="{A43889D7-C44D-4815-84B0-C961092BA1D6}" srcOrd="1" destOrd="0" presId="urn:microsoft.com/office/officeart/2005/8/layout/lProcess2#1"/>
    <dgm:cxn modelId="{F8D6AA17-D9B1-4192-9576-C46BEC96A425}" type="presOf" srcId="{9195BF60-B446-49F8-BC83-553B4F8A46E7}" destId="{774E3FFC-2AD5-45C5-8D5F-74B73930BC08}" srcOrd="0" destOrd="0" presId="urn:microsoft.com/office/officeart/2005/8/layout/lProcess2#1"/>
    <dgm:cxn modelId="{480DF22F-A8BF-4342-910D-D8FF8160ABF6}" srcId="{CAB6A99E-8AA2-44C5-B3C4-D1A88C338556}" destId="{9195BF60-B446-49F8-BC83-553B4F8A46E7}" srcOrd="0" destOrd="0" parTransId="{FF3FD459-8471-4C04-A705-26F35D138A33}" sibTransId="{98DBD790-AF62-486B-92D2-4CA6404BA328}"/>
    <dgm:cxn modelId="{A429F135-7E67-42D6-BC1B-2104E6BD7F72}" srcId="{FB598B81-02AE-4136-AE1F-DA2C65C41A89}" destId="{40B1C652-5378-40AD-8960-57B040E047AA}" srcOrd="4" destOrd="0" parTransId="{F98DB563-7BAD-41A5-B64E-5B4DEDCCE380}" sibTransId="{8E768C66-7B28-436A-B869-104E31792F8F}"/>
    <dgm:cxn modelId="{C0766A5E-8828-47E5-AC96-69B6FCA664E2}" type="presOf" srcId="{CB27FB84-7828-4DD8-84EF-5E8A340FF32F}" destId="{04908B2C-437C-40FA-80FF-D2030DBE5F6E}" srcOrd="0" destOrd="0" presId="urn:microsoft.com/office/officeart/2005/8/layout/lProcess2#1"/>
    <dgm:cxn modelId="{0BC64D61-39DD-4B88-972F-CFD78372CAA1}" srcId="{CB27FB84-7828-4DD8-84EF-5E8A340FF32F}" destId="{3773A92A-28DE-4AC9-9A81-FF9356003B4B}" srcOrd="1" destOrd="0" parTransId="{7197C7BF-4461-4426-9104-3148A2C417F2}" sibTransId="{665838DF-9667-40AF-8E61-2103F3CCD01D}"/>
    <dgm:cxn modelId="{44CEBB49-AFF2-4763-919E-EDEA7343F6FD}" type="presOf" srcId="{CB27FB84-7828-4DD8-84EF-5E8A340FF32F}" destId="{9721B303-E918-44E8-9193-F44725F186AC}" srcOrd="1" destOrd="0" presId="urn:microsoft.com/office/officeart/2005/8/layout/lProcess2#1"/>
    <dgm:cxn modelId="{766EFD4C-1513-44FC-BC81-CC9EBBEC351C}" srcId="{CB27FB84-7828-4DD8-84EF-5E8A340FF32F}" destId="{75C1BE97-9BEE-4AAB-A97D-3B25F7094C71}" srcOrd="0" destOrd="0" parTransId="{583897E6-E010-4C6F-8DB4-1A52C4AEB413}" sibTransId="{4EBCF855-6C7C-49B3-B4BB-5471CBD6A6F6}"/>
    <dgm:cxn modelId="{6A659272-9218-4BC2-BE5F-20AAAAE24CD5}" srcId="{CAB6A99E-8AA2-44C5-B3C4-D1A88C338556}" destId="{5E50FD01-CDB5-4E4C-A829-7F2F05FF466C}" srcOrd="1" destOrd="0" parTransId="{6124D78D-C993-4262-948F-9D6CCE664EEF}" sibTransId="{69479619-B4A2-4B46-A7E1-912DEEC70963}"/>
    <dgm:cxn modelId="{2EABD153-0B8E-48D3-BE91-5039CA395237}" srcId="{859C6476-C0C6-4A58-87DF-27C25C5C6664}" destId="{E964DB13-822D-483D-BD66-33D77C4C2984}" srcOrd="1" destOrd="0" parTransId="{46A44247-318A-4CCD-A25C-14073C2191AE}" sibTransId="{1F8B4E04-6A69-4560-805B-1BDDE1C42CCF}"/>
    <dgm:cxn modelId="{2E550057-B95E-409F-AC2A-A1D3BAFA82DE}" type="presOf" srcId="{5E50FD01-CDB5-4E4C-A829-7F2F05FF466C}" destId="{AAEF3222-D122-4D41-B071-DD1F36268F7C}" srcOrd="0" destOrd="0" presId="urn:microsoft.com/office/officeart/2005/8/layout/lProcess2#1"/>
    <dgm:cxn modelId="{41BB0357-5CFB-4E7C-A4BF-82F560E35C1C}" type="presOf" srcId="{A338B0CE-1104-483B-9642-5BB24069F978}" destId="{CA68EE23-1CE7-4A7A-9868-3B839EE0B3F3}" srcOrd="1" destOrd="0" presId="urn:microsoft.com/office/officeart/2005/8/layout/lProcess2#1"/>
    <dgm:cxn modelId="{EA00C980-8142-4A40-9949-B7175F7FF795}" srcId="{FB598B81-02AE-4136-AE1F-DA2C65C41A89}" destId="{A338B0CE-1104-483B-9642-5BB24069F978}" srcOrd="1" destOrd="0" parTransId="{8EFD5D2E-9C15-4CF0-919A-8A04F742615D}" sibTransId="{8DDB3552-DE05-4BC6-AF4E-3C3242A00ACD}"/>
    <dgm:cxn modelId="{B02C5389-8F97-4B71-AD07-158EEBDA4BD2}" type="presOf" srcId="{C4CD3C83-4C50-4E15-8E2E-683BDC0AE540}" destId="{72EBB8E2-09F3-43E6-AD5F-CA3E8C54507D}" srcOrd="0" destOrd="0" presId="urn:microsoft.com/office/officeart/2005/8/layout/lProcess2#1"/>
    <dgm:cxn modelId="{816A5591-5073-45CA-9186-414226491E07}" type="presOf" srcId="{EA374BBB-7E4D-42BB-AB74-25B778B3F221}" destId="{F7C89A34-7AD5-4D3B-8522-2F1A5128D525}" srcOrd="0" destOrd="0" presId="urn:microsoft.com/office/officeart/2005/8/layout/lProcess2#1"/>
    <dgm:cxn modelId="{A42A1795-205C-4296-A8BC-E631D766011A}" srcId="{FB598B81-02AE-4136-AE1F-DA2C65C41A89}" destId="{CB27FB84-7828-4DD8-84EF-5E8A340FF32F}" srcOrd="0" destOrd="0" parTransId="{5DD7547D-6EFC-4978-8815-6F09A3FFFC6B}" sibTransId="{4B803734-C3C2-4F62-8AC9-A6FCA507E4EA}"/>
    <dgm:cxn modelId="{7DEE829A-092C-4D46-861B-EAE0F020BA85}" type="presOf" srcId="{876E88A4-000D-45DB-A271-38F5D0D691D2}" destId="{771C54E6-F3B7-4393-A450-C050862B1284}" srcOrd="0" destOrd="0" presId="urn:microsoft.com/office/officeart/2005/8/layout/lProcess2#1"/>
    <dgm:cxn modelId="{F2238FB6-77E0-45BA-AD76-B8858A1330BE}" type="presOf" srcId="{3773A92A-28DE-4AC9-9A81-FF9356003B4B}" destId="{571097C8-67AC-4F41-8E95-594D2694B54B}" srcOrd="0" destOrd="0" presId="urn:microsoft.com/office/officeart/2005/8/layout/lProcess2#1"/>
    <dgm:cxn modelId="{4C9A08B7-1B43-4C07-A467-93BDE33F4FF3}" type="presOf" srcId="{859C6476-C0C6-4A58-87DF-27C25C5C6664}" destId="{8962E67F-FF93-490B-9E4D-2B4A0263A12D}" srcOrd="0" destOrd="0" presId="urn:microsoft.com/office/officeart/2005/8/layout/lProcess2#1"/>
    <dgm:cxn modelId="{390926B7-1B80-474A-B90C-5F30BF512D32}" type="presOf" srcId="{75C1BE97-9BEE-4AAB-A97D-3B25F7094C71}" destId="{DC46F4F0-32EC-4B5C-8549-2376002EC6E2}" srcOrd="0" destOrd="0" presId="urn:microsoft.com/office/officeart/2005/8/layout/lProcess2#1"/>
    <dgm:cxn modelId="{49B24FC0-2F51-4645-A9B2-E4912D78A6AA}" type="presOf" srcId="{859C6476-C0C6-4A58-87DF-27C25C5C6664}" destId="{0ACD9485-1673-49D1-BDEE-D8C205EC9037}" srcOrd="1" destOrd="0" presId="urn:microsoft.com/office/officeart/2005/8/layout/lProcess2#1"/>
    <dgm:cxn modelId="{769D73C2-1F00-4512-B5C6-F77178FF2D51}" type="presOf" srcId="{FB598B81-02AE-4136-AE1F-DA2C65C41A89}" destId="{FC3B304E-489A-4826-A0AE-3B7FEA5B6661}" srcOrd="0" destOrd="0" presId="urn:microsoft.com/office/officeart/2005/8/layout/lProcess2#1"/>
    <dgm:cxn modelId="{13ED6EC3-A5BC-47D2-B06B-7F43A946EDA2}" srcId="{40B1C652-5378-40AD-8960-57B040E047AA}" destId="{7EDBB3D7-1B88-49F1-9400-06D34D1082D8}" srcOrd="1" destOrd="0" parTransId="{D6AF69F2-E7E7-4A88-A53D-4C8AA3F6B7BF}" sibTransId="{F2B10BDB-8463-44D3-89D4-1321C210AA77}"/>
    <dgm:cxn modelId="{8CD14CC4-74F3-4DE3-ADA0-AEF0C60A08B0}" type="presOf" srcId="{A338B0CE-1104-483B-9642-5BB24069F978}" destId="{4575CCA1-32D3-44EE-AC9C-084C34CAB5C5}" srcOrd="0" destOrd="0" presId="urn:microsoft.com/office/officeart/2005/8/layout/lProcess2#1"/>
    <dgm:cxn modelId="{42F847C5-74D7-4263-A51E-517BBE830E53}" srcId="{FB598B81-02AE-4136-AE1F-DA2C65C41A89}" destId="{859C6476-C0C6-4A58-87DF-27C25C5C6664}" srcOrd="3" destOrd="0" parTransId="{29551BFC-B638-4ADA-8F09-51756BBE2E1B}" sibTransId="{A7EF5E3E-8054-4565-A245-A6165E6FCCC2}"/>
    <dgm:cxn modelId="{54FD84C5-92C6-4249-8131-7E4373D60F5D}" srcId="{A338B0CE-1104-483B-9642-5BB24069F978}" destId="{EA374BBB-7E4D-42BB-AB74-25B778B3F221}" srcOrd="1" destOrd="0" parTransId="{CBABFA52-3B31-4B7E-8C69-C4A0BF044765}" sibTransId="{0FAE571F-4D82-4654-8BCC-CBF514031E56}"/>
    <dgm:cxn modelId="{BAEEF6D4-AF8B-4870-A3AE-01784D4E34B6}" type="presOf" srcId="{CAB6A99E-8AA2-44C5-B3C4-D1A88C338556}" destId="{3822D433-9B3C-4D19-8361-EAD25DE3029E}" srcOrd="0" destOrd="0" presId="urn:microsoft.com/office/officeart/2005/8/layout/lProcess2#1"/>
    <dgm:cxn modelId="{D8FEF2D5-CA49-44C0-9A20-8C9B3BF528AB}" type="presOf" srcId="{E964DB13-822D-483D-BD66-33D77C4C2984}" destId="{AA098C0C-CE47-43DA-BD6B-B0F743CDAC0C}" srcOrd="0" destOrd="0" presId="urn:microsoft.com/office/officeart/2005/8/layout/lProcess2#1"/>
    <dgm:cxn modelId="{2C1EB1D6-A4C6-4D85-87B7-BB1A4E0695BC}" type="presOf" srcId="{7EDBB3D7-1B88-49F1-9400-06D34D1082D8}" destId="{26090651-545D-4BE4-8A29-89CC85FBA755}" srcOrd="0" destOrd="0" presId="urn:microsoft.com/office/officeart/2005/8/layout/lProcess2#1"/>
    <dgm:cxn modelId="{62C767D8-1358-4C65-AA6A-B1B754ABE9C2}" type="presOf" srcId="{40B1C652-5378-40AD-8960-57B040E047AA}" destId="{D77B5BEA-6093-4956-9A88-718637212D85}" srcOrd="1" destOrd="0" presId="urn:microsoft.com/office/officeart/2005/8/layout/lProcess2#1"/>
    <dgm:cxn modelId="{3A3819F8-757F-43FE-84AE-59C453FC8191}" type="presOf" srcId="{40B1C652-5378-40AD-8960-57B040E047AA}" destId="{E9BA30C1-441D-4585-983B-BAF77CD0252B}" srcOrd="0" destOrd="0" presId="urn:microsoft.com/office/officeart/2005/8/layout/lProcess2#1"/>
    <dgm:cxn modelId="{055644FF-5439-43D3-BD47-9B6C8D2B762E}" srcId="{859C6476-C0C6-4A58-87DF-27C25C5C6664}" destId="{96F166D2-6B83-4BC8-9481-5E51FC93D0E4}" srcOrd="0" destOrd="0" parTransId="{D714A8D4-F934-4040-A53A-FD13BEDAE610}" sibTransId="{8503E2DE-BA96-4628-ACE5-6436BE8B480A}"/>
    <dgm:cxn modelId="{5B0F8EC3-7184-4B6A-955C-422A6B65BDB4}" type="presParOf" srcId="{FC3B304E-489A-4826-A0AE-3B7FEA5B6661}" destId="{1C0174C0-8917-4D18-B383-6F739DD4DD82}" srcOrd="0" destOrd="0" presId="urn:microsoft.com/office/officeart/2005/8/layout/lProcess2#1"/>
    <dgm:cxn modelId="{E983BD60-25FC-4F0D-9731-957C6E37D976}" type="presParOf" srcId="{1C0174C0-8917-4D18-B383-6F739DD4DD82}" destId="{04908B2C-437C-40FA-80FF-D2030DBE5F6E}" srcOrd="0" destOrd="0" presId="urn:microsoft.com/office/officeart/2005/8/layout/lProcess2#1"/>
    <dgm:cxn modelId="{14D25F5A-4393-4D83-AB9B-87DA285A34FB}" type="presParOf" srcId="{1C0174C0-8917-4D18-B383-6F739DD4DD82}" destId="{9721B303-E918-44E8-9193-F44725F186AC}" srcOrd="1" destOrd="0" presId="urn:microsoft.com/office/officeart/2005/8/layout/lProcess2#1"/>
    <dgm:cxn modelId="{28F7B6B5-8ED7-47C6-89B0-28FDEE87B32D}" type="presParOf" srcId="{1C0174C0-8917-4D18-B383-6F739DD4DD82}" destId="{0BDBD6DF-C225-47AD-9B0D-E9A32F7D9222}" srcOrd="2" destOrd="0" presId="urn:microsoft.com/office/officeart/2005/8/layout/lProcess2#1"/>
    <dgm:cxn modelId="{FA5D54AE-2802-4D4D-88E4-408D98FAA57F}" type="presParOf" srcId="{0BDBD6DF-C225-47AD-9B0D-E9A32F7D9222}" destId="{34C28726-699D-4342-A012-4DB9F7BC2704}" srcOrd="0" destOrd="0" presId="urn:microsoft.com/office/officeart/2005/8/layout/lProcess2#1"/>
    <dgm:cxn modelId="{D37DBB3F-F0EB-40C2-8DF3-E46ED2CF6BC7}" type="presParOf" srcId="{34C28726-699D-4342-A012-4DB9F7BC2704}" destId="{DC46F4F0-32EC-4B5C-8549-2376002EC6E2}" srcOrd="0" destOrd="0" presId="urn:microsoft.com/office/officeart/2005/8/layout/lProcess2#1"/>
    <dgm:cxn modelId="{288131BA-FA94-47A6-BA9A-62D2D3DE67B0}" type="presParOf" srcId="{34C28726-699D-4342-A012-4DB9F7BC2704}" destId="{A751EFC4-43DC-4F16-8816-6A6DCBDE910D}" srcOrd="1" destOrd="0" presId="urn:microsoft.com/office/officeart/2005/8/layout/lProcess2#1"/>
    <dgm:cxn modelId="{3B8FC342-8C08-4B29-921A-A141DAD9D4FC}" type="presParOf" srcId="{34C28726-699D-4342-A012-4DB9F7BC2704}" destId="{571097C8-67AC-4F41-8E95-594D2694B54B}" srcOrd="2" destOrd="0" presId="urn:microsoft.com/office/officeart/2005/8/layout/lProcess2#1"/>
    <dgm:cxn modelId="{7FE3C34E-D9E9-4ACC-BE40-984C66217691}" type="presParOf" srcId="{FC3B304E-489A-4826-A0AE-3B7FEA5B6661}" destId="{D26CF81B-C684-4680-8F27-AAF383AF6866}" srcOrd="1" destOrd="0" presId="urn:microsoft.com/office/officeart/2005/8/layout/lProcess2#1"/>
    <dgm:cxn modelId="{715E0273-6A86-434C-A121-BF0630FD4C1B}" type="presParOf" srcId="{FC3B304E-489A-4826-A0AE-3B7FEA5B6661}" destId="{00E2CDC5-16EF-4601-BB98-EB12E91BB13F}" srcOrd="2" destOrd="0" presId="urn:microsoft.com/office/officeart/2005/8/layout/lProcess2#1"/>
    <dgm:cxn modelId="{FE1CC70C-4B06-4263-BB60-2E4E768D49E0}" type="presParOf" srcId="{00E2CDC5-16EF-4601-BB98-EB12E91BB13F}" destId="{4575CCA1-32D3-44EE-AC9C-084C34CAB5C5}" srcOrd="0" destOrd="0" presId="urn:microsoft.com/office/officeart/2005/8/layout/lProcess2#1"/>
    <dgm:cxn modelId="{6BB352AD-553C-40C2-A8A0-7A1F91FB2E3A}" type="presParOf" srcId="{00E2CDC5-16EF-4601-BB98-EB12E91BB13F}" destId="{CA68EE23-1CE7-4A7A-9868-3B839EE0B3F3}" srcOrd="1" destOrd="0" presId="urn:microsoft.com/office/officeart/2005/8/layout/lProcess2#1"/>
    <dgm:cxn modelId="{BAAE24AB-40B5-472F-9DD8-B7BB9A47B3C4}" type="presParOf" srcId="{00E2CDC5-16EF-4601-BB98-EB12E91BB13F}" destId="{0A5E02CD-C0BF-4FAB-A640-FEF612787E6F}" srcOrd="2" destOrd="0" presId="urn:microsoft.com/office/officeart/2005/8/layout/lProcess2#1"/>
    <dgm:cxn modelId="{9DD93151-D4D6-4B9D-9B2E-C19FD2BC0CA6}" type="presParOf" srcId="{0A5E02CD-C0BF-4FAB-A640-FEF612787E6F}" destId="{3ACE8175-3E22-485A-910D-852E99021B25}" srcOrd="0" destOrd="0" presId="urn:microsoft.com/office/officeart/2005/8/layout/lProcess2#1"/>
    <dgm:cxn modelId="{8ED542A9-1B1A-4B7B-82A9-DAF5988DFA0D}" type="presParOf" srcId="{3ACE8175-3E22-485A-910D-852E99021B25}" destId="{771C54E6-F3B7-4393-A450-C050862B1284}" srcOrd="0" destOrd="0" presId="urn:microsoft.com/office/officeart/2005/8/layout/lProcess2#1"/>
    <dgm:cxn modelId="{CFEE85A5-B9D0-40B4-90BB-6DADBD049006}" type="presParOf" srcId="{3ACE8175-3E22-485A-910D-852E99021B25}" destId="{15FCD7B9-D08C-4DDD-9B78-D6E170E27706}" srcOrd="1" destOrd="0" presId="urn:microsoft.com/office/officeart/2005/8/layout/lProcess2#1"/>
    <dgm:cxn modelId="{EB5766D5-721C-437C-98F5-24B67CF3D4F1}" type="presParOf" srcId="{3ACE8175-3E22-485A-910D-852E99021B25}" destId="{F7C89A34-7AD5-4D3B-8522-2F1A5128D525}" srcOrd="2" destOrd="0" presId="urn:microsoft.com/office/officeart/2005/8/layout/lProcess2#1"/>
    <dgm:cxn modelId="{00EDD3E1-D77A-4451-B7CA-EFB429C7BDE5}" type="presParOf" srcId="{FC3B304E-489A-4826-A0AE-3B7FEA5B6661}" destId="{3B8F32A1-CB78-460F-A6FA-5E94FE3FFC12}" srcOrd="3" destOrd="0" presId="urn:microsoft.com/office/officeart/2005/8/layout/lProcess2#1"/>
    <dgm:cxn modelId="{32B6CCE8-8F8B-4665-AF6A-A0074FB16B5F}" type="presParOf" srcId="{FC3B304E-489A-4826-A0AE-3B7FEA5B6661}" destId="{2009BCB2-EC0C-488C-ACF3-62E0C5539C15}" srcOrd="4" destOrd="0" presId="urn:microsoft.com/office/officeart/2005/8/layout/lProcess2#1"/>
    <dgm:cxn modelId="{09C986F2-3C05-483D-9F8F-FBA9A4B39BF4}" type="presParOf" srcId="{2009BCB2-EC0C-488C-ACF3-62E0C5539C15}" destId="{3822D433-9B3C-4D19-8361-EAD25DE3029E}" srcOrd="0" destOrd="0" presId="urn:microsoft.com/office/officeart/2005/8/layout/lProcess2#1"/>
    <dgm:cxn modelId="{29DDCD8A-EC8C-4E88-91D0-1136B021EFE9}" type="presParOf" srcId="{2009BCB2-EC0C-488C-ACF3-62E0C5539C15}" destId="{A43889D7-C44D-4815-84B0-C961092BA1D6}" srcOrd="1" destOrd="0" presId="urn:microsoft.com/office/officeart/2005/8/layout/lProcess2#1"/>
    <dgm:cxn modelId="{E545841B-1E5E-4C05-9966-8E6532B35C26}" type="presParOf" srcId="{2009BCB2-EC0C-488C-ACF3-62E0C5539C15}" destId="{FED980FF-D162-4514-A8F4-0AB1358EA5D7}" srcOrd="2" destOrd="0" presId="urn:microsoft.com/office/officeart/2005/8/layout/lProcess2#1"/>
    <dgm:cxn modelId="{0B9302DB-14F5-4C1D-AA3E-FBC48EA24C60}" type="presParOf" srcId="{FED980FF-D162-4514-A8F4-0AB1358EA5D7}" destId="{CFF16588-2643-4E79-A104-B0FC3B6A8709}" srcOrd="0" destOrd="0" presId="urn:microsoft.com/office/officeart/2005/8/layout/lProcess2#1"/>
    <dgm:cxn modelId="{21AB2136-B5F4-4CF3-8BD2-EFB923A67751}" type="presParOf" srcId="{CFF16588-2643-4E79-A104-B0FC3B6A8709}" destId="{774E3FFC-2AD5-45C5-8D5F-74B73930BC08}" srcOrd="0" destOrd="0" presId="urn:microsoft.com/office/officeart/2005/8/layout/lProcess2#1"/>
    <dgm:cxn modelId="{75C6BA4B-D3FC-4C15-8868-0B872A35BC1B}" type="presParOf" srcId="{CFF16588-2643-4E79-A104-B0FC3B6A8709}" destId="{38C9E6A1-9FC2-40FB-A1FF-50C9E1F64867}" srcOrd="1" destOrd="0" presId="urn:microsoft.com/office/officeart/2005/8/layout/lProcess2#1"/>
    <dgm:cxn modelId="{DDEA5DDC-C440-4661-B2B2-B41A0FD40AF0}" type="presParOf" srcId="{CFF16588-2643-4E79-A104-B0FC3B6A8709}" destId="{AAEF3222-D122-4D41-B071-DD1F36268F7C}" srcOrd="2" destOrd="0" presId="urn:microsoft.com/office/officeart/2005/8/layout/lProcess2#1"/>
    <dgm:cxn modelId="{D40B5C97-DD48-4F20-99F3-2F5C95641395}" type="presParOf" srcId="{FC3B304E-489A-4826-A0AE-3B7FEA5B6661}" destId="{B63DD629-F38C-40D3-A52F-EBAF7A313AA0}" srcOrd="5" destOrd="0" presId="urn:microsoft.com/office/officeart/2005/8/layout/lProcess2#1"/>
    <dgm:cxn modelId="{F10DBC64-C24B-40B1-BC4E-AB4589141E03}" type="presParOf" srcId="{FC3B304E-489A-4826-A0AE-3B7FEA5B6661}" destId="{424BDA4C-F6DC-482E-8FA5-8F5A5C134117}" srcOrd="6" destOrd="0" presId="urn:microsoft.com/office/officeart/2005/8/layout/lProcess2#1"/>
    <dgm:cxn modelId="{38976C73-AC45-4719-8B18-8C4C2B096C5A}" type="presParOf" srcId="{424BDA4C-F6DC-482E-8FA5-8F5A5C134117}" destId="{8962E67F-FF93-490B-9E4D-2B4A0263A12D}" srcOrd="0" destOrd="0" presId="urn:microsoft.com/office/officeart/2005/8/layout/lProcess2#1"/>
    <dgm:cxn modelId="{F1B8B12C-A04D-4AE4-8CAD-2B000EAA8913}" type="presParOf" srcId="{424BDA4C-F6DC-482E-8FA5-8F5A5C134117}" destId="{0ACD9485-1673-49D1-BDEE-D8C205EC9037}" srcOrd="1" destOrd="0" presId="urn:microsoft.com/office/officeart/2005/8/layout/lProcess2#1"/>
    <dgm:cxn modelId="{B9C88A47-9083-4957-BF6D-0E896448E08D}" type="presParOf" srcId="{424BDA4C-F6DC-482E-8FA5-8F5A5C134117}" destId="{3CBD8DD5-A8D8-4BB6-B004-F37A4EE30451}" srcOrd="2" destOrd="0" presId="urn:microsoft.com/office/officeart/2005/8/layout/lProcess2#1"/>
    <dgm:cxn modelId="{02666DB7-311C-47DC-9AAF-B0373A7D0A9B}" type="presParOf" srcId="{3CBD8DD5-A8D8-4BB6-B004-F37A4EE30451}" destId="{460D9614-3EA2-4C99-AD2A-882DA67472C3}" srcOrd="0" destOrd="0" presId="urn:microsoft.com/office/officeart/2005/8/layout/lProcess2#1"/>
    <dgm:cxn modelId="{CA0136E7-EA13-46BB-AA4E-E733554C2B3D}" type="presParOf" srcId="{460D9614-3EA2-4C99-AD2A-882DA67472C3}" destId="{B95A3166-F0E3-4E97-9AB5-0FBAA1D86AA5}" srcOrd="0" destOrd="0" presId="urn:microsoft.com/office/officeart/2005/8/layout/lProcess2#1"/>
    <dgm:cxn modelId="{E4EF3142-748B-4500-9738-4338B20C26B6}" type="presParOf" srcId="{460D9614-3EA2-4C99-AD2A-882DA67472C3}" destId="{5391C955-6B05-497D-B955-B18A2183CB8F}" srcOrd="1" destOrd="0" presId="urn:microsoft.com/office/officeart/2005/8/layout/lProcess2#1"/>
    <dgm:cxn modelId="{3184C317-5ACC-4093-B400-10CE63996EFD}" type="presParOf" srcId="{460D9614-3EA2-4C99-AD2A-882DA67472C3}" destId="{AA098C0C-CE47-43DA-BD6B-B0F743CDAC0C}" srcOrd="2" destOrd="0" presId="urn:microsoft.com/office/officeart/2005/8/layout/lProcess2#1"/>
    <dgm:cxn modelId="{7F1338A4-3C7F-40F5-99F5-44F401F5D496}" type="presParOf" srcId="{FC3B304E-489A-4826-A0AE-3B7FEA5B6661}" destId="{E155948E-6480-41B2-BCCD-6A98E42AC676}" srcOrd="7" destOrd="0" presId="urn:microsoft.com/office/officeart/2005/8/layout/lProcess2#1"/>
    <dgm:cxn modelId="{1937E7ED-6AED-4219-A556-78434448BDD4}" type="presParOf" srcId="{FC3B304E-489A-4826-A0AE-3B7FEA5B6661}" destId="{3AF75988-5BE6-42D8-876B-3968E80AE5EC}" srcOrd="8" destOrd="0" presId="urn:microsoft.com/office/officeart/2005/8/layout/lProcess2#1"/>
    <dgm:cxn modelId="{2D1D8FCE-A589-47C9-A3E5-269419D95158}" type="presParOf" srcId="{3AF75988-5BE6-42D8-876B-3968E80AE5EC}" destId="{E9BA30C1-441D-4585-983B-BAF77CD0252B}" srcOrd="0" destOrd="0" presId="urn:microsoft.com/office/officeart/2005/8/layout/lProcess2#1"/>
    <dgm:cxn modelId="{416A3E91-FF79-454D-BF58-F16899995068}" type="presParOf" srcId="{3AF75988-5BE6-42D8-876B-3968E80AE5EC}" destId="{D77B5BEA-6093-4956-9A88-718637212D85}" srcOrd="1" destOrd="0" presId="urn:microsoft.com/office/officeart/2005/8/layout/lProcess2#1"/>
    <dgm:cxn modelId="{B0E223D3-73DF-4DE7-A091-A0CDD5B28C99}" type="presParOf" srcId="{3AF75988-5BE6-42D8-876B-3968E80AE5EC}" destId="{EE7A95C5-4B26-4FEF-AC81-360247A211F4}" srcOrd="2" destOrd="0" presId="urn:microsoft.com/office/officeart/2005/8/layout/lProcess2#1"/>
    <dgm:cxn modelId="{B5885E2E-061E-4FDA-8A07-D095DBBD8648}" type="presParOf" srcId="{EE7A95C5-4B26-4FEF-AC81-360247A211F4}" destId="{C668426D-53E2-4134-B957-2D58B1596D22}" srcOrd="0" destOrd="0" presId="urn:microsoft.com/office/officeart/2005/8/layout/lProcess2#1"/>
    <dgm:cxn modelId="{8A8084B4-081C-47DC-8E1E-75CB38389935}" type="presParOf" srcId="{C668426D-53E2-4134-B957-2D58B1596D22}" destId="{72EBB8E2-09F3-43E6-AD5F-CA3E8C54507D}" srcOrd="0" destOrd="0" presId="urn:microsoft.com/office/officeart/2005/8/layout/lProcess2#1"/>
    <dgm:cxn modelId="{E4CE52B6-037C-4E4F-875D-2C251490C48E}" type="presParOf" srcId="{C668426D-53E2-4134-B957-2D58B1596D22}" destId="{CAD70895-7F69-4A7D-BEAC-43DC16584ABC}" srcOrd="1" destOrd="0" presId="urn:microsoft.com/office/officeart/2005/8/layout/lProcess2#1"/>
    <dgm:cxn modelId="{E467AD74-1EFE-4004-9B62-1B8DCA47C0BA}" type="presParOf" srcId="{C668426D-53E2-4134-B957-2D58B1596D22}" destId="{26090651-545D-4BE4-8A29-89CC85FBA755}" srcOrd="2" destOrd="0" presId="urn:microsoft.com/office/officeart/2005/8/layout/lProcess2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908B2C-437C-40FA-80FF-D2030DBE5F6E}">
      <dsp:nvSpPr>
        <dsp:cNvPr id="0" name=""/>
        <dsp:cNvSpPr/>
      </dsp:nvSpPr>
      <dsp:spPr bwMode="white">
        <a:xfrm>
          <a:off x="4067" y="0"/>
          <a:ext cx="1427334" cy="365125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800" kern="1200"/>
            <a:t>2-3min</a:t>
          </a:r>
        </a:p>
      </dsp:txBody>
      <dsp:txXfrm>
        <a:off x="4067" y="0"/>
        <a:ext cx="1427334" cy="1095375"/>
      </dsp:txXfrm>
    </dsp:sp>
    <dsp:sp modelId="{DC46F4F0-32EC-4B5C-8549-2376002EC6E2}">
      <dsp:nvSpPr>
        <dsp:cNvPr id="0" name=""/>
        <dsp:cNvSpPr/>
      </dsp:nvSpPr>
      <dsp:spPr bwMode="white">
        <a:xfrm>
          <a:off x="146801" y="1096444"/>
          <a:ext cx="1141867" cy="11009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74295" rIns="99060" bIns="74295" numCol="1" spcCol="1270" anchor="ctr" anchorCtr="0">
          <a:noAutofit/>
        </a:bodyPr>
        <a:lstStyle/>
        <a:p>
          <a:pPr marL="0" lvl="0" indent="0" algn="ctr" defTabSz="1733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900" kern="1200"/>
            <a:t>50%</a:t>
          </a:r>
        </a:p>
      </dsp:txBody>
      <dsp:txXfrm>
        <a:off x="179045" y="1128688"/>
        <a:ext cx="1077379" cy="1036413"/>
      </dsp:txXfrm>
    </dsp:sp>
    <dsp:sp modelId="{571097C8-67AC-4F41-8E95-594D2694B54B}">
      <dsp:nvSpPr>
        <dsp:cNvPr id="0" name=""/>
        <dsp:cNvSpPr/>
      </dsp:nvSpPr>
      <dsp:spPr bwMode="white">
        <a:xfrm>
          <a:off x="146801" y="2366716"/>
          <a:ext cx="1141867" cy="11009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74295" rIns="99060" bIns="74295" numCol="1" spcCol="1270" anchor="ctr" anchorCtr="0">
          <a:noAutofit/>
        </a:bodyPr>
        <a:lstStyle/>
        <a:p>
          <a:pPr marL="0" lvl="0" indent="0" algn="ctr" defTabSz="1733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900" kern="1200"/>
            <a:t>55%</a:t>
          </a:r>
        </a:p>
      </dsp:txBody>
      <dsp:txXfrm>
        <a:off x="179045" y="2398960"/>
        <a:ext cx="1077379" cy="1036413"/>
      </dsp:txXfrm>
    </dsp:sp>
    <dsp:sp modelId="{4575CCA1-32D3-44EE-AC9C-084C34CAB5C5}">
      <dsp:nvSpPr>
        <dsp:cNvPr id="0" name=""/>
        <dsp:cNvSpPr/>
      </dsp:nvSpPr>
      <dsp:spPr bwMode="white">
        <a:xfrm>
          <a:off x="1538452" y="0"/>
          <a:ext cx="1427334" cy="365125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800" kern="1200"/>
            <a:t>5-10min</a:t>
          </a:r>
        </a:p>
      </dsp:txBody>
      <dsp:txXfrm>
        <a:off x="1538452" y="0"/>
        <a:ext cx="1427334" cy="1095375"/>
      </dsp:txXfrm>
    </dsp:sp>
    <dsp:sp modelId="{771C54E6-F3B7-4393-A450-C050862B1284}">
      <dsp:nvSpPr>
        <dsp:cNvPr id="0" name=""/>
        <dsp:cNvSpPr/>
      </dsp:nvSpPr>
      <dsp:spPr bwMode="white">
        <a:xfrm>
          <a:off x="1681186" y="1096444"/>
          <a:ext cx="1141867" cy="11009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74295" rIns="99060" bIns="74295" numCol="1" spcCol="1270" anchor="ctr" anchorCtr="0">
          <a:noAutofit/>
        </a:bodyPr>
        <a:lstStyle/>
        <a:p>
          <a:pPr marL="0" lvl="0" indent="0" algn="ctr" defTabSz="1733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900" kern="1200"/>
            <a:t>40%</a:t>
          </a:r>
        </a:p>
      </dsp:txBody>
      <dsp:txXfrm>
        <a:off x="1713430" y="1128688"/>
        <a:ext cx="1077379" cy="1036413"/>
      </dsp:txXfrm>
    </dsp:sp>
    <dsp:sp modelId="{F7C89A34-7AD5-4D3B-8522-2F1A5128D525}">
      <dsp:nvSpPr>
        <dsp:cNvPr id="0" name=""/>
        <dsp:cNvSpPr/>
      </dsp:nvSpPr>
      <dsp:spPr bwMode="white">
        <a:xfrm>
          <a:off x="1681186" y="2366716"/>
          <a:ext cx="1141867" cy="11009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74295" rIns="99060" bIns="74295" numCol="1" spcCol="1270" anchor="ctr" anchorCtr="0">
          <a:noAutofit/>
        </a:bodyPr>
        <a:lstStyle/>
        <a:p>
          <a:pPr marL="0" lvl="0" indent="0" algn="ctr" defTabSz="1733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900" kern="1200"/>
            <a:t>50%</a:t>
          </a:r>
        </a:p>
      </dsp:txBody>
      <dsp:txXfrm>
        <a:off x="1713430" y="2398960"/>
        <a:ext cx="1077379" cy="1036413"/>
      </dsp:txXfrm>
    </dsp:sp>
    <dsp:sp modelId="{3822D433-9B3C-4D19-8361-EAD25DE3029E}">
      <dsp:nvSpPr>
        <dsp:cNvPr id="0" name=""/>
        <dsp:cNvSpPr/>
      </dsp:nvSpPr>
      <dsp:spPr bwMode="white">
        <a:xfrm>
          <a:off x="3072837" y="0"/>
          <a:ext cx="1427334" cy="365125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800" kern="1200"/>
            <a:t>15-30min</a:t>
          </a:r>
        </a:p>
      </dsp:txBody>
      <dsp:txXfrm>
        <a:off x="3072837" y="0"/>
        <a:ext cx="1427334" cy="1095375"/>
      </dsp:txXfrm>
    </dsp:sp>
    <dsp:sp modelId="{774E3FFC-2AD5-45C5-8D5F-74B73930BC08}">
      <dsp:nvSpPr>
        <dsp:cNvPr id="0" name=""/>
        <dsp:cNvSpPr/>
      </dsp:nvSpPr>
      <dsp:spPr bwMode="white">
        <a:xfrm>
          <a:off x="3215571" y="1096444"/>
          <a:ext cx="1141867" cy="11009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74295" rIns="99060" bIns="74295" numCol="1" spcCol="1270" anchor="ctr" anchorCtr="0">
          <a:noAutofit/>
        </a:bodyPr>
        <a:lstStyle/>
        <a:p>
          <a:pPr marL="0" lvl="0" indent="0" algn="ctr" defTabSz="1733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900" kern="1200"/>
            <a:t>30%</a:t>
          </a:r>
        </a:p>
      </dsp:txBody>
      <dsp:txXfrm>
        <a:off x="3247815" y="1128688"/>
        <a:ext cx="1077379" cy="1036413"/>
      </dsp:txXfrm>
    </dsp:sp>
    <dsp:sp modelId="{AAEF3222-D122-4D41-B071-DD1F36268F7C}">
      <dsp:nvSpPr>
        <dsp:cNvPr id="0" name=""/>
        <dsp:cNvSpPr/>
      </dsp:nvSpPr>
      <dsp:spPr bwMode="white">
        <a:xfrm>
          <a:off x="3215571" y="2366716"/>
          <a:ext cx="1141867" cy="11009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74295" rIns="99060" bIns="74295" numCol="1" spcCol="1270" anchor="ctr" anchorCtr="0">
          <a:noAutofit/>
        </a:bodyPr>
        <a:lstStyle/>
        <a:p>
          <a:pPr marL="0" lvl="0" indent="0" algn="ctr" defTabSz="1733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900" kern="1200"/>
            <a:t>35%</a:t>
          </a:r>
        </a:p>
      </dsp:txBody>
      <dsp:txXfrm>
        <a:off x="3247815" y="2398960"/>
        <a:ext cx="1077379" cy="1036413"/>
      </dsp:txXfrm>
    </dsp:sp>
    <dsp:sp modelId="{8962E67F-FF93-490B-9E4D-2B4A0263A12D}">
      <dsp:nvSpPr>
        <dsp:cNvPr id="0" name=""/>
        <dsp:cNvSpPr/>
      </dsp:nvSpPr>
      <dsp:spPr bwMode="white">
        <a:xfrm>
          <a:off x="4607222" y="0"/>
          <a:ext cx="1427334" cy="365125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1</a:t>
          </a:r>
          <a:r>
            <a:rPr lang="zh-CN" altLang="en-US" sz="2800" kern="1200"/>
            <a:t>小时</a:t>
          </a:r>
          <a:r>
            <a:rPr lang="en-US" altLang="zh-CN" sz="2800" kern="1200"/>
            <a:t>+</a:t>
          </a:r>
        </a:p>
      </dsp:txBody>
      <dsp:txXfrm>
        <a:off x="4607222" y="0"/>
        <a:ext cx="1427334" cy="1095375"/>
      </dsp:txXfrm>
    </dsp:sp>
    <dsp:sp modelId="{B95A3166-F0E3-4E97-9AB5-0FBAA1D86AA5}">
      <dsp:nvSpPr>
        <dsp:cNvPr id="0" name=""/>
        <dsp:cNvSpPr/>
      </dsp:nvSpPr>
      <dsp:spPr bwMode="white">
        <a:xfrm>
          <a:off x="4749956" y="1096444"/>
          <a:ext cx="1141867" cy="11009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74295" rIns="99060" bIns="74295" numCol="1" spcCol="1270" anchor="ctr" anchorCtr="0">
          <a:noAutofit/>
        </a:bodyPr>
        <a:lstStyle/>
        <a:p>
          <a:pPr marL="0" lvl="0" indent="0" algn="ctr" defTabSz="1733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15%</a:t>
          </a:r>
        </a:p>
      </dsp:txBody>
      <dsp:txXfrm>
        <a:off x="4782200" y="1128688"/>
        <a:ext cx="1077379" cy="1036413"/>
      </dsp:txXfrm>
    </dsp:sp>
    <dsp:sp modelId="{AA098C0C-CE47-43DA-BD6B-B0F743CDAC0C}">
      <dsp:nvSpPr>
        <dsp:cNvPr id="0" name=""/>
        <dsp:cNvSpPr/>
      </dsp:nvSpPr>
      <dsp:spPr bwMode="white">
        <a:xfrm>
          <a:off x="4749956" y="2366716"/>
          <a:ext cx="1141867" cy="11009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74295" rIns="99060" bIns="74295" numCol="1" spcCol="1270" anchor="ctr" anchorCtr="0">
          <a:noAutofit/>
        </a:bodyPr>
        <a:lstStyle/>
        <a:p>
          <a:pPr marL="0" lvl="0" indent="0" algn="ctr" defTabSz="1733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20%</a:t>
          </a:r>
        </a:p>
      </dsp:txBody>
      <dsp:txXfrm>
        <a:off x="4782200" y="2398960"/>
        <a:ext cx="1077379" cy="1036413"/>
      </dsp:txXfrm>
    </dsp:sp>
    <dsp:sp modelId="{E9BA30C1-441D-4585-983B-BAF77CD0252B}">
      <dsp:nvSpPr>
        <dsp:cNvPr id="0" name=""/>
        <dsp:cNvSpPr/>
      </dsp:nvSpPr>
      <dsp:spPr bwMode="white">
        <a:xfrm>
          <a:off x="6141607" y="0"/>
          <a:ext cx="1427334" cy="365125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800" kern="1200"/>
            <a:t>隔天</a:t>
          </a:r>
        </a:p>
      </dsp:txBody>
      <dsp:txXfrm>
        <a:off x="6141607" y="0"/>
        <a:ext cx="1427334" cy="1095375"/>
      </dsp:txXfrm>
    </dsp:sp>
    <dsp:sp modelId="{72EBB8E2-09F3-43E6-AD5F-CA3E8C54507D}">
      <dsp:nvSpPr>
        <dsp:cNvPr id="0" name=""/>
        <dsp:cNvSpPr/>
      </dsp:nvSpPr>
      <dsp:spPr bwMode="white">
        <a:xfrm>
          <a:off x="6284341" y="1096444"/>
          <a:ext cx="1141867" cy="11009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74295" rIns="99060" bIns="74295" numCol="1" spcCol="1270" anchor="ctr" anchorCtr="0">
          <a:noAutofit/>
        </a:bodyPr>
        <a:lstStyle/>
        <a:p>
          <a:pPr marL="0" lvl="0" indent="0" algn="ctr" defTabSz="1733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2%</a:t>
          </a:r>
        </a:p>
      </dsp:txBody>
      <dsp:txXfrm>
        <a:off x="6316585" y="1128688"/>
        <a:ext cx="1077379" cy="1036413"/>
      </dsp:txXfrm>
    </dsp:sp>
    <dsp:sp modelId="{26090651-545D-4BE4-8A29-89CC85FBA755}">
      <dsp:nvSpPr>
        <dsp:cNvPr id="0" name=""/>
        <dsp:cNvSpPr/>
      </dsp:nvSpPr>
      <dsp:spPr bwMode="white">
        <a:xfrm>
          <a:off x="6284341" y="2366716"/>
          <a:ext cx="1141867" cy="11009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74295" rIns="99060" bIns="74295" numCol="1" spcCol="1270" anchor="ctr" anchorCtr="0">
          <a:noAutofit/>
        </a:bodyPr>
        <a:lstStyle/>
        <a:p>
          <a:pPr marL="0" lvl="0" indent="0" algn="ctr" defTabSz="1733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5%</a:t>
          </a:r>
        </a:p>
      </dsp:txBody>
      <dsp:txXfrm>
        <a:off x="6316585" y="2398960"/>
        <a:ext cx="1077379" cy="10364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#1">
  <dgm:title val=""/>
  <dgm:desc val=""/>
  <dgm:catLst>
    <dgm:cat type="list" pri="10000"/>
    <dgm:cat type="relationship" pri="13000"/>
  </dgm:catLst>
  <dgm:sampData>
    <dgm:dataModel>
      <dgm:ptLst>
        <dgm:pt modelId="0" type="doc">
          <dgm:prSet qsTypeId="urn:microsoft.com/office/officeart/2005/8/quickstyle/simple5"/>
        </dgm:pt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  <dgm:cxn modelId="6" srcId="0" destId="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0261" y="1143000"/>
            <a:ext cx="5497477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1038" y="1143000"/>
            <a:ext cx="5495925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1038" y="1143000"/>
            <a:ext cx="5495925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还有全年的广告投放，分众每年一个亿投放，节目冠名，影视，代言，地铁</a:t>
            </a:r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1038" y="1143000"/>
            <a:ext cx="5495925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1038" y="1143000"/>
            <a:ext cx="5495925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1038" y="1143000"/>
            <a:ext cx="5495925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1038" y="1143000"/>
            <a:ext cx="5495925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1038" y="1143000"/>
            <a:ext cx="5495925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1038" y="1143000"/>
            <a:ext cx="5495925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82591" y="942757"/>
            <a:ext cx="7695544" cy="2005523"/>
          </a:xfrm>
        </p:spPr>
        <p:txBody>
          <a:bodyPr anchor="b"/>
          <a:lstStyle>
            <a:lvl1pPr algn="ctr">
              <a:defRPr sz="503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282591" y="3025619"/>
            <a:ext cx="7695544" cy="1390797"/>
          </a:xfrm>
        </p:spPr>
        <p:txBody>
          <a:bodyPr/>
          <a:lstStyle>
            <a:lvl1pPr marL="0" indent="0" algn="ctr">
              <a:buNone/>
              <a:defRPr sz="2010"/>
            </a:lvl1pPr>
            <a:lvl2pPr marL="382905" indent="0" algn="ctr">
              <a:buNone/>
              <a:defRPr sz="1670"/>
            </a:lvl2pPr>
            <a:lvl3pPr marL="766445" indent="0" algn="ctr">
              <a:buNone/>
              <a:defRPr sz="1510"/>
            </a:lvl3pPr>
            <a:lvl4pPr marL="1148715" indent="0" algn="ctr">
              <a:buNone/>
              <a:defRPr sz="1340"/>
            </a:lvl4pPr>
            <a:lvl5pPr marL="1533525" indent="0" algn="ctr">
              <a:buNone/>
              <a:defRPr sz="1340"/>
            </a:lvl5pPr>
            <a:lvl6pPr marL="1915795" indent="0" algn="ctr">
              <a:buNone/>
              <a:defRPr sz="1340"/>
            </a:lvl6pPr>
            <a:lvl7pPr marL="2299970" indent="0" algn="ctr">
              <a:buNone/>
              <a:defRPr sz="1340"/>
            </a:lvl7pPr>
            <a:lvl8pPr marL="2682240" indent="0" algn="ctr">
              <a:buNone/>
              <a:defRPr sz="1340"/>
            </a:lvl8pPr>
            <a:lvl9pPr marL="3065780" indent="0" algn="ctr">
              <a:buNone/>
              <a:defRPr sz="134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342833" y="306697"/>
            <a:ext cx="2212469" cy="488179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05426" y="306697"/>
            <a:ext cx="6509148" cy="488179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0082" y="1436137"/>
            <a:ext cx="8849876" cy="2396226"/>
          </a:xfrm>
        </p:spPr>
        <p:txBody>
          <a:bodyPr anchor="b"/>
          <a:lstStyle>
            <a:lvl1pPr>
              <a:defRPr sz="503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0082" y="3855032"/>
            <a:ext cx="8849876" cy="1260118"/>
          </a:xfrm>
        </p:spPr>
        <p:txBody>
          <a:bodyPr/>
          <a:lstStyle>
            <a:lvl1pPr marL="0" indent="0">
              <a:buNone/>
              <a:defRPr sz="2010">
                <a:solidFill>
                  <a:schemeClr val="tx1">
                    <a:tint val="75000"/>
                  </a:schemeClr>
                </a:solidFill>
              </a:defRPr>
            </a:lvl1pPr>
            <a:lvl2pPr marL="382905" indent="0">
              <a:buNone/>
              <a:defRPr sz="1670">
                <a:solidFill>
                  <a:schemeClr val="tx1">
                    <a:tint val="75000"/>
                  </a:schemeClr>
                </a:solidFill>
              </a:defRPr>
            </a:lvl2pPr>
            <a:lvl3pPr marL="76644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3pPr>
            <a:lvl4pPr marL="1148715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4pPr>
            <a:lvl5pPr marL="1533525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5pPr>
            <a:lvl6pPr marL="1915795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6pPr>
            <a:lvl7pPr marL="229997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7pPr>
            <a:lvl8pPr marL="268224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8pPr>
            <a:lvl9pPr marL="306578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05426" y="1533478"/>
            <a:ext cx="4360808" cy="365501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194493" y="1533478"/>
            <a:ext cx="4360808" cy="365501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6762" y="306697"/>
            <a:ext cx="8849876" cy="111343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6762" y="1412135"/>
            <a:ext cx="4340767" cy="692065"/>
          </a:xfrm>
        </p:spPr>
        <p:txBody>
          <a:bodyPr anchor="b"/>
          <a:lstStyle>
            <a:lvl1pPr marL="0" indent="0">
              <a:buNone/>
              <a:defRPr sz="2010" b="1"/>
            </a:lvl1pPr>
            <a:lvl2pPr marL="382905" indent="0">
              <a:buNone/>
              <a:defRPr sz="1670" b="1"/>
            </a:lvl2pPr>
            <a:lvl3pPr marL="766445" indent="0">
              <a:buNone/>
              <a:defRPr sz="1510" b="1"/>
            </a:lvl3pPr>
            <a:lvl4pPr marL="1148715" indent="0">
              <a:buNone/>
              <a:defRPr sz="1340" b="1"/>
            </a:lvl4pPr>
            <a:lvl5pPr marL="1533525" indent="0">
              <a:buNone/>
              <a:defRPr sz="1340" b="1"/>
            </a:lvl5pPr>
            <a:lvl6pPr marL="1915795" indent="0">
              <a:buNone/>
              <a:defRPr sz="1340" b="1"/>
            </a:lvl6pPr>
            <a:lvl7pPr marL="2299970" indent="0">
              <a:buNone/>
              <a:defRPr sz="1340" b="1"/>
            </a:lvl7pPr>
            <a:lvl8pPr marL="2682240" indent="0">
              <a:buNone/>
              <a:defRPr sz="1340" b="1"/>
            </a:lvl8pPr>
            <a:lvl9pPr marL="3065780" indent="0">
              <a:buNone/>
              <a:defRPr sz="134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06762" y="2104200"/>
            <a:ext cx="4340767" cy="30949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194493" y="1412135"/>
            <a:ext cx="4362145" cy="692065"/>
          </a:xfrm>
        </p:spPr>
        <p:txBody>
          <a:bodyPr anchor="b"/>
          <a:lstStyle>
            <a:lvl1pPr marL="0" indent="0">
              <a:buNone/>
              <a:defRPr sz="2010" b="1"/>
            </a:lvl1pPr>
            <a:lvl2pPr marL="382905" indent="0">
              <a:buNone/>
              <a:defRPr sz="1670" b="1"/>
            </a:lvl2pPr>
            <a:lvl3pPr marL="766445" indent="0">
              <a:buNone/>
              <a:defRPr sz="1510" b="1"/>
            </a:lvl3pPr>
            <a:lvl4pPr marL="1148715" indent="0">
              <a:buNone/>
              <a:defRPr sz="1340" b="1"/>
            </a:lvl4pPr>
            <a:lvl5pPr marL="1533525" indent="0">
              <a:buNone/>
              <a:defRPr sz="1340" b="1"/>
            </a:lvl5pPr>
            <a:lvl6pPr marL="1915795" indent="0">
              <a:buNone/>
              <a:defRPr sz="1340" b="1"/>
            </a:lvl6pPr>
            <a:lvl7pPr marL="2299970" indent="0">
              <a:buNone/>
              <a:defRPr sz="1340" b="1"/>
            </a:lvl7pPr>
            <a:lvl8pPr marL="2682240" indent="0">
              <a:buNone/>
              <a:defRPr sz="1340" b="1"/>
            </a:lvl8pPr>
            <a:lvl9pPr marL="3065780" indent="0">
              <a:buNone/>
              <a:defRPr sz="134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194493" y="2104200"/>
            <a:ext cx="4362145" cy="30949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6762" y="384036"/>
            <a:ext cx="3309351" cy="1344127"/>
          </a:xfrm>
        </p:spPr>
        <p:txBody>
          <a:bodyPr anchor="b"/>
          <a:lstStyle>
            <a:lvl1pPr>
              <a:defRPr sz="267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362145" y="829413"/>
            <a:ext cx="5194492" cy="4093720"/>
          </a:xfrm>
        </p:spPr>
        <p:txBody>
          <a:bodyPr/>
          <a:lstStyle>
            <a:lvl1pPr>
              <a:defRPr sz="2675"/>
            </a:lvl1pPr>
            <a:lvl2pPr>
              <a:defRPr sz="2345"/>
            </a:lvl2pPr>
            <a:lvl3pPr>
              <a:defRPr sz="2010"/>
            </a:lvl3pPr>
            <a:lvl4pPr>
              <a:defRPr sz="1670"/>
            </a:lvl4pPr>
            <a:lvl5pPr>
              <a:defRPr sz="1670"/>
            </a:lvl5pPr>
            <a:lvl6pPr>
              <a:defRPr sz="1670"/>
            </a:lvl6pPr>
            <a:lvl7pPr>
              <a:defRPr sz="1670"/>
            </a:lvl7pPr>
            <a:lvl8pPr>
              <a:defRPr sz="1670"/>
            </a:lvl8pPr>
            <a:lvl9pPr>
              <a:defRPr sz="167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06762" y="1728163"/>
            <a:ext cx="3309351" cy="3201636"/>
          </a:xfrm>
        </p:spPr>
        <p:txBody>
          <a:bodyPr/>
          <a:lstStyle>
            <a:lvl1pPr marL="0" indent="0">
              <a:buNone/>
              <a:defRPr sz="1340"/>
            </a:lvl1pPr>
            <a:lvl2pPr marL="382905" indent="0">
              <a:buNone/>
              <a:defRPr sz="1175"/>
            </a:lvl2pPr>
            <a:lvl3pPr marL="766445" indent="0">
              <a:buNone/>
              <a:defRPr sz="1005"/>
            </a:lvl3pPr>
            <a:lvl4pPr marL="1148715" indent="0">
              <a:buNone/>
              <a:defRPr sz="840"/>
            </a:lvl4pPr>
            <a:lvl5pPr marL="1533525" indent="0">
              <a:buNone/>
              <a:defRPr sz="840"/>
            </a:lvl5pPr>
            <a:lvl6pPr marL="1915795" indent="0">
              <a:buNone/>
              <a:defRPr sz="840"/>
            </a:lvl6pPr>
            <a:lvl7pPr marL="2299970" indent="0">
              <a:buNone/>
              <a:defRPr sz="840"/>
            </a:lvl7pPr>
            <a:lvl8pPr marL="2682240" indent="0">
              <a:buNone/>
              <a:defRPr sz="840"/>
            </a:lvl8pPr>
            <a:lvl9pPr marL="3065780" indent="0">
              <a:buNone/>
              <a:defRPr sz="84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6762" y="384036"/>
            <a:ext cx="3309351" cy="1344127"/>
          </a:xfrm>
        </p:spPr>
        <p:txBody>
          <a:bodyPr anchor="b"/>
          <a:lstStyle>
            <a:lvl1pPr>
              <a:defRPr sz="267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362145" y="829413"/>
            <a:ext cx="5194492" cy="4093720"/>
          </a:xfrm>
        </p:spPr>
        <p:txBody>
          <a:bodyPr/>
          <a:lstStyle>
            <a:lvl1pPr marL="0" indent="0">
              <a:buNone/>
              <a:defRPr sz="2675"/>
            </a:lvl1pPr>
            <a:lvl2pPr marL="382905" indent="0">
              <a:buNone/>
              <a:defRPr sz="2345"/>
            </a:lvl2pPr>
            <a:lvl3pPr marL="766445" indent="0">
              <a:buNone/>
              <a:defRPr sz="2010"/>
            </a:lvl3pPr>
            <a:lvl4pPr marL="1148715" indent="0">
              <a:buNone/>
              <a:defRPr sz="1670"/>
            </a:lvl4pPr>
            <a:lvl5pPr marL="1533525" indent="0">
              <a:buNone/>
              <a:defRPr sz="1670"/>
            </a:lvl5pPr>
            <a:lvl6pPr marL="1915795" indent="0">
              <a:buNone/>
              <a:defRPr sz="1670"/>
            </a:lvl6pPr>
            <a:lvl7pPr marL="2299970" indent="0">
              <a:buNone/>
              <a:defRPr sz="1670"/>
            </a:lvl7pPr>
            <a:lvl8pPr marL="2682240" indent="0">
              <a:buNone/>
              <a:defRPr sz="1670"/>
            </a:lvl8pPr>
            <a:lvl9pPr marL="3065780" indent="0">
              <a:buNone/>
              <a:defRPr sz="167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06762" y="1728163"/>
            <a:ext cx="3309351" cy="3201636"/>
          </a:xfrm>
        </p:spPr>
        <p:txBody>
          <a:bodyPr/>
          <a:lstStyle>
            <a:lvl1pPr marL="0" indent="0">
              <a:buNone/>
              <a:defRPr sz="1340"/>
            </a:lvl1pPr>
            <a:lvl2pPr marL="382905" indent="0">
              <a:buNone/>
              <a:defRPr sz="1175"/>
            </a:lvl2pPr>
            <a:lvl3pPr marL="766445" indent="0">
              <a:buNone/>
              <a:defRPr sz="1005"/>
            </a:lvl3pPr>
            <a:lvl4pPr marL="1148715" indent="0">
              <a:buNone/>
              <a:defRPr sz="840"/>
            </a:lvl4pPr>
            <a:lvl5pPr marL="1533525" indent="0">
              <a:buNone/>
              <a:defRPr sz="840"/>
            </a:lvl5pPr>
            <a:lvl6pPr marL="1915795" indent="0">
              <a:buNone/>
              <a:defRPr sz="840"/>
            </a:lvl6pPr>
            <a:lvl7pPr marL="2299970" indent="0">
              <a:buNone/>
              <a:defRPr sz="840"/>
            </a:lvl7pPr>
            <a:lvl8pPr marL="2682240" indent="0">
              <a:buNone/>
              <a:defRPr sz="840"/>
            </a:lvl8pPr>
            <a:lvl9pPr marL="3065780" indent="0">
              <a:buNone/>
              <a:defRPr sz="84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05425" y="306697"/>
            <a:ext cx="8849876" cy="11134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5425" y="1533478"/>
            <a:ext cx="8849876" cy="3655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05425" y="5339170"/>
            <a:ext cx="2308663" cy="306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398866" y="5339170"/>
            <a:ext cx="3462995" cy="306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246637" y="5339170"/>
            <a:ext cx="2308663" cy="306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766445" rtl="0" eaLnBrk="1" latinLnBrk="0" hangingPunct="1">
        <a:lnSpc>
          <a:spcPct val="90000"/>
        </a:lnSpc>
        <a:spcBef>
          <a:spcPct val="0"/>
        </a:spcBef>
        <a:buNone/>
        <a:defRPr sz="36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1770" indent="-191770" algn="l" defTabSz="766445" rtl="0" eaLnBrk="1" latinLnBrk="0" hangingPunct="1">
        <a:lnSpc>
          <a:spcPct val="90000"/>
        </a:lnSpc>
        <a:spcBef>
          <a:spcPts val="840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1pPr>
      <a:lvl2pPr marL="57467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2010" kern="1200">
          <a:solidFill>
            <a:schemeClr val="tx1"/>
          </a:solidFill>
          <a:latin typeface="+mn-lt"/>
          <a:ea typeface="+mn-ea"/>
          <a:cs typeface="+mn-cs"/>
        </a:defRPr>
      </a:lvl2pPr>
      <a:lvl3pPr marL="95885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670" kern="1200">
          <a:solidFill>
            <a:schemeClr val="tx1"/>
          </a:solidFill>
          <a:latin typeface="+mn-lt"/>
          <a:ea typeface="+mn-ea"/>
          <a:cs typeface="+mn-cs"/>
        </a:defRPr>
      </a:lvl3pPr>
      <a:lvl4pPr marL="134112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4pPr>
      <a:lvl5pPr marL="172466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5pPr>
      <a:lvl6pPr marL="210756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6pPr>
      <a:lvl7pPr marL="249110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7pPr>
      <a:lvl8pPr marL="287401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8pPr>
      <a:lvl9pPr marL="325818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1pPr>
      <a:lvl2pPr marL="38290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2pPr>
      <a:lvl3pPr marL="76644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3pPr>
      <a:lvl4pPr marL="114871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4pPr>
      <a:lvl5pPr marL="153352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5pPr>
      <a:lvl6pPr marL="191579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6pPr>
      <a:lvl7pPr marL="229997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7pPr>
      <a:lvl8pPr marL="268224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8pPr>
      <a:lvl9pPr marL="306578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sv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png"/><Relationship Id="rId8" Type="http://schemas.openxmlformats.org/officeDocument/2006/relationships/image" Target="../media/image25.jpeg"/><Relationship Id="rId7" Type="http://schemas.openxmlformats.org/officeDocument/2006/relationships/image" Target="../media/image24.jpeg"/><Relationship Id="rId6" Type="http://schemas.openxmlformats.org/officeDocument/2006/relationships/tags" Target="../tags/tag1.xml"/><Relationship Id="rId5" Type="http://schemas.openxmlformats.org/officeDocument/2006/relationships/image" Target="../media/image7.svg"/><Relationship Id="rId4" Type="http://schemas.openxmlformats.org/officeDocument/2006/relationships/image" Target="../media/image3.png"/><Relationship Id="rId3" Type="http://schemas.openxmlformats.org/officeDocument/2006/relationships/image" Target="../media/image6.svg"/><Relationship Id="rId2" Type="http://schemas.openxmlformats.org/officeDocument/2006/relationships/image" Target="../media/image2.png"/><Relationship Id="rId13" Type="http://schemas.openxmlformats.org/officeDocument/2006/relationships/notesSlide" Target="../notesSlides/notesSlide3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26.png"/><Relationship Id="rId10" Type="http://schemas.openxmlformats.org/officeDocument/2006/relationships/image" Target="../media/image28.jpeg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2.xml"/><Relationship Id="rId7" Type="http://schemas.openxmlformats.org/officeDocument/2006/relationships/image" Target="../media/image29.png"/><Relationship Id="rId6" Type="http://schemas.openxmlformats.org/officeDocument/2006/relationships/image" Target="../media/image26.png"/><Relationship Id="rId5" Type="http://schemas.openxmlformats.org/officeDocument/2006/relationships/image" Target="../media/image22.png"/><Relationship Id="rId4" Type="http://schemas.openxmlformats.org/officeDocument/2006/relationships/image" Target="../media/image7.svg"/><Relationship Id="rId3" Type="http://schemas.openxmlformats.org/officeDocument/2006/relationships/image" Target="../media/image3.png"/><Relationship Id="rId2" Type="http://schemas.openxmlformats.org/officeDocument/2006/relationships/image" Target="../media/image6.svg"/><Relationship Id="rId10" Type="http://schemas.openxmlformats.org/officeDocument/2006/relationships/notesSlide" Target="../notesSlides/notesSlide4.xml"/><Relationship Id="rId1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image" Target="../media/image3.png"/><Relationship Id="rId17" Type="http://schemas.openxmlformats.org/officeDocument/2006/relationships/notesSlide" Target="../notesSlides/notesSlide5.xml"/><Relationship Id="rId16" Type="http://schemas.openxmlformats.org/officeDocument/2006/relationships/slideLayout" Target="../slideLayouts/slideLayout7.xml"/><Relationship Id="rId15" Type="http://schemas.openxmlformats.org/officeDocument/2006/relationships/image" Target="../media/image12.png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2.png"/><Relationship Id="rId2" Type="http://schemas.openxmlformats.org/officeDocument/2006/relationships/image" Target="../media/image33.png"/><Relationship Id="rId1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35.png"/><Relationship Id="rId3" Type="http://schemas.openxmlformats.org/officeDocument/2006/relationships/image" Target="../media/image21.png"/><Relationship Id="rId2" Type="http://schemas.openxmlformats.org/officeDocument/2006/relationships/image" Target="../media/image34.png"/><Relationship Id="rId1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2.png"/><Relationship Id="rId2" Type="http://schemas.openxmlformats.org/officeDocument/2006/relationships/tags" Target="../tags/tag15.xml"/><Relationship Id="rId1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2.png"/><Relationship Id="rId2" Type="http://schemas.openxmlformats.org/officeDocument/2006/relationships/image" Target="../media/image36.png"/><Relationship Id="rId1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2.png"/><Relationship Id="rId2" Type="http://schemas.openxmlformats.org/officeDocument/2006/relationships/image" Target="../media/image37.png"/><Relationship Id="rId1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2.png"/><Relationship Id="rId2" Type="http://schemas.openxmlformats.org/officeDocument/2006/relationships/image" Target="../media/image38.png"/><Relationship Id="rId1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2.png"/><Relationship Id="rId2" Type="http://schemas.openxmlformats.org/officeDocument/2006/relationships/image" Target="../media/image39.png"/><Relationship Id="rId1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2.png"/><Relationship Id="rId2" Type="http://schemas.openxmlformats.org/officeDocument/2006/relationships/image" Target="../media/image40.png"/><Relationship Id="rId1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png"/><Relationship Id="rId2" Type="http://schemas.openxmlformats.org/officeDocument/2006/relationships/tags" Target="../tags/tag17.xml"/><Relationship Id="rId1" Type="http://schemas.openxmlformats.org/officeDocument/2006/relationships/tags" Target="../tags/tag16.xml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2.png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2.png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3" Type="http://schemas.openxmlformats.org/officeDocument/2006/relationships/image" Target="../media/image45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0.png"/><Relationship Id="rId3" Type="http://schemas.openxmlformats.org/officeDocument/2006/relationships/image" Target="../media/image12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2.png"/><Relationship Id="rId7" Type="http://schemas.openxmlformats.org/officeDocument/2006/relationships/image" Target="../media/image3.png"/><Relationship Id="rId6" Type="http://schemas.openxmlformats.org/officeDocument/2006/relationships/image" Target="../media/image2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0" Type="http://schemas.openxmlformats.org/officeDocument/2006/relationships/notesSlide" Target="../notesSlides/notesSlide6.xml"/><Relationship Id="rId1" Type="http://schemas.openxmlformats.org/officeDocument/2006/relationships/image" Target="../media/image19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61.png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4.svg"/><Relationship Id="rId7" Type="http://schemas.openxmlformats.org/officeDocument/2006/relationships/image" Target="../media/image8.png"/><Relationship Id="rId6" Type="http://schemas.openxmlformats.org/officeDocument/2006/relationships/image" Target="../media/image3.svg"/><Relationship Id="rId5" Type="http://schemas.openxmlformats.org/officeDocument/2006/relationships/image" Target="../media/image7.png"/><Relationship Id="rId4" Type="http://schemas.openxmlformats.org/officeDocument/2006/relationships/image" Target="../media/image2.sv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12.png"/><Relationship Id="rId12" Type="http://schemas.openxmlformats.org/officeDocument/2006/relationships/image" Target="../media/image11.png"/><Relationship Id="rId11" Type="http://schemas.openxmlformats.org/officeDocument/2006/relationships/image" Target="../media/image10.png"/><Relationship Id="rId10" Type="http://schemas.openxmlformats.org/officeDocument/2006/relationships/image" Target="../media/image5.svg"/><Relationship Id="rId1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65.png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tags" Target="../tags/tag21.xml"/><Relationship Id="rId8" Type="http://schemas.openxmlformats.org/officeDocument/2006/relationships/image" Target="../media/image68.png"/><Relationship Id="rId7" Type="http://schemas.openxmlformats.org/officeDocument/2006/relationships/tags" Target="../tags/tag20.xml"/><Relationship Id="rId6" Type="http://schemas.openxmlformats.org/officeDocument/2006/relationships/image" Target="../media/image67.png"/><Relationship Id="rId5" Type="http://schemas.openxmlformats.org/officeDocument/2006/relationships/tags" Target="../tags/tag19.xml"/><Relationship Id="rId4" Type="http://schemas.openxmlformats.org/officeDocument/2006/relationships/image" Target="../media/image66.png"/><Relationship Id="rId3" Type="http://schemas.openxmlformats.org/officeDocument/2006/relationships/tags" Target="../tags/tag18.xml"/><Relationship Id="rId2" Type="http://schemas.openxmlformats.org/officeDocument/2006/relationships/image" Target="../media/image3.png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69.png"/><Relationship Id="rId1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75.png"/><Relationship Id="rId7" Type="http://schemas.openxmlformats.org/officeDocument/2006/relationships/image" Target="../media/image74.png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3" Type="http://schemas.openxmlformats.org/officeDocument/2006/relationships/image" Target="../media/image70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6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3" Type="http://schemas.openxmlformats.org/officeDocument/2006/relationships/image" Target="../media/image76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3" Type="http://schemas.openxmlformats.org/officeDocument/2006/relationships/image" Target="../media/image76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1.png"/><Relationship Id="rId4" Type="http://schemas.openxmlformats.org/officeDocument/2006/relationships/image" Target="../media/image79.png"/><Relationship Id="rId3" Type="http://schemas.openxmlformats.org/officeDocument/2006/relationships/image" Target="../media/image76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2.png"/><Relationship Id="rId3" Type="http://schemas.openxmlformats.org/officeDocument/2006/relationships/image" Target="../media/image76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87.png"/><Relationship Id="rId7" Type="http://schemas.openxmlformats.org/officeDocument/2006/relationships/image" Target="../media/image86.png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0" Type="http://schemas.openxmlformats.org/officeDocument/2006/relationships/notesSlide" Target="../notesSlides/notesSlide7.xml"/><Relationship Id="rId1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2.png"/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image" Target="../media/image11.png"/></Relationships>
</file>

<file path=ppt/slides/_rels/slide4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2.png"/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image" Target="../media/image11.png"/></Relationships>
</file>

<file path=ppt/slides/_rels/slide4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92.png"/><Relationship Id="rId3" Type="http://schemas.openxmlformats.org/officeDocument/2006/relationships/tags" Target="../tags/tag22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4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0.png"/><Relationship Id="rId8" Type="http://schemas.openxmlformats.org/officeDocument/2006/relationships/image" Target="../media/image99.png"/><Relationship Id="rId7" Type="http://schemas.openxmlformats.org/officeDocument/2006/relationships/image" Target="../media/image98.png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6" Type="http://schemas.openxmlformats.org/officeDocument/2006/relationships/slideLayout" Target="../slideLayouts/slideLayout1.xml"/><Relationship Id="rId15" Type="http://schemas.openxmlformats.org/officeDocument/2006/relationships/image" Target="../media/image12.png"/><Relationship Id="rId14" Type="http://schemas.openxmlformats.org/officeDocument/2006/relationships/image" Target="../media/image8.svg"/><Relationship Id="rId13" Type="http://schemas.openxmlformats.org/officeDocument/2006/relationships/image" Target="../media/image104.png"/><Relationship Id="rId12" Type="http://schemas.openxmlformats.org/officeDocument/2006/relationships/image" Target="../media/image103.png"/><Relationship Id="rId11" Type="http://schemas.openxmlformats.org/officeDocument/2006/relationships/image" Target="../media/image102.png"/><Relationship Id="rId10" Type="http://schemas.openxmlformats.org/officeDocument/2006/relationships/image" Target="../media/image101.png"/><Relationship Id="rId1" Type="http://schemas.openxmlformats.org/officeDocument/2006/relationships/image" Target="../media/image11.png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2.png"/><Relationship Id="rId2" Type="http://schemas.openxmlformats.org/officeDocument/2006/relationships/image" Target="../media/image105.png"/><Relationship Id="rId1" Type="http://schemas.openxmlformats.org/officeDocument/2006/relationships/image" Target="../media/image1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23.xml"/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microsoft.com/office/2007/relationships/diagramDrawing" Target="../diagrams/drawing1.xml"/><Relationship Id="rId7" Type="http://schemas.openxmlformats.org/officeDocument/2006/relationships/diagramColors" Target="../diagrams/colors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08.png"/><Relationship Id="rId4" Type="http://schemas.openxmlformats.org/officeDocument/2006/relationships/tags" Target="../tags/tag24.xml"/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12.png"/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25.xml"/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13.png"/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8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0.svg"/><Relationship Id="rId6" Type="http://schemas.openxmlformats.org/officeDocument/2006/relationships/image" Target="../media/image117.png"/><Relationship Id="rId5" Type="http://schemas.openxmlformats.org/officeDocument/2006/relationships/image" Target="../media/image9.svg"/><Relationship Id="rId4" Type="http://schemas.openxmlformats.org/officeDocument/2006/relationships/image" Target="../media/image116.png"/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21.png"/><Relationship Id="rId7" Type="http://schemas.openxmlformats.org/officeDocument/2006/relationships/image" Target="../media/image3.png"/><Relationship Id="rId6" Type="http://schemas.openxmlformats.org/officeDocument/2006/relationships/image" Target="../media/image2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0" Type="http://schemas.openxmlformats.org/officeDocument/2006/relationships/notesSlide" Target="../notesSlides/notesSlide2.xml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009458" y="2219325"/>
            <a:ext cx="61264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sz="3600" b="1">
                <a:solidFill>
                  <a:schemeClr val="tx1"/>
                </a:solidFill>
              </a:rPr>
              <a:t>点燃私域训练营落地实操宝典</a:t>
            </a:r>
            <a:endParaRPr lang="zh-CN" sz="3600" b="1">
              <a:solidFill>
                <a:schemeClr val="tx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637665" y="4204335"/>
            <a:ext cx="6870065" cy="3308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>
              <a:lnSpc>
                <a:spcPct val="130000"/>
              </a:lnSpc>
            </a:pPr>
            <a:r>
              <a:rPr lang="zh-CN" altLang="en-US" sz="1200" b="1">
                <a:solidFill>
                  <a:schemeClr val="tx1"/>
                </a:solidFill>
                <a:sym typeface="+mn-ea"/>
              </a:rPr>
              <a:t>所有传统领域出现过的机会，都值得用企微私域再做一遍！</a:t>
            </a:r>
            <a:endParaRPr lang="zh-CN" altLang="en-US" sz="1200" b="1">
              <a:solidFill>
                <a:schemeClr val="tx1"/>
              </a:solidFill>
              <a:sym typeface="+mn-ea"/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H="1" flipV="1">
            <a:off x="7620" y="4621530"/>
            <a:ext cx="10130155" cy="762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8"/>
          <p:cNvGrpSpPr/>
          <p:nvPr/>
        </p:nvGrpSpPr>
        <p:grpSpPr>
          <a:xfrm>
            <a:off x="3886835" y="1460500"/>
            <a:ext cx="2516505" cy="621030"/>
            <a:chOff x="5993" y="4227"/>
            <a:chExt cx="3963" cy="978"/>
          </a:xfrm>
        </p:grpSpPr>
        <p:sp>
          <p:nvSpPr>
            <p:cNvPr id="31" name="矩形 30"/>
            <p:cNvSpPr/>
            <p:nvPr/>
          </p:nvSpPr>
          <p:spPr>
            <a:xfrm>
              <a:off x="6984" y="4672"/>
              <a:ext cx="2973" cy="532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5993" y="4673"/>
              <a:ext cx="991" cy="5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8" name="图片 27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6022" y="4227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6985" y="4673"/>
              <a:ext cx="2971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rgbClr val="FEA900"/>
                  </a:solidFill>
                  <a:sym typeface="+mn-ea"/>
                </a:rPr>
                <a:t>品牌私域运营中心</a:t>
              </a:r>
              <a:endParaRPr lang="zh-CN" altLang="en-US" sz="1600" b="1">
                <a:solidFill>
                  <a:srgbClr val="FEA900"/>
                </a:solidFill>
                <a:sym typeface="+mn-ea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994" y="4673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18703" y="123040"/>
            <a:ext cx="10022290" cy="551400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5"/>
          </a:p>
        </p:txBody>
      </p:sp>
      <p:grpSp>
        <p:nvGrpSpPr>
          <p:cNvPr id="6" name="组合 5"/>
          <p:cNvGrpSpPr/>
          <p:nvPr/>
        </p:nvGrpSpPr>
        <p:grpSpPr>
          <a:xfrm>
            <a:off x="8987621" y="380965"/>
            <a:ext cx="627384" cy="266163"/>
            <a:chOff x="12515" y="1472"/>
            <a:chExt cx="990" cy="420"/>
          </a:xfrm>
        </p:grpSpPr>
        <p:sp>
          <p:nvSpPr>
            <p:cNvPr id="7" name="对角圆角矩形 6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5"/>
            </a:p>
          </p:txBody>
        </p:sp>
        <p:pic>
          <p:nvPicPr>
            <p:cNvPr id="8" name="图片 7" descr="黑色ROI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0" name="文本框 29"/>
          <p:cNvSpPr txBox="1"/>
          <p:nvPr/>
        </p:nvSpPr>
        <p:spPr>
          <a:xfrm>
            <a:off x="1207541" y="343803"/>
            <a:ext cx="18084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ym typeface="+mn-ea"/>
              </a:rPr>
              <a:t>过往实操案例概述</a:t>
            </a:r>
            <a:endParaRPr lang="zh-CN" altLang="en-US" sz="16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2475" y="34353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3" name="圆角矩形 12"/>
          <p:cNvSpPr/>
          <p:nvPr/>
        </p:nvSpPr>
        <p:spPr>
          <a:xfrm>
            <a:off x="4479307" y="629285"/>
            <a:ext cx="1269946" cy="37831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28" name="文本框 27"/>
          <p:cNvSpPr txBox="1"/>
          <p:nvPr/>
        </p:nvSpPr>
        <p:spPr>
          <a:xfrm>
            <a:off x="4581525" y="680720"/>
            <a:ext cx="1097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>
                <a:sym typeface="+mn-ea"/>
              </a:rPr>
              <a:t>方案对比</a:t>
            </a:r>
            <a:endParaRPr lang="zh-CN" altLang="en-US" sz="1200" b="1">
              <a:sym typeface="+mn-ea"/>
            </a:endParaRPr>
          </a:p>
        </p:txBody>
      </p:sp>
      <p:graphicFrame>
        <p:nvGraphicFramePr>
          <p:cNvPr id="14" name="表格 13"/>
          <p:cNvGraphicFramePr/>
          <p:nvPr>
            <p:custDataLst>
              <p:tags r:id="rId6"/>
            </p:custDataLst>
          </p:nvPr>
        </p:nvGraphicFramePr>
        <p:xfrm>
          <a:off x="608965" y="1120775"/>
          <a:ext cx="9267825" cy="3263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7450"/>
                <a:gridCol w="2755900"/>
                <a:gridCol w="2610485"/>
                <a:gridCol w="2713990"/>
              </a:tblGrid>
              <a:tr h="40259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zh-CN" altLang="en-US" sz="1400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2B2B2B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2B2B2B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2B2B2B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2B2B2B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舒客方案一（黄色）</a:t>
                      </a:r>
                      <a:endParaRPr lang="zh-CN" altLang="en-US" sz="1400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2B2B2B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2B2B2B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2B2B2B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2B2B2B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舒客方案二（紫色）</a:t>
                      </a:r>
                      <a:endParaRPr lang="zh-CN" altLang="en-US" sz="1400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2B2B2B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2B2B2B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2B2B2B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2B2B2B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4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无穷方案</a:t>
                      </a:r>
                      <a:endParaRPr lang="zh-CN" altLang="en-US" sz="1400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2B2B2B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2B2B2B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2B2B2B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2B2B2B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19939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样式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2B2B2B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2B2B2B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2B2B2B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2B2B2B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2B2B2B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2B2B2B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2B2B2B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2B2B2B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2B2B2B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2B2B2B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2B2B2B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2B2B2B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2B2B2B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2B2B2B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2B2B2B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2B2B2B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共投放数量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2B2B2B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2B2B2B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2B2B2B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2B2B2B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3500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2B2B2B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2B2B2B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2B2B2B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2B2B2B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6873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2B2B2B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2B2B2B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2B2B2B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2B2B2B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30000</a:t>
                      </a:r>
                      <a:endParaRPr lang="en-US" altLang="zh-CN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2B2B2B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2B2B2B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2B2B2B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2B2B2B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加粉数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2B2B2B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2B2B2B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2B2B2B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2B2B2B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1717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2B2B2B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2B2B2B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2B2B2B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2B2B2B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3426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2B2B2B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2B2B2B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2B2B2B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2B2B2B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11400</a:t>
                      </a:r>
                      <a:endParaRPr lang="en-US" altLang="zh-CN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2B2B2B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2B2B2B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2B2B2B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2B2B2B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956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扫码率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2B2B2B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2B2B2B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2B2B2B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2B2B2B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49.06%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2B2B2B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2B2B2B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2B2B2B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2B2B2B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49.85%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2B2B2B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2B2B2B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2B2B2B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2B2B2B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38%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2B2B2B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2B2B2B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2B2B2B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2B2B2B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5" name="组合 14"/>
          <p:cNvGrpSpPr/>
          <p:nvPr/>
        </p:nvGrpSpPr>
        <p:grpSpPr>
          <a:xfrm>
            <a:off x="2010410" y="1616710"/>
            <a:ext cx="2245360" cy="1778000"/>
            <a:chOff x="375" y="2374"/>
            <a:chExt cx="7516" cy="5972"/>
          </a:xfrm>
        </p:grpSpPr>
        <p:pic>
          <p:nvPicPr>
            <p:cNvPr id="16" name="图片 15" descr="96b74cc7-f852-4da5-8182-ca636be0ac1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33" y="2374"/>
              <a:ext cx="3658" cy="5954"/>
            </a:xfrm>
            <a:prstGeom prst="rect">
              <a:avLst/>
            </a:prstGeom>
          </p:spPr>
        </p:pic>
        <p:pic>
          <p:nvPicPr>
            <p:cNvPr id="17" name="图片 16" descr="8a84d49a-47c7-4e3c-9b34-a82ab357b29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5" y="2374"/>
              <a:ext cx="3670" cy="5973"/>
            </a:xfrm>
            <a:prstGeom prst="rect">
              <a:avLst/>
            </a:prstGeom>
          </p:spPr>
        </p:pic>
      </p:grpSp>
      <p:grpSp>
        <p:nvGrpSpPr>
          <p:cNvPr id="22" name="组合 21"/>
          <p:cNvGrpSpPr/>
          <p:nvPr/>
        </p:nvGrpSpPr>
        <p:grpSpPr>
          <a:xfrm>
            <a:off x="4767580" y="1616710"/>
            <a:ext cx="2170430" cy="1826260"/>
            <a:chOff x="8302" y="2393"/>
            <a:chExt cx="7544" cy="5994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302" y="2393"/>
              <a:ext cx="3646" cy="5935"/>
            </a:xfrm>
            <a:prstGeom prst="rect">
              <a:avLst/>
            </a:prstGeom>
          </p:spPr>
        </p:pic>
        <p:pic>
          <p:nvPicPr>
            <p:cNvPr id="24" name="图片 23" descr="f77f491a-fe55-4bc1-98cc-d84d95c646f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2164" y="2393"/>
              <a:ext cx="3683" cy="5995"/>
            </a:xfrm>
            <a:prstGeom prst="rect">
              <a:avLst/>
            </a:prstGeom>
          </p:spPr>
        </p:pic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36460" y="1626235"/>
            <a:ext cx="2455545" cy="18167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000" y="2850515"/>
            <a:ext cx="3370580" cy="249428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755" y="932815"/>
            <a:ext cx="4831715" cy="1658620"/>
          </a:xfrm>
          <a:prstGeom prst="rect">
            <a:avLst/>
          </a:prstGeom>
        </p:spPr>
      </p:pic>
      <p:sp>
        <p:nvSpPr>
          <p:cNvPr id="19" name="文本框 18"/>
          <p:cNvSpPr txBox="1"/>
          <p:nvPr>
            <p:custDataLst>
              <p:tags r:id="rId8"/>
            </p:custDataLst>
          </p:nvPr>
        </p:nvSpPr>
        <p:spPr>
          <a:xfrm>
            <a:off x="4970145" y="2641600"/>
            <a:ext cx="11779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扫码率</a:t>
            </a:r>
            <a:r>
              <a:rPr lang="en-US" altLang="zh-CN"/>
              <a:t>9%</a:t>
            </a:r>
            <a:endParaRPr lang="en-US" altLang="zh-CN"/>
          </a:p>
        </p:txBody>
      </p:sp>
      <p:sp>
        <p:nvSpPr>
          <p:cNvPr id="20" name="文本框 19"/>
          <p:cNvSpPr txBox="1"/>
          <p:nvPr/>
        </p:nvSpPr>
        <p:spPr>
          <a:xfrm>
            <a:off x="4338955" y="3913505"/>
            <a:ext cx="20002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扫码率</a:t>
            </a:r>
            <a:r>
              <a:rPr lang="en-US" altLang="zh-CN"/>
              <a:t>38%</a:t>
            </a:r>
            <a:endParaRPr lang="en-US" altLang="zh-CN"/>
          </a:p>
        </p:txBody>
      </p:sp>
      <p:sp>
        <p:nvSpPr>
          <p:cNvPr id="21" name="文本框 20"/>
          <p:cNvSpPr txBox="1"/>
          <p:nvPr/>
        </p:nvSpPr>
        <p:spPr>
          <a:xfrm>
            <a:off x="6339205" y="1052830"/>
            <a:ext cx="3429000" cy="3476625"/>
          </a:xfrm>
          <a:prstGeom prst="rect">
            <a:avLst/>
          </a:prstGeom>
          <a:noFill/>
          <a:ln w="12700" cmpd="sng">
            <a:solidFill>
              <a:schemeClr val="accent4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zh-CN" altLang="zh-CN" sz="2000">
                <a:solidFill>
                  <a:srgbClr val="FF0000"/>
                </a:solidFill>
                <a:effectLst/>
              </a:rPr>
              <a:t>包裹卡设计建议：</a:t>
            </a:r>
            <a:endParaRPr lang="en-US" altLang="zh-CN" sz="2000">
              <a:solidFill>
                <a:srgbClr val="FF0000"/>
              </a:solidFill>
              <a:effectLst/>
            </a:endParaRPr>
          </a:p>
          <a:p>
            <a:r>
              <a:rPr lang="en-US" altLang="zh-CN" sz="2000"/>
              <a:t>1</a:t>
            </a:r>
            <a:r>
              <a:rPr lang="zh-CN" altLang="en-US" sz="2000"/>
              <a:t>、目的唯一：引导扫码</a:t>
            </a:r>
            <a:endParaRPr lang="zh-CN" altLang="en-US" sz="2000"/>
          </a:p>
          <a:p>
            <a:r>
              <a:rPr lang="zh-CN" altLang="en-US" sz="2000"/>
              <a:t>减少其他干扰注意力的元素</a:t>
            </a:r>
            <a:endParaRPr lang="zh-CN" altLang="en-US" sz="2000"/>
          </a:p>
          <a:p>
            <a:r>
              <a:rPr lang="en-US" altLang="zh-CN" sz="2000"/>
              <a:t>2</a:t>
            </a:r>
            <a:r>
              <a:rPr lang="zh-CN" altLang="en-US" sz="2000"/>
              <a:t>、聚焦：单点价值放到最大</a:t>
            </a:r>
            <a:endParaRPr lang="zh-CN" altLang="en-US" sz="2000"/>
          </a:p>
          <a:p>
            <a:r>
              <a:rPr lang="en-US" altLang="zh-CN" sz="2000"/>
              <a:t>3</a:t>
            </a:r>
            <a:r>
              <a:rPr lang="zh-CN" altLang="en-US" sz="2000"/>
              <a:t>、</a:t>
            </a:r>
            <a:r>
              <a:rPr lang="zh-CN" altLang="en-US" sz="2000">
                <a:sym typeface="+mn-ea"/>
              </a:rPr>
              <a:t>保留悬念：让客户产生好奇心</a:t>
            </a:r>
            <a:endParaRPr lang="zh-CN" altLang="en-US" sz="2000">
              <a:sym typeface="+mn-ea"/>
            </a:endParaRPr>
          </a:p>
          <a:p>
            <a:r>
              <a:rPr lang="en-US" altLang="zh-CN" sz="2000">
                <a:sym typeface="+mn-ea"/>
              </a:rPr>
              <a:t>4</a:t>
            </a:r>
            <a:r>
              <a:rPr lang="zh-CN" altLang="en-US" sz="2000">
                <a:sym typeface="+mn-ea"/>
              </a:rPr>
              <a:t>、与品牌调性一致</a:t>
            </a:r>
            <a:endParaRPr lang="zh-CN" altLang="en-US" sz="2000">
              <a:sym typeface="+mn-ea"/>
            </a:endParaRPr>
          </a:p>
          <a:p>
            <a:r>
              <a:rPr lang="en-US" altLang="zh-CN" sz="2000">
                <a:solidFill>
                  <a:schemeClr val="tx1"/>
                </a:solidFill>
                <a:effectLst/>
                <a:sym typeface="+mn-ea"/>
              </a:rPr>
              <a:t>5</a:t>
            </a:r>
            <a:r>
              <a:rPr lang="zh-CN" altLang="en-US" sz="2000">
                <a:solidFill>
                  <a:schemeClr val="tx1"/>
                </a:solidFill>
                <a:effectLst/>
                <a:sym typeface="+mn-ea"/>
              </a:rPr>
              <a:t>、</a:t>
            </a:r>
            <a:r>
              <a:rPr lang="zh-CN" sz="2000">
                <a:solidFill>
                  <a:srgbClr val="FF0000"/>
                </a:solidFill>
                <a:effectLst/>
                <a:sym typeface="+mn-ea"/>
              </a:rPr>
              <a:t>双面</a:t>
            </a:r>
            <a:r>
              <a:rPr lang="zh-CN" sz="2000">
                <a:sym typeface="+mn-ea"/>
              </a:rPr>
              <a:t>引导，防止入仓时某一面向上而影响扫码率</a:t>
            </a:r>
            <a:endParaRPr lang="zh-CN" sz="2000">
              <a:sym typeface="+mn-ea"/>
            </a:endParaRPr>
          </a:p>
          <a:p>
            <a:r>
              <a:rPr lang="en-US" altLang="zh-CN" sz="2000">
                <a:sym typeface="+mn-ea"/>
              </a:rPr>
              <a:t>6</a:t>
            </a:r>
            <a:r>
              <a:rPr lang="zh-CN" altLang="en-US" sz="2000">
                <a:sym typeface="+mn-ea"/>
              </a:rPr>
              <a:t>、区分不同卡片的接粉账户，扫码率测算更准确</a:t>
            </a:r>
            <a:endParaRPr lang="zh-CN" altLang="en-US" sz="2000"/>
          </a:p>
        </p:txBody>
      </p:sp>
      <p:sp>
        <p:nvSpPr>
          <p:cNvPr id="7" name="文本框 6"/>
          <p:cNvSpPr txBox="1"/>
          <p:nvPr/>
        </p:nvSpPr>
        <p:spPr>
          <a:xfrm>
            <a:off x="1163091" y="376188"/>
            <a:ext cx="18084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ym typeface="+mn-ea"/>
              </a:rPr>
              <a:t>过往实操案例概述</a:t>
            </a:r>
            <a:endParaRPr lang="zh-CN" altLang="en-US" sz="1600" b="1" dirty="0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6" name="矩形 65"/>
          <p:cNvSpPr/>
          <p:nvPr/>
        </p:nvSpPr>
        <p:spPr>
          <a:xfrm>
            <a:off x="1738630" y="4304665"/>
            <a:ext cx="1857375" cy="444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8" name="对角圆角矩形 7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1" name="图片 10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1123315" y="417830"/>
            <a:ext cx="24726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点燃包裹卡的参考案例</a:t>
            </a:r>
            <a:endParaRPr lang="en-US" altLang="zh-CN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3" name="图片 12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pic>
        <p:nvPicPr>
          <p:cNvPr id="33" name="图片 32" descr="抖音-DS1-背面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9535" y="1600835"/>
            <a:ext cx="1733550" cy="24187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4" name="图片 33" descr="抖音-DS1-正面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855" y="1600200"/>
            <a:ext cx="1746250" cy="24193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9" name="文本框 58"/>
          <p:cNvSpPr txBox="1"/>
          <p:nvPr/>
        </p:nvSpPr>
        <p:spPr>
          <a:xfrm>
            <a:off x="1801813" y="4358323"/>
            <a:ext cx="17310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/>
              <a:t>蓝河包裹卡参考</a:t>
            </a:r>
            <a:endParaRPr lang="zh-CN" altLang="en-US" sz="1600"/>
          </a:p>
        </p:txBody>
      </p:sp>
      <p:pic>
        <p:nvPicPr>
          <p:cNvPr id="68" name="图片 6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1515" y="1617980"/>
            <a:ext cx="5274310" cy="2402205"/>
          </a:xfrm>
          <a:prstGeom prst="rect">
            <a:avLst/>
          </a:prstGeom>
        </p:spPr>
      </p:pic>
      <p:sp>
        <p:nvSpPr>
          <p:cNvPr id="69" name="矩形 68"/>
          <p:cNvSpPr/>
          <p:nvPr/>
        </p:nvSpPr>
        <p:spPr>
          <a:xfrm>
            <a:off x="6375083" y="4319588"/>
            <a:ext cx="2492375" cy="444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0" name="文本框 69"/>
          <p:cNvSpPr txBox="1"/>
          <p:nvPr/>
        </p:nvSpPr>
        <p:spPr>
          <a:xfrm>
            <a:off x="6573520" y="4373245"/>
            <a:ext cx="20955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/>
              <a:t>每日黑巧包裹卡参考</a:t>
            </a:r>
            <a:endParaRPr lang="zh-CN" altLang="en-US" sz="16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8" name="对角圆角矩形 7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1" name="图片 10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1123315" y="417830"/>
            <a:ext cx="30206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点燃包裹卡的奖品设计逻辑</a:t>
            </a:r>
            <a:endParaRPr lang="zh-CN" altLang="en-US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3" name="图片 12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4" name="文本框 13"/>
          <p:cNvSpPr txBox="1"/>
          <p:nvPr/>
        </p:nvSpPr>
        <p:spPr>
          <a:xfrm>
            <a:off x="3260725" y="1226820"/>
            <a:ext cx="3738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2000" b="1">
                <a:solidFill>
                  <a:srgbClr val="FFC000"/>
                </a:solidFill>
              </a:rPr>
              <a:t>积分策略贯穿整个私域流程设计</a:t>
            </a:r>
            <a:endParaRPr lang="zh-CN" altLang="en-US" sz="2000" b="1">
              <a:solidFill>
                <a:srgbClr val="FFC000"/>
              </a:solidFill>
            </a:endParaRPr>
          </a:p>
        </p:txBody>
      </p:sp>
      <p:sp>
        <p:nvSpPr>
          <p:cNvPr id="31" name="Inhaltsplatzhalter 4"/>
          <p:cNvSpPr txBox="1"/>
          <p:nvPr/>
        </p:nvSpPr>
        <p:spPr>
          <a:xfrm>
            <a:off x="2450849" y="4072825"/>
            <a:ext cx="1643882" cy="64579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zh-CN" altLang="en-US" sz="1400" b="1">
                <a:solidFill>
                  <a:srgbClr val="ED7D31"/>
                </a:solidFill>
                <a:sym typeface="+mn-ea"/>
              </a:rPr>
              <a:t>后期粘性</a:t>
            </a:r>
            <a:endParaRPr lang="zh-CN" altLang="en-US" sz="1400">
              <a:solidFill>
                <a:srgbClr val="ED7D31"/>
              </a:solidFill>
            </a:endParaRPr>
          </a:p>
          <a:p>
            <a:pPr marL="0" indent="0" algn="l">
              <a:lnSpc>
                <a:spcPct val="100000"/>
              </a:lnSpc>
              <a:spcAft>
                <a:spcPts val="1200"/>
              </a:spcAft>
              <a:buNone/>
            </a:pP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Source Han Serif SC" panose="02020400000000000000" pitchFamily="18" charset="-122"/>
              </a:rPr>
              <a:t>积分融入到后期整体运营体系中，让用户保持长期粘性</a:t>
            </a:r>
            <a:endParaRPr lang="zh-CN" altLang="en-US" sz="900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Source Han Serif SC" panose="02020400000000000000" pitchFamily="18" charset="-122"/>
            </a:endParaRPr>
          </a:p>
        </p:txBody>
      </p:sp>
      <p:sp>
        <p:nvSpPr>
          <p:cNvPr id="32" name="Inhaltsplatzhalter 4"/>
          <p:cNvSpPr txBox="1"/>
          <p:nvPr/>
        </p:nvSpPr>
        <p:spPr>
          <a:xfrm>
            <a:off x="502034" y="4072825"/>
            <a:ext cx="1643882" cy="67691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zh-CN" altLang="en-US" sz="1600" b="1">
                <a:solidFill>
                  <a:srgbClr val="5B9BD5"/>
                </a:solidFill>
                <a:sym typeface="+mn-ea"/>
              </a:rPr>
              <a:t>积分价值</a:t>
            </a:r>
            <a:endParaRPr lang="zh-CN" altLang="en-US" sz="1600" b="1">
              <a:solidFill>
                <a:srgbClr val="5B9BD5"/>
              </a:solidFill>
              <a:sym typeface="+mn-ea"/>
            </a:endParaRPr>
          </a:p>
          <a:p>
            <a:pPr marL="0" indent="0" algn="just">
              <a:lnSpc>
                <a:spcPct val="100000"/>
              </a:lnSpc>
              <a:spcAft>
                <a:spcPts val="1200"/>
              </a:spcAft>
              <a:buNone/>
            </a:pPr>
            <a:r>
              <a:rPr lang="zh-CN" altLang="en-US" sz="900">
                <a:solidFill>
                  <a:schemeClr val="bg1">
                    <a:lumMod val="50000"/>
                  </a:schemeClr>
                </a:solidFill>
                <a:sym typeface="+mn-ea"/>
              </a:rPr>
              <a:t>强调积分价值。为积分体系奠定认知基础。</a:t>
            </a:r>
            <a:endParaRPr lang="zh-CN" altLang="en-US" sz="900" dirty="0">
              <a:solidFill>
                <a:schemeClr val="bg1">
                  <a:lumMod val="50000"/>
                </a:schemeClr>
              </a:solidFill>
              <a:latin typeface="Source Han Serif SC" panose="02020400000000000000" pitchFamily="18" charset="-122"/>
              <a:ea typeface="Source Han Serif SC" panose="02020400000000000000" pitchFamily="18" charset="-122"/>
              <a:cs typeface="+mn-ea"/>
              <a:sym typeface="+mn-ea"/>
            </a:endParaRPr>
          </a:p>
        </p:txBody>
      </p:sp>
      <p:cxnSp>
        <p:nvCxnSpPr>
          <p:cNvPr id="35" name="Straight Connector 31"/>
          <p:cNvCxnSpPr/>
          <p:nvPr/>
        </p:nvCxnSpPr>
        <p:spPr>
          <a:xfrm>
            <a:off x="1323975" y="3307226"/>
            <a:ext cx="0" cy="541936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4"/>
          <p:cNvCxnSpPr/>
          <p:nvPr/>
        </p:nvCxnSpPr>
        <p:spPr>
          <a:xfrm>
            <a:off x="5018626" y="3307226"/>
            <a:ext cx="0" cy="541936"/>
          </a:xfrm>
          <a:prstGeom prst="line">
            <a:avLst/>
          </a:prstGeom>
          <a:ln w="28575">
            <a:solidFill>
              <a:schemeClr val="accent3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5"/>
          <p:cNvCxnSpPr/>
          <p:nvPr/>
        </p:nvCxnSpPr>
        <p:spPr>
          <a:xfrm>
            <a:off x="8893396" y="3307226"/>
            <a:ext cx="0" cy="541936"/>
          </a:xfrm>
          <a:prstGeom prst="line">
            <a:avLst/>
          </a:prstGeom>
          <a:ln w="28575">
            <a:solidFill>
              <a:schemeClr val="accent5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6"/>
          <p:cNvCxnSpPr/>
          <p:nvPr/>
        </p:nvCxnSpPr>
        <p:spPr>
          <a:xfrm>
            <a:off x="3272790" y="3307226"/>
            <a:ext cx="0" cy="541936"/>
          </a:xfrm>
          <a:prstGeom prst="line">
            <a:avLst/>
          </a:prstGeom>
          <a:ln w="28575">
            <a:solidFill>
              <a:schemeClr val="accent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7"/>
          <p:cNvCxnSpPr/>
          <p:nvPr/>
        </p:nvCxnSpPr>
        <p:spPr>
          <a:xfrm>
            <a:off x="6896956" y="3307226"/>
            <a:ext cx="0" cy="541936"/>
          </a:xfrm>
          <a:prstGeom prst="line">
            <a:avLst/>
          </a:prstGeom>
          <a:ln w="28575">
            <a:solidFill>
              <a:schemeClr val="accent4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组合 63"/>
          <p:cNvGrpSpPr/>
          <p:nvPr/>
        </p:nvGrpSpPr>
        <p:grpSpPr>
          <a:xfrm>
            <a:off x="779780" y="2160905"/>
            <a:ext cx="1088390" cy="946150"/>
            <a:chOff x="1540" y="3403"/>
            <a:chExt cx="1714" cy="1490"/>
          </a:xfrm>
        </p:grpSpPr>
        <p:grpSp>
          <p:nvGrpSpPr>
            <p:cNvPr id="20" name="Group 19"/>
            <p:cNvGrpSpPr/>
            <p:nvPr/>
          </p:nvGrpSpPr>
          <p:grpSpPr>
            <a:xfrm>
              <a:off x="1540" y="3403"/>
              <a:ext cx="1714" cy="1490"/>
              <a:chOff x="1528763" y="1856019"/>
              <a:chExt cx="2222500" cy="1930400"/>
            </a:xfrm>
          </p:grpSpPr>
          <p:sp>
            <p:nvSpPr>
              <p:cNvPr id="17" name="Freeform 5"/>
              <p:cNvSpPr/>
              <p:nvPr/>
            </p:nvSpPr>
            <p:spPr bwMode="auto">
              <a:xfrm>
                <a:off x="1528763" y="1856019"/>
                <a:ext cx="2222500" cy="1930400"/>
              </a:xfrm>
              <a:custGeom>
                <a:avLst/>
                <a:gdLst>
                  <a:gd name="T0" fmla="*/ 0 w 1400"/>
                  <a:gd name="T1" fmla="*/ 609 h 1216"/>
                  <a:gd name="T2" fmla="*/ 350 w 1400"/>
                  <a:gd name="T3" fmla="*/ 1216 h 1216"/>
                  <a:gd name="T4" fmla="*/ 1050 w 1400"/>
                  <a:gd name="T5" fmla="*/ 1216 h 1216"/>
                  <a:gd name="T6" fmla="*/ 1400 w 1400"/>
                  <a:gd name="T7" fmla="*/ 609 h 1216"/>
                  <a:gd name="T8" fmla="*/ 1050 w 1400"/>
                  <a:gd name="T9" fmla="*/ 0 h 1216"/>
                  <a:gd name="T10" fmla="*/ 350 w 1400"/>
                  <a:gd name="T11" fmla="*/ 0 h 1216"/>
                  <a:gd name="T12" fmla="*/ 0 w 1400"/>
                  <a:gd name="T13" fmla="*/ 609 h 1216"/>
                  <a:gd name="T14" fmla="*/ 0 w 1400"/>
                  <a:gd name="T15" fmla="*/ 609 h 1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00" h="1216">
                    <a:moveTo>
                      <a:pt x="0" y="609"/>
                    </a:moveTo>
                    <a:lnTo>
                      <a:pt x="350" y="1216"/>
                    </a:lnTo>
                    <a:lnTo>
                      <a:pt x="1050" y="1216"/>
                    </a:lnTo>
                    <a:lnTo>
                      <a:pt x="1400" y="609"/>
                    </a:lnTo>
                    <a:lnTo>
                      <a:pt x="1050" y="0"/>
                    </a:lnTo>
                    <a:lnTo>
                      <a:pt x="350" y="0"/>
                    </a:lnTo>
                    <a:lnTo>
                      <a:pt x="0" y="609"/>
                    </a:lnTo>
                    <a:lnTo>
                      <a:pt x="0" y="60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18" name="Freeform 16"/>
              <p:cNvSpPr>
                <a:spLocks noEditPoints="1"/>
              </p:cNvSpPr>
              <p:nvPr/>
            </p:nvSpPr>
            <p:spPr bwMode="auto">
              <a:xfrm>
                <a:off x="1660526" y="1968732"/>
                <a:ext cx="1963738" cy="1704975"/>
              </a:xfrm>
              <a:custGeom>
                <a:avLst/>
                <a:gdLst>
                  <a:gd name="T0" fmla="*/ 9 w 1237"/>
                  <a:gd name="T1" fmla="*/ 538 h 1074"/>
                  <a:gd name="T2" fmla="*/ 314 w 1237"/>
                  <a:gd name="T3" fmla="*/ 1064 h 1074"/>
                  <a:gd name="T4" fmla="*/ 922 w 1237"/>
                  <a:gd name="T5" fmla="*/ 1064 h 1074"/>
                  <a:gd name="T6" fmla="*/ 1225 w 1237"/>
                  <a:gd name="T7" fmla="*/ 538 h 1074"/>
                  <a:gd name="T8" fmla="*/ 922 w 1237"/>
                  <a:gd name="T9" fmla="*/ 10 h 1074"/>
                  <a:gd name="T10" fmla="*/ 314 w 1237"/>
                  <a:gd name="T11" fmla="*/ 10 h 1074"/>
                  <a:gd name="T12" fmla="*/ 9 w 1237"/>
                  <a:gd name="T13" fmla="*/ 538 h 1074"/>
                  <a:gd name="T14" fmla="*/ 9 w 1237"/>
                  <a:gd name="T15" fmla="*/ 538 h 1074"/>
                  <a:gd name="T16" fmla="*/ 0 w 1237"/>
                  <a:gd name="T17" fmla="*/ 538 h 1074"/>
                  <a:gd name="T18" fmla="*/ 307 w 1237"/>
                  <a:gd name="T19" fmla="*/ 0 h 1074"/>
                  <a:gd name="T20" fmla="*/ 927 w 1237"/>
                  <a:gd name="T21" fmla="*/ 0 h 1074"/>
                  <a:gd name="T22" fmla="*/ 1237 w 1237"/>
                  <a:gd name="T23" fmla="*/ 538 h 1074"/>
                  <a:gd name="T24" fmla="*/ 927 w 1237"/>
                  <a:gd name="T25" fmla="*/ 1074 h 1074"/>
                  <a:gd name="T26" fmla="*/ 307 w 1237"/>
                  <a:gd name="T27" fmla="*/ 1074 h 1074"/>
                  <a:gd name="T28" fmla="*/ 0 w 1237"/>
                  <a:gd name="T29" fmla="*/ 538 h 1074"/>
                  <a:gd name="T30" fmla="*/ 0 w 1237"/>
                  <a:gd name="T31" fmla="*/ 538 h 10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37" h="1074">
                    <a:moveTo>
                      <a:pt x="9" y="538"/>
                    </a:moveTo>
                    <a:lnTo>
                      <a:pt x="314" y="1064"/>
                    </a:lnTo>
                    <a:lnTo>
                      <a:pt x="922" y="1064"/>
                    </a:lnTo>
                    <a:lnTo>
                      <a:pt x="1225" y="538"/>
                    </a:lnTo>
                    <a:lnTo>
                      <a:pt x="922" y="10"/>
                    </a:lnTo>
                    <a:lnTo>
                      <a:pt x="314" y="10"/>
                    </a:lnTo>
                    <a:lnTo>
                      <a:pt x="9" y="538"/>
                    </a:lnTo>
                    <a:lnTo>
                      <a:pt x="9" y="538"/>
                    </a:lnTo>
                    <a:close/>
                    <a:moveTo>
                      <a:pt x="0" y="538"/>
                    </a:moveTo>
                    <a:lnTo>
                      <a:pt x="307" y="0"/>
                    </a:lnTo>
                    <a:lnTo>
                      <a:pt x="927" y="0"/>
                    </a:lnTo>
                    <a:lnTo>
                      <a:pt x="1237" y="538"/>
                    </a:lnTo>
                    <a:lnTo>
                      <a:pt x="927" y="1074"/>
                    </a:lnTo>
                    <a:lnTo>
                      <a:pt x="307" y="1074"/>
                    </a:lnTo>
                    <a:lnTo>
                      <a:pt x="0" y="538"/>
                    </a:lnTo>
                    <a:lnTo>
                      <a:pt x="0" y="53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</p:grpSp>
        <p:grpSp>
          <p:nvGrpSpPr>
            <p:cNvPr id="40" name="Group 38"/>
            <p:cNvGrpSpPr/>
            <p:nvPr/>
          </p:nvGrpSpPr>
          <p:grpSpPr>
            <a:xfrm>
              <a:off x="2123" y="3811"/>
              <a:ext cx="549" cy="570"/>
              <a:chOff x="1497013" y="1843088"/>
              <a:chExt cx="276226" cy="292100"/>
            </a:xfrm>
            <a:solidFill>
              <a:schemeClr val="bg1"/>
            </a:solidFill>
          </p:grpSpPr>
          <p:sp>
            <p:nvSpPr>
              <p:cNvPr id="41" name="Freeform 23"/>
              <p:cNvSpPr>
                <a:spLocks noEditPoints="1"/>
              </p:cNvSpPr>
              <p:nvPr/>
            </p:nvSpPr>
            <p:spPr bwMode="auto">
              <a:xfrm>
                <a:off x="1663701" y="1951038"/>
                <a:ext cx="109538" cy="184150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0" y="22"/>
                  </a:cxn>
                  <a:cxn ang="0">
                    <a:pos x="7" y="38"/>
                  </a:cxn>
                  <a:cxn ang="0">
                    <a:pos x="7" y="73"/>
                  </a:cxn>
                  <a:cxn ang="0">
                    <a:pos x="22" y="58"/>
                  </a:cxn>
                  <a:cxn ang="0">
                    <a:pos x="36" y="73"/>
                  </a:cxn>
                  <a:cxn ang="0">
                    <a:pos x="36" y="38"/>
                  </a:cxn>
                  <a:cxn ang="0">
                    <a:pos x="43" y="22"/>
                  </a:cxn>
                  <a:cxn ang="0">
                    <a:pos x="22" y="0"/>
                  </a:cxn>
                  <a:cxn ang="0">
                    <a:pos x="22" y="37"/>
                  </a:cxn>
                  <a:cxn ang="0">
                    <a:pos x="7" y="22"/>
                  </a:cxn>
                  <a:cxn ang="0">
                    <a:pos x="22" y="7"/>
                  </a:cxn>
                  <a:cxn ang="0">
                    <a:pos x="36" y="22"/>
                  </a:cxn>
                  <a:cxn ang="0">
                    <a:pos x="22" y="37"/>
                  </a:cxn>
                </a:cxnLst>
                <a:rect l="0" t="0" r="r" b="b"/>
                <a:pathLst>
                  <a:path w="43" h="73">
                    <a:moveTo>
                      <a:pt x="22" y="0"/>
                    </a:moveTo>
                    <a:cubicBezTo>
                      <a:pt x="10" y="0"/>
                      <a:pt x="0" y="10"/>
                      <a:pt x="0" y="22"/>
                    </a:cubicBezTo>
                    <a:cubicBezTo>
                      <a:pt x="0" y="28"/>
                      <a:pt x="3" y="34"/>
                      <a:pt x="7" y="38"/>
                    </a:cubicBezTo>
                    <a:cubicBezTo>
                      <a:pt x="7" y="73"/>
                      <a:pt x="7" y="73"/>
                      <a:pt x="7" y="73"/>
                    </a:cubicBezTo>
                    <a:cubicBezTo>
                      <a:pt x="22" y="58"/>
                      <a:pt x="22" y="58"/>
                      <a:pt x="22" y="58"/>
                    </a:cubicBezTo>
                    <a:cubicBezTo>
                      <a:pt x="36" y="73"/>
                      <a:pt x="36" y="73"/>
                      <a:pt x="36" y="73"/>
                    </a:cubicBezTo>
                    <a:cubicBezTo>
                      <a:pt x="36" y="38"/>
                      <a:pt x="36" y="38"/>
                      <a:pt x="36" y="38"/>
                    </a:cubicBezTo>
                    <a:cubicBezTo>
                      <a:pt x="40" y="34"/>
                      <a:pt x="43" y="28"/>
                      <a:pt x="43" y="22"/>
                    </a:cubicBezTo>
                    <a:cubicBezTo>
                      <a:pt x="43" y="10"/>
                      <a:pt x="34" y="0"/>
                      <a:pt x="22" y="0"/>
                    </a:cubicBezTo>
                    <a:close/>
                    <a:moveTo>
                      <a:pt x="22" y="37"/>
                    </a:moveTo>
                    <a:cubicBezTo>
                      <a:pt x="14" y="37"/>
                      <a:pt x="7" y="30"/>
                      <a:pt x="7" y="22"/>
                    </a:cubicBezTo>
                    <a:cubicBezTo>
                      <a:pt x="7" y="14"/>
                      <a:pt x="14" y="7"/>
                      <a:pt x="22" y="7"/>
                    </a:cubicBezTo>
                    <a:cubicBezTo>
                      <a:pt x="30" y="7"/>
                      <a:pt x="36" y="14"/>
                      <a:pt x="36" y="22"/>
                    </a:cubicBezTo>
                    <a:cubicBezTo>
                      <a:pt x="36" y="30"/>
                      <a:pt x="30" y="37"/>
                      <a:pt x="22" y="3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42" name="Freeform 24"/>
              <p:cNvSpPr/>
              <p:nvPr/>
            </p:nvSpPr>
            <p:spPr bwMode="auto">
              <a:xfrm>
                <a:off x="1497013" y="1843088"/>
                <a:ext cx="239713" cy="292100"/>
              </a:xfrm>
              <a:custGeom>
                <a:avLst/>
                <a:gdLst/>
                <a:ahLst/>
                <a:cxnLst>
                  <a:cxn ang="0">
                    <a:pos x="78" y="160"/>
                  </a:cxn>
                  <a:cxn ang="0">
                    <a:pos x="24" y="160"/>
                  </a:cxn>
                  <a:cxn ang="0">
                    <a:pos x="24" y="22"/>
                  </a:cxn>
                  <a:cxn ang="0">
                    <a:pos x="89" y="22"/>
                  </a:cxn>
                  <a:cxn ang="0">
                    <a:pos x="123" y="57"/>
                  </a:cxn>
                  <a:cxn ang="0">
                    <a:pos x="151" y="57"/>
                  </a:cxn>
                  <a:cxn ang="0">
                    <a:pos x="151" y="52"/>
                  </a:cxn>
                  <a:cxn ang="0">
                    <a:pos x="99" y="0"/>
                  </a:cxn>
                  <a:cxn ang="0">
                    <a:pos x="0" y="0"/>
                  </a:cxn>
                  <a:cxn ang="0">
                    <a:pos x="0" y="184"/>
                  </a:cxn>
                  <a:cxn ang="0">
                    <a:pos x="101" y="184"/>
                  </a:cxn>
                  <a:cxn ang="0">
                    <a:pos x="78" y="162"/>
                  </a:cxn>
                  <a:cxn ang="0">
                    <a:pos x="78" y="160"/>
                  </a:cxn>
                </a:cxnLst>
                <a:rect l="0" t="0" r="r" b="b"/>
                <a:pathLst>
                  <a:path w="151" h="184">
                    <a:moveTo>
                      <a:pt x="78" y="160"/>
                    </a:moveTo>
                    <a:lnTo>
                      <a:pt x="24" y="160"/>
                    </a:lnTo>
                    <a:lnTo>
                      <a:pt x="24" y="22"/>
                    </a:lnTo>
                    <a:lnTo>
                      <a:pt x="89" y="22"/>
                    </a:lnTo>
                    <a:lnTo>
                      <a:pt x="123" y="57"/>
                    </a:lnTo>
                    <a:lnTo>
                      <a:pt x="151" y="57"/>
                    </a:lnTo>
                    <a:lnTo>
                      <a:pt x="151" y="52"/>
                    </a:lnTo>
                    <a:lnTo>
                      <a:pt x="99" y="0"/>
                    </a:lnTo>
                    <a:lnTo>
                      <a:pt x="0" y="0"/>
                    </a:lnTo>
                    <a:lnTo>
                      <a:pt x="0" y="184"/>
                    </a:lnTo>
                    <a:lnTo>
                      <a:pt x="101" y="184"/>
                    </a:lnTo>
                    <a:lnTo>
                      <a:pt x="78" y="162"/>
                    </a:lnTo>
                    <a:lnTo>
                      <a:pt x="78" y="16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43" name="Rectangle 25"/>
              <p:cNvSpPr>
                <a:spLocks noChangeArrowheads="1"/>
              </p:cNvSpPr>
              <p:nvPr/>
            </p:nvSpPr>
            <p:spPr bwMode="auto">
              <a:xfrm>
                <a:off x="1552576" y="1933575"/>
                <a:ext cx="93663" cy="17463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44" name="Rectangle 26"/>
              <p:cNvSpPr>
                <a:spLocks noChangeArrowheads="1"/>
              </p:cNvSpPr>
              <p:nvPr/>
            </p:nvSpPr>
            <p:spPr bwMode="auto">
              <a:xfrm>
                <a:off x="1552576" y="1968500"/>
                <a:ext cx="93663" cy="20638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45" name="Rectangle 27"/>
              <p:cNvSpPr>
                <a:spLocks noChangeArrowheads="1"/>
              </p:cNvSpPr>
              <p:nvPr/>
            </p:nvSpPr>
            <p:spPr bwMode="auto">
              <a:xfrm>
                <a:off x="1552576" y="2006600"/>
                <a:ext cx="93663" cy="17463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</p:grpSp>
      </p:grpSp>
      <p:grpSp>
        <p:nvGrpSpPr>
          <p:cNvPr id="61" name="组合 60"/>
          <p:cNvGrpSpPr/>
          <p:nvPr/>
        </p:nvGrpSpPr>
        <p:grpSpPr>
          <a:xfrm>
            <a:off x="8348566" y="2160905"/>
            <a:ext cx="1089660" cy="946150"/>
            <a:chOff x="11933" y="3262"/>
            <a:chExt cx="1716" cy="1490"/>
          </a:xfrm>
        </p:grpSpPr>
        <p:grpSp>
          <p:nvGrpSpPr>
            <p:cNvPr id="28" name="Group 23"/>
            <p:cNvGrpSpPr/>
            <p:nvPr/>
          </p:nvGrpSpPr>
          <p:grpSpPr>
            <a:xfrm>
              <a:off x="11933" y="3262"/>
              <a:ext cx="1716" cy="1490"/>
              <a:chOff x="8435976" y="1856019"/>
              <a:chExt cx="2224088" cy="1930400"/>
            </a:xfrm>
          </p:grpSpPr>
          <p:sp>
            <p:nvSpPr>
              <p:cNvPr id="29" name="Freeform 9"/>
              <p:cNvSpPr/>
              <p:nvPr/>
            </p:nvSpPr>
            <p:spPr bwMode="auto">
              <a:xfrm>
                <a:off x="8435976" y="1856019"/>
                <a:ext cx="2224088" cy="1930400"/>
              </a:xfrm>
              <a:custGeom>
                <a:avLst/>
                <a:gdLst>
                  <a:gd name="T0" fmla="*/ 0 w 1401"/>
                  <a:gd name="T1" fmla="*/ 609 h 1216"/>
                  <a:gd name="T2" fmla="*/ 351 w 1401"/>
                  <a:gd name="T3" fmla="*/ 1216 h 1216"/>
                  <a:gd name="T4" fmla="*/ 1051 w 1401"/>
                  <a:gd name="T5" fmla="*/ 1216 h 1216"/>
                  <a:gd name="T6" fmla="*/ 1401 w 1401"/>
                  <a:gd name="T7" fmla="*/ 609 h 1216"/>
                  <a:gd name="T8" fmla="*/ 1051 w 1401"/>
                  <a:gd name="T9" fmla="*/ 0 h 1216"/>
                  <a:gd name="T10" fmla="*/ 351 w 1401"/>
                  <a:gd name="T11" fmla="*/ 0 h 1216"/>
                  <a:gd name="T12" fmla="*/ 0 w 1401"/>
                  <a:gd name="T13" fmla="*/ 609 h 1216"/>
                  <a:gd name="T14" fmla="*/ 0 w 1401"/>
                  <a:gd name="T15" fmla="*/ 609 h 1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01" h="1216">
                    <a:moveTo>
                      <a:pt x="0" y="609"/>
                    </a:moveTo>
                    <a:lnTo>
                      <a:pt x="351" y="1216"/>
                    </a:lnTo>
                    <a:lnTo>
                      <a:pt x="1051" y="1216"/>
                    </a:lnTo>
                    <a:lnTo>
                      <a:pt x="1401" y="609"/>
                    </a:lnTo>
                    <a:lnTo>
                      <a:pt x="1051" y="0"/>
                    </a:lnTo>
                    <a:lnTo>
                      <a:pt x="351" y="0"/>
                    </a:lnTo>
                    <a:lnTo>
                      <a:pt x="0" y="609"/>
                    </a:lnTo>
                    <a:lnTo>
                      <a:pt x="0" y="609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30" name="Freeform 19"/>
              <p:cNvSpPr>
                <a:spLocks noEditPoints="1"/>
              </p:cNvSpPr>
              <p:nvPr/>
            </p:nvSpPr>
            <p:spPr bwMode="auto">
              <a:xfrm>
                <a:off x="8567738" y="1968732"/>
                <a:ext cx="1963738" cy="1704975"/>
              </a:xfrm>
              <a:custGeom>
                <a:avLst/>
                <a:gdLst>
                  <a:gd name="T0" fmla="*/ 10 w 1237"/>
                  <a:gd name="T1" fmla="*/ 538 h 1074"/>
                  <a:gd name="T2" fmla="*/ 315 w 1237"/>
                  <a:gd name="T3" fmla="*/ 1064 h 1074"/>
                  <a:gd name="T4" fmla="*/ 923 w 1237"/>
                  <a:gd name="T5" fmla="*/ 1064 h 1074"/>
                  <a:gd name="T6" fmla="*/ 1225 w 1237"/>
                  <a:gd name="T7" fmla="*/ 538 h 1074"/>
                  <a:gd name="T8" fmla="*/ 923 w 1237"/>
                  <a:gd name="T9" fmla="*/ 10 h 1074"/>
                  <a:gd name="T10" fmla="*/ 315 w 1237"/>
                  <a:gd name="T11" fmla="*/ 10 h 1074"/>
                  <a:gd name="T12" fmla="*/ 10 w 1237"/>
                  <a:gd name="T13" fmla="*/ 538 h 1074"/>
                  <a:gd name="T14" fmla="*/ 10 w 1237"/>
                  <a:gd name="T15" fmla="*/ 538 h 1074"/>
                  <a:gd name="T16" fmla="*/ 0 w 1237"/>
                  <a:gd name="T17" fmla="*/ 538 h 1074"/>
                  <a:gd name="T18" fmla="*/ 310 w 1237"/>
                  <a:gd name="T19" fmla="*/ 0 h 1074"/>
                  <a:gd name="T20" fmla="*/ 927 w 1237"/>
                  <a:gd name="T21" fmla="*/ 0 h 1074"/>
                  <a:gd name="T22" fmla="*/ 1237 w 1237"/>
                  <a:gd name="T23" fmla="*/ 538 h 1074"/>
                  <a:gd name="T24" fmla="*/ 927 w 1237"/>
                  <a:gd name="T25" fmla="*/ 1074 h 1074"/>
                  <a:gd name="T26" fmla="*/ 310 w 1237"/>
                  <a:gd name="T27" fmla="*/ 1074 h 1074"/>
                  <a:gd name="T28" fmla="*/ 0 w 1237"/>
                  <a:gd name="T29" fmla="*/ 538 h 1074"/>
                  <a:gd name="T30" fmla="*/ 0 w 1237"/>
                  <a:gd name="T31" fmla="*/ 538 h 10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37" h="1074">
                    <a:moveTo>
                      <a:pt x="10" y="538"/>
                    </a:moveTo>
                    <a:lnTo>
                      <a:pt x="315" y="1064"/>
                    </a:lnTo>
                    <a:lnTo>
                      <a:pt x="923" y="1064"/>
                    </a:lnTo>
                    <a:lnTo>
                      <a:pt x="1225" y="538"/>
                    </a:lnTo>
                    <a:lnTo>
                      <a:pt x="923" y="10"/>
                    </a:lnTo>
                    <a:lnTo>
                      <a:pt x="315" y="10"/>
                    </a:lnTo>
                    <a:lnTo>
                      <a:pt x="10" y="538"/>
                    </a:lnTo>
                    <a:lnTo>
                      <a:pt x="10" y="538"/>
                    </a:lnTo>
                    <a:close/>
                    <a:moveTo>
                      <a:pt x="0" y="538"/>
                    </a:moveTo>
                    <a:lnTo>
                      <a:pt x="310" y="0"/>
                    </a:lnTo>
                    <a:lnTo>
                      <a:pt x="927" y="0"/>
                    </a:lnTo>
                    <a:lnTo>
                      <a:pt x="1237" y="538"/>
                    </a:lnTo>
                    <a:lnTo>
                      <a:pt x="927" y="1074"/>
                    </a:lnTo>
                    <a:lnTo>
                      <a:pt x="310" y="1074"/>
                    </a:lnTo>
                    <a:lnTo>
                      <a:pt x="0" y="538"/>
                    </a:lnTo>
                    <a:lnTo>
                      <a:pt x="0" y="53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</p:grpSp>
        <p:grpSp>
          <p:nvGrpSpPr>
            <p:cNvPr id="46" name="Group 44"/>
            <p:cNvGrpSpPr/>
            <p:nvPr/>
          </p:nvGrpSpPr>
          <p:grpSpPr>
            <a:xfrm>
              <a:off x="12468" y="3703"/>
              <a:ext cx="704" cy="704"/>
              <a:chOff x="328613" y="4186238"/>
              <a:chExt cx="292100" cy="292100"/>
            </a:xfrm>
            <a:solidFill>
              <a:schemeClr val="bg1"/>
            </a:solidFill>
          </p:grpSpPr>
          <p:sp>
            <p:nvSpPr>
              <p:cNvPr id="47" name="Freeform 71"/>
              <p:cNvSpPr>
                <a:spLocks noEditPoints="1"/>
              </p:cNvSpPr>
              <p:nvPr/>
            </p:nvSpPr>
            <p:spPr bwMode="auto">
              <a:xfrm>
                <a:off x="414338" y="4186238"/>
                <a:ext cx="206375" cy="206375"/>
              </a:xfrm>
              <a:custGeom>
                <a:avLst/>
                <a:gdLst/>
                <a:ahLst/>
                <a:cxnLst>
                  <a:cxn ang="0">
                    <a:pos x="57" y="8"/>
                  </a:cxn>
                  <a:cxn ang="0">
                    <a:pos x="33" y="23"/>
                  </a:cxn>
                  <a:cxn ang="0">
                    <a:pos x="2" y="54"/>
                  </a:cxn>
                  <a:cxn ang="0">
                    <a:pos x="2" y="64"/>
                  </a:cxn>
                  <a:cxn ang="0">
                    <a:pos x="18" y="79"/>
                  </a:cxn>
                  <a:cxn ang="0">
                    <a:pos x="28" y="79"/>
                  </a:cxn>
                  <a:cxn ang="0">
                    <a:pos x="59" y="49"/>
                  </a:cxn>
                  <a:cxn ang="0">
                    <a:pos x="74" y="25"/>
                  </a:cxn>
                  <a:cxn ang="0">
                    <a:pos x="82" y="0"/>
                  </a:cxn>
                  <a:cxn ang="0">
                    <a:pos x="57" y="8"/>
                  </a:cxn>
                  <a:cxn ang="0">
                    <a:pos x="36" y="61"/>
                  </a:cxn>
                  <a:cxn ang="0">
                    <a:pos x="20" y="61"/>
                  </a:cxn>
                  <a:cxn ang="0">
                    <a:pos x="20" y="46"/>
                  </a:cxn>
                  <a:cxn ang="0">
                    <a:pos x="36" y="46"/>
                  </a:cxn>
                  <a:cxn ang="0">
                    <a:pos x="36" y="61"/>
                  </a:cxn>
                  <a:cxn ang="0">
                    <a:pos x="56" y="41"/>
                  </a:cxn>
                  <a:cxn ang="0">
                    <a:pos x="41" y="41"/>
                  </a:cxn>
                  <a:cxn ang="0">
                    <a:pos x="41" y="26"/>
                  </a:cxn>
                  <a:cxn ang="0">
                    <a:pos x="56" y="26"/>
                  </a:cxn>
                  <a:cxn ang="0">
                    <a:pos x="56" y="41"/>
                  </a:cxn>
                </a:cxnLst>
                <a:rect l="0" t="0" r="r" b="b"/>
                <a:pathLst>
                  <a:path w="82" h="82">
                    <a:moveTo>
                      <a:pt x="57" y="8"/>
                    </a:moveTo>
                    <a:cubicBezTo>
                      <a:pt x="50" y="11"/>
                      <a:pt x="39" y="17"/>
                      <a:pt x="33" y="23"/>
                    </a:cubicBezTo>
                    <a:cubicBezTo>
                      <a:pt x="2" y="54"/>
                      <a:pt x="2" y="54"/>
                      <a:pt x="2" y="54"/>
                    </a:cubicBezTo>
                    <a:cubicBezTo>
                      <a:pt x="0" y="57"/>
                      <a:pt x="0" y="61"/>
                      <a:pt x="2" y="64"/>
                    </a:cubicBezTo>
                    <a:cubicBezTo>
                      <a:pt x="18" y="79"/>
                      <a:pt x="18" y="79"/>
                      <a:pt x="18" y="79"/>
                    </a:cubicBezTo>
                    <a:cubicBezTo>
                      <a:pt x="21" y="82"/>
                      <a:pt x="25" y="82"/>
                      <a:pt x="28" y="7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65" y="43"/>
                      <a:pt x="71" y="32"/>
                      <a:pt x="74" y="25"/>
                    </a:cubicBezTo>
                    <a:cubicBezTo>
                      <a:pt x="82" y="0"/>
                      <a:pt x="82" y="0"/>
                      <a:pt x="82" y="0"/>
                    </a:cubicBezTo>
                    <a:lnTo>
                      <a:pt x="57" y="8"/>
                    </a:lnTo>
                    <a:close/>
                    <a:moveTo>
                      <a:pt x="36" y="61"/>
                    </a:moveTo>
                    <a:cubicBezTo>
                      <a:pt x="32" y="66"/>
                      <a:pt x="25" y="66"/>
                      <a:pt x="20" y="61"/>
                    </a:cubicBezTo>
                    <a:cubicBezTo>
                      <a:pt x="16" y="57"/>
                      <a:pt x="16" y="50"/>
                      <a:pt x="20" y="46"/>
                    </a:cubicBezTo>
                    <a:cubicBezTo>
                      <a:pt x="25" y="42"/>
                      <a:pt x="32" y="42"/>
                      <a:pt x="36" y="46"/>
                    </a:cubicBezTo>
                    <a:cubicBezTo>
                      <a:pt x="40" y="50"/>
                      <a:pt x="40" y="57"/>
                      <a:pt x="36" y="61"/>
                    </a:cubicBezTo>
                    <a:close/>
                    <a:moveTo>
                      <a:pt x="56" y="41"/>
                    </a:moveTo>
                    <a:cubicBezTo>
                      <a:pt x="52" y="45"/>
                      <a:pt x="45" y="45"/>
                      <a:pt x="41" y="41"/>
                    </a:cubicBezTo>
                    <a:cubicBezTo>
                      <a:pt x="37" y="37"/>
                      <a:pt x="37" y="30"/>
                      <a:pt x="41" y="26"/>
                    </a:cubicBezTo>
                    <a:cubicBezTo>
                      <a:pt x="45" y="21"/>
                      <a:pt x="52" y="21"/>
                      <a:pt x="56" y="26"/>
                    </a:cubicBezTo>
                    <a:cubicBezTo>
                      <a:pt x="61" y="30"/>
                      <a:pt x="61" y="37"/>
                      <a:pt x="56" y="4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48" name="Freeform 72"/>
              <p:cNvSpPr/>
              <p:nvPr/>
            </p:nvSpPr>
            <p:spPr bwMode="auto">
              <a:xfrm>
                <a:off x="334963" y="4270375"/>
                <a:ext cx="98425" cy="85725"/>
              </a:xfrm>
              <a:custGeom>
                <a:avLst/>
                <a:gdLst/>
                <a:ahLst/>
                <a:cxnLst>
                  <a:cxn ang="0">
                    <a:pos x="13" y="31"/>
                  </a:cxn>
                  <a:cxn ang="0">
                    <a:pos x="39" y="5"/>
                  </a:cxn>
                  <a:cxn ang="0">
                    <a:pos x="18" y="5"/>
                  </a:cxn>
                  <a:cxn ang="0">
                    <a:pos x="3" y="21"/>
                  </a:cxn>
                  <a:cxn ang="0">
                    <a:pos x="3" y="31"/>
                  </a:cxn>
                  <a:cxn ang="0">
                    <a:pos x="13" y="31"/>
                  </a:cxn>
                </a:cxnLst>
                <a:rect l="0" t="0" r="r" b="b"/>
                <a:pathLst>
                  <a:path w="39" h="34">
                    <a:moveTo>
                      <a:pt x="13" y="31"/>
                    </a:moveTo>
                    <a:cubicBezTo>
                      <a:pt x="39" y="5"/>
                      <a:pt x="39" y="5"/>
                      <a:pt x="39" y="5"/>
                    </a:cubicBezTo>
                    <a:cubicBezTo>
                      <a:pt x="33" y="0"/>
                      <a:pt x="24" y="0"/>
                      <a:pt x="18" y="5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0" y="24"/>
                      <a:pt x="0" y="28"/>
                      <a:pt x="3" y="31"/>
                    </a:cubicBezTo>
                    <a:cubicBezTo>
                      <a:pt x="5" y="34"/>
                      <a:pt x="10" y="34"/>
                      <a:pt x="13" y="3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49" name="Freeform 73"/>
              <p:cNvSpPr/>
              <p:nvPr/>
            </p:nvSpPr>
            <p:spPr bwMode="auto">
              <a:xfrm>
                <a:off x="450851" y="4373563"/>
                <a:ext cx="85725" cy="98425"/>
              </a:xfrm>
              <a:custGeom>
                <a:avLst/>
                <a:gdLst/>
                <a:ahLst/>
                <a:cxnLst>
                  <a:cxn ang="0">
                    <a:pos x="3" y="26"/>
                  </a:cxn>
                  <a:cxn ang="0">
                    <a:pos x="3" y="36"/>
                  </a:cxn>
                  <a:cxn ang="0">
                    <a:pos x="13" y="36"/>
                  </a:cxn>
                  <a:cxn ang="0">
                    <a:pos x="29" y="21"/>
                  </a:cxn>
                  <a:cxn ang="0">
                    <a:pos x="29" y="0"/>
                  </a:cxn>
                  <a:cxn ang="0">
                    <a:pos x="3" y="26"/>
                  </a:cxn>
                </a:cxnLst>
                <a:rect l="0" t="0" r="r" b="b"/>
                <a:pathLst>
                  <a:path w="34" h="39">
                    <a:moveTo>
                      <a:pt x="3" y="26"/>
                    </a:moveTo>
                    <a:cubicBezTo>
                      <a:pt x="0" y="29"/>
                      <a:pt x="0" y="33"/>
                      <a:pt x="3" y="36"/>
                    </a:cubicBezTo>
                    <a:cubicBezTo>
                      <a:pt x="6" y="39"/>
                      <a:pt x="10" y="39"/>
                      <a:pt x="13" y="36"/>
                    </a:cubicBezTo>
                    <a:cubicBezTo>
                      <a:pt x="29" y="21"/>
                      <a:pt x="29" y="21"/>
                      <a:pt x="29" y="21"/>
                    </a:cubicBezTo>
                    <a:cubicBezTo>
                      <a:pt x="34" y="15"/>
                      <a:pt x="34" y="6"/>
                      <a:pt x="29" y="0"/>
                    </a:cubicBezTo>
                    <a:lnTo>
                      <a:pt x="3" y="26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50" name="Freeform 74"/>
              <p:cNvSpPr/>
              <p:nvPr/>
            </p:nvSpPr>
            <p:spPr bwMode="auto">
              <a:xfrm>
                <a:off x="396876" y="4360863"/>
                <a:ext cx="49213" cy="50800"/>
              </a:xfrm>
              <a:custGeom>
                <a:avLst/>
                <a:gdLst/>
                <a:ahLst/>
                <a:cxnLst>
                  <a:cxn ang="0">
                    <a:pos x="2" y="3"/>
                  </a:cxn>
                  <a:cxn ang="0">
                    <a:pos x="2" y="8"/>
                  </a:cxn>
                  <a:cxn ang="0">
                    <a:pos x="12" y="18"/>
                  </a:cxn>
                  <a:cxn ang="0">
                    <a:pos x="17" y="18"/>
                  </a:cxn>
                  <a:cxn ang="0">
                    <a:pos x="20" y="16"/>
                  </a:cxn>
                  <a:cxn ang="0">
                    <a:pos x="4" y="0"/>
                  </a:cxn>
                  <a:cxn ang="0">
                    <a:pos x="2" y="3"/>
                  </a:cxn>
                </a:cxnLst>
                <a:rect l="0" t="0" r="r" b="b"/>
                <a:pathLst>
                  <a:path w="20" h="20">
                    <a:moveTo>
                      <a:pt x="2" y="3"/>
                    </a:moveTo>
                    <a:cubicBezTo>
                      <a:pt x="0" y="4"/>
                      <a:pt x="0" y="6"/>
                      <a:pt x="2" y="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3" y="20"/>
                      <a:pt x="16" y="20"/>
                      <a:pt x="17" y="18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4" y="0"/>
                      <a:pt x="4" y="0"/>
                      <a:pt x="4" y="0"/>
                    </a:cubicBezTo>
                    <a:lnTo>
                      <a:pt x="2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51" name="Freeform 75"/>
              <p:cNvSpPr/>
              <p:nvPr/>
            </p:nvSpPr>
            <p:spPr bwMode="auto">
              <a:xfrm>
                <a:off x="328613" y="4387850"/>
                <a:ext cx="90488" cy="90488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29" y="7"/>
                  </a:cxn>
                  <a:cxn ang="0">
                    <a:pos x="0" y="36"/>
                  </a:cxn>
                </a:cxnLst>
                <a:rect l="0" t="0" r="r" b="b"/>
                <a:pathLst>
                  <a:path w="36" h="36">
                    <a:moveTo>
                      <a:pt x="0" y="36"/>
                    </a:moveTo>
                    <a:cubicBezTo>
                      <a:pt x="14" y="29"/>
                      <a:pt x="36" y="14"/>
                      <a:pt x="29" y="7"/>
                    </a:cubicBezTo>
                    <a:cubicBezTo>
                      <a:pt x="22" y="0"/>
                      <a:pt x="7" y="21"/>
                      <a:pt x="0" y="3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</p:grpSp>
      </p:grpSp>
      <p:grpSp>
        <p:nvGrpSpPr>
          <p:cNvPr id="25" name="Group 21"/>
          <p:cNvGrpSpPr/>
          <p:nvPr/>
        </p:nvGrpSpPr>
        <p:grpSpPr>
          <a:xfrm rot="0">
            <a:off x="4474210" y="2160905"/>
            <a:ext cx="1088390" cy="946150"/>
            <a:chOff x="4986338" y="1856019"/>
            <a:chExt cx="2222500" cy="1930400"/>
          </a:xfrm>
        </p:grpSpPr>
        <p:sp>
          <p:nvSpPr>
            <p:cNvPr id="26" name="Freeform 7"/>
            <p:cNvSpPr/>
            <p:nvPr/>
          </p:nvSpPr>
          <p:spPr bwMode="auto">
            <a:xfrm>
              <a:off x="4986338" y="1856019"/>
              <a:ext cx="2222500" cy="1930400"/>
            </a:xfrm>
            <a:custGeom>
              <a:avLst/>
              <a:gdLst>
                <a:gd name="T0" fmla="*/ 0 w 1400"/>
                <a:gd name="T1" fmla="*/ 609 h 1216"/>
                <a:gd name="T2" fmla="*/ 350 w 1400"/>
                <a:gd name="T3" fmla="*/ 1216 h 1216"/>
                <a:gd name="T4" fmla="*/ 1050 w 1400"/>
                <a:gd name="T5" fmla="*/ 1216 h 1216"/>
                <a:gd name="T6" fmla="*/ 1400 w 1400"/>
                <a:gd name="T7" fmla="*/ 609 h 1216"/>
                <a:gd name="T8" fmla="*/ 1050 w 1400"/>
                <a:gd name="T9" fmla="*/ 0 h 1216"/>
                <a:gd name="T10" fmla="*/ 350 w 1400"/>
                <a:gd name="T11" fmla="*/ 0 h 1216"/>
                <a:gd name="T12" fmla="*/ 0 w 1400"/>
                <a:gd name="T13" fmla="*/ 609 h 1216"/>
                <a:gd name="T14" fmla="*/ 0 w 1400"/>
                <a:gd name="T15" fmla="*/ 609 h 1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00" h="1216">
                  <a:moveTo>
                    <a:pt x="0" y="609"/>
                  </a:moveTo>
                  <a:lnTo>
                    <a:pt x="350" y="1216"/>
                  </a:lnTo>
                  <a:lnTo>
                    <a:pt x="1050" y="1216"/>
                  </a:lnTo>
                  <a:lnTo>
                    <a:pt x="1400" y="609"/>
                  </a:lnTo>
                  <a:lnTo>
                    <a:pt x="1050" y="0"/>
                  </a:lnTo>
                  <a:lnTo>
                    <a:pt x="350" y="0"/>
                  </a:lnTo>
                  <a:lnTo>
                    <a:pt x="0" y="609"/>
                  </a:lnTo>
                  <a:lnTo>
                    <a:pt x="0" y="60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Source Han Serif SC" panose="02020400000000000000" pitchFamily="18" charset="-122"/>
                <a:ea typeface="Source Han Serif SC" panose="02020400000000000000" pitchFamily="18" charset="-122"/>
                <a:cs typeface="+mn-ea"/>
                <a:sym typeface="Source Han Serif SC" panose="02020400000000000000" pitchFamily="18" charset="-122"/>
              </a:endParaRPr>
            </a:p>
          </p:txBody>
        </p:sp>
        <p:sp>
          <p:nvSpPr>
            <p:cNvPr id="27" name="Freeform 18"/>
            <p:cNvSpPr>
              <a:spLocks noEditPoints="1"/>
            </p:cNvSpPr>
            <p:nvPr/>
          </p:nvSpPr>
          <p:spPr bwMode="auto">
            <a:xfrm>
              <a:off x="5118101" y="1968732"/>
              <a:ext cx="1963738" cy="1704975"/>
            </a:xfrm>
            <a:custGeom>
              <a:avLst/>
              <a:gdLst>
                <a:gd name="T0" fmla="*/ 9 w 1237"/>
                <a:gd name="T1" fmla="*/ 538 h 1074"/>
                <a:gd name="T2" fmla="*/ 314 w 1237"/>
                <a:gd name="T3" fmla="*/ 1064 h 1074"/>
                <a:gd name="T4" fmla="*/ 922 w 1237"/>
                <a:gd name="T5" fmla="*/ 1064 h 1074"/>
                <a:gd name="T6" fmla="*/ 1225 w 1237"/>
                <a:gd name="T7" fmla="*/ 538 h 1074"/>
                <a:gd name="T8" fmla="*/ 922 w 1237"/>
                <a:gd name="T9" fmla="*/ 10 h 1074"/>
                <a:gd name="T10" fmla="*/ 314 w 1237"/>
                <a:gd name="T11" fmla="*/ 10 h 1074"/>
                <a:gd name="T12" fmla="*/ 9 w 1237"/>
                <a:gd name="T13" fmla="*/ 538 h 1074"/>
                <a:gd name="T14" fmla="*/ 9 w 1237"/>
                <a:gd name="T15" fmla="*/ 538 h 1074"/>
                <a:gd name="T16" fmla="*/ 0 w 1237"/>
                <a:gd name="T17" fmla="*/ 538 h 1074"/>
                <a:gd name="T18" fmla="*/ 307 w 1237"/>
                <a:gd name="T19" fmla="*/ 0 h 1074"/>
                <a:gd name="T20" fmla="*/ 927 w 1237"/>
                <a:gd name="T21" fmla="*/ 0 h 1074"/>
                <a:gd name="T22" fmla="*/ 1237 w 1237"/>
                <a:gd name="T23" fmla="*/ 538 h 1074"/>
                <a:gd name="T24" fmla="*/ 927 w 1237"/>
                <a:gd name="T25" fmla="*/ 1074 h 1074"/>
                <a:gd name="T26" fmla="*/ 307 w 1237"/>
                <a:gd name="T27" fmla="*/ 1074 h 1074"/>
                <a:gd name="T28" fmla="*/ 0 w 1237"/>
                <a:gd name="T29" fmla="*/ 538 h 1074"/>
                <a:gd name="T30" fmla="*/ 0 w 1237"/>
                <a:gd name="T31" fmla="*/ 538 h 1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37" h="1074">
                  <a:moveTo>
                    <a:pt x="9" y="538"/>
                  </a:moveTo>
                  <a:lnTo>
                    <a:pt x="314" y="1064"/>
                  </a:lnTo>
                  <a:lnTo>
                    <a:pt x="922" y="1064"/>
                  </a:lnTo>
                  <a:lnTo>
                    <a:pt x="1225" y="538"/>
                  </a:lnTo>
                  <a:lnTo>
                    <a:pt x="922" y="10"/>
                  </a:lnTo>
                  <a:lnTo>
                    <a:pt x="314" y="10"/>
                  </a:lnTo>
                  <a:lnTo>
                    <a:pt x="9" y="538"/>
                  </a:lnTo>
                  <a:lnTo>
                    <a:pt x="9" y="538"/>
                  </a:lnTo>
                  <a:close/>
                  <a:moveTo>
                    <a:pt x="0" y="538"/>
                  </a:moveTo>
                  <a:lnTo>
                    <a:pt x="307" y="0"/>
                  </a:lnTo>
                  <a:lnTo>
                    <a:pt x="927" y="0"/>
                  </a:lnTo>
                  <a:lnTo>
                    <a:pt x="1237" y="538"/>
                  </a:lnTo>
                  <a:lnTo>
                    <a:pt x="927" y="1074"/>
                  </a:lnTo>
                  <a:lnTo>
                    <a:pt x="307" y="1074"/>
                  </a:lnTo>
                  <a:lnTo>
                    <a:pt x="0" y="538"/>
                  </a:lnTo>
                  <a:lnTo>
                    <a:pt x="0" y="5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Source Han Serif SC" panose="02020400000000000000" pitchFamily="18" charset="-122"/>
                <a:ea typeface="Source Han Serif SC" panose="02020400000000000000" pitchFamily="18" charset="-122"/>
                <a:cs typeface="+mn-ea"/>
                <a:sym typeface="Source Han Serif SC" panose="02020400000000000000" pitchFamily="18" charset="-122"/>
              </a:endParaRPr>
            </a:p>
          </p:txBody>
        </p:sp>
      </p:grpSp>
      <p:sp>
        <p:nvSpPr>
          <p:cNvPr id="52" name="Freeform 153"/>
          <p:cNvSpPr/>
          <p:nvPr/>
        </p:nvSpPr>
        <p:spPr bwMode="auto">
          <a:xfrm>
            <a:off x="4840288" y="2428240"/>
            <a:ext cx="384175" cy="411480"/>
          </a:xfrm>
          <a:custGeom>
            <a:avLst/>
            <a:gdLst/>
            <a:ahLst/>
            <a:cxnLst>
              <a:cxn ang="0">
                <a:pos x="58" y="7"/>
              </a:cxn>
              <a:cxn ang="0">
                <a:pos x="58" y="3"/>
              </a:cxn>
              <a:cxn ang="0">
                <a:pos x="55" y="0"/>
              </a:cxn>
              <a:cxn ang="0">
                <a:pos x="51" y="3"/>
              </a:cxn>
              <a:cxn ang="0">
                <a:pos x="51" y="7"/>
              </a:cxn>
              <a:cxn ang="0">
                <a:pos x="0" y="61"/>
              </a:cxn>
              <a:cxn ang="0">
                <a:pos x="0" y="65"/>
              </a:cxn>
              <a:cxn ang="0">
                <a:pos x="1" y="65"/>
              </a:cxn>
              <a:cxn ang="0">
                <a:pos x="18" y="50"/>
              </a:cxn>
              <a:cxn ang="0">
                <a:pos x="36" y="65"/>
              </a:cxn>
              <a:cxn ang="0">
                <a:pos x="37" y="65"/>
              </a:cxn>
              <a:cxn ang="0">
                <a:pos x="51" y="51"/>
              </a:cxn>
              <a:cxn ang="0">
                <a:pos x="51" y="90"/>
              </a:cxn>
              <a:cxn ang="0">
                <a:pos x="40" y="108"/>
              </a:cxn>
              <a:cxn ang="0">
                <a:pos x="29" y="98"/>
              </a:cxn>
              <a:cxn ang="0">
                <a:pos x="26" y="94"/>
              </a:cxn>
              <a:cxn ang="0">
                <a:pos x="22" y="98"/>
              </a:cxn>
              <a:cxn ang="0">
                <a:pos x="40" y="116"/>
              </a:cxn>
              <a:cxn ang="0">
                <a:pos x="58" y="90"/>
              </a:cxn>
              <a:cxn ang="0">
                <a:pos x="58" y="51"/>
              </a:cxn>
              <a:cxn ang="0">
                <a:pos x="73" y="65"/>
              </a:cxn>
              <a:cxn ang="0">
                <a:pos x="73" y="65"/>
              </a:cxn>
              <a:cxn ang="0">
                <a:pos x="91" y="50"/>
              </a:cxn>
              <a:cxn ang="0">
                <a:pos x="109" y="65"/>
              </a:cxn>
              <a:cxn ang="0">
                <a:pos x="109" y="65"/>
              </a:cxn>
              <a:cxn ang="0">
                <a:pos x="109" y="61"/>
              </a:cxn>
              <a:cxn ang="0">
                <a:pos x="58" y="7"/>
              </a:cxn>
            </a:cxnLst>
            <a:rect l="0" t="0" r="r" b="b"/>
            <a:pathLst>
              <a:path w="109" h="116">
                <a:moveTo>
                  <a:pt x="58" y="7"/>
                </a:moveTo>
                <a:cubicBezTo>
                  <a:pt x="58" y="3"/>
                  <a:pt x="58" y="3"/>
                  <a:pt x="58" y="3"/>
                </a:cubicBezTo>
                <a:cubicBezTo>
                  <a:pt x="58" y="1"/>
                  <a:pt x="57" y="0"/>
                  <a:pt x="55" y="0"/>
                </a:cubicBezTo>
                <a:cubicBezTo>
                  <a:pt x="53" y="0"/>
                  <a:pt x="51" y="1"/>
                  <a:pt x="51" y="3"/>
                </a:cubicBezTo>
                <a:cubicBezTo>
                  <a:pt x="51" y="7"/>
                  <a:pt x="51" y="7"/>
                  <a:pt x="51" y="7"/>
                </a:cubicBezTo>
                <a:cubicBezTo>
                  <a:pt x="23" y="9"/>
                  <a:pt x="0" y="32"/>
                  <a:pt x="0" y="61"/>
                </a:cubicBezTo>
                <a:cubicBezTo>
                  <a:pt x="0" y="62"/>
                  <a:pt x="0" y="64"/>
                  <a:pt x="0" y="65"/>
                </a:cubicBezTo>
                <a:cubicBezTo>
                  <a:pt x="1" y="65"/>
                  <a:pt x="1" y="65"/>
                  <a:pt x="1" y="65"/>
                </a:cubicBezTo>
                <a:cubicBezTo>
                  <a:pt x="2" y="57"/>
                  <a:pt x="10" y="50"/>
                  <a:pt x="18" y="50"/>
                </a:cubicBezTo>
                <a:cubicBezTo>
                  <a:pt x="27" y="50"/>
                  <a:pt x="35" y="57"/>
                  <a:pt x="36" y="65"/>
                </a:cubicBezTo>
                <a:cubicBezTo>
                  <a:pt x="37" y="65"/>
                  <a:pt x="37" y="65"/>
                  <a:pt x="37" y="65"/>
                </a:cubicBezTo>
                <a:cubicBezTo>
                  <a:pt x="38" y="58"/>
                  <a:pt x="44" y="52"/>
                  <a:pt x="51" y="51"/>
                </a:cubicBezTo>
                <a:cubicBezTo>
                  <a:pt x="51" y="90"/>
                  <a:pt x="51" y="90"/>
                  <a:pt x="51" y="90"/>
                </a:cubicBezTo>
                <a:cubicBezTo>
                  <a:pt x="51" y="108"/>
                  <a:pt x="47" y="108"/>
                  <a:pt x="40" y="108"/>
                </a:cubicBezTo>
                <a:cubicBezTo>
                  <a:pt x="29" y="108"/>
                  <a:pt x="29" y="105"/>
                  <a:pt x="29" y="98"/>
                </a:cubicBezTo>
                <a:cubicBezTo>
                  <a:pt x="29" y="96"/>
                  <a:pt x="28" y="94"/>
                  <a:pt x="26" y="94"/>
                </a:cubicBezTo>
                <a:cubicBezTo>
                  <a:pt x="24" y="94"/>
                  <a:pt x="22" y="96"/>
                  <a:pt x="22" y="98"/>
                </a:cubicBezTo>
                <a:cubicBezTo>
                  <a:pt x="22" y="105"/>
                  <a:pt x="22" y="116"/>
                  <a:pt x="40" y="116"/>
                </a:cubicBezTo>
                <a:cubicBezTo>
                  <a:pt x="50" y="116"/>
                  <a:pt x="58" y="114"/>
                  <a:pt x="58" y="90"/>
                </a:cubicBezTo>
                <a:cubicBezTo>
                  <a:pt x="58" y="51"/>
                  <a:pt x="58" y="51"/>
                  <a:pt x="58" y="51"/>
                </a:cubicBezTo>
                <a:cubicBezTo>
                  <a:pt x="65" y="52"/>
                  <a:pt x="71" y="58"/>
                  <a:pt x="73" y="65"/>
                </a:cubicBezTo>
                <a:cubicBezTo>
                  <a:pt x="73" y="65"/>
                  <a:pt x="73" y="65"/>
                  <a:pt x="73" y="65"/>
                </a:cubicBezTo>
                <a:cubicBezTo>
                  <a:pt x="75" y="57"/>
                  <a:pt x="82" y="50"/>
                  <a:pt x="91" y="50"/>
                </a:cubicBezTo>
                <a:cubicBezTo>
                  <a:pt x="100" y="50"/>
                  <a:pt x="107" y="57"/>
                  <a:pt x="109" y="65"/>
                </a:cubicBezTo>
                <a:cubicBezTo>
                  <a:pt x="109" y="65"/>
                  <a:pt x="109" y="65"/>
                  <a:pt x="109" y="65"/>
                </a:cubicBezTo>
                <a:cubicBezTo>
                  <a:pt x="109" y="64"/>
                  <a:pt x="109" y="62"/>
                  <a:pt x="109" y="61"/>
                </a:cubicBezTo>
                <a:cubicBezTo>
                  <a:pt x="109" y="32"/>
                  <a:pt x="87" y="9"/>
                  <a:pt x="58" y="7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latin typeface="Source Han Serif SC" panose="02020400000000000000" pitchFamily="18" charset="-122"/>
              <a:ea typeface="Source Han Serif SC" panose="02020400000000000000" pitchFamily="18" charset="-122"/>
              <a:cs typeface="+mn-ea"/>
              <a:sym typeface="Source Han Serif SC" panose="02020400000000000000" pitchFamily="18" charset="-122"/>
            </a:endParaRPr>
          </a:p>
        </p:txBody>
      </p:sp>
      <p:grpSp>
        <p:nvGrpSpPr>
          <p:cNvPr id="65" name="组合 64"/>
          <p:cNvGrpSpPr/>
          <p:nvPr/>
        </p:nvGrpSpPr>
        <p:grpSpPr>
          <a:xfrm>
            <a:off x="2728595" y="2160905"/>
            <a:ext cx="1088390" cy="943610"/>
            <a:chOff x="4210" y="3403"/>
            <a:chExt cx="1714" cy="1486"/>
          </a:xfrm>
        </p:grpSpPr>
        <p:grpSp>
          <p:nvGrpSpPr>
            <p:cNvPr id="21" name="Group 20"/>
            <p:cNvGrpSpPr/>
            <p:nvPr/>
          </p:nvGrpSpPr>
          <p:grpSpPr>
            <a:xfrm>
              <a:off x="4210" y="3403"/>
              <a:ext cx="1715" cy="1487"/>
              <a:chOff x="3259138" y="2860907"/>
              <a:chExt cx="2222500" cy="1925638"/>
            </a:xfrm>
          </p:grpSpPr>
          <p:sp>
            <p:nvSpPr>
              <p:cNvPr id="5" name="Freeform 6"/>
              <p:cNvSpPr/>
              <p:nvPr/>
            </p:nvSpPr>
            <p:spPr bwMode="auto">
              <a:xfrm>
                <a:off x="3259138" y="2860907"/>
                <a:ext cx="2222500" cy="1925638"/>
              </a:xfrm>
              <a:custGeom>
                <a:avLst/>
                <a:gdLst>
                  <a:gd name="T0" fmla="*/ 0 w 1400"/>
                  <a:gd name="T1" fmla="*/ 606 h 1213"/>
                  <a:gd name="T2" fmla="*/ 350 w 1400"/>
                  <a:gd name="T3" fmla="*/ 1213 h 1213"/>
                  <a:gd name="T4" fmla="*/ 1050 w 1400"/>
                  <a:gd name="T5" fmla="*/ 1213 h 1213"/>
                  <a:gd name="T6" fmla="*/ 1400 w 1400"/>
                  <a:gd name="T7" fmla="*/ 606 h 1213"/>
                  <a:gd name="T8" fmla="*/ 1050 w 1400"/>
                  <a:gd name="T9" fmla="*/ 0 h 1213"/>
                  <a:gd name="T10" fmla="*/ 350 w 1400"/>
                  <a:gd name="T11" fmla="*/ 0 h 1213"/>
                  <a:gd name="T12" fmla="*/ 0 w 1400"/>
                  <a:gd name="T13" fmla="*/ 606 h 1213"/>
                  <a:gd name="T14" fmla="*/ 0 w 1400"/>
                  <a:gd name="T15" fmla="*/ 606 h 1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00" h="1213">
                    <a:moveTo>
                      <a:pt x="0" y="606"/>
                    </a:moveTo>
                    <a:lnTo>
                      <a:pt x="350" y="1213"/>
                    </a:lnTo>
                    <a:lnTo>
                      <a:pt x="1050" y="1213"/>
                    </a:lnTo>
                    <a:lnTo>
                      <a:pt x="1400" y="606"/>
                    </a:lnTo>
                    <a:lnTo>
                      <a:pt x="1050" y="0"/>
                    </a:lnTo>
                    <a:lnTo>
                      <a:pt x="350" y="0"/>
                    </a:lnTo>
                    <a:lnTo>
                      <a:pt x="0" y="606"/>
                    </a:lnTo>
                    <a:lnTo>
                      <a:pt x="0" y="60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16" name="Freeform 15"/>
              <p:cNvSpPr>
                <a:spLocks noEditPoints="1"/>
              </p:cNvSpPr>
              <p:nvPr/>
            </p:nvSpPr>
            <p:spPr bwMode="auto">
              <a:xfrm>
                <a:off x="3387726" y="2970444"/>
                <a:ext cx="1966913" cy="1706563"/>
              </a:xfrm>
              <a:custGeom>
                <a:avLst/>
                <a:gdLst>
                  <a:gd name="T0" fmla="*/ 11 w 1239"/>
                  <a:gd name="T1" fmla="*/ 537 h 1075"/>
                  <a:gd name="T2" fmla="*/ 317 w 1239"/>
                  <a:gd name="T3" fmla="*/ 1066 h 1075"/>
                  <a:gd name="T4" fmla="*/ 924 w 1239"/>
                  <a:gd name="T5" fmla="*/ 1066 h 1075"/>
                  <a:gd name="T6" fmla="*/ 1227 w 1239"/>
                  <a:gd name="T7" fmla="*/ 537 h 1075"/>
                  <a:gd name="T8" fmla="*/ 924 w 1239"/>
                  <a:gd name="T9" fmla="*/ 9 h 1075"/>
                  <a:gd name="T10" fmla="*/ 317 w 1239"/>
                  <a:gd name="T11" fmla="*/ 9 h 1075"/>
                  <a:gd name="T12" fmla="*/ 11 w 1239"/>
                  <a:gd name="T13" fmla="*/ 537 h 1075"/>
                  <a:gd name="T14" fmla="*/ 11 w 1239"/>
                  <a:gd name="T15" fmla="*/ 537 h 1075"/>
                  <a:gd name="T16" fmla="*/ 0 w 1239"/>
                  <a:gd name="T17" fmla="*/ 537 h 1075"/>
                  <a:gd name="T18" fmla="*/ 309 w 1239"/>
                  <a:gd name="T19" fmla="*/ 0 h 1075"/>
                  <a:gd name="T20" fmla="*/ 929 w 1239"/>
                  <a:gd name="T21" fmla="*/ 0 h 1075"/>
                  <a:gd name="T22" fmla="*/ 1239 w 1239"/>
                  <a:gd name="T23" fmla="*/ 537 h 1075"/>
                  <a:gd name="T24" fmla="*/ 929 w 1239"/>
                  <a:gd name="T25" fmla="*/ 1075 h 1075"/>
                  <a:gd name="T26" fmla="*/ 309 w 1239"/>
                  <a:gd name="T27" fmla="*/ 1075 h 1075"/>
                  <a:gd name="T28" fmla="*/ 0 w 1239"/>
                  <a:gd name="T29" fmla="*/ 537 h 1075"/>
                  <a:gd name="T30" fmla="*/ 0 w 1239"/>
                  <a:gd name="T31" fmla="*/ 537 h 10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39" h="1075">
                    <a:moveTo>
                      <a:pt x="11" y="537"/>
                    </a:moveTo>
                    <a:lnTo>
                      <a:pt x="317" y="1066"/>
                    </a:lnTo>
                    <a:lnTo>
                      <a:pt x="924" y="1066"/>
                    </a:lnTo>
                    <a:lnTo>
                      <a:pt x="1227" y="537"/>
                    </a:lnTo>
                    <a:lnTo>
                      <a:pt x="924" y="9"/>
                    </a:lnTo>
                    <a:lnTo>
                      <a:pt x="317" y="9"/>
                    </a:lnTo>
                    <a:lnTo>
                      <a:pt x="11" y="537"/>
                    </a:lnTo>
                    <a:lnTo>
                      <a:pt x="11" y="537"/>
                    </a:lnTo>
                    <a:close/>
                    <a:moveTo>
                      <a:pt x="0" y="537"/>
                    </a:moveTo>
                    <a:lnTo>
                      <a:pt x="309" y="0"/>
                    </a:lnTo>
                    <a:lnTo>
                      <a:pt x="929" y="0"/>
                    </a:lnTo>
                    <a:lnTo>
                      <a:pt x="1239" y="537"/>
                    </a:lnTo>
                    <a:lnTo>
                      <a:pt x="929" y="1075"/>
                    </a:lnTo>
                    <a:lnTo>
                      <a:pt x="309" y="1075"/>
                    </a:lnTo>
                    <a:lnTo>
                      <a:pt x="0" y="537"/>
                    </a:lnTo>
                    <a:lnTo>
                      <a:pt x="0" y="53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</p:grpSp>
        <p:grpSp>
          <p:nvGrpSpPr>
            <p:cNvPr id="53" name="Group 51"/>
            <p:cNvGrpSpPr/>
            <p:nvPr/>
          </p:nvGrpSpPr>
          <p:grpSpPr>
            <a:xfrm>
              <a:off x="4720" y="3799"/>
              <a:ext cx="694" cy="619"/>
              <a:chOff x="2084388" y="3043247"/>
              <a:chExt cx="293688" cy="261929"/>
            </a:xfrm>
            <a:solidFill>
              <a:schemeClr val="bg1"/>
            </a:solidFill>
          </p:grpSpPr>
          <p:sp>
            <p:nvSpPr>
              <p:cNvPr id="54" name="Freeform 154"/>
              <p:cNvSpPr/>
              <p:nvPr/>
            </p:nvSpPr>
            <p:spPr bwMode="auto">
              <a:xfrm>
                <a:off x="2084388" y="3106738"/>
                <a:ext cx="36513" cy="198438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0" y="65"/>
                  </a:cxn>
                  <a:cxn ang="0">
                    <a:pos x="14" y="79"/>
                  </a:cxn>
                  <a:cxn ang="0">
                    <a:pos x="14" y="0"/>
                  </a:cxn>
                  <a:cxn ang="0">
                    <a:pos x="0" y="14"/>
                  </a:cxn>
                </a:cxnLst>
                <a:rect l="0" t="0" r="r" b="b"/>
                <a:pathLst>
                  <a:path w="14" h="79">
                    <a:moveTo>
                      <a:pt x="0" y="14"/>
                    </a:moveTo>
                    <a:cubicBezTo>
                      <a:pt x="0" y="65"/>
                      <a:pt x="0" y="65"/>
                      <a:pt x="0" y="65"/>
                    </a:cubicBezTo>
                    <a:cubicBezTo>
                      <a:pt x="0" y="73"/>
                      <a:pt x="6" y="79"/>
                      <a:pt x="14" y="79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6" y="0"/>
                      <a:pt x="0" y="6"/>
                      <a:pt x="0" y="1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55" name="Freeform 155"/>
              <p:cNvSpPr>
                <a:spLocks noEditPoints="1"/>
              </p:cNvSpPr>
              <p:nvPr/>
            </p:nvSpPr>
            <p:spPr bwMode="auto">
              <a:xfrm>
                <a:off x="2139951" y="3043247"/>
                <a:ext cx="182563" cy="254000"/>
              </a:xfrm>
              <a:custGeom>
                <a:avLst/>
                <a:gdLst/>
                <a:ahLst/>
                <a:cxnLst>
                  <a:cxn ang="0">
                    <a:pos x="58" y="7"/>
                  </a:cxn>
                  <a:cxn ang="0">
                    <a:pos x="50" y="0"/>
                  </a:cxn>
                  <a:cxn ang="0">
                    <a:pos x="21" y="0"/>
                  </a:cxn>
                  <a:cxn ang="0">
                    <a:pos x="14" y="7"/>
                  </a:cxn>
                  <a:cxn ang="0">
                    <a:pos x="14" y="22"/>
                  </a:cxn>
                  <a:cxn ang="0">
                    <a:pos x="0" y="22"/>
                  </a:cxn>
                  <a:cxn ang="0">
                    <a:pos x="0" y="101"/>
                  </a:cxn>
                  <a:cxn ang="0">
                    <a:pos x="72" y="101"/>
                  </a:cxn>
                  <a:cxn ang="0">
                    <a:pos x="72" y="22"/>
                  </a:cxn>
                  <a:cxn ang="0">
                    <a:pos x="58" y="22"/>
                  </a:cxn>
                  <a:cxn ang="0">
                    <a:pos x="58" y="7"/>
                  </a:cxn>
                  <a:cxn ang="0">
                    <a:pos x="50" y="22"/>
                  </a:cxn>
                  <a:cxn ang="0">
                    <a:pos x="21" y="22"/>
                  </a:cxn>
                  <a:cxn ang="0">
                    <a:pos x="21" y="7"/>
                  </a:cxn>
                  <a:cxn ang="0">
                    <a:pos x="50" y="7"/>
                  </a:cxn>
                  <a:cxn ang="0">
                    <a:pos x="50" y="22"/>
                  </a:cxn>
                </a:cxnLst>
                <a:rect l="0" t="0" r="r" b="b"/>
                <a:pathLst>
                  <a:path w="72" h="101">
                    <a:moveTo>
                      <a:pt x="58" y="7"/>
                    </a:moveTo>
                    <a:cubicBezTo>
                      <a:pt x="58" y="3"/>
                      <a:pt x="54" y="0"/>
                      <a:pt x="50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17" y="0"/>
                      <a:pt x="14" y="3"/>
                      <a:pt x="14" y="7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01"/>
                      <a:pt x="0" y="101"/>
                      <a:pt x="0" y="101"/>
                    </a:cubicBezTo>
                    <a:cubicBezTo>
                      <a:pt x="72" y="101"/>
                      <a:pt x="72" y="101"/>
                      <a:pt x="72" y="101"/>
                    </a:cubicBezTo>
                    <a:cubicBezTo>
                      <a:pt x="72" y="22"/>
                      <a:pt x="72" y="22"/>
                      <a:pt x="72" y="22"/>
                    </a:cubicBezTo>
                    <a:cubicBezTo>
                      <a:pt x="58" y="22"/>
                      <a:pt x="58" y="22"/>
                      <a:pt x="58" y="22"/>
                    </a:cubicBezTo>
                    <a:lnTo>
                      <a:pt x="58" y="7"/>
                    </a:lnTo>
                    <a:close/>
                    <a:moveTo>
                      <a:pt x="50" y="22"/>
                    </a:moveTo>
                    <a:cubicBezTo>
                      <a:pt x="21" y="22"/>
                      <a:pt x="21" y="22"/>
                      <a:pt x="21" y="22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50" y="7"/>
                      <a:pt x="50" y="7"/>
                      <a:pt x="50" y="7"/>
                    </a:cubicBezTo>
                    <a:lnTo>
                      <a:pt x="50" y="22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56" name="Freeform 156"/>
              <p:cNvSpPr/>
              <p:nvPr/>
            </p:nvSpPr>
            <p:spPr bwMode="auto">
              <a:xfrm>
                <a:off x="2339976" y="3106738"/>
                <a:ext cx="38100" cy="19843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79"/>
                  </a:cxn>
                  <a:cxn ang="0">
                    <a:pos x="15" y="65"/>
                  </a:cxn>
                  <a:cxn ang="0">
                    <a:pos x="15" y="14"/>
                  </a:cxn>
                  <a:cxn ang="0">
                    <a:pos x="0" y="0"/>
                  </a:cxn>
                </a:cxnLst>
                <a:rect l="0" t="0" r="r" b="b"/>
                <a:pathLst>
                  <a:path w="15" h="79">
                    <a:moveTo>
                      <a:pt x="0" y="0"/>
                    </a:moveTo>
                    <a:cubicBezTo>
                      <a:pt x="0" y="79"/>
                      <a:pt x="0" y="79"/>
                      <a:pt x="0" y="79"/>
                    </a:cubicBezTo>
                    <a:cubicBezTo>
                      <a:pt x="8" y="79"/>
                      <a:pt x="15" y="73"/>
                      <a:pt x="15" y="65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5" y="6"/>
                      <a:pt x="8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</p:grpSp>
      </p:grpSp>
      <p:grpSp>
        <p:nvGrpSpPr>
          <p:cNvPr id="60" name="组合 59"/>
          <p:cNvGrpSpPr/>
          <p:nvPr/>
        </p:nvGrpSpPr>
        <p:grpSpPr>
          <a:xfrm>
            <a:off x="6352761" y="2160905"/>
            <a:ext cx="1088390" cy="943610"/>
            <a:chOff x="9567" y="4039"/>
            <a:chExt cx="1714" cy="1486"/>
          </a:xfrm>
        </p:grpSpPr>
        <p:grpSp>
          <p:nvGrpSpPr>
            <p:cNvPr id="23" name="Group 22"/>
            <p:cNvGrpSpPr/>
            <p:nvPr/>
          </p:nvGrpSpPr>
          <p:grpSpPr>
            <a:xfrm>
              <a:off x="9567" y="4039"/>
              <a:ext cx="1715" cy="1487"/>
              <a:chOff x="6716713" y="2860907"/>
              <a:chExt cx="2222500" cy="1925638"/>
            </a:xfrm>
          </p:grpSpPr>
          <p:sp>
            <p:nvSpPr>
              <p:cNvPr id="22" name="Freeform 8"/>
              <p:cNvSpPr/>
              <p:nvPr/>
            </p:nvSpPr>
            <p:spPr bwMode="auto">
              <a:xfrm>
                <a:off x="6716713" y="2860907"/>
                <a:ext cx="2222500" cy="1925638"/>
              </a:xfrm>
              <a:custGeom>
                <a:avLst/>
                <a:gdLst>
                  <a:gd name="T0" fmla="*/ 0 w 1400"/>
                  <a:gd name="T1" fmla="*/ 606 h 1213"/>
                  <a:gd name="T2" fmla="*/ 350 w 1400"/>
                  <a:gd name="T3" fmla="*/ 1213 h 1213"/>
                  <a:gd name="T4" fmla="*/ 1050 w 1400"/>
                  <a:gd name="T5" fmla="*/ 1213 h 1213"/>
                  <a:gd name="T6" fmla="*/ 1400 w 1400"/>
                  <a:gd name="T7" fmla="*/ 606 h 1213"/>
                  <a:gd name="T8" fmla="*/ 1050 w 1400"/>
                  <a:gd name="T9" fmla="*/ 0 h 1213"/>
                  <a:gd name="T10" fmla="*/ 350 w 1400"/>
                  <a:gd name="T11" fmla="*/ 0 h 1213"/>
                  <a:gd name="T12" fmla="*/ 0 w 1400"/>
                  <a:gd name="T13" fmla="*/ 606 h 1213"/>
                  <a:gd name="T14" fmla="*/ 0 w 1400"/>
                  <a:gd name="T15" fmla="*/ 606 h 1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00" h="1213">
                    <a:moveTo>
                      <a:pt x="0" y="606"/>
                    </a:moveTo>
                    <a:lnTo>
                      <a:pt x="350" y="1213"/>
                    </a:lnTo>
                    <a:lnTo>
                      <a:pt x="1050" y="1213"/>
                    </a:lnTo>
                    <a:lnTo>
                      <a:pt x="1400" y="606"/>
                    </a:lnTo>
                    <a:lnTo>
                      <a:pt x="1050" y="0"/>
                    </a:lnTo>
                    <a:lnTo>
                      <a:pt x="350" y="0"/>
                    </a:lnTo>
                    <a:lnTo>
                      <a:pt x="0" y="606"/>
                    </a:lnTo>
                    <a:lnTo>
                      <a:pt x="0" y="606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24" name="Freeform 17"/>
              <p:cNvSpPr>
                <a:spLocks noEditPoints="1"/>
              </p:cNvSpPr>
              <p:nvPr/>
            </p:nvSpPr>
            <p:spPr bwMode="auto">
              <a:xfrm>
                <a:off x="6845301" y="2970444"/>
                <a:ext cx="1966913" cy="1706563"/>
              </a:xfrm>
              <a:custGeom>
                <a:avLst/>
                <a:gdLst>
                  <a:gd name="T0" fmla="*/ 12 w 1239"/>
                  <a:gd name="T1" fmla="*/ 537 h 1075"/>
                  <a:gd name="T2" fmla="*/ 314 w 1239"/>
                  <a:gd name="T3" fmla="*/ 1066 h 1075"/>
                  <a:gd name="T4" fmla="*/ 922 w 1239"/>
                  <a:gd name="T5" fmla="*/ 1066 h 1075"/>
                  <a:gd name="T6" fmla="*/ 1227 w 1239"/>
                  <a:gd name="T7" fmla="*/ 537 h 1075"/>
                  <a:gd name="T8" fmla="*/ 922 w 1239"/>
                  <a:gd name="T9" fmla="*/ 9 h 1075"/>
                  <a:gd name="T10" fmla="*/ 314 w 1239"/>
                  <a:gd name="T11" fmla="*/ 9 h 1075"/>
                  <a:gd name="T12" fmla="*/ 12 w 1239"/>
                  <a:gd name="T13" fmla="*/ 537 h 1075"/>
                  <a:gd name="T14" fmla="*/ 12 w 1239"/>
                  <a:gd name="T15" fmla="*/ 537 h 1075"/>
                  <a:gd name="T16" fmla="*/ 0 w 1239"/>
                  <a:gd name="T17" fmla="*/ 537 h 1075"/>
                  <a:gd name="T18" fmla="*/ 310 w 1239"/>
                  <a:gd name="T19" fmla="*/ 0 h 1075"/>
                  <a:gd name="T20" fmla="*/ 929 w 1239"/>
                  <a:gd name="T21" fmla="*/ 0 h 1075"/>
                  <a:gd name="T22" fmla="*/ 1239 w 1239"/>
                  <a:gd name="T23" fmla="*/ 537 h 1075"/>
                  <a:gd name="T24" fmla="*/ 929 w 1239"/>
                  <a:gd name="T25" fmla="*/ 1075 h 1075"/>
                  <a:gd name="T26" fmla="*/ 310 w 1239"/>
                  <a:gd name="T27" fmla="*/ 1075 h 1075"/>
                  <a:gd name="T28" fmla="*/ 0 w 1239"/>
                  <a:gd name="T29" fmla="*/ 537 h 1075"/>
                  <a:gd name="T30" fmla="*/ 0 w 1239"/>
                  <a:gd name="T31" fmla="*/ 537 h 10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39" h="1075">
                    <a:moveTo>
                      <a:pt x="12" y="537"/>
                    </a:moveTo>
                    <a:lnTo>
                      <a:pt x="314" y="1066"/>
                    </a:lnTo>
                    <a:lnTo>
                      <a:pt x="922" y="1066"/>
                    </a:lnTo>
                    <a:lnTo>
                      <a:pt x="1227" y="537"/>
                    </a:lnTo>
                    <a:lnTo>
                      <a:pt x="922" y="9"/>
                    </a:lnTo>
                    <a:lnTo>
                      <a:pt x="314" y="9"/>
                    </a:lnTo>
                    <a:lnTo>
                      <a:pt x="12" y="537"/>
                    </a:lnTo>
                    <a:lnTo>
                      <a:pt x="12" y="537"/>
                    </a:lnTo>
                    <a:close/>
                    <a:moveTo>
                      <a:pt x="0" y="537"/>
                    </a:moveTo>
                    <a:lnTo>
                      <a:pt x="310" y="0"/>
                    </a:lnTo>
                    <a:lnTo>
                      <a:pt x="929" y="0"/>
                    </a:lnTo>
                    <a:lnTo>
                      <a:pt x="1239" y="537"/>
                    </a:lnTo>
                    <a:lnTo>
                      <a:pt x="929" y="1075"/>
                    </a:lnTo>
                    <a:lnTo>
                      <a:pt x="310" y="1075"/>
                    </a:lnTo>
                    <a:lnTo>
                      <a:pt x="0" y="537"/>
                    </a:lnTo>
                    <a:lnTo>
                      <a:pt x="0" y="53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latin typeface="Source Han Serif SC" panose="02020400000000000000" pitchFamily="18" charset="-122"/>
                  <a:ea typeface="Source Han Serif SC" panose="02020400000000000000" pitchFamily="18" charset="-122"/>
                  <a:cs typeface="+mn-ea"/>
                  <a:sym typeface="Source Han Serif SC" panose="02020400000000000000" pitchFamily="18" charset="-122"/>
                </a:endParaRPr>
              </a:p>
            </p:txBody>
          </p:sp>
        </p:grpSp>
        <p:sp>
          <p:nvSpPr>
            <p:cNvPr id="57" name="Freeform 178"/>
            <p:cNvSpPr>
              <a:spLocks noEditPoints="1"/>
            </p:cNvSpPr>
            <p:nvPr/>
          </p:nvSpPr>
          <p:spPr bwMode="auto">
            <a:xfrm>
              <a:off x="10117" y="4475"/>
              <a:ext cx="617" cy="617"/>
            </a:xfrm>
            <a:custGeom>
              <a:avLst/>
              <a:gdLst/>
              <a:ahLst/>
              <a:cxnLst>
                <a:cxn ang="0">
                  <a:pos x="149" y="116"/>
                </a:cxn>
                <a:cxn ang="0">
                  <a:pos x="149" y="81"/>
                </a:cxn>
                <a:cxn ang="0">
                  <a:pos x="103" y="81"/>
                </a:cxn>
                <a:cxn ang="0">
                  <a:pos x="103" y="70"/>
                </a:cxn>
                <a:cxn ang="0">
                  <a:pos x="138" y="70"/>
                </a:cxn>
                <a:cxn ang="0">
                  <a:pos x="138" y="0"/>
                </a:cxn>
                <a:cxn ang="0">
                  <a:pos x="57" y="0"/>
                </a:cxn>
                <a:cxn ang="0">
                  <a:pos x="57" y="70"/>
                </a:cxn>
                <a:cxn ang="0">
                  <a:pos x="92" y="70"/>
                </a:cxn>
                <a:cxn ang="0">
                  <a:pos x="92" y="81"/>
                </a:cxn>
                <a:cxn ang="0">
                  <a:pos x="35" y="81"/>
                </a:cxn>
                <a:cxn ang="0">
                  <a:pos x="35" y="116"/>
                </a:cxn>
                <a:cxn ang="0">
                  <a:pos x="0" y="116"/>
                </a:cxn>
                <a:cxn ang="0">
                  <a:pos x="0" y="184"/>
                </a:cxn>
                <a:cxn ang="0">
                  <a:pos x="81" y="184"/>
                </a:cxn>
                <a:cxn ang="0">
                  <a:pos x="81" y="116"/>
                </a:cxn>
                <a:cxn ang="0">
                  <a:pos x="46" y="116"/>
                </a:cxn>
                <a:cxn ang="0">
                  <a:pos x="46" y="92"/>
                </a:cxn>
                <a:cxn ang="0">
                  <a:pos x="138" y="92"/>
                </a:cxn>
                <a:cxn ang="0">
                  <a:pos x="138" y="116"/>
                </a:cxn>
                <a:cxn ang="0">
                  <a:pos x="103" y="116"/>
                </a:cxn>
                <a:cxn ang="0">
                  <a:pos x="103" y="184"/>
                </a:cxn>
                <a:cxn ang="0">
                  <a:pos x="184" y="184"/>
                </a:cxn>
                <a:cxn ang="0">
                  <a:pos x="184" y="116"/>
                </a:cxn>
                <a:cxn ang="0">
                  <a:pos x="149" y="116"/>
                </a:cxn>
                <a:cxn ang="0">
                  <a:pos x="70" y="127"/>
                </a:cxn>
                <a:cxn ang="0">
                  <a:pos x="70" y="138"/>
                </a:cxn>
                <a:cxn ang="0">
                  <a:pos x="11" y="138"/>
                </a:cxn>
                <a:cxn ang="0">
                  <a:pos x="11" y="127"/>
                </a:cxn>
                <a:cxn ang="0">
                  <a:pos x="70" y="127"/>
                </a:cxn>
                <a:cxn ang="0">
                  <a:pos x="70" y="23"/>
                </a:cxn>
                <a:cxn ang="0">
                  <a:pos x="70" y="11"/>
                </a:cxn>
                <a:cxn ang="0">
                  <a:pos x="127" y="11"/>
                </a:cxn>
                <a:cxn ang="0">
                  <a:pos x="127" y="23"/>
                </a:cxn>
                <a:cxn ang="0">
                  <a:pos x="70" y="23"/>
                </a:cxn>
                <a:cxn ang="0">
                  <a:pos x="173" y="138"/>
                </a:cxn>
                <a:cxn ang="0">
                  <a:pos x="116" y="138"/>
                </a:cxn>
                <a:cxn ang="0">
                  <a:pos x="116" y="127"/>
                </a:cxn>
                <a:cxn ang="0">
                  <a:pos x="173" y="127"/>
                </a:cxn>
                <a:cxn ang="0">
                  <a:pos x="173" y="138"/>
                </a:cxn>
              </a:cxnLst>
              <a:rect l="0" t="0" r="r" b="b"/>
              <a:pathLst>
                <a:path w="184" h="184">
                  <a:moveTo>
                    <a:pt x="149" y="116"/>
                  </a:moveTo>
                  <a:lnTo>
                    <a:pt x="149" y="81"/>
                  </a:lnTo>
                  <a:lnTo>
                    <a:pt x="103" y="81"/>
                  </a:lnTo>
                  <a:lnTo>
                    <a:pt x="103" y="70"/>
                  </a:lnTo>
                  <a:lnTo>
                    <a:pt x="138" y="70"/>
                  </a:lnTo>
                  <a:lnTo>
                    <a:pt x="138" y="0"/>
                  </a:lnTo>
                  <a:lnTo>
                    <a:pt x="57" y="0"/>
                  </a:lnTo>
                  <a:lnTo>
                    <a:pt x="57" y="70"/>
                  </a:lnTo>
                  <a:lnTo>
                    <a:pt x="92" y="70"/>
                  </a:lnTo>
                  <a:lnTo>
                    <a:pt x="92" y="81"/>
                  </a:lnTo>
                  <a:lnTo>
                    <a:pt x="35" y="81"/>
                  </a:lnTo>
                  <a:lnTo>
                    <a:pt x="35" y="116"/>
                  </a:lnTo>
                  <a:lnTo>
                    <a:pt x="0" y="116"/>
                  </a:lnTo>
                  <a:lnTo>
                    <a:pt x="0" y="184"/>
                  </a:lnTo>
                  <a:lnTo>
                    <a:pt x="81" y="184"/>
                  </a:lnTo>
                  <a:lnTo>
                    <a:pt x="81" y="116"/>
                  </a:lnTo>
                  <a:lnTo>
                    <a:pt x="46" y="116"/>
                  </a:lnTo>
                  <a:lnTo>
                    <a:pt x="46" y="92"/>
                  </a:lnTo>
                  <a:lnTo>
                    <a:pt x="138" y="92"/>
                  </a:lnTo>
                  <a:lnTo>
                    <a:pt x="138" y="116"/>
                  </a:lnTo>
                  <a:lnTo>
                    <a:pt x="103" y="116"/>
                  </a:lnTo>
                  <a:lnTo>
                    <a:pt x="103" y="184"/>
                  </a:lnTo>
                  <a:lnTo>
                    <a:pt x="184" y="184"/>
                  </a:lnTo>
                  <a:lnTo>
                    <a:pt x="184" y="116"/>
                  </a:lnTo>
                  <a:lnTo>
                    <a:pt x="149" y="116"/>
                  </a:lnTo>
                  <a:close/>
                  <a:moveTo>
                    <a:pt x="70" y="127"/>
                  </a:moveTo>
                  <a:lnTo>
                    <a:pt x="70" y="138"/>
                  </a:lnTo>
                  <a:lnTo>
                    <a:pt x="11" y="138"/>
                  </a:lnTo>
                  <a:lnTo>
                    <a:pt x="11" y="127"/>
                  </a:lnTo>
                  <a:lnTo>
                    <a:pt x="70" y="127"/>
                  </a:lnTo>
                  <a:close/>
                  <a:moveTo>
                    <a:pt x="70" y="23"/>
                  </a:moveTo>
                  <a:lnTo>
                    <a:pt x="70" y="11"/>
                  </a:lnTo>
                  <a:lnTo>
                    <a:pt x="127" y="11"/>
                  </a:lnTo>
                  <a:lnTo>
                    <a:pt x="127" y="23"/>
                  </a:lnTo>
                  <a:lnTo>
                    <a:pt x="70" y="23"/>
                  </a:lnTo>
                  <a:close/>
                  <a:moveTo>
                    <a:pt x="173" y="138"/>
                  </a:moveTo>
                  <a:lnTo>
                    <a:pt x="116" y="138"/>
                  </a:lnTo>
                  <a:lnTo>
                    <a:pt x="116" y="127"/>
                  </a:lnTo>
                  <a:lnTo>
                    <a:pt x="173" y="127"/>
                  </a:lnTo>
                  <a:lnTo>
                    <a:pt x="173" y="13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Source Han Serif SC" panose="02020400000000000000" pitchFamily="18" charset="-122"/>
                <a:ea typeface="Source Han Serif SC" panose="02020400000000000000" pitchFamily="18" charset="-122"/>
                <a:cs typeface="+mn-ea"/>
                <a:sym typeface="Source Han Serif SC" panose="02020400000000000000" pitchFamily="18" charset="-122"/>
              </a:endParaRPr>
            </a:p>
          </p:txBody>
        </p:sp>
      </p:grpSp>
      <p:sp>
        <p:nvSpPr>
          <p:cNvPr id="58" name="Inhaltsplatzhalter 4"/>
          <p:cNvSpPr txBox="1"/>
          <p:nvPr/>
        </p:nvSpPr>
        <p:spPr>
          <a:xfrm>
            <a:off x="4196685" y="4072825"/>
            <a:ext cx="1643882" cy="64579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zh-CN" altLang="en-US" sz="1400" b="1">
                <a:solidFill>
                  <a:srgbClr val="A5A5A5"/>
                </a:solidFill>
              </a:rPr>
              <a:t>阶梯兑换</a:t>
            </a:r>
            <a:endParaRPr lang="zh-CN" altLang="en-US" sz="1400" b="1">
              <a:solidFill>
                <a:srgbClr val="A5A5A5"/>
              </a:solidFill>
            </a:endParaRPr>
          </a:p>
          <a:p>
            <a:pPr marL="0" indent="0" algn="l">
              <a:lnSpc>
                <a:spcPct val="100000"/>
              </a:lnSpc>
              <a:spcAft>
                <a:spcPts val="1200"/>
              </a:spcAft>
              <a:buNone/>
            </a:pPr>
            <a:r>
              <a:rPr lang="zh-CN" altLang="en-US" sz="900">
                <a:solidFill>
                  <a:srgbClr val="A5A5A5"/>
                </a:solidFill>
                <a:sym typeface="+mn-ea"/>
              </a:rPr>
              <a:t>阶梯化的兑换制度能够刺激复购，形成用户端复利结构增长</a:t>
            </a:r>
            <a:endParaRPr lang="zh-CN" altLang="en-US" sz="900" dirty="0">
              <a:solidFill>
                <a:srgbClr val="A5A5A5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sp>
        <p:nvSpPr>
          <p:cNvPr id="62" name="Inhaltsplatzhalter 4"/>
          <p:cNvSpPr txBox="1"/>
          <p:nvPr/>
        </p:nvSpPr>
        <p:spPr>
          <a:xfrm>
            <a:off x="6075015" y="4072825"/>
            <a:ext cx="1643882" cy="93853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zh-CN" altLang="en-US" sz="1400" b="1">
                <a:solidFill>
                  <a:srgbClr val="FFC000"/>
                </a:solidFill>
              </a:rPr>
              <a:t>操作空间</a:t>
            </a:r>
            <a:endParaRPr lang="zh-CN" altLang="en-US" sz="1400" b="1">
              <a:solidFill>
                <a:srgbClr val="FFC000"/>
              </a:solidFill>
            </a:endParaRPr>
          </a:p>
          <a:p>
            <a:pPr marL="0" indent="0" algn="l">
              <a:lnSpc>
                <a:spcPct val="100000"/>
              </a:lnSpc>
              <a:spcAft>
                <a:spcPts val="1200"/>
              </a:spcAft>
              <a:buNone/>
            </a:pPr>
            <a:r>
              <a:rPr lang="zh-CN" altLang="en-US" sz="900">
                <a:solidFill>
                  <a:srgbClr val="A5A5A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操作方面积分的操作空间、与可控性相对比较大</a:t>
            </a:r>
            <a:r>
              <a:rPr lang="en-US" altLang="zh-CN" sz="900">
                <a:solidFill>
                  <a:srgbClr val="A5A5A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endParaRPr lang="en-US" altLang="zh-CN" sz="900">
              <a:solidFill>
                <a:srgbClr val="A5A5A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l">
              <a:lnSpc>
                <a:spcPct val="100000"/>
              </a:lnSpc>
              <a:spcAft>
                <a:spcPts val="1200"/>
              </a:spcAft>
              <a:buNone/>
            </a:pPr>
            <a:endParaRPr lang="en-US" altLang="zh-CN" sz="900" dirty="0">
              <a:solidFill>
                <a:srgbClr val="A5A5A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3" name="Inhaltsplatzhalter 4"/>
          <p:cNvSpPr txBox="1"/>
          <p:nvPr/>
        </p:nvSpPr>
        <p:spPr>
          <a:xfrm>
            <a:off x="8071455" y="4072825"/>
            <a:ext cx="1643882" cy="78422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zh-CN" altLang="en-US" sz="1400" b="1">
                <a:solidFill>
                  <a:srgbClr val="4472C4"/>
                </a:solidFill>
                <a:sym typeface="+mn-ea"/>
              </a:rPr>
              <a:t>强衔接性</a:t>
            </a:r>
            <a:endParaRPr lang="zh-CN" altLang="en-US" sz="1400">
              <a:solidFill>
                <a:srgbClr val="4472C4"/>
              </a:solidFill>
            </a:endParaRPr>
          </a:p>
          <a:p>
            <a:pPr marL="0" indent="0" algn="just">
              <a:lnSpc>
                <a:spcPct val="100000"/>
              </a:lnSpc>
              <a:spcAft>
                <a:spcPts val="1200"/>
              </a:spcAft>
              <a:buNone/>
            </a:pPr>
            <a:r>
              <a:rPr lang="zh-CN" altLang="en-US" sz="900">
                <a:solidFill>
                  <a:srgbClr val="A5A5A5"/>
                </a:solidFill>
                <a:sym typeface="+mn-ea"/>
              </a:rPr>
              <a:t>形成强衔接性与对差比，好奇心让用户添加，获得积分，后期可以用具体【利益点】引导进群。</a:t>
            </a:r>
            <a:endParaRPr lang="zh-CN" altLang="en-US" sz="900" dirty="0">
              <a:solidFill>
                <a:srgbClr val="A5A5A5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文本框 50"/>
          <p:cNvSpPr txBox="1"/>
          <p:nvPr/>
        </p:nvSpPr>
        <p:spPr>
          <a:xfrm>
            <a:off x="1174115" y="233680"/>
            <a:ext cx="47859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主动加粉：系统赋能、多组测试</a:t>
            </a:r>
            <a:endParaRPr lang="zh-CN" altLang="en-US" sz="2400" b="1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52" name="组合 51"/>
          <p:cNvGrpSpPr/>
          <p:nvPr/>
        </p:nvGrpSpPr>
        <p:grpSpPr>
          <a:xfrm>
            <a:off x="587583" y="264130"/>
            <a:ext cx="488116" cy="400110"/>
            <a:chOff x="4729" y="1585"/>
            <a:chExt cx="842" cy="708"/>
          </a:xfrm>
        </p:grpSpPr>
        <p:pic>
          <p:nvPicPr>
            <p:cNvPr id="5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5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5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7" name="文本框 14"/>
          <p:cNvSpPr txBox="1"/>
          <p:nvPr/>
        </p:nvSpPr>
        <p:spPr>
          <a:xfrm>
            <a:off x="1226796" y="973645"/>
            <a:ext cx="7147457" cy="624205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 anchor="ctr">
            <a:spAutoFit/>
          </a:bodyPr>
          <a:lstStyle/>
          <a:p>
            <a:pPr algn="ctr" defTabSz="2437765">
              <a:defRPr sz="3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rPr lang="zh-CN" altLang="en-US" sz="2000" dirty="0">
                <a:solidFill>
                  <a:srgbClr val="000000"/>
                </a:solidFill>
              </a:rPr>
              <a:t>将历史老用户，通过主动加粉的方式导入私域</a:t>
            </a:r>
            <a:endParaRPr lang="zh-CN" altLang="en-US" sz="2000" dirty="0">
              <a:solidFill>
                <a:srgbClr val="000000"/>
              </a:solidFill>
            </a:endParaRPr>
          </a:p>
          <a:p>
            <a:pPr algn="ctr" defTabSz="2437765">
              <a:defRPr sz="3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rPr lang="zh-CN" altLang="en-US" sz="1400" b="1" dirty="0">
                <a:solidFill>
                  <a:srgbClr val="FF0000"/>
                </a:solidFill>
              </a:rPr>
              <a:t>需要提供手机号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sp>
        <p:nvSpPr>
          <p:cNvPr id="8" name="任意多边形 6"/>
          <p:cNvSpPr/>
          <p:nvPr>
            <p:custDataLst>
              <p:tags r:id="rId3"/>
            </p:custDataLst>
          </p:nvPr>
        </p:nvSpPr>
        <p:spPr>
          <a:xfrm rot="2378785">
            <a:off x="4301319" y="3483144"/>
            <a:ext cx="870666" cy="632574"/>
          </a:xfrm>
          <a:custGeom>
            <a:avLst/>
            <a:gdLst>
              <a:gd name="connsiteX0" fmla="*/ 0 w 1917700"/>
              <a:gd name="connsiteY0" fmla="*/ 0 h 924719"/>
              <a:gd name="connsiteX1" fmla="*/ 6510 w 1917700"/>
              <a:gd name="connsiteY1" fmla="*/ 0 h 924719"/>
              <a:gd name="connsiteX2" fmla="*/ 56334 w 1917700"/>
              <a:gd name="connsiteY2" fmla="*/ 29143 h 924719"/>
              <a:gd name="connsiteX3" fmla="*/ 958850 w 1917700"/>
              <a:gd name="connsiteY3" fmla="*/ 209550 h 924719"/>
              <a:gd name="connsiteX4" fmla="*/ 1861366 w 1917700"/>
              <a:gd name="connsiteY4" fmla="*/ 29143 h 924719"/>
              <a:gd name="connsiteX5" fmla="*/ 1911191 w 1917700"/>
              <a:gd name="connsiteY5" fmla="*/ 0 h 924719"/>
              <a:gd name="connsiteX6" fmla="*/ 1917700 w 1917700"/>
              <a:gd name="connsiteY6" fmla="*/ 0 h 924719"/>
              <a:gd name="connsiteX7" fmla="*/ 1917700 w 1917700"/>
              <a:gd name="connsiteY7" fmla="*/ 924719 h 924719"/>
              <a:gd name="connsiteX8" fmla="*/ 1911191 w 1917700"/>
              <a:gd name="connsiteY8" fmla="*/ 924719 h 924719"/>
              <a:gd name="connsiteX9" fmla="*/ 1861366 w 1917700"/>
              <a:gd name="connsiteY9" fmla="*/ 895577 h 924719"/>
              <a:gd name="connsiteX10" fmla="*/ 958850 w 1917700"/>
              <a:gd name="connsiteY10" fmla="*/ 715169 h 924719"/>
              <a:gd name="connsiteX11" fmla="*/ 56334 w 1917700"/>
              <a:gd name="connsiteY11" fmla="*/ 895577 h 924719"/>
              <a:gd name="connsiteX12" fmla="*/ 6510 w 1917700"/>
              <a:gd name="connsiteY12" fmla="*/ 924719 h 924719"/>
              <a:gd name="connsiteX13" fmla="*/ 0 w 1917700"/>
              <a:gd name="connsiteY13" fmla="*/ 924719 h 924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7700" h="924719">
                <a:moveTo>
                  <a:pt x="0" y="0"/>
                </a:moveTo>
                <a:lnTo>
                  <a:pt x="6510" y="0"/>
                </a:lnTo>
                <a:lnTo>
                  <a:pt x="56334" y="29143"/>
                </a:lnTo>
                <a:cubicBezTo>
                  <a:pt x="287308" y="140608"/>
                  <a:pt x="606396" y="209550"/>
                  <a:pt x="958850" y="209550"/>
                </a:cubicBezTo>
                <a:cubicBezTo>
                  <a:pt x="1311305" y="209550"/>
                  <a:pt x="1630392" y="140608"/>
                  <a:pt x="1861366" y="29143"/>
                </a:cubicBezTo>
                <a:lnTo>
                  <a:pt x="1911191" y="0"/>
                </a:lnTo>
                <a:lnTo>
                  <a:pt x="1917700" y="0"/>
                </a:lnTo>
                <a:lnTo>
                  <a:pt x="1917700" y="924719"/>
                </a:lnTo>
                <a:lnTo>
                  <a:pt x="1911191" y="924719"/>
                </a:lnTo>
                <a:lnTo>
                  <a:pt x="1861366" y="895577"/>
                </a:lnTo>
                <a:cubicBezTo>
                  <a:pt x="1630392" y="784112"/>
                  <a:pt x="1311305" y="715169"/>
                  <a:pt x="958850" y="715169"/>
                </a:cubicBezTo>
                <a:cubicBezTo>
                  <a:pt x="606396" y="715169"/>
                  <a:pt x="287308" y="784112"/>
                  <a:pt x="56334" y="895577"/>
                </a:cubicBezTo>
                <a:lnTo>
                  <a:pt x="6510" y="924719"/>
                </a:lnTo>
                <a:lnTo>
                  <a:pt x="0" y="924719"/>
                </a:lnTo>
                <a:close/>
              </a:path>
            </a:pathLst>
          </a:custGeom>
          <a:solidFill>
            <a:srgbClr val="EBEBEB"/>
          </a:solidFill>
        </p:spPr>
        <p:txBody>
          <a:bodyPr rot="0" spcFirstLastPara="0" vertOverflow="overflow" horzOverflow="overflow" vert="horz" wrap="square" lIns="76792" tIns="38396" rIns="76792" bIns="38396" numCol="1" spcCol="0" rtlCol="0" fromWordArt="0" anchor="ctr" anchorCtr="0" forceAA="0" compatLnSpc="1">
            <a:normAutofit/>
          </a:bodyPr>
          <a:lstStyle/>
          <a:p>
            <a:pPr algn="ctr">
              <a:lnSpc>
                <a:spcPct val="130000"/>
              </a:lnSpc>
            </a:pPr>
            <a:endParaRPr lang="zh-CN" altLang="en-US" sz="1510" kern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9" name="任意多边形 19"/>
          <p:cNvSpPr/>
          <p:nvPr>
            <p:custDataLst>
              <p:tags r:id="rId4"/>
            </p:custDataLst>
          </p:nvPr>
        </p:nvSpPr>
        <p:spPr>
          <a:xfrm rot="5400000">
            <a:off x="3503226" y="3953957"/>
            <a:ext cx="615660" cy="632574"/>
          </a:xfrm>
          <a:custGeom>
            <a:avLst/>
            <a:gdLst>
              <a:gd name="connsiteX0" fmla="*/ 0 w 1917700"/>
              <a:gd name="connsiteY0" fmla="*/ 0 h 924719"/>
              <a:gd name="connsiteX1" fmla="*/ 6510 w 1917700"/>
              <a:gd name="connsiteY1" fmla="*/ 0 h 924719"/>
              <a:gd name="connsiteX2" fmla="*/ 56334 w 1917700"/>
              <a:gd name="connsiteY2" fmla="*/ 29143 h 924719"/>
              <a:gd name="connsiteX3" fmla="*/ 958850 w 1917700"/>
              <a:gd name="connsiteY3" fmla="*/ 209550 h 924719"/>
              <a:gd name="connsiteX4" fmla="*/ 1861366 w 1917700"/>
              <a:gd name="connsiteY4" fmla="*/ 29143 h 924719"/>
              <a:gd name="connsiteX5" fmla="*/ 1911191 w 1917700"/>
              <a:gd name="connsiteY5" fmla="*/ 0 h 924719"/>
              <a:gd name="connsiteX6" fmla="*/ 1917700 w 1917700"/>
              <a:gd name="connsiteY6" fmla="*/ 0 h 924719"/>
              <a:gd name="connsiteX7" fmla="*/ 1917700 w 1917700"/>
              <a:gd name="connsiteY7" fmla="*/ 924719 h 924719"/>
              <a:gd name="connsiteX8" fmla="*/ 1911191 w 1917700"/>
              <a:gd name="connsiteY8" fmla="*/ 924719 h 924719"/>
              <a:gd name="connsiteX9" fmla="*/ 1861366 w 1917700"/>
              <a:gd name="connsiteY9" fmla="*/ 895577 h 924719"/>
              <a:gd name="connsiteX10" fmla="*/ 958850 w 1917700"/>
              <a:gd name="connsiteY10" fmla="*/ 715169 h 924719"/>
              <a:gd name="connsiteX11" fmla="*/ 56334 w 1917700"/>
              <a:gd name="connsiteY11" fmla="*/ 895577 h 924719"/>
              <a:gd name="connsiteX12" fmla="*/ 6510 w 1917700"/>
              <a:gd name="connsiteY12" fmla="*/ 924719 h 924719"/>
              <a:gd name="connsiteX13" fmla="*/ 0 w 1917700"/>
              <a:gd name="connsiteY13" fmla="*/ 924719 h 924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7700" h="924719">
                <a:moveTo>
                  <a:pt x="0" y="0"/>
                </a:moveTo>
                <a:lnTo>
                  <a:pt x="6510" y="0"/>
                </a:lnTo>
                <a:lnTo>
                  <a:pt x="56334" y="29143"/>
                </a:lnTo>
                <a:cubicBezTo>
                  <a:pt x="287308" y="140608"/>
                  <a:pt x="606396" y="209550"/>
                  <a:pt x="958850" y="209550"/>
                </a:cubicBezTo>
                <a:cubicBezTo>
                  <a:pt x="1311305" y="209550"/>
                  <a:pt x="1630392" y="140608"/>
                  <a:pt x="1861366" y="29143"/>
                </a:cubicBezTo>
                <a:lnTo>
                  <a:pt x="1911191" y="0"/>
                </a:lnTo>
                <a:lnTo>
                  <a:pt x="1917700" y="0"/>
                </a:lnTo>
                <a:lnTo>
                  <a:pt x="1917700" y="924719"/>
                </a:lnTo>
                <a:lnTo>
                  <a:pt x="1911191" y="924719"/>
                </a:lnTo>
                <a:lnTo>
                  <a:pt x="1861366" y="895577"/>
                </a:lnTo>
                <a:cubicBezTo>
                  <a:pt x="1630392" y="784112"/>
                  <a:pt x="1311305" y="715169"/>
                  <a:pt x="958850" y="715169"/>
                </a:cubicBezTo>
                <a:cubicBezTo>
                  <a:pt x="606396" y="715169"/>
                  <a:pt x="287308" y="784112"/>
                  <a:pt x="56334" y="895577"/>
                </a:cubicBezTo>
                <a:lnTo>
                  <a:pt x="6510" y="924719"/>
                </a:lnTo>
                <a:lnTo>
                  <a:pt x="0" y="924719"/>
                </a:lnTo>
                <a:close/>
              </a:path>
            </a:pathLst>
          </a:custGeom>
          <a:solidFill>
            <a:srgbClr val="EBEBEB"/>
          </a:solidFill>
        </p:spPr>
        <p:txBody>
          <a:bodyPr rot="0" spcFirstLastPara="0" vertOverflow="overflow" horzOverflow="overflow" vert="horz" wrap="square" lIns="76792" tIns="38396" rIns="76792" bIns="38396" numCol="1" spcCol="0" rtlCol="0" fromWordArt="0" anchor="ctr" anchorCtr="0" forceAA="0" compatLnSpc="1">
            <a:normAutofit/>
          </a:bodyPr>
          <a:lstStyle/>
          <a:p>
            <a:pPr algn="ctr">
              <a:lnSpc>
                <a:spcPct val="130000"/>
              </a:lnSpc>
            </a:pPr>
            <a:endParaRPr lang="zh-CN" altLang="en-US" sz="1510" kern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10" name="任意多边形 16"/>
          <p:cNvSpPr/>
          <p:nvPr>
            <p:custDataLst>
              <p:tags r:id="rId5"/>
            </p:custDataLst>
          </p:nvPr>
        </p:nvSpPr>
        <p:spPr>
          <a:xfrm>
            <a:off x="2023069" y="2733908"/>
            <a:ext cx="928831" cy="632574"/>
          </a:xfrm>
          <a:custGeom>
            <a:avLst/>
            <a:gdLst>
              <a:gd name="connsiteX0" fmla="*/ 0 w 1917700"/>
              <a:gd name="connsiteY0" fmla="*/ 0 h 924719"/>
              <a:gd name="connsiteX1" fmla="*/ 6510 w 1917700"/>
              <a:gd name="connsiteY1" fmla="*/ 0 h 924719"/>
              <a:gd name="connsiteX2" fmla="*/ 56334 w 1917700"/>
              <a:gd name="connsiteY2" fmla="*/ 29143 h 924719"/>
              <a:gd name="connsiteX3" fmla="*/ 958850 w 1917700"/>
              <a:gd name="connsiteY3" fmla="*/ 209550 h 924719"/>
              <a:gd name="connsiteX4" fmla="*/ 1861366 w 1917700"/>
              <a:gd name="connsiteY4" fmla="*/ 29143 h 924719"/>
              <a:gd name="connsiteX5" fmla="*/ 1911191 w 1917700"/>
              <a:gd name="connsiteY5" fmla="*/ 0 h 924719"/>
              <a:gd name="connsiteX6" fmla="*/ 1917700 w 1917700"/>
              <a:gd name="connsiteY6" fmla="*/ 0 h 924719"/>
              <a:gd name="connsiteX7" fmla="*/ 1917700 w 1917700"/>
              <a:gd name="connsiteY7" fmla="*/ 924719 h 924719"/>
              <a:gd name="connsiteX8" fmla="*/ 1911191 w 1917700"/>
              <a:gd name="connsiteY8" fmla="*/ 924719 h 924719"/>
              <a:gd name="connsiteX9" fmla="*/ 1861366 w 1917700"/>
              <a:gd name="connsiteY9" fmla="*/ 895577 h 924719"/>
              <a:gd name="connsiteX10" fmla="*/ 958850 w 1917700"/>
              <a:gd name="connsiteY10" fmla="*/ 715169 h 924719"/>
              <a:gd name="connsiteX11" fmla="*/ 56334 w 1917700"/>
              <a:gd name="connsiteY11" fmla="*/ 895577 h 924719"/>
              <a:gd name="connsiteX12" fmla="*/ 6510 w 1917700"/>
              <a:gd name="connsiteY12" fmla="*/ 924719 h 924719"/>
              <a:gd name="connsiteX13" fmla="*/ 0 w 1917700"/>
              <a:gd name="connsiteY13" fmla="*/ 924719 h 924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7700" h="924719">
                <a:moveTo>
                  <a:pt x="0" y="0"/>
                </a:moveTo>
                <a:lnTo>
                  <a:pt x="6510" y="0"/>
                </a:lnTo>
                <a:lnTo>
                  <a:pt x="56334" y="29143"/>
                </a:lnTo>
                <a:cubicBezTo>
                  <a:pt x="287308" y="140608"/>
                  <a:pt x="606396" y="209550"/>
                  <a:pt x="958850" y="209550"/>
                </a:cubicBezTo>
                <a:cubicBezTo>
                  <a:pt x="1311305" y="209550"/>
                  <a:pt x="1630392" y="140608"/>
                  <a:pt x="1861366" y="29143"/>
                </a:cubicBezTo>
                <a:lnTo>
                  <a:pt x="1911191" y="0"/>
                </a:lnTo>
                <a:lnTo>
                  <a:pt x="1917700" y="0"/>
                </a:lnTo>
                <a:lnTo>
                  <a:pt x="1917700" y="924719"/>
                </a:lnTo>
                <a:lnTo>
                  <a:pt x="1911191" y="924719"/>
                </a:lnTo>
                <a:lnTo>
                  <a:pt x="1861366" y="895577"/>
                </a:lnTo>
                <a:cubicBezTo>
                  <a:pt x="1630392" y="784112"/>
                  <a:pt x="1311305" y="715169"/>
                  <a:pt x="958850" y="715169"/>
                </a:cubicBezTo>
                <a:cubicBezTo>
                  <a:pt x="606396" y="715169"/>
                  <a:pt x="287308" y="784112"/>
                  <a:pt x="56334" y="895577"/>
                </a:cubicBezTo>
                <a:lnTo>
                  <a:pt x="6510" y="924719"/>
                </a:lnTo>
                <a:lnTo>
                  <a:pt x="0" y="924719"/>
                </a:lnTo>
                <a:close/>
              </a:path>
            </a:pathLst>
          </a:custGeom>
          <a:solidFill>
            <a:srgbClr val="EBEBEB"/>
          </a:solidFill>
        </p:spPr>
        <p:txBody>
          <a:bodyPr rot="0" spcFirstLastPara="0" vertOverflow="overflow" horzOverflow="overflow" vert="horz" wrap="square" lIns="76792" tIns="38396" rIns="76792" bIns="38396" numCol="1" spcCol="0" rtlCol="0" fromWordArt="0" anchor="ctr" anchorCtr="0" forceAA="0" compatLnSpc="1">
            <a:normAutofit/>
          </a:bodyPr>
          <a:lstStyle/>
          <a:p>
            <a:pPr algn="ctr">
              <a:lnSpc>
                <a:spcPct val="130000"/>
              </a:lnSpc>
            </a:pPr>
            <a:endParaRPr lang="zh-CN" altLang="en-US" sz="1510" kern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11" name="任意多边形 17"/>
          <p:cNvSpPr/>
          <p:nvPr>
            <p:custDataLst>
              <p:tags r:id="rId6"/>
            </p:custDataLst>
          </p:nvPr>
        </p:nvSpPr>
        <p:spPr>
          <a:xfrm rot="19033684">
            <a:off x="2568070" y="3562448"/>
            <a:ext cx="737710" cy="632574"/>
          </a:xfrm>
          <a:custGeom>
            <a:avLst/>
            <a:gdLst>
              <a:gd name="connsiteX0" fmla="*/ 0 w 1917700"/>
              <a:gd name="connsiteY0" fmla="*/ 0 h 924719"/>
              <a:gd name="connsiteX1" fmla="*/ 6510 w 1917700"/>
              <a:gd name="connsiteY1" fmla="*/ 0 h 924719"/>
              <a:gd name="connsiteX2" fmla="*/ 56334 w 1917700"/>
              <a:gd name="connsiteY2" fmla="*/ 29143 h 924719"/>
              <a:gd name="connsiteX3" fmla="*/ 958850 w 1917700"/>
              <a:gd name="connsiteY3" fmla="*/ 209550 h 924719"/>
              <a:gd name="connsiteX4" fmla="*/ 1861366 w 1917700"/>
              <a:gd name="connsiteY4" fmla="*/ 29143 h 924719"/>
              <a:gd name="connsiteX5" fmla="*/ 1911191 w 1917700"/>
              <a:gd name="connsiteY5" fmla="*/ 0 h 924719"/>
              <a:gd name="connsiteX6" fmla="*/ 1917700 w 1917700"/>
              <a:gd name="connsiteY6" fmla="*/ 0 h 924719"/>
              <a:gd name="connsiteX7" fmla="*/ 1917700 w 1917700"/>
              <a:gd name="connsiteY7" fmla="*/ 924719 h 924719"/>
              <a:gd name="connsiteX8" fmla="*/ 1911191 w 1917700"/>
              <a:gd name="connsiteY8" fmla="*/ 924719 h 924719"/>
              <a:gd name="connsiteX9" fmla="*/ 1861366 w 1917700"/>
              <a:gd name="connsiteY9" fmla="*/ 895577 h 924719"/>
              <a:gd name="connsiteX10" fmla="*/ 958850 w 1917700"/>
              <a:gd name="connsiteY10" fmla="*/ 715169 h 924719"/>
              <a:gd name="connsiteX11" fmla="*/ 56334 w 1917700"/>
              <a:gd name="connsiteY11" fmla="*/ 895577 h 924719"/>
              <a:gd name="connsiteX12" fmla="*/ 6510 w 1917700"/>
              <a:gd name="connsiteY12" fmla="*/ 924719 h 924719"/>
              <a:gd name="connsiteX13" fmla="*/ 0 w 1917700"/>
              <a:gd name="connsiteY13" fmla="*/ 924719 h 924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7700" h="924719">
                <a:moveTo>
                  <a:pt x="0" y="0"/>
                </a:moveTo>
                <a:lnTo>
                  <a:pt x="6510" y="0"/>
                </a:lnTo>
                <a:lnTo>
                  <a:pt x="56334" y="29143"/>
                </a:lnTo>
                <a:cubicBezTo>
                  <a:pt x="287308" y="140608"/>
                  <a:pt x="606396" y="209550"/>
                  <a:pt x="958850" y="209550"/>
                </a:cubicBezTo>
                <a:cubicBezTo>
                  <a:pt x="1311305" y="209550"/>
                  <a:pt x="1630392" y="140608"/>
                  <a:pt x="1861366" y="29143"/>
                </a:cubicBezTo>
                <a:lnTo>
                  <a:pt x="1911191" y="0"/>
                </a:lnTo>
                <a:lnTo>
                  <a:pt x="1917700" y="0"/>
                </a:lnTo>
                <a:lnTo>
                  <a:pt x="1917700" y="924719"/>
                </a:lnTo>
                <a:lnTo>
                  <a:pt x="1911191" y="924719"/>
                </a:lnTo>
                <a:lnTo>
                  <a:pt x="1861366" y="895577"/>
                </a:lnTo>
                <a:cubicBezTo>
                  <a:pt x="1630392" y="784112"/>
                  <a:pt x="1311305" y="715169"/>
                  <a:pt x="958850" y="715169"/>
                </a:cubicBezTo>
                <a:cubicBezTo>
                  <a:pt x="606396" y="715169"/>
                  <a:pt x="287308" y="784112"/>
                  <a:pt x="56334" y="895577"/>
                </a:cubicBezTo>
                <a:lnTo>
                  <a:pt x="6510" y="924719"/>
                </a:lnTo>
                <a:lnTo>
                  <a:pt x="0" y="924719"/>
                </a:lnTo>
                <a:close/>
              </a:path>
            </a:pathLst>
          </a:custGeom>
          <a:solidFill>
            <a:srgbClr val="EBEBEB"/>
          </a:solidFill>
        </p:spPr>
        <p:txBody>
          <a:bodyPr rot="0" spcFirstLastPara="0" vertOverflow="overflow" horzOverflow="overflow" vert="horz" wrap="square" lIns="76792" tIns="38396" rIns="76792" bIns="38396" numCol="1" spcCol="0" rtlCol="0" fromWordArt="0" anchor="ctr" anchorCtr="0" forceAA="0" compatLnSpc="1">
            <a:normAutofit/>
          </a:bodyPr>
          <a:lstStyle/>
          <a:p>
            <a:pPr algn="ctr">
              <a:lnSpc>
                <a:spcPct val="130000"/>
              </a:lnSpc>
            </a:pPr>
            <a:endParaRPr lang="zh-CN" altLang="en-US" sz="1510" kern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12" name="任意多边形 8"/>
          <p:cNvSpPr/>
          <p:nvPr>
            <p:custDataLst>
              <p:tags r:id="rId7"/>
            </p:custDataLst>
          </p:nvPr>
        </p:nvSpPr>
        <p:spPr>
          <a:xfrm>
            <a:off x="4582245" y="2741073"/>
            <a:ext cx="952510" cy="632574"/>
          </a:xfrm>
          <a:custGeom>
            <a:avLst/>
            <a:gdLst>
              <a:gd name="connsiteX0" fmla="*/ 0 w 1917700"/>
              <a:gd name="connsiteY0" fmla="*/ 0 h 924719"/>
              <a:gd name="connsiteX1" fmla="*/ 6510 w 1917700"/>
              <a:gd name="connsiteY1" fmla="*/ 0 h 924719"/>
              <a:gd name="connsiteX2" fmla="*/ 56334 w 1917700"/>
              <a:gd name="connsiteY2" fmla="*/ 29143 h 924719"/>
              <a:gd name="connsiteX3" fmla="*/ 958850 w 1917700"/>
              <a:gd name="connsiteY3" fmla="*/ 209550 h 924719"/>
              <a:gd name="connsiteX4" fmla="*/ 1861366 w 1917700"/>
              <a:gd name="connsiteY4" fmla="*/ 29143 h 924719"/>
              <a:gd name="connsiteX5" fmla="*/ 1911191 w 1917700"/>
              <a:gd name="connsiteY5" fmla="*/ 0 h 924719"/>
              <a:gd name="connsiteX6" fmla="*/ 1917700 w 1917700"/>
              <a:gd name="connsiteY6" fmla="*/ 0 h 924719"/>
              <a:gd name="connsiteX7" fmla="*/ 1917700 w 1917700"/>
              <a:gd name="connsiteY7" fmla="*/ 924719 h 924719"/>
              <a:gd name="connsiteX8" fmla="*/ 1911191 w 1917700"/>
              <a:gd name="connsiteY8" fmla="*/ 924719 h 924719"/>
              <a:gd name="connsiteX9" fmla="*/ 1861366 w 1917700"/>
              <a:gd name="connsiteY9" fmla="*/ 895577 h 924719"/>
              <a:gd name="connsiteX10" fmla="*/ 958850 w 1917700"/>
              <a:gd name="connsiteY10" fmla="*/ 715169 h 924719"/>
              <a:gd name="connsiteX11" fmla="*/ 56334 w 1917700"/>
              <a:gd name="connsiteY11" fmla="*/ 895577 h 924719"/>
              <a:gd name="connsiteX12" fmla="*/ 6510 w 1917700"/>
              <a:gd name="connsiteY12" fmla="*/ 924719 h 924719"/>
              <a:gd name="connsiteX13" fmla="*/ 0 w 1917700"/>
              <a:gd name="connsiteY13" fmla="*/ 924719 h 924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7700" h="924719">
                <a:moveTo>
                  <a:pt x="0" y="0"/>
                </a:moveTo>
                <a:lnTo>
                  <a:pt x="6510" y="0"/>
                </a:lnTo>
                <a:lnTo>
                  <a:pt x="56334" y="29143"/>
                </a:lnTo>
                <a:cubicBezTo>
                  <a:pt x="287308" y="140608"/>
                  <a:pt x="606396" y="209550"/>
                  <a:pt x="958850" y="209550"/>
                </a:cubicBezTo>
                <a:cubicBezTo>
                  <a:pt x="1311305" y="209550"/>
                  <a:pt x="1630392" y="140608"/>
                  <a:pt x="1861366" y="29143"/>
                </a:cubicBezTo>
                <a:lnTo>
                  <a:pt x="1911191" y="0"/>
                </a:lnTo>
                <a:lnTo>
                  <a:pt x="1917700" y="0"/>
                </a:lnTo>
                <a:lnTo>
                  <a:pt x="1917700" y="924719"/>
                </a:lnTo>
                <a:lnTo>
                  <a:pt x="1911191" y="924719"/>
                </a:lnTo>
                <a:lnTo>
                  <a:pt x="1861366" y="895577"/>
                </a:lnTo>
                <a:cubicBezTo>
                  <a:pt x="1630392" y="784112"/>
                  <a:pt x="1311305" y="715169"/>
                  <a:pt x="958850" y="715169"/>
                </a:cubicBezTo>
                <a:cubicBezTo>
                  <a:pt x="606396" y="715169"/>
                  <a:pt x="287308" y="784112"/>
                  <a:pt x="56334" y="895577"/>
                </a:cubicBezTo>
                <a:lnTo>
                  <a:pt x="6510" y="924719"/>
                </a:lnTo>
                <a:lnTo>
                  <a:pt x="0" y="924719"/>
                </a:lnTo>
                <a:close/>
              </a:path>
            </a:pathLst>
          </a:custGeom>
          <a:solidFill>
            <a:srgbClr val="EBEBEB"/>
          </a:solidFill>
        </p:spPr>
        <p:txBody>
          <a:bodyPr rot="0" spcFirstLastPara="0" vertOverflow="overflow" horzOverflow="overflow" vert="horz" wrap="square" lIns="76792" tIns="38396" rIns="76792" bIns="38396" numCol="1" spcCol="0" rtlCol="0" fromWordArt="0" anchor="ctr" anchorCtr="0" forceAA="0" compatLnSpc="1">
            <a:normAutofit/>
          </a:bodyPr>
          <a:lstStyle/>
          <a:p>
            <a:pPr algn="ctr">
              <a:lnSpc>
                <a:spcPct val="130000"/>
              </a:lnSpc>
            </a:pPr>
            <a:endParaRPr lang="zh-CN" altLang="en-US" sz="1510" kern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13" name="椭圆 12"/>
          <p:cNvSpPr/>
          <p:nvPr>
            <p:custDataLst>
              <p:tags r:id="rId8"/>
            </p:custDataLst>
          </p:nvPr>
        </p:nvSpPr>
        <p:spPr>
          <a:xfrm>
            <a:off x="2895203" y="2179360"/>
            <a:ext cx="1798353" cy="1798353"/>
          </a:xfrm>
          <a:prstGeom prst="ellipse">
            <a:avLst/>
          </a:prstGeom>
          <a:solidFill>
            <a:srgbClr val="D9D9D9"/>
          </a:solidFill>
        </p:spPr>
        <p:txBody>
          <a:bodyPr rot="0" spcFirstLastPara="0" vertOverflow="overflow" horzOverflow="overflow" vert="horz" wrap="square" lIns="76792" tIns="38396" rIns="76792" bIns="38396" numCol="1" spcCol="0" rtlCol="0" fromWordArt="0" anchor="ctr" anchorCtr="0" forceAA="0" compatLnSpc="1">
            <a:normAutofit/>
          </a:bodyPr>
          <a:lstStyle/>
          <a:p>
            <a:pPr algn="ctr">
              <a:lnSpc>
                <a:spcPct val="130000"/>
              </a:lnSpc>
            </a:pPr>
            <a:endParaRPr lang="zh-CN" altLang="en-US" sz="1510" kern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14" name="椭圆 13"/>
          <p:cNvSpPr/>
          <p:nvPr>
            <p:custDataLst>
              <p:tags r:id="rId9"/>
            </p:custDataLst>
          </p:nvPr>
        </p:nvSpPr>
        <p:spPr>
          <a:xfrm>
            <a:off x="3006515" y="2290671"/>
            <a:ext cx="1575731" cy="1575731"/>
          </a:xfrm>
          <a:prstGeom prst="ellipse">
            <a:avLst/>
          </a:prstGeom>
          <a:gradFill flip="none" rotWithShape="1">
            <a:gsLst>
              <a:gs pos="0">
                <a:srgbClr val="FFFFFF"/>
              </a:gs>
              <a:gs pos="100000">
                <a:srgbClr val="D9D9D9"/>
              </a:gs>
            </a:gsLst>
            <a:path path="circle">
              <a:fillToRect l="50000" t="50000" r="50000" b="50000"/>
            </a:path>
            <a:tileRect/>
          </a:gra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rmAutofit/>
          </a:bodyPr>
          <a:lstStyle/>
          <a:p>
            <a:pPr marL="0" indent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da-DK" sz="2400" b="1" kern="0" dirty="0">
                <a:solidFill>
                  <a:srgbClr val="000000"/>
                </a:solidFill>
                <a:sym typeface="Arial" panose="020B0604020202020204" pitchFamily="34" charset="0"/>
              </a:rPr>
              <a:t>五大类型话术</a:t>
            </a:r>
            <a:endParaRPr lang="zh-CN" altLang="da-DK" sz="2400" b="1" kern="0" dirty="0">
              <a:solidFill>
                <a:srgbClr val="000000"/>
              </a:solidFill>
              <a:sym typeface="Arial" panose="020B0604020202020204" pitchFamily="34" charset="0"/>
            </a:endParaRPr>
          </a:p>
        </p:txBody>
      </p:sp>
      <p:sp>
        <p:nvSpPr>
          <p:cNvPr id="15" name="椭圆 14"/>
          <p:cNvSpPr/>
          <p:nvPr>
            <p:custDataLst>
              <p:tags r:id="rId10"/>
            </p:custDataLst>
          </p:nvPr>
        </p:nvSpPr>
        <p:spPr>
          <a:xfrm>
            <a:off x="5382495" y="2513564"/>
            <a:ext cx="1129943" cy="1129943"/>
          </a:xfrm>
          <a:prstGeom prst="ellipse">
            <a:avLst/>
          </a:prstGeom>
          <a:solidFill>
            <a:schemeClr val="accent3"/>
          </a:solidFill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600" b="1" kern="0" dirty="0">
                <a:solidFill>
                  <a:srgbClr val="FFFFFF"/>
                </a:solidFill>
                <a:sym typeface="Arial" panose="020B0604020202020204" pitchFamily="34" charset="0"/>
              </a:rPr>
              <a:t>促销</a:t>
            </a:r>
            <a:endParaRPr lang="zh-CN" altLang="en-US" sz="1600" b="1" kern="0" dirty="0">
              <a:solidFill>
                <a:srgbClr val="FFFFFF"/>
              </a:solidFill>
              <a:sym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600" b="1" kern="0" dirty="0">
                <a:solidFill>
                  <a:srgbClr val="FFFFFF"/>
                </a:solidFill>
                <a:sym typeface="Arial" panose="020B0604020202020204" pitchFamily="34" charset="0"/>
              </a:rPr>
              <a:t>活动</a:t>
            </a:r>
            <a:endParaRPr lang="zh-CN" altLang="en-US" sz="1600" b="1" kern="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16" name="椭圆 15"/>
          <p:cNvSpPr/>
          <p:nvPr>
            <p:custDataLst>
              <p:tags r:id="rId11"/>
            </p:custDataLst>
          </p:nvPr>
        </p:nvSpPr>
        <p:spPr>
          <a:xfrm>
            <a:off x="1129542" y="2544445"/>
            <a:ext cx="977365" cy="977365"/>
          </a:xfrm>
          <a:prstGeom prst="ellipse">
            <a:avLst/>
          </a:prstGeom>
          <a:solidFill>
            <a:schemeClr val="accent2"/>
          </a:solidFill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600" b="1" kern="0" dirty="0">
                <a:solidFill>
                  <a:srgbClr val="FFFFFF"/>
                </a:solidFill>
                <a:sym typeface="Arial" panose="020B0604020202020204" pitchFamily="34" charset="0"/>
              </a:rPr>
              <a:t>热点</a:t>
            </a:r>
            <a:endParaRPr lang="zh-CN" altLang="en-US" sz="1600" b="1" kern="0" dirty="0">
              <a:solidFill>
                <a:srgbClr val="FFFFFF"/>
              </a:solidFill>
              <a:sym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600" b="1" kern="0" dirty="0">
                <a:solidFill>
                  <a:srgbClr val="FFFFFF"/>
                </a:solidFill>
                <a:sym typeface="Arial" panose="020B0604020202020204" pitchFamily="34" charset="0"/>
              </a:rPr>
              <a:t>话题</a:t>
            </a:r>
            <a:endParaRPr lang="zh-CN" altLang="en-US" sz="1600" b="1" kern="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17" name="椭圆 16"/>
          <p:cNvSpPr/>
          <p:nvPr>
            <p:custDataLst>
              <p:tags r:id="rId12"/>
            </p:custDataLst>
          </p:nvPr>
        </p:nvSpPr>
        <p:spPr>
          <a:xfrm>
            <a:off x="2023069" y="3896393"/>
            <a:ext cx="848681" cy="848681"/>
          </a:xfrm>
          <a:prstGeom prst="ellipse">
            <a:avLst/>
          </a:prstGeom>
          <a:solidFill>
            <a:schemeClr val="accent1"/>
          </a:solidFill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600" b="1" kern="0">
                <a:solidFill>
                  <a:srgbClr val="FFFFFF"/>
                </a:solidFill>
                <a:sym typeface="Arial" panose="020B0604020202020204" pitchFamily="34" charset="0"/>
              </a:rPr>
              <a:t>官方</a:t>
            </a:r>
            <a:endParaRPr lang="zh-CN" altLang="en-US" sz="1600" b="1" kern="0">
              <a:solidFill>
                <a:srgbClr val="FFFFFF"/>
              </a:solidFill>
              <a:sym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600" b="1" kern="0">
                <a:solidFill>
                  <a:srgbClr val="FFFFFF"/>
                </a:solidFill>
                <a:sym typeface="Arial" panose="020B0604020202020204" pitchFamily="34" charset="0"/>
              </a:rPr>
              <a:t>身份</a:t>
            </a:r>
            <a:endParaRPr lang="zh-CN" altLang="en-US" sz="1600" b="1" kern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18" name="椭圆 17"/>
          <p:cNvSpPr/>
          <p:nvPr>
            <p:custDataLst>
              <p:tags r:id="rId13"/>
            </p:custDataLst>
          </p:nvPr>
        </p:nvSpPr>
        <p:spPr>
          <a:xfrm>
            <a:off x="4893812" y="3832052"/>
            <a:ext cx="977365" cy="977365"/>
          </a:xfrm>
          <a:prstGeom prst="ellipse">
            <a:avLst/>
          </a:prstGeom>
          <a:solidFill>
            <a:schemeClr val="accent1"/>
          </a:solidFill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600" b="1" kern="0">
                <a:solidFill>
                  <a:srgbClr val="FFFFFF"/>
                </a:solidFill>
                <a:sym typeface="Arial" panose="020B0604020202020204" pitchFamily="34" charset="0"/>
              </a:rPr>
              <a:t>提问反问类</a:t>
            </a:r>
            <a:endParaRPr lang="zh-CN" altLang="en-US" sz="1600" b="1" kern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19" name="椭圆 18"/>
          <p:cNvSpPr/>
          <p:nvPr>
            <p:custDataLst>
              <p:tags r:id="rId14"/>
            </p:custDataLst>
          </p:nvPr>
        </p:nvSpPr>
        <p:spPr>
          <a:xfrm>
            <a:off x="3396218" y="4453124"/>
            <a:ext cx="829675" cy="829675"/>
          </a:xfrm>
          <a:prstGeom prst="ellipse">
            <a:avLst/>
          </a:prstGeom>
          <a:solidFill>
            <a:schemeClr val="accent2"/>
          </a:solidFill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600" b="1" kern="0">
                <a:solidFill>
                  <a:srgbClr val="FFFFFF"/>
                </a:solidFill>
                <a:sym typeface="Arial" panose="020B0604020202020204" pitchFamily="34" charset="0"/>
              </a:rPr>
              <a:t>直接给利益点</a:t>
            </a:r>
            <a:endParaRPr lang="zh-CN" altLang="en-US" sz="1600" b="1" kern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859874" y="3033127"/>
            <a:ext cx="315592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手段：系统导入手机号，自动加粉</a:t>
            </a:r>
            <a:endParaRPr lang="zh-CN" altLang="en-US" dirty="0"/>
          </a:p>
          <a:p>
            <a:endParaRPr lang="zh-CN" altLang="en-US" dirty="0"/>
          </a:p>
          <a:p>
            <a:r>
              <a:rPr lang="zh-CN" altLang="en-US" dirty="0"/>
              <a:t>话术：五大类型，分组测试，择优批量执行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导粉率：</a:t>
            </a:r>
            <a:r>
              <a:rPr lang="en-US" altLang="zh-CN" dirty="0"/>
              <a:t>1~12%</a:t>
            </a:r>
            <a:endParaRPr lang="zh-CN" altLang="en-US" dirty="0"/>
          </a:p>
        </p:txBody>
      </p:sp>
      <p:grpSp>
        <p:nvGrpSpPr>
          <p:cNvPr id="2" name="组合 1"/>
          <p:cNvGrpSpPr/>
          <p:nvPr/>
        </p:nvGrpSpPr>
        <p:grpSpPr>
          <a:xfrm>
            <a:off x="9372600" y="205105"/>
            <a:ext cx="659130" cy="598170"/>
            <a:chOff x="14118" y="124"/>
            <a:chExt cx="1038" cy="942"/>
          </a:xfrm>
        </p:grpSpPr>
        <p:sp>
          <p:nvSpPr>
            <p:cNvPr id="4" name="对角圆角矩形 3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3" name="图片 2" descr="resource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文本框 4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7" name="组合 86"/>
          <p:cNvGrpSpPr/>
          <p:nvPr/>
        </p:nvGrpSpPr>
        <p:grpSpPr>
          <a:xfrm>
            <a:off x="384175" y="220980"/>
            <a:ext cx="1013460" cy="1090930"/>
            <a:chOff x="3413" y="3864"/>
            <a:chExt cx="1596" cy="1718"/>
          </a:xfrm>
        </p:grpSpPr>
        <p:pic>
          <p:nvPicPr>
            <p:cNvPr id="90" name="图片 89" descr="六角形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91" name="文本框 90"/>
            <p:cNvSpPr txBox="1"/>
            <p:nvPr/>
          </p:nvSpPr>
          <p:spPr>
            <a:xfrm>
              <a:off x="3719" y="4253"/>
              <a:ext cx="1104" cy="101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>
                  <a:latin typeface="微软雅黑" panose="020B0503020204020204" charset="-122"/>
                  <a:ea typeface="微软雅黑" panose="020B0503020204020204" charset="-122"/>
                </a:rPr>
                <a:t>电商引流</a:t>
              </a:r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79" name="文本框 278"/>
          <p:cNvSpPr txBox="1"/>
          <p:nvPr/>
        </p:nvSpPr>
        <p:spPr>
          <a:xfrm>
            <a:off x="6523355" y="2998470"/>
            <a:ext cx="285623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1400" b="1">
                <a:solidFill>
                  <a:schemeClr val="tx1"/>
                </a:solidFill>
                <a:sym typeface="+mn-ea"/>
              </a:rPr>
              <a:t>激活老用户粉丝池，话术</a:t>
            </a:r>
            <a:r>
              <a:rPr lang="en-US" altLang="zh-CN" sz="1400" b="1" dirty="0">
                <a:solidFill>
                  <a:schemeClr val="tx1"/>
                </a:solidFill>
                <a:sym typeface="+mn-ea"/>
              </a:rPr>
              <a:t>+</a:t>
            </a:r>
            <a:r>
              <a:rPr lang="zh-CN" altLang="en-US" sz="1400" b="1">
                <a:solidFill>
                  <a:schemeClr val="tx1"/>
                </a:solidFill>
                <a:sym typeface="+mn-ea"/>
              </a:rPr>
              <a:t>利益点撬动粉丝建立联系</a:t>
            </a:r>
            <a:endParaRPr lang="zh-CN" altLang="en-US" sz="14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281" name="组合 280"/>
          <p:cNvGrpSpPr/>
          <p:nvPr/>
        </p:nvGrpSpPr>
        <p:grpSpPr>
          <a:xfrm>
            <a:off x="6523355" y="857885"/>
            <a:ext cx="2954020" cy="1741170"/>
            <a:chOff x="9668" y="3879"/>
            <a:chExt cx="4652" cy="2742"/>
          </a:xfrm>
        </p:grpSpPr>
        <p:grpSp>
          <p:nvGrpSpPr>
            <p:cNvPr id="177" name="组合 176"/>
            <p:cNvGrpSpPr/>
            <p:nvPr/>
          </p:nvGrpSpPr>
          <p:grpSpPr>
            <a:xfrm>
              <a:off x="9668" y="3879"/>
              <a:ext cx="4498" cy="2742"/>
              <a:chOff x="2283" y="2109"/>
              <a:chExt cx="4498" cy="2742"/>
            </a:xfrm>
          </p:grpSpPr>
          <p:sp>
            <p:nvSpPr>
              <p:cNvPr id="181" name="文本框 180"/>
              <p:cNvSpPr txBox="1"/>
              <p:nvPr/>
            </p:nvSpPr>
            <p:spPr>
              <a:xfrm>
                <a:off x="2344" y="3555"/>
                <a:ext cx="4377" cy="1189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>
                  <a:lnSpc>
                    <a:spcPct val="160000"/>
                  </a:lnSpc>
                </a:pPr>
                <a:r>
                  <a:rPr lang="zh-CN" sz="900" b="1">
                    <a:sym typeface="+mn-ea"/>
                  </a:rPr>
                  <a:t>优质执行 ： </a:t>
                </a:r>
                <a:r>
                  <a:rPr lang="en-US" altLang="zh-CN" sz="900" b="1" dirty="0">
                    <a:sym typeface="+mn-ea"/>
                  </a:rPr>
                  <a:t>9%-12%</a:t>
                </a:r>
                <a:endParaRPr lang="en-US" altLang="zh-CN" sz="900" b="1" dirty="0"/>
              </a:p>
              <a:p>
                <a:pPr>
                  <a:lnSpc>
                    <a:spcPct val="160000"/>
                  </a:lnSpc>
                </a:pPr>
                <a:r>
                  <a:rPr lang="zh-CN" altLang="en-US" sz="900" b="1">
                    <a:sym typeface="+mn-ea"/>
                  </a:rPr>
                  <a:t>正常执行：  </a:t>
                </a:r>
                <a:r>
                  <a:rPr lang="en-US" altLang="zh-CN" sz="900" b="1" dirty="0">
                    <a:sym typeface="+mn-ea"/>
                  </a:rPr>
                  <a:t>2%~9%</a:t>
                </a:r>
                <a:endParaRPr lang="en-US" altLang="zh-CN" sz="900" b="1" dirty="0"/>
              </a:p>
              <a:p>
                <a:pPr>
                  <a:lnSpc>
                    <a:spcPct val="160000"/>
                  </a:lnSpc>
                </a:pPr>
                <a:r>
                  <a:rPr lang="zh-CN" altLang="en-US" sz="900" b="1">
                    <a:sym typeface="+mn-ea"/>
                  </a:rPr>
                  <a:t>佛系执行：  </a:t>
                </a:r>
                <a:r>
                  <a:rPr lang="en-US" altLang="zh-CN" sz="900" b="1" dirty="0">
                    <a:sym typeface="+mn-ea"/>
                  </a:rPr>
                  <a:t>1%~2%</a:t>
                </a:r>
                <a:endParaRPr lang="zh-CN" altLang="en-US" sz="900" b="1"/>
              </a:p>
            </p:txBody>
          </p:sp>
          <p:sp>
            <p:nvSpPr>
              <p:cNvPr id="188" name="文本框 187"/>
              <p:cNvSpPr txBox="1"/>
              <p:nvPr/>
            </p:nvSpPr>
            <p:spPr>
              <a:xfrm>
                <a:off x="2344" y="3067"/>
                <a:ext cx="2921" cy="58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l"/>
                <a:r>
                  <a:rPr lang="zh-CN" altLang="en-US" b="1">
                    <a:solidFill>
                      <a:schemeClr val="tx1"/>
                    </a:solidFill>
                    <a:sym typeface="+mn-ea"/>
                  </a:rPr>
                  <a:t>主动添加好友</a:t>
                </a:r>
                <a:endParaRPr lang="zh-CN" altLang="en-US" b="1">
                  <a:solidFill>
                    <a:schemeClr val="tx1"/>
                  </a:solidFill>
                  <a:sym typeface="+mn-ea"/>
                </a:endParaRPr>
              </a:p>
            </p:txBody>
          </p:sp>
          <p:sp>
            <p:nvSpPr>
              <p:cNvPr id="189" name="矩形 188"/>
              <p:cNvSpPr/>
              <p:nvPr/>
            </p:nvSpPr>
            <p:spPr>
              <a:xfrm>
                <a:off x="2283" y="2961"/>
                <a:ext cx="4498" cy="1890"/>
              </a:xfrm>
              <a:prstGeom prst="rect">
                <a:avLst/>
              </a:prstGeom>
              <a:noFill/>
              <a:ln w="19050">
                <a:solidFill>
                  <a:srgbClr val="FEA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/>
              </a:p>
            </p:txBody>
          </p:sp>
          <p:grpSp>
            <p:nvGrpSpPr>
              <p:cNvPr id="190" name="组合 189"/>
              <p:cNvGrpSpPr/>
              <p:nvPr/>
            </p:nvGrpSpPr>
            <p:grpSpPr>
              <a:xfrm>
                <a:off x="5374" y="2109"/>
                <a:ext cx="1305" cy="1404"/>
                <a:chOff x="2019" y="2350"/>
                <a:chExt cx="1305" cy="1404"/>
              </a:xfrm>
            </p:grpSpPr>
            <p:pic>
              <p:nvPicPr>
                <p:cNvPr id="191" name="图片 190" descr="六角形"/>
                <p:cNvPicPr>
                  <a:picLocks noChangeAspect="1"/>
                </p:cNvPicPr>
                <p:nvPr/>
              </p:nvPicPr>
              <p:blipFill>
                <a:blip r:embed="rId1"/>
                <a:stretch>
                  <a:fillRect/>
                </a:stretch>
              </p:blipFill>
              <p:spPr>
                <a:xfrm>
                  <a:off x="2019" y="2350"/>
                  <a:ext cx="1305" cy="1404"/>
                </a:xfrm>
                <a:prstGeom prst="rect">
                  <a:avLst/>
                </a:prstGeom>
              </p:spPr>
            </p:pic>
            <p:sp>
              <p:nvSpPr>
                <p:cNvPr id="193" name="文本框 192"/>
                <p:cNvSpPr txBox="1"/>
                <p:nvPr/>
              </p:nvSpPr>
              <p:spPr>
                <a:xfrm>
                  <a:off x="2104" y="2837"/>
                  <a:ext cx="1202" cy="483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r>
                    <a:rPr lang="zh-CN" altLang="en-US" sz="1400" b="1">
                      <a:latin typeface="微软雅黑" panose="020B0503020204020204" charset="-122"/>
                      <a:ea typeface="微软雅黑" panose="020B0503020204020204" charset="-122"/>
                    </a:rPr>
                    <a:t>转粉率</a:t>
                  </a:r>
                  <a:endParaRPr lang="zh-CN" altLang="en-US" sz="1400" b="1"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</p:grpSp>
        <p:sp>
          <p:nvSpPr>
            <p:cNvPr id="277" name="文本框 276"/>
            <p:cNvSpPr txBox="1"/>
            <p:nvPr/>
          </p:nvSpPr>
          <p:spPr>
            <a:xfrm>
              <a:off x="12521" y="5357"/>
              <a:ext cx="1799" cy="116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/>
              <a:r>
                <a:rPr lang="zh-CN" altLang="en-US" sz="1400" b="1">
                  <a:solidFill>
                    <a:schemeClr val="tx1"/>
                  </a:solidFill>
                  <a:sym typeface="+mn-ea"/>
                </a:rPr>
                <a:t>获取粉丝手机号码进行系统加粉</a:t>
              </a:r>
              <a:endParaRPr lang="zh-CN" altLang="en-US" sz="14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397318" y="551180"/>
            <a:ext cx="331470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b="1">
                <a:solidFill>
                  <a:schemeClr val="tx1"/>
                </a:solidFill>
                <a:sym typeface="+mn-ea"/>
              </a:rPr>
              <a:t>电商引流路径分享：主动加粉</a:t>
            </a:r>
            <a:r>
              <a:rPr lang="en-US" altLang="zh-CN" sz="1400" b="1">
                <a:solidFill>
                  <a:schemeClr val="tx1"/>
                </a:solidFill>
                <a:sym typeface="+mn-ea"/>
              </a:rPr>
              <a:t>--</a:t>
            </a:r>
            <a:r>
              <a:rPr lang="zh-CN" altLang="en-US" sz="1400" b="1">
                <a:solidFill>
                  <a:schemeClr val="tx1"/>
                </a:solidFill>
                <a:sym typeface="+mn-ea"/>
              </a:rPr>
              <a:t>沉睡用户</a:t>
            </a:r>
            <a:endParaRPr lang="zh-CN" altLang="en-US" sz="1400" b="1">
              <a:solidFill>
                <a:schemeClr val="tx1"/>
              </a:solidFill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465" y="1463675"/>
            <a:ext cx="4371975" cy="359156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925195" y="1398905"/>
            <a:ext cx="4373245" cy="3721100"/>
          </a:xfrm>
          <a:prstGeom prst="rect">
            <a:avLst/>
          </a:prstGeom>
          <a:noFill/>
          <a:ln w="19050"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grpSp>
        <p:nvGrpSpPr>
          <p:cNvPr id="5" name="组合 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8" name="对角圆角矩形 7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3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对角圆角矩形 10"/>
          <p:cNvSpPr/>
          <p:nvPr/>
        </p:nvSpPr>
        <p:spPr>
          <a:xfrm>
            <a:off x="8995410" y="375920"/>
            <a:ext cx="628650" cy="266700"/>
          </a:xfrm>
          <a:prstGeom prst="round2DiagRect">
            <a:avLst>
              <a:gd name="adj1" fmla="val 27380"/>
              <a:gd name="adj2" fmla="val 0"/>
            </a:avLst>
          </a:prstGeom>
          <a:solidFill>
            <a:srgbClr val="FFC0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resourc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64930" y="78740"/>
            <a:ext cx="372745" cy="3727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文本框 7"/>
          <p:cNvSpPr txBox="1"/>
          <p:nvPr/>
        </p:nvSpPr>
        <p:spPr>
          <a:xfrm>
            <a:off x="8964930" y="340360"/>
            <a:ext cx="628650" cy="3371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b="1">
                <a:solidFill>
                  <a:schemeClr val="tx1"/>
                </a:solidFill>
                <a:sym typeface="+mn-ea"/>
              </a:rPr>
              <a:t>点燃 </a:t>
            </a:r>
            <a:endParaRPr lang="zh-CN" altLang="en-US" sz="1600" b="1">
              <a:solidFill>
                <a:schemeClr val="tx1"/>
              </a:solidFill>
              <a:sym typeface="+mn-ea"/>
            </a:endParaRPr>
          </a:p>
        </p:txBody>
      </p:sp>
      <p:pic>
        <p:nvPicPr>
          <p:cNvPr id="5" name="内容占位符 3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1375" y="1177925"/>
            <a:ext cx="1859280" cy="35020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7070" y="1177925"/>
            <a:ext cx="2089150" cy="34994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2635" y="1177925"/>
            <a:ext cx="2029460" cy="3499485"/>
          </a:xfrm>
          <a:prstGeom prst="rect">
            <a:avLst/>
          </a:prstGeom>
        </p:spPr>
      </p:pic>
      <p:grpSp>
        <p:nvGrpSpPr>
          <p:cNvPr id="87" name="组合 86"/>
          <p:cNvGrpSpPr/>
          <p:nvPr/>
        </p:nvGrpSpPr>
        <p:grpSpPr>
          <a:xfrm>
            <a:off x="384175" y="220980"/>
            <a:ext cx="1013460" cy="1090930"/>
            <a:chOff x="3413" y="3864"/>
            <a:chExt cx="1596" cy="1718"/>
          </a:xfrm>
        </p:grpSpPr>
        <p:pic>
          <p:nvPicPr>
            <p:cNvPr id="90" name="图片 89" descr="六角形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91" name="文本框 90"/>
            <p:cNvSpPr txBox="1"/>
            <p:nvPr/>
          </p:nvSpPr>
          <p:spPr>
            <a:xfrm>
              <a:off x="3719" y="4253"/>
              <a:ext cx="1104" cy="101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>
                  <a:latin typeface="微软雅黑" panose="020B0503020204020204" charset="-122"/>
                  <a:ea typeface="微软雅黑" panose="020B0503020204020204" charset="-122"/>
                </a:rPr>
                <a:t>电商引流</a:t>
              </a:r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479233" y="516255"/>
            <a:ext cx="183769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b="1">
                <a:solidFill>
                  <a:schemeClr val="tx1"/>
                </a:solidFill>
                <a:sym typeface="+mn-ea"/>
              </a:rPr>
              <a:t>主动加粉</a:t>
            </a:r>
            <a:r>
              <a:rPr lang="en-US" altLang="zh-CN" sz="1400" b="1">
                <a:solidFill>
                  <a:schemeClr val="tx1"/>
                </a:solidFill>
                <a:sym typeface="+mn-ea"/>
              </a:rPr>
              <a:t>-</a:t>
            </a:r>
            <a:r>
              <a:rPr lang="zh-CN" sz="1400" b="1">
                <a:solidFill>
                  <a:schemeClr val="tx1"/>
                </a:solidFill>
                <a:sym typeface="+mn-ea"/>
              </a:rPr>
              <a:t>客户端流程</a:t>
            </a:r>
            <a:endParaRPr lang="zh-CN" sz="1400" b="1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7" name="组合 86"/>
          <p:cNvGrpSpPr/>
          <p:nvPr/>
        </p:nvGrpSpPr>
        <p:grpSpPr>
          <a:xfrm>
            <a:off x="384175" y="220980"/>
            <a:ext cx="1013460" cy="1090930"/>
            <a:chOff x="3413" y="3864"/>
            <a:chExt cx="1596" cy="1718"/>
          </a:xfrm>
        </p:grpSpPr>
        <p:pic>
          <p:nvPicPr>
            <p:cNvPr id="90" name="图片 89" descr="六角形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91" name="文本框 90"/>
            <p:cNvSpPr txBox="1"/>
            <p:nvPr/>
          </p:nvSpPr>
          <p:spPr>
            <a:xfrm>
              <a:off x="3719" y="4253"/>
              <a:ext cx="1104" cy="101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>
                  <a:latin typeface="微软雅黑" panose="020B0503020204020204" charset="-122"/>
                  <a:ea typeface="微软雅黑" panose="020B0503020204020204" charset="-122"/>
                </a:rPr>
                <a:t>电商引流</a:t>
              </a:r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79" name="文本框 278"/>
          <p:cNvSpPr txBox="1"/>
          <p:nvPr/>
        </p:nvSpPr>
        <p:spPr>
          <a:xfrm>
            <a:off x="6523355" y="2998470"/>
            <a:ext cx="285623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400" b="1">
                <a:sym typeface="+mn-ea"/>
              </a:rPr>
              <a:t>激活老用户粉丝池，话术</a:t>
            </a:r>
            <a:r>
              <a:rPr lang="en-US" altLang="zh-CN" sz="1400" b="1" dirty="0">
                <a:sym typeface="+mn-ea"/>
              </a:rPr>
              <a:t>+</a:t>
            </a:r>
            <a:r>
              <a:rPr lang="zh-CN" altLang="en-US" sz="1400" b="1">
                <a:sym typeface="+mn-ea"/>
              </a:rPr>
              <a:t>利益点撬动粉丝建立联系</a:t>
            </a:r>
            <a:endParaRPr lang="zh-CN" altLang="en-US" sz="1400" b="1"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486853" y="612775"/>
            <a:ext cx="24942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b="1">
                <a:sym typeface="+mn-ea"/>
              </a:rPr>
              <a:t>电商引流路径分享：主动加粉</a:t>
            </a:r>
            <a:endParaRPr lang="zh-CN" altLang="en-US" sz="1400" b="1">
              <a:sym typeface="+mn-ea"/>
            </a:endParaRPr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514032" y="2044700"/>
          <a:ext cx="8763000" cy="3378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2500"/>
                <a:gridCol w="781050"/>
                <a:gridCol w="781050"/>
                <a:gridCol w="781050"/>
                <a:gridCol w="781050"/>
                <a:gridCol w="781050"/>
                <a:gridCol w="781050"/>
                <a:gridCol w="781050"/>
                <a:gridCol w="781050"/>
                <a:gridCol w="781050"/>
                <a:gridCol w="781050"/>
              </a:tblGrid>
              <a:tr h="2413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时间</a:t>
                      </a:r>
                      <a:endParaRPr lang="en-US" altLang="en-US" sz="12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8.1</a:t>
                      </a:r>
                      <a:endParaRPr lang="en-US" altLang="en-US" sz="12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8.2</a:t>
                      </a:r>
                      <a:endParaRPr lang="en-US" altLang="en-US" sz="12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8.3</a:t>
                      </a:r>
                      <a:endParaRPr lang="en-US" altLang="en-US" sz="12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8.4</a:t>
                      </a:r>
                      <a:endParaRPr lang="en-US" altLang="en-US" sz="12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8.5</a:t>
                      </a:r>
                      <a:endParaRPr lang="en-US" altLang="en-US" sz="12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8.6</a:t>
                      </a:r>
                      <a:endParaRPr lang="en-US" altLang="en-US" sz="12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8.7</a:t>
                      </a:r>
                      <a:endParaRPr lang="en-US" altLang="en-US" sz="12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8.8</a:t>
                      </a:r>
                      <a:endParaRPr lang="en-US" altLang="en-US" sz="12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8.9</a:t>
                      </a:r>
                      <a:endParaRPr lang="en-US" altLang="en-US" sz="12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8.10</a:t>
                      </a:r>
                      <a:endParaRPr lang="en-US" altLang="en-US" sz="12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当日申请总数</a:t>
                      </a:r>
                      <a:endParaRPr lang="en-US" altLang="en-US" sz="12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1074</a:t>
                      </a:r>
                      <a:endParaRPr lang="en-US" altLang="en-US" sz="12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1445</a:t>
                      </a:r>
                      <a:endParaRPr lang="en-US" altLang="en-US" sz="12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1700</a:t>
                      </a:r>
                      <a:endParaRPr lang="en-US" altLang="en-US" sz="12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1745</a:t>
                      </a:r>
                      <a:endParaRPr lang="en-US" altLang="en-US" sz="12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2006</a:t>
                      </a:r>
                      <a:endParaRPr lang="en-US" altLang="en-US" sz="12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1573</a:t>
                      </a:r>
                      <a:endParaRPr lang="en-US" altLang="en-US" sz="12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1936</a:t>
                      </a:r>
                      <a:endParaRPr lang="en-US" altLang="en-US" sz="12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2077</a:t>
                      </a:r>
                      <a:endParaRPr lang="en-US" altLang="en-US" sz="12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1699</a:t>
                      </a:r>
                      <a:endParaRPr lang="en-US" altLang="en-US" sz="12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1795</a:t>
                      </a:r>
                      <a:endParaRPr lang="en-US" altLang="en-US" sz="12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当日加粉总数</a:t>
                      </a:r>
                      <a:endParaRPr lang="en-US" altLang="en-US" sz="12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38</a:t>
                      </a:r>
                      <a:endParaRPr lang="en-US" altLang="en-US" sz="12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33</a:t>
                      </a:r>
                      <a:endParaRPr lang="en-US" altLang="en-US" sz="12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42</a:t>
                      </a:r>
                      <a:endParaRPr lang="en-US" altLang="en-US" sz="12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55</a:t>
                      </a:r>
                      <a:endParaRPr lang="en-US" altLang="en-US" sz="12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70</a:t>
                      </a:r>
                      <a:endParaRPr lang="en-US" altLang="en-US" sz="12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45</a:t>
                      </a:r>
                      <a:endParaRPr lang="en-US" altLang="en-US" sz="12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61</a:t>
                      </a:r>
                      <a:endParaRPr lang="en-US" altLang="en-US" sz="12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79</a:t>
                      </a:r>
                      <a:endParaRPr lang="en-US" altLang="en-US" sz="12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35</a:t>
                      </a:r>
                      <a:endParaRPr lang="en-US" altLang="en-US" sz="12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54</a:t>
                      </a:r>
                      <a:endParaRPr lang="en-US" altLang="en-US" sz="12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加粉率</a:t>
                      </a:r>
                      <a:endParaRPr lang="en-US" altLang="en-US" sz="12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3.54%</a:t>
                      </a:r>
                      <a:endParaRPr lang="en-US" altLang="en-US" sz="12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2.28%</a:t>
                      </a:r>
                      <a:endParaRPr lang="en-US" altLang="en-US" sz="12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2.47%</a:t>
                      </a:r>
                      <a:endParaRPr lang="en-US" altLang="en-US" sz="12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3.15%</a:t>
                      </a:r>
                      <a:endParaRPr lang="en-US" altLang="en-US" sz="12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3.49%</a:t>
                      </a:r>
                      <a:endParaRPr lang="en-US" altLang="en-US" sz="12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2.86%</a:t>
                      </a:r>
                      <a:endParaRPr lang="en-US" altLang="en-US" sz="12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3.15%</a:t>
                      </a:r>
                      <a:endParaRPr lang="en-US" altLang="en-US" sz="12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3.80%</a:t>
                      </a:r>
                      <a:endParaRPr lang="en-US" altLang="en-US" sz="12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2.06%</a:t>
                      </a:r>
                      <a:endParaRPr lang="en-US" altLang="en-US" sz="12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3.01%</a:t>
                      </a:r>
                      <a:endParaRPr lang="en-US" altLang="en-US" sz="12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加粉号数量</a:t>
                      </a:r>
                      <a:endParaRPr lang="en-US" altLang="en-US" sz="12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28</a:t>
                      </a:r>
                      <a:endParaRPr lang="en-US" altLang="en-US" sz="12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28</a:t>
                      </a:r>
                      <a:endParaRPr lang="en-US" altLang="en-US" sz="12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28</a:t>
                      </a:r>
                      <a:endParaRPr lang="en-US" altLang="en-US" sz="12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28</a:t>
                      </a:r>
                      <a:endParaRPr lang="en-US" altLang="en-US" sz="12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28</a:t>
                      </a:r>
                      <a:endParaRPr lang="en-US" altLang="en-US" sz="12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28</a:t>
                      </a:r>
                      <a:endParaRPr lang="en-US" altLang="en-US" sz="12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28</a:t>
                      </a:r>
                      <a:endParaRPr lang="en-US" altLang="en-US" sz="12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28</a:t>
                      </a:r>
                      <a:endParaRPr lang="en-US" altLang="en-US" sz="12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28</a:t>
                      </a:r>
                      <a:endParaRPr lang="en-US" altLang="en-US" sz="12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28</a:t>
                      </a:r>
                      <a:endParaRPr lang="en-US" altLang="en-US" sz="12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1717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加粉话术</a:t>
                      </a:r>
                      <a:endParaRPr lang="en-US" altLang="en-US" sz="12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亲亲 我是阿道夫宠粉官 您的会员专属福利已送到 快通过我的企业微信领取吧[转圈][转圈]</a:t>
                      </a:r>
                      <a:endParaRPr lang="en-US" altLang="en-US" sz="12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亲亲 我是阿道夫宠粉官 您的会员专属福利已送到 快通过我的企业微信领取吧[转圈][转圈]</a:t>
                      </a:r>
                      <a:endParaRPr lang="en-US" altLang="en-US" sz="12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亲亲 我是阿道夫宠粉官 您的会员专属福利已送到 快通过我的企业微信领取吧[转圈][转圈]</a:t>
                      </a:r>
                      <a:endParaRPr lang="en-US" altLang="en-US" sz="12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亲亲 我是阿道夫宠粉官 您的会员专属福利已送到 快通过我的企业微信领取吧[转圈][转圈]</a:t>
                      </a:r>
                      <a:endParaRPr lang="en-US" altLang="en-US" sz="12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宝宝 我是阿道夫宠粉官 匹配到您是我们的专属礼包获得者 快通过我的企业微信领取吧[转圈][转圈]</a:t>
                      </a:r>
                      <a:endParaRPr lang="en-US" altLang="en-US" sz="12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宝宝 我是阿道夫宠粉官 匹配到您是我们的专属礼包获得者 快通过我的企业微信领取吧[转圈][转圈]</a:t>
                      </a:r>
                      <a:endParaRPr lang="en-US" altLang="en-US" sz="12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宝宝 我是阿道夫宠粉官 匹配到您是我们的专属礼包获得者 快通过我的企业微信领取吧[转圈][转圈]</a:t>
                      </a:r>
                      <a:endParaRPr lang="en-US" altLang="en-US" sz="12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宝宝 我是阿道夫宠粉官 匹配到您是我们的专属礼包获得者 快通过我的企业微信领取吧[转圈][转圈]</a:t>
                      </a:r>
                      <a:endParaRPr lang="en-US" altLang="en-US" sz="12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宝宝 我是阿道夫宠粉官 匹配到您是我们的专属礼包获得者 快通过我的企业微信领取吧[转圈][转圈]</a:t>
                      </a:r>
                      <a:endParaRPr lang="en-US" altLang="en-US" sz="12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宝宝 我是阿道夫宠粉官 匹配到您是我们的专属礼包获得者 快通过我的企业微信领取吧[转圈][转圈]</a:t>
                      </a:r>
                      <a:endParaRPr lang="en-US" altLang="en-US" sz="12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3148965" y="1113155"/>
            <a:ext cx="4299585" cy="73723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l"/>
            <a:r>
              <a:rPr lang="zh-CN" altLang="en-US" sz="1400" b="1">
                <a:solidFill>
                  <a:schemeClr val="tx1"/>
                </a:solidFill>
                <a:sym typeface="+mn-ea"/>
              </a:rPr>
              <a:t>加粉维度：身份类话术</a:t>
            </a:r>
            <a:endParaRPr lang="zh-CN" altLang="en-US" sz="1400" b="1">
              <a:solidFill>
                <a:schemeClr val="tx1"/>
              </a:solidFill>
              <a:sym typeface="+mn-ea"/>
            </a:endParaRPr>
          </a:p>
          <a:p>
            <a:pPr algn="l"/>
            <a:r>
              <a:rPr lang="zh-CN" altLang="en-US" sz="1400" b="1">
                <a:solidFill>
                  <a:schemeClr val="tx1"/>
                </a:solidFill>
                <a:sym typeface="+mn-ea"/>
              </a:rPr>
              <a:t>加粉率     ：</a:t>
            </a:r>
            <a:r>
              <a:rPr lang="en-US" altLang="zh-CN" sz="1400" b="1" dirty="0">
                <a:solidFill>
                  <a:schemeClr val="tx1"/>
                </a:solidFill>
                <a:sym typeface="+mn-ea"/>
              </a:rPr>
              <a:t>2%-4%</a:t>
            </a:r>
            <a:endParaRPr lang="en-US" altLang="zh-CN" sz="1400" b="1" dirty="0">
              <a:solidFill>
                <a:schemeClr val="tx1"/>
              </a:solidFill>
              <a:sym typeface="+mn-ea"/>
            </a:endParaRPr>
          </a:p>
          <a:p>
            <a:pPr algn="l"/>
            <a:r>
              <a:rPr lang="zh-CN" altLang="en-US" sz="1400" b="1">
                <a:solidFill>
                  <a:schemeClr val="tx1"/>
                </a:solidFill>
                <a:sym typeface="+mn-ea"/>
              </a:rPr>
              <a:t>加粉时间：</a:t>
            </a:r>
            <a:r>
              <a:rPr lang="en-US" altLang="zh-CN" sz="1400" b="1" dirty="0">
                <a:solidFill>
                  <a:schemeClr val="tx1"/>
                </a:solidFill>
                <a:sym typeface="+mn-ea"/>
              </a:rPr>
              <a:t>8:00-10:00</a:t>
            </a:r>
            <a:endParaRPr lang="zh-CN" altLang="en-US" sz="1400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13080" y="2044700"/>
            <a:ext cx="8763000" cy="3377565"/>
          </a:xfrm>
          <a:prstGeom prst="rect">
            <a:avLst/>
          </a:prstGeom>
          <a:noFill/>
          <a:ln w="19050"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grpSp>
        <p:nvGrpSpPr>
          <p:cNvPr id="7" name="组合 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8" name="对角圆角矩形 7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7" name="组合 86"/>
          <p:cNvGrpSpPr/>
          <p:nvPr/>
        </p:nvGrpSpPr>
        <p:grpSpPr>
          <a:xfrm>
            <a:off x="384175" y="220980"/>
            <a:ext cx="1013460" cy="1090930"/>
            <a:chOff x="3413" y="3864"/>
            <a:chExt cx="1596" cy="1718"/>
          </a:xfrm>
        </p:grpSpPr>
        <p:pic>
          <p:nvPicPr>
            <p:cNvPr id="90" name="图片 89" descr="六角形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91" name="文本框 90"/>
            <p:cNvSpPr txBox="1"/>
            <p:nvPr/>
          </p:nvSpPr>
          <p:spPr>
            <a:xfrm>
              <a:off x="3719" y="4253"/>
              <a:ext cx="1104" cy="101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>
                  <a:latin typeface="微软雅黑" panose="020B0503020204020204" charset="-122"/>
                  <a:ea typeface="微软雅黑" panose="020B0503020204020204" charset="-122"/>
                </a:rPr>
                <a:t>电商引流</a:t>
              </a:r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486853" y="612775"/>
            <a:ext cx="24942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b="1">
                <a:sym typeface="+mn-ea"/>
              </a:rPr>
              <a:t>电商引流路径分享：主动加粉</a:t>
            </a:r>
            <a:endParaRPr lang="zh-CN" altLang="en-US" sz="1400" b="1"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038475" y="4709160"/>
            <a:ext cx="4299585" cy="73723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zh-CN" altLang="en-US" sz="1400" b="1">
                <a:solidFill>
                  <a:schemeClr val="tx1"/>
                </a:solidFill>
                <a:sym typeface="+mn-ea"/>
              </a:rPr>
              <a:t>加粉维度：热点话题类话术</a:t>
            </a:r>
            <a:endParaRPr lang="zh-CN" altLang="en-US" sz="1400" b="1">
              <a:solidFill>
                <a:schemeClr val="tx1"/>
              </a:solidFill>
              <a:sym typeface="+mn-ea"/>
            </a:endParaRPr>
          </a:p>
          <a:p>
            <a:pPr algn="ctr"/>
            <a:r>
              <a:rPr lang="zh-CN" altLang="en-US" sz="1400" b="1">
                <a:solidFill>
                  <a:schemeClr val="tx1"/>
                </a:solidFill>
                <a:sym typeface="+mn-ea"/>
              </a:rPr>
              <a:t>加粉率     ：</a:t>
            </a:r>
            <a:r>
              <a:rPr lang="en-US" altLang="zh-CN" sz="1400" b="1" dirty="0">
                <a:solidFill>
                  <a:schemeClr val="tx1"/>
                </a:solidFill>
                <a:sym typeface="+mn-ea"/>
              </a:rPr>
              <a:t>1%-3%</a:t>
            </a:r>
            <a:endParaRPr lang="en-US" altLang="zh-CN" sz="1400" b="1" dirty="0">
              <a:solidFill>
                <a:schemeClr val="tx1"/>
              </a:solidFill>
              <a:sym typeface="+mn-ea"/>
            </a:endParaRPr>
          </a:p>
          <a:p>
            <a:pPr algn="ctr"/>
            <a:r>
              <a:rPr lang="zh-CN" altLang="en-US" sz="1400" b="1">
                <a:solidFill>
                  <a:schemeClr val="tx1"/>
                </a:solidFill>
                <a:sym typeface="+mn-ea"/>
              </a:rPr>
              <a:t>加粉时间：</a:t>
            </a:r>
            <a:r>
              <a:rPr lang="en-US" altLang="zh-CN" sz="1400" b="1" dirty="0">
                <a:solidFill>
                  <a:schemeClr val="tx1"/>
                </a:solidFill>
                <a:sym typeface="+mn-ea"/>
              </a:rPr>
              <a:t>8:00-10:00</a:t>
            </a:r>
            <a:endParaRPr lang="zh-CN" altLang="en-US" sz="1400" b="1">
              <a:solidFill>
                <a:schemeClr val="tx1"/>
              </a:solidFill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595" y="919480"/>
            <a:ext cx="6612255" cy="363664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8" name="对角圆角矩形 7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7" name="组合 86"/>
          <p:cNvGrpSpPr/>
          <p:nvPr/>
        </p:nvGrpSpPr>
        <p:grpSpPr>
          <a:xfrm>
            <a:off x="384175" y="220980"/>
            <a:ext cx="1013460" cy="1090930"/>
            <a:chOff x="3413" y="3864"/>
            <a:chExt cx="1596" cy="1718"/>
          </a:xfrm>
        </p:grpSpPr>
        <p:pic>
          <p:nvPicPr>
            <p:cNvPr id="90" name="图片 89" descr="六角形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91" name="文本框 90"/>
            <p:cNvSpPr txBox="1"/>
            <p:nvPr/>
          </p:nvSpPr>
          <p:spPr>
            <a:xfrm>
              <a:off x="3719" y="4253"/>
              <a:ext cx="1104" cy="101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>
                  <a:latin typeface="微软雅黑" panose="020B0503020204020204" charset="-122"/>
                  <a:ea typeface="微软雅黑" panose="020B0503020204020204" charset="-122"/>
                </a:rPr>
                <a:t>电商引流</a:t>
              </a:r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486853" y="612775"/>
            <a:ext cx="24942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b="1">
                <a:sym typeface="+mn-ea"/>
              </a:rPr>
              <a:t>电商引流路径分享：主动加粉</a:t>
            </a:r>
            <a:endParaRPr lang="zh-CN" altLang="en-US" sz="1400" b="1"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030855" y="4738370"/>
            <a:ext cx="4299585" cy="73723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l"/>
            <a:r>
              <a:rPr lang="zh-CN" altLang="en-US" sz="1400" b="1">
                <a:solidFill>
                  <a:schemeClr val="tx1"/>
                </a:solidFill>
                <a:sym typeface="+mn-ea"/>
              </a:rPr>
              <a:t>加粉维度：促销活动类话术</a:t>
            </a:r>
            <a:endParaRPr lang="zh-CN" altLang="en-US" sz="1400" b="1">
              <a:solidFill>
                <a:schemeClr val="tx1"/>
              </a:solidFill>
              <a:sym typeface="+mn-ea"/>
            </a:endParaRPr>
          </a:p>
          <a:p>
            <a:pPr algn="l"/>
            <a:r>
              <a:rPr lang="zh-CN" altLang="en-US" sz="1400" b="1">
                <a:solidFill>
                  <a:schemeClr val="tx1"/>
                </a:solidFill>
                <a:sym typeface="+mn-ea"/>
              </a:rPr>
              <a:t>加粉率     ：</a:t>
            </a:r>
            <a:r>
              <a:rPr lang="en-US" altLang="zh-CN" sz="1400" b="1" dirty="0">
                <a:solidFill>
                  <a:schemeClr val="tx1"/>
                </a:solidFill>
                <a:sym typeface="+mn-ea"/>
              </a:rPr>
              <a:t>2%-2.5%</a:t>
            </a:r>
            <a:endParaRPr lang="en-US" altLang="zh-CN" sz="1400" b="1" dirty="0">
              <a:solidFill>
                <a:schemeClr val="tx1"/>
              </a:solidFill>
              <a:sym typeface="+mn-ea"/>
            </a:endParaRPr>
          </a:p>
          <a:p>
            <a:pPr algn="l"/>
            <a:r>
              <a:rPr lang="zh-CN" altLang="en-US" sz="1400" b="1">
                <a:solidFill>
                  <a:schemeClr val="tx1"/>
                </a:solidFill>
                <a:sym typeface="+mn-ea"/>
              </a:rPr>
              <a:t>加粉时间：</a:t>
            </a:r>
            <a:r>
              <a:rPr lang="en-US" altLang="zh-CN" sz="1400" b="1" dirty="0">
                <a:solidFill>
                  <a:schemeClr val="tx1"/>
                </a:solidFill>
                <a:sym typeface="+mn-ea"/>
              </a:rPr>
              <a:t>8:00-10:00</a:t>
            </a:r>
            <a:endParaRPr lang="zh-CN" altLang="en-US" sz="1400" b="1">
              <a:solidFill>
                <a:schemeClr val="tx1"/>
              </a:solidFill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635" y="1074420"/>
            <a:ext cx="7155815" cy="355473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8" name="对角圆角矩形 7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4155441" y="2598738"/>
            <a:ext cx="231965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tx1"/>
                </a:solidFill>
                <a:latin typeface="+mj-ea"/>
                <a:ea typeface="+mj-ea"/>
                <a:sym typeface="+mn-ea"/>
              </a:rPr>
              <a:t>Part  4</a:t>
            </a:r>
            <a:r>
              <a:rPr lang="en-US" altLang="zh-CN" sz="2000" b="1" dirty="0">
                <a:solidFill>
                  <a:schemeClr val="tx1"/>
                </a:solidFill>
                <a:sym typeface="+mn-ea"/>
              </a:rPr>
              <a:t>     </a:t>
            </a:r>
            <a:r>
              <a:rPr lang="zh-CN" altLang="en-US" sz="2000" b="1">
                <a:solidFill>
                  <a:schemeClr val="tx1"/>
                </a:solidFill>
                <a:sym typeface="+mn-ea"/>
              </a:rPr>
              <a:t>精准引流</a:t>
            </a:r>
            <a:endParaRPr lang="zh-CN" altLang="en-US" sz="20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3360420" y="2610485"/>
            <a:ext cx="522605" cy="38671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3871595" y="1207770"/>
            <a:ext cx="2516505" cy="621030"/>
            <a:chOff x="5993" y="4227"/>
            <a:chExt cx="3963" cy="978"/>
          </a:xfrm>
        </p:grpSpPr>
        <p:sp>
          <p:nvSpPr>
            <p:cNvPr id="31" name="矩形 30"/>
            <p:cNvSpPr/>
            <p:nvPr/>
          </p:nvSpPr>
          <p:spPr>
            <a:xfrm>
              <a:off x="6984" y="4672"/>
              <a:ext cx="2973" cy="532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5993" y="4673"/>
              <a:ext cx="991" cy="5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8" name="图片 27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22" y="4227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6985" y="4673"/>
              <a:ext cx="2971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rgbClr val="FEA900"/>
                  </a:solidFill>
                  <a:sym typeface="+mn-ea"/>
                </a:rPr>
                <a:t>品牌私域运营中心</a:t>
              </a:r>
              <a:endParaRPr lang="zh-CN" altLang="en-US" sz="1600" b="1">
                <a:solidFill>
                  <a:srgbClr val="FEA900"/>
                </a:solidFill>
                <a:sym typeface="+mn-ea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994" y="4673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7" name="组合 86"/>
          <p:cNvGrpSpPr/>
          <p:nvPr/>
        </p:nvGrpSpPr>
        <p:grpSpPr>
          <a:xfrm>
            <a:off x="384175" y="220980"/>
            <a:ext cx="1013460" cy="1090930"/>
            <a:chOff x="3413" y="3864"/>
            <a:chExt cx="1596" cy="1718"/>
          </a:xfrm>
        </p:grpSpPr>
        <p:pic>
          <p:nvPicPr>
            <p:cNvPr id="90" name="图片 89" descr="六角形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91" name="文本框 90"/>
            <p:cNvSpPr txBox="1"/>
            <p:nvPr/>
          </p:nvSpPr>
          <p:spPr>
            <a:xfrm>
              <a:off x="3719" y="4253"/>
              <a:ext cx="1104" cy="101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>
                  <a:latin typeface="微软雅黑" panose="020B0503020204020204" charset="-122"/>
                  <a:ea typeface="微软雅黑" panose="020B0503020204020204" charset="-122"/>
                </a:rPr>
                <a:t>电商引流</a:t>
              </a:r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486853" y="612775"/>
            <a:ext cx="24942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b="1">
                <a:sym typeface="+mn-ea"/>
              </a:rPr>
              <a:t>电商引流路径分享：主动加粉</a:t>
            </a:r>
            <a:endParaRPr lang="zh-CN" altLang="en-US" sz="1400" b="1"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851785" y="4481830"/>
            <a:ext cx="4299585" cy="73723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l"/>
            <a:r>
              <a:rPr lang="zh-CN" altLang="en-US" sz="1400" b="1">
                <a:solidFill>
                  <a:schemeClr val="tx1"/>
                </a:solidFill>
                <a:sym typeface="+mn-ea"/>
              </a:rPr>
              <a:t>加粉维度：提问</a:t>
            </a:r>
            <a:r>
              <a:rPr lang="en-US" altLang="zh-CN" sz="1400" b="1" dirty="0">
                <a:solidFill>
                  <a:schemeClr val="tx1"/>
                </a:solidFill>
                <a:sym typeface="+mn-ea"/>
              </a:rPr>
              <a:t>/</a:t>
            </a:r>
            <a:r>
              <a:rPr lang="zh-CN" altLang="en-US" sz="1400" b="1">
                <a:solidFill>
                  <a:schemeClr val="tx1"/>
                </a:solidFill>
                <a:sym typeface="+mn-ea"/>
              </a:rPr>
              <a:t>反问类话术</a:t>
            </a:r>
            <a:endParaRPr lang="zh-CN" altLang="en-US" sz="1400" b="1">
              <a:solidFill>
                <a:schemeClr val="tx1"/>
              </a:solidFill>
              <a:sym typeface="+mn-ea"/>
            </a:endParaRPr>
          </a:p>
          <a:p>
            <a:pPr algn="l"/>
            <a:r>
              <a:rPr lang="zh-CN" altLang="en-US" sz="1400" b="1">
                <a:solidFill>
                  <a:schemeClr val="tx1"/>
                </a:solidFill>
                <a:sym typeface="+mn-ea"/>
              </a:rPr>
              <a:t>加粉率     ：</a:t>
            </a:r>
            <a:r>
              <a:rPr lang="en-US" altLang="zh-CN" sz="1400" b="1" dirty="0">
                <a:solidFill>
                  <a:schemeClr val="tx1"/>
                </a:solidFill>
                <a:sym typeface="+mn-ea"/>
              </a:rPr>
              <a:t>3%-5%</a:t>
            </a:r>
            <a:endParaRPr lang="en-US" altLang="zh-CN" sz="1400" b="1" dirty="0">
              <a:solidFill>
                <a:schemeClr val="tx1"/>
              </a:solidFill>
              <a:sym typeface="+mn-ea"/>
            </a:endParaRPr>
          </a:p>
          <a:p>
            <a:pPr algn="l"/>
            <a:r>
              <a:rPr lang="zh-CN" altLang="en-US" sz="1400" b="1">
                <a:solidFill>
                  <a:schemeClr val="tx1"/>
                </a:solidFill>
                <a:sym typeface="+mn-ea"/>
              </a:rPr>
              <a:t>加粉时间：</a:t>
            </a:r>
            <a:r>
              <a:rPr lang="en-US" altLang="zh-CN" sz="1400" b="1" dirty="0">
                <a:solidFill>
                  <a:schemeClr val="tx1"/>
                </a:solidFill>
                <a:sym typeface="+mn-ea"/>
              </a:rPr>
              <a:t>8:00-10:00</a:t>
            </a:r>
            <a:endParaRPr lang="zh-CN" altLang="en-US" sz="1400" b="1">
              <a:solidFill>
                <a:schemeClr val="tx1"/>
              </a:solidFill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3915" y="919480"/>
            <a:ext cx="5191125" cy="33147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8" name="对角圆角矩形 7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7" name="组合 86"/>
          <p:cNvGrpSpPr/>
          <p:nvPr/>
        </p:nvGrpSpPr>
        <p:grpSpPr>
          <a:xfrm>
            <a:off x="384175" y="220980"/>
            <a:ext cx="1013460" cy="1090930"/>
            <a:chOff x="3413" y="3864"/>
            <a:chExt cx="1596" cy="1718"/>
          </a:xfrm>
        </p:grpSpPr>
        <p:pic>
          <p:nvPicPr>
            <p:cNvPr id="90" name="图片 89" descr="六角形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91" name="文本框 90"/>
            <p:cNvSpPr txBox="1"/>
            <p:nvPr/>
          </p:nvSpPr>
          <p:spPr>
            <a:xfrm>
              <a:off x="3719" y="4253"/>
              <a:ext cx="1104" cy="101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>
                  <a:latin typeface="微软雅黑" panose="020B0503020204020204" charset="-122"/>
                  <a:ea typeface="微软雅黑" panose="020B0503020204020204" charset="-122"/>
                </a:rPr>
                <a:t>电商引流</a:t>
              </a:r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486853" y="612775"/>
            <a:ext cx="24942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b="1">
                <a:sym typeface="+mn-ea"/>
              </a:rPr>
              <a:t>电商引流路径分享：主动加粉</a:t>
            </a:r>
            <a:endParaRPr lang="zh-CN" altLang="en-US" sz="1400" b="1"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919605" y="3936365"/>
            <a:ext cx="5584825" cy="73723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zh-CN" altLang="en-US" sz="1400" b="1">
                <a:solidFill>
                  <a:schemeClr val="tx1"/>
                </a:solidFill>
                <a:sym typeface="+mn-ea"/>
              </a:rPr>
              <a:t>加粉维度：简短</a:t>
            </a:r>
            <a:r>
              <a:rPr lang="en-US" altLang="zh-CN" sz="1400" b="1" dirty="0">
                <a:solidFill>
                  <a:schemeClr val="tx1"/>
                </a:solidFill>
                <a:sym typeface="+mn-ea"/>
              </a:rPr>
              <a:t>/</a:t>
            </a:r>
            <a:r>
              <a:rPr lang="zh-CN" altLang="en-US" sz="1400" b="1">
                <a:solidFill>
                  <a:schemeClr val="tx1"/>
                </a:solidFill>
                <a:sym typeface="+mn-ea"/>
              </a:rPr>
              <a:t>明确利益点类话术</a:t>
            </a:r>
            <a:endParaRPr lang="zh-CN" altLang="en-US" sz="1400" b="1">
              <a:solidFill>
                <a:schemeClr val="tx1"/>
              </a:solidFill>
              <a:sym typeface="+mn-ea"/>
            </a:endParaRPr>
          </a:p>
          <a:p>
            <a:pPr algn="ctr"/>
            <a:r>
              <a:rPr lang="zh-CN" altLang="en-US" sz="1400" b="1">
                <a:solidFill>
                  <a:schemeClr val="tx1"/>
                </a:solidFill>
                <a:sym typeface="+mn-ea"/>
              </a:rPr>
              <a:t>加粉率     ：</a:t>
            </a:r>
            <a:r>
              <a:rPr lang="en-US" altLang="zh-CN" sz="1400" b="1" dirty="0">
                <a:solidFill>
                  <a:schemeClr val="tx1"/>
                </a:solidFill>
                <a:sym typeface="+mn-ea"/>
              </a:rPr>
              <a:t>3%-6%</a:t>
            </a:r>
            <a:endParaRPr lang="en-US" altLang="zh-CN" sz="1400" b="1" dirty="0">
              <a:solidFill>
                <a:schemeClr val="tx1"/>
              </a:solidFill>
              <a:sym typeface="+mn-ea"/>
            </a:endParaRPr>
          </a:p>
          <a:p>
            <a:pPr algn="ctr"/>
            <a:r>
              <a:rPr lang="zh-CN" altLang="en-US" sz="1400" b="1">
                <a:solidFill>
                  <a:schemeClr val="tx1"/>
                </a:solidFill>
                <a:sym typeface="+mn-ea"/>
              </a:rPr>
              <a:t>加粉时间：</a:t>
            </a:r>
            <a:r>
              <a:rPr lang="en-US" altLang="zh-CN" sz="1400" b="1" dirty="0">
                <a:solidFill>
                  <a:schemeClr val="tx1"/>
                </a:solidFill>
                <a:sym typeface="+mn-ea"/>
              </a:rPr>
              <a:t>8:00-10:00</a:t>
            </a:r>
            <a:endParaRPr lang="zh-CN" altLang="en-US" sz="1400" b="1">
              <a:solidFill>
                <a:schemeClr val="tx1"/>
              </a:solidFill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055" y="1497965"/>
            <a:ext cx="9634220" cy="215582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8" name="对角圆角矩形 7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7" name="组合 86"/>
          <p:cNvGrpSpPr/>
          <p:nvPr/>
        </p:nvGrpSpPr>
        <p:grpSpPr>
          <a:xfrm>
            <a:off x="384175" y="220980"/>
            <a:ext cx="1013460" cy="1090930"/>
            <a:chOff x="3413" y="3864"/>
            <a:chExt cx="1596" cy="1718"/>
          </a:xfrm>
        </p:grpSpPr>
        <p:pic>
          <p:nvPicPr>
            <p:cNvPr id="90" name="图片 89" descr="六角形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91" name="文本框 90"/>
            <p:cNvSpPr txBox="1"/>
            <p:nvPr/>
          </p:nvSpPr>
          <p:spPr>
            <a:xfrm>
              <a:off x="3719" y="4253"/>
              <a:ext cx="1104" cy="101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>
                  <a:latin typeface="微软雅黑" panose="020B0503020204020204" charset="-122"/>
                  <a:ea typeface="微软雅黑" panose="020B0503020204020204" charset="-122"/>
                </a:rPr>
                <a:t>电商引流</a:t>
              </a:r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486853" y="612775"/>
            <a:ext cx="24942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b="1">
                <a:sym typeface="+mn-ea"/>
              </a:rPr>
              <a:t>电商引流路径分享：主动加粉</a:t>
            </a:r>
            <a:endParaRPr lang="zh-CN" altLang="en-US" sz="1400" b="1"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050540" y="4565650"/>
            <a:ext cx="4299585" cy="95313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l"/>
            <a:r>
              <a:rPr lang="zh-CN" altLang="en-US" sz="1400" b="1">
                <a:solidFill>
                  <a:schemeClr val="tx1"/>
                </a:solidFill>
                <a:sym typeface="+mn-ea"/>
              </a:rPr>
              <a:t>加粉维度：简短</a:t>
            </a:r>
            <a:r>
              <a:rPr lang="en-US" altLang="zh-CN" sz="1400" b="1" dirty="0">
                <a:solidFill>
                  <a:schemeClr val="tx1"/>
                </a:solidFill>
                <a:sym typeface="+mn-ea"/>
              </a:rPr>
              <a:t>/</a:t>
            </a:r>
            <a:r>
              <a:rPr lang="zh-CN" altLang="en-US" sz="1400" b="1">
                <a:solidFill>
                  <a:schemeClr val="tx1"/>
                </a:solidFill>
                <a:sym typeface="+mn-ea"/>
              </a:rPr>
              <a:t>明确利益点类话术</a:t>
            </a:r>
            <a:endParaRPr lang="zh-CN" altLang="en-US" sz="1400" b="1">
              <a:solidFill>
                <a:schemeClr val="tx1"/>
              </a:solidFill>
              <a:sym typeface="+mn-ea"/>
            </a:endParaRPr>
          </a:p>
          <a:p>
            <a:pPr algn="l"/>
            <a:r>
              <a:rPr lang="zh-CN" altLang="en-US" sz="1400" b="1">
                <a:solidFill>
                  <a:schemeClr val="tx1"/>
                </a:solidFill>
                <a:sym typeface="+mn-ea"/>
              </a:rPr>
              <a:t>加粉率     ：</a:t>
            </a:r>
            <a:r>
              <a:rPr lang="en-US" altLang="zh-CN" sz="1400" b="1" dirty="0">
                <a:solidFill>
                  <a:schemeClr val="tx1"/>
                </a:solidFill>
                <a:sym typeface="+mn-ea"/>
              </a:rPr>
              <a:t>12%-19%</a:t>
            </a:r>
            <a:endParaRPr lang="en-US" altLang="zh-CN" sz="1400" b="1" dirty="0">
              <a:solidFill>
                <a:schemeClr val="tx1"/>
              </a:solidFill>
              <a:sym typeface="+mn-ea"/>
            </a:endParaRPr>
          </a:p>
          <a:p>
            <a:pPr algn="l"/>
            <a:r>
              <a:rPr lang="zh-CN" altLang="en-US" sz="1400" b="1">
                <a:solidFill>
                  <a:schemeClr val="tx1"/>
                </a:solidFill>
                <a:sym typeface="+mn-ea"/>
              </a:rPr>
              <a:t>加粉时间：</a:t>
            </a:r>
            <a:r>
              <a:rPr lang="en-US" altLang="zh-CN" sz="1400" b="1" dirty="0">
                <a:solidFill>
                  <a:schemeClr val="tx1"/>
                </a:solidFill>
                <a:sym typeface="+mn-ea"/>
              </a:rPr>
              <a:t>8:00-11:00</a:t>
            </a:r>
            <a:endParaRPr lang="en-US" altLang="zh-CN" sz="1400" b="1" dirty="0">
              <a:solidFill>
                <a:schemeClr val="tx1"/>
              </a:solidFill>
              <a:sym typeface="+mn-ea"/>
            </a:endParaRPr>
          </a:p>
          <a:p>
            <a:pPr algn="l"/>
            <a:r>
              <a:rPr lang="zh-CN" altLang="en-US" sz="1400" b="1">
                <a:solidFill>
                  <a:schemeClr val="tx1"/>
                </a:solidFill>
                <a:sym typeface="+mn-ea"/>
              </a:rPr>
              <a:t>数据源：最新一周新用户</a:t>
            </a:r>
            <a:endParaRPr lang="zh-CN" altLang="en-US" sz="1400" b="1">
              <a:solidFill>
                <a:schemeClr val="tx1"/>
              </a:solidFill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170" y="885190"/>
            <a:ext cx="7426960" cy="362204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8" name="对角圆角矩形 7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4561840" y="236855"/>
          <a:ext cx="5273040" cy="53498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8945"/>
                <a:gridCol w="749300"/>
                <a:gridCol w="752475"/>
                <a:gridCol w="613410"/>
                <a:gridCol w="2708910"/>
              </a:tblGrid>
              <a:tr h="58102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</a:t>
                      </a:r>
                      <a:endParaRPr lang="en-US" altLang="en-US" sz="9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6384</a:t>
                      </a:r>
                      <a:endParaRPr lang="en-US" altLang="en-US" sz="9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54</a:t>
                      </a:r>
                      <a:endParaRPr lang="en-US" altLang="en-US" sz="9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0.85%</a:t>
                      </a:r>
                      <a:endParaRPr lang="en-US" altLang="en-US" sz="9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【舒客】邀请您加入美力颜习社，一同get口腔护理知识，做口腔达人，还有好礼可随单送大容量牙膏、漱口水、儿童牙膏等，任选其一！ 快来吧↓↓↓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387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</a:t>
                      </a:r>
                      <a:endParaRPr lang="en-US" altLang="en-US" sz="9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2958</a:t>
                      </a:r>
                      <a:endParaRPr lang="en-US" altLang="en-US" sz="9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80</a:t>
                      </a:r>
                      <a:endParaRPr lang="en-US" altLang="en-US" sz="9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2.70%</a:t>
                      </a:r>
                      <a:endParaRPr lang="en-US" altLang="en-US" sz="9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【舒客】亲亲 快扫码领取会员大礼包↓↓↓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324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3</a:t>
                      </a:r>
                      <a:endParaRPr lang="en-US" altLang="en-US" sz="9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3123</a:t>
                      </a:r>
                      <a:endParaRPr lang="en-US" altLang="en-US" sz="9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97</a:t>
                      </a:r>
                      <a:endParaRPr lang="en-US" altLang="en-US" sz="9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3.11%</a:t>
                      </a:r>
                      <a:endParaRPr lang="en-US" altLang="en-US" sz="9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【舒客】你好，我是舒客宠粉男神小客，想了解口腔干货吗？添加我，即可get口腔资讯~快来吧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387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4</a:t>
                      </a:r>
                      <a:endParaRPr lang="en-US" altLang="en-US" sz="9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1075</a:t>
                      </a:r>
                      <a:endParaRPr lang="en-US" altLang="en-US" sz="9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33</a:t>
                      </a:r>
                      <a:endParaRPr lang="en-US" altLang="en-US" sz="9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3.07%</a:t>
                      </a:r>
                      <a:endParaRPr lang="en-US" altLang="en-US" sz="9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【舒客】你好我是宠粉男神小客，恭喜你获得了会员专属权益，添加我了解吧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324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5</a:t>
                      </a:r>
                      <a:endParaRPr lang="en-US" altLang="en-US" sz="9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1239</a:t>
                      </a:r>
                      <a:endParaRPr lang="en-US" altLang="en-US" sz="9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43</a:t>
                      </a:r>
                      <a:endParaRPr lang="en-US" altLang="en-US" sz="9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3.47%</a:t>
                      </a:r>
                      <a:endParaRPr lang="en-US" altLang="en-US" sz="9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【舒客】我是宠粉官小客，发现你在商城购物啦，现在有9.9包邮送小苏打牙膏的优惠，加我领取吧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324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6</a:t>
                      </a:r>
                      <a:endParaRPr lang="en-US" altLang="en-US" sz="9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923</a:t>
                      </a:r>
                      <a:endParaRPr lang="en-US" altLang="en-US" sz="9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23</a:t>
                      </a:r>
                      <a:endParaRPr lang="en-US" altLang="en-US" sz="9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2.49%</a:t>
                      </a:r>
                      <a:endParaRPr lang="en-US" altLang="en-US" sz="9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【舒客宝贝】亲爱的，该给家中宝贝的电动牙刷换头啦，刚好可以免费领， 快来领取吧↓↓↓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387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7</a:t>
                      </a:r>
                      <a:endParaRPr lang="en-US" altLang="en-US" sz="9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2522</a:t>
                      </a:r>
                      <a:endParaRPr lang="en-US" altLang="en-US" sz="9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27</a:t>
                      </a:r>
                      <a:endParaRPr lang="en-US" altLang="en-US" sz="9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1.07%</a:t>
                      </a:r>
                      <a:endParaRPr lang="en-US" altLang="en-US" sz="9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【舒客】小苏打牙膏免费限量领取中，速领↓↓↓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324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8</a:t>
                      </a:r>
                      <a:endParaRPr lang="en-US" altLang="en-US" sz="9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2958</a:t>
                      </a:r>
                      <a:endParaRPr lang="en-US" altLang="en-US" sz="9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102</a:t>
                      </a:r>
                      <a:endParaRPr lang="en-US" altLang="en-US" sz="9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3.45%</a:t>
                      </a:r>
                      <a:endParaRPr lang="en-US" altLang="en-US" sz="9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【舒客】你好，我是舒客宠粉男神小客，想了解口腔干货吗？添加我，即可get口腔资讯~快来吧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02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9</a:t>
                      </a:r>
                      <a:endParaRPr lang="en-US" altLang="en-US" sz="9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3129</a:t>
                      </a:r>
                      <a:endParaRPr lang="en-US" altLang="en-US" sz="9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80</a:t>
                      </a:r>
                      <a:endParaRPr lang="en-US" altLang="en-US" sz="9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2.56%</a:t>
                      </a:r>
                      <a:endParaRPr lang="en-US" altLang="en-US" sz="9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【舒客官方】我是小客，感谢您购买了舒客产品，加我成为舒客Vip会员，福利多多，我们将对您进行一对一服务，还有入群好礼等你来拿，快来吧↓↓↓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324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10</a:t>
                      </a:r>
                      <a:endParaRPr lang="en-US" altLang="en-US" sz="9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1360</a:t>
                      </a:r>
                      <a:endParaRPr lang="en-US" altLang="en-US" sz="9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11</a:t>
                      </a:r>
                      <a:endParaRPr lang="en-US" altLang="en-US" sz="9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0.81%</a:t>
                      </a:r>
                      <a:endParaRPr lang="en-US" altLang="en-US" sz="9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【舒客】你还有1份好礼待领取，可随单免费送：替换刷头、大容量牙膏、漱口水、儿童牙膏等产品，任选其一！ 快来吧↓↓↓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1397318" y="612775"/>
            <a:ext cx="21386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b="1">
                <a:solidFill>
                  <a:schemeClr val="tx1"/>
                </a:solidFill>
                <a:sym typeface="+mn-ea"/>
              </a:rPr>
              <a:t>某口腔品牌真实转粉案例</a:t>
            </a:r>
            <a:endParaRPr lang="zh-CN" altLang="en-US" sz="1400" b="1">
              <a:solidFill>
                <a:schemeClr val="tx1"/>
              </a:solidFill>
              <a:sym typeface="+mn-ea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337185" y="1311875"/>
          <a:ext cx="3979545" cy="38061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3215"/>
                <a:gridCol w="541655"/>
                <a:gridCol w="541655"/>
                <a:gridCol w="443865"/>
                <a:gridCol w="2129155"/>
              </a:tblGrid>
              <a:tr h="1905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序号</a:t>
                      </a:r>
                      <a:endParaRPr lang="en-US" altLang="en-US" sz="9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申请次数</a:t>
                      </a:r>
                      <a:endParaRPr lang="en-US" altLang="en-US" sz="9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通过次数</a:t>
                      </a:r>
                      <a:endParaRPr lang="en-US" altLang="en-US" sz="9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转粉率</a:t>
                      </a:r>
                      <a:endParaRPr lang="en-US" altLang="en-US" sz="9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话术</a:t>
                      </a:r>
                      <a:endParaRPr lang="en-US" altLang="en-US" sz="9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0332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</a:t>
                      </a:r>
                      <a:endParaRPr lang="en-US" altLang="en-US" sz="9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496</a:t>
                      </a:r>
                      <a:endParaRPr lang="en-US" altLang="en-US" sz="9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2B2B2B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2B2B2B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46</a:t>
                      </a:r>
                      <a:endParaRPr lang="en-US" altLang="en-US" sz="9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2B2B2B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2B2B2B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2B2B2B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9.27%</a:t>
                      </a:r>
                      <a:endParaRPr lang="en-US" altLang="en-US" sz="9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2B2B2B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【舒客官方】感谢您购买了舒客产品，我是您的口腔顾问小客，加我成为舒客Vip会员，享受1对1服务，首次入群更有好礼可领，快来吧↓↓↓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  <a:p>
                      <a:pPr indent="0" algn="ctr">
                        <a:buNone/>
                      </a:pPr>
                      <a:endParaRPr lang="en-US" altLang="en-US" sz="9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altLang="en-US" sz="900" b="1" dirty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</a:rPr>
                        <a:t>24</a:t>
                      </a:r>
                      <a:r>
                        <a:rPr lang="zh-CN" altLang="en-US" sz="900" b="1">
                          <a:solidFill>
                            <a:srgbClr val="FF0000"/>
                          </a:solidFill>
                          <a:latin typeface="宋体" panose="02010600030101010101" pitchFamily="2" charset="-122"/>
                        </a:rPr>
                        <a:t>小时内客户</a:t>
                      </a:r>
                      <a:endParaRPr lang="zh-CN" altLang="en-US" sz="900" b="1">
                        <a:solidFill>
                          <a:srgbClr val="FF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0396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</a:t>
                      </a:r>
                      <a:endParaRPr lang="en-US" altLang="en-US" sz="9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4385</a:t>
                      </a:r>
                      <a:endParaRPr lang="en-US" altLang="en-US" sz="9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2B2B2B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300</a:t>
                      </a:r>
                      <a:endParaRPr lang="en-US" altLang="en-US" sz="9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2B2B2B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6.84%</a:t>
                      </a:r>
                      <a:endParaRPr lang="en-US" altLang="en-US" sz="9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【舒客】扫码即得160g食品级小苏打牙膏，快来↓↓↓</a:t>
                      </a:r>
                      <a:endParaRPr lang="en-US" altLang="en-US" sz="9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0332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3</a:t>
                      </a:r>
                      <a:endParaRPr lang="en-US" altLang="en-US" sz="9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4348</a:t>
                      </a:r>
                      <a:endParaRPr lang="en-US" altLang="en-US" sz="9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210</a:t>
                      </a:r>
                      <a:endParaRPr lang="en-US" altLang="en-US" sz="9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4.83%</a:t>
                      </a:r>
                      <a:endParaRPr lang="en-US" altLang="en-US" sz="9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【舒客】初次见面，免费为你送上一份宠粉新人礼，内含210g超大容量牙膏，速领↓↓↓</a:t>
                      </a:r>
                      <a:endParaRPr lang="en-US" altLang="en-US" sz="9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矩形 2"/>
          <p:cNvSpPr/>
          <p:nvPr/>
        </p:nvSpPr>
        <p:spPr>
          <a:xfrm>
            <a:off x="108585" y="149225"/>
            <a:ext cx="10042525" cy="5525135"/>
          </a:xfrm>
          <a:prstGeom prst="rect">
            <a:avLst/>
          </a:prstGeom>
          <a:noFill/>
          <a:ln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7" name="组合 86"/>
          <p:cNvGrpSpPr/>
          <p:nvPr/>
        </p:nvGrpSpPr>
        <p:grpSpPr>
          <a:xfrm>
            <a:off x="384175" y="220980"/>
            <a:ext cx="1013460" cy="1090930"/>
            <a:chOff x="3413" y="3864"/>
            <a:chExt cx="1596" cy="1718"/>
          </a:xfrm>
        </p:grpSpPr>
        <p:pic>
          <p:nvPicPr>
            <p:cNvPr id="90" name="图片 89" descr="六角形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91" name="文本框 90"/>
            <p:cNvSpPr txBox="1"/>
            <p:nvPr/>
          </p:nvSpPr>
          <p:spPr>
            <a:xfrm>
              <a:off x="3719" y="4253"/>
              <a:ext cx="1104" cy="101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>
                  <a:latin typeface="微软雅黑" panose="020B0503020204020204" charset="-122"/>
                  <a:ea typeface="微软雅黑" panose="020B0503020204020204" charset="-122"/>
                </a:rPr>
                <a:t>电商引流</a:t>
              </a:r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7" name="组合 86"/>
          <p:cNvGrpSpPr/>
          <p:nvPr/>
        </p:nvGrpSpPr>
        <p:grpSpPr>
          <a:xfrm>
            <a:off x="384175" y="220980"/>
            <a:ext cx="1013460" cy="1090930"/>
            <a:chOff x="3413" y="3864"/>
            <a:chExt cx="1596" cy="1718"/>
          </a:xfrm>
        </p:grpSpPr>
        <p:pic>
          <p:nvPicPr>
            <p:cNvPr id="90" name="图片 89" descr="六角形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91" name="文本框 90"/>
            <p:cNvSpPr txBox="1"/>
            <p:nvPr/>
          </p:nvSpPr>
          <p:spPr>
            <a:xfrm>
              <a:off x="3719" y="4253"/>
              <a:ext cx="1104" cy="101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>
                  <a:latin typeface="微软雅黑" panose="020B0503020204020204" charset="-122"/>
                  <a:ea typeface="微软雅黑" panose="020B0503020204020204" charset="-122"/>
                </a:rPr>
                <a:t>电商引流</a:t>
              </a:r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79" name="文本框 278"/>
          <p:cNvSpPr txBox="1"/>
          <p:nvPr/>
        </p:nvSpPr>
        <p:spPr>
          <a:xfrm>
            <a:off x="6442710" y="3137535"/>
            <a:ext cx="285623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1400" b="1">
                <a:solidFill>
                  <a:schemeClr val="tx1"/>
                </a:solidFill>
                <a:sym typeface="+mn-ea"/>
              </a:rPr>
              <a:t>激活老用户粉丝池，话术</a:t>
            </a:r>
            <a:r>
              <a:rPr lang="en-US" altLang="zh-CN" sz="1400" b="1" dirty="0">
                <a:solidFill>
                  <a:schemeClr val="tx1"/>
                </a:solidFill>
                <a:sym typeface="+mn-ea"/>
              </a:rPr>
              <a:t>+</a:t>
            </a:r>
            <a:r>
              <a:rPr lang="zh-CN" altLang="en-US" sz="1400" b="1">
                <a:solidFill>
                  <a:schemeClr val="tx1"/>
                </a:solidFill>
                <a:sym typeface="+mn-ea"/>
              </a:rPr>
              <a:t>利益点引导粉丝进入企微</a:t>
            </a:r>
            <a:endParaRPr lang="zh-CN" altLang="en-US" sz="14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177" name="组合 176"/>
          <p:cNvGrpSpPr/>
          <p:nvPr/>
        </p:nvGrpSpPr>
        <p:grpSpPr>
          <a:xfrm>
            <a:off x="6442710" y="1036955"/>
            <a:ext cx="2856230" cy="1741170"/>
            <a:chOff x="2283" y="2109"/>
            <a:chExt cx="4498" cy="2742"/>
          </a:xfrm>
        </p:grpSpPr>
        <p:sp>
          <p:nvSpPr>
            <p:cNvPr id="181" name="文本框 180"/>
            <p:cNvSpPr txBox="1"/>
            <p:nvPr/>
          </p:nvSpPr>
          <p:spPr>
            <a:xfrm>
              <a:off x="2344" y="3555"/>
              <a:ext cx="4377" cy="118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sz="900" b="1"/>
                <a:t>个微好友数量 ： </a:t>
              </a:r>
              <a:r>
                <a:rPr lang="en-US" altLang="zh-CN" sz="900" b="1" dirty="0"/>
                <a:t>6785</a:t>
              </a:r>
              <a:endParaRPr lang="en-US" altLang="zh-CN" sz="900" b="1" dirty="0"/>
            </a:p>
            <a:p>
              <a:pPr>
                <a:lnSpc>
                  <a:spcPct val="160000"/>
                </a:lnSpc>
              </a:pPr>
              <a:r>
                <a:rPr lang="zh-CN" altLang="en-US" sz="900" b="1"/>
                <a:t>成功转移数量： </a:t>
              </a:r>
              <a:r>
                <a:rPr lang="en-US" sz="900" b="1" dirty="0"/>
                <a:t>1357</a:t>
              </a:r>
              <a:endParaRPr lang="en-US" altLang="zh-CN" sz="900" b="1" dirty="0"/>
            </a:p>
            <a:p>
              <a:pPr>
                <a:lnSpc>
                  <a:spcPct val="160000"/>
                </a:lnSpc>
              </a:pPr>
              <a:r>
                <a:rPr lang="zh-CN" altLang="en-US" sz="900" b="1"/>
                <a:t>转移成功率：  </a:t>
              </a:r>
              <a:r>
                <a:rPr lang="en-US" altLang="zh-CN" sz="900" b="1" dirty="0"/>
                <a:t>20%</a:t>
              </a:r>
              <a:r>
                <a:rPr lang="zh-CN" altLang="en-US" sz="900" b="1"/>
                <a:t> </a:t>
              </a:r>
              <a:endParaRPr lang="zh-CN" altLang="en-US" sz="900" b="1"/>
            </a:p>
          </p:txBody>
        </p:sp>
        <p:sp>
          <p:nvSpPr>
            <p:cNvPr id="188" name="文本框 187"/>
            <p:cNvSpPr txBox="1"/>
            <p:nvPr/>
          </p:nvSpPr>
          <p:spPr>
            <a:xfrm>
              <a:off x="2344" y="3067"/>
              <a:ext cx="2921" cy="5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/>
              <a:r>
                <a:rPr lang="zh-CN" altLang="en-US" b="1">
                  <a:solidFill>
                    <a:schemeClr val="tx1"/>
                  </a:solidFill>
                  <a:sym typeface="+mn-ea"/>
                </a:rPr>
                <a:t>主动添加好友</a:t>
              </a:r>
              <a:endParaRPr lang="zh-CN" altLang="en-US" b="1">
                <a:solidFill>
                  <a:schemeClr val="tx1"/>
                </a:solidFill>
                <a:sym typeface="+mn-ea"/>
              </a:endParaRPr>
            </a:p>
          </p:txBody>
        </p:sp>
        <p:sp>
          <p:nvSpPr>
            <p:cNvPr id="189" name="矩形 188"/>
            <p:cNvSpPr/>
            <p:nvPr/>
          </p:nvSpPr>
          <p:spPr>
            <a:xfrm>
              <a:off x="2283" y="2961"/>
              <a:ext cx="4498" cy="1890"/>
            </a:xfrm>
            <a:prstGeom prst="rect">
              <a:avLst/>
            </a:prstGeom>
            <a:noFill/>
            <a:ln w="19050">
              <a:solidFill>
                <a:srgbClr val="FEA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grpSp>
          <p:nvGrpSpPr>
            <p:cNvPr id="190" name="组合 189"/>
            <p:cNvGrpSpPr/>
            <p:nvPr/>
          </p:nvGrpSpPr>
          <p:grpSpPr>
            <a:xfrm>
              <a:off x="5374" y="2109"/>
              <a:ext cx="1305" cy="1404"/>
              <a:chOff x="2019" y="2350"/>
              <a:chExt cx="1305" cy="1404"/>
            </a:xfrm>
          </p:grpSpPr>
          <p:pic>
            <p:nvPicPr>
              <p:cNvPr id="191" name="图片 190" descr="六角形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2019" y="2350"/>
                <a:ext cx="1305" cy="1404"/>
              </a:xfrm>
              <a:prstGeom prst="rect">
                <a:avLst/>
              </a:prstGeom>
            </p:spPr>
          </p:pic>
          <p:sp>
            <p:nvSpPr>
              <p:cNvPr id="193" name="文本框 192"/>
              <p:cNvSpPr txBox="1"/>
              <p:nvPr/>
            </p:nvSpPr>
            <p:spPr>
              <a:xfrm>
                <a:off x="2104" y="2837"/>
                <a:ext cx="1202" cy="483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zh-CN" altLang="en-US" sz="1400" b="1">
                    <a:latin typeface="微软雅黑" panose="020B0503020204020204" charset="-122"/>
                    <a:ea typeface="微软雅黑" panose="020B0503020204020204" charset="-122"/>
                  </a:rPr>
                  <a:t>转粉率</a:t>
                </a:r>
                <a:endParaRPr lang="zh-CN" altLang="en-US" sz="1400" b="1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</p:grpSp>
      <p:sp>
        <p:nvSpPr>
          <p:cNvPr id="3" name="文本框 2"/>
          <p:cNvSpPr txBox="1"/>
          <p:nvPr/>
        </p:nvSpPr>
        <p:spPr>
          <a:xfrm>
            <a:off x="663893" y="4535805"/>
            <a:ext cx="397129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b="1">
                <a:solidFill>
                  <a:schemeClr val="tx1"/>
                </a:solidFill>
                <a:sym typeface="+mn-ea"/>
              </a:rPr>
              <a:t>以某童装品牌加粉为例：主动加粉</a:t>
            </a:r>
            <a:r>
              <a:rPr lang="en-US" altLang="zh-CN" sz="1400" b="1" dirty="0">
                <a:solidFill>
                  <a:schemeClr val="tx1"/>
                </a:solidFill>
                <a:sym typeface="+mn-ea"/>
              </a:rPr>
              <a:t>-</a:t>
            </a:r>
            <a:r>
              <a:rPr lang="zh-CN" altLang="en-US" sz="1400" b="1">
                <a:solidFill>
                  <a:schemeClr val="tx1"/>
                </a:solidFill>
                <a:sym typeface="+mn-ea"/>
              </a:rPr>
              <a:t>个微引流企微</a:t>
            </a:r>
            <a:endParaRPr lang="zh-CN" altLang="en-US" sz="1400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328795" y="1577975"/>
            <a:ext cx="1586230" cy="2690495"/>
          </a:xfrm>
          <a:prstGeom prst="rect">
            <a:avLst/>
          </a:prstGeom>
          <a:noFill/>
          <a:ln w="19050"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8645" y="1617980"/>
            <a:ext cx="1462405" cy="261048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210" y="1570990"/>
            <a:ext cx="3293745" cy="265747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664210" y="1570355"/>
            <a:ext cx="3189605" cy="2607310"/>
          </a:xfrm>
          <a:prstGeom prst="rect">
            <a:avLst/>
          </a:prstGeom>
          <a:noFill/>
          <a:ln w="19050"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grpSp>
        <p:nvGrpSpPr>
          <p:cNvPr id="4" name="组合 3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9" name="对角圆角矩形 8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1402080" y="528638"/>
            <a:ext cx="7896225" cy="706755"/>
          </a:xfrm>
          <a:prstGeom prst="rect">
            <a:avLst/>
          </a:prstGeom>
          <a:noFill/>
          <a:ln w="28575" cmpd="sng">
            <a:solidFill>
              <a:srgbClr val="C00000"/>
            </a:solidFill>
            <a:prstDash val="solid"/>
          </a:ln>
        </p:spPr>
        <p:txBody>
          <a:bodyPr wrap="square" rtlCol="0" anchor="ctr" anchorCtr="0">
            <a:spAutoFit/>
          </a:bodyPr>
          <a:lstStyle/>
          <a:p>
            <a:pPr algn="l"/>
            <a:r>
              <a:rPr lang="zh-CN" altLang="en-US" sz="4000" b="1">
                <a:sym typeface="+mn-ea"/>
              </a:rPr>
              <a:t>个微导粉逻辑：朋友圈活动</a:t>
            </a:r>
            <a:r>
              <a:rPr lang="en-US" altLang="zh-CN" sz="4000" b="1">
                <a:sym typeface="+mn-ea"/>
              </a:rPr>
              <a:t>+</a:t>
            </a:r>
            <a:r>
              <a:rPr lang="zh-CN" altLang="en-US" sz="4000" b="1">
                <a:sym typeface="+mn-ea"/>
              </a:rPr>
              <a:t>互推</a:t>
            </a:r>
            <a:endParaRPr lang="zh-CN" altLang="en-US" sz="40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7" name="组合 86"/>
          <p:cNvGrpSpPr/>
          <p:nvPr/>
        </p:nvGrpSpPr>
        <p:grpSpPr>
          <a:xfrm>
            <a:off x="384175" y="220980"/>
            <a:ext cx="1013460" cy="1090930"/>
            <a:chOff x="3413" y="3864"/>
            <a:chExt cx="1596" cy="1718"/>
          </a:xfrm>
        </p:grpSpPr>
        <p:pic>
          <p:nvPicPr>
            <p:cNvPr id="90" name="图片 89" descr="六角形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91" name="文本框 90"/>
            <p:cNvSpPr txBox="1"/>
            <p:nvPr/>
          </p:nvSpPr>
          <p:spPr>
            <a:xfrm>
              <a:off x="3719" y="4253"/>
              <a:ext cx="1104" cy="101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>
                  <a:latin typeface="微软雅黑" panose="020B0503020204020204" charset="-122"/>
                  <a:ea typeface="微软雅黑" panose="020B0503020204020204" charset="-122"/>
                </a:rPr>
                <a:t>电商引流</a:t>
              </a:r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79" name="文本框 278"/>
          <p:cNvSpPr txBox="1"/>
          <p:nvPr/>
        </p:nvSpPr>
        <p:spPr>
          <a:xfrm>
            <a:off x="6792595" y="4158615"/>
            <a:ext cx="285623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1400" b="1">
                <a:solidFill>
                  <a:schemeClr val="tx1"/>
                </a:solidFill>
                <a:sym typeface="+mn-ea"/>
              </a:rPr>
              <a:t>话术</a:t>
            </a:r>
            <a:r>
              <a:rPr lang="en-US" altLang="zh-CN" sz="1400" b="1" dirty="0">
                <a:solidFill>
                  <a:schemeClr val="tx1"/>
                </a:solidFill>
                <a:sym typeface="+mn-ea"/>
              </a:rPr>
              <a:t>+</a:t>
            </a:r>
            <a:r>
              <a:rPr lang="zh-CN" altLang="en-US" sz="1400" b="1" dirty="0">
                <a:solidFill>
                  <a:schemeClr val="tx1"/>
                </a:solidFill>
                <a:sym typeface="+mn-ea"/>
              </a:rPr>
              <a:t>活动</a:t>
            </a:r>
            <a:r>
              <a:rPr lang="zh-CN" altLang="en-US" sz="1400" b="1">
                <a:solidFill>
                  <a:schemeClr val="tx1"/>
                </a:solidFill>
                <a:sym typeface="+mn-ea"/>
              </a:rPr>
              <a:t>利益点引导粉丝</a:t>
            </a:r>
            <a:endParaRPr lang="zh-CN" altLang="en-US" sz="14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177" name="组合 176"/>
          <p:cNvGrpSpPr/>
          <p:nvPr/>
        </p:nvGrpSpPr>
        <p:grpSpPr>
          <a:xfrm>
            <a:off x="6753860" y="991250"/>
            <a:ext cx="2856230" cy="2954640"/>
            <a:chOff x="2283" y="1991"/>
            <a:chExt cx="4498" cy="2860"/>
          </a:xfrm>
        </p:grpSpPr>
        <p:sp>
          <p:nvSpPr>
            <p:cNvPr id="181" name="文本框 180"/>
            <p:cNvSpPr txBox="1"/>
            <p:nvPr/>
          </p:nvSpPr>
          <p:spPr>
            <a:xfrm>
              <a:off x="2302" y="3647"/>
              <a:ext cx="4377" cy="108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sz="14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个微好友数量 ： </a:t>
              </a:r>
              <a:r>
                <a:rPr lang="en-US" altLang="zh-CN" sz="1400" b="1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21290</a:t>
              </a:r>
              <a:endParaRPr lang="en-US" altLang="zh-CN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>
                <a:lnSpc>
                  <a:spcPct val="160000"/>
                </a:lnSpc>
              </a:pPr>
              <a:r>
                <a:rPr lang="zh-CN" altLang="en-US" sz="14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成功转移数量：  </a:t>
              </a:r>
              <a:r>
                <a:rPr lang="en-US" altLang="zh-CN" sz="1400" b="1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6812</a:t>
              </a:r>
              <a:endParaRPr lang="en-US" altLang="zh-CN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>
                <a:lnSpc>
                  <a:spcPct val="160000"/>
                </a:lnSpc>
              </a:pPr>
              <a:r>
                <a:rPr lang="zh-CN" altLang="en-US" sz="14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转移成功率：  </a:t>
              </a:r>
              <a:r>
                <a:rPr lang="en-US" sz="1400" b="1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32%</a:t>
              </a:r>
              <a:endParaRPr lang="en-US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88" name="文本框 187"/>
            <p:cNvSpPr txBox="1"/>
            <p:nvPr/>
          </p:nvSpPr>
          <p:spPr>
            <a:xfrm>
              <a:off x="2344" y="3067"/>
              <a:ext cx="3767" cy="35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/>
              <a:r>
                <a:rPr lang="zh-CN" altLang="en-US" b="1">
                  <a:solidFill>
                    <a:schemeClr val="tx1"/>
                  </a:solidFill>
                  <a:sym typeface="+mn-ea"/>
                </a:rPr>
                <a:t>个微朋友圈引流企微</a:t>
              </a:r>
              <a:endParaRPr lang="zh-CN" altLang="en-US" b="1">
                <a:solidFill>
                  <a:schemeClr val="tx1"/>
                </a:solidFill>
                <a:sym typeface="+mn-ea"/>
              </a:endParaRPr>
            </a:p>
          </p:txBody>
        </p:sp>
        <p:sp>
          <p:nvSpPr>
            <p:cNvPr id="189" name="矩形 188"/>
            <p:cNvSpPr/>
            <p:nvPr/>
          </p:nvSpPr>
          <p:spPr>
            <a:xfrm>
              <a:off x="2283" y="2961"/>
              <a:ext cx="4498" cy="1890"/>
            </a:xfrm>
            <a:prstGeom prst="rect">
              <a:avLst/>
            </a:prstGeom>
            <a:noFill/>
            <a:ln w="19050">
              <a:solidFill>
                <a:srgbClr val="FEA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grpSp>
          <p:nvGrpSpPr>
            <p:cNvPr id="190" name="组合 189"/>
            <p:cNvGrpSpPr/>
            <p:nvPr/>
          </p:nvGrpSpPr>
          <p:grpSpPr>
            <a:xfrm>
              <a:off x="4788" y="1991"/>
              <a:ext cx="1993" cy="1092"/>
              <a:chOff x="1433" y="2232"/>
              <a:chExt cx="1993" cy="1092"/>
            </a:xfrm>
          </p:grpSpPr>
          <p:pic>
            <p:nvPicPr>
              <p:cNvPr id="191" name="图片 190" descr="六角形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1433" y="2232"/>
                <a:ext cx="1993" cy="1092"/>
              </a:xfrm>
              <a:prstGeom prst="rect">
                <a:avLst/>
              </a:prstGeom>
            </p:spPr>
          </p:pic>
          <p:sp>
            <p:nvSpPr>
              <p:cNvPr id="193" name="文本框 192"/>
              <p:cNvSpPr txBox="1"/>
              <p:nvPr/>
            </p:nvSpPr>
            <p:spPr>
              <a:xfrm>
                <a:off x="1727" y="2748"/>
                <a:ext cx="1202" cy="297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zh-CN" altLang="en-US" sz="1400" b="1">
                    <a:latin typeface="微软雅黑" panose="020B0503020204020204" charset="-122"/>
                    <a:ea typeface="微软雅黑" panose="020B0503020204020204" charset="-122"/>
                  </a:rPr>
                  <a:t>转粉率</a:t>
                </a:r>
                <a:endParaRPr lang="zh-CN" altLang="en-US" sz="1400" b="1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</p:grpSp>
      <p:sp>
        <p:nvSpPr>
          <p:cNvPr id="3" name="文本框 2"/>
          <p:cNvSpPr txBox="1"/>
          <p:nvPr/>
        </p:nvSpPr>
        <p:spPr>
          <a:xfrm>
            <a:off x="1456690" y="467995"/>
            <a:ext cx="2921635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b="1">
                <a:solidFill>
                  <a:schemeClr val="tx1"/>
                </a:solidFill>
                <a:sym typeface="+mn-ea"/>
              </a:rPr>
              <a:t>主动加粉</a:t>
            </a:r>
            <a:r>
              <a:rPr lang="en-US" altLang="zh-CN" sz="1400" b="1" dirty="0">
                <a:solidFill>
                  <a:schemeClr val="tx1"/>
                </a:solidFill>
                <a:sym typeface="+mn-ea"/>
              </a:rPr>
              <a:t>-</a:t>
            </a:r>
            <a:r>
              <a:rPr lang="zh-CN" altLang="en-US" sz="1400" b="1">
                <a:solidFill>
                  <a:schemeClr val="tx1"/>
                </a:solidFill>
                <a:sym typeface="+mn-ea"/>
              </a:rPr>
              <a:t>个微朋友圈活动引流企微</a:t>
            </a:r>
            <a:endParaRPr lang="zh-CN" altLang="en-US" sz="1400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64210" y="1570355"/>
            <a:ext cx="3293745" cy="2698115"/>
          </a:xfrm>
          <a:prstGeom prst="rect">
            <a:avLst/>
          </a:prstGeom>
          <a:noFill/>
          <a:ln w="19050"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175" y="951865"/>
            <a:ext cx="2616200" cy="469011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985" y="1645285"/>
            <a:ext cx="3084195" cy="251333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7" name="对角圆角矩形 6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" name="图片 8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7" name="组合 86"/>
          <p:cNvGrpSpPr/>
          <p:nvPr/>
        </p:nvGrpSpPr>
        <p:grpSpPr>
          <a:xfrm>
            <a:off x="384175" y="220980"/>
            <a:ext cx="1013460" cy="1090930"/>
            <a:chOff x="3413" y="3864"/>
            <a:chExt cx="1596" cy="1718"/>
          </a:xfrm>
        </p:grpSpPr>
        <p:pic>
          <p:nvPicPr>
            <p:cNvPr id="90" name="图片 89" descr="六角形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91" name="文本框 90"/>
            <p:cNvSpPr txBox="1"/>
            <p:nvPr/>
          </p:nvSpPr>
          <p:spPr>
            <a:xfrm>
              <a:off x="3719" y="4253"/>
              <a:ext cx="1104" cy="101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>
                  <a:latin typeface="微软雅黑" panose="020B0503020204020204" charset="-122"/>
                  <a:ea typeface="微软雅黑" panose="020B0503020204020204" charset="-122"/>
                </a:rPr>
                <a:t>电商引流</a:t>
              </a:r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79" name="文本框 278"/>
          <p:cNvSpPr txBox="1"/>
          <p:nvPr/>
        </p:nvSpPr>
        <p:spPr>
          <a:xfrm>
            <a:off x="250190" y="4709160"/>
            <a:ext cx="285623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1400" b="1">
                <a:solidFill>
                  <a:schemeClr val="tx1"/>
                </a:solidFill>
                <a:sym typeface="+mn-ea"/>
              </a:rPr>
              <a:t>激活老用户粉丝池，话术</a:t>
            </a:r>
            <a:r>
              <a:rPr lang="en-US" altLang="zh-CN" sz="1400" b="1" dirty="0">
                <a:solidFill>
                  <a:schemeClr val="tx1"/>
                </a:solidFill>
                <a:sym typeface="+mn-ea"/>
              </a:rPr>
              <a:t>+</a:t>
            </a:r>
            <a:r>
              <a:rPr lang="zh-CN" altLang="en-US" sz="1400" b="1">
                <a:solidFill>
                  <a:schemeClr val="tx1"/>
                </a:solidFill>
                <a:sym typeface="+mn-ea"/>
              </a:rPr>
              <a:t>利益点引导粉丝进入企微</a:t>
            </a:r>
            <a:endParaRPr lang="zh-CN" altLang="en-US" sz="14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177" name="组合 176"/>
          <p:cNvGrpSpPr/>
          <p:nvPr/>
        </p:nvGrpSpPr>
        <p:grpSpPr>
          <a:xfrm>
            <a:off x="250190" y="2885440"/>
            <a:ext cx="2856230" cy="1741170"/>
            <a:chOff x="2283" y="2109"/>
            <a:chExt cx="4498" cy="2742"/>
          </a:xfrm>
        </p:grpSpPr>
        <p:sp>
          <p:nvSpPr>
            <p:cNvPr id="181" name="文本框 180"/>
            <p:cNvSpPr txBox="1"/>
            <p:nvPr/>
          </p:nvSpPr>
          <p:spPr>
            <a:xfrm>
              <a:off x="2344" y="3555"/>
              <a:ext cx="4377" cy="118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sz="900" b="1"/>
                <a:t>个微好友数量 ： </a:t>
              </a:r>
              <a:r>
                <a:rPr lang="en-US" altLang="zh-CN" sz="900" b="1" dirty="0"/>
                <a:t>21290</a:t>
              </a:r>
              <a:endParaRPr lang="en-US" altLang="zh-CN" sz="900" b="1" dirty="0"/>
            </a:p>
            <a:p>
              <a:pPr>
                <a:lnSpc>
                  <a:spcPct val="160000"/>
                </a:lnSpc>
              </a:pPr>
              <a:r>
                <a:rPr lang="zh-CN" altLang="en-US" sz="900" b="1"/>
                <a:t>成功转移数量：  </a:t>
              </a:r>
              <a:r>
                <a:rPr lang="en-US" altLang="zh-CN" sz="900" b="1" dirty="0"/>
                <a:t>6812</a:t>
              </a:r>
              <a:endParaRPr lang="en-US" altLang="zh-CN" sz="900" b="1" dirty="0"/>
            </a:p>
            <a:p>
              <a:pPr>
                <a:lnSpc>
                  <a:spcPct val="160000"/>
                </a:lnSpc>
              </a:pPr>
              <a:r>
                <a:rPr lang="zh-CN" altLang="en-US" sz="900" b="1"/>
                <a:t>转移成功率：  </a:t>
              </a:r>
              <a:r>
                <a:rPr lang="en-US" sz="900" b="1" dirty="0"/>
                <a:t>32%</a:t>
              </a:r>
              <a:endParaRPr lang="en-US" sz="900" b="1" dirty="0"/>
            </a:p>
          </p:txBody>
        </p:sp>
        <p:sp>
          <p:nvSpPr>
            <p:cNvPr id="188" name="文本框 187"/>
            <p:cNvSpPr txBox="1"/>
            <p:nvPr/>
          </p:nvSpPr>
          <p:spPr>
            <a:xfrm>
              <a:off x="2344" y="3067"/>
              <a:ext cx="2921" cy="5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/>
              <a:r>
                <a:rPr lang="zh-CN" altLang="en-US" b="1">
                  <a:solidFill>
                    <a:schemeClr val="tx1"/>
                  </a:solidFill>
                  <a:sym typeface="+mn-ea"/>
                </a:rPr>
                <a:t>个微引流企微</a:t>
              </a:r>
              <a:endParaRPr lang="zh-CN" altLang="en-US" b="1">
                <a:solidFill>
                  <a:schemeClr val="tx1"/>
                </a:solidFill>
                <a:sym typeface="+mn-ea"/>
              </a:endParaRPr>
            </a:p>
          </p:txBody>
        </p:sp>
        <p:sp>
          <p:nvSpPr>
            <p:cNvPr id="189" name="矩形 188"/>
            <p:cNvSpPr/>
            <p:nvPr/>
          </p:nvSpPr>
          <p:spPr>
            <a:xfrm>
              <a:off x="2283" y="2961"/>
              <a:ext cx="4498" cy="1890"/>
            </a:xfrm>
            <a:prstGeom prst="rect">
              <a:avLst/>
            </a:prstGeom>
            <a:noFill/>
            <a:ln w="19050">
              <a:solidFill>
                <a:srgbClr val="FEA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grpSp>
          <p:nvGrpSpPr>
            <p:cNvPr id="190" name="组合 189"/>
            <p:cNvGrpSpPr/>
            <p:nvPr/>
          </p:nvGrpSpPr>
          <p:grpSpPr>
            <a:xfrm>
              <a:off x="5374" y="2109"/>
              <a:ext cx="1305" cy="1404"/>
              <a:chOff x="2019" y="2350"/>
              <a:chExt cx="1305" cy="1404"/>
            </a:xfrm>
          </p:grpSpPr>
          <p:pic>
            <p:nvPicPr>
              <p:cNvPr id="191" name="图片 190" descr="六角形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2019" y="2350"/>
                <a:ext cx="1305" cy="1404"/>
              </a:xfrm>
              <a:prstGeom prst="rect">
                <a:avLst/>
              </a:prstGeom>
            </p:spPr>
          </p:pic>
          <p:sp>
            <p:nvSpPr>
              <p:cNvPr id="193" name="文本框 192"/>
              <p:cNvSpPr txBox="1"/>
              <p:nvPr/>
            </p:nvSpPr>
            <p:spPr>
              <a:xfrm>
                <a:off x="2104" y="2837"/>
                <a:ext cx="1202" cy="483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zh-CN" altLang="en-US" sz="1400" b="1">
                    <a:latin typeface="微软雅黑" panose="020B0503020204020204" charset="-122"/>
                    <a:ea typeface="微软雅黑" panose="020B0503020204020204" charset="-122"/>
                  </a:rPr>
                  <a:t>转粉率</a:t>
                </a:r>
                <a:endParaRPr lang="zh-CN" altLang="en-US" sz="1400" b="1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</p:grpSp>
      <p:sp>
        <p:nvSpPr>
          <p:cNvPr id="3" name="文本框 2"/>
          <p:cNvSpPr txBox="1"/>
          <p:nvPr/>
        </p:nvSpPr>
        <p:spPr>
          <a:xfrm>
            <a:off x="1596708" y="558800"/>
            <a:ext cx="281559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b="1">
                <a:solidFill>
                  <a:schemeClr val="tx1"/>
                </a:solidFill>
                <a:sym typeface="+mn-ea"/>
              </a:rPr>
              <a:t>主动加粉</a:t>
            </a:r>
            <a:r>
              <a:rPr lang="en-US" altLang="zh-CN" sz="1400" b="1" dirty="0">
                <a:solidFill>
                  <a:schemeClr val="tx1"/>
                </a:solidFill>
                <a:sym typeface="+mn-ea"/>
              </a:rPr>
              <a:t>-</a:t>
            </a:r>
            <a:r>
              <a:rPr lang="zh-CN" altLang="en-US" sz="1400" b="1">
                <a:solidFill>
                  <a:schemeClr val="tx1"/>
                </a:solidFill>
                <a:sym typeface="+mn-ea"/>
              </a:rPr>
              <a:t>个微引流企微</a:t>
            </a:r>
            <a:r>
              <a:rPr lang="en-US" altLang="zh-CN" sz="1400" b="1">
                <a:solidFill>
                  <a:schemeClr val="tx1"/>
                </a:solidFill>
                <a:sym typeface="+mn-ea"/>
              </a:rPr>
              <a:t>-</a:t>
            </a:r>
            <a:r>
              <a:rPr lang="zh-CN" altLang="en-US" sz="1400" b="1">
                <a:solidFill>
                  <a:schemeClr val="tx1"/>
                </a:solidFill>
                <a:sym typeface="+mn-ea"/>
              </a:rPr>
              <a:t>互推模型</a:t>
            </a:r>
            <a:endParaRPr lang="zh-CN" altLang="en-US" sz="14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7" name="对角圆角矩形 6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" name="图片 8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pic>
        <p:nvPicPr>
          <p:cNvPr id="10" name="内容占位符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0185" y="1283970"/>
            <a:ext cx="3408045" cy="14262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4305" y="1113155"/>
            <a:ext cx="1991995" cy="420814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2210" y="1113155"/>
            <a:ext cx="1981200" cy="418528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8373110" y="2218690"/>
            <a:ext cx="1624330" cy="1322070"/>
          </a:xfrm>
          <a:prstGeom prst="rect">
            <a:avLst/>
          </a:prstGeom>
          <a:solidFill>
            <a:srgbClr val="FEA900"/>
          </a:solidFill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>
                <a:sym typeface="+mn-ea"/>
              </a:rPr>
              <a:t>客户端收到的消息名片</a:t>
            </a:r>
            <a:r>
              <a:rPr lang="en-US" altLang="zh-CN" sz="1600">
                <a:sym typeface="+mn-ea"/>
              </a:rPr>
              <a:t>+</a:t>
            </a:r>
            <a:r>
              <a:rPr lang="zh-CN" altLang="en-US" sz="1600">
                <a:sym typeface="+mn-ea"/>
              </a:rPr>
              <a:t>文案推送；高度类似于个人微信的转介绍，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306705" y="46164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1" name="对角圆角矩形 10"/>
          <p:cNvSpPr/>
          <p:nvPr/>
        </p:nvSpPr>
        <p:spPr>
          <a:xfrm>
            <a:off x="8995410" y="375920"/>
            <a:ext cx="628650" cy="266700"/>
          </a:xfrm>
          <a:prstGeom prst="round2DiagRect">
            <a:avLst>
              <a:gd name="adj1" fmla="val 27380"/>
              <a:gd name="adj2" fmla="val 0"/>
            </a:avLst>
          </a:prstGeom>
          <a:solidFill>
            <a:srgbClr val="FFC0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4547870" y="3891280"/>
            <a:ext cx="4609465" cy="1322070"/>
          </a:xfrm>
          <a:prstGeom prst="rect">
            <a:avLst/>
          </a:prstGeom>
          <a:solidFill>
            <a:srgbClr val="FEA900"/>
          </a:solidFill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>
                <a:sym typeface="+mn-ea"/>
              </a:rPr>
              <a:t>客户收到来自企业群的加好友申请，跟个人微信一样，通讯录有红色的点，然后会有头像，昵称， 加粉话术，除了昵称后会自带一个橙色的@XXXX公司的后缀，其他都跟个人微信被人添加的体验是一样的，然后打开后，界面如图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 descr="resourc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4930" y="78740"/>
            <a:ext cx="372745" cy="3727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文本框 7"/>
          <p:cNvSpPr txBox="1"/>
          <p:nvPr/>
        </p:nvSpPr>
        <p:spPr>
          <a:xfrm>
            <a:off x="8964930" y="340360"/>
            <a:ext cx="628650" cy="3371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b="1">
                <a:solidFill>
                  <a:schemeClr val="tx1"/>
                </a:solidFill>
                <a:sym typeface="+mn-ea"/>
              </a:rPr>
              <a:t>点燃 </a:t>
            </a:r>
            <a:endParaRPr lang="zh-CN" altLang="en-US" sz="1600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445635" y="2141220"/>
            <a:ext cx="481457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b="1">
                <a:solidFill>
                  <a:schemeClr val="tx1"/>
                </a:solidFill>
              </a:rPr>
              <a:t>企业微信在群里添加好友体验跟个人微信被添加的界面高度相似，配合好的加粉话术（截图里的红色框），加粉通过率超级高（目前测试有40%以上），如果加上群公告引导，可以达到95%以上通过率。</a:t>
            </a:r>
            <a:endParaRPr lang="zh-CN" altLang="en-US" b="1">
              <a:solidFill>
                <a:schemeClr val="tx1"/>
              </a:solidFill>
            </a:endParaRPr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52475" y="1252220"/>
            <a:ext cx="2489200" cy="4065905"/>
          </a:xfrm>
          <a:prstGeom prst="rect">
            <a:avLst/>
          </a:prstGeom>
        </p:spPr>
      </p:pic>
      <p:sp>
        <p:nvSpPr>
          <p:cNvPr id="10" name="右箭头 9"/>
          <p:cNvSpPr/>
          <p:nvPr/>
        </p:nvSpPr>
        <p:spPr>
          <a:xfrm>
            <a:off x="3241675" y="3508375"/>
            <a:ext cx="1121410" cy="306705"/>
          </a:xfrm>
          <a:prstGeom prst="rightArrow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scaled="0"/>
          </a:gra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752475" y="491490"/>
            <a:ext cx="7750175" cy="706755"/>
          </a:xfrm>
          <a:prstGeom prst="rect">
            <a:avLst/>
          </a:prstGeom>
          <a:noFill/>
          <a:ln w="28575" cmpd="sng">
            <a:solidFill>
              <a:srgbClr val="C00000"/>
            </a:solidFill>
            <a:prstDash val="solid"/>
          </a:ln>
        </p:spPr>
        <p:txBody>
          <a:bodyPr wrap="square" rtlCol="0" anchor="ctr" anchorCtr="0">
            <a:spAutoFit/>
          </a:bodyPr>
          <a:lstStyle/>
          <a:p>
            <a:pPr algn="l"/>
            <a:r>
              <a:rPr lang="zh-CN" altLang="en-US" sz="4000" b="1">
                <a:sym typeface="+mn-ea"/>
              </a:rPr>
              <a:t>企微社群导粉逻辑：系统赋能</a:t>
            </a:r>
            <a:endParaRPr lang="zh-CN" altLang="en-US" sz="40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14"/>
          <p:cNvSpPr txBox="1"/>
          <p:nvPr/>
        </p:nvSpPr>
        <p:spPr>
          <a:xfrm>
            <a:off x="1083263" y="204892"/>
            <a:ext cx="7147457" cy="624205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 anchor="ctr">
            <a:spAutoFit/>
          </a:bodyPr>
          <a:lstStyle/>
          <a:p>
            <a:pPr algn="l" defTabSz="2437765">
              <a:defRPr sz="3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rPr lang="zh-CN" altLang="en-US" sz="2000" dirty="0">
                <a:solidFill>
                  <a:srgbClr val="000000"/>
                </a:solidFill>
              </a:rPr>
              <a:t>公众号导私域触电全覆盖，导粉率</a:t>
            </a:r>
            <a:r>
              <a:rPr lang="en-US" altLang="zh-CN" sz="2000" dirty="0">
                <a:solidFill>
                  <a:srgbClr val="000000"/>
                </a:solidFill>
              </a:rPr>
              <a:t>2%~30%</a:t>
            </a:r>
            <a:endParaRPr lang="en-US" altLang="zh-CN" sz="2000" dirty="0">
              <a:solidFill>
                <a:srgbClr val="000000"/>
              </a:solidFill>
            </a:endParaRPr>
          </a:p>
          <a:p>
            <a:pPr algn="l" defTabSz="2437765">
              <a:defRPr sz="3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rPr lang="zh-CN" sz="1400" b="1" dirty="0">
                <a:solidFill>
                  <a:srgbClr val="FF0000"/>
                </a:solidFill>
              </a:rPr>
              <a:t>需开放引流触点</a:t>
            </a:r>
            <a:endParaRPr lang="zh-CN" sz="1400" b="1" dirty="0">
              <a:solidFill>
                <a:srgbClr val="FF0000"/>
              </a:solidFill>
            </a:endParaRPr>
          </a:p>
        </p:txBody>
      </p:sp>
      <p:pic>
        <p:nvPicPr>
          <p:cNvPr id="8" name="图片 7" descr="D:\点燃\【唯品会】\话术\素材\微信图片_202107222247404.jpg微信图片_20210722224740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325812" y="1598697"/>
            <a:ext cx="1562581" cy="3381721"/>
          </a:xfrm>
          <a:prstGeom prst="roundRect">
            <a:avLst>
              <a:gd name="adj" fmla="val 455"/>
            </a:avLst>
          </a:prstGeom>
          <a:noFill/>
          <a:ln w="12700" cmpd="sng">
            <a:solidFill>
              <a:srgbClr val="FEA900"/>
            </a:solidFill>
            <a:prstDash val="solid"/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9792" y="1586751"/>
            <a:ext cx="1640172" cy="3387951"/>
          </a:xfrm>
          <a:prstGeom prst="rect">
            <a:avLst/>
          </a:prstGeom>
          <a:noFill/>
          <a:ln w="12700" cmpd="sng">
            <a:solidFill>
              <a:srgbClr val="FEA900"/>
            </a:solidFill>
            <a:prstDash val="solid"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0677" y="1572463"/>
            <a:ext cx="1658383" cy="3387951"/>
          </a:xfrm>
          <a:prstGeom prst="rect">
            <a:avLst/>
          </a:prstGeom>
          <a:noFill/>
          <a:ln w="12700" cmpd="sng">
            <a:solidFill>
              <a:srgbClr val="FEA900"/>
            </a:solidFill>
            <a:prstDash val="solid"/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9713" y="1598079"/>
            <a:ext cx="1559182" cy="3376624"/>
          </a:xfrm>
          <a:prstGeom prst="rect">
            <a:avLst/>
          </a:prstGeom>
          <a:noFill/>
          <a:ln w="12700" cmpd="sng">
            <a:solidFill>
              <a:srgbClr val="FEA900"/>
            </a:solidFill>
            <a:prstDash val="solid"/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428" y="1600670"/>
            <a:ext cx="1571642" cy="3403243"/>
          </a:xfrm>
          <a:prstGeom prst="rect">
            <a:avLst/>
          </a:prstGeom>
          <a:noFill/>
          <a:ln w="12700" cmpd="sng">
            <a:solidFill>
              <a:srgbClr val="FEA900"/>
            </a:solidFill>
            <a:prstDash val="solid"/>
          </a:ln>
        </p:spPr>
      </p:pic>
      <p:sp>
        <p:nvSpPr>
          <p:cNvPr id="17" name="文本框 16"/>
          <p:cNvSpPr txBox="1"/>
          <p:nvPr/>
        </p:nvSpPr>
        <p:spPr>
          <a:xfrm>
            <a:off x="2318377" y="5014593"/>
            <a:ext cx="1562581" cy="3683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/>
              <a:t>自动回复</a:t>
            </a:r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388428" y="5014593"/>
            <a:ext cx="1571642" cy="3683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dirty="0"/>
              <a:t>文章头</a:t>
            </a:r>
            <a:r>
              <a:rPr lang="en-US" altLang="zh-CN" dirty="0"/>
              <a:t>/</a:t>
            </a:r>
            <a:r>
              <a:rPr lang="zh-CN" altLang="en-US" dirty="0"/>
              <a:t>中</a:t>
            </a:r>
            <a:r>
              <a:rPr lang="en-US" altLang="zh-CN" dirty="0"/>
              <a:t>/</a:t>
            </a:r>
            <a:r>
              <a:rPr lang="zh-CN" altLang="en-US" dirty="0"/>
              <a:t>尾</a:t>
            </a:r>
            <a:endParaRPr lang="zh-CN" altLang="en-US" dirty="0"/>
          </a:p>
        </p:txBody>
      </p:sp>
      <p:sp>
        <p:nvSpPr>
          <p:cNvPr id="19" name="文本框 18"/>
          <p:cNvSpPr txBox="1"/>
          <p:nvPr/>
        </p:nvSpPr>
        <p:spPr>
          <a:xfrm>
            <a:off x="8341683" y="5014593"/>
            <a:ext cx="1436370" cy="3683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dirty="0"/>
              <a:t>H5</a:t>
            </a:r>
            <a:r>
              <a:rPr lang="zh-CN" altLang="en-US" dirty="0"/>
              <a:t>弹出</a:t>
            </a:r>
            <a:endParaRPr lang="zh-CN" altLang="en-US" dirty="0"/>
          </a:p>
        </p:txBody>
      </p:sp>
      <p:sp>
        <p:nvSpPr>
          <p:cNvPr id="21" name="文本框 20"/>
          <p:cNvSpPr txBox="1"/>
          <p:nvPr/>
        </p:nvSpPr>
        <p:spPr>
          <a:xfrm>
            <a:off x="4319713" y="5014593"/>
            <a:ext cx="1549366" cy="3683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CN" dirty="0"/>
              <a:t>置顶留言</a:t>
            </a:r>
            <a:endParaRPr lang="zh-CN" dirty="0"/>
          </a:p>
        </p:txBody>
      </p:sp>
      <p:sp>
        <p:nvSpPr>
          <p:cNvPr id="22" name="文本框 21"/>
          <p:cNvSpPr txBox="1"/>
          <p:nvPr/>
        </p:nvSpPr>
        <p:spPr>
          <a:xfrm>
            <a:off x="6392335" y="5003913"/>
            <a:ext cx="1315085" cy="3683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/>
              <a:t>菜单栏</a:t>
            </a:r>
            <a:endParaRPr lang="zh-CN" altLang="en-US"/>
          </a:p>
        </p:txBody>
      </p:sp>
      <p:grpSp>
        <p:nvGrpSpPr>
          <p:cNvPr id="50" name="组合 49"/>
          <p:cNvGrpSpPr/>
          <p:nvPr/>
        </p:nvGrpSpPr>
        <p:grpSpPr>
          <a:xfrm>
            <a:off x="547370" y="277495"/>
            <a:ext cx="341630" cy="280035"/>
            <a:chOff x="4729" y="1585"/>
            <a:chExt cx="842" cy="708"/>
          </a:xfrm>
        </p:grpSpPr>
        <p:pic>
          <p:nvPicPr>
            <p:cNvPr id="2" name="图片 1" descr="resourc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" name="图片 2" descr="resourc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6" name="图片 5" descr="resourc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4" name="组合 3"/>
          <p:cNvGrpSpPr/>
          <p:nvPr/>
        </p:nvGrpSpPr>
        <p:grpSpPr>
          <a:xfrm>
            <a:off x="9372600" y="205105"/>
            <a:ext cx="659130" cy="598170"/>
            <a:chOff x="14118" y="124"/>
            <a:chExt cx="1038" cy="942"/>
          </a:xfrm>
        </p:grpSpPr>
        <p:sp>
          <p:nvSpPr>
            <p:cNvPr id="5" name="对角圆角矩形 4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图片 13" descr="resource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文本框 1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577808" y="229094"/>
            <a:ext cx="24180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>
                <a:sym typeface="+mn-ea"/>
              </a:rPr>
              <a:t>视频号如何导流到企微？</a:t>
            </a:r>
            <a:endParaRPr lang="zh-CN" altLang="en-US" sz="1600" b="1"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238919" y="215787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370" y="673100"/>
            <a:ext cx="2019935" cy="43726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1250" y="2917190"/>
            <a:ext cx="3042920" cy="190119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7455" y="711200"/>
            <a:ext cx="2443480" cy="206121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708265" y="901700"/>
            <a:ext cx="1581785" cy="368300"/>
          </a:xfrm>
          <a:prstGeom prst="rect">
            <a:avLst/>
          </a:prstGeom>
          <a:noFill/>
          <a:ln w="127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/>
              <a:t>账号简介引流</a:t>
            </a:r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7708265" y="3731895"/>
            <a:ext cx="1581785" cy="368300"/>
          </a:xfrm>
          <a:prstGeom prst="rect">
            <a:avLst/>
          </a:prstGeom>
          <a:noFill/>
          <a:ln w="127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/>
              <a:t>主动评论引流</a:t>
            </a:r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7708265" y="1454785"/>
            <a:ext cx="1581785" cy="368300"/>
          </a:xfrm>
          <a:prstGeom prst="rect">
            <a:avLst/>
          </a:prstGeom>
          <a:noFill/>
          <a:ln w="127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/>
              <a:t>拓展链接引流</a:t>
            </a:r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7708265" y="2059305"/>
            <a:ext cx="1581785" cy="368300"/>
          </a:xfrm>
          <a:prstGeom prst="rect">
            <a:avLst/>
          </a:prstGeom>
          <a:noFill/>
          <a:ln w="127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/>
              <a:t>主动私信引流</a:t>
            </a:r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7708265" y="4841875"/>
            <a:ext cx="1581785" cy="368300"/>
          </a:xfrm>
          <a:prstGeom prst="rect">
            <a:avLst/>
          </a:prstGeom>
          <a:noFill/>
          <a:ln w="127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/>
              <a:t>视频直播引流</a:t>
            </a:r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7708265" y="4286885"/>
            <a:ext cx="1581785" cy="368300"/>
          </a:xfrm>
          <a:prstGeom prst="rect">
            <a:avLst/>
          </a:prstGeom>
          <a:noFill/>
          <a:ln w="127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/>
              <a:t>视频内容引流</a:t>
            </a:r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7708265" y="2621915"/>
            <a:ext cx="1581785" cy="368300"/>
          </a:xfrm>
          <a:prstGeom prst="rect">
            <a:avLst/>
          </a:prstGeom>
          <a:noFill/>
          <a:ln w="127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/>
              <a:t>账号互推引流</a:t>
            </a:r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7708265" y="3216910"/>
            <a:ext cx="1581785" cy="368300"/>
          </a:xfrm>
          <a:prstGeom prst="rect">
            <a:avLst/>
          </a:prstGeom>
          <a:noFill/>
          <a:ln w="127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/>
              <a:t>内容描述引流</a:t>
            </a:r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484823" y="5223510"/>
            <a:ext cx="4246880" cy="33718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>
                <a:sym typeface="+mn-ea"/>
              </a:rPr>
              <a:t>有没有人会问：视频号还需要导流到企微吗？</a:t>
            </a:r>
            <a:endParaRPr lang="zh-CN" altLang="en-US" sz="1600" b="1">
              <a:sym typeface="+mn-ea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0865" y="652145"/>
            <a:ext cx="1749425" cy="430784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1" name="组合 740"/>
          <p:cNvGrpSpPr/>
          <p:nvPr/>
        </p:nvGrpSpPr>
        <p:grpSpPr>
          <a:xfrm>
            <a:off x="2157095" y="1118235"/>
            <a:ext cx="6297930" cy="4236720"/>
            <a:chOff x="3049" y="1051"/>
            <a:chExt cx="9918" cy="6672"/>
          </a:xfrm>
        </p:grpSpPr>
        <p:grpSp>
          <p:nvGrpSpPr>
            <p:cNvPr id="740" name="组合 739"/>
            <p:cNvGrpSpPr/>
            <p:nvPr/>
          </p:nvGrpSpPr>
          <p:grpSpPr>
            <a:xfrm>
              <a:off x="3049" y="1051"/>
              <a:ext cx="2309" cy="6672"/>
              <a:chOff x="834" y="1832"/>
              <a:chExt cx="2309" cy="6672"/>
            </a:xfrm>
          </p:grpSpPr>
          <p:sp>
            <p:nvSpPr>
              <p:cNvPr id="728" name="矩形 727"/>
              <p:cNvSpPr/>
              <p:nvPr/>
            </p:nvSpPr>
            <p:spPr>
              <a:xfrm>
                <a:off x="2305" y="4390"/>
                <a:ext cx="458" cy="1607"/>
              </a:xfrm>
              <a:prstGeom prst="rect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7" name="矩形 726"/>
              <p:cNvSpPr/>
              <p:nvPr/>
            </p:nvSpPr>
            <p:spPr>
              <a:xfrm>
                <a:off x="1110" y="4376"/>
                <a:ext cx="458" cy="1607"/>
              </a:xfrm>
              <a:prstGeom prst="rect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5" name="object 14"/>
              <p:cNvSpPr/>
              <p:nvPr/>
            </p:nvSpPr>
            <p:spPr>
              <a:xfrm>
                <a:off x="1728" y="1832"/>
                <a:ext cx="487" cy="530"/>
              </a:xfrm>
              <a:prstGeom prst="rect">
                <a:avLst/>
              </a:prstGeom>
              <a:blipFill>
                <a:blip r:embed="rId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376" name="object 13"/>
              <p:cNvSpPr/>
              <p:nvPr/>
            </p:nvSpPr>
            <p:spPr>
              <a:xfrm>
                <a:off x="834" y="3235"/>
                <a:ext cx="2275" cy="452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377" name="文本框 376"/>
              <p:cNvSpPr txBox="1"/>
              <p:nvPr/>
            </p:nvSpPr>
            <p:spPr>
              <a:xfrm>
                <a:off x="935" y="3261"/>
                <a:ext cx="2088" cy="3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zh-CN" altLang="en-US" sz="1000" b="1">
                    <a:solidFill>
                      <a:schemeClr val="bg1"/>
                    </a:solidFill>
                  </a:rPr>
                  <a:t>品牌总部私域流量池</a:t>
                </a:r>
                <a:endParaRPr lang="zh-CN" altLang="en-US" sz="10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378" name="矩形 377"/>
              <p:cNvSpPr/>
              <p:nvPr/>
            </p:nvSpPr>
            <p:spPr>
              <a:xfrm>
                <a:off x="834" y="3687"/>
                <a:ext cx="2259" cy="1607"/>
              </a:xfrm>
              <a:prstGeom prst="rect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379" name="图片 378" descr="resource"/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51" y="2838"/>
                <a:ext cx="262" cy="370"/>
              </a:xfrm>
              <a:prstGeom prst="rect">
                <a:avLst/>
              </a:prstGeom>
            </p:spPr>
          </p:pic>
          <p:pic>
            <p:nvPicPr>
              <p:cNvPr id="380" name="图片 379" descr="resource"/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141" y="2838"/>
                <a:ext cx="262" cy="370"/>
              </a:xfrm>
              <a:prstGeom prst="rect">
                <a:avLst/>
              </a:prstGeom>
            </p:spPr>
          </p:pic>
          <p:pic>
            <p:nvPicPr>
              <p:cNvPr id="381" name="图片 380" descr="resource"/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431" y="2838"/>
                <a:ext cx="262" cy="370"/>
              </a:xfrm>
              <a:prstGeom prst="rect">
                <a:avLst/>
              </a:prstGeom>
            </p:spPr>
          </p:pic>
          <p:pic>
            <p:nvPicPr>
              <p:cNvPr id="382" name="图片 381" descr="resource"/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721" y="2838"/>
                <a:ext cx="262" cy="370"/>
              </a:xfrm>
              <a:prstGeom prst="rect">
                <a:avLst/>
              </a:prstGeom>
            </p:spPr>
          </p:pic>
          <p:pic>
            <p:nvPicPr>
              <p:cNvPr id="383" name="图片 382" descr="resource"/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011" y="2838"/>
                <a:ext cx="262" cy="370"/>
              </a:xfrm>
              <a:prstGeom prst="rect">
                <a:avLst/>
              </a:prstGeom>
            </p:spPr>
          </p:pic>
          <p:pic>
            <p:nvPicPr>
              <p:cNvPr id="384" name="图片 383" descr="resource"/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301" y="2838"/>
                <a:ext cx="262" cy="370"/>
              </a:xfrm>
              <a:prstGeom prst="rect">
                <a:avLst/>
              </a:prstGeom>
            </p:spPr>
          </p:pic>
          <p:pic>
            <p:nvPicPr>
              <p:cNvPr id="385" name="图片 384" descr="resource"/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591" y="2838"/>
                <a:ext cx="262" cy="370"/>
              </a:xfrm>
              <a:prstGeom prst="rect">
                <a:avLst/>
              </a:prstGeom>
            </p:spPr>
          </p:pic>
          <p:pic>
            <p:nvPicPr>
              <p:cNvPr id="386" name="图片 385" descr="resource"/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881" y="2838"/>
                <a:ext cx="262" cy="370"/>
              </a:xfrm>
              <a:prstGeom prst="rect">
                <a:avLst/>
              </a:prstGeom>
            </p:spPr>
          </p:pic>
          <p:sp>
            <p:nvSpPr>
              <p:cNvPr id="387" name="矩形 386"/>
              <p:cNvSpPr/>
              <p:nvPr/>
            </p:nvSpPr>
            <p:spPr>
              <a:xfrm>
                <a:off x="851" y="5424"/>
                <a:ext cx="2259" cy="3081"/>
              </a:xfrm>
              <a:prstGeom prst="rect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388" name="组合 387"/>
              <p:cNvGrpSpPr/>
              <p:nvPr/>
            </p:nvGrpSpPr>
            <p:grpSpPr>
              <a:xfrm>
                <a:off x="970" y="3766"/>
                <a:ext cx="2018" cy="294"/>
                <a:chOff x="1709" y="3412"/>
                <a:chExt cx="2238" cy="342"/>
              </a:xfrm>
              <a:solidFill>
                <a:schemeClr val="accent2">
                  <a:lumMod val="40000"/>
                  <a:lumOff val="60000"/>
                </a:schemeClr>
              </a:solidFill>
            </p:grpSpPr>
            <p:pic>
              <p:nvPicPr>
                <p:cNvPr id="389" name="图片 388" descr="resource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09" y="3412"/>
                  <a:ext cx="250" cy="343"/>
                </a:xfrm>
                <a:prstGeom prst="rect">
                  <a:avLst/>
                </a:prstGeom>
              </p:spPr>
            </p:pic>
            <p:pic>
              <p:nvPicPr>
                <p:cNvPr id="390" name="图片 389" descr="resource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93" y="3412"/>
                  <a:ext cx="250" cy="343"/>
                </a:xfrm>
                <a:prstGeom prst="rect">
                  <a:avLst/>
                </a:prstGeom>
              </p:spPr>
            </p:pic>
            <p:pic>
              <p:nvPicPr>
                <p:cNvPr id="391" name="图片 390" descr="resource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77" y="3412"/>
                  <a:ext cx="250" cy="343"/>
                </a:xfrm>
                <a:prstGeom prst="rect">
                  <a:avLst/>
                </a:prstGeom>
              </p:spPr>
            </p:pic>
            <p:pic>
              <p:nvPicPr>
                <p:cNvPr id="392" name="图片 391" descr="resource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61" y="3412"/>
                  <a:ext cx="250" cy="343"/>
                </a:xfrm>
                <a:prstGeom prst="rect">
                  <a:avLst/>
                </a:prstGeom>
              </p:spPr>
            </p:pic>
            <p:pic>
              <p:nvPicPr>
                <p:cNvPr id="393" name="图片 392" descr="resource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45" y="3412"/>
                  <a:ext cx="250" cy="343"/>
                </a:xfrm>
                <a:prstGeom prst="rect">
                  <a:avLst/>
                </a:prstGeom>
              </p:spPr>
            </p:pic>
            <p:pic>
              <p:nvPicPr>
                <p:cNvPr id="394" name="图片 393" descr="resource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29" y="3412"/>
                  <a:ext cx="250" cy="343"/>
                </a:xfrm>
                <a:prstGeom prst="rect">
                  <a:avLst/>
                </a:prstGeom>
              </p:spPr>
            </p:pic>
            <p:pic>
              <p:nvPicPr>
                <p:cNvPr id="395" name="图片 394" descr="resource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13" y="3412"/>
                  <a:ext cx="250" cy="343"/>
                </a:xfrm>
                <a:prstGeom prst="rect">
                  <a:avLst/>
                </a:prstGeom>
              </p:spPr>
            </p:pic>
            <p:pic>
              <p:nvPicPr>
                <p:cNvPr id="396" name="图片 395" descr="resource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97" y="3412"/>
                  <a:ext cx="250" cy="343"/>
                </a:xfrm>
                <a:prstGeom prst="rect">
                  <a:avLst/>
                </a:prstGeom>
              </p:spPr>
            </p:pic>
          </p:grpSp>
          <p:grpSp>
            <p:nvGrpSpPr>
              <p:cNvPr id="397" name="组合 396"/>
              <p:cNvGrpSpPr/>
              <p:nvPr/>
            </p:nvGrpSpPr>
            <p:grpSpPr>
              <a:xfrm>
                <a:off x="970" y="4129"/>
                <a:ext cx="2018" cy="294"/>
                <a:chOff x="1709" y="3412"/>
                <a:chExt cx="2238" cy="342"/>
              </a:xfrm>
              <a:solidFill>
                <a:schemeClr val="accent2">
                  <a:lumMod val="40000"/>
                  <a:lumOff val="60000"/>
                </a:schemeClr>
              </a:solidFill>
            </p:grpSpPr>
            <p:pic>
              <p:nvPicPr>
                <p:cNvPr id="398" name="图片 397" descr="resource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09" y="3412"/>
                  <a:ext cx="250" cy="343"/>
                </a:xfrm>
                <a:prstGeom prst="rect">
                  <a:avLst/>
                </a:prstGeom>
              </p:spPr>
            </p:pic>
            <p:pic>
              <p:nvPicPr>
                <p:cNvPr id="399" name="图片 398" descr="resource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93" y="3412"/>
                  <a:ext cx="250" cy="343"/>
                </a:xfrm>
                <a:prstGeom prst="rect">
                  <a:avLst/>
                </a:prstGeom>
              </p:spPr>
            </p:pic>
            <p:pic>
              <p:nvPicPr>
                <p:cNvPr id="400" name="图片 399" descr="resource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77" y="3412"/>
                  <a:ext cx="250" cy="343"/>
                </a:xfrm>
                <a:prstGeom prst="rect">
                  <a:avLst/>
                </a:prstGeom>
              </p:spPr>
            </p:pic>
            <p:pic>
              <p:nvPicPr>
                <p:cNvPr id="401" name="图片 400" descr="resource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61" y="3412"/>
                  <a:ext cx="250" cy="343"/>
                </a:xfrm>
                <a:prstGeom prst="rect">
                  <a:avLst/>
                </a:prstGeom>
              </p:spPr>
            </p:pic>
            <p:pic>
              <p:nvPicPr>
                <p:cNvPr id="402" name="图片 401" descr="resource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45" y="3412"/>
                  <a:ext cx="250" cy="343"/>
                </a:xfrm>
                <a:prstGeom prst="rect">
                  <a:avLst/>
                </a:prstGeom>
              </p:spPr>
            </p:pic>
            <p:pic>
              <p:nvPicPr>
                <p:cNvPr id="403" name="图片 402" descr="resource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29" y="3412"/>
                  <a:ext cx="250" cy="343"/>
                </a:xfrm>
                <a:prstGeom prst="rect">
                  <a:avLst/>
                </a:prstGeom>
              </p:spPr>
            </p:pic>
            <p:pic>
              <p:nvPicPr>
                <p:cNvPr id="404" name="图片 403" descr="resource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13" y="3412"/>
                  <a:ext cx="250" cy="343"/>
                </a:xfrm>
                <a:prstGeom prst="rect">
                  <a:avLst/>
                </a:prstGeom>
              </p:spPr>
            </p:pic>
            <p:pic>
              <p:nvPicPr>
                <p:cNvPr id="405" name="图片 404" descr="resource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97" y="3412"/>
                  <a:ext cx="250" cy="343"/>
                </a:xfrm>
                <a:prstGeom prst="rect">
                  <a:avLst/>
                </a:prstGeom>
              </p:spPr>
            </p:pic>
          </p:grpSp>
          <p:grpSp>
            <p:nvGrpSpPr>
              <p:cNvPr id="406" name="组合 405"/>
              <p:cNvGrpSpPr/>
              <p:nvPr/>
            </p:nvGrpSpPr>
            <p:grpSpPr>
              <a:xfrm>
                <a:off x="970" y="4492"/>
                <a:ext cx="2018" cy="294"/>
                <a:chOff x="1709" y="3412"/>
                <a:chExt cx="2238" cy="342"/>
              </a:xfrm>
              <a:solidFill>
                <a:schemeClr val="accent2"/>
              </a:solidFill>
            </p:grpSpPr>
            <p:pic>
              <p:nvPicPr>
                <p:cNvPr id="407" name="图片 406" descr="resource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09" y="3412"/>
                  <a:ext cx="250" cy="343"/>
                </a:xfrm>
                <a:prstGeom prst="rect">
                  <a:avLst/>
                </a:prstGeom>
              </p:spPr>
            </p:pic>
            <p:pic>
              <p:nvPicPr>
                <p:cNvPr id="408" name="图片 407" descr="resource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93" y="3412"/>
                  <a:ext cx="250" cy="343"/>
                </a:xfrm>
                <a:prstGeom prst="rect">
                  <a:avLst/>
                </a:prstGeom>
              </p:spPr>
            </p:pic>
            <p:pic>
              <p:nvPicPr>
                <p:cNvPr id="409" name="图片 408" descr="resource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77" y="3412"/>
                  <a:ext cx="250" cy="343"/>
                </a:xfrm>
                <a:prstGeom prst="rect">
                  <a:avLst/>
                </a:prstGeom>
              </p:spPr>
            </p:pic>
            <p:pic>
              <p:nvPicPr>
                <p:cNvPr id="410" name="图片 409" descr="resource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61" y="3412"/>
                  <a:ext cx="250" cy="343"/>
                </a:xfrm>
                <a:prstGeom prst="rect">
                  <a:avLst/>
                </a:prstGeom>
              </p:spPr>
            </p:pic>
            <p:pic>
              <p:nvPicPr>
                <p:cNvPr id="411" name="图片 410" descr="resource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45" y="3412"/>
                  <a:ext cx="250" cy="343"/>
                </a:xfrm>
                <a:prstGeom prst="rect">
                  <a:avLst/>
                </a:prstGeom>
              </p:spPr>
            </p:pic>
            <p:pic>
              <p:nvPicPr>
                <p:cNvPr id="412" name="图片 411" descr="resource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29" y="3412"/>
                  <a:ext cx="250" cy="343"/>
                </a:xfrm>
                <a:prstGeom prst="rect">
                  <a:avLst/>
                </a:prstGeom>
              </p:spPr>
            </p:pic>
            <p:pic>
              <p:nvPicPr>
                <p:cNvPr id="413" name="图片 412" descr="resource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13" y="3412"/>
                  <a:ext cx="250" cy="343"/>
                </a:xfrm>
                <a:prstGeom prst="rect">
                  <a:avLst/>
                </a:prstGeom>
              </p:spPr>
            </p:pic>
            <p:pic>
              <p:nvPicPr>
                <p:cNvPr id="414" name="图片 413" descr="resource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97" y="3412"/>
                  <a:ext cx="250" cy="343"/>
                </a:xfrm>
                <a:prstGeom prst="rect">
                  <a:avLst/>
                </a:prstGeom>
              </p:spPr>
            </p:pic>
          </p:grpSp>
          <p:grpSp>
            <p:nvGrpSpPr>
              <p:cNvPr id="415" name="组合 414"/>
              <p:cNvGrpSpPr/>
              <p:nvPr/>
            </p:nvGrpSpPr>
            <p:grpSpPr>
              <a:xfrm>
                <a:off x="970" y="4855"/>
                <a:ext cx="2018" cy="294"/>
                <a:chOff x="1709" y="3412"/>
                <a:chExt cx="2238" cy="342"/>
              </a:xfrm>
              <a:solidFill>
                <a:schemeClr val="accent2"/>
              </a:solidFill>
            </p:grpSpPr>
            <p:pic>
              <p:nvPicPr>
                <p:cNvPr id="416" name="图片 415" descr="resource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09" y="3412"/>
                  <a:ext cx="250" cy="343"/>
                </a:xfrm>
                <a:prstGeom prst="rect">
                  <a:avLst/>
                </a:prstGeom>
              </p:spPr>
            </p:pic>
            <p:pic>
              <p:nvPicPr>
                <p:cNvPr id="417" name="图片 416" descr="resource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93" y="3412"/>
                  <a:ext cx="250" cy="343"/>
                </a:xfrm>
                <a:prstGeom prst="rect">
                  <a:avLst/>
                </a:prstGeom>
              </p:spPr>
            </p:pic>
            <p:pic>
              <p:nvPicPr>
                <p:cNvPr id="418" name="图片 417" descr="resource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77" y="3412"/>
                  <a:ext cx="250" cy="343"/>
                </a:xfrm>
                <a:prstGeom prst="rect">
                  <a:avLst/>
                </a:prstGeom>
              </p:spPr>
            </p:pic>
            <p:pic>
              <p:nvPicPr>
                <p:cNvPr id="419" name="图片 418" descr="resource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61" y="3412"/>
                  <a:ext cx="250" cy="343"/>
                </a:xfrm>
                <a:prstGeom prst="rect">
                  <a:avLst/>
                </a:prstGeom>
              </p:spPr>
            </p:pic>
            <p:pic>
              <p:nvPicPr>
                <p:cNvPr id="420" name="图片 419" descr="resource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45" y="3412"/>
                  <a:ext cx="250" cy="343"/>
                </a:xfrm>
                <a:prstGeom prst="rect">
                  <a:avLst/>
                </a:prstGeom>
              </p:spPr>
            </p:pic>
            <p:pic>
              <p:nvPicPr>
                <p:cNvPr id="421" name="图片 420" descr="resource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29" y="3412"/>
                  <a:ext cx="250" cy="343"/>
                </a:xfrm>
                <a:prstGeom prst="rect">
                  <a:avLst/>
                </a:prstGeom>
              </p:spPr>
            </p:pic>
            <p:pic>
              <p:nvPicPr>
                <p:cNvPr id="422" name="图片 421" descr="resource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13" y="3412"/>
                  <a:ext cx="250" cy="343"/>
                </a:xfrm>
                <a:prstGeom prst="rect">
                  <a:avLst/>
                </a:prstGeom>
              </p:spPr>
            </p:pic>
            <p:pic>
              <p:nvPicPr>
                <p:cNvPr id="423" name="图片 422" descr="resource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97" y="3412"/>
                  <a:ext cx="250" cy="343"/>
                </a:xfrm>
                <a:prstGeom prst="rect">
                  <a:avLst/>
                </a:prstGeom>
              </p:spPr>
            </p:pic>
          </p:grpSp>
          <p:grpSp>
            <p:nvGrpSpPr>
              <p:cNvPr id="424" name="组合 423"/>
              <p:cNvGrpSpPr/>
              <p:nvPr/>
            </p:nvGrpSpPr>
            <p:grpSpPr>
              <a:xfrm>
                <a:off x="970" y="6248"/>
                <a:ext cx="2018" cy="294"/>
                <a:chOff x="1709" y="3412"/>
                <a:chExt cx="2238" cy="342"/>
              </a:xfrm>
              <a:solidFill>
                <a:srgbClr val="FF0000"/>
              </a:solidFill>
            </p:grpSpPr>
            <p:pic>
              <p:nvPicPr>
                <p:cNvPr id="425" name="图片 424" descr="resource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09" y="3412"/>
                  <a:ext cx="250" cy="343"/>
                </a:xfrm>
                <a:prstGeom prst="rect">
                  <a:avLst/>
                </a:prstGeom>
              </p:spPr>
            </p:pic>
            <p:pic>
              <p:nvPicPr>
                <p:cNvPr id="426" name="图片 425" descr="resource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93" y="3412"/>
                  <a:ext cx="250" cy="343"/>
                </a:xfrm>
                <a:prstGeom prst="rect">
                  <a:avLst/>
                </a:prstGeom>
              </p:spPr>
            </p:pic>
            <p:pic>
              <p:nvPicPr>
                <p:cNvPr id="427" name="图片 426" descr="resource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77" y="3412"/>
                  <a:ext cx="250" cy="343"/>
                </a:xfrm>
                <a:prstGeom prst="rect">
                  <a:avLst/>
                </a:prstGeom>
              </p:spPr>
            </p:pic>
            <p:pic>
              <p:nvPicPr>
                <p:cNvPr id="428" name="图片 427" descr="resource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61" y="3412"/>
                  <a:ext cx="250" cy="343"/>
                </a:xfrm>
                <a:prstGeom prst="rect">
                  <a:avLst/>
                </a:prstGeom>
              </p:spPr>
            </p:pic>
            <p:pic>
              <p:nvPicPr>
                <p:cNvPr id="429" name="图片 428" descr="resource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45" y="3412"/>
                  <a:ext cx="250" cy="343"/>
                </a:xfrm>
                <a:prstGeom prst="rect">
                  <a:avLst/>
                </a:prstGeom>
              </p:spPr>
            </p:pic>
            <p:pic>
              <p:nvPicPr>
                <p:cNvPr id="430" name="图片 429" descr="resource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29" y="3412"/>
                  <a:ext cx="250" cy="343"/>
                </a:xfrm>
                <a:prstGeom prst="rect">
                  <a:avLst/>
                </a:prstGeom>
              </p:spPr>
            </p:pic>
            <p:pic>
              <p:nvPicPr>
                <p:cNvPr id="431" name="图片 430" descr="resource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13" y="3412"/>
                  <a:ext cx="250" cy="343"/>
                </a:xfrm>
                <a:prstGeom prst="rect">
                  <a:avLst/>
                </a:prstGeom>
              </p:spPr>
            </p:pic>
            <p:pic>
              <p:nvPicPr>
                <p:cNvPr id="432" name="图片 431" descr="resource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97" y="3412"/>
                  <a:ext cx="250" cy="343"/>
                </a:xfrm>
                <a:prstGeom prst="rect">
                  <a:avLst/>
                </a:prstGeom>
              </p:spPr>
            </p:pic>
          </p:grpSp>
          <p:grpSp>
            <p:nvGrpSpPr>
              <p:cNvPr id="433" name="组合 432"/>
              <p:cNvGrpSpPr/>
              <p:nvPr/>
            </p:nvGrpSpPr>
            <p:grpSpPr>
              <a:xfrm>
                <a:off x="970" y="6623"/>
                <a:ext cx="2018" cy="294"/>
                <a:chOff x="1709" y="3412"/>
                <a:chExt cx="2238" cy="342"/>
              </a:xfrm>
              <a:solidFill>
                <a:srgbClr val="FF0000"/>
              </a:solidFill>
            </p:grpSpPr>
            <p:pic>
              <p:nvPicPr>
                <p:cNvPr id="434" name="图片 433" descr="resource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09" y="3412"/>
                  <a:ext cx="250" cy="343"/>
                </a:xfrm>
                <a:prstGeom prst="rect">
                  <a:avLst/>
                </a:prstGeom>
              </p:spPr>
            </p:pic>
            <p:pic>
              <p:nvPicPr>
                <p:cNvPr id="435" name="图片 434" descr="resource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93" y="3412"/>
                  <a:ext cx="250" cy="343"/>
                </a:xfrm>
                <a:prstGeom prst="rect">
                  <a:avLst/>
                </a:prstGeom>
              </p:spPr>
            </p:pic>
            <p:pic>
              <p:nvPicPr>
                <p:cNvPr id="436" name="图片 435" descr="resource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77" y="3412"/>
                  <a:ext cx="250" cy="343"/>
                </a:xfrm>
                <a:prstGeom prst="rect">
                  <a:avLst/>
                </a:prstGeom>
              </p:spPr>
            </p:pic>
            <p:pic>
              <p:nvPicPr>
                <p:cNvPr id="437" name="图片 436" descr="resource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61" y="3412"/>
                  <a:ext cx="250" cy="343"/>
                </a:xfrm>
                <a:prstGeom prst="rect">
                  <a:avLst/>
                </a:prstGeom>
              </p:spPr>
            </p:pic>
            <p:pic>
              <p:nvPicPr>
                <p:cNvPr id="438" name="图片 437" descr="resource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45" y="3412"/>
                  <a:ext cx="250" cy="343"/>
                </a:xfrm>
                <a:prstGeom prst="rect">
                  <a:avLst/>
                </a:prstGeom>
              </p:spPr>
            </p:pic>
            <p:pic>
              <p:nvPicPr>
                <p:cNvPr id="439" name="图片 438" descr="resource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29" y="3412"/>
                  <a:ext cx="250" cy="343"/>
                </a:xfrm>
                <a:prstGeom prst="rect">
                  <a:avLst/>
                </a:prstGeom>
              </p:spPr>
            </p:pic>
            <p:pic>
              <p:nvPicPr>
                <p:cNvPr id="440" name="图片 439" descr="resource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13" y="3412"/>
                  <a:ext cx="250" cy="343"/>
                </a:xfrm>
                <a:prstGeom prst="rect">
                  <a:avLst/>
                </a:prstGeom>
              </p:spPr>
            </p:pic>
            <p:pic>
              <p:nvPicPr>
                <p:cNvPr id="441" name="图片 440" descr="resource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97" y="3412"/>
                  <a:ext cx="250" cy="343"/>
                </a:xfrm>
                <a:prstGeom prst="rect">
                  <a:avLst/>
                </a:prstGeom>
              </p:spPr>
            </p:pic>
          </p:grpSp>
          <p:pic>
            <p:nvPicPr>
              <p:cNvPr id="442" name="图片 441" descr="resource"/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970" y="5498"/>
                <a:ext cx="225" cy="295"/>
              </a:xfrm>
              <a:prstGeom prst="rect">
                <a:avLst/>
              </a:prstGeom>
            </p:spPr>
          </p:pic>
          <p:pic>
            <p:nvPicPr>
              <p:cNvPr id="443" name="图片 442" descr="resource"/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226" y="5498"/>
                <a:ext cx="225" cy="295"/>
              </a:xfrm>
              <a:prstGeom prst="rect">
                <a:avLst/>
              </a:prstGeom>
            </p:spPr>
          </p:pic>
          <p:pic>
            <p:nvPicPr>
              <p:cNvPr id="444" name="图片 443" descr="resource"/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482" y="5498"/>
                <a:ext cx="225" cy="295"/>
              </a:xfrm>
              <a:prstGeom prst="rect">
                <a:avLst/>
              </a:prstGeom>
            </p:spPr>
          </p:pic>
          <p:pic>
            <p:nvPicPr>
              <p:cNvPr id="445" name="图片 444" descr="resource"/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738" y="5498"/>
                <a:ext cx="225" cy="295"/>
              </a:xfrm>
              <a:prstGeom prst="rect">
                <a:avLst/>
              </a:prstGeom>
            </p:spPr>
          </p:pic>
          <p:pic>
            <p:nvPicPr>
              <p:cNvPr id="446" name="图片 445" descr="resource"/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994" y="5498"/>
                <a:ext cx="225" cy="295"/>
              </a:xfrm>
              <a:prstGeom prst="rect">
                <a:avLst/>
              </a:prstGeom>
            </p:spPr>
          </p:pic>
          <p:pic>
            <p:nvPicPr>
              <p:cNvPr id="447" name="图片 446" descr="resource"/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2250" y="5498"/>
                <a:ext cx="225" cy="295"/>
              </a:xfrm>
              <a:prstGeom prst="rect">
                <a:avLst/>
              </a:prstGeom>
            </p:spPr>
          </p:pic>
          <p:pic>
            <p:nvPicPr>
              <p:cNvPr id="448" name="图片 447" descr="resource"/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2506" y="5498"/>
                <a:ext cx="225" cy="295"/>
              </a:xfrm>
              <a:prstGeom prst="rect">
                <a:avLst/>
              </a:prstGeom>
            </p:spPr>
          </p:pic>
          <p:grpSp>
            <p:nvGrpSpPr>
              <p:cNvPr id="450" name="组合 449"/>
              <p:cNvGrpSpPr/>
              <p:nvPr/>
            </p:nvGrpSpPr>
            <p:grpSpPr>
              <a:xfrm>
                <a:off x="970" y="5873"/>
                <a:ext cx="2018" cy="294"/>
                <a:chOff x="1709" y="3412"/>
                <a:chExt cx="2238" cy="342"/>
              </a:xfrm>
              <a:solidFill>
                <a:srgbClr val="FF0000"/>
              </a:solidFill>
            </p:grpSpPr>
            <p:pic>
              <p:nvPicPr>
                <p:cNvPr id="451" name="图片 450" descr="resource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09" y="3412"/>
                  <a:ext cx="250" cy="343"/>
                </a:xfrm>
                <a:prstGeom prst="rect">
                  <a:avLst/>
                </a:prstGeom>
              </p:spPr>
            </p:pic>
            <p:pic>
              <p:nvPicPr>
                <p:cNvPr id="452" name="图片 451" descr="resource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93" y="3412"/>
                  <a:ext cx="250" cy="343"/>
                </a:xfrm>
                <a:prstGeom prst="rect">
                  <a:avLst/>
                </a:prstGeom>
              </p:spPr>
            </p:pic>
            <p:pic>
              <p:nvPicPr>
                <p:cNvPr id="453" name="图片 452" descr="resource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77" y="3412"/>
                  <a:ext cx="250" cy="343"/>
                </a:xfrm>
                <a:prstGeom prst="rect">
                  <a:avLst/>
                </a:prstGeom>
              </p:spPr>
            </p:pic>
            <p:pic>
              <p:nvPicPr>
                <p:cNvPr id="454" name="图片 453" descr="resource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61" y="3412"/>
                  <a:ext cx="250" cy="343"/>
                </a:xfrm>
                <a:prstGeom prst="rect">
                  <a:avLst/>
                </a:prstGeom>
              </p:spPr>
            </p:pic>
            <p:pic>
              <p:nvPicPr>
                <p:cNvPr id="455" name="图片 454" descr="resource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45" y="3412"/>
                  <a:ext cx="250" cy="343"/>
                </a:xfrm>
                <a:prstGeom prst="rect">
                  <a:avLst/>
                </a:prstGeom>
              </p:spPr>
            </p:pic>
            <p:pic>
              <p:nvPicPr>
                <p:cNvPr id="456" name="图片 455" descr="resource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29" y="3412"/>
                  <a:ext cx="250" cy="343"/>
                </a:xfrm>
                <a:prstGeom prst="rect">
                  <a:avLst/>
                </a:prstGeom>
              </p:spPr>
            </p:pic>
            <p:pic>
              <p:nvPicPr>
                <p:cNvPr id="457" name="图片 456" descr="resource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13" y="3412"/>
                  <a:ext cx="250" cy="343"/>
                </a:xfrm>
                <a:prstGeom prst="rect">
                  <a:avLst/>
                </a:prstGeom>
              </p:spPr>
            </p:pic>
            <p:pic>
              <p:nvPicPr>
                <p:cNvPr id="458" name="图片 457" descr="resource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97" y="3412"/>
                  <a:ext cx="250" cy="343"/>
                </a:xfrm>
                <a:prstGeom prst="rect">
                  <a:avLst/>
                </a:prstGeom>
              </p:spPr>
            </p:pic>
          </p:grpSp>
          <p:grpSp>
            <p:nvGrpSpPr>
              <p:cNvPr id="459" name="组合 458"/>
              <p:cNvGrpSpPr/>
              <p:nvPr/>
            </p:nvGrpSpPr>
            <p:grpSpPr>
              <a:xfrm>
                <a:off x="970" y="7373"/>
                <a:ext cx="2018" cy="294"/>
                <a:chOff x="1709" y="3412"/>
                <a:chExt cx="2238" cy="342"/>
              </a:xfrm>
              <a:solidFill>
                <a:srgbClr val="FF0000"/>
              </a:solidFill>
            </p:grpSpPr>
            <p:pic>
              <p:nvPicPr>
                <p:cNvPr id="460" name="图片 459" descr="resource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09" y="3412"/>
                  <a:ext cx="250" cy="343"/>
                </a:xfrm>
                <a:prstGeom prst="rect">
                  <a:avLst/>
                </a:prstGeom>
              </p:spPr>
            </p:pic>
            <p:pic>
              <p:nvPicPr>
                <p:cNvPr id="461" name="图片 460" descr="resource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93" y="3412"/>
                  <a:ext cx="250" cy="343"/>
                </a:xfrm>
                <a:prstGeom prst="rect">
                  <a:avLst/>
                </a:prstGeom>
              </p:spPr>
            </p:pic>
            <p:pic>
              <p:nvPicPr>
                <p:cNvPr id="462" name="图片 461" descr="resource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77" y="3412"/>
                  <a:ext cx="250" cy="343"/>
                </a:xfrm>
                <a:prstGeom prst="rect">
                  <a:avLst/>
                </a:prstGeom>
              </p:spPr>
            </p:pic>
            <p:pic>
              <p:nvPicPr>
                <p:cNvPr id="463" name="图片 462" descr="resource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61" y="3412"/>
                  <a:ext cx="250" cy="343"/>
                </a:xfrm>
                <a:prstGeom prst="rect">
                  <a:avLst/>
                </a:prstGeom>
              </p:spPr>
            </p:pic>
            <p:pic>
              <p:nvPicPr>
                <p:cNvPr id="464" name="图片 463" descr="resource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45" y="3412"/>
                  <a:ext cx="250" cy="343"/>
                </a:xfrm>
                <a:prstGeom prst="rect">
                  <a:avLst/>
                </a:prstGeom>
              </p:spPr>
            </p:pic>
            <p:pic>
              <p:nvPicPr>
                <p:cNvPr id="465" name="图片 464" descr="resource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29" y="3412"/>
                  <a:ext cx="250" cy="343"/>
                </a:xfrm>
                <a:prstGeom prst="rect">
                  <a:avLst/>
                </a:prstGeom>
              </p:spPr>
            </p:pic>
            <p:pic>
              <p:nvPicPr>
                <p:cNvPr id="466" name="图片 465" descr="resource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13" y="3412"/>
                  <a:ext cx="250" cy="343"/>
                </a:xfrm>
                <a:prstGeom prst="rect">
                  <a:avLst/>
                </a:prstGeom>
              </p:spPr>
            </p:pic>
            <p:pic>
              <p:nvPicPr>
                <p:cNvPr id="467" name="图片 466" descr="resource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97" y="3412"/>
                  <a:ext cx="250" cy="343"/>
                </a:xfrm>
                <a:prstGeom prst="rect">
                  <a:avLst/>
                </a:prstGeom>
              </p:spPr>
            </p:pic>
          </p:grpSp>
          <p:grpSp>
            <p:nvGrpSpPr>
              <p:cNvPr id="468" name="组合 467"/>
              <p:cNvGrpSpPr/>
              <p:nvPr/>
            </p:nvGrpSpPr>
            <p:grpSpPr>
              <a:xfrm>
                <a:off x="970" y="7748"/>
                <a:ext cx="2018" cy="294"/>
                <a:chOff x="1709" y="3412"/>
                <a:chExt cx="2238" cy="342"/>
              </a:xfrm>
              <a:solidFill>
                <a:srgbClr val="FF0000"/>
              </a:solidFill>
            </p:grpSpPr>
            <p:pic>
              <p:nvPicPr>
                <p:cNvPr id="469" name="图片 468" descr="resource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09" y="3412"/>
                  <a:ext cx="250" cy="343"/>
                </a:xfrm>
                <a:prstGeom prst="rect">
                  <a:avLst/>
                </a:prstGeom>
              </p:spPr>
            </p:pic>
            <p:pic>
              <p:nvPicPr>
                <p:cNvPr id="470" name="图片 469" descr="resource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93" y="3412"/>
                  <a:ext cx="250" cy="343"/>
                </a:xfrm>
                <a:prstGeom prst="rect">
                  <a:avLst/>
                </a:prstGeom>
              </p:spPr>
            </p:pic>
            <p:pic>
              <p:nvPicPr>
                <p:cNvPr id="471" name="图片 470" descr="resource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77" y="3412"/>
                  <a:ext cx="250" cy="343"/>
                </a:xfrm>
                <a:prstGeom prst="rect">
                  <a:avLst/>
                </a:prstGeom>
              </p:spPr>
            </p:pic>
            <p:pic>
              <p:nvPicPr>
                <p:cNvPr id="472" name="图片 471" descr="resource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61" y="3412"/>
                  <a:ext cx="250" cy="343"/>
                </a:xfrm>
                <a:prstGeom prst="rect">
                  <a:avLst/>
                </a:prstGeom>
              </p:spPr>
            </p:pic>
            <p:pic>
              <p:nvPicPr>
                <p:cNvPr id="473" name="图片 472" descr="resource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45" y="3412"/>
                  <a:ext cx="250" cy="343"/>
                </a:xfrm>
                <a:prstGeom prst="rect">
                  <a:avLst/>
                </a:prstGeom>
              </p:spPr>
            </p:pic>
            <p:pic>
              <p:nvPicPr>
                <p:cNvPr id="474" name="图片 473" descr="resource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29" y="3412"/>
                  <a:ext cx="250" cy="343"/>
                </a:xfrm>
                <a:prstGeom prst="rect">
                  <a:avLst/>
                </a:prstGeom>
              </p:spPr>
            </p:pic>
            <p:pic>
              <p:nvPicPr>
                <p:cNvPr id="475" name="图片 474" descr="resource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13" y="3412"/>
                  <a:ext cx="250" cy="343"/>
                </a:xfrm>
                <a:prstGeom prst="rect">
                  <a:avLst/>
                </a:prstGeom>
              </p:spPr>
            </p:pic>
            <p:pic>
              <p:nvPicPr>
                <p:cNvPr id="476" name="图片 475" descr="resource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97" y="3412"/>
                  <a:ext cx="250" cy="343"/>
                </a:xfrm>
                <a:prstGeom prst="rect">
                  <a:avLst/>
                </a:prstGeom>
              </p:spPr>
            </p:pic>
          </p:grpSp>
          <p:grpSp>
            <p:nvGrpSpPr>
              <p:cNvPr id="477" name="组合 476"/>
              <p:cNvGrpSpPr/>
              <p:nvPr/>
            </p:nvGrpSpPr>
            <p:grpSpPr>
              <a:xfrm>
                <a:off x="970" y="6998"/>
                <a:ext cx="2018" cy="294"/>
                <a:chOff x="1709" y="3412"/>
                <a:chExt cx="2238" cy="342"/>
              </a:xfrm>
              <a:solidFill>
                <a:srgbClr val="FF0000"/>
              </a:solidFill>
            </p:grpSpPr>
            <p:pic>
              <p:nvPicPr>
                <p:cNvPr id="478" name="图片 477" descr="resource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09" y="3412"/>
                  <a:ext cx="250" cy="343"/>
                </a:xfrm>
                <a:prstGeom prst="rect">
                  <a:avLst/>
                </a:prstGeom>
              </p:spPr>
            </p:pic>
            <p:pic>
              <p:nvPicPr>
                <p:cNvPr id="479" name="图片 478" descr="resource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93" y="3412"/>
                  <a:ext cx="250" cy="343"/>
                </a:xfrm>
                <a:prstGeom prst="rect">
                  <a:avLst/>
                </a:prstGeom>
              </p:spPr>
            </p:pic>
            <p:pic>
              <p:nvPicPr>
                <p:cNvPr id="480" name="图片 479" descr="resource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77" y="3412"/>
                  <a:ext cx="250" cy="343"/>
                </a:xfrm>
                <a:prstGeom prst="rect">
                  <a:avLst/>
                </a:prstGeom>
              </p:spPr>
            </p:pic>
            <p:pic>
              <p:nvPicPr>
                <p:cNvPr id="481" name="图片 480" descr="resource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61" y="3412"/>
                  <a:ext cx="250" cy="343"/>
                </a:xfrm>
                <a:prstGeom prst="rect">
                  <a:avLst/>
                </a:prstGeom>
              </p:spPr>
            </p:pic>
            <p:pic>
              <p:nvPicPr>
                <p:cNvPr id="482" name="图片 481" descr="resource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45" y="3412"/>
                  <a:ext cx="250" cy="343"/>
                </a:xfrm>
                <a:prstGeom prst="rect">
                  <a:avLst/>
                </a:prstGeom>
              </p:spPr>
            </p:pic>
            <p:pic>
              <p:nvPicPr>
                <p:cNvPr id="483" name="图片 482" descr="resource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29" y="3412"/>
                  <a:ext cx="250" cy="343"/>
                </a:xfrm>
                <a:prstGeom prst="rect">
                  <a:avLst/>
                </a:prstGeom>
              </p:spPr>
            </p:pic>
            <p:pic>
              <p:nvPicPr>
                <p:cNvPr id="484" name="图片 483" descr="resource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13" y="3412"/>
                  <a:ext cx="250" cy="343"/>
                </a:xfrm>
                <a:prstGeom prst="rect">
                  <a:avLst/>
                </a:prstGeom>
              </p:spPr>
            </p:pic>
            <p:pic>
              <p:nvPicPr>
                <p:cNvPr id="485" name="图片 484" descr="resource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97" y="3412"/>
                  <a:ext cx="250" cy="343"/>
                </a:xfrm>
                <a:prstGeom prst="rect">
                  <a:avLst/>
                </a:prstGeom>
              </p:spPr>
            </p:pic>
          </p:grpSp>
          <p:grpSp>
            <p:nvGrpSpPr>
              <p:cNvPr id="486" name="组合 485"/>
              <p:cNvGrpSpPr/>
              <p:nvPr/>
            </p:nvGrpSpPr>
            <p:grpSpPr>
              <a:xfrm>
                <a:off x="970" y="8123"/>
                <a:ext cx="2018" cy="294"/>
                <a:chOff x="1709" y="3412"/>
                <a:chExt cx="2238" cy="342"/>
              </a:xfrm>
              <a:solidFill>
                <a:srgbClr val="FF0000"/>
              </a:solidFill>
            </p:grpSpPr>
            <p:pic>
              <p:nvPicPr>
                <p:cNvPr id="487" name="图片 486" descr="resource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09" y="3412"/>
                  <a:ext cx="250" cy="343"/>
                </a:xfrm>
                <a:prstGeom prst="rect">
                  <a:avLst/>
                </a:prstGeom>
              </p:spPr>
            </p:pic>
            <p:pic>
              <p:nvPicPr>
                <p:cNvPr id="488" name="图片 487" descr="resource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93" y="3412"/>
                  <a:ext cx="250" cy="343"/>
                </a:xfrm>
                <a:prstGeom prst="rect">
                  <a:avLst/>
                </a:prstGeom>
              </p:spPr>
            </p:pic>
            <p:pic>
              <p:nvPicPr>
                <p:cNvPr id="489" name="图片 488" descr="resource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77" y="3412"/>
                  <a:ext cx="250" cy="343"/>
                </a:xfrm>
                <a:prstGeom prst="rect">
                  <a:avLst/>
                </a:prstGeom>
              </p:spPr>
            </p:pic>
            <p:pic>
              <p:nvPicPr>
                <p:cNvPr id="490" name="图片 489" descr="resource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61" y="3412"/>
                  <a:ext cx="250" cy="343"/>
                </a:xfrm>
                <a:prstGeom prst="rect">
                  <a:avLst/>
                </a:prstGeom>
              </p:spPr>
            </p:pic>
            <p:pic>
              <p:nvPicPr>
                <p:cNvPr id="491" name="图片 490" descr="resource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45" y="3412"/>
                  <a:ext cx="250" cy="343"/>
                </a:xfrm>
                <a:prstGeom prst="rect">
                  <a:avLst/>
                </a:prstGeom>
              </p:spPr>
            </p:pic>
            <p:pic>
              <p:nvPicPr>
                <p:cNvPr id="492" name="图片 491" descr="resource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29" y="3412"/>
                  <a:ext cx="250" cy="343"/>
                </a:xfrm>
                <a:prstGeom prst="rect">
                  <a:avLst/>
                </a:prstGeom>
              </p:spPr>
            </p:pic>
            <p:pic>
              <p:nvPicPr>
                <p:cNvPr id="493" name="图片 492" descr="resource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13" y="3412"/>
                  <a:ext cx="250" cy="343"/>
                </a:xfrm>
                <a:prstGeom prst="rect">
                  <a:avLst/>
                </a:prstGeom>
              </p:spPr>
            </p:pic>
            <p:pic>
              <p:nvPicPr>
                <p:cNvPr id="494" name="图片 493" descr="resource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97" y="3412"/>
                  <a:ext cx="250" cy="343"/>
                </a:xfrm>
                <a:prstGeom prst="rect">
                  <a:avLst/>
                </a:prstGeom>
              </p:spPr>
            </p:pic>
          </p:grpSp>
          <p:sp>
            <p:nvSpPr>
              <p:cNvPr id="495" name="文本框 494"/>
              <p:cNvSpPr txBox="1"/>
              <p:nvPr/>
            </p:nvSpPr>
            <p:spPr>
              <a:xfrm>
                <a:off x="1139" y="2384"/>
                <a:ext cx="1728" cy="4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zh-CN" altLang="en-US" sz="1200" b="1">
                    <a:solidFill>
                      <a:schemeClr val="tx1"/>
                    </a:solidFill>
                  </a:rPr>
                  <a:t>总部运营团队</a:t>
                </a:r>
                <a:endParaRPr lang="zh-CN" altLang="en-US" sz="1200" b="1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733" name="组合 732"/>
              <p:cNvGrpSpPr/>
              <p:nvPr/>
            </p:nvGrpSpPr>
            <p:grpSpPr>
              <a:xfrm>
                <a:off x="1260" y="5168"/>
                <a:ext cx="157" cy="307"/>
                <a:chOff x="2144" y="3333"/>
                <a:chExt cx="276" cy="456"/>
              </a:xfrm>
            </p:grpSpPr>
            <p:sp>
              <p:nvSpPr>
                <p:cNvPr id="731" name="等腰三角形 730"/>
                <p:cNvSpPr/>
                <p:nvPr/>
              </p:nvSpPr>
              <p:spPr>
                <a:xfrm rot="10800000">
                  <a:off x="2144" y="3483"/>
                  <a:ext cx="276" cy="157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32" name="等腰三角形 731"/>
                <p:cNvSpPr/>
                <p:nvPr/>
              </p:nvSpPr>
              <p:spPr>
                <a:xfrm rot="10800000">
                  <a:off x="2144" y="3333"/>
                  <a:ext cx="276" cy="157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34" name="等腰三角形 733"/>
                <p:cNvSpPr/>
                <p:nvPr/>
              </p:nvSpPr>
              <p:spPr>
                <a:xfrm rot="10800000">
                  <a:off x="2144" y="3633"/>
                  <a:ext cx="276" cy="157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735" name="组合 734"/>
              <p:cNvGrpSpPr/>
              <p:nvPr/>
            </p:nvGrpSpPr>
            <p:grpSpPr>
              <a:xfrm>
                <a:off x="2434" y="5168"/>
                <a:ext cx="157" cy="307"/>
                <a:chOff x="2144" y="3333"/>
                <a:chExt cx="276" cy="456"/>
              </a:xfrm>
            </p:grpSpPr>
            <p:sp>
              <p:nvSpPr>
                <p:cNvPr id="736" name="等腰三角形 735"/>
                <p:cNvSpPr/>
                <p:nvPr/>
              </p:nvSpPr>
              <p:spPr>
                <a:xfrm rot="10800000">
                  <a:off x="2144" y="3483"/>
                  <a:ext cx="276" cy="157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37" name="等腰三角形 736"/>
                <p:cNvSpPr/>
                <p:nvPr/>
              </p:nvSpPr>
              <p:spPr>
                <a:xfrm rot="10800000">
                  <a:off x="2144" y="3333"/>
                  <a:ext cx="276" cy="157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38" name="等腰三角形 737"/>
                <p:cNvSpPr/>
                <p:nvPr/>
              </p:nvSpPr>
              <p:spPr>
                <a:xfrm rot="10800000">
                  <a:off x="2144" y="3633"/>
                  <a:ext cx="276" cy="157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48" name="组合 47"/>
            <p:cNvGrpSpPr/>
            <p:nvPr/>
          </p:nvGrpSpPr>
          <p:grpSpPr>
            <a:xfrm>
              <a:off x="8199" y="1653"/>
              <a:ext cx="4768" cy="924"/>
              <a:chOff x="4416" y="1990"/>
              <a:chExt cx="4768" cy="924"/>
            </a:xfrm>
          </p:grpSpPr>
          <p:sp>
            <p:nvSpPr>
              <p:cNvPr id="76" name="矩形 75"/>
              <p:cNvSpPr/>
              <p:nvPr/>
            </p:nvSpPr>
            <p:spPr>
              <a:xfrm>
                <a:off x="4842" y="1990"/>
                <a:ext cx="4342" cy="924"/>
              </a:xfrm>
              <a:prstGeom prst="rect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90" name="组合 89"/>
              <p:cNvGrpSpPr/>
              <p:nvPr/>
            </p:nvGrpSpPr>
            <p:grpSpPr>
              <a:xfrm>
                <a:off x="4416" y="2106"/>
                <a:ext cx="704" cy="676"/>
                <a:chOff x="9565" y="3461"/>
                <a:chExt cx="704" cy="676"/>
              </a:xfrm>
            </p:grpSpPr>
            <p:sp>
              <p:nvSpPr>
                <p:cNvPr id="82" name="object 9"/>
                <p:cNvSpPr/>
                <p:nvPr/>
              </p:nvSpPr>
              <p:spPr>
                <a:xfrm>
                  <a:off x="9586" y="3480"/>
                  <a:ext cx="664" cy="636"/>
                </a:xfrm>
                <a:prstGeom prst="rect">
                  <a:avLst/>
                </a:prstGeom>
                <a:blipFill>
                  <a:blip r:embed="rId11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 dirty="0"/>
                </a:p>
              </p:txBody>
            </p:sp>
            <p:sp>
              <p:nvSpPr>
                <p:cNvPr id="83" name="object 10"/>
                <p:cNvSpPr/>
                <p:nvPr/>
              </p:nvSpPr>
              <p:spPr>
                <a:xfrm>
                  <a:off x="9565" y="3461"/>
                  <a:ext cx="705" cy="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320" h="655320">
                      <a:moveTo>
                        <a:pt x="636219" y="655269"/>
                      </a:moveTo>
                      <a:lnTo>
                        <a:pt x="19050" y="655269"/>
                      </a:lnTo>
                      <a:lnTo>
                        <a:pt x="15735" y="654977"/>
                      </a:lnTo>
                      <a:lnTo>
                        <a:pt x="0" y="636219"/>
                      </a:lnTo>
                      <a:lnTo>
                        <a:pt x="0" y="19049"/>
                      </a:lnTo>
                      <a:lnTo>
                        <a:pt x="19050" y="0"/>
                      </a:lnTo>
                      <a:lnTo>
                        <a:pt x="636219" y="0"/>
                      </a:lnTo>
                      <a:lnTo>
                        <a:pt x="655269" y="19049"/>
                      </a:lnTo>
                      <a:lnTo>
                        <a:pt x="38100" y="19049"/>
                      </a:lnTo>
                      <a:lnTo>
                        <a:pt x="19050" y="38099"/>
                      </a:lnTo>
                      <a:lnTo>
                        <a:pt x="38100" y="38099"/>
                      </a:lnTo>
                      <a:lnTo>
                        <a:pt x="38100" y="617169"/>
                      </a:lnTo>
                      <a:lnTo>
                        <a:pt x="19050" y="617169"/>
                      </a:lnTo>
                      <a:lnTo>
                        <a:pt x="38100" y="636219"/>
                      </a:lnTo>
                      <a:lnTo>
                        <a:pt x="655269" y="636219"/>
                      </a:lnTo>
                      <a:lnTo>
                        <a:pt x="654977" y="639521"/>
                      </a:lnTo>
                      <a:lnTo>
                        <a:pt x="639521" y="654977"/>
                      </a:lnTo>
                      <a:lnTo>
                        <a:pt x="636219" y="655269"/>
                      </a:lnTo>
                      <a:close/>
                    </a:path>
                    <a:path w="655320" h="655320">
                      <a:moveTo>
                        <a:pt x="38100" y="38099"/>
                      </a:moveTo>
                      <a:lnTo>
                        <a:pt x="19050" y="38099"/>
                      </a:lnTo>
                      <a:lnTo>
                        <a:pt x="38100" y="19049"/>
                      </a:lnTo>
                      <a:lnTo>
                        <a:pt x="38100" y="38099"/>
                      </a:lnTo>
                      <a:close/>
                    </a:path>
                    <a:path w="655320" h="655320">
                      <a:moveTo>
                        <a:pt x="617169" y="38099"/>
                      </a:moveTo>
                      <a:lnTo>
                        <a:pt x="38100" y="38099"/>
                      </a:lnTo>
                      <a:lnTo>
                        <a:pt x="38100" y="19049"/>
                      </a:lnTo>
                      <a:lnTo>
                        <a:pt x="617169" y="19049"/>
                      </a:lnTo>
                      <a:lnTo>
                        <a:pt x="617169" y="38099"/>
                      </a:lnTo>
                      <a:close/>
                    </a:path>
                    <a:path w="655320" h="655320">
                      <a:moveTo>
                        <a:pt x="617169" y="636219"/>
                      </a:moveTo>
                      <a:lnTo>
                        <a:pt x="617169" y="19049"/>
                      </a:lnTo>
                      <a:lnTo>
                        <a:pt x="636219" y="38099"/>
                      </a:lnTo>
                      <a:lnTo>
                        <a:pt x="655269" y="38099"/>
                      </a:lnTo>
                      <a:lnTo>
                        <a:pt x="655269" y="617169"/>
                      </a:lnTo>
                      <a:lnTo>
                        <a:pt x="636219" y="617169"/>
                      </a:lnTo>
                      <a:lnTo>
                        <a:pt x="617169" y="636219"/>
                      </a:lnTo>
                      <a:close/>
                    </a:path>
                    <a:path w="655320" h="655320">
                      <a:moveTo>
                        <a:pt x="655269" y="38099"/>
                      </a:moveTo>
                      <a:lnTo>
                        <a:pt x="636219" y="38099"/>
                      </a:lnTo>
                      <a:lnTo>
                        <a:pt x="617169" y="19049"/>
                      </a:lnTo>
                      <a:lnTo>
                        <a:pt x="655269" y="19049"/>
                      </a:lnTo>
                      <a:lnTo>
                        <a:pt x="655269" y="38099"/>
                      </a:lnTo>
                      <a:close/>
                    </a:path>
                    <a:path w="655320" h="655320">
                      <a:moveTo>
                        <a:pt x="38100" y="636219"/>
                      </a:moveTo>
                      <a:lnTo>
                        <a:pt x="19050" y="617169"/>
                      </a:lnTo>
                      <a:lnTo>
                        <a:pt x="38100" y="617169"/>
                      </a:lnTo>
                      <a:lnTo>
                        <a:pt x="38100" y="636219"/>
                      </a:lnTo>
                      <a:close/>
                    </a:path>
                    <a:path w="655320" h="655320">
                      <a:moveTo>
                        <a:pt x="617169" y="636219"/>
                      </a:moveTo>
                      <a:lnTo>
                        <a:pt x="38100" y="636219"/>
                      </a:lnTo>
                      <a:lnTo>
                        <a:pt x="38100" y="617169"/>
                      </a:lnTo>
                      <a:lnTo>
                        <a:pt x="617169" y="617169"/>
                      </a:lnTo>
                      <a:lnTo>
                        <a:pt x="617169" y="636219"/>
                      </a:lnTo>
                      <a:close/>
                    </a:path>
                    <a:path w="655320" h="655320">
                      <a:moveTo>
                        <a:pt x="655269" y="636219"/>
                      </a:moveTo>
                      <a:lnTo>
                        <a:pt x="617169" y="636219"/>
                      </a:lnTo>
                      <a:lnTo>
                        <a:pt x="636219" y="617169"/>
                      </a:lnTo>
                      <a:lnTo>
                        <a:pt x="655269" y="617169"/>
                      </a:lnTo>
                      <a:lnTo>
                        <a:pt x="655269" y="63621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 dirty="0"/>
                </a:p>
              </p:txBody>
            </p:sp>
            <p:sp>
              <p:nvSpPr>
                <p:cNvPr id="84" name="object 11"/>
                <p:cNvSpPr/>
                <p:nvPr/>
              </p:nvSpPr>
              <p:spPr>
                <a:xfrm>
                  <a:off x="9756" y="3644"/>
                  <a:ext cx="324" cy="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990" h="300355">
                      <a:moveTo>
                        <a:pt x="208025" y="39293"/>
                      </a:moveTo>
                      <a:lnTo>
                        <a:pt x="92430" y="39293"/>
                      </a:lnTo>
                      <a:lnTo>
                        <a:pt x="98945" y="35864"/>
                      </a:lnTo>
                      <a:lnTo>
                        <a:pt x="105727" y="33058"/>
                      </a:lnTo>
                      <a:lnTo>
                        <a:pt x="112674" y="30860"/>
                      </a:lnTo>
                      <a:lnTo>
                        <a:pt x="112674" y="5587"/>
                      </a:lnTo>
                      <a:lnTo>
                        <a:pt x="118275" y="0"/>
                      </a:lnTo>
                      <a:lnTo>
                        <a:pt x="182232" y="0"/>
                      </a:lnTo>
                      <a:lnTo>
                        <a:pt x="187820" y="5587"/>
                      </a:lnTo>
                      <a:lnTo>
                        <a:pt x="187820" y="30860"/>
                      </a:lnTo>
                      <a:lnTo>
                        <a:pt x="194779" y="33058"/>
                      </a:lnTo>
                      <a:lnTo>
                        <a:pt x="201549" y="35864"/>
                      </a:lnTo>
                      <a:lnTo>
                        <a:pt x="208025" y="39293"/>
                      </a:lnTo>
                      <a:close/>
                    </a:path>
                    <a:path w="300990" h="300355">
                      <a:moveTo>
                        <a:pt x="74510" y="278650"/>
                      </a:moveTo>
                      <a:lnTo>
                        <a:pt x="66598" y="278650"/>
                      </a:lnTo>
                      <a:lnTo>
                        <a:pt x="21386" y="233565"/>
                      </a:lnTo>
                      <a:lnTo>
                        <a:pt x="21386" y="225653"/>
                      </a:lnTo>
                      <a:lnTo>
                        <a:pt x="39306" y="207721"/>
                      </a:lnTo>
                      <a:lnTo>
                        <a:pt x="35915" y="201256"/>
                      </a:lnTo>
                      <a:lnTo>
                        <a:pt x="33096" y="194487"/>
                      </a:lnTo>
                      <a:lnTo>
                        <a:pt x="30899" y="187540"/>
                      </a:lnTo>
                      <a:lnTo>
                        <a:pt x="5587" y="187540"/>
                      </a:lnTo>
                      <a:lnTo>
                        <a:pt x="0" y="181965"/>
                      </a:lnTo>
                      <a:lnTo>
                        <a:pt x="0" y="118097"/>
                      </a:lnTo>
                      <a:lnTo>
                        <a:pt x="5587" y="112521"/>
                      </a:lnTo>
                      <a:lnTo>
                        <a:pt x="30899" y="112521"/>
                      </a:lnTo>
                      <a:lnTo>
                        <a:pt x="33096" y="105575"/>
                      </a:lnTo>
                      <a:lnTo>
                        <a:pt x="35915" y="98806"/>
                      </a:lnTo>
                      <a:lnTo>
                        <a:pt x="39306" y="92303"/>
                      </a:lnTo>
                      <a:lnTo>
                        <a:pt x="26314" y="79286"/>
                      </a:lnTo>
                      <a:lnTo>
                        <a:pt x="21386" y="74409"/>
                      </a:lnTo>
                      <a:lnTo>
                        <a:pt x="21386" y="66497"/>
                      </a:lnTo>
                      <a:lnTo>
                        <a:pt x="66598" y="21361"/>
                      </a:lnTo>
                      <a:lnTo>
                        <a:pt x="74510" y="21361"/>
                      </a:lnTo>
                      <a:lnTo>
                        <a:pt x="92430" y="39293"/>
                      </a:lnTo>
                      <a:lnTo>
                        <a:pt x="251814" y="39293"/>
                      </a:lnTo>
                      <a:lnTo>
                        <a:pt x="279069" y="66497"/>
                      </a:lnTo>
                      <a:lnTo>
                        <a:pt x="279069" y="74409"/>
                      </a:lnTo>
                      <a:lnTo>
                        <a:pt x="278446" y="75031"/>
                      </a:lnTo>
                      <a:lnTo>
                        <a:pt x="150228" y="75031"/>
                      </a:lnTo>
                      <a:lnTo>
                        <a:pt x="121017" y="80930"/>
                      </a:lnTo>
                      <a:lnTo>
                        <a:pt x="97145" y="97010"/>
                      </a:lnTo>
                      <a:lnTo>
                        <a:pt x="81041" y="120846"/>
                      </a:lnTo>
                      <a:lnTo>
                        <a:pt x="75133" y="150012"/>
                      </a:lnTo>
                      <a:lnTo>
                        <a:pt x="81041" y="179200"/>
                      </a:lnTo>
                      <a:lnTo>
                        <a:pt x="97145" y="203047"/>
                      </a:lnTo>
                      <a:lnTo>
                        <a:pt x="121017" y="219131"/>
                      </a:lnTo>
                      <a:lnTo>
                        <a:pt x="150228" y="225031"/>
                      </a:lnTo>
                      <a:lnTo>
                        <a:pt x="278452" y="225031"/>
                      </a:lnTo>
                      <a:lnTo>
                        <a:pt x="279069" y="225653"/>
                      </a:lnTo>
                      <a:lnTo>
                        <a:pt x="279069" y="233565"/>
                      </a:lnTo>
                      <a:lnTo>
                        <a:pt x="251820" y="260769"/>
                      </a:lnTo>
                      <a:lnTo>
                        <a:pt x="92430" y="260769"/>
                      </a:lnTo>
                      <a:lnTo>
                        <a:pt x="74510" y="278650"/>
                      </a:lnTo>
                      <a:close/>
                    </a:path>
                    <a:path w="300990" h="300355">
                      <a:moveTo>
                        <a:pt x="251814" y="39293"/>
                      </a:moveTo>
                      <a:lnTo>
                        <a:pt x="208025" y="39293"/>
                      </a:lnTo>
                      <a:lnTo>
                        <a:pt x="225983" y="21361"/>
                      </a:lnTo>
                      <a:lnTo>
                        <a:pt x="233908" y="21361"/>
                      </a:lnTo>
                      <a:lnTo>
                        <a:pt x="238785" y="26288"/>
                      </a:lnTo>
                      <a:lnTo>
                        <a:pt x="251814" y="39293"/>
                      </a:lnTo>
                      <a:close/>
                    </a:path>
                    <a:path w="300990" h="300355">
                      <a:moveTo>
                        <a:pt x="278452" y="225031"/>
                      </a:moveTo>
                      <a:lnTo>
                        <a:pt x="150228" y="225031"/>
                      </a:lnTo>
                      <a:lnTo>
                        <a:pt x="179461" y="219131"/>
                      </a:lnTo>
                      <a:lnTo>
                        <a:pt x="203344" y="203047"/>
                      </a:lnTo>
                      <a:lnTo>
                        <a:pt x="219453" y="179200"/>
                      </a:lnTo>
                      <a:lnTo>
                        <a:pt x="225361" y="150012"/>
                      </a:lnTo>
                      <a:lnTo>
                        <a:pt x="219453" y="120846"/>
                      </a:lnTo>
                      <a:lnTo>
                        <a:pt x="203344" y="97010"/>
                      </a:lnTo>
                      <a:lnTo>
                        <a:pt x="179461" y="80930"/>
                      </a:lnTo>
                      <a:lnTo>
                        <a:pt x="150228" y="75031"/>
                      </a:lnTo>
                      <a:lnTo>
                        <a:pt x="278446" y="75031"/>
                      </a:lnTo>
                      <a:lnTo>
                        <a:pt x="261150" y="92303"/>
                      </a:lnTo>
                      <a:lnTo>
                        <a:pt x="264591" y="98806"/>
                      </a:lnTo>
                      <a:lnTo>
                        <a:pt x="267398" y="105575"/>
                      </a:lnTo>
                      <a:lnTo>
                        <a:pt x="269608" y="112521"/>
                      </a:lnTo>
                      <a:lnTo>
                        <a:pt x="294919" y="112521"/>
                      </a:lnTo>
                      <a:lnTo>
                        <a:pt x="300507" y="118097"/>
                      </a:lnTo>
                      <a:lnTo>
                        <a:pt x="300507" y="181965"/>
                      </a:lnTo>
                      <a:lnTo>
                        <a:pt x="294868" y="187540"/>
                      </a:lnTo>
                      <a:lnTo>
                        <a:pt x="269608" y="187540"/>
                      </a:lnTo>
                      <a:lnTo>
                        <a:pt x="267398" y="194487"/>
                      </a:lnTo>
                      <a:lnTo>
                        <a:pt x="264591" y="201256"/>
                      </a:lnTo>
                      <a:lnTo>
                        <a:pt x="261150" y="207721"/>
                      </a:lnTo>
                      <a:lnTo>
                        <a:pt x="278452" y="225031"/>
                      </a:lnTo>
                      <a:close/>
                    </a:path>
                    <a:path w="300990" h="300355">
                      <a:moveTo>
                        <a:pt x="150228" y="200037"/>
                      </a:moveTo>
                      <a:lnTo>
                        <a:pt x="130767" y="196103"/>
                      </a:lnTo>
                      <a:lnTo>
                        <a:pt x="114860" y="185378"/>
                      </a:lnTo>
                      <a:lnTo>
                        <a:pt x="104127" y="169476"/>
                      </a:lnTo>
                      <a:lnTo>
                        <a:pt x="100190" y="150012"/>
                      </a:lnTo>
                      <a:lnTo>
                        <a:pt x="104127" y="130570"/>
                      </a:lnTo>
                      <a:lnTo>
                        <a:pt x="114860" y="114679"/>
                      </a:lnTo>
                      <a:lnTo>
                        <a:pt x="130767" y="103958"/>
                      </a:lnTo>
                      <a:lnTo>
                        <a:pt x="150228" y="100025"/>
                      </a:lnTo>
                      <a:lnTo>
                        <a:pt x="169713" y="103958"/>
                      </a:lnTo>
                      <a:lnTo>
                        <a:pt x="185635" y="114679"/>
                      </a:lnTo>
                      <a:lnTo>
                        <a:pt x="192607" y="124993"/>
                      </a:lnTo>
                      <a:lnTo>
                        <a:pt x="150228" y="124993"/>
                      </a:lnTo>
                      <a:lnTo>
                        <a:pt x="140501" y="126966"/>
                      </a:lnTo>
                      <a:lnTo>
                        <a:pt x="132538" y="132340"/>
                      </a:lnTo>
                      <a:lnTo>
                        <a:pt x="127159" y="140295"/>
                      </a:lnTo>
                      <a:lnTo>
                        <a:pt x="125183" y="150012"/>
                      </a:lnTo>
                      <a:lnTo>
                        <a:pt x="127159" y="159745"/>
                      </a:lnTo>
                      <a:lnTo>
                        <a:pt x="132538" y="167698"/>
                      </a:lnTo>
                      <a:lnTo>
                        <a:pt x="140501" y="173063"/>
                      </a:lnTo>
                      <a:lnTo>
                        <a:pt x="150228" y="175031"/>
                      </a:lnTo>
                      <a:lnTo>
                        <a:pt x="192625" y="175031"/>
                      </a:lnTo>
                      <a:lnTo>
                        <a:pt x="185635" y="185378"/>
                      </a:lnTo>
                      <a:lnTo>
                        <a:pt x="169713" y="196103"/>
                      </a:lnTo>
                      <a:lnTo>
                        <a:pt x="150228" y="200037"/>
                      </a:lnTo>
                      <a:close/>
                    </a:path>
                    <a:path w="300990" h="300355">
                      <a:moveTo>
                        <a:pt x="192625" y="175031"/>
                      </a:moveTo>
                      <a:lnTo>
                        <a:pt x="150228" y="175031"/>
                      </a:lnTo>
                      <a:lnTo>
                        <a:pt x="159970" y="173063"/>
                      </a:lnTo>
                      <a:lnTo>
                        <a:pt x="167932" y="167698"/>
                      </a:lnTo>
                      <a:lnTo>
                        <a:pt x="173302" y="159745"/>
                      </a:lnTo>
                      <a:lnTo>
                        <a:pt x="175272" y="150012"/>
                      </a:lnTo>
                      <a:lnTo>
                        <a:pt x="173302" y="140295"/>
                      </a:lnTo>
                      <a:lnTo>
                        <a:pt x="167932" y="132340"/>
                      </a:lnTo>
                      <a:lnTo>
                        <a:pt x="159970" y="126966"/>
                      </a:lnTo>
                      <a:lnTo>
                        <a:pt x="150228" y="124993"/>
                      </a:lnTo>
                      <a:lnTo>
                        <a:pt x="192607" y="124993"/>
                      </a:lnTo>
                      <a:lnTo>
                        <a:pt x="196376" y="130570"/>
                      </a:lnTo>
                      <a:lnTo>
                        <a:pt x="200317" y="150012"/>
                      </a:lnTo>
                      <a:lnTo>
                        <a:pt x="196376" y="169476"/>
                      </a:lnTo>
                      <a:lnTo>
                        <a:pt x="192625" y="175031"/>
                      </a:lnTo>
                      <a:close/>
                    </a:path>
                    <a:path w="300990" h="300355">
                      <a:moveTo>
                        <a:pt x="157162" y="162521"/>
                      </a:moveTo>
                      <a:lnTo>
                        <a:pt x="143344" y="162521"/>
                      </a:lnTo>
                      <a:lnTo>
                        <a:pt x="137744" y="156933"/>
                      </a:lnTo>
                      <a:lnTo>
                        <a:pt x="137744" y="143128"/>
                      </a:lnTo>
                      <a:lnTo>
                        <a:pt x="143344" y="137540"/>
                      </a:lnTo>
                      <a:lnTo>
                        <a:pt x="157162" y="137540"/>
                      </a:lnTo>
                      <a:lnTo>
                        <a:pt x="162763" y="143128"/>
                      </a:lnTo>
                      <a:lnTo>
                        <a:pt x="162763" y="156933"/>
                      </a:lnTo>
                      <a:lnTo>
                        <a:pt x="157162" y="162521"/>
                      </a:lnTo>
                      <a:close/>
                    </a:path>
                    <a:path w="300990" h="300355">
                      <a:moveTo>
                        <a:pt x="182181" y="300062"/>
                      </a:moveTo>
                      <a:lnTo>
                        <a:pt x="118275" y="300062"/>
                      </a:lnTo>
                      <a:lnTo>
                        <a:pt x="112674" y="294474"/>
                      </a:lnTo>
                      <a:lnTo>
                        <a:pt x="112674" y="269163"/>
                      </a:lnTo>
                      <a:lnTo>
                        <a:pt x="105727" y="266966"/>
                      </a:lnTo>
                      <a:lnTo>
                        <a:pt x="98945" y="264198"/>
                      </a:lnTo>
                      <a:lnTo>
                        <a:pt x="92430" y="260769"/>
                      </a:lnTo>
                      <a:lnTo>
                        <a:pt x="208025" y="260769"/>
                      </a:lnTo>
                      <a:lnTo>
                        <a:pt x="201549" y="264198"/>
                      </a:lnTo>
                      <a:lnTo>
                        <a:pt x="194779" y="266966"/>
                      </a:lnTo>
                      <a:lnTo>
                        <a:pt x="187820" y="269163"/>
                      </a:lnTo>
                      <a:lnTo>
                        <a:pt x="187820" y="294474"/>
                      </a:lnTo>
                      <a:lnTo>
                        <a:pt x="182181" y="300062"/>
                      </a:lnTo>
                      <a:close/>
                    </a:path>
                    <a:path w="300990" h="300355">
                      <a:moveTo>
                        <a:pt x="233908" y="278650"/>
                      </a:moveTo>
                      <a:lnTo>
                        <a:pt x="225983" y="278650"/>
                      </a:lnTo>
                      <a:lnTo>
                        <a:pt x="208025" y="260769"/>
                      </a:lnTo>
                      <a:lnTo>
                        <a:pt x="251820" y="260769"/>
                      </a:lnTo>
                      <a:lnTo>
                        <a:pt x="233908" y="27865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 dirty="0"/>
                </a:p>
              </p:txBody>
            </p:sp>
          </p:grpSp>
          <p:sp>
            <p:nvSpPr>
              <p:cNvPr id="11" name="文本框 10"/>
              <p:cNvSpPr txBox="1"/>
              <p:nvPr/>
            </p:nvSpPr>
            <p:spPr>
              <a:xfrm>
                <a:off x="5138" y="2219"/>
                <a:ext cx="1266" cy="4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40000"/>
                  </a:lnSpc>
                </a:pPr>
                <a:r>
                  <a:rPr lang="zh-CN" sz="900" b="1">
                    <a:solidFill>
                      <a:schemeClr val="tx1"/>
                    </a:solidFill>
                  </a:rPr>
                  <a:t>老用户导入</a:t>
                </a:r>
                <a:endParaRPr lang="zh-CN" sz="900" b="1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2" name="直接连接符 11"/>
              <p:cNvCxnSpPr/>
              <p:nvPr/>
            </p:nvCxnSpPr>
            <p:spPr>
              <a:xfrm>
                <a:off x="6320" y="2158"/>
                <a:ext cx="0" cy="570"/>
              </a:xfrm>
              <a:prstGeom prst="line">
                <a:avLst/>
              </a:prstGeom>
              <a:ln w="63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" name="组合 46"/>
              <p:cNvGrpSpPr/>
              <p:nvPr/>
            </p:nvGrpSpPr>
            <p:grpSpPr>
              <a:xfrm>
                <a:off x="6371" y="2125"/>
                <a:ext cx="1881" cy="636"/>
                <a:chOff x="6371" y="2160"/>
                <a:chExt cx="1881" cy="636"/>
              </a:xfrm>
            </p:grpSpPr>
            <p:grpSp>
              <p:nvGrpSpPr>
                <p:cNvPr id="36" name="组合 35"/>
                <p:cNvGrpSpPr/>
                <p:nvPr/>
              </p:nvGrpSpPr>
              <p:grpSpPr>
                <a:xfrm>
                  <a:off x="6376" y="2483"/>
                  <a:ext cx="1876" cy="313"/>
                  <a:chOff x="6376" y="2448"/>
                  <a:chExt cx="1876" cy="313"/>
                </a:xfrm>
              </p:grpSpPr>
              <p:grpSp>
                <p:nvGrpSpPr>
                  <p:cNvPr id="16" name="组合 15"/>
                  <p:cNvGrpSpPr/>
                  <p:nvPr/>
                </p:nvGrpSpPr>
                <p:grpSpPr>
                  <a:xfrm>
                    <a:off x="6376" y="2448"/>
                    <a:ext cx="991" cy="313"/>
                    <a:chOff x="5506" y="3607"/>
                    <a:chExt cx="991" cy="313"/>
                  </a:xfrm>
                </p:grpSpPr>
                <p:sp>
                  <p:nvSpPr>
                    <p:cNvPr id="17" name="剪去单角的矩形 16"/>
                    <p:cNvSpPr/>
                    <p:nvPr/>
                  </p:nvSpPr>
                  <p:spPr>
                    <a:xfrm>
                      <a:off x="5581" y="3648"/>
                      <a:ext cx="803" cy="232"/>
                    </a:xfrm>
                    <a:prstGeom prst="snip1Rect">
                      <a:avLst/>
                    </a:prstGeom>
                    <a:solidFill>
                      <a:srgbClr val="595959">
                        <a:alpha val="77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8" name="文本框 17"/>
                    <p:cNvSpPr txBox="1"/>
                    <p:nvPr/>
                  </p:nvSpPr>
                  <p:spPr>
                    <a:xfrm>
                      <a:off x="5506" y="3607"/>
                      <a:ext cx="991" cy="3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l"/>
                      <a:r>
                        <a:rPr lang="zh-CN" sz="700">
                          <a:solidFill>
                            <a:schemeClr val="bg1"/>
                          </a:solidFill>
                        </a:rPr>
                        <a:t>通讯录导入</a:t>
                      </a:r>
                      <a:endParaRPr lang="zh-CN" sz="70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grpSp>
                <p:nvGrpSpPr>
                  <p:cNvPr id="22" name="组合 21"/>
                  <p:cNvGrpSpPr/>
                  <p:nvPr/>
                </p:nvGrpSpPr>
                <p:grpSpPr>
                  <a:xfrm>
                    <a:off x="7261" y="2448"/>
                    <a:ext cx="991" cy="313"/>
                    <a:chOff x="5506" y="3607"/>
                    <a:chExt cx="991" cy="313"/>
                  </a:xfrm>
                </p:grpSpPr>
                <p:sp>
                  <p:nvSpPr>
                    <p:cNvPr id="23" name="剪去单角的矩形 22"/>
                    <p:cNvSpPr/>
                    <p:nvPr/>
                  </p:nvSpPr>
                  <p:spPr>
                    <a:xfrm>
                      <a:off x="5581" y="3648"/>
                      <a:ext cx="803" cy="232"/>
                    </a:xfrm>
                    <a:prstGeom prst="snip1Rect">
                      <a:avLst/>
                    </a:prstGeom>
                    <a:solidFill>
                      <a:srgbClr val="595959">
                        <a:alpha val="77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24" name="文本框 23"/>
                    <p:cNvSpPr txBox="1"/>
                    <p:nvPr/>
                  </p:nvSpPr>
                  <p:spPr>
                    <a:xfrm>
                      <a:off x="5506" y="3607"/>
                      <a:ext cx="991" cy="3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l"/>
                      <a:r>
                        <a:rPr lang="zh-CN" sz="700">
                          <a:solidFill>
                            <a:schemeClr val="bg1"/>
                          </a:solidFill>
                        </a:rPr>
                        <a:t>微信导入</a:t>
                      </a:r>
                      <a:endParaRPr lang="zh-CN" sz="70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37" name="组合 36"/>
                <p:cNvGrpSpPr/>
                <p:nvPr/>
              </p:nvGrpSpPr>
              <p:grpSpPr>
                <a:xfrm>
                  <a:off x="6371" y="2160"/>
                  <a:ext cx="1876" cy="313"/>
                  <a:chOff x="6376" y="2448"/>
                  <a:chExt cx="1876" cy="313"/>
                </a:xfrm>
              </p:grpSpPr>
              <p:grpSp>
                <p:nvGrpSpPr>
                  <p:cNvPr id="38" name="组合 37"/>
                  <p:cNvGrpSpPr/>
                  <p:nvPr/>
                </p:nvGrpSpPr>
                <p:grpSpPr>
                  <a:xfrm>
                    <a:off x="6376" y="2448"/>
                    <a:ext cx="991" cy="313"/>
                    <a:chOff x="5506" y="3607"/>
                    <a:chExt cx="991" cy="313"/>
                  </a:xfrm>
                </p:grpSpPr>
                <p:sp>
                  <p:nvSpPr>
                    <p:cNvPr id="39" name="剪去单角的矩形 38"/>
                    <p:cNvSpPr/>
                    <p:nvPr/>
                  </p:nvSpPr>
                  <p:spPr>
                    <a:xfrm>
                      <a:off x="5581" y="3648"/>
                      <a:ext cx="803" cy="232"/>
                    </a:xfrm>
                    <a:prstGeom prst="snip1Rect">
                      <a:avLst/>
                    </a:prstGeom>
                    <a:solidFill>
                      <a:srgbClr val="595959">
                        <a:alpha val="77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0" name="文本框 39"/>
                    <p:cNvSpPr txBox="1"/>
                    <p:nvPr/>
                  </p:nvSpPr>
                  <p:spPr>
                    <a:xfrm>
                      <a:off x="5506" y="3607"/>
                      <a:ext cx="991" cy="3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l"/>
                      <a:r>
                        <a:rPr lang="zh-CN" sz="700">
                          <a:solidFill>
                            <a:schemeClr val="bg1"/>
                          </a:solidFill>
                        </a:rPr>
                        <a:t>智能语音</a:t>
                      </a:r>
                      <a:endParaRPr lang="zh-CN" sz="70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grpSp>
                <p:nvGrpSpPr>
                  <p:cNvPr id="41" name="组合 40"/>
                  <p:cNvGrpSpPr/>
                  <p:nvPr/>
                </p:nvGrpSpPr>
                <p:grpSpPr>
                  <a:xfrm>
                    <a:off x="7261" y="2448"/>
                    <a:ext cx="991" cy="313"/>
                    <a:chOff x="5506" y="3607"/>
                    <a:chExt cx="991" cy="313"/>
                  </a:xfrm>
                </p:grpSpPr>
                <p:sp>
                  <p:nvSpPr>
                    <p:cNvPr id="42" name="剪去单角的矩形 41"/>
                    <p:cNvSpPr/>
                    <p:nvPr/>
                  </p:nvSpPr>
                  <p:spPr>
                    <a:xfrm>
                      <a:off x="5581" y="3648"/>
                      <a:ext cx="803" cy="232"/>
                    </a:xfrm>
                    <a:prstGeom prst="snip1Rect">
                      <a:avLst/>
                    </a:prstGeom>
                    <a:solidFill>
                      <a:srgbClr val="595959">
                        <a:alpha val="77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3" name="文本框 42"/>
                    <p:cNvSpPr txBox="1"/>
                    <p:nvPr/>
                  </p:nvSpPr>
                  <p:spPr>
                    <a:xfrm>
                      <a:off x="5506" y="3607"/>
                      <a:ext cx="991" cy="3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l"/>
                      <a:r>
                        <a:rPr lang="zh-CN" sz="700">
                          <a:solidFill>
                            <a:schemeClr val="bg1"/>
                          </a:solidFill>
                        </a:rPr>
                        <a:t>营销短信</a:t>
                      </a:r>
                      <a:endParaRPr lang="zh-CN" sz="70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</p:grpSp>
          </p:grpSp>
        </p:grpSp>
        <p:grpSp>
          <p:nvGrpSpPr>
            <p:cNvPr id="49" name="组合 48"/>
            <p:cNvGrpSpPr/>
            <p:nvPr/>
          </p:nvGrpSpPr>
          <p:grpSpPr>
            <a:xfrm>
              <a:off x="8199" y="2606"/>
              <a:ext cx="4768" cy="924"/>
              <a:chOff x="4416" y="1990"/>
              <a:chExt cx="4768" cy="924"/>
            </a:xfrm>
          </p:grpSpPr>
          <p:sp>
            <p:nvSpPr>
              <p:cNvPr id="50" name="矩形 49"/>
              <p:cNvSpPr/>
              <p:nvPr/>
            </p:nvSpPr>
            <p:spPr>
              <a:xfrm>
                <a:off x="4842" y="1990"/>
                <a:ext cx="4342" cy="924"/>
              </a:xfrm>
              <a:prstGeom prst="rect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51" name="组合 50"/>
              <p:cNvGrpSpPr/>
              <p:nvPr/>
            </p:nvGrpSpPr>
            <p:grpSpPr>
              <a:xfrm>
                <a:off x="4416" y="2106"/>
                <a:ext cx="704" cy="676"/>
                <a:chOff x="9565" y="3461"/>
                <a:chExt cx="704" cy="676"/>
              </a:xfrm>
            </p:grpSpPr>
            <p:sp>
              <p:nvSpPr>
                <p:cNvPr id="52" name="object 9"/>
                <p:cNvSpPr/>
                <p:nvPr/>
              </p:nvSpPr>
              <p:spPr>
                <a:xfrm>
                  <a:off x="9586" y="3480"/>
                  <a:ext cx="664" cy="636"/>
                </a:xfrm>
                <a:prstGeom prst="rect">
                  <a:avLst/>
                </a:prstGeom>
                <a:blipFill>
                  <a:blip r:embed="rId11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 dirty="0"/>
                </a:p>
              </p:txBody>
            </p:sp>
            <p:sp>
              <p:nvSpPr>
                <p:cNvPr id="53" name="object 10"/>
                <p:cNvSpPr/>
                <p:nvPr/>
              </p:nvSpPr>
              <p:spPr>
                <a:xfrm>
                  <a:off x="9565" y="3461"/>
                  <a:ext cx="705" cy="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320" h="655320">
                      <a:moveTo>
                        <a:pt x="636219" y="655269"/>
                      </a:moveTo>
                      <a:lnTo>
                        <a:pt x="19050" y="655269"/>
                      </a:lnTo>
                      <a:lnTo>
                        <a:pt x="15735" y="654977"/>
                      </a:lnTo>
                      <a:lnTo>
                        <a:pt x="0" y="636219"/>
                      </a:lnTo>
                      <a:lnTo>
                        <a:pt x="0" y="19049"/>
                      </a:lnTo>
                      <a:lnTo>
                        <a:pt x="19050" y="0"/>
                      </a:lnTo>
                      <a:lnTo>
                        <a:pt x="636219" y="0"/>
                      </a:lnTo>
                      <a:lnTo>
                        <a:pt x="655269" y="19049"/>
                      </a:lnTo>
                      <a:lnTo>
                        <a:pt x="38100" y="19049"/>
                      </a:lnTo>
                      <a:lnTo>
                        <a:pt x="19050" y="38099"/>
                      </a:lnTo>
                      <a:lnTo>
                        <a:pt x="38100" y="38099"/>
                      </a:lnTo>
                      <a:lnTo>
                        <a:pt x="38100" y="617169"/>
                      </a:lnTo>
                      <a:lnTo>
                        <a:pt x="19050" y="617169"/>
                      </a:lnTo>
                      <a:lnTo>
                        <a:pt x="38100" y="636219"/>
                      </a:lnTo>
                      <a:lnTo>
                        <a:pt x="655269" y="636219"/>
                      </a:lnTo>
                      <a:lnTo>
                        <a:pt x="654977" y="639521"/>
                      </a:lnTo>
                      <a:lnTo>
                        <a:pt x="639521" y="654977"/>
                      </a:lnTo>
                      <a:lnTo>
                        <a:pt x="636219" y="655269"/>
                      </a:lnTo>
                      <a:close/>
                    </a:path>
                    <a:path w="655320" h="655320">
                      <a:moveTo>
                        <a:pt x="38100" y="38099"/>
                      </a:moveTo>
                      <a:lnTo>
                        <a:pt x="19050" y="38099"/>
                      </a:lnTo>
                      <a:lnTo>
                        <a:pt x="38100" y="19049"/>
                      </a:lnTo>
                      <a:lnTo>
                        <a:pt x="38100" y="38099"/>
                      </a:lnTo>
                      <a:close/>
                    </a:path>
                    <a:path w="655320" h="655320">
                      <a:moveTo>
                        <a:pt x="617169" y="38099"/>
                      </a:moveTo>
                      <a:lnTo>
                        <a:pt x="38100" y="38099"/>
                      </a:lnTo>
                      <a:lnTo>
                        <a:pt x="38100" y="19049"/>
                      </a:lnTo>
                      <a:lnTo>
                        <a:pt x="617169" y="19049"/>
                      </a:lnTo>
                      <a:lnTo>
                        <a:pt x="617169" y="38099"/>
                      </a:lnTo>
                      <a:close/>
                    </a:path>
                    <a:path w="655320" h="655320">
                      <a:moveTo>
                        <a:pt x="617169" y="636219"/>
                      </a:moveTo>
                      <a:lnTo>
                        <a:pt x="617169" y="19049"/>
                      </a:lnTo>
                      <a:lnTo>
                        <a:pt x="636219" y="38099"/>
                      </a:lnTo>
                      <a:lnTo>
                        <a:pt x="655269" y="38099"/>
                      </a:lnTo>
                      <a:lnTo>
                        <a:pt x="655269" y="617169"/>
                      </a:lnTo>
                      <a:lnTo>
                        <a:pt x="636219" y="617169"/>
                      </a:lnTo>
                      <a:lnTo>
                        <a:pt x="617169" y="636219"/>
                      </a:lnTo>
                      <a:close/>
                    </a:path>
                    <a:path w="655320" h="655320">
                      <a:moveTo>
                        <a:pt x="655269" y="38099"/>
                      </a:moveTo>
                      <a:lnTo>
                        <a:pt x="636219" y="38099"/>
                      </a:lnTo>
                      <a:lnTo>
                        <a:pt x="617169" y="19049"/>
                      </a:lnTo>
                      <a:lnTo>
                        <a:pt x="655269" y="19049"/>
                      </a:lnTo>
                      <a:lnTo>
                        <a:pt x="655269" y="38099"/>
                      </a:lnTo>
                      <a:close/>
                    </a:path>
                    <a:path w="655320" h="655320">
                      <a:moveTo>
                        <a:pt x="38100" y="636219"/>
                      </a:moveTo>
                      <a:lnTo>
                        <a:pt x="19050" y="617169"/>
                      </a:lnTo>
                      <a:lnTo>
                        <a:pt x="38100" y="617169"/>
                      </a:lnTo>
                      <a:lnTo>
                        <a:pt x="38100" y="636219"/>
                      </a:lnTo>
                      <a:close/>
                    </a:path>
                    <a:path w="655320" h="655320">
                      <a:moveTo>
                        <a:pt x="617169" y="636219"/>
                      </a:moveTo>
                      <a:lnTo>
                        <a:pt x="38100" y="636219"/>
                      </a:lnTo>
                      <a:lnTo>
                        <a:pt x="38100" y="617169"/>
                      </a:lnTo>
                      <a:lnTo>
                        <a:pt x="617169" y="617169"/>
                      </a:lnTo>
                      <a:lnTo>
                        <a:pt x="617169" y="636219"/>
                      </a:lnTo>
                      <a:close/>
                    </a:path>
                    <a:path w="655320" h="655320">
                      <a:moveTo>
                        <a:pt x="655269" y="636219"/>
                      </a:moveTo>
                      <a:lnTo>
                        <a:pt x="617169" y="636219"/>
                      </a:lnTo>
                      <a:lnTo>
                        <a:pt x="636219" y="617169"/>
                      </a:lnTo>
                      <a:lnTo>
                        <a:pt x="655269" y="617169"/>
                      </a:lnTo>
                      <a:lnTo>
                        <a:pt x="655269" y="63621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 dirty="0"/>
                </a:p>
              </p:txBody>
            </p:sp>
            <p:sp>
              <p:nvSpPr>
                <p:cNvPr id="54" name="object 11"/>
                <p:cNvSpPr/>
                <p:nvPr/>
              </p:nvSpPr>
              <p:spPr>
                <a:xfrm>
                  <a:off x="9756" y="3644"/>
                  <a:ext cx="324" cy="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990" h="300355">
                      <a:moveTo>
                        <a:pt x="208025" y="39293"/>
                      </a:moveTo>
                      <a:lnTo>
                        <a:pt x="92430" y="39293"/>
                      </a:lnTo>
                      <a:lnTo>
                        <a:pt x="98945" y="35864"/>
                      </a:lnTo>
                      <a:lnTo>
                        <a:pt x="105727" y="33058"/>
                      </a:lnTo>
                      <a:lnTo>
                        <a:pt x="112674" y="30860"/>
                      </a:lnTo>
                      <a:lnTo>
                        <a:pt x="112674" y="5587"/>
                      </a:lnTo>
                      <a:lnTo>
                        <a:pt x="118275" y="0"/>
                      </a:lnTo>
                      <a:lnTo>
                        <a:pt x="182232" y="0"/>
                      </a:lnTo>
                      <a:lnTo>
                        <a:pt x="187820" y="5587"/>
                      </a:lnTo>
                      <a:lnTo>
                        <a:pt x="187820" y="30860"/>
                      </a:lnTo>
                      <a:lnTo>
                        <a:pt x="194779" y="33058"/>
                      </a:lnTo>
                      <a:lnTo>
                        <a:pt x="201549" y="35864"/>
                      </a:lnTo>
                      <a:lnTo>
                        <a:pt x="208025" y="39293"/>
                      </a:lnTo>
                      <a:close/>
                    </a:path>
                    <a:path w="300990" h="300355">
                      <a:moveTo>
                        <a:pt x="74510" y="278650"/>
                      </a:moveTo>
                      <a:lnTo>
                        <a:pt x="66598" y="278650"/>
                      </a:lnTo>
                      <a:lnTo>
                        <a:pt x="21386" y="233565"/>
                      </a:lnTo>
                      <a:lnTo>
                        <a:pt x="21386" y="225653"/>
                      </a:lnTo>
                      <a:lnTo>
                        <a:pt x="39306" y="207721"/>
                      </a:lnTo>
                      <a:lnTo>
                        <a:pt x="35915" y="201256"/>
                      </a:lnTo>
                      <a:lnTo>
                        <a:pt x="33096" y="194487"/>
                      </a:lnTo>
                      <a:lnTo>
                        <a:pt x="30899" y="187540"/>
                      </a:lnTo>
                      <a:lnTo>
                        <a:pt x="5587" y="187540"/>
                      </a:lnTo>
                      <a:lnTo>
                        <a:pt x="0" y="181965"/>
                      </a:lnTo>
                      <a:lnTo>
                        <a:pt x="0" y="118097"/>
                      </a:lnTo>
                      <a:lnTo>
                        <a:pt x="5587" y="112521"/>
                      </a:lnTo>
                      <a:lnTo>
                        <a:pt x="30899" y="112521"/>
                      </a:lnTo>
                      <a:lnTo>
                        <a:pt x="33096" y="105575"/>
                      </a:lnTo>
                      <a:lnTo>
                        <a:pt x="35915" y="98806"/>
                      </a:lnTo>
                      <a:lnTo>
                        <a:pt x="39306" y="92303"/>
                      </a:lnTo>
                      <a:lnTo>
                        <a:pt x="26314" y="79286"/>
                      </a:lnTo>
                      <a:lnTo>
                        <a:pt x="21386" y="74409"/>
                      </a:lnTo>
                      <a:lnTo>
                        <a:pt x="21386" y="66497"/>
                      </a:lnTo>
                      <a:lnTo>
                        <a:pt x="66598" y="21361"/>
                      </a:lnTo>
                      <a:lnTo>
                        <a:pt x="74510" y="21361"/>
                      </a:lnTo>
                      <a:lnTo>
                        <a:pt x="92430" y="39293"/>
                      </a:lnTo>
                      <a:lnTo>
                        <a:pt x="251814" y="39293"/>
                      </a:lnTo>
                      <a:lnTo>
                        <a:pt x="279069" y="66497"/>
                      </a:lnTo>
                      <a:lnTo>
                        <a:pt x="279069" y="74409"/>
                      </a:lnTo>
                      <a:lnTo>
                        <a:pt x="278446" y="75031"/>
                      </a:lnTo>
                      <a:lnTo>
                        <a:pt x="150228" y="75031"/>
                      </a:lnTo>
                      <a:lnTo>
                        <a:pt x="121017" y="80930"/>
                      </a:lnTo>
                      <a:lnTo>
                        <a:pt x="97145" y="97010"/>
                      </a:lnTo>
                      <a:lnTo>
                        <a:pt x="81041" y="120846"/>
                      </a:lnTo>
                      <a:lnTo>
                        <a:pt x="75133" y="150012"/>
                      </a:lnTo>
                      <a:lnTo>
                        <a:pt x="81041" y="179200"/>
                      </a:lnTo>
                      <a:lnTo>
                        <a:pt x="97145" y="203047"/>
                      </a:lnTo>
                      <a:lnTo>
                        <a:pt x="121017" y="219131"/>
                      </a:lnTo>
                      <a:lnTo>
                        <a:pt x="150228" y="225031"/>
                      </a:lnTo>
                      <a:lnTo>
                        <a:pt x="278452" y="225031"/>
                      </a:lnTo>
                      <a:lnTo>
                        <a:pt x="279069" y="225653"/>
                      </a:lnTo>
                      <a:lnTo>
                        <a:pt x="279069" y="233565"/>
                      </a:lnTo>
                      <a:lnTo>
                        <a:pt x="251820" y="260769"/>
                      </a:lnTo>
                      <a:lnTo>
                        <a:pt x="92430" y="260769"/>
                      </a:lnTo>
                      <a:lnTo>
                        <a:pt x="74510" y="278650"/>
                      </a:lnTo>
                      <a:close/>
                    </a:path>
                    <a:path w="300990" h="300355">
                      <a:moveTo>
                        <a:pt x="251814" y="39293"/>
                      </a:moveTo>
                      <a:lnTo>
                        <a:pt x="208025" y="39293"/>
                      </a:lnTo>
                      <a:lnTo>
                        <a:pt x="225983" y="21361"/>
                      </a:lnTo>
                      <a:lnTo>
                        <a:pt x="233908" y="21361"/>
                      </a:lnTo>
                      <a:lnTo>
                        <a:pt x="238785" y="26288"/>
                      </a:lnTo>
                      <a:lnTo>
                        <a:pt x="251814" y="39293"/>
                      </a:lnTo>
                      <a:close/>
                    </a:path>
                    <a:path w="300990" h="300355">
                      <a:moveTo>
                        <a:pt x="278452" y="225031"/>
                      </a:moveTo>
                      <a:lnTo>
                        <a:pt x="150228" y="225031"/>
                      </a:lnTo>
                      <a:lnTo>
                        <a:pt x="179461" y="219131"/>
                      </a:lnTo>
                      <a:lnTo>
                        <a:pt x="203344" y="203047"/>
                      </a:lnTo>
                      <a:lnTo>
                        <a:pt x="219453" y="179200"/>
                      </a:lnTo>
                      <a:lnTo>
                        <a:pt x="225361" y="150012"/>
                      </a:lnTo>
                      <a:lnTo>
                        <a:pt x="219453" y="120846"/>
                      </a:lnTo>
                      <a:lnTo>
                        <a:pt x="203344" y="97010"/>
                      </a:lnTo>
                      <a:lnTo>
                        <a:pt x="179461" y="80930"/>
                      </a:lnTo>
                      <a:lnTo>
                        <a:pt x="150228" y="75031"/>
                      </a:lnTo>
                      <a:lnTo>
                        <a:pt x="278446" y="75031"/>
                      </a:lnTo>
                      <a:lnTo>
                        <a:pt x="261150" y="92303"/>
                      </a:lnTo>
                      <a:lnTo>
                        <a:pt x="264591" y="98806"/>
                      </a:lnTo>
                      <a:lnTo>
                        <a:pt x="267398" y="105575"/>
                      </a:lnTo>
                      <a:lnTo>
                        <a:pt x="269608" y="112521"/>
                      </a:lnTo>
                      <a:lnTo>
                        <a:pt x="294919" y="112521"/>
                      </a:lnTo>
                      <a:lnTo>
                        <a:pt x="300507" y="118097"/>
                      </a:lnTo>
                      <a:lnTo>
                        <a:pt x="300507" y="181965"/>
                      </a:lnTo>
                      <a:lnTo>
                        <a:pt x="294868" y="187540"/>
                      </a:lnTo>
                      <a:lnTo>
                        <a:pt x="269608" y="187540"/>
                      </a:lnTo>
                      <a:lnTo>
                        <a:pt x="267398" y="194487"/>
                      </a:lnTo>
                      <a:lnTo>
                        <a:pt x="264591" y="201256"/>
                      </a:lnTo>
                      <a:lnTo>
                        <a:pt x="261150" y="207721"/>
                      </a:lnTo>
                      <a:lnTo>
                        <a:pt x="278452" y="225031"/>
                      </a:lnTo>
                      <a:close/>
                    </a:path>
                    <a:path w="300990" h="300355">
                      <a:moveTo>
                        <a:pt x="150228" y="200037"/>
                      </a:moveTo>
                      <a:lnTo>
                        <a:pt x="130767" y="196103"/>
                      </a:lnTo>
                      <a:lnTo>
                        <a:pt x="114860" y="185378"/>
                      </a:lnTo>
                      <a:lnTo>
                        <a:pt x="104127" y="169476"/>
                      </a:lnTo>
                      <a:lnTo>
                        <a:pt x="100190" y="150012"/>
                      </a:lnTo>
                      <a:lnTo>
                        <a:pt x="104127" y="130570"/>
                      </a:lnTo>
                      <a:lnTo>
                        <a:pt x="114860" y="114679"/>
                      </a:lnTo>
                      <a:lnTo>
                        <a:pt x="130767" y="103958"/>
                      </a:lnTo>
                      <a:lnTo>
                        <a:pt x="150228" y="100025"/>
                      </a:lnTo>
                      <a:lnTo>
                        <a:pt x="169713" y="103958"/>
                      </a:lnTo>
                      <a:lnTo>
                        <a:pt x="185635" y="114679"/>
                      </a:lnTo>
                      <a:lnTo>
                        <a:pt x="192607" y="124993"/>
                      </a:lnTo>
                      <a:lnTo>
                        <a:pt x="150228" y="124993"/>
                      </a:lnTo>
                      <a:lnTo>
                        <a:pt x="140501" y="126966"/>
                      </a:lnTo>
                      <a:lnTo>
                        <a:pt x="132538" y="132340"/>
                      </a:lnTo>
                      <a:lnTo>
                        <a:pt x="127159" y="140295"/>
                      </a:lnTo>
                      <a:lnTo>
                        <a:pt x="125183" y="150012"/>
                      </a:lnTo>
                      <a:lnTo>
                        <a:pt x="127159" y="159745"/>
                      </a:lnTo>
                      <a:lnTo>
                        <a:pt x="132538" y="167698"/>
                      </a:lnTo>
                      <a:lnTo>
                        <a:pt x="140501" y="173063"/>
                      </a:lnTo>
                      <a:lnTo>
                        <a:pt x="150228" y="175031"/>
                      </a:lnTo>
                      <a:lnTo>
                        <a:pt x="192625" y="175031"/>
                      </a:lnTo>
                      <a:lnTo>
                        <a:pt x="185635" y="185378"/>
                      </a:lnTo>
                      <a:lnTo>
                        <a:pt x="169713" y="196103"/>
                      </a:lnTo>
                      <a:lnTo>
                        <a:pt x="150228" y="200037"/>
                      </a:lnTo>
                      <a:close/>
                    </a:path>
                    <a:path w="300990" h="300355">
                      <a:moveTo>
                        <a:pt x="192625" y="175031"/>
                      </a:moveTo>
                      <a:lnTo>
                        <a:pt x="150228" y="175031"/>
                      </a:lnTo>
                      <a:lnTo>
                        <a:pt x="159970" y="173063"/>
                      </a:lnTo>
                      <a:lnTo>
                        <a:pt x="167932" y="167698"/>
                      </a:lnTo>
                      <a:lnTo>
                        <a:pt x="173302" y="159745"/>
                      </a:lnTo>
                      <a:lnTo>
                        <a:pt x="175272" y="150012"/>
                      </a:lnTo>
                      <a:lnTo>
                        <a:pt x="173302" y="140295"/>
                      </a:lnTo>
                      <a:lnTo>
                        <a:pt x="167932" y="132340"/>
                      </a:lnTo>
                      <a:lnTo>
                        <a:pt x="159970" y="126966"/>
                      </a:lnTo>
                      <a:lnTo>
                        <a:pt x="150228" y="124993"/>
                      </a:lnTo>
                      <a:lnTo>
                        <a:pt x="192607" y="124993"/>
                      </a:lnTo>
                      <a:lnTo>
                        <a:pt x="196376" y="130570"/>
                      </a:lnTo>
                      <a:lnTo>
                        <a:pt x="200317" y="150012"/>
                      </a:lnTo>
                      <a:lnTo>
                        <a:pt x="196376" y="169476"/>
                      </a:lnTo>
                      <a:lnTo>
                        <a:pt x="192625" y="175031"/>
                      </a:lnTo>
                      <a:close/>
                    </a:path>
                    <a:path w="300990" h="300355">
                      <a:moveTo>
                        <a:pt x="157162" y="162521"/>
                      </a:moveTo>
                      <a:lnTo>
                        <a:pt x="143344" y="162521"/>
                      </a:lnTo>
                      <a:lnTo>
                        <a:pt x="137744" y="156933"/>
                      </a:lnTo>
                      <a:lnTo>
                        <a:pt x="137744" y="143128"/>
                      </a:lnTo>
                      <a:lnTo>
                        <a:pt x="143344" y="137540"/>
                      </a:lnTo>
                      <a:lnTo>
                        <a:pt x="157162" y="137540"/>
                      </a:lnTo>
                      <a:lnTo>
                        <a:pt x="162763" y="143128"/>
                      </a:lnTo>
                      <a:lnTo>
                        <a:pt x="162763" y="156933"/>
                      </a:lnTo>
                      <a:lnTo>
                        <a:pt x="157162" y="162521"/>
                      </a:lnTo>
                      <a:close/>
                    </a:path>
                    <a:path w="300990" h="300355">
                      <a:moveTo>
                        <a:pt x="182181" y="300062"/>
                      </a:moveTo>
                      <a:lnTo>
                        <a:pt x="118275" y="300062"/>
                      </a:lnTo>
                      <a:lnTo>
                        <a:pt x="112674" y="294474"/>
                      </a:lnTo>
                      <a:lnTo>
                        <a:pt x="112674" y="269163"/>
                      </a:lnTo>
                      <a:lnTo>
                        <a:pt x="105727" y="266966"/>
                      </a:lnTo>
                      <a:lnTo>
                        <a:pt x="98945" y="264198"/>
                      </a:lnTo>
                      <a:lnTo>
                        <a:pt x="92430" y="260769"/>
                      </a:lnTo>
                      <a:lnTo>
                        <a:pt x="208025" y="260769"/>
                      </a:lnTo>
                      <a:lnTo>
                        <a:pt x="201549" y="264198"/>
                      </a:lnTo>
                      <a:lnTo>
                        <a:pt x="194779" y="266966"/>
                      </a:lnTo>
                      <a:lnTo>
                        <a:pt x="187820" y="269163"/>
                      </a:lnTo>
                      <a:lnTo>
                        <a:pt x="187820" y="294474"/>
                      </a:lnTo>
                      <a:lnTo>
                        <a:pt x="182181" y="300062"/>
                      </a:lnTo>
                      <a:close/>
                    </a:path>
                    <a:path w="300990" h="300355">
                      <a:moveTo>
                        <a:pt x="233908" y="278650"/>
                      </a:moveTo>
                      <a:lnTo>
                        <a:pt x="225983" y="278650"/>
                      </a:lnTo>
                      <a:lnTo>
                        <a:pt x="208025" y="260769"/>
                      </a:lnTo>
                      <a:lnTo>
                        <a:pt x="251820" y="260769"/>
                      </a:lnTo>
                      <a:lnTo>
                        <a:pt x="233908" y="27865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 dirty="0"/>
                </a:p>
              </p:txBody>
            </p:sp>
          </p:grpSp>
          <p:sp>
            <p:nvSpPr>
              <p:cNvPr id="55" name="文本框 54"/>
              <p:cNvSpPr txBox="1"/>
              <p:nvPr/>
            </p:nvSpPr>
            <p:spPr>
              <a:xfrm>
                <a:off x="5073" y="2232"/>
                <a:ext cx="1529" cy="4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40000"/>
                  </a:lnSpc>
                </a:pPr>
                <a:r>
                  <a:rPr lang="zh-CN" sz="900" b="1">
                    <a:solidFill>
                      <a:schemeClr val="tx1"/>
                    </a:solidFill>
                  </a:rPr>
                  <a:t>产品服务导入</a:t>
                </a:r>
                <a:endParaRPr lang="zh-CN" sz="900" b="1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56" name="直接连接符 55"/>
              <p:cNvCxnSpPr/>
              <p:nvPr/>
            </p:nvCxnSpPr>
            <p:spPr>
              <a:xfrm>
                <a:off x="6320" y="2158"/>
                <a:ext cx="0" cy="570"/>
              </a:xfrm>
              <a:prstGeom prst="line">
                <a:avLst/>
              </a:prstGeom>
              <a:ln w="63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7" name="组合 56"/>
              <p:cNvGrpSpPr/>
              <p:nvPr/>
            </p:nvGrpSpPr>
            <p:grpSpPr>
              <a:xfrm>
                <a:off x="6371" y="2125"/>
                <a:ext cx="1881" cy="636"/>
                <a:chOff x="6371" y="2160"/>
                <a:chExt cx="1881" cy="636"/>
              </a:xfrm>
            </p:grpSpPr>
            <p:grpSp>
              <p:nvGrpSpPr>
                <p:cNvPr id="58" name="组合 57"/>
                <p:cNvGrpSpPr/>
                <p:nvPr/>
              </p:nvGrpSpPr>
              <p:grpSpPr>
                <a:xfrm>
                  <a:off x="6376" y="2483"/>
                  <a:ext cx="1876" cy="313"/>
                  <a:chOff x="6376" y="2448"/>
                  <a:chExt cx="1876" cy="313"/>
                </a:xfrm>
              </p:grpSpPr>
              <p:grpSp>
                <p:nvGrpSpPr>
                  <p:cNvPr id="59" name="组合 58"/>
                  <p:cNvGrpSpPr/>
                  <p:nvPr/>
                </p:nvGrpSpPr>
                <p:grpSpPr>
                  <a:xfrm>
                    <a:off x="6376" y="2448"/>
                    <a:ext cx="991" cy="313"/>
                    <a:chOff x="5506" y="3607"/>
                    <a:chExt cx="991" cy="313"/>
                  </a:xfrm>
                </p:grpSpPr>
                <p:sp>
                  <p:nvSpPr>
                    <p:cNvPr id="60" name="剪去单角的矩形 59"/>
                    <p:cNvSpPr/>
                    <p:nvPr/>
                  </p:nvSpPr>
                  <p:spPr>
                    <a:xfrm>
                      <a:off x="5581" y="3648"/>
                      <a:ext cx="803" cy="232"/>
                    </a:xfrm>
                    <a:prstGeom prst="snip1Rect">
                      <a:avLst/>
                    </a:prstGeom>
                    <a:solidFill>
                      <a:srgbClr val="595959">
                        <a:alpha val="77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61" name="文本框 60"/>
                    <p:cNvSpPr txBox="1"/>
                    <p:nvPr/>
                  </p:nvSpPr>
                  <p:spPr>
                    <a:xfrm>
                      <a:off x="5506" y="3607"/>
                      <a:ext cx="991" cy="3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l"/>
                      <a:r>
                        <a:rPr lang="zh-CN" sz="700">
                          <a:solidFill>
                            <a:schemeClr val="bg1"/>
                          </a:solidFill>
                        </a:rPr>
                        <a:t>防伪扫码</a:t>
                      </a:r>
                      <a:endParaRPr lang="zh-CN" sz="70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grpSp>
                <p:nvGrpSpPr>
                  <p:cNvPr id="62" name="组合 61"/>
                  <p:cNvGrpSpPr/>
                  <p:nvPr/>
                </p:nvGrpSpPr>
                <p:grpSpPr>
                  <a:xfrm>
                    <a:off x="7261" y="2448"/>
                    <a:ext cx="991" cy="313"/>
                    <a:chOff x="5506" y="3607"/>
                    <a:chExt cx="991" cy="313"/>
                  </a:xfrm>
                </p:grpSpPr>
                <p:sp>
                  <p:nvSpPr>
                    <p:cNvPr id="63" name="剪去单角的矩形 62"/>
                    <p:cNvSpPr/>
                    <p:nvPr/>
                  </p:nvSpPr>
                  <p:spPr>
                    <a:xfrm>
                      <a:off x="5581" y="3648"/>
                      <a:ext cx="803" cy="232"/>
                    </a:xfrm>
                    <a:prstGeom prst="snip1Rect">
                      <a:avLst/>
                    </a:prstGeom>
                    <a:solidFill>
                      <a:srgbClr val="595959">
                        <a:alpha val="77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64" name="文本框 63"/>
                    <p:cNvSpPr txBox="1"/>
                    <p:nvPr/>
                  </p:nvSpPr>
                  <p:spPr>
                    <a:xfrm>
                      <a:off x="5506" y="3607"/>
                      <a:ext cx="991" cy="3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l"/>
                      <a:r>
                        <a:rPr lang="zh-CN" sz="700">
                          <a:solidFill>
                            <a:schemeClr val="bg1"/>
                          </a:solidFill>
                        </a:rPr>
                        <a:t>福利扫码</a:t>
                      </a:r>
                      <a:endParaRPr lang="zh-CN" sz="70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68" name="组合 67"/>
                <p:cNvGrpSpPr/>
                <p:nvPr/>
              </p:nvGrpSpPr>
              <p:grpSpPr>
                <a:xfrm>
                  <a:off x="6371" y="2160"/>
                  <a:ext cx="1876" cy="313"/>
                  <a:chOff x="6376" y="2448"/>
                  <a:chExt cx="1876" cy="313"/>
                </a:xfrm>
              </p:grpSpPr>
              <p:grpSp>
                <p:nvGrpSpPr>
                  <p:cNvPr id="69" name="组合 68"/>
                  <p:cNvGrpSpPr/>
                  <p:nvPr/>
                </p:nvGrpSpPr>
                <p:grpSpPr>
                  <a:xfrm>
                    <a:off x="6376" y="2448"/>
                    <a:ext cx="991" cy="313"/>
                    <a:chOff x="5506" y="3607"/>
                    <a:chExt cx="991" cy="313"/>
                  </a:xfrm>
                </p:grpSpPr>
                <p:sp>
                  <p:nvSpPr>
                    <p:cNvPr id="70" name="剪去单角的矩形 69"/>
                    <p:cNvSpPr/>
                    <p:nvPr/>
                  </p:nvSpPr>
                  <p:spPr>
                    <a:xfrm>
                      <a:off x="5581" y="3648"/>
                      <a:ext cx="803" cy="232"/>
                    </a:xfrm>
                    <a:prstGeom prst="snip1Rect">
                      <a:avLst/>
                    </a:prstGeom>
                    <a:solidFill>
                      <a:srgbClr val="595959">
                        <a:alpha val="77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71" name="文本框 70"/>
                    <p:cNvSpPr txBox="1"/>
                    <p:nvPr/>
                  </p:nvSpPr>
                  <p:spPr>
                    <a:xfrm>
                      <a:off x="5506" y="3607"/>
                      <a:ext cx="991" cy="3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l"/>
                      <a:r>
                        <a:rPr lang="zh-CN" sz="700">
                          <a:solidFill>
                            <a:schemeClr val="bg1"/>
                          </a:solidFill>
                        </a:rPr>
                        <a:t>保修扫码</a:t>
                      </a:r>
                      <a:endParaRPr lang="zh-CN" sz="70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grpSp>
                <p:nvGrpSpPr>
                  <p:cNvPr id="72" name="组合 71"/>
                  <p:cNvGrpSpPr/>
                  <p:nvPr/>
                </p:nvGrpSpPr>
                <p:grpSpPr>
                  <a:xfrm>
                    <a:off x="7261" y="2448"/>
                    <a:ext cx="991" cy="313"/>
                    <a:chOff x="5506" y="3607"/>
                    <a:chExt cx="991" cy="313"/>
                  </a:xfrm>
                </p:grpSpPr>
                <p:sp>
                  <p:nvSpPr>
                    <p:cNvPr id="73" name="剪去单角的矩形 72"/>
                    <p:cNvSpPr/>
                    <p:nvPr/>
                  </p:nvSpPr>
                  <p:spPr>
                    <a:xfrm>
                      <a:off x="5581" y="3648"/>
                      <a:ext cx="803" cy="232"/>
                    </a:xfrm>
                    <a:prstGeom prst="snip1Rect">
                      <a:avLst/>
                    </a:prstGeom>
                    <a:solidFill>
                      <a:srgbClr val="595959">
                        <a:alpha val="77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74" name="文本框 73"/>
                    <p:cNvSpPr txBox="1"/>
                    <p:nvPr/>
                  </p:nvSpPr>
                  <p:spPr>
                    <a:xfrm>
                      <a:off x="5506" y="3607"/>
                      <a:ext cx="991" cy="3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l"/>
                      <a:r>
                        <a:rPr lang="zh-CN" sz="700">
                          <a:solidFill>
                            <a:schemeClr val="bg1"/>
                          </a:solidFill>
                        </a:rPr>
                        <a:t>账单扫码</a:t>
                      </a:r>
                      <a:endParaRPr lang="zh-CN" sz="70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</p:grpSp>
          </p:grpSp>
        </p:grpSp>
        <p:grpSp>
          <p:nvGrpSpPr>
            <p:cNvPr id="148" name="组合 147"/>
            <p:cNvGrpSpPr/>
            <p:nvPr/>
          </p:nvGrpSpPr>
          <p:grpSpPr>
            <a:xfrm>
              <a:off x="8199" y="3559"/>
              <a:ext cx="4768" cy="924"/>
              <a:chOff x="4416" y="1990"/>
              <a:chExt cx="4768" cy="924"/>
            </a:xfrm>
          </p:grpSpPr>
          <p:sp>
            <p:nvSpPr>
              <p:cNvPr id="149" name="矩形 148"/>
              <p:cNvSpPr/>
              <p:nvPr/>
            </p:nvSpPr>
            <p:spPr>
              <a:xfrm>
                <a:off x="4842" y="1990"/>
                <a:ext cx="4342" cy="924"/>
              </a:xfrm>
              <a:prstGeom prst="rect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50" name="组合 149"/>
              <p:cNvGrpSpPr/>
              <p:nvPr/>
            </p:nvGrpSpPr>
            <p:grpSpPr>
              <a:xfrm>
                <a:off x="4416" y="2106"/>
                <a:ext cx="704" cy="676"/>
                <a:chOff x="9565" y="3461"/>
                <a:chExt cx="704" cy="676"/>
              </a:xfrm>
            </p:grpSpPr>
            <p:sp>
              <p:nvSpPr>
                <p:cNvPr id="151" name="object 9"/>
                <p:cNvSpPr/>
                <p:nvPr/>
              </p:nvSpPr>
              <p:spPr>
                <a:xfrm>
                  <a:off x="9586" y="3480"/>
                  <a:ext cx="664" cy="636"/>
                </a:xfrm>
                <a:prstGeom prst="rect">
                  <a:avLst/>
                </a:prstGeom>
                <a:blipFill>
                  <a:blip r:embed="rId11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 dirty="0"/>
                </a:p>
              </p:txBody>
            </p:sp>
            <p:sp>
              <p:nvSpPr>
                <p:cNvPr id="152" name="object 10"/>
                <p:cNvSpPr/>
                <p:nvPr/>
              </p:nvSpPr>
              <p:spPr>
                <a:xfrm>
                  <a:off x="9565" y="3461"/>
                  <a:ext cx="705" cy="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320" h="655320">
                      <a:moveTo>
                        <a:pt x="636219" y="655269"/>
                      </a:moveTo>
                      <a:lnTo>
                        <a:pt x="19050" y="655269"/>
                      </a:lnTo>
                      <a:lnTo>
                        <a:pt x="15735" y="654977"/>
                      </a:lnTo>
                      <a:lnTo>
                        <a:pt x="0" y="636219"/>
                      </a:lnTo>
                      <a:lnTo>
                        <a:pt x="0" y="19049"/>
                      </a:lnTo>
                      <a:lnTo>
                        <a:pt x="19050" y="0"/>
                      </a:lnTo>
                      <a:lnTo>
                        <a:pt x="636219" y="0"/>
                      </a:lnTo>
                      <a:lnTo>
                        <a:pt x="655269" y="19049"/>
                      </a:lnTo>
                      <a:lnTo>
                        <a:pt x="38100" y="19049"/>
                      </a:lnTo>
                      <a:lnTo>
                        <a:pt x="19050" y="38099"/>
                      </a:lnTo>
                      <a:lnTo>
                        <a:pt x="38100" y="38099"/>
                      </a:lnTo>
                      <a:lnTo>
                        <a:pt x="38100" y="617169"/>
                      </a:lnTo>
                      <a:lnTo>
                        <a:pt x="19050" y="617169"/>
                      </a:lnTo>
                      <a:lnTo>
                        <a:pt x="38100" y="636219"/>
                      </a:lnTo>
                      <a:lnTo>
                        <a:pt x="655269" y="636219"/>
                      </a:lnTo>
                      <a:lnTo>
                        <a:pt x="654977" y="639521"/>
                      </a:lnTo>
                      <a:lnTo>
                        <a:pt x="639521" y="654977"/>
                      </a:lnTo>
                      <a:lnTo>
                        <a:pt x="636219" y="655269"/>
                      </a:lnTo>
                      <a:close/>
                    </a:path>
                    <a:path w="655320" h="655320">
                      <a:moveTo>
                        <a:pt x="38100" y="38099"/>
                      </a:moveTo>
                      <a:lnTo>
                        <a:pt x="19050" y="38099"/>
                      </a:lnTo>
                      <a:lnTo>
                        <a:pt x="38100" y="19049"/>
                      </a:lnTo>
                      <a:lnTo>
                        <a:pt x="38100" y="38099"/>
                      </a:lnTo>
                      <a:close/>
                    </a:path>
                    <a:path w="655320" h="655320">
                      <a:moveTo>
                        <a:pt x="617169" y="38099"/>
                      </a:moveTo>
                      <a:lnTo>
                        <a:pt x="38100" y="38099"/>
                      </a:lnTo>
                      <a:lnTo>
                        <a:pt x="38100" y="19049"/>
                      </a:lnTo>
                      <a:lnTo>
                        <a:pt x="617169" y="19049"/>
                      </a:lnTo>
                      <a:lnTo>
                        <a:pt x="617169" y="38099"/>
                      </a:lnTo>
                      <a:close/>
                    </a:path>
                    <a:path w="655320" h="655320">
                      <a:moveTo>
                        <a:pt x="617169" y="636219"/>
                      </a:moveTo>
                      <a:lnTo>
                        <a:pt x="617169" y="19049"/>
                      </a:lnTo>
                      <a:lnTo>
                        <a:pt x="636219" y="38099"/>
                      </a:lnTo>
                      <a:lnTo>
                        <a:pt x="655269" y="38099"/>
                      </a:lnTo>
                      <a:lnTo>
                        <a:pt x="655269" y="617169"/>
                      </a:lnTo>
                      <a:lnTo>
                        <a:pt x="636219" y="617169"/>
                      </a:lnTo>
                      <a:lnTo>
                        <a:pt x="617169" y="636219"/>
                      </a:lnTo>
                      <a:close/>
                    </a:path>
                    <a:path w="655320" h="655320">
                      <a:moveTo>
                        <a:pt x="655269" y="38099"/>
                      </a:moveTo>
                      <a:lnTo>
                        <a:pt x="636219" y="38099"/>
                      </a:lnTo>
                      <a:lnTo>
                        <a:pt x="617169" y="19049"/>
                      </a:lnTo>
                      <a:lnTo>
                        <a:pt x="655269" y="19049"/>
                      </a:lnTo>
                      <a:lnTo>
                        <a:pt x="655269" y="38099"/>
                      </a:lnTo>
                      <a:close/>
                    </a:path>
                    <a:path w="655320" h="655320">
                      <a:moveTo>
                        <a:pt x="38100" y="636219"/>
                      </a:moveTo>
                      <a:lnTo>
                        <a:pt x="19050" y="617169"/>
                      </a:lnTo>
                      <a:lnTo>
                        <a:pt x="38100" y="617169"/>
                      </a:lnTo>
                      <a:lnTo>
                        <a:pt x="38100" y="636219"/>
                      </a:lnTo>
                      <a:close/>
                    </a:path>
                    <a:path w="655320" h="655320">
                      <a:moveTo>
                        <a:pt x="617169" y="636219"/>
                      </a:moveTo>
                      <a:lnTo>
                        <a:pt x="38100" y="636219"/>
                      </a:lnTo>
                      <a:lnTo>
                        <a:pt x="38100" y="617169"/>
                      </a:lnTo>
                      <a:lnTo>
                        <a:pt x="617169" y="617169"/>
                      </a:lnTo>
                      <a:lnTo>
                        <a:pt x="617169" y="636219"/>
                      </a:lnTo>
                      <a:close/>
                    </a:path>
                    <a:path w="655320" h="655320">
                      <a:moveTo>
                        <a:pt x="655269" y="636219"/>
                      </a:moveTo>
                      <a:lnTo>
                        <a:pt x="617169" y="636219"/>
                      </a:lnTo>
                      <a:lnTo>
                        <a:pt x="636219" y="617169"/>
                      </a:lnTo>
                      <a:lnTo>
                        <a:pt x="655269" y="617169"/>
                      </a:lnTo>
                      <a:lnTo>
                        <a:pt x="655269" y="63621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 dirty="0"/>
                </a:p>
              </p:txBody>
            </p:sp>
            <p:sp>
              <p:nvSpPr>
                <p:cNvPr id="153" name="object 11"/>
                <p:cNvSpPr/>
                <p:nvPr/>
              </p:nvSpPr>
              <p:spPr>
                <a:xfrm>
                  <a:off x="9756" y="3644"/>
                  <a:ext cx="324" cy="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990" h="300355">
                      <a:moveTo>
                        <a:pt x="208025" y="39293"/>
                      </a:moveTo>
                      <a:lnTo>
                        <a:pt x="92430" y="39293"/>
                      </a:lnTo>
                      <a:lnTo>
                        <a:pt x="98945" y="35864"/>
                      </a:lnTo>
                      <a:lnTo>
                        <a:pt x="105727" y="33058"/>
                      </a:lnTo>
                      <a:lnTo>
                        <a:pt x="112674" y="30860"/>
                      </a:lnTo>
                      <a:lnTo>
                        <a:pt x="112674" y="5587"/>
                      </a:lnTo>
                      <a:lnTo>
                        <a:pt x="118275" y="0"/>
                      </a:lnTo>
                      <a:lnTo>
                        <a:pt x="182232" y="0"/>
                      </a:lnTo>
                      <a:lnTo>
                        <a:pt x="187820" y="5587"/>
                      </a:lnTo>
                      <a:lnTo>
                        <a:pt x="187820" y="30860"/>
                      </a:lnTo>
                      <a:lnTo>
                        <a:pt x="194779" y="33058"/>
                      </a:lnTo>
                      <a:lnTo>
                        <a:pt x="201549" y="35864"/>
                      </a:lnTo>
                      <a:lnTo>
                        <a:pt x="208025" y="39293"/>
                      </a:lnTo>
                      <a:close/>
                    </a:path>
                    <a:path w="300990" h="300355">
                      <a:moveTo>
                        <a:pt x="74510" y="278650"/>
                      </a:moveTo>
                      <a:lnTo>
                        <a:pt x="66598" y="278650"/>
                      </a:lnTo>
                      <a:lnTo>
                        <a:pt x="21386" y="233565"/>
                      </a:lnTo>
                      <a:lnTo>
                        <a:pt x="21386" y="225653"/>
                      </a:lnTo>
                      <a:lnTo>
                        <a:pt x="39306" y="207721"/>
                      </a:lnTo>
                      <a:lnTo>
                        <a:pt x="35915" y="201256"/>
                      </a:lnTo>
                      <a:lnTo>
                        <a:pt x="33096" y="194487"/>
                      </a:lnTo>
                      <a:lnTo>
                        <a:pt x="30899" y="187540"/>
                      </a:lnTo>
                      <a:lnTo>
                        <a:pt x="5587" y="187540"/>
                      </a:lnTo>
                      <a:lnTo>
                        <a:pt x="0" y="181965"/>
                      </a:lnTo>
                      <a:lnTo>
                        <a:pt x="0" y="118097"/>
                      </a:lnTo>
                      <a:lnTo>
                        <a:pt x="5587" y="112521"/>
                      </a:lnTo>
                      <a:lnTo>
                        <a:pt x="30899" y="112521"/>
                      </a:lnTo>
                      <a:lnTo>
                        <a:pt x="33096" y="105575"/>
                      </a:lnTo>
                      <a:lnTo>
                        <a:pt x="35915" y="98806"/>
                      </a:lnTo>
                      <a:lnTo>
                        <a:pt x="39306" y="92303"/>
                      </a:lnTo>
                      <a:lnTo>
                        <a:pt x="26314" y="79286"/>
                      </a:lnTo>
                      <a:lnTo>
                        <a:pt x="21386" y="74409"/>
                      </a:lnTo>
                      <a:lnTo>
                        <a:pt x="21386" y="66497"/>
                      </a:lnTo>
                      <a:lnTo>
                        <a:pt x="66598" y="21361"/>
                      </a:lnTo>
                      <a:lnTo>
                        <a:pt x="74510" y="21361"/>
                      </a:lnTo>
                      <a:lnTo>
                        <a:pt x="92430" y="39293"/>
                      </a:lnTo>
                      <a:lnTo>
                        <a:pt x="251814" y="39293"/>
                      </a:lnTo>
                      <a:lnTo>
                        <a:pt x="279069" y="66497"/>
                      </a:lnTo>
                      <a:lnTo>
                        <a:pt x="279069" y="74409"/>
                      </a:lnTo>
                      <a:lnTo>
                        <a:pt x="278446" y="75031"/>
                      </a:lnTo>
                      <a:lnTo>
                        <a:pt x="150228" y="75031"/>
                      </a:lnTo>
                      <a:lnTo>
                        <a:pt x="121017" y="80930"/>
                      </a:lnTo>
                      <a:lnTo>
                        <a:pt x="97145" y="97010"/>
                      </a:lnTo>
                      <a:lnTo>
                        <a:pt x="81041" y="120846"/>
                      </a:lnTo>
                      <a:lnTo>
                        <a:pt x="75133" y="150012"/>
                      </a:lnTo>
                      <a:lnTo>
                        <a:pt x="81041" y="179200"/>
                      </a:lnTo>
                      <a:lnTo>
                        <a:pt x="97145" y="203047"/>
                      </a:lnTo>
                      <a:lnTo>
                        <a:pt x="121017" y="219131"/>
                      </a:lnTo>
                      <a:lnTo>
                        <a:pt x="150228" y="225031"/>
                      </a:lnTo>
                      <a:lnTo>
                        <a:pt x="278452" y="225031"/>
                      </a:lnTo>
                      <a:lnTo>
                        <a:pt x="279069" y="225653"/>
                      </a:lnTo>
                      <a:lnTo>
                        <a:pt x="279069" y="233565"/>
                      </a:lnTo>
                      <a:lnTo>
                        <a:pt x="251820" y="260769"/>
                      </a:lnTo>
                      <a:lnTo>
                        <a:pt x="92430" y="260769"/>
                      </a:lnTo>
                      <a:lnTo>
                        <a:pt x="74510" y="278650"/>
                      </a:lnTo>
                      <a:close/>
                    </a:path>
                    <a:path w="300990" h="300355">
                      <a:moveTo>
                        <a:pt x="251814" y="39293"/>
                      </a:moveTo>
                      <a:lnTo>
                        <a:pt x="208025" y="39293"/>
                      </a:lnTo>
                      <a:lnTo>
                        <a:pt x="225983" y="21361"/>
                      </a:lnTo>
                      <a:lnTo>
                        <a:pt x="233908" y="21361"/>
                      </a:lnTo>
                      <a:lnTo>
                        <a:pt x="238785" y="26288"/>
                      </a:lnTo>
                      <a:lnTo>
                        <a:pt x="251814" y="39293"/>
                      </a:lnTo>
                      <a:close/>
                    </a:path>
                    <a:path w="300990" h="300355">
                      <a:moveTo>
                        <a:pt x="278452" y="225031"/>
                      </a:moveTo>
                      <a:lnTo>
                        <a:pt x="150228" y="225031"/>
                      </a:lnTo>
                      <a:lnTo>
                        <a:pt x="179461" y="219131"/>
                      </a:lnTo>
                      <a:lnTo>
                        <a:pt x="203344" y="203047"/>
                      </a:lnTo>
                      <a:lnTo>
                        <a:pt x="219453" y="179200"/>
                      </a:lnTo>
                      <a:lnTo>
                        <a:pt x="225361" y="150012"/>
                      </a:lnTo>
                      <a:lnTo>
                        <a:pt x="219453" y="120846"/>
                      </a:lnTo>
                      <a:lnTo>
                        <a:pt x="203344" y="97010"/>
                      </a:lnTo>
                      <a:lnTo>
                        <a:pt x="179461" y="80930"/>
                      </a:lnTo>
                      <a:lnTo>
                        <a:pt x="150228" y="75031"/>
                      </a:lnTo>
                      <a:lnTo>
                        <a:pt x="278446" y="75031"/>
                      </a:lnTo>
                      <a:lnTo>
                        <a:pt x="261150" y="92303"/>
                      </a:lnTo>
                      <a:lnTo>
                        <a:pt x="264591" y="98806"/>
                      </a:lnTo>
                      <a:lnTo>
                        <a:pt x="267398" y="105575"/>
                      </a:lnTo>
                      <a:lnTo>
                        <a:pt x="269608" y="112521"/>
                      </a:lnTo>
                      <a:lnTo>
                        <a:pt x="294919" y="112521"/>
                      </a:lnTo>
                      <a:lnTo>
                        <a:pt x="300507" y="118097"/>
                      </a:lnTo>
                      <a:lnTo>
                        <a:pt x="300507" y="181965"/>
                      </a:lnTo>
                      <a:lnTo>
                        <a:pt x="294868" y="187540"/>
                      </a:lnTo>
                      <a:lnTo>
                        <a:pt x="269608" y="187540"/>
                      </a:lnTo>
                      <a:lnTo>
                        <a:pt x="267398" y="194487"/>
                      </a:lnTo>
                      <a:lnTo>
                        <a:pt x="264591" y="201256"/>
                      </a:lnTo>
                      <a:lnTo>
                        <a:pt x="261150" y="207721"/>
                      </a:lnTo>
                      <a:lnTo>
                        <a:pt x="278452" y="225031"/>
                      </a:lnTo>
                      <a:close/>
                    </a:path>
                    <a:path w="300990" h="300355">
                      <a:moveTo>
                        <a:pt x="150228" y="200037"/>
                      </a:moveTo>
                      <a:lnTo>
                        <a:pt x="130767" y="196103"/>
                      </a:lnTo>
                      <a:lnTo>
                        <a:pt x="114860" y="185378"/>
                      </a:lnTo>
                      <a:lnTo>
                        <a:pt x="104127" y="169476"/>
                      </a:lnTo>
                      <a:lnTo>
                        <a:pt x="100190" y="150012"/>
                      </a:lnTo>
                      <a:lnTo>
                        <a:pt x="104127" y="130570"/>
                      </a:lnTo>
                      <a:lnTo>
                        <a:pt x="114860" y="114679"/>
                      </a:lnTo>
                      <a:lnTo>
                        <a:pt x="130767" y="103958"/>
                      </a:lnTo>
                      <a:lnTo>
                        <a:pt x="150228" y="100025"/>
                      </a:lnTo>
                      <a:lnTo>
                        <a:pt x="169713" y="103958"/>
                      </a:lnTo>
                      <a:lnTo>
                        <a:pt x="185635" y="114679"/>
                      </a:lnTo>
                      <a:lnTo>
                        <a:pt x="192607" y="124993"/>
                      </a:lnTo>
                      <a:lnTo>
                        <a:pt x="150228" y="124993"/>
                      </a:lnTo>
                      <a:lnTo>
                        <a:pt x="140501" y="126966"/>
                      </a:lnTo>
                      <a:lnTo>
                        <a:pt x="132538" y="132340"/>
                      </a:lnTo>
                      <a:lnTo>
                        <a:pt x="127159" y="140295"/>
                      </a:lnTo>
                      <a:lnTo>
                        <a:pt x="125183" y="150012"/>
                      </a:lnTo>
                      <a:lnTo>
                        <a:pt x="127159" y="159745"/>
                      </a:lnTo>
                      <a:lnTo>
                        <a:pt x="132538" y="167698"/>
                      </a:lnTo>
                      <a:lnTo>
                        <a:pt x="140501" y="173063"/>
                      </a:lnTo>
                      <a:lnTo>
                        <a:pt x="150228" y="175031"/>
                      </a:lnTo>
                      <a:lnTo>
                        <a:pt x="192625" y="175031"/>
                      </a:lnTo>
                      <a:lnTo>
                        <a:pt x="185635" y="185378"/>
                      </a:lnTo>
                      <a:lnTo>
                        <a:pt x="169713" y="196103"/>
                      </a:lnTo>
                      <a:lnTo>
                        <a:pt x="150228" y="200037"/>
                      </a:lnTo>
                      <a:close/>
                    </a:path>
                    <a:path w="300990" h="300355">
                      <a:moveTo>
                        <a:pt x="192625" y="175031"/>
                      </a:moveTo>
                      <a:lnTo>
                        <a:pt x="150228" y="175031"/>
                      </a:lnTo>
                      <a:lnTo>
                        <a:pt x="159970" y="173063"/>
                      </a:lnTo>
                      <a:lnTo>
                        <a:pt x="167932" y="167698"/>
                      </a:lnTo>
                      <a:lnTo>
                        <a:pt x="173302" y="159745"/>
                      </a:lnTo>
                      <a:lnTo>
                        <a:pt x="175272" y="150012"/>
                      </a:lnTo>
                      <a:lnTo>
                        <a:pt x="173302" y="140295"/>
                      </a:lnTo>
                      <a:lnTo>
                        <a:pt x="167932" y="132340"/>
                      </a:lnTo>
                      <a:lnTo>
                        <a:pt x="159970" y="126966"/>
                      </a:lnTo>
                      <a:lnTo>
                        <a:pt x="150228" y="124993"/>
                      </a:lnTo>
                      <a:lnTo>
                        <a:pt x="192607" y="124993"/>
                      </a:lnTo>
                      <a:lnTo>
                        <a:pt x="196376" y="130570"/>
                      </a:lnTo>
                      <a:lnTo>
                        <a:pt x="200317" y="150012"/>
                      </a:lnTo>
                      <a:lnTo>
                        <a:pt x="196376" y="169476"/>
                      </a:lnTo>
                      <a:lnTo>
                        <a:pt x="192625" y="175031"/>
                      </a:lnTo>
                      <a:close/>
                    </a:path>
                    <a:path w="300990" h="300355">
                      <a:moveTo>
                        <a:pt x="157162" y="162521"/>
                      </a:moveTo>
                      <a:lnTo>
                        <a:pt x="143344" y="162521"/>
                      </a:lnTo>
                      <a:lnTo>
                        <a:pt x="137744" y="156933"/>
                      </a:lnTo>
                      <a:lnTo>
                        <a:pt x="137744" y="143128"/>
                      </a:lnTo>
                      <a:lnTo>
                        <a:pt x="143344" y="137540"/>
                      </a:lnTo>
                      <a:lnTo>
                        <a:pt x="157162" y="137540"/>
                      </a:lnTo>
                      <a:lnTo>
                        <a:pt x="162763" y="143128"/>
                      </a:lnTo>
                      <a:lnTo>
                        <a:pt x="162763" y="156933"/>
                      </a:lnTo>
                      <a:lnTo>
                        <a:pt x="157162" y="162521"/>
                      </a:lnTo>
                      <a:close/>
                    </a:path>
                    <a:path w="300990" h="300355">
                      <a:moveTo>
                        <a:pt x="182181" y="300062"/>
                      </a:moveTo>
                      <a:lnTo>
                        <a:pt x="118275" y="300062"/>
                      </a:lnTo>
                      <a:lnTo>
                        <a:pt x="112674" y="294474"/>
                      </a:lnTo>
                      <a:lnTo>
                        <a:pt x="112674" y="269163"/>
                      </a:lnTo>
                      <a:lnTo>
                        <a:pt x="105727" y="266966"/>
                      </a:lnTo>
                      <a:lnTo>
                        <a:pt x="98945" y="264198"/>
                      </a:lnTo>
                      <a:lnTo>
                        <a:pt x="92430" y="260769"/>
                      </a:lnTo>
                      <a:lnTo>
                        <a:pt x="208025" y="260769"/>
                      </a:lnTo>
                      <a:lnTo>
                        <a:pt x="201549" y="264198"/>
                      </a:lnTo>
                      <a:lnTo>
                        <a:pt x="194779" y="266966"/>
                      </a:lnTo>
                      <a:lnTo>
                        <a:pt x="187820" y="269163"/>
                      </a:lnTo>
                      <a:lnTo>
                        <a:pt x="187820" y="294474"/>
                      </a:lnTo>
                      <a:lnTo>
                        <a:pt x="182181" y="300062"/>
                      </a:lnTo>
                      <a:close/>
                    </a:path>
                    <a:path w="300990" h="300355">
                      <a:moveTo>
                        <a:pt x="233908" y="278650"/>
                      </a:moveTo>
                      <a:lnTo>
                        <a:pt x="225983" y="278650"/>
                      </a:lnTo>
                      <a:lnTo>
                        <a:pt x="208025" y="260769"/>
                      </a:lnTo>
                      <a:lnTo>
                        <a:pt x="251820" y="260769"/>
                      </a:lnTo>
                      <a:lnTo>
                        <a:pt x="233908" y="27865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 dirty="0"/>
                </a:p>
              </p:txBody>
            </p:sp>
          </p:grpSp>
          <p:sp>
            <p:nvSpPr>
              <p:cNvPr id="154" name="文本框 153"/>
              <p:cNvSpPr txBox="1"/>
              <p:nvPr/>
            </p:nvSpPr>
            <p:spPr>
              <a:xfrm>
                <a:off x="5073" y="2219"/>
                <a:ext cx="1379" cy="4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40000"/>
                  </a:lnSpc>
                </a:pPr>
                <a:r>
                  <a:rPr lang="zh-CN" sz="900" b="1">
                    <a:solidFill>
                      <a:schemeClr val="tx1"/>
                    </a:solidFill>
                  </a:rPr>
                  <a:t>媒体广告导入</a:t>
                </a:r>
                <a:endParaRPr lang="zh-CN" sz="900" b="1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55" name="直接连接符 154"/>
              <p:cNvCxnSpPr/>
              <p:nvPr/>
            </p:nvCxnSpPr>
            <p:spPr>
              <a:xfrm>
                <a:off x="6320" y="2158"/>
                <a:ext cx="0" cy="570"/>
              </a:xfrm>
              <a:prstGeom prst="line">
                <a:avLst/>
              </a:prstGeom>
              <a:ln w="63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6" name="组合 155"/>
              <p:cNvGrpSpPr/>
              <p:nvPr/>
            </p:nvGrpSpPr>
            <p:grpSpPr>
              <a:xfrm>
                <a:off x="6371" y="2125"/>
                <a:ext cx="2765" cy="635"/>
                <a:chOff x="6371" y="2160"/>
                <a:chExt cx="2765" cy="635"/>
              </a:xfrm>
            </p:grpSpPr>
            <p:grpSp>
              <p:nvGrpSpPr>
                <p:cNvPr id="157" name="组合 156"/>
                <p:cNvGrpSpPr/>
                <p:nvPr/>
              </p:nvGrpSpPr>
              <p:grpSpPr>
                <a:xfrm>
                  <a:off x="6376" y="2483"/>
                  <a:ext cx="2760" cy="312"/>
                  <a:chOff x="6376" y="2448"/>
                  <a:chExt cx="2760" cy="312"/>
                </a:xfrm>
              </p:grpSpPr>
              <p:grpSp>
                <p:nvGrpSpPr>
                  <p:cNvPr id="158" name="组合 157"/>
                  <p:cNvGrpSpPr/>
                  <p:nvPr/>
                </p:nvGrpSpPr>
                <p:grpSpPr>
                  <a:xfrm>
                    <a:off x="6376" y="2448"/>
                    <a:ext cx="991" cy="313"/>
                    <a:chOff x="5506" y="3607"/>
                    <a:chExt cx="991" cy="313"/>
                  </a:xfrm>
                </p:grpSpPr>
                <p:sp>
                  <p:nvSpPr>
                    <p:cNvPr id="159" name="剪去单角的矩形 158"/>
                    <p:cNvSpPr/>
                    <p:nvPr/>
                  </p:nvSpPr>
                  <p:spPr>
                    <a:xfrm>
                      <a:off x="5581" y="3648"/>
                      <a:ext cx="803" cy="232"/>
                    </a:xfrm>
                    <a:prstGeom prst="snip1Rect">
                      <a:avLst/>
                    </a:prstGeom>
                    <a:solidFill>
                      <a:srgbClr val="595959">
                        <a:alpha val="77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60" name="文本框 159"/>
                    <p:cNvSpPr txBox="1"/>
                    <p:nvPr/>
                  </p:nvSpPr>
                  <p:spPr>
                    <a:xfrm>
                      <a:off x="5506" y="3607"/>
                      <a:ext cx="991" cy="3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l"/>
                      <a:r>
                        <a:rPr lang="zh-CN" sz="700">
                          <a:solidFill>
                            <a:schemeClr val="bg1"/>
                          </a:solidFill>
                        </a:rPr>
                        <a:t>快捷短语</a:t>
                      </a:r>
                      <a:endParaRPr lang="zh-CN" sz="70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grpSp>
                <p:nvGrpSpPr>
                  <p:cNvPr id="161" name="组合 160"/>
                  <p:cNvGrpSpPr/>
                  <p:nvPr/>
                </p:nvGrpSpPr>
                <p:grpSpPr>
                  <a:xfrm>
                    <a:off x="7261" y="2448"/>
                    <a:ext cx="991" cy="313"/>
                    <a:chOff x="5506" y="3607"/>
                    <a:chExt cx="991" cy="313"/>
                  </a:xfrm>
                </p:grpSpPr>
                <p:sp>
                  <p:nvSpPr>
                    <p:cNvPr id="162" name="剪去单角的矩形 161"/>
                    <p:cNvSpPr/>
                    <p:nvPr/>
                  </p:nvSpPr>
                  <p:spPr>
                    <a:xfrm>
                      <a:off x="5581" y="3648"/>
                      <a:ext cx="803" cy="232"/>
                    </a:xfrm>
                    <a:prstGeom prst="snip1Rect">
                      <a:avLst/>
                    </a:prstGeom>
                    <a:solidFill>
                      <a:srgbClr val="595959">
                        <a:alpha val="77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63" name="文本框 162"/>
                    <p:cNvSpPr txBox="1"/>
                    <p:nvPr/>
                  </p:nvSpPr>
                  <p:spPr>
                    <a:xfrm>
                      <a:off x="5506" y="3607"/>
                      <a:ext cx="991" cy="3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l"/>
                      <a:r>
                        <a:rPr lang="zh-CN" sz="700">
                          <a:solidFill>
                            <a:schemeClr val="bg1"/>
                          </a:solidFill>
                        </a:rPr>
                        <a:t>互动导入</a:t>
                      </a:r>
                      <a:endParaRPr lang="zh-CN" sz="70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grpSp>
                <p:nvGrpSpPr>
                  <p:cNvPr id="164" name="组合 163"/>
                  <p:cNvGrpSpPr/>
                  <p:nvPr/>
                </p:nvGrpSpPr>
                <p:grpSpPr>
                  <a:xfrm>
                    <a:off x="8146" y="2448"/>
                    <a:ext cx="991" cy="313"/>
                    <a:chOff x="5506" y="3607"/>
                    <a:chExt cx="991" cy="313"/>
                  </a:xfrm>
                </p:grpSpPr>
                <p:sp>
                  <p:nvSpPr>
                    <p:cNvPr id="165" name="剪去单角的矩形 164"/>
                    <p:cNvSpPr/>
                    <p:nvPr/>
                  </p:nvSpPr>
                  <p:spPr>
                    <a:xfrm>
                      <a:off x="5581" y="3648"/>
                      <a:ext cx="803" cy="232"/>
                    </a:xfrm>
                    <a:prstGeom prst="snip1Rect">
                      <a:avLst/>
                    </a:prstGeom>
                    <a:solidFill>
                      <a:srgbClr val="595959">
                        <a:alpha val="77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66" name="文本框 165"/>
                    <p:cNvSpPr txBox="1"/>
                    <p:nvPr/>
                  </p:nvSpPr>
                  <p:spPr>
                    <a:xfrm>
                      <a:off x="5506" y="3607"/>
                      <a:ext cx="991" cy="3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l"/>
                      <a:r>
                        <a:rPr lang="zh-CN" sz="700">
                          <a:solidFill>
                            <a:schemeClr val="bg1"/>
                          </a:solidFill>
                        </a:rPr>
                        <a:t>菜单栏导入</a:t>
                      </a:r>
                      <a:endParaRPr lang="zh-CN" sz="70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167" name="组合 166"/>
                <p:cNvGrpSpPr/>
                <p:nvPr/>
              </p:nvGrpSpPr>
              <p:grpSpPr>
                <a:xfrm>
                  <a:off x="6371" y="2160"/>
                  <a:ext cx="2760" cy="312"/>
                  <a:chOff x="6376" y="2448"/>
                  <a:chExt cx="2760" cy="312"/>
                </a:xfrm>
              </p:grpSpPr>
              <p:grpSp>
                <p:nvGrpSpPr>
                  <p:cNvPr id="168" name="组合 167"/>
                  <p:cNvGrpSpPr/>
                  <p:nvPr/>
                </p:nvGrpSpPr>
                <p:grpSpPr>
                  <a:xfrm>
                    <a:off x="6376" y="2448"/>
                    <a:ext cx="991" cy="313"/>
                    <a:chOff x="5506" y="3607"/>
                    <a:chExt cx="991" cy="313"/>
                  </a:xfrm>
                </p:grpSpPr>
                <p:sp>
                  <p:nvSpPr>
                    <p:cNvPr id="169" name="剪去单角的矩形 168"/>
                    <p:cNvSpPr/>
                    <p:nvPr/>
                  </p:nvSpPr>
                  <p:spPr>
                    <a:xfrm>
                      <a:off x="5581" y="3648"/>
                      <a:ext cx="803" cy="232"/>
                    </a:xfrm>
                    <a:prstGeom prst="snip1Rect">
                      <a:avLst/>
                    </a:prstGeom>
                    <a:solidFill>
                      <a:srgbClr val="595959">
                        <a:alpha val="77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70" name="文本框 169"/>
                    <p:cNvSpPr txBox="1"/>
                    <p:nvPr/>
                  </p:nvSpPr>
                  <p:spPr>
                    <a:xfrm>
                      <a:off x="5506" y="3607"/>
                      <a:ext cx="991" cy="3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l"/>
                      <a:r>
                        <a:rPr lang="zh-CN" sz="700">
                          <a:solidFill>
                            <a:schemeClr val="bg1"/>
                          </a:solidFill>
                        </a:rPr>
                        <a:t>欢迎语导入</a:t>
                      </a:r>
                      <a:endParaRPr lang="zh-CN" sz="70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grpSp>
                <p:nvGrpSpPr>
                  <p:cNvPr id="171" name="组合 170"/>
                  <p:cNvGrpSpPr/>
                  <p:nvPr/>
                </p:nvGrpSpPr>
                <p:grpSpPr>
                  <a:xfrm>
                    <a:off x="7261" y="2448"/>
                    <a:ext cx="991" cy="313"/>
                    <a:chOff x="5506" y="3607"/>
                    <a:chExt cx="991" cy="313"/>
                  </a:xfrm>
                </p:grpSpPr>
                <p:sp>
                  <p:nvSpPr>
                    <p:cNvPr id="172" name="剪去单角的矩形 171"/>
                    <p:cNvSpPr/>
                    <p:nvPr/>
                  </p:nvSpPr>
                  <p:spPr>
                    <a:xfrm>
                      <a:off x="5581" y="3648"/>
                      <a:ext cx="803" cy="232"/>
                    </a:xfrm>
                    <a:prstGeom prst="snip1Rect">
                      <a:avLst/>
                    </a:prstGeom>
                    <a:solidFill>
                      <a:srgbClr val="595959">
                        <a:alpha val="77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73" name="文本框 172"/>
                    <p:cNvSpPr txBox="1"/>
                    <p:nvPr/>
                  </p:nvSpPr>
                  <p:spPr>
                    <a:xfrm>
                      <a:off x="5506" y="3607"/>
                      <a:ext cx="991" cy="3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l"/>
                      <a:r>
                        <a:rPr lang="zh-CN" sz="700">
                          <a:solidFill>
                            <a:schemeClr val="bg1"/>
                          </a:solidFill>
                        </a:rPr>
                        <a:t>文章导入</a:t>
                      </a:r>
                      <a:endParaRPr lang="zh-CN" sz="70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grpSp>
                <p:nvGrpSpPr>
                  <p:cNvPr id="174" name="组合 173"/>
                  <p:cNvGrpSpPr/>
                  <p:nvPr/>
                </p:nvGrpSpPr>
                <p:grpSpPr>
                  <a:xfrm>
                    <a:off x="8146" y="2448"/>
                    <a:ext cx="991" cy="313"/>
                    <a:chOff x="5506" y="3607"/>
                    <a:chExt cx="991" cy="313"/>
                  </a:xfrm>
                </p:grpSpPr>
                <p:sp>
                  <p:nvSpPr>
                    <p:cNvPr id="175" name="剪去单角的矩形 174"/>
                    <p:cNvSpPr/>
                    <p:nvPr/>
                  </p:nvSpPr>
                  <p:spPr>
                    <a:xfrm>
                      <a:off x="5581" y="3648"/>
                      <a:ext cx="803" cy="232"/>
                    </a:xfrm>
                    <a:prstGeom prst="snip1Rect">
                      <a:avLst/>
                    </a:prstGeom>
                    <a:solidFill>
                      <a:srgbClr val="595959">
                        <a:alpha val="77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76" name="文本框 175"/>
                    <p:cNvSpPr txBox="1"/>
                    <p:nvPr/>
                  </p:nvSpPr>
                  <p:spPr>
                    <a:xfrm>
                      <a:off x="5506" y="3607"/>
                      <a:ext cx="991" cy="3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l"/>
                      <a:r>
                        <a:rPr lang="zh-CN" sz="700">
                          <a:solidFill>
                            <a:schemeClr val="bg1"/>
                          </a:solidFill>
                        </a:rPr>
                        <a:t>福利导入</a:t>
                      </a:r>
                      <a:endParaRPr lang="zh-CN" sz="70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</p:grpSp>
          </p:grpSp>
        </p:grpSp>
        <p:grpSp>
          <p:nvGrpSpPr>
            <p:cNvPr id="177" name="组合 176"/>
            <p:cNvGrpSpPr/>
            <p:nvPr/>
          </p:nvGrpSpPr>
          <p:grpSpPr>
            <a:xfrm>
              <a:off x="8199" y="4512"/>
              <a:ext cx="4768" cy="924"/>
              <a:chOff x="4416" y="1990"/>
              <a:chExt cx="4768" cy="924"/>
            </a:xfrm>
          </p:grpSpPr>
          <p:sp>
            <p:nvSpPr>
              <p:cNvPr id="178" name="矩形 177"/>
              <p:cNvSpPr/>
              <p:nvPr/>
            </p:nvSpPr>
            <p:spPr>
              <a:xfrm>
                <a:off x="4842" y="1990"/>
                <a:ext cx="4342" cy="924"/>
              </a:xfrm>
              <a:prstGeom prst="rect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79" name="组合 178"/>
              <p:cNvGrpSpPr/>
              <p:nvPr/>
            </p:nvGrpSpPr>
            <p:grpSpPr>
              <a:xfrm>
                <a:off x="4416" y="2106"/>
                <a:ext cx="704" cy="676"/>
                <a:chOff x="9565" y="3461"/>
                <a:chExt cx="704" cy="676"/>
              </a:xfrm>
            </p:grpSpPr>
            <p:sp>
              <p:nvSpPr>
                <p:cNvPr id="180" name="object 9"/>
                <p:cNvSpPr/>
                <p:nvPr/>
              </p:nvSpPr>
              <p:spPr>
                <a:xfrm>
                  <a:off x="9586" y="3480"/>
                  <a:ext cx="664" cy="636"/>
                </a:xfrm>
                <a:prstGeom prst="rect">
                  <a:avLst/>
                </a:prstGeom>
                <a:blipFill>
                  <a:blip r:embed="rId11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 dirty="0"/>
                </a:p>
              </p:txBody>
            </p:sp>
            <p:sp>
              <p:nvSpPr>
                <p:cNvPr id="181" name="object 10"/>
                <p:cNvSpPr/>
                <p:nvPr/>
              </p:nvSpPr>
              <p:spPr>
                <a:xfrm>
                  <a:off x="9565" y="3461"/>
                  <a:ext cx="705" cy="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320" h="655320">
                      <a:moveTo>
                        <a:pt x="636219" y="655269"/>
                      </a:moveTo>
                      <a:lnTo>
                        <a:pt x="19050" y="655269"/>
                      </a:lnTo>
                      <a:lnTo>
                        <a:pt x="15735" y="654977"/>
                      </a:lnTo>
                      <a:lnTo>
                        <a:pt x="0" y="636219"/>
                      </a:lnTo>
                      <a:lnTo>
                        <a:pt x="0" y="19049"/>
                      </a:lnTo>
                      <a:lnTo>
                        <a:pt x="19050" y="0"/>
                      </a:lnTo>
                      <a:lnTo>
                        <a:pt x="636219" y="0"/>
                      </a:lnTo>
                      <a:lnTo>
                        <a:pt x="655269" y="19049"/>
                      </a:lnTo>
                      <a:lnTo>
                        <a:pt x="38100" y="19049"/>
                      </a:lnTo>
                      <a:lnTo>
                        <a:pt x="19050" y="38099"/>
                      </a:lnTo>
                      <a:lnTo>
                        <a:pt x="38100" y="38099"/>
                      </a:lnTo>
                      <a:lnTo>
                        <a:pt x="38100" y="617169"/>
                      </a:lnTo>
                      <a:lnTo>
                        <a:pt x="19050" y="617169"/>
                      </a:lnTo>
                      <a:lnTo>
                        <a:pt x="38100" y="636219"/>
                      </a:lnTo>
                      <a:lnTo>
                        <a:pt x="655269" y="636219"/>
                      </a:lnTo>
                      <a:lnTo>
                        <a:pt x="654977" y="639521"/>
                      </a:lnTo>
                      <a:lnTo>
                        <a:pt x="639521" y="654977"/>
                      </a:lnTo>
                      <a:lnTo>
                        <a:pt x="636219" y="655269"/>
                      </a:lnTo>
                      <a:close/>
                    </a:path>
                    <a:path w="655320" h="655320">
                      <a:moveTo>
                        <a:pt x="38100" y="38099"/>
                      </a:moveTo>
                      <a:lnTo>
                        <a:pt x="19050" y="38099"/>
                      </a:lnTo>
                      <a:lnTo>
                        <a:pt x="38100" y="19049"/>
                      </a:lnTo>
                      <a:lnTo>
                        <a:pt x="38100" y="38099"/>
                      </a:lnTo>
                      <a:close/>
                    </a:path>
                    <a:path w="655320" h="655320">
                      <a:moveTo>
                        <a:pt x="617169" y="38099"/>
                      </a:moveTo>
                      <a:lnTo>
                        <a:pt x="38100" y="38099"/>
                      </a:lnTo>
                      <a:lnTo>
                        <a:pt x="38100" y="19049"/>
                      </a:lnTo>
                      <a:lnTo>
                        <a:pt x="617169" y="19049"/>
                      </a:lnTo>
                      <a:lnTo>
                        <a:pt x="617169" y="38099"/>
                      </a:lnTo>
                      <a:close/>
                    </a:path>
                    <a:path w="655320" h="655320">
                      <a:moveTo>
                        <a:pt x="617169" y="636219"/>
                      </a:moveTo>
                      <a:lnTo>
                        <a:pt x="617169" y="19049"/>
                      </a:lnTo>
                      <a:lnTo>
                        <a:pt x="636219" y="38099"/>
                      </a:lnTo>
                      <a:lnTo>
                        <a:pt x="655269" y="38099"/>
                      </a:lnTo>
                      <a:lnTo>
                        <a:pt x="655269" y="617169"/>
                      </a:lnTo>
                      <a:lnTo>
                        <a:pt x="636219" y="617169"/>
                      </a:lnTo>
                      <a:lnTo>
                        <a:pt x="617169" y="636219"/>
                      </a:lnTo>
                      <a:close/>
                    </a:path>
                    <a:path w="655320" h="655320">
                      <a:moveTo>
                        <a:pt x="655269" y="38099"/>
                      </a:moveTo>
                      <a:lnTo>
                        <a:pt x="636219" y="38099"/>
                      </a:lnTo>
                      <a:lnTo>
                        <a:pt x="617169" y="19049"/>
                      </a:lnTo>
                      <a:lnTo>
                        <a:pt x="655269" y="19049"/>
                      </a:lnTo>
                      <a:lnTo>
                        <a:pt x="655269" y="38099"/>
                      </a:lnTo>
                      <a:close/>
                    </a:path>
                    <a:path w="655320" h="655320">
                      <a:moveTo>
                        <a:pt x="38100" y="636219"/>
                      </a:moveTo>
                      <a:lnTo>
                        <a:pt x="19050" y="617169"/>
                      </a:lnTo>
                      <a:lnTo>
                        <a:pt x="38100" y="617169"/>
                      </a:lnTo>
                      <a:lnTo>
                        <a:pt x="38100" y="636219"/>
                      </a:lnTo>
                      <a:close/>
                    </a:path>
                    <a:path w="655320" h="655320">
                      <a:moveTo>
                        <a:pt x="617169" y="636219"/>
                      </a:moveTo>
                      <a:lnTo>
                        <a:pt x="38100" y="636219"/>
                      </a:lnTo>
                      <a:lnTo>
                        <a:pt x="38100" y="617169"/>
                      </a:lnTo>
                      <a:lnTo>
                        <a:pt x="617169" y="617169"/>
                      </a:lnTo>
                      <a:lnTo>
                        <a:pt x="617169" y="636219"/>
                      </a:lnTo>
                      <a:close/>
                    </a:path>
                    <a:path w="655320" h="655320">
                      <a:moveTo>
                        <a:pt x="655269" y="636219"/>
                      </a:moveTo>
                      <a:lnTo>
                        <a:pt x="617169" y="636219"/>
                      </a:lnTo>
                      <a:lnTo>
                        <a:pt x="636219" y="617169"/>
                      </a:lnTo>
                      <a:lnTo>
                        <a:pt x="655269" y="617169"/>
                      </a:lnTo>
                      <a:lnTo>
                        <a:pt x="655269" y="63621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 dirty="0"/>
                </a:p>
              </p:txBody>
            </p:sp>
            <p:sp>
              <p:nvSpPr>
                <p:cNvPr id="182" name="object 11"/>
                <p:cNvSpPr/>
                <p:nvPr/>
              </p:nvSpPr>
              <p:spPr>
                <a:xfrm>
                  <a:off x="9756" y="3644"/>
                  <a:ext cx="324" cy="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990" h="300355">
                      <a:moveTo>
                        <a:pt x="208025" y="39293"/>
                      </a:moveTo>
                      <a:lnTo>
                        <a:pt x="92430" y="39293"/>
                      </a:lnTo>
                      <a:lnTo>
                        <a:pt x="98945" y="35864"/>
                      </a:lnTo>
                      <a:lnTo>
                        <a:pt x="105727" y="33058"/>
                      </a:lnTo>
                      <a:lnTo>
                        <a:pt x="112674" y="30860"/>
                      </a:lnTo>
                      <a:lnTo>
                        <a:pt x="112674" y="5587"/>
                      </a:lnTo>
                      <a:lnTo>
                        <a:pt x="118275" y="0"/>
                      </a:lnTo>
                      <a:lnTo>
                        <a:pt x="182232" y="0"/>
                      </a:lnTo>
                      <a:lnTo>
                        <a:pt x="187820" y="5587"/>
                      </a:lnTo>
                      <a:lnTo>
                        <a:pt x="187820" y="30860"/>
                      </a:lnTo>
                      <a:lnTo>
                        <a:pt x="194779" y="33058"/>
                      </a:lnTo>
                      <a:lnTo>
                        <a:pt x="201549" y="35864"/>
                      </a:lnTo>
                      <a:lnTo>
                        <a:pt x="208025" y="39293"/>
                      </a:lnTo>
                      <a:close/>
                    </a:path>
                    <a:path w="300990" h="300355">
                      <a:moveTo>
                        <a:pt x="74510" y="278650"/>
                      </a:moveTo>
                      <a:lnTo>
                        <a:pt x="66598" y="278650"/>
                      </a:lnTo>
                      <a:lnTo>
                        <a:pt x="21386" y="233565"/>
                      </a:lnTo>
                      <a:lnTo>
                        <a:pt x="21386" y="225653"/>
                      </a:lnTo>
                      <a:lnTo>
                        <a:pt x="39306" y="207721"/>
                      </a:lnTo>
                      <a:lnTo>
                        <a:pt x="35915" y="201256"/>
                      </a:lnTo>
                      <a:lnTo>
                        <a:pt x="33096" y="194487"/>
                      </a:lnTo>
                      <a:lnTo>
                        <a:pt x="30899" y="187540"/>
                      </a:lnTo>
                      <a:lnTo>
                        <a:pt x="5587" y="187540"/>
                      </a:lnTo>
                      <a:lnTo>
                        <a:pt x="0" y="181965"/>
                      </a:lnTo>
                      <a:lnTo>
                        <a:pt x="0" y="118097"/>
                      </a:lnTo>
                      <a:lnTo>
                        <a:pt x="5587" y="112521"/>
                      </a:lnTo>
                      <a:lnTo>
                        <a:pt x="30899" y="112521"/>
                      </a:lnTo>
                      <a:lnTo>
                        <a:pt x="33096" y="105575"/>
                      </a:lnTo>
                      <a:lnTo>
                        <a:pt x="35915" y="98806"/>
                      </a:lnTo>
                      <a:lnTo>
                        <a:pt x="39306" y="92303"/>
                      </a:lnTo>
                      <a:lnTo>
                        <a:pt x="26314" y="79286"/>
                      </a:lnTo>
                      <a:lnTo>
                        <a:pt x="21386" y="74409"/>
                      </a:lnTo>
                      <a:lnTo>
                        <a:pt x="21386" y="66497"/>
                      </a:lnTo>
                      <a:lnTo>
                        <a:pt x="66598" y="21361"/>
                      </a:lnTo>
                      <a:lnTo>
                        <a:pt x="74510" y="21361"/>
                      </a:lnTo>
                      <a:lnTo>
                        <a:pt x="92430" y="39293"/>
                      </a:lnTo>
                      <a:lnTo>
                        <a:pt x="251814" y="39293"/>
                      </a:lnTo>
                      <a:lnTo>
                        <a:pt x="279069" y="66497"/>
                      </a:lnTo>
                      <a:lnTo>
                        <a:pt x="279069" y="74409"/>
                      </a:lnTo>
                      <a:lnTo>
                        <a:pt x="278446" y="75031"/>
                      </a:lnTo>
                      <a:lnTo>
                        <a:pt x="150228" y="75031"/>
                      </a:lnTo>
                      <a:lnTo>
                        <a:pt x="121017" y="80930"/>
                      </a:lnTo>
                      <a:lnTo>
                        <a:pt x="97145" y="97010"/>
                      </a:lnTo>
                      <a:lnTo>
                        <a:pt x="81041" y="120846"/>
                      </a:lnTo>
                      <a:lnTo>
                        <a:pt x="75133" y="150012"/>
                      </a:lnTo>
                      <a:lnTo>
                        <a:pt x="81041" y="179200"/>
                      </a:lnTo>
                      <a:lnTo>
                        <a:pt x="97145" y="203047"/>
                      </a:lnTo>
                      <a:lnTo>
                        <a:pt x="121017" y="219131"/>
                      </a:lnTo>
                      <a:lnTo>
                        <a:pt x="150228" y="225031"/>
                      </a:lnTo>
                      <a:lnTo>
                        <a:pt x="278452" y="225031"/>
                      </a:lnTo>
                      <a:lnTo>
                        <a:pt x="279069" y="225653"/>
                      </a:lnTo>
                      <a:lnTo>
                        <a:pt x="279069" y="233565"/>
                      </a:lnTo>
                      <a:lnTo>
                        <a:pt x="251820" y="260769"/>
                      </a:lnTo>
                      <a:lnTo>
                        <a:pt x="92430" y="260769"/>
                      </a:lnTo>
                      <a:lnTo>
                        <a:pt x="74510" y="278650"/>
                      </a:lnTo>
                      <a:close/>
                    </a:path>
                    <a:path w="300990" h="300355">
                      <a:moveTo>
                        <a:pt x="251814" y="39293"/>
                      </a:moveTo>
                      <a:lnTo>
                        <a:pt x="208025" y="39293"/>
                      </a:lnTo>
                      <a:lnTo>
                        <a:pt x="225983" y="21361"/>
                      </a:lnTo>
                      <a:lnTo>
                        <a:pt x="233908" y="21361"/>
                      </a:lnTo>
                      <a:lnTo>
                        <a:pt x="238785" y="26288"/>
                      </a:lnTo>
                      <a:lnTo>
                        <a:pt x="251814" y="39293"/>
                      </a:lnTo>
                      <a:close/>
                    </a:path>
                    <a:path w="300990" h="300355">
                      <a:moveTo>
                        <a:pt x="278452" y="225031"/>
                      </a:moveTo>
                      <a:lnTo>
                        <a:pt x="150228" y="225031"/>
                      </a:lnTo>
                      <a:lnTo>
                        <a:pt x="179461" y="219131"/>
                      </a:lnTo>
                      <a:lnTo>
                        <a:pt x="203344" y="203047"/>
                      </a:lnTo>
                      <a:lnTo>
                        <a:pt x="219453" y="179200"/>
                      </a:lnTo>
                      <a:lnTo>
                        <a:pt x="225361" y="150012"/>
                      </a:lnTo>
                      <a:lnTo>
                        <a:pt x="219453" y="120846"/>
                      </a:lnTo>
                      <a:lnTo>
                        <a:pt x="203344" y="97010"/>
                      </a:lnTo>
                      <a:lnTo>
                        <a:pt x="179461" y="80930"/>
                      </a:lnTo>
                      <a:lnTo>
                        <a:pt x="150228" y="75031"/>
                      </a:lnTo>
                      <a:lnTo>
                        <a:pt x="278446" y="75031"/>
                      </a:lnTo>
                      <a:lnTo>
                        <a:pt x="261150" y="92303"/>
                      </a:lnTo>
                      <a:lnTo>
                        <a:pt x="264591" y="98806"/>
                      </a:lnTo>
                      <a:lnTo>
                        <a:pt x="267398" y="105575"/>
                      </a:lnTo>
                      <a:lnTo>
                        <a:pt x="269608" y="112521"/>
                      </a:lnTo>
                      <a:lnTo>
                        <a:pt x="294919" y="112521"/>
                      </a:lnTo>
                      <a:lnTo>
                        <a:pt x="300507" y="118097"/>
                      </a:lnTo>
                      <a:lnTo>
                        <a:pt x="300507" y="181965"/>
                      </a:lnTo>
                      <a:lnTo>
                        <a:pt x="294868" y="187540"/>
                      </a:lnTo>
                      <a:lnTo>
                        <a:pt x="269608" y="187540"/>
                      </a:lnTo>
                      <a:lnTo>
                        <a:pt x="267398" y="194487"/>
                      </a:lnTo>
                      <a:lnTo>
                        <a:pt x="264591" y="201256"/>
                      </a:lnTo>
                      <a:lnTo>
                        <a:pt x="261150" y="207721"/>
                      </a:lnTo>
                      <a:lnTo>
                        <a:pt x="278452" y="225031"/>
                      </a:lnTo>
                      <a:close/>
                    </a:path>
                    <a:path w="300990" h="300355">
                      <a:moveTo>
                        <a:pt x="150228" y="200037"/>
                      </a:moveTo>
                      <a:lnTo>
                        <a:pt x="130767" y="196103"/>
                      </a:lnTo>
                      <a:lnTo>
                        <a:pt x="114860" y="185378"/>
                      </a:lnTo>
                      <a:lnTo>
                        <a:pt x="104127" y="169476"/>
                      </a:lnTo>
                      <a:lnTo>
                        <a:pt x="100190" y="150012"/>
                      </a:lnTo>
                      <a:lnTo>
                        <a:pt x="104127" y="130570"/>
                      </a:lnTo>
                      <a:lnTo>
                        <a:pt x="114860" y="114679"/>
                      </a:lnTo>
                      <a:lnTo>
                        <a:pt x="130767" y="103958"/>
                      </a:lnTo>
                      <a:lnTo>
                        <a:pt x="150228" y="100025"/>
                      </a:lnTo>
                      <a:lnTo>
                        <a:pt x="169713" y="103958"/>
                      </a:lnTo>
                      <a:lnTo>
                        <a:pt x="185635" y="114679"/>
                      </a:lnTo>
                      <a:lnTo>
                        <a:pt x="192607" y="124993"/>
                      </a:lnTo>
                      <a:lnTo>
                        <a:pt x="150228" y="124993"/>
                      </a:lnTo>
                      <a:lnTo>
                        <a:pt x="140501" y="126966"/>
                      </a:lnTo>
                      <a:lnTo>
                        <a:pt x="132538" y="132340"/>
                      </a:lnTo>
                      <a:lnTo>
                        <a:pt x="127159" y="140295"/>
                      </a:lnTo>
                      <a:lnTo>
                        <a:pt x="125183" y="150012"/>
                      </a:lnTo>
                      <a:lnTo>
                        <a:pt x="127159" y="159745"/>
                      </a:lnTo>
                      <a:lnTo>
                        <a:pt x="132538" y="167698"/>
                      </a:lnTo>
                      <a:lnTo>
                        <a:pt x="140501" y="173063"/>
                      </a:lnTo>
                      <a:lnTo>
                        <a:pt x="150228" y="175031"/>
                      </a:lnTo>
                      <a:lnTo>
                        <a:pt x="192625" y="175031"/>
                      </a:lnTo>
                      <a:lnTo>
                        <a:pt x="185635" y="185378"/>
                      </a:lnTo>
                      <a:lnTo>
                        <a:pt x="169713" y="196103"/>
                      </a:lnTo>
                      <a:lnTo>
                        <a:pt x="150228" y="200037"/>
                      </a:lnTo>
                      <a:close/>
                    </a:path>
                    <a:path w="300990" h="300355">
                      <a:moveTo>
                        <a:pt x="192625" y="175031"/>
                      </a:moveTo>
                      <a:lnTo>
                        <a:pt x="150228" y="175031"/>
                      </a:lnTo>
                      <a:lnTo>
                        <a:pt x="159970" y="173063"/>
                      </a:lnTo>
                      <a:lnTo>
                        <a:pt x="167932" y="167698"/>
                      </a:lnTo>
                      <a:lnTo>
                        <a:pt x="173302" y="159745"/>
                      </a:lnTo>
                      <a:lnTo>
                        <a:pt x="175272" y="150012"/>
                      </a:lnTo>
                      <a:lnTo>
                        <a:pt x="173302" y="140295"/>
                      </a:lnTo>
                      <a:lnTo>
                        <a:pt x="167932" y="132340"/>
                      </a:lnTo>
                      <a:lnTo>
                        <a:pt x="159970" y="126966"/>
                      </a:lnTo>
                      <a:lnTo>
                        <a:pt x="150228" y="124993"/>
                      </a:lnTo>
                      <a:lnTo>
                        <a:pt x="192607" y="124993"/>
                      </a:lnTo>
                      <a:lnTo>
                        <a:pt x="196376" y="130570"/>
                      </a:lnTo>
                      <a:lnTo>
                        <a:pt x="200317" y="150012"/>
                      </a:lnTo>
                      <a:lnTo>
                        <a:pt x="196376" y="169476"/>
                      </a:lnTo>
                      <a:lnTo>
                        <a:pt x="192625" y="175031"/>
                      </a:lnTo>
                      <a:close/>
                    </a:path>
                    <a:path w="300990" h="300355">
                      <a:moveTo>
                        <a:pt x="157162" y="162521"/>
                      </a:moveTo>
                      <a:lnTo>
                        <a:pt x="143344" y="162521"/>
                      </a:lnTo>
                      <a:lnTo>
                        <a:pt x="137744" y="156933"/>
                      </a:lnTo>
                      <a:lnTo>
                        <a:pt x="137744" y="143128"/>
                      </a:lnTo>
                      <a:lnTo>
                        <a:pt x="143344" y="137540"/>
                      </a:lnTo>
                      <a:lnTo>
                        <a:pt x="157162" y="137540"/>
                      </a:lnTo>
                      <a:lnTo>
                        <a:pt x="162763" y="143128"/>
                      </a:lnTo>
                      <a:lnTo>
                        <a:pt x="162763" y="156933"/>
                      </a:lnTo>
                      <a:lnTo>
                        <a:pt x="157162" y="162521"/>
                      </a:lnTo>
                      <a:close/>
                    </a:path>
                    <a:path w="300990" h="300355">
                      <a:moveTo>
                        <a:pt x="182181" y="300062"/>
                      </a:moveTo>
                      <a:lnTo>
                        <a:pt x="118275" y="300062"/>
                      </a:lnTo>
                      <a:lnTo>
                        <a:pt x="112674" y="294474"/>
                      </a:lnTo>
                      <a:lnTo>
                        <a:pt x="112674" y="269163"/>
                      </a:lnTo>
                      <a:lnTo>
                        <a:pt x="105727" y="266966"/>
                      </a:lnTo>
                      <a:lnTo>
                        <a:pt x="98945" y="264198"/>
                      </a:lnTo>
                      <a:lnTo>
                        <a:pt x="92430" y="260769"/>
                      </a:lnTo>
                      <a:lnTo>
                        <a:pt x="208025" y="260769"/>
                      </a:lnTo>
                      <a:lnTo>
                        <a:pt x="201549" y="264198"/>
                      </a:lnTo>
                      <a:lnTo>
                        <a:pt x="194779" y="266966"/>
                      </a:lnTo>
                      <a:lnTo>
                        <a:pt x="187820" y="269163"/>
                      </a:lnTo>
                      <a:lnTo>
                        <a:pt x="187820" y="294474"/>
                      </a:lnTo>
                      <a:lnTo>
                        <a:pt x="182181" y="300062"/>
                      </a:lnTo>
                      <a:close/>
                    </a:path>
                    <a:path w="300990" h="300355">
                      <a:moveTo>
                        <a:pt x="233908" y="278650"/>
                      </a:moveTo>
                      <a:lnTo>
                        <a:pt x="225983" y="278650"/>
                      </a:lnTo>
                      <a:lnTo>
                        <a:pt x="208025" y="260769"/>
                      </a:lnTo>
                      <a:lnTo>
                        <a:pt x="251820" y="260769"/>
                      </a:lnTo>
                      <a:lnTo>
                        <a:pt x="233908" y="27865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 dirty="0"/>
                </a:p>
              </p:txBody>
            </p:sp>
          </p:grpSp>
          <p:sp>
            <p:nvSpPr>
              <p:cNvPr id="183" name="文本框 182"/>
              <p:cNvSpPr txBox="1"/>
              <p:nvPr/>
            </p:nvSpPr>
            <p:spPr>
              <a:xfrm>
                <a:off x="5032" y="2219"/>
                <a:ext cx="1415" cy="4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40000"/>
                  </a:lnSpc>
                </a:pPr>
                <a:r>
                  <a:rPr lang="zh-CN" sz="900" b="1">
                    <a:solidFill>
                      <a:schemeClr val="tx1"/>
                    </a:solidFill>
                  </a:rPr>
                  <a:t>线下门店导入</a:t>
                </a:r>
                <a:endParaRPr lang="zh-CN" sz="900" b="1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84" name="直接连接符 183"/>
              <p:cNvCxnSpPr/>
              <p:nvPr/>
            </p:nvCxnSpPr>
            <p:spPr>
              <a:xfrm>
                <a:off x="6320" y="2158"/>
                <a:ext cx="0" cy="570"/>
              </a:xfrm>
              <a:prstGeom prst="line">
                <a:avLst/>
              </a:prstGeom>
              <a:ln w="63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5" name="组合 184"/>
              <p:cNvGrpSpPr/>
              <p:nvPr/>
            </p:nvGrpSpPr>
            <p:grpSpPr>
              <a:xfrm>
                <a:off x="6371" y="2125"/>
                <a:ext cx="2760" cy="636"/>
                <a:chOff x="6371" y="2160"/>
                <a:chExt cx="2760" cy="636"/>
              </a:xfrm>
            </p:grpSpPr>
            <p:grpSp>
              <p:nvGrpSpPr>
                <p:cNvPr id="186" name="组合 185"/>
                <p:cNvGrpSpPr/>
                <p:nvPr/>
              </p:nvGrpSpPr>
              <p:grpSpPr>
                <a:xfrm>
                  <a:off x="6376" y="2483"/>
                  <a:ext cx="1876" cy="313"/>
                  <a:chOff x="6376" y="2448"/>
                  <a:chExt cx="1876" cy="313"/>
                </a:xfrm>
              </p:grpSpPr>
              <p:grpSp>
                <p:nvGrpSpPr>
                  <p:cNvPr id="187" name="组合 186"/>
                  <p:cNvGrpSpPr/>
                  <p:nvPr/>
                </p:nvGrpSpPr>
                <p:grpSpPr>
                  <a:xfrm>
                    <a:off x="6376" y="2448"/>
                    <a:ext cx="991" cy="313"/>
                    <a:chOff x="5506" y="3607"/>
                    <a:chExt cx="991" cy="313"/>
                  </a:xfrm>
                </p:grpSpPr>
                <p:sp>
                  <p:nvSpPr>
                    <p:cNvPr id="188" name="剪去单角的矩形 187"/>
                    <p:cNvSpPr/>
                    <p:nvPr/>
                  </p:nvSpPr>
                  <p:spPr>
                    <a:xfrm>
                      <a:off x="5581" y="3648"/>
                      <a:ext cx="803" cy="232"/>
                    </a:xfrm>
                    <a:prstGeom prst="snip1Rect">
                      <a:avLst/>
                    </a:prstGeom>
                    <a:solidFill>
                      <a:srgbClr val="595959">
                        <a:alpha val="77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89" name="文本框 188"/>
                    <p:cNvSpPr txBox="1"/>
                    <p:nvPr/>
                  </p:nvSpPr>
                  <p:spPr>
                    <a:xfrm>
                      <a:off x="5506" y="3607"/>
                      <a:ext cx="991" cy="3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l"/>
                      <a:r>
                        <a:rPr lang="zh-CN" sz="700">
                          <a:solidFill>
                            <a:schemeClr val="bg1"/>
                          </a:solidFill>
                        </a:rPr>
                        <a:t>店员扫码</a:t>
                      </a:r>
                      <a:endParaRPr lang="zh-CN" sz="70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grpSp>
                <p:nvGrpSpPr>
                  <p:cNvPr id="190" name="组合 189"/>
                  <p:cNvGrpSpPr/>
                  <p:nvPr/>
                </p:nvGrpSpPr>
                <p:grpSpPr>
                  <a:xfrm>
                    <a:off x="7261" y="2448"/>
                    <a:ext cx="991" cy="313"/>
                    <a:chOff x="5506" y="3607"/>
                    <a:chExt cx="991" cy="313"/>
                  </a:xfrm>
                </p:grpSpPr>
                <p:sp>
                  <p:nvSpPr>
                    <p:cNvPr id="191" name="剪去单角的矩形 190"/>
                    <p:cNvSpPr/>
                    <p:nvPr/>
                  </p:nvSpPr>
                  <p:spPr>
                    <a:xfrm>
                      <a:off x="5581" y="3648"/>
                      <a:ext cx="803" cy="232"/>
                    </a:xfrm>
                    <a:prstGeom prst="snip1Rect">
                      <a:avLst/>
                    </a:prstGeom>
                    <a:solidFill>
                      <a:srgbClr val="595959">
                        <a:alpha val="77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92" name="文本框 191"/>
                    <p:cNvSpPr txBox="1"/>
                    <p:nvPr/>
                  </p:nvSpPr>
                  <p:spPr>
                    <a:xfrm>
                      <a:off x="5506" y="3607"/>
                      <a:ext cx="991" cy="3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l"/>
                      <a:r>
                        <a:rPr lang="zh-CN" sz="700">
                          <a:solidFill>
                            <a:schemeClr val="bg1"/>
                          </a:solidFill>
                        </a:rPr>
                        <a:t>海报扫码</a:t>
                      </a:r>
                      <a:endParaRPr lang="zh-CN" sz="70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196" name="组合 195"/>
                <p:cNvGrpSpPr/>
                <p:nvPr/>
              </p:nvGrpSpPr>
              <p:grpSpPr>
                <a:xfrm>
                  <a:off x="6371" y="2160"/>
                  <a:ext cx="2760" cy="312"/>
                  <a:chOff x="6376" y="2448"/>
                  <a:chExt cx="2760" cy="312"/>
                </a:xfrm>
              </p:grpSpPr>
              <p:grpSp>
                <p:nvGrpSpPr>
                  <p:cNvPr id="197" name="组合 196"/>
                  <p:cNvGrpSpPr/>
                  <p:nvPr/>
                </p:nvGrpSpPr>
                <p:grpSpPr>
                  <a:xfrm>
                    <a:off x="6376" y="2448"/>
                    <a:ext cx="991" cy="313"/>
                    <a:chOff x="5506" y="3607"/>
                    <a:chExt cx="991" cy="313"/>
                  </a:xfrm>
                </p:grpSpPr>
                <p:sp>
                  <p:nvSpPr>
                    <p:cNvPr id="198" name="剪去单角的矩形 197"/>
                    <p:cNvSpPr/>
                    <p:nvPr/>
                  </p:nvSpPr>
                  <p:spPr>
                    <a:xfrm>
                      <a:off x="5581" y="3648"/>
                      <a:ext cx="803" cy="232"/>
                    </a:xfrm>
                    <a:prstGeom prst="snip1Rect">
                      <a:avLst/>
                    </a:prstGeom>
                    <a:solidFill>
                      <a:srgbClr val="595959">
                        <a:alpha val="77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99" name="文本框 198"/>
                    <p:cNvSpPr txBox="1"/>
                    <p:nvPr/>
                  </p:nvSpPr>
                  <p:spPr>
                    <a:xfrm>
                      <a:off x="5506" y="3607"/>
                      <a:ext cx="991" cy="3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l"/>
                      <a:r>
                        <a:rPr lang="zh-CN" sz="700">
                          <a:solidFill>
                            <a:schemeClr val="bg1"/>
                          </a:solidFill>
                        </a:rPr>
                        <a:t>收银台</a:t>
                      </a:r>
                      <a:endParaRPr lang="zh-CN" sz="70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grpSp>
                <p:nvGrpSpPr>
                  <p:cNvPr id="200" name="组合 199"/>
                  <p:cNvGrpSpPr/>
                  <p:nvPr/>
                </p:nvGrpSpPr>
                <p:grpSpPr>
                  <a:xfrm>
                    <a:off x="7261" y="2448"/>
                    <a:ext cx="991" cy="313"/>
                    <a:chOff x="5506" y="3607"/>
                    <a:chExt cx="991" cy="313"/>
                  </a:xfrm>
                </p:grpSpPr>
                <p:sp>
                  <p:nvSpPr>
                    <p:cNvPr id="201" name="剪去单角的矩形 200"/>
                    <p:cNvSpPr/>
                    <p:nvPr/>
                  </p:nvSpPr>
                  <p:spPr>
                    <a:xfrm>
                      <a:off x="5581" y="3648"/>
                      <a:ext cx="803" cy="232"/>
                    </a:xfrm>
                    <a:prstGeom prst="snip1Rect">
                      <a:avLst/>
                    </a:prstGeom>
                    <a:solidFill>
                      <a:srgbClr val="595959">
                        <a:alpha val="77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202" name="文本框 201"/>
                    <p:cNvSpPr txBox="1"/>
                    <p:nvPr/>
                  </p:nvSpPr>
                  <p:spPr>
                    <a:xfrm>
                      <a:off x="5506" y="3607"/>
                      <a:ext cx="991" cy="3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l"/>
                      <a:r>
                        <a:rPr lang="zh-CN" sz="700">
                          <a:solidFill>
                            <a:schemeClr val="bg1"/>
                          </a:solidFill>
                        </a:rPr>
                        <a:t>店员朋友圈</a:t>
                      </a:r>
                      <a:endParaRPr lang="zh-CN" sz="70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grpSp>
                <p:nvGrpSpPr>
                  <p:cNvPr id="203" name="组合 202"/>
                  <p:cNvGrpSpPr/>
                  <p:nvPr/>
                </p:nvGrpSpPr>
                <p:grpSpPr>
                  <a:xfrm>
                    <a:off x="8146" y="2448"/>
                    <a:ext cx="991" cy="313"/>
                    <a:chOff x="5506" y="3607"/>
                    <a:chExt cx="991" cy="313"/>
                  </a:xfrm>
                </p:grpSpPr>
                <p:sp>
                  <p:nvSpPr>
                    <p:cNvPr id="204" name="剪去单角的矩形 203"/>
                    <p:cNvSpPr/>
                    <p:nvPr/>
                  </p:nvSpPr>
                  <p:spPr>
                    <a:xfrm>
                      <a:off x="5581" y="3648"/>
                      <a:ext cx="803" cy="232"/>
                    </a:xfrm>
                    <a:prstGeom prst="snip1Rect">
                      <a:avLst/>
                    </a:prstGeom>
                    <a:solidFill>
                      <a:srgbClr val="595959">
                        <a:alpha val="77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205" name="文本框 204"/>
                    <p:cNvSpPr txBox="1"/>
                    <p:nvPr/>
                  </p:nvSpPr>
                  <p:spPr>
                    <a:xfrm>
                      <a:off x="5506" y="3607"/>
                      <a:ext cx="991" cy="3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l"/>
                      <a:r>
                        <a:rPr lang="zh-CN" sz="700">
                          <a:solidFill>
                            <a:schemeClr val="bg1"/>
                          </a:solidFill>
                        </a:rPr>
                        <a:t>价格牌扫码</a:t>
                      </a:r>
                      <a:endParaRPr lang="zh-CN" sz="70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</p:grpSp>
          </p:grpSp>
        </p:grpSp>
        <p:grpSp>
          <p:nvGrpSpPr>
            <p:cNvPr id="261" name="组合 260"/>
            <p:cNvGrpSpPr/>
            <p:nvPr/>
          </p:nvGrpSpPr>
          <p:grpSpPr>
            <a:xfrm>
              <a:off x="8199" y="5465"/>
              <a:ext cx="4768" cy="924"/>
              <a:chOff x="4416" y="1990"/>
              <a:chExt cx="4768" cy="924"/>
            </a:xfrm>
          </p:grpSpPr>
          <p:sp>
            <p:nvSpPr>
              <p:cNvPr id="262" name="矩形 261"/>
              <p:cNvSpPr/>
              <p:nvPr/>
            </p:nvSpPr>
            <p:spPr>
              <a:xfrm>
                <a:off x="4842" y="1990"/>
                <a:ext cx="4342" cy="924"/>
              </a:xfrm>
              <a:prstGeom prst="rect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263" name="组合 262"/>
              <p:cNvGrpSpPr/>
              <p:nvPr/>
            </p:nvGrpSpPr>
            <p:grpSpPr>
              <a:xfrm>
                <a:off x="4416" y="2106"/>
                <a:ext cx="704" cy="676"/>
                <a:chOff x="9565" y="3461"/>
                <a:chExt cx="704" cy="676"/>
              </a:xfrm>
            </p:grpSpPr>
            <p:sp>
              <p:nvSpPr>
                <p:cNvPr id="264" name="object 9"/>
                <p:cNvSpPr/>
                <p:nvPr/>
              </p:nvSpPr>
              <p:spPr>
                <a:xfrm>
                  <a:off x="9586" y="3480"/>
                  <a:ext cx="664" cy="636"/>
                </a:xfrm>
                <a:prstGeom prst="rect">
                  <a:avLst/>
                </a:prstGeom>
                <a:blipFill>
                  <a:blip r:embed="rId11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 dirty="0"/>
                </a:p>
              </p:txBody>
            </p:sp>
            <p:sp>
              <p:nvSpPr>
                <p:cNvPr id="265" name="object 10"/>
                <p:cNvSpPr/>
                <p:nvPr/>
              </p:nvSpPr>
              <p:spPr>
                <a:xfrm>
                  <a:off x="9565" y="3461"/>
                  <a:ext cx="705" cy="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320" h="655320">
                      <a:moveTo>
                        <a:pt x="636219" y="655269"/>
                      </a:moveTo>
                      <a:lnTo>
                        <a:pt x="19050" y="655269"/>
                      </a:lnTo>
                      <a:lnTo>
                        <a:pt x="15735" y="654977"/>
                      </a:lnTo>
                      <a:lnTo>
                        <a:pt x="0" y="636219"/>
                      </a:lnTo>
                      <a:lnTo>
                        <a:pt x="0" y="19049"/>
                      </a:lnTo>
                      <a:lnTo>
                        <a:pt x="19050" y="0"/>
                      </a:lnTo>
                      <a:lnTo>
                        <a:pt x="636219" y="0"/>
                      </a:lnTo>
                      <a:lnTo>
                        <a:pt x="655269" y="19049"/>
                      </a:lnTo>
                      <a:lnTo>
                        <a:pt x="38100" y="19049"/>
                      </a:lnTo>
                      <a:lnTo>
                        <a:pt x="19050" y="38099"/>
                      </a:lnTo>
                      <a:lnTo>
                        <a:pt x="38100" y="38099"/>
                      </a:lnTo>
                      <a:lnTo>
                        <a:pt x="38100" y="617169"/>
                      </a:lnTo>
                      <a:lnTo>
                        <a:pt x="19050" y="617169"/>
                      </a:lnTo>
                      <a:lnTo>
                        <a:pt x="38100" y="636219"/>
                      </a:lnTo>
                      <a:lnTo>
                        <a:pt x="655269" y="636219"/>
                      </a:lnTo>
                      <a:lnTo>
                        <a:pt x="654977" y="639521"/>
                      </a:lnTo>
                      <a:lnTo>
                        <a:pt x="639521" y="654977"/>
                      </a:lnTo>
                      <a:lnTo>
                        <a:pt x="636219" y="655269"/>
                      </a:lnTo>
                      <a:close/>
                    </a:path>
                    <a:path w="655320" h="655320">
                      <a:moveTo>
                        <a:pt x="38100" y="38099"/>
                      </a:moveTo>
                      <a:lnTo>
                        <a:pt x="19050" y="38099"/>
                      </a:lnTo>
                      <a:lnTo>
                        <a:pt x="38100" y="19049"/>
                      </a:lnTo>
                      <a:lnTo>
                        <a:pt x="38100" y="38099"/>
                      </a:lnTo>
                      <a:close/>
                    </a:path>
                    <a:path w="655320" h="655320">
                      <a:moveTo>
                        <a:pt x="617169" y="38099"/>
                      </a:moveTo>
                      <a:lnTo>
                        <a:pt x="38100" y="38099"/>
                      </a:lnTo>
                      <a:lnTo>
                        <a:pt x="38100" y="19049"/>
                      </a:lnTo>
                      <a:lnTo>
                        <a:pt x="617169" y="19049"/>
                      </a:lnTo>
                      <a:lnTo>
                        <a:pt x="617169" y="38099"/>
                      </a:lnTo>
                      <a:close/>
                    </a:path>
                    <a:path w="655320" h="655320">
                      <a:moveTo>
                        <a:pt x="617169" y="636219"/>
                      </a:moveTo>
                      <a:lnTo>
                        <a:pt x="617169" y="19049"/>
                      </a:lnTo>
                      <a:lnTo>
                        <a:pt x="636219" y="38099"/>
                      </a:lnTo>
                      <a:lnTo>
                        <a:pt x="655269" y="38099"/>
                      </a:lnTo>
                      <a:lnTo>
                        <a:pt x="655269" y="617169"/>
                      </a:lnTo>
                      <a:lnTo>
                        <a:pt x="636219" y="617169"/>
                      </a:lnTo>
                      <a:lnTo>
                        <a:pt x="617169" y="636219"/>
                      </a:lnTo>
                      <a:close/>
                    </a:path>
                    <a:path w="655320" h="655320">
                      <a:moveTo>
                        <a:pt x="655269" y="38099"/>
                      </a:moveTo>
                      <a:lnTo>
                        <a:pt x="636219" y="38099"/>
                      </a:lnTo>
                      <a:lnTo>
                        <a:pt x="617169" y="19049"/>
                      </a:lnTo>
                      <a:lnTo>
                        <a:pt x="655269" y="19049"/>
                      </a:lnTo>
                      <a:lnTo>
                        <a:pt x="655269" y="38099"/>
                      </a:lnTo>
                      <a:close/>
                    </a:path>
                    <a:path w="655320" h="655320">
                      <a:moveTo>
                        <a:pt x="38100" y="636219"/>
                      </a:moveTo>
                      <a:lnTo>
                        <a:pt x="19050" y="617169"/>
                      </a:lnTo>
                      <a:lnTo>
                        <a:pt x="38100" y="617169"/>
                      </a:lnTo>
                      <a:lnTo>
                        <a:pt x="38100" y="636219"/>
                      </a:lnTo>
                      <a:close/>
                    </a:path>
                    <a:path w="655320" h="655320">
                      <a:moveTo>
                        <a:pt x="617169" y="636219"/>
                      </a:moveTo>
                      <a:lnTo>
                        <a:pt x="38100" y="636219"/>
                      </a:lnTo>
                      <a:lnTo>
                        <a:pt x="38100" y="617169"/>
                      </a:lnTo>
                      <a:lnTo>
                        <a:pt x="617169" y="617169"/>
                      </a:lnTo>
                      <a:lnTo>
                        <a:pt x="617169" y="636219"/>
                      </a:lnTo>
                      <a:close/>
                    </a:path>
                    <a:path w="655320" h="655320">
                      <a:moveTo>
                        <a:pt x="655269" y="636219"/>
                      </a:moveTo>
                      <a:lnTo>
                        <a:pt x="617169" y="636219"/>
                      </a:lnTo>
                      <a:lnTo>
                        <a:pt x="636219" y="617169"/>
                      </a:lnTo>
                      <a:lnTo>
                        <a:pt x="655269" y="617169"/>
                      </a:lnTo>
                      <a:lnTo>
                        <a:pt x="655269" y="63621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 dirty="0"/>
                </a:p>
              </p:txBody>
            </p:sp>
            <p:sp>
              <p:nvSpPr>
                <p:cNvPr id="266" name="object 11"/>
                <p:cNvSpPr/>
                <p:nvPr/>
              </p:nvSpPr>
              <p:spPr>
                <a:xfrm>
                  <a:off x="9756" y="3644"/>
                  <a:ext cx="324" cy="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990" h="300355">
                      <a:moveTo>
                        <a:pt x="208025" y="39293"/>
                      </a:moveTo>
                      <a:lnTo>
                        <a:pt x="92430" y="39293"/>
                      </a:lnTo>
                      <a:lnTo>
                        <a:pt x="98945" y="35864"/>
                      </a:lnTo>
                      <a:lnTo>
                        <a:pt x="105727" y="33058"/>
                      </a:lnTo>
                      <a:lnTo>
                        <a:pt x="112674" y="30860"/>
                      </a:lnTo>
                      <a:lnTo>
                        <a:pt x="112674" y="5587"/>
                      </a:lnTo>
                      <a:lnTo>
                        <a:pt x="118275" y="0"/>
                      </a:lnTo>
                      <a:lnTo>
                        <a:pt x="182232" y="0"/>
                      </a:lnTo>
                      <a:lnTo>
                        <a:pt x="187820" y="5587"/>
                      </a:lnTo>
                      <a:lnTo>
                        <a:pt x="187820" y="30860"/>
                      </a:lnTo>
                      <a:lnTo>
                        <a:pt x="194779" y="33058"/>
                      </a:lnTo>
                      <a:lnTo>
                        <a:pt x="201549" y="35864"/>
                      </a:lnTo>
                      <a:lnTo>
                        <a:pt x="208025" y="39293"/>
                      </a:lnTo>
                      <a:close/>
                    </a:path>
                    <a:path w="300990" h="300355">
                      <a:moveTo>
                        <a:pt x="74510" y="278650"/>
                      </a:moveTo>
                      <a:lnTo>
                        <a:pt x="66598" y="278650"/>
                      </a:lnTo>
                      <a:lnTo>
                        <a:pt x="21386" y="233565"/>
                      </a:lnTo>
                      <a:lnTo>
                        <a:pt x="21386" y="225653"/>
                      </a:lnTo>
                      <a:lnTo>
                        <a:pt x="39306" y="207721"/>
                      </a:lnTo>
                      <a:lnTo>
                        <a:pt x="35915" y="201256"/>
                      </a:lnTo>
                      <a:lnTo>
                        <a:pt x="33096" y="194487"/>
                      </a:lnTo>
                      <a:lnTo>
                        <a:pt x="30899" y="187540"/>
                      </a:lnTo>
                      <a:lnTo>
                        <a:pt x="5587" y="187540"/>
                      </a:lnTo>
                      <a:lnTo>
                        <a:pt x="0" y="181965"/>
                      </a:lnTo>
                      <a:lnTo>
                        <a:pt x="0" y="118097"/>
                      </a:lnTo>
                      <a:lnTo>
                        <a:pt x="5587" y="112521"/>
                      </a:lnTo>
                      <a:lnTo>
                        <a:pt x="30899" y="112521"/>
                      </a:lnTo>
                      <a:lnTo>
                        <a:pt x="33096" y="105575"/>
                      </a:lnTo>
                      <a:lnTo>
                        <a:pt x="35915" y="98806"/>
                      </a:lnTo>
                      <a:lnTo>
                        <a:pt x="39306" y="92303"/>
                      </a:lnTo>
                      <a:lnTo>
                        <a:pt x="26314" y="79286"/>
                      </a:lnTo>
                      <a:lnTo>
                        <a:pt x="21386" y="74409"/>
                      </a:lnTo>
                      <a:lnTo>
                        <a:pt x="21386" y="66497"/>
                      </a:lnTo>
                      <a:lnTo>
                        <a:pt x="66598" y="21361"/>
                      </a:lnTo>
                      <a:lnTo>
                        <a:pt x="74510" y="21361"/>
                      </a:lnTo>
                      <a:lnTo>
                        <a:pt x="92430" y="39293"/>
                      </a:lnTo>
                      <a:lnTo>
                        <a:pt x="251814" y="39293"/>
                      </a:lnTo>
                      <a:lnTo>
                        <a:pt x="279069" y="66497"/>
                      </a:lnTo>
                      <a:lnTo>
                        <a:pt x="279069" y="74409"/>
                      </a:lnTo>
                      <a:lnTo>
                        <a:pt x="278446" y="75031"/>
                      </a:lnTo>
                      <a:lnTo>
                        <a:pt x="150228" y="75031"/>
                      </a:lnTo>
                      <a:lnTo>
                        <a:pt x="121017" y="80930"/>
                      </a:lnTo>
                      <a:lnTo>
                        <a:pt x="97145" y="97010"/>
                      </a:lnTo>
                      <a:lnTo>
                        <a:pt x="81041" y="120846"/>
                      </a:lnTo>
                      <a:lnTo>
                        <a:pt x="75133" y="150012"/>
                      </a:lnTo>
                      <a:lnTo>
                        <a:pt x="81041" y="179200"/>
                      </a:lnTo>
                      <a:lnTo>
                        <a:pt x="97145" y="203047"/>
                      </a:lnTo>
                      <a:lnTo>
                        <a:pt x="121017" y="219131"/>
                      </a:lnTo>
                      <a:lnTo>
                        <a:pt x="150228" y="225031"/>
                      </a:lnTo>
                      <a:lnTo>
                        <a:pt x="278452" y="225031"/>
                      </a:lnTo>
                      <a:lnTo>
                        <a:pt x="279069" y="225653"/>
                      </a:lnTo>
                      <a:lnTo>
                        <a:pt x="279069" y="233565"/>
                      </a:lnTo>
                      <a:lnTo>
                        <a:pt x="251820" y="260769"/>
                      </a:lnTo>
                      <a:lnTo>
                        <a:pt x="92430" y="260769"/>
                      </a:lnTo>
                      <a:lnTo>
                        <a:pt x="74510" y="278650"/>
                      </a:lnTo>
                      <a:close/>
                    </a:path>
                    <a:path w="300990" h="300355">
                      <a:moveTo>
                        <a:pt x="251814" y="39293"/>
                      </a:moveTo>
                      <a:lnTo>
                        <a:pt x="208025" y="39293"/>
                      </a:lnTo>
                      <a:lnTo>
                        <a:pt x="225983" y="21361"/>
                      </a:lnTo>
                      <a:lnTo>
                        <a:pt x="233908" y="21361"/>
                      </a:lnTo>
                      <a:lnTo>
                        <a:pt x="238785" y="26288"/>
                      </a:lnTo>
                      <a:lnTo>
                        <a:pt x="251814" y="39293"/>
                      </a:lnTo>
                      <a:close/>
                    </a:path>
                    <a:path w="300990" h="300355">
                      <a:moveTo>
                        <a:pt x="278452" y="225031"/>
                      </a:moveTo>
                      <a:lnTo>
                        <a:pt x="150228" y="225031"/>
                      </a:lnTo>
                      <a:lnTo>
                        <a:pt x="179461" y="219131"/>
                      </a:lnTo>
                      <a:lnTo>
                        <a:pt x="203344" y="203047"/>
                      </a:lnTo>
                      <a:lnTo>
                        <a:pt x="219453" y="179200"/>
                      </a:lnTo>
                      <a:lnTo>
                        <a:pt x="225361" y="150012"/>
                      </a:lnTo>
                      <a:lnTo>
                        <a:pt x="219453" y="120846"/>
                      </a:lnTo>
                      <a:lnTo>
                        <a:pt x="203344" y="97010"/>
                      </a:lnTo>
                      <a:lnTo>
                        <a:pt x="179461" y="80930"/>
                      </a:lnTo>
                      <a:lnTo>
                        <a:pt x="150228" y="75031"/>
                      </a:lnTo>
                      <a:lnTo>
                        <a:pt x="278446" y="75031"/>
                      </a:lnTo>
                      <a:lnTo>
                        <a:pt x="261150" y="92303"/>
                      </a:lnTo>
                      <a:lnTo>
                        <a:pt x="264591" y="98806"/>
                      </a:lnTo>
                      <a:lnTo>
                        <a:pt x="267398" y="105575"/>
                      </a:lnTo>
                      <a:lnTo>
                        <a:pt x="269608" y="112521"/>
                      </a:lnTo>
                      <a:lnTo>
                        <a:pt x="294919" y="112521"/>
                      </a:lnTo>
                      <a:lnTo>
                        <a:pt x="300507" y="118097"/>
                      </a:lnTo>
                      <a:lnTo>
                        <a:pt x="300507" y="181965"/>
                      </a:lnTo>
                      <a:lnTo>
                        <a:pt x="294868" y="187540"/>
                      </a:lnTo>
                      <a:lnTo>
                        <a:pt x="269608" y="187540"/>
                      </a:lnTo>
                      <a:lnTo>
                        <a:pt x="267398" y="194487"/>
                      </a:lnTo>
                      <a:lnTo>
                        <a:pt x="264591" y="201256"/>
                      </a:lnTo>
                      <a:lnTo>
                        <a:pt x="261150" y="207721"/>
                      </a:lnTo>
                      <a:lnTo>
                        <a:pt x="278452" y="225031"/>
                      </a:lnTo>
                      <a:close/>
                    </a:path>
                    <a:path w="300990" h="300355">
                      <a:moveTo>
                        <a:pt x="150228" y="200037"/>
                      </a:moveTo>
                      <a:lnTo>
                        <a:pt x="130767" y="196103"/>
                      </a:lnTo>
                      <a:lnTo>
                        <a:pt x="114860" y="185378"/>
                      </a:lnTo>
                      <a:lnTo>
                        <a:pt x="104127" y="169476"/>
                      </a:lnTo>
                      <a:lnTo>
                        <a:pt x="100190" y="150012"/>
                      </a:lnTo>
                      <a:lnTo>
                        <a:pt x="104127" y="130570"/>
                      </a:lnTo>
                      <a:lnTo>
                        <a:pt x="114860" y="114679"/>
                      </a:lnTo>
                      <a:lnTo>
                        <a:pt x="130767" y="103958"/>
                      </a:lnTo>
                      <a:lnTo>
                        <a:pt x="150228" y="100025"/>
                      </a:lnTo>
                      <a:lnTo>
                        <a:pt x="169713" y="103958"/>
                      </a:lnTo>
                      <a:lnTo>
                        <a:pt x="185635" y="114679"/>
                      </a:lnTo>
                      <a:lnTo>
                        <a:pt x="192607" y="124993"/>
                      </a:lnTo>
                      <a:lnTo>
                        <a:pt x="150228" y="124993"/>
                      </a:lnTo>
                      <a:lnTo>
                        <a:pt x="140501" y="126966"/>
                      </a:lnTo>
                      <a:lnTo>
                        <a:pt x="132538" y="132340"/>
                      </a:lnTo>
                      <a:lnTo>
                        <a:pt x="127159" y="140295"/>
                      </a:lnTo>
                      <a:lnTo>
                        <a:pt x="125183" y="150012"/>
                      </a:lnTo>
                      <a:lnTo>
                        <a:pt x="127159" y="159745"/>
                      </a:lnTo>
                      <a:lnTo>
                        <a:pt x="132538" y="167698"/>
                      </a:lnTo>
                      <a:lnTo>
                        <a:pt x="140501" y="173063"/>
                      </a:lnTo>
                      <a:lnTo>
                        <a:pt x="150228" y="175031"/>
                      </a:lnTo>
                      <a:lnTo>
                        <a:pt x="192625" y="175031"/>
                      </a:lnTo>
                      <a:lnTo>
                        <a:pt x="185635" y="185378"/>
                      </a:lnTo>
                      <a:lnTo>
                        <a:pt x="169713" y="196103"/>
                      </a:lnTo>
                      <a:lnTo>
                        <a:pt x="150228" y="200037"/>
                      </a:lnTo>
                      <a:close/>
                    </a:path>
                    <a:path w="300990" h="300355">
                      <a:moveTo>
                        <a:pt x="192625" y="175031"/>
                      </a:moveTo>
                      <a:lnTo>
                        <a:pt x="150228" y="175031"/>
                      </a:lnTo>
                      <a:lnTo>
                        <a:pt x="159970" y="173063"/>
                      </a:lnTo>
                      <a:lnTo>
                        <a:pt x="167932" y="167698"/>
                      </a:lnTo>
                      <a:lnTo>
                        <a:pt x="173302" y="159745"/>
                      </a:lnTo>
                      <a:lnTo>
                        <a:pt x="175272" y="150012"/>
                      </a:lnTo>
                      <a:lnTo>
                        <a:pt x="173302" y="140295"/>
                      </a:lnTo>
                      <a:lnTo>
                        <a:pt x="167932" y="132340"/>
                      </a:lnTo>
                      <a:lnTo>
                        <a:pt x="159970" y="126966"/>
                      </a:lnTo>
                      <a:lnTo>
                        <a:pt x="150228" y="124993"/>
                      </a:lnTo>
                      <a:lnTo>
                        <a:pt x="192607" y="124993"/>
                      </a:lnTo>
                      <a:lnTo>
                        <a:pt x="196376" y="130570"/>
                      </a:lnTo>
                      <a:lnTo>
                        <a:pt x="200317" y="150012"/>
                      </a:lnTo>
                      <a:lnTo>
                        <a:pt x="196376" y="169476"/>
                      </a:lnTo>
                      <a:lnTo>
                        <a:pt x="192625" y="175031"/>
                      </a:lnTo>
                      <a:close/>
                    </a:path>
                    <a:path w="300990" h="300355">
                      <a:moveTo>
                        <a:pt x="157162" y="162521"/>
                      </a:moveTo>
                      <a:lnTo>
                        <a:pt x="143344" y="162521"/>
                      </a:lnTo>
                      <a:lnTo>
                        <a:pt x="137744" y="156933"/>
                      </a:lnTo>
                      <a:lnTo>
                        <a:pt x="137744" y="143128"/>
                      </a:lnTo>
                      <a:lnTo>
                        <a:pt x="143344" y="137540"/>
                      </a:lnTo>
                      <a:lnTo>
                        <a:pt x="157162" y="137540"/>
                      </a:lnTo>
                      <a:lnTo>
                        <a:pt x="162763" y="143128"/>
                      </a:lnTo>
                      <a:lnTo>
                        <a:pt x="162763" y="156933"/>
                      </a:lnTo>
                      <a:lnTo>
                        <a:pt x="157162" y="162521"/>
                      </a:lnTo>
                      <a:close/>
                    </a:path>
                    <a:path w="300990" h="300355">
                      <a:moveTo>
                        <a:pt x="182181" y="300062"/>
                      </a:moveTo>
                      <a:lnTo>
                        <a:pt x="118275" y="300062"/>
                      </a:lnTo>
                      <a:lnTo>
                        <a:pt x="112674" y="294474"/>
                      </a:lnTo>
                      <a:lnTo>
                        <a:pt x="112674" y="269163"/>
                      </a:lnTo>
                      <a:lnTo>
                        <a:pt x="105727" y="266966"/>
                      </a:lnTo>
                      <a:lnTo>
                        <a:pt x="98945" y="264198"/>
                      </a:lnTo>
                      <a:lnTo>
                        <a:pt x="92430" y="260769"/>
                      </a:lnTo>
                      <a:lnTo>
                        <a:pt x="208025" y="260769"/>
                      </a:lnTo>
                      <a:lnTo>
                        <a:pt x="201549" y="264198"/>
                      </a:lnTo>
                      <a:lnTo>
                        <a:pt x="194779" y="266966"/>
                      </a:lnTo>
                      <a:lnTo>
                        <a:pt x="187820" y="269163"/>
                      </a:lnTo>
                      <a:lnTo>
                        <a:pt x="187820" y="294474"/>
                      </a:lnTo>
                      <a:lnTo>
                        <a:pt x="182181" y="300062"/>
                      </a:lnTo>
                      <a:close/>
                    </a:path>
                    <a:path w="300990" h="300355">
                      <a:moveTo>
                        <a:pt x="233908" y="278650"/>
                      </a:moveTo>
                      <a:lnTo>
                        <a:pt x="225983" y="278650"/>
                      </a:lnTo>
                      <a:lnTo>
                        <a:pt x="208025" y="260769"/>
                      </a:lnTo>
                      <a:lnTo>
                        <a:pt x="251820" y="260769"/>
                      </a:lnTo>
                      <a:lnTo>
                        <a:pt x="233908" y="27865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 dirty="0"/>
                </a:p>
              </p:txBody>
            </p:sp>
          </p:grpSp>
          <p:sp>
            <p:nvSpPr>
              <p:cNvPr id="267" name="文本框 266"/>
              <p:cNvSpPr txBox="1"/>
              <p:nvPr/>
            </p:nvSpPr>
            <p:spPr>
              <a:xfrm>
                <a:off x="5032" y="2219"/>
                <a:ext cx="1372" cy="4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40000"/>
                  </a:lnSpc>
                </a:pPr>
                <a:r>
                  <a:rPr lang="zh-CN" sz="900" b="1">
                    <a:solidFill>
                      <a:schemeClr val="tx1"/>
                    </a:solidFill>
                  </a:rPr>
                  <a:t>线上平台导入</a:t>
                </a:r>
                <a:endParaRPr lang="zh-CN" sz="900" b="1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68" name="直接连接符 267"/>
              <p:cNvCxnSpPr/>
              <p:nvPr/>
            </p:nvCxnSpPr>
            <p:spPr>
              <a:xfrm>
                <a:off x="6320" y="2158"/>
                <a:ext cx="0" cy="570"/>
              </a:xfrm>
              <a:prstGeom prst="line">
                <a:avLst/>
              </a:prstGeom>
              <a:ln w="63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9" name="组合 268"/>
              <p:cNvGrpSpPr/>
              <p:nvPr/>
            </p:nvGrpSpPr>
            <p:grpSpPr>
              <a:xfrm>
                <a:off x="6371" y="2125"/>
                <a:ext cx="2765" cy="635"/>
                <a:chOff x="6371" y="2160"/>
                <a:chExt cx="2765" cy="635"/>
              </a:xfrm>
            </p:grpSpPr>
            <p:grpSp>
              <p:nvGrpSpPr>
                <p:cNvPr id="270" name="组合 269"/>
                <p:cNvGrpSpPr/>
                <p:nvPr/>
              </p:nvGrpSpPr>
              <p:grpSpPr>
                <a:xfrm>
                  <a:off x="6376" y="2483"/>
                  <a:ext cx="2760" cy="312"/>
                  <a:chOff x="6376" y="2448"/>
                  <a:chExt cx="2760" cy="312"/>
                </a:xfrm>
              </p:grpSpPr>
              <p:grpSp>
                <p:nvGrpSpPr>
                  <p:cNvPr id="271" name="组合 270"/>
                  <p:cNvGrpSpPr/>
                  <p:nvPr/>
                </p:nvGrpSpPr>
                <p:grpSpPr>
                  <a:xfrm>
                    <a:off x="6376" y="2448"/>
                    <a:ext cx="991" cy="313"/>
                    <a:chOff x="5506" y="3607"/>
                    <a:chExt cx="991" cy="313"/>
                  </a:xfrm>
                </p:grpSpPr>
                <p:sp>
                  <p:nvSpPr>
                    <p:cNvPr id="272" name="剪去单角的矩形 271"/>
                    <p:cNvSpPr/>
                    <p:nvPr/>
                  </p:nvSpPr>
                  <p:spPr>
                    <a:xfrm>
                      <a:off x="5581" y="3648"/>
                      <a:ext cx="803" cy="232"/>
                    </a:xfrm>
                    <a:prstGeom prst="snip1Rect">
                      <a:avLst/>
                    </a:prstGeom>
                    <a:solidFill>
                      <a:srgbClr val="595959">
                        <a:alpha val="77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273" name="文本框 272"/>
                    <p:cNvSpPr txBox="1"/>
                    <p:nvPr/>
                  </p:nvSpPr>
                  <p:spPr>
                    <a:xfrm>
                      <a:off x="5506" y="3607"/>
                      <a:ext cx="991" cy="3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l"/>
                      <a:r>
                        <a:rPr lang="zh-CN" sz="700">
                          <a:solidFill>
                            <a:schemeClr val="bg1"/>
                          </a:solidFill>
                        </a:rPr>
                        <a:t>京东</a:t>
                      </a:r>
                      <a:endParaRPr lang="zh-CN" sz="70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grpSp>
                <p:nvGrpSpPr>
                  <p:cNvPr id="274" name="组合 273"/>
                  <p:cNvGrpSpPr/>
                  <p:nvPr/>
                </p:nvGrpSpPr>
                <p:grpSpPr>
                  <a:xfrm>
                    <a:off x="7261" y="2448"/>
                    <a:ext cx="991" cy="313"/>
                    <a:chOff x="5506" y="3607"/>
                    <a:chExt cx="991" cy="313"/>
                  </a:xfrm>
                </p:grpSpPr>
                <p:sp>
                  <p:nvSpPr>
                    <p:cNvPr id="275" name="剪去单角的矩形 274"/>
                    <p:cNvSpPr/>
                    <p:nvPr/>
                  </p:nvSpPr>
                  <p:spPr>
                    <a:xfrm>
                      <a:off x="5581" y="3648"/>
                      <a:ext cx="803" cy="232"/>
                    </a:xfrm>
                    <a:prstGeom prst="snip1Rect">
                      <a:avLst/>
                    </a:prstGeom>
                    <a:solidFill>
                      <a:srgbClr val="595959">
                        <a:alpha val="77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276" name="文本框 275"/>
                    <p:cNvSpPr txBox="1"/>
                    <p:nvPr/>
                  </p:nvSpPr>
                  <p:spPr>
                    <a:xfrm>
                      <a:off x="5506" y="3607"/>
                      <a:ext cx="991" cy="3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l"/>
                      <a:r>
                        <a:rPr lang="zh-CN" sz="700">
                          <a:solidFill>
                            <a:schemeClr val="bg1"/>
                          </a:solidFill>
                        </a:rPr>
                        <a:t>官网</a:t>
                      </a:r>
                      <a:endParaRPr lang="zh-CN" sz="70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grpSp>
                <p:nvGrpSpPr>
                  <p:cNvPr id="277" name="组合 276"/>
                  <p:cNvGrpSpPr/>
                  <p:nvPr/>
                </p:nvGrpSpPr>
                <p:grpSpPr>
                  <a:xfrm>
                    <a:off x="8146" y="2448"/>
                    <a:ext cx="991" cy="313"/>
                    <a:chOff x="5506" y="3607"/>
                    <a:chExt cx="991" cy="313"/>
                  </a:xfrm>
                </p:grpSpPr>
                <p:sp>
                  <p:nvSpPr>
                    <p:cNvPr id="278" name="剪去单角的矩形 277"/>
                    <p:cNvSpPr/>
                    <p:nvPr/>
                  </p:nvSpPr>
                  <p:spPr>
                    <a:xfrm>
                      <a:off x="5581" y="3648"/>
                      <a:ext cx="803" cy="232"/>
                    </a:xfrm>
                    <a:prstGeom prst="snip1Rect">
                      <a:avLst/>
                    </a:prstGeom>
                    <a:solidFill>
                      <a:srgbClr val="595959">
                        <a:alpha val="77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279" name="文本框 278"/>
                    <p:cNvSpPr txBox="1"/>
                    <p:nvPr/>
                  </p:nvSpPr>
                  <p:spPr>
                    <a:xfrm>
                      <a:off x="5506" y="3607"/>
                      <a:ext cx="991" cy="3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l"/>
                      <a:r>
                        <a:rPr lang="zh-CN" altLang="en-US" sz="700">
                          <a:solidFill>
                            <a:schemeClr val="bg1"/>
                          </a:solidFill>
                        </a:rPr>
                        <a:t>线上商城</a:t>
                      </a:r>
                      <a:endParaRPr lang="zh-CN" altLang="en-US" sz="70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280" name="组合 279"/>
                <p:cNvGrpSpPr/>
                <p:nvPr/>
              </p:nvGrpSpPr>
              <p:grpSpPr>
                <a:xfrm>
                  <a:off x="6371" y="2160"/>
                  <a:ext cx="2760" cy="312"/>
                  <a:chOff x="6376" y="2448"/>
                  <a:chExt cx="2760" cy="312"/>
                </a:xfrm>
              </p:grpSpPr>
              <p:grpSp>
                <p:nvGrpSpPr>
                  <p:cNvPr id="281" name="组合 280"/>
                  <p:cNvGrpSpPr/>
                  <p:nvPr/>
                </p:nvGrpSpPr>
                <p:grpSpPr>
                  <a:xfrm>
                    <a:off x="6376" y="2448"/>
                    <a:ext cx="991" cy="313"/>
                    <a:chOff x="5506" y="3607"/>
                    <a:chExt cx="991" cy="313"/>
                  </a:xfrm>
                </p:grpSpPr>
                <p:sp>
                  <p:nvSpPr>
                    <p:cNvPr id="282" name="剪去单角的矩形 281"/>
                    <p:cNvSpPr/>
                    <p:nvPr/>
                  </p:nvSpPr>
                  <p:spPr>
                    <a:xfrm>
                      <a:off x="5581" y="3648"/>
                      <a:ext cx="803" cy="232"/>
                    </a:xfrm>
                    <a:prstGeom prst="snip1Rect">
                      <a:avLst/>
                    </a:prstGeom>
                    <a:solidFill>
                      <a:srgbClr val="595959">
                        <a:alpha val="77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283" name="文本框 282"/>
                    <p:cNvSpPr txBox="1"/>
                    <p:nvPr/>
                  </p:nvSpPr>
                  <p:spPr>
                    <a:xfrm>
                      <a:off x="5506" y="3607"/>
                      <a:ext cx="991" cy="3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l"/>
                      <a:r>
                        <a:rPr lang="zh-CN" sz="700">
                          <a:solidFill>
                            <a:schemeClr val="bg1"/>
                          </a:solidFill>
                        </a:rPr>
                        <a:t>天猫</a:t>
                      </a:r>
                      <a:endParaRPr lang="zh-CN" sz="70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grpSp>
                <p:nvGrpSpPr>
                  <p:cNvPr id="284" name="组合 283"/>
                  <p:cNvGrpSpPr/>
                  <p:nvPr/>
                </p:nvGrpSpPr>
                <p:grpSpPr>
                  <a:xfrm>
                    <a:off x="7261" y="2448"/>
                    <a:ext cx="991" cy="313"/>
                    <a:chOff x="5506" y="3607"/>
                    <a:chExt cx="991" cy="313"/>
                  </a:xfrm>
                </p:grpSpPr>
                <p:sp>
                  <p:nvSpPr>
                    <p:cNvPr id="285" name="剪去单角的矩形 284"/>
                    <p:cNvSpPr/>
                    <p:nvPr/>
                  </p:nvSpPr>
                  <p:spPr>
                    <a:xfrm>
                      <a:off x="5581" y="3648"/>
                      <a:ext cx="803" cy="232"/>
                    </a:xfrm>
                    <a:prstGeom prst="snip1Rect">
                      <a:avLst/>
                    </a:prstGeom>
                    <a:solidFill>
                      <a:srgbClr val="595959">
                        <a:alpha val="77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286" name="文本框 285"/>
                    <p:cNvSpPr txBox="1"/>
                    <p:nvPr/>
                  </p:nvSpPr>
                  <p:spPr>
                    <a:xfrm>
                      <a:off x="5506" y="3607"/>
                      <a:ext cx="991" cy="3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l"/>
                      <a:r>
                        <a:rPr lang="zh-CN" sz="700">
                          <a:solidFill>
                            <a:schemeClr val="bg1"/>
                          </a:solidFill>
                        </a:rPr>
                        <a:t>小程序</a:t>
                      </a:r>
                      <a:endParaRPr lang="zh-CN" sz="70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grpSp>
                <p:nvGrpSpPr>
                  <p:cNvPr id="287" name="组合 286"/>
                  <p:cNvGrpSpPr/>
                  <p:nvPr/>
                </p:nvGrpSpPr>
                <p:grpSpPr>
                  <a:xfrm>
                    <a:off x="8146" y="2448"/>
                    <a:ext cx="991" cy="313"/>
                    <a:chOff x="5506" y="3607"/>
                    <a:chExt cx="991" cy="313"/>
                  </a:xfrm>
                </p:grpSpPr>
                <p:sp>
                  <p:nvSpPr>
                    <p:cNvPr id="288" name="剪去单角的矩形 287"/>
                    <p:cNvSpPr/>
                    <p:nvPr/>
                  </p:nvSpPr>
                  <p:spPr>
                    <a:xfrm>
                      <a:off x="5581" y="3648"/>
                      <a:ext cx="803" cy="232"/>
                    </a:xfrm>
                    <a:prstGeom prst="snip1Rect">
                      <a:avLst/>
                    </a:prstGeom>
                    <a:solidFill>
                      <a:srgbClr val="595959">
                        <a:alpha val="77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289" name="文本框 288"/>
                    <p:cNvSpPr txBox="1"/>
                    <p:nvPr/>
                  </p:nvSpPr>
                  <p:spPr>
                    <a:xfrm>
                      <a:off x="5506" y="3607"/>
                      <a:ext cx="991" cy="3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l"/>
                      <a:r>
                        <a:rPr lang="en-US" altLang="zh-CN" sz="700" dirty="0">
                          <a:solidFill>
                            <a:schemeClr val="bg1"/>
                          </a:solidFill>
                        </a:rPr>
                        <a:t>APP</a:t>
                      </a:r>
                      <a:endParaRPr lang="en-US" altLang="zh-CN" sz="700" dirty="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</p:grpSp>
          </p:grpSp>
        </p:grpSp>
        <p:grpSp>
          <p:nvGrpSpPr>
            <p:cNvPr id="314" name="组合 313"/>
            <p:cNvGrpSpPr/>
            <p:nvPr/>
          </p:nvGrpSpPr>
          <p:grpSpPr>
            <a:xfrm>
              <a:off x="8199" y="6418"/>
              <a:ext cx="4768" cy="924"/>
              <a:chOff x="4416" y="1990"/>
              <a:chExt cx="4768" cy="924"/>
            </a:xfrm>
          </p:grpSpPr>
          <p:sp>
            <p:nvSpPr>
              <p:cNvPr id="315" name="矩形 314"/>
              <p:cNvSpPr/>
              <p:nvPr/>
            </p:nvSpPr>
            <p:spPr>
              <a:xfrm>
                <a:off x="4842" y="1990"/>
                <a:ext cx="4342" cy="924"/>
              </a:xfrm>
              <a:prstGeom prst="rect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316" name="组合 315"/>
              <p:cNvGrpSpPr/>
              <p:nvPr/>
            </p:nvGrpSpPr>
            <p:grpSpPr>
              <a:xfrm>
                <a:off x="4416" y="2106"/>
                <a:ext cx="704" cy="676"/>
                <a:chOff x="9565" y="3461"/>
                <a:chExt cx="704" cy="676"/>
              </a:xfrm>
            </p:grpSpPr>
            <p:sp>
              <p:nvSpPr>
                <p:cNvPr id="317" name="object 9"/>
                <p:cNvSpPr/>
                <p:nvPr/>
              </p:nvSpPr>
              <p:spPr>
                <a:xfrm>
                  <a:off x="9586" y="3480"/>
                  <a:ext cx="664" cy="636"/>
                </a:xfrm>
                <a:prstGeom prst="rect">
                  <a:avLst/>
                </a:prstGeom>
                <a:blipFill>
                  <a:blip r:embed="rId11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 dirty="0"/>
                </a:p>
              </p:txBody>
            </p:sp>
            <p:sp>
              <p:nvSpPr>
                <p:cNvPr id="318" name="object 10"/>
                <p:cNvSpPr/>
                <p:nvPr/>
              </p:nvSpPr>
              <p:spPr>
                <a:xfrm>
                  <a:off x="9565" y="3461"/>
                  <a:ext cx="705" cy="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320" h="655320">
                      <a:moveTo>
                        <a:pt x="636219" y="655269"/>
                      </a:moveTo>
                      <a:lnTo>
                        <a:pt x="19050" y="655269"/>
                      </a:lnTo>
                      <a:lnTo>
                        <a:pt x="15735" y="654977"/>
                      </a:lnTo>
                      <a:lnTo>
                        <a:pt x="0" y="636219"/>
                      </a:lnTo>
                      <a:lnTo>
                        <a:pt x="0" y="19049"/>
                      </a:lnTo>
                      <a:lnTo>
                        <a:pt x="19050" y="0"/>
                      </a:lnTo>
                      <a:lnTo>
                        <a:pt x="636219" y="0"/>
                      </a:lnTo>
                      <a:lnTo>
                        <a:pt x="655269" y="19049"/>
                      </a:lnTo>
                      <a:lnTo>
                        <a:pt x="38100" y="19049"/>
                      </a:lnTo>
                      <a:lnTo>
                        <a:pt x="19050" y="38099"/>
                      </a:lnTo>
                      <a:lnTo>
                        <a:pt x="38100" y="38099"/>
                      </a:lnTo>
                      <a:lnTo>
                        <a:pt x="38100" y="617169"/>
                      </a:lnTo>
                      <a:lnTo>
                        <a:pt x="19050" y="617169"/>
                      </a:lnTo>
                      <a:lnTo>
                        <a:pt x="38100" y="636219"/>
                      </a:lnTo>
                      <a:lnTo>
                        <a:pt x="655269" y="636219"/>
                      </a:lnTo>
                      <a:lnTo>
                        <a:pt x="654977" y="639521"/>
                      </a:lnTo>
                      <a:lnTo>
                        <a:pt x="639521" y="654977"/>
                      </a:lnTo>
                      <a:lnTo>
                        <a:pt x="636219" y="655269"/>
                      </a:lnTo>
                      <a:close/>
                    </a:path>
                    <a:path w="655320" h="655320">
                      <a:moveTo>
                        <a:pt x="38100" y="38099"/>
                      </a:moveTo>
                      <a:lnTo>
                        <a:pt x="19050" y="38099"/>
                      </a:lnTo>
                      <a:lnTo>
                        <a:pt x="38100" y="19049"/>
                      </a:lnTo>
                      <a:lnTo>
                        <a:pt x="38100" y="38099"/>
                      </a:lnTo>
                      <a:close/>
                    </a:path>
                    <a:path w="655320" h="655320">
                      <a:moveTo>
                        <a:pt x="617169" y="38099"/>
                      </a:moveTo>
                      <a:lnTo>
                        <a:pt x="38100" y="38099"/>
                      </a:lnTo>
                      <a:lnTo>
                        <a:pt x="38100" y="19049"/>
                      </a:lnTo>
                      <a:lnTo>
                        <a:pt x="617169" y="19049"/>
                      </a:lnTo>
                      <a:lnTo>
                        <a:pt x="617169" y="38099"/>
                      </a:lnTo>
                      <a:close/>
                    </a:path>
                    <a:path w="655320" h="655320">
                      <a:moveTo>
                        <a:pt x="617169" y="636219"/>
                      </a:moveTo>
                      <a:lnTo>
                        <a:pt x="617169" y="19049"/>
                      </a:lnTo>
                      <a:lnTo>
                        <a:pt x="636219" y="38099"/>
                      </a:lnTo>
                      <a:lnTo>
                        <a:pt x="655269" y="38099"/>
                      </a:lnTo>
                      <a:lnTo>
                        <a:pt x="655269" y="617169"/>
                      </a:lnTo>
                      <a:lnTo>
                        <a:pt x="636219" y="617169"/>
                      </a:lnTo>
                      <a:lnTo>
                        <a:pt x="617169" y="636219"/>
                      </a:lnTo>
                      <a:close/>
                    </a:path>
                    <a:path w="655320" h="655320">
                      <a:moveTo>
                        <a:pt x="655269" y="38099"/>
                      </a:moveTo>
                      <a:lnTo>
                        <a:pt x="636219" y="38099"/>
                      </a:lnTo>
                      <a:lnTo>
                        <a:pt x="617169" y="19049"/>
                      </a:lnTo>
                      <a:lnTo>
                        <a:pt x="655269" y="19049"/>
                      </a:lnTo>
                      <a:lnTo>
                        <a:pt x="655269" y="38099"/>
                      </a:lnTo>
                      <a:close/>
                    </a:path>
                    <a:path w="655320" h="655320">
                      <a:moveTo>
                        <a:pt x="38100" y="636219"/>
                      </a:moveTo>
                      <a:lnTo>
                        <a:pt x="19050" y="617169"/>
                      </a:lnTo>
                      <a:lnTo>
                        <a:pt x="38100" y="617169"/>
                      </a:lnTo>
                      <a:lnTo>
                        <a:pt x="38100" y="636219"/>
                      </a:lnTo>
                      <a:close/>
                    </a:path>
                    <a:path w="655320" h="655320">
                      <a:moveTo>
                        <a:pt x="617169" y="636219"/>
                      </a:moveTo>
                      <a:lnTo>
                        <a:pt x="38100" y="636219"/>
                      </a:lnTo>
                      <a:lnTo>
                        <a:pt x="38100" y="617169"/>
                      </a:lnTo>
                      <a:lnTo>
                        <a:pt x="617169" y="617169"/>
                      </a:lnTo>
                      <a:lnTo>
                        <a:pt x="617169" y="636219"/>
                      </a:lnTo>
                      <a:close/>
                    </a:path>
                    <a:path w="655320" h="655320">
                      <a:moveTo>
                        <a:pt x="655269" y="636219"/>
                      </a:moveTo>
                      <a:lnTo>
                        <a:pt x="617169" y="636219"/>
                      </a:lnTo>
                      <a:lnTo>
                        <a:pt x="636219" y="617169"/>
                      </a:lnTo>
                      <a:lnTo>
                        <a:pt x="655269" y="617169"/>
                      </a:lnTo>
                      <a:lnTo>
                        <a:pt x="655269" y="63621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 dirty="0"/>
                </a:p>
              </p:txBody>
            </p:sp>
            <p:sp>
              <p:nvSpPr>
                <p:cNvPr id="319" name="object 11"/>
                <p:cNvSpPr/>
                <p:nvPr/>
              </p:nvSpPr>
              <p:spPr>
                <a:xfrm>
                  <a:off x="9756" y="3644"/>
                  <a:ext cx="324" cy="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990" h="300355">
                      <a:moveTo>
                        <a:pt x="208025" y="39293"/>
                      </a:moveTo>
                      <a:lnTo>
                        <a:pt x="92430" y="39293"/>
                      </a:lnTo>
                      <a:lnTo>
                        <a:pt x="98945" y="35864"/>
                      </a:lnTo>
                      <a:lnTo>
                        <a:pt x="105727" y="33058"/>
                      </a:lnTo>
                      <a:lnTo>
                        <a:pt x="112674" y="30860"/>
                      </a:lnTo>
                      <a:lnTo>
                        <a:pt x="112674" y="5587"/>
                      </a:lnTo>
                      <a:lnTo>
                        <a:pt x="118275" y="0"/>
                      </a:lnTo>
                      <a:lnTo>
                        <a:pt x="182232" y="0"/>
                      </a:lnTo>
                      <a:lnTo>
                        <a:pt x="187820" y="5587"/>
                      </a:lnTo>
                      <a:lnTo>
                        <a:pt x="187820" y="30860"/>
                      </a:lnTo>
                      <a:lnTo>
                        <a:pt x="194779" y="33058"/>
                      </a:lnTo>
                      <a:lnTo>
                        <a:pt x="201549" y="35864"/>
                      </a:lnTo>
                      <a:lnTo>
                        <a:pt x="208025" y="39293"/>
                      </a:lnTo>
                      <a:close/>
                    </a:path>
                    <a:path w="300990" h="300355">
                      <a:moveTo>
                        <a:pt x="74510" y="278650"/>
                      </a:moveTo>
                      <a:lnTo>
                        <a:pt x="66598" y="278650"/>
                      </a:lnTo>
                      <a:lnTo>
                        <a:pt x="21386" y="233565"/>
                      </a:lnTo>
                      <a:lnTo>
                        <a:pt x="21386" y="225653"/>
                      </a:lnTo>
                      <a:lnTo>
                        <a:pt x="39306" y="207721"/>
                      </a:lnTo>
                      <a:lnTo>
                        <a:pt x="35915" y="201256"/>
                      </a:lnTo>
                      <a:lnTo>
                        <a:pt x="33096" y="194487"/>
                      </a:lnTo>
                      <a:lnTo>
                        <a:pt x="30899" y="187540"/>
                      </a:lnTo>
                      <a:lnTo>
                        <a:pt x="5587" y="187540"/>
                      </a:lnTo>
                      <a:lnTo>
                        <a:pt x="0" y="181965"/>
                      </a:lnTo>
                      <a:lnTo>
                        <a:pt x="0" y="118097"/>
                      </a:lnTo>
                      <a:lnTo>
                        <a:pt x="5587" y="112521"/>
                      </a:lnTo>
                      <a:lnTo>
                        <a:pt x="30899" y="112521"/>
                      </a:lnTo>
                      <a:lnTo>
                        <a:pt x="33096" y="105575"/>
                      </a:lnTo>
                      <a:lnTo>
                        <a:pt x="35915" y="98806"/>
                      </a:lnTo>
                      <a:lnTo>
                        <a:pt x="39306" y="92303"/>
                      </a:lnTo>
                      <a:lnTo>
                        <a:pt x="26314" y="79286"/>
                      </a:lnTo>
                      <a:lnTo>
                        <a:pt x="21386" y="74409"/>
                      </a:lnTo>
                      <a:lnTo>
                        <a:pt x="21386" y="66497"/>
                      </a:lnTo>
                      <a:lnTo>
                        <a:pt x="66598" y="21361"/>
                      </a:lnTo>
                      <a:lnTo>
                        <a:pt x="74510" y="21361"/>
                      </a:lnTo>
                      <a:lnTo>
                        <a:pt x="92430" y="39293"/>
                      </a:lnTo>
                      <a:lnTo>
                        <a:pt x="251814" y="39293"/>
                      </a:lnTo>
                      <a:lnTo>
                        <a:pt x="279069" y="66497"/>
                      </a:lnTo>
                      <a:lnTo>
                        <a:pt x="279069" y="74409"/>
                      </a:lnTo>
                      <a:lnTo>
                        <a:pt x="278446" y="75031"/>
                      </a:lnTo>
                      <a:lnTo>
                        <a:pt x="150228" y="75031"/>
                      </a:lnTo>
                      <a:lnTo>
                        <a:pt x="121017" y="80930"/>
                      </a:lnTo>
                      <a:lnTo>
                        <a:pt x="97145" y="97010"/>
                      </a:lnTo>
                      <a:lnTo>
                        <a:pt x="81041" y="120846"/>
                      </a:lnTo>
                      <a:lnTo>
                        <a:pt x="75133" y="150012"/>
                      </a:lnTo>
                      <a:lnTo>
                        <a:pt x="81041" y="179200"/>
                      </a:lnTo>
                      <a:lnTo>
                        <a:pt x="97145" y="203047"/>
                      </a:lnTo>
                      <a:lnTo>
                        <a:pt x="121017" y="219131"/>
                      </a:lnTo>
                      <a:lnTo>
                        <a:pt x="150228" y="225031"/>
                      </a:lnTo>
                      <a:lnTo>
                        <a:pt x="278452" y="225031"/>
                      </a:lnTo>
                      <a:lnTo>
                        <a:pt x="279069" y="225653"/>
                      </a:lnTo>
                      <a:lnTo>
                        <a:pt x="279069" y="233565"/>
                      </a:lnTo>
                      <a:lnTo>
                        <a:pt x="251820" y="260769"/>
                      </a:lnTo>
                      <a:lnTo>
                        <a:pt x="92430" y="260769"/>
                      </a:lnTo>
                      <a:lnTo>
                        <a:pt x="74510" y="278650"/>
                      </a:lnTo>
                      <a:close/>
                    </a:path>
                    <a:path w="300990" h="300355">
                      <a:moveTo>
                        <a:pt x="251814" y="39293"/>
                      </a:moveTo>
                      <a:lnTo>
                        <a:pt x="208025" y="39293"/>
                      </a:lnTo>
                      <a:lnTo>
                        <a:pt x="225983" y="21361"/>
                      </a:lnTo>
                      <a:lnTo>
                        <a:pt x="233908" y="21361"/>
                      </a:lnTo>
                      <a:lnTo>
                        <a:pt x="238785" y="26288"/>
                      </a:lnTo>
                      <a:lnTo>
                        <a:pt x="251814" y="39293"/>
                      </a:lnTo>
                      <a:close/>
                    </a:path>
                    <a:path w="300990" h="300355">
                      <a:moveTo>
                        <a:pt x="278452" y="225031"/>
                      </a:moveTo>
                      <a:lnTo>
                        <a:pt x="150228" y="225031"/>
                      </a:lnTo>
                      <a:lnTo>
                        <a:pt x="179461" y="219131"/>
                      </a:lnTo>
                      <a:lnTo>
                        <a:pt x="203344" y="203047"/>
                      </a:lnTo>
                      <a:lnTo>
                        <a:pt x="219453" y="179200"/>
                      </a:lnTo>
                      <a:lnTo>
                        <a:pt x="225361" y="150012"/>
                      </a:lnTo>
                      <a:lnTo>
                        <a:pt x="219453" y="120846"/>
                      </a:lnTo>
                      <a:lnTo>
                        <a:pt x="203344" y="97010"/>
                      </a:lnTo>
                      <a:lnTo>
                        <a:pt x="179461" y="80930"/>
                      </a:lnTo>
                      <a:lnTo>
                        <a:pt x="150228" y="75031"/>
                      </a:lnTo>
                      <a:lnTo>
                        <a:pt x="278446" y="75031"/>
                      </a:lnTo>
                      <a:lnTo>
                        <a:pt x="261150" y="92303"/>
                      </a:lnTo>
                      <a:lnTo>
                        <a:pt x="264591" y="98806"/>
                      </a:lnTo>
                      <a:lnTo>
                        <a:pt x="267398" y="105575"/>
                      </a:lnTo>
                      <a:lnTo>
                        <a:pt x="269608" y="112521"/>
                      </a:lnTo>
                      <a:lnTo>
                        <a:pt x="294919" y="112521"/>
                      </a:lnTo>
                      <a:lnTo>
                        <a:pt x="300507" y="118097"/>
                      </a:lnTo>
                      <a:lnTo>
                        <a:pt x="300507" y="181965"/>
                      </a:lnTo>
                      <a:lnTo>
                        <a:pt x="294868" y="187540"/>
                      </a:lnTo>
                      <a:lnTo>
                        <a:pt x="269608" y="187540"/>
                      </a:lnTo>
                      <a:lnTo>
                        <a:pt x="267398" y="194487"/>
                      </a:lnTo>
                      <a:lnTo>
                        <a:pt x="264591" y="201256"/>
                      </a:lnTo>
                      <a:lnTo>
                        <a:pt x="261150" y="207721"/>
                      </a:lnTo>
                      <a:lnTo>
                        <a:pt x="278452" y="225031"/>
                      </a:lnTo>
                      <a:close/>
                    </a:path>
                    <a:path w="300990" h="300355">
                      <a:moveTo>
                        <a:pt x="150228" y="200037"/>
                      </a:moveTo>
                      <a:lnTo>
                        <a:pt x="130767" y="196103"/>
                      </a:lnTo>
                      <a:lnTo>
                        <a:pt x="114860" y="185378"/>
                      </a:lnTo>
                      <a:lnTo>
                        <a:pt x="104127" y="169476"/>
                      </a:lnTo>
                      <a:lnTo>
                        <a:pt x="100190" y="150012"/>
                      </a:lnTo>
                      <a:lnTo>
                        <a:pt x="104127" y="130570"/>
                      </a:lnTo>
                      <a:lnTo>
                        <a:pt x="114860" y="114679"/>
                      </a:lnTo>
                      <a:lnTo>
                        <a:pt x="130767" y="103958"/>
                      </a:lnTo>
                      <a:lnTo>
                        <a:pt x="150228" y="100025"/>
                      </a:lnTo>
                      <a:lnTo>
                        <a:pt x="169713" y="103958"/>
                      </a:lnTo>
                      <a:lnTo>
                        <a:pt x="185635" y="114679"/>
                      </a:lnTo>
                      <a:lnTo>
                        <a:pt x="192607" y="124993"/>
                      </a:lnTo>
                      <a:lnTo>
                        <a:pt x="150228" y="124993"/>
                      </a:lnTo>
                      <a:lnTo>
                        <a:pt x="140501" y="126966"/>
                      </a:lnTo>
                      <a:lnTo>
                        <a:pt x="132538" y="132340"/>
                      </a:lnTo>
                      <a:lnTo>
                        <a:pt x="127159" y="140295"/>
                      </a:lnTo>
                      <a:lnTo>
                        <a:pt x="125183" y="150012"/>
                      </a:lnTo>
                      <a:lnTo>
                        <a:pt x="127159" y="159745"/>
                      </a:lnTo>
                      <a:lnTo>
                        <a:pt x="132538" y="167698"/>
                      </a:lnTo>
                      <a:lnTo>
                        <a:pt x="140501" y="173063"/>
                      </a:lnTo>
                      <a:lnTo>
                        <a:pt x="150228" y="175031"/>
                      </a:lnTo>
                      <a:lnTo>
                        <a:pt x="192625" y="175031"/>
                      </a:lnTo>
                      <a:lnTo>
                        <a:pt x="185635" y="185378"/>
                      </a:lnTo>
                      <a:lnTo>
                        <a:pt x="169713" y="196103"/>
                      </a:lnTo>
                      <a:lnTo>
                        <a:pt x="150228" y="200037"/>
                      </a:lnTo>
                      <a:close/>
                    </a:path>
                    <a:path w="300990" h="300355">
                      <a:moveTo>
                        <a:pt x="192625" y="175031"/>
                      </a:moveTo>
                      <a:lnTo>
                        <a:pt x="150228" y="175031"/>
                      </a:lnTo>
                      <a:lnTo>
                        <a:pt x="159970" y="173063"/>
                      </a:lnTo>
                      <a:lnTo>
                        <a:pt x="167932" y="167698"/>
                      </a:lnTo>
                      <a:lnTo>
                        <a:pt x="173302" y="159745"/>
                      </a:lnTo>
                      <a:lnTo>
                        <a:pt x="175272" y="150012"/>
                      </a:lnTo>
                      <a:lnTo>
                        <a:pt x="173302" y="140295"/>
                      </a:lnTo>
                      <a:lnTo>
                        <a:pt x="167932" y="132340"/>
                      </a:lnTo>
                      <a:lnTo>
                        <a:pt x="159970" y="126966"/>
                      </a:lnTo>
                      <a:lnTo>
                        <a:pt x="150228" y="124993"/>
                      </a:lnTo>
                      <a:lnTo>
                        <a:pt x="192607" y="124993"/>
                      </a:lnTo>
                      <a:lnTo>
                        <a:pt x="196376" y="130570"/>
                      </a:lnTo>
                      <a:lnTo>
                        <a:pt x="200317" y="150012"/>
                      </a:lnTo>
                      <a:lnTo>
                        <a:pt x="196376" y="169476"/>
                      </a:lnTo>
                      <a:lnTo>
                        <a:pt x="192625" y="175031"/>
                      </a:lnTo>
                      <a:close/>
                    </a:path>
                    <a:path w="300990" h="300355">
                      <a:moveTo>
                        <a:pt x="157162" y="162521"/>
                      </a:moveTo>
                      <a:lnTo>
                        <a:pt x="143344" y="162521"/>
                      </a:lnTo>
                      <a:lnTo>
                        <a:pt x="137744" y="156933"/>
                      </a:lnTo>
                      <a:lnTo>
                        <a:pt x="137744" y="143128"/>
                      </a:lnTo>
                      <a:lnTo>
                        <a:pt x="143344" y="137540"/>
                      </a:lnTo>
                      <a:lnTo>
                        <a:pt x="157162" y="137540"/>
                      </a:lnTo>
                      <a:lnTo>
                        <a:pt x="162763" y="143128"/>
                      </a:lnTo>
                      <a:lnTo>
                        <a:pt x="162763" y="156933"/>
                      </a:lnTo>
                      <a:lnTo>
                        <a:pt x="157162" y="162521"/>
                      </a:lnTo>
                      <a:close/>
                    </a:path>
                    <a:path w="300990" h="300355">
                      <a:moveTo>
                        <a:pt x="182181" y="300062"/>
                      </a:moveTo>
                      <a:lnTo>
                        <a:pt x="118275" y="300062"/>
                      </a:lnTo>
                      <a:lnTo>
                        <a:pt x="112674" y="294474"/>
                      </a:lnTo>
                      <a:lnTo>
                        <a:pt x="112674" y="269163"/>
                      </a:lnTo>
                      <a:lnTo>
                        <a:pt x="105727" y="266966"/>
                      </a:lnTo>
                      <a:lnTo>
                        <a:pt x="98945" y="264198"/>
                      </a:lnTo>
                      <a:lnTo>
                        <a:pt x="92430" y="260769"/>
                      </a:lnTo>
                      <a:lnTo>
                        <a:pt x="208025" y="260769"/>
                      </a:lnTo>
                      <a:lnTo>
                        <a:pt x="201549" y="264198"/>
                      </a:lnTo>
                      <a:lnTo>
                        <a:pt x="194779" y="266966"/>
                      </a:lnTo>
                      <a:lnTo>
                        <a:pt x="187820" y="269163"/>
                      </a:lnTo>
                      <a:lnTo>
                        <a:pt x="187820" y="294474"/>
                      </a:lnTo>
                      <a:lnTo>
                        <a:pt x="182181" y="300062"/>
                      </a:lnTo>
                      <a:close/>
                    </a:path>
                    <a:path w="300990" h="300355">
                      <a:moveTo>
                        <a:pt x="233908" y="278650"/>
                      </a:moveTo>
                      <a:lnTo>
                        <a:pt x="225983" y="278650"/>
                      </a:lnTo>
                      <a:lnTo>
                        <a:pt x="208025" y="260769"/>
                      </a:lnTo>
                      <a:lnTo>
                        <a:pt x="251820" y="260769"/>
                      </a:lnTo>
                      <a:lnTo>
                        <a:pt x="233908" y="27865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 dirty="0"/>
                </a:p>
              </p:txBody>
            </p:sp>
          </p:grpSp>
          <p:sp>
            <p:nvSpPr>
              <p:cNvPr id="320" name="文本框 319"/>
              <p:cNvSpPr txBox="1"/>
              <p:nvPr/>
            </p:nvSpPr>
            <p:spPr>
              <a:xfrm>
                <a:off x="5033" y="2219"/>
                <a:ext cx="1371" cy="4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40000"/>
                  </a:lnSpc>
                </a:pPr>
                <a:r>
                  <a:rPr lang="zh-CN" sz="900" b="1">
                    <a:solidFill>
                      <a:schemeClr val="tx1"/>
                    </a:solidFill>
                  </a:rPr>
                  <a:t>营销裂变导入</a:t>
                </a:r>
                <a:endParaRPr lang="zh-CN" sz="900" b="1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21" name="直接连接符 320"/>
              <p:cNvCxnSpPr/>
              <p:nvPr/>
            </p:nvCxnSpPr>
            <p:spPr>
              <a:xfrm>
                <a:off x="6320" y="2158"/>
                <a:ext cx="0" cy="570"/>
              </a:xfrm>
              <a:prstGeom prst="line">
                <a:avLst/>
              </a:prstGeom>
              <a:ln w="63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2" name="组合 321"/>
              <p:cNvGrpSpPr/>
              <p:nvPr/>
            </p:nvGrpSpPr>
            <p:grpSpPr>
              <a:xfrm>
                <a:off x="6371" y="2125"/>
                <a:ext cx="1881" cy="636"/>
                <a:chOff x="6371" y="2160"/>
                <a:chExt cx="1881" cy="636"/>
              </a:xfrm>
            </p:grpSpPr>
            <p:grpSp>
              <p:nvGrpSpPr>
                <p:cNvPr id="323" name="组合 322"/>
                <p:cNvGrpSpPr/>
                <p:nvPr/>
              </p:nvGrpSpPr>
              <p:grpSpPr>
                <a:xfrm>
                  <a:off x="6376" y="2483"/>
                  <a:ext cx="1876" cy="313"/>
                  <a:chOff x="6376" y="2448"/>
                  <a:chExt cx="1876" cy="313"/>
                </a:xfrm>
              </p:grpSpPr>
              <p:grpSp>
                <p:nvGrpSpPr>
                  <p:cNvPr id="324" name="组合 323"/>
                  <p:cNvGrpSpPr/>
                  <p:nvPr/>
                </p:nvGrpSpPr>
                <p:grpSpPr>
                  <a:xfrm>
                    <a:off x="6376" y="2448"/>
                    <a:ext cx="991" cy="313"/>
                    <a:chOff x="5506" y="3607"/>
                    <a:chExt cx="991" cy="313"/>
                  </a:xfrm>
                </p:grpSpPr>
                <p:sp>
                  <p:nvSpPr>
                    <p:cNvPr id="325" name="剪去单角的矩形 324"/>
                    <p:cNvSpPr/>
                    <p:nvPr/>
                  </p:nvSpPr>
                  <p:spPr>
                    <a:xfrm>
                      <a:off x="5581" y="3648"/>
                      <a:ext cx="803" cy="232"/>
                    </a:xfrm>
                    <a:prstGeom prst="snip1Rect">
                      <a:avLst/>
                    </a:prstGeom>
                    <a:solidFill>
                      <a:srgbClr val="595959">
                        <a:alpha val="77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326" name="文本框 325"/>
                    <p:cNvSpPr txBox="1"/>
                    <p:nvPr/>
                  </p:nvSpPr>
                  <p:spPr>
                    <a:xfrm>
                      <a:off x="5506" y="3607"/>
                      <a:ext cx="991" cy="3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l"/>
                      <a:r>
                        <a:rPr lang="zh-CN" sz="700">
                          <a:solidFill>
                            <a:schemeClr val="bg1"/>
                          </a:solidFill>
                        </a:rPr>
                        <a:t>雷达探针</a:t>
                      </a:r>
                      <a:endParaRPr lang="zh-CN" sz="70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grpSp>
                <p:nvGrpSpPr>
                  <p:cNvPr id="327" name="组合 326"/>
                  <p:cNvGrpSpPr/>
                  <p:nvPr/>
                </p:nvGrpSpPr>
                <p:grpSpPr>
                  <a:xfrm>
                    <a:off x="7261" y="2448"/>
                    <a:ext cx="991" cy="313"/>
                    <a:chOff x="5506" y="3607"/>
                    <a:chExt cx="991" cy="313"/>
                  </a:xfrm>
                </p:grpSpPr>
                <p:sp>
                  <p:nvSpPr>
                    <p:cNvPr id="328" name="剪去单角的矩形 327"/>
                    <p:cNvSpPr/>
                    <p:nvPr/>
                  </p:nvSpPr>
                  <p:spPr>
                    <a:xfrm>
                      <a:off x="5581" y="3648"/>
                      <a:ext cx="803" cy="232"/>
                    </a:xfrm>
                    <a:prstGeom prst="snip1Rect">
                      <a:avLst/>
                    </a:prstGeom>
                    <a:solidFill>
                      <a:srgbClr val="595959">
                        <a:alpha val="77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329" name="文本框 328"/>
                    <p:cNvSpPr txBox="1"/>
                    <p:nvPr/>
                  </p:nvSpPr>
                  <p:spPr>
                    <a:xfrm>
                      <a:off x="5506" y="3607"/>
                      <a:ext cx="991" cy="3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l"/>
                      <a:r>
                        <a:rPr lang="zh-CN" sz="700">
                          <a:solidFill>
                            <a:schemeClr val="bg1"/>
                          </a:solidFill>
                        </a:rPr>
                        <a:t>联合营销</a:t>
                      </a:r>
                      <a:endParaRPr lang="zh-CN" sz="70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333" name="组合 332"/>
                <p:cNvGrpSpPr/>
                <p:nvPr/>
              </p:nvGrpSpPr>
              <p:grpSpPr>
                <a:xfrm>
                  <a:off x="6371" y="2160"/>
                  <a:ext cx="1876" cy="313"/>
                  <a:chOff x="6376" y="2448"/>
                  <a:chExt cx="1876" cy="313"/>
                </a:xfrm>
              </p:grpSpPr>
              <p:grpSp>
                <p:nvGrpSpPr>
                  <p:cNvPr id="334" name="组合 333"/>
                  <p:cNvGrpSpPr/>
                  <p:nvPr/>
                </p:nvGrpSpPr>
                <p:grpSpPr>
                  <a:xfrm>
                    <a:off x="6376" y="2448"/>
                    <a:ext cx="991" cy="313"/>
                    <a:chOff x="5506" y="3607"/>
                    <a:chExt cx="991" cy="313"/>
                  </a:xfrm>
                </p:grpSpPr>
                <p:sp>
                  <p:nvSpPr>
                    <p:cNvPr id="335" name="剪去单角的矩形 334"/>
                    <p:cNvSpPr/>
                    <p:nvPr/>
                  </p:nvSpPr>
                  <p:spPr>
                    <a:xfrm>
                      <a:off x="5581" y="3648"/>
                      <a:ext cx="803" cy="232"/>
                    </a:xfrm>
                    <a:prstGeom prst="snip1Rect">
                      <a:avLst/>
                    </a:prstGeom>
                    <a:solidFill>
                      <a:srgbClr val="595959">
                        <a:alpha val="77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336" name="文本框 335"/>
                    <p:cNvSpPr txBox="1"/>
                    <p:nvPr/>
                  </p:nvSpPr>
                  <p:spPr>
                    <a:xfrm>
                      <a:off x="5506" y="3607"/>
                      <a:ext cx="991" cy="3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l"/>
                      <a:r>
                        <a:rPr lang="zh-CN" sz="700">
                          <a:solidFill>
                            <a:schemeClr val="bg1"/>
                          </a:solidFill>
                        </a:rPr>
                        <a:t>跨界互导</a:t>
                      </a:r>
                      <a:endParaRPr lang="zh-CN" sz="70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grpSp>
                <p:nvGrpSpPr>
                  <p:cNvPr id="337" name="组合 336"/>
                  <p:cNvGrpSpPr/>
                  <p:nvPr/>
                </p:nvGrpSpPr>
                <p:grpSpPr>
                  <a:xfrm>
                    <a:off x="7261" y="2448"/>
                    <a:ext cx="991" cy="313"/>
                    <a:chOff x="5506" y="3607"/>
                    <a:chExt cx="991" cy="313"/>
                  </a:xfrm>
                </p:grpSpPr>
                <p:sp>
                  <p:nvSpPr>
                    <p:cNvPr id="338" name="剪去单角的矩形 337"/>
                    <p:cNvSpPr/>
                    <p:nvPr/>
                  </p:nvSpPr>
                  <p:spPr>
                    <a:xfrm>
                      <a:off x="5581" y="3648"/>
                      <a:ext cx="803" cy="232"/>
                    </a:xfrm>
                    <a:prstGeom prst="snip1Rect">
                      <a:avLst/>
                    </a:prstGeom>
                    <a:solidFill>
                      <a:srgbClr val="595959">
                        <a:alpha val="77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339" name="文本框 338"/>
                    <p:cNvSpPr txBox="1"/>
                    <p:nvPr/>
                  </p:nvSpPr>
                  <p:spPr>
                    <a:xfrm>
                      <a:off x="5506" y="3607"/>
                      <a:ext cx="991" cy="3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l"/>
                      <a:r>
                        <a:rPr lang="zh-CN" sz="700">
                          <a:solidFill>
                            <a:schemeClr val="bg1"/>
                          </a:solidFill>
                        </a:rPr>
                        <a:t>裂变好友</a:t>
                      </a:r>
                      <a:endParaRPr lang="zh-CN" sz="70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</p:grpSp>
          </p:grpSp>
        </p:grpSp>
        <p:cxnSp>
          <p:nvCxnSpPr>
            <p:cNvPr id="724" name="直接箭头连接符 723"/>
            <p:cNvCxnSpPr/>
            <p:nvPr/>
          </p:nvCxnSpPr>
          <p:spPr>
            <a:xfrm flipH="1">
              <a:off x="5345" y="2111"/>
              <a:ext cx="2854" cy="928"/>
            </a:xfrm>
            <a:prstGeom prst="straightConnector1">
              <a:avLst/>
            </a:prstGeom>
            <a:ln w="38100">
              <a:solidFill>
                <a:srgbClr val="035A9B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直接箭头连接符 369"/>
            <p:cNvCxnSpPr/>
            <p:nvPr/>
          </p:nvCxnSpPr>
          <p:spPr>
            <a:xfrm flipH="1" flipV="1">
              <a:off x="5345" y="4376"/>
              <a:ext cx="2875" cy="2490"/>
            </a:xfrm>
            <a:prstGeom prst="straightConnector1">
              <a:avLst/>
            </a:prstGeom>
            <a:ln w="38100">
              <a:solidFill>
                <a:srgbClr val="035A9B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直接箭头连接符 370"/>
            <p:cNvCxnSpPr/>
            <p:nvPr/>
          </p:nvCxnSpPr>
          <p:spPr>
            <a:xfrm flipH="1">
              <a:off x="5331" y="3014"/>
              <a:ext cx="2914" cy="290"/>
            </a:xfrm>
            <a:prstGeom prst="straightConnector1">
              <a:avLst/>
            </a:prstGeom>
            <a:ln w="38100">
              <a:solidFill>
                <a:srgbClr val="035A9B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2" name="直接箭头连接符 371"/>
            <p:cNvCxnSpPr/>
            <p:nvPr/>
          </p:nvCxnSpPr>
          <p:spPr>
            <a:xfrm flipH="1" flipV="1">
              <a:off x="5331" y="4098"/>
              <a:ext cx="2889" cy="1825"/>
            </a:xfrm>
            <a:prstGeom prst="straightConnector1">
              <a:avLst/>
            </a:prstGeom>
            <a:ln w="38100">
              <a:solidFill>
                <a:srgbClr val="035A9B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3" name="直接箭头连接符 372"/>
            <p:cNvCxnSpPr/>
            <p:nvPr/>
          </p:nvCxnSpPr>
          <p:spPr>
            <a:xfrm flipH="1" flipV="1">
              <a:off x="5398" y="3555"/>
              <a:ext cx="2847" cy="420"/>
            </a:xfrm>
            <a:prstGeom prst="straightConnector1">
              <a:avLst/>
            </a:prstGeom>
            <a:ln w="38100">
              <a:solidFill>
                <a:srgbClr val="035A9B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4" name="直接箭头连接符 373"/>
            <p:cNvCxnSpPr/>
            <p:nvPr/>
          </p:nvCxnSpPr>
          <p:spPr>
            <a:xfrm flipH="1" flipV="1">
              <a:off x="5437" y="3793"/>
              <a:ext cx="2808" cy="1199"/>
            </a:xfrm>
            <a:prstGeom prst="straightConnector1">
              <a:avLst/>
            </a:prstGeom>
            <a:ln w="38100">
              <a:solidFill>
                <a:srgbClr val="035A9B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矩形 3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384175" y="220980"/>
            <a:ext cx="1013460" cy="1090930"/>
            <a:chOff x="3413" y="3864"/>
            <a:chExt cx="1596" cy="1718"/>
          </a:xfrm>
        </p:grpSpPr>
        <p:pic>
          <p:nvPicPr>
            <p:cNvPr id="5" name="图片 4" descr="六角形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3719" y="4253"/>
              <a:ext cx="1104" cy="101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zh-CN" b="1">
                  <a:latin typeface="微软雅黑" panose="020B0503020204020204" charset="-122"/>
                  <a:ea typeface="微软雅黑" panose="020B0503020204020204" charset="-122"/>
                </a:rPr>
                <a:t>引流来源</a:t>
              </a:r>
              <a:endParaRPr lang="zh-CN" altLang="zh-CN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305243" y="612775"/>
            <a:ext cx="231902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b="1">
                <a:solidFill>
                  <a:schemeClr val="tx1"/>
                </a:solidFill>
                <a:sym typeface="+mn-ea"/>
              </a:rPr>
              <a:t>用户与品牌的</a:t>
            </a:r>
            <a:r>
              <a:rPr lang="en-US" altLang="zh-CN" sz="1400" b="1" dirty="0">
                <a:solidFill>
                  <a:schemeClr val="tx1"/>
                </a:solidFill>
                <a:sym typeface="+mn-ea"/>
              </a:rPr>
              <a:t>29</a:t>
            </a:r>
            <a:r>
              <a:rPr lang="zh-CN" altLang="en-US" sz="1400" b="1">
                <a:solidFill>
                  <a:schemeClr val="tx1"/>
                </a:solidFill>
                <a:sym typeface="+mn-ea"/>
              </a:rPr>
              <a:t>个触点模型</a:t>
            </a:r>
            <a:endParaRPr lang="zh-CN" altLang="en-US" sz="14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3" name="对角圆角矩形 12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图片 13" descr="resource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245" y="1057910"/>
            <a:ext cx="1845945" cy="399732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061403" y="407670"/>
            <a:ext cx="22148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>
                <a:sym typeface="+mn-ea"/>
              </a:rPr>
              <a:t>微博如何导粉到企微？</a:t>
            </a:r>
            <a:endParaRPr lang="zh-CN" altLang="en-US" sz="1600" b="1"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5240" y="1057910"/>
            <a:ext cx="2092325" cy="399669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9480" y="1057910"/>
            <a:ext cx="1839595" cy="39827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1170" y="1057910"/>
            <a:ext cx="1853565" cy="401447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647700" y="5135880"/>
            <a:ext cx="2035810" cy="368300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/>
              <a:t>活动设置加企微</a:t>
            </a:r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2767330" y="5135880"/>
            <a:ext cx="2035810" cy="368300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/>
              <a:t>微博私信加企微</a:t>
            </a:r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4886960" y="5135880"/>
            <a:ext cx="2035810" cy="368300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/>
              <a:t>微博粉丝群引导</a:t>
            </a:r>
            <a:endParaRPr lang="zh-CN" alt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752475" y="921385"/>
            <a:ext cx="1992630" cy="388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3023870" y="942975"/>
            <a:ext cx="2038985" cy="388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5340985" y="956310"/>
            <a:ext cx="1992630" cy="390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52475" y="921385"/>
            <a:ext cx="1932305" cy="37903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078480" y="956310"/>
            <a:ext cx="1929130" cy="375539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387340" y="1006475"/>
            <a:ext cx="1899920" cy="375412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094740" y="435610"/>
            <a:ext cx="314769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>
                <a:sym typeface="+mn-ea"/>
              </a:rPr>
              <a:t>小程序如何导粉给企微</a:t>
            </a:r>
            <a:endParaRPr lang="zh-CN" altLang="en-US" sz="1600" b="1"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611745" y="921385"/>
            <a:ext cx="1823085" cy="394525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527290" y="929005"/>
            <a:ext cx="2008505" cy="393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184525" y="4993640"/>
            <a:ext cx="3890645" cy="368300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/>
              <a:t>小程序首页、会员中心页、浮屏</a:t>
            </a:r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/>
          <p:nvPr/>
        </p:nvGrpSpPr>
        <p:grpSpPr>
          <a:xfrm>
            <a:off x="273050" y="17716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8585" y="11049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480695" y="120650"/>
            <a:ext cx="314769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ym typeface="+mn-ea"/>
              </a:rPr>
              <a:t>小程序如何导粉给企微</a:t>
            </a:r>
            <a:endParaRPr lang="zh-CN" altLang="en-US" sz="1600" b="1" dirty="0"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455" y="583565"/>
            <a:ext cx="1630045" cy="385254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4915" y="583565"/>
            <a:ext cx="1776730" cy="26797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7305" y="3263265"/>
            <a:ext cx="1586230" cy="243395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5000" y="583565"/>
            <a:ext cx="1746885" cy="385254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41645" y="667385"/>
            <a:ext cx="1555115" cy="32194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8955" y="3675380"/>
            <a:ext cx="1414780" cy="1970405"/>
          </a:xfrm>
          <a:prstGeom prst="rect">
            <a:avLst/>
          </a:prstGeom>
        </p:spPr>
      </p:pic>
      <p:cxnSp>
        <p:nvCxnSpPr>
          <p:cNvPr id="19" name="直接箭头连接符 18"/>
          <p:cNvCxnSpPr/>
          <p:nvPr/>
        </p:nvCxnSpPr>
        <p:spPr>
          <a:xfrm flipV="1">
            <a:off x="7774940" y="3124835"/>
            <a:ext cx="1983740" cy="8255"/>
          </a:xfrm>
          <a:prstGeom prst="straightConnector1">
            <a:avLst/>
          </a:prstGeom>
          <a:ln w="19050"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 flipV="1">
            <a:off x="8274685" y="2512060"/>
            <a:ext cx="8255" cy="62103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/>
          <p:nvPr/>
        </p:nvCxnSpPr>
        <p:spPr>
          <a:xfrm flipH="1">
            <a:off x="8726805" y="2503805"/>
            <a:ext cx="7620" cy="1298575"/>
          </a:xfrm>
          <a:prstGeom prst="straightConnector1">
            <a:avLst/>
          </a:prstGeom>
          <a:ln w="19050"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/>
          <p:nvPr/>
        </p:nvCxnSpPr>
        <p:spPr>
          <a:xfrm>
            <a:off x="9242425" y="2544445"/>
            <a:ext cx="0" cy="1209675"/>
          </a:xfrm>
          <a:prstGeom prst="straightConnector1">
            <a:avLst/>
          </a:prstGeom>
          <a:ln w="19050"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/>
        </p:nvSpPr>
        <p:spPr>
          <a:xfrm>
            <a:off x="7774940" y="2688590"/>
            <a:ext cx="346075" cy="368300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>
                <a:ln w="12700">
                  <a:solidFill>
                    <a:sysClr val="windowText" lastClr="000000"/>
                  </a:solidFill>
                  <a:prstDash val="solid"/>
                </a:ln>
              </a:rPr>
              <a:t>1</a:t>
            </a:r>
            <a:endParaRPr lang="en-US" altLang="zh-CN">
              <a:ln w="12700">
                <a:solidFill>
                  <a:sysClr val="windowText" lastClr="000000"/>
                </a:solidFill>
                <a:prstDash val="solid"/>
              </a:ln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8815070" y="3175635"/>
            <a:ext cx="346075" cy="368300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>
                <a:ln w="12700">
                  <a:solidFill>
                    <a:sysClr val="windowText" lastClr="000000"/>
                  </a:solidFill>
                  <a:prstDash val="solid"/>
                </a:ln>
              </a:rPr>
              <a:t>4</a:t>
            </a:r>
            <a:endParaRPr lang="en-US" altLang="zh-CN">
              <a:ln w="12700">
                <a:solidFill>
                  <a:sysClr val="windowText" lastClr="000000"/>
                </a:solidFill>
                <a:prstDash val="solid"/>
              </a:ln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8815070" y="2701290"/>
            <a:ext cx="346075" cy="368300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>
                <a:ln w="12700">
                  <a:solidFill>
                    <a:sysClr val="windowText" lastClr="000000"/>
                  </a:solidFill>
                  <a:prstDash val="solid"/>
                </a:ln>
              </a:rPr>
              <a:t>3</a:t>
            </a:r>
            <a:endParaRPr lang="en-US" altLang="zh-CN">
              <a:ln w="12700">
                <a:solidFill>
                  <a:sysClr val="windowText" lastClr="000000"/>
                </a:solidFill>
                <a:prstDash val="solid"/>
              </a:ln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9340215" y="2707005"/>
            <a:ext cx="346075" cy="368300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>
                <a:ln w="12700">
                  <a:solidFill>
                    <a:sysClr val="windowText" lastClr="000000"/>
                  </a:solidFill>
                  <a:prstDash val="solid"/>
                </a:ln>
              </a:rPr>
              <a:t>5</a:t>
            </a:r>
            <a:endParaRPr lang="en-US" altLang="zh-CN">
              <a:ln w="12700">
                <a:solidFill>
                  <a:sysClr val="windowText" lastClr="000000"/>
                </a:solidFill>
                <a:prstDash val="solid"/>
              </a:ln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8331835" y="2688590"/>
            <a:ext cx="346075" cy="368300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>
                <a:ln w="12700">
                  <a:solidFill>
                    <a:sysClr val="windowText" lastClr="000000"/>
                  </a:solidFill>
                  <a:prstDash val="solid"/>
                </a:ln>
              </a:rPr>
              <a:t>2</a:t>
            </a:r>
            <a:endParaRPr lang="en-US" altLang="zh-CN">
              <a:ln w="12700">
                <a:solidFill>
                  <a:sysClr val="windowText" lastClr="000000"/>
                </a:solidFill>
                <a:prstDash val="solid"/>
              </a:ln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9340215" y="3175635"/>
            <a:ext cx="346075" cy="368300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>
                <a:ln w="12700">
                  <a:solidFill>
                    <a:sysClr val="windowText" lastClr="000000"/>
                  </a:solidFill>
                  <a:prstDash val="solid"/>
                </a:ln>
              </a:rPr>
              <a:t>6</a:t>
            </a:r>
            <a:endParaRPr lang="en-US" altLang="zh-CN">
              <a:ln w="12700">
                <a:solidFill>
                  <a:sysClr val="windowText" lastClr="000000"/>
                </a:solidFill>
                <a:prstDash val="solid"/>
              </a:ln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7534275" y="1397000"/>
            <a:ext cx="2392680" cy="368300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/>
              <a:t>小程序嵌入企微代码</a:t>
            </a:r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组合 35"/>
          <p:cNvGrpSpPr/>
          <p:nvPr/>
        </p:nvGrpSpPr>
        <p:grpSpPr bwMode="auto">
          <a:xfrm>
            <a:off x="761273" y="468493"/>
            <a:ext cx="340615" cy="280413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4" y="1585"/>
              <a:ext cx="337" cy="708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4" y="1585"/>
              <a:ext cx="337" cy="708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8"/>
            </a:xfrm>
            <a:prstGeom prst="rect">
              <a:avLst/>
            </a:prstGeom>
          </p:spPr>
        </p:pic>
      </p:grpSp>
      <p:grpSp>
        <p:nvGrpSpPr>
          <p:cNvPr id="17411" name="组合 1"/>
          <p:cNvGrpSpPr/>
          <p:nvPr/>
        </p:nvGrpSpPr>
        <p:grpSpPr bwMode="auto">
          <a:xfrm>
            <a:off x="8986710" y="381360"/>
            <a:ext cx="627364" cy="266154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1795" noProof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7418" name="图片 5" descr="黑色ROI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0" y="1476"/>
              <a:ext cx="680" cy="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矩形 2"/>
          <p:cNvSpPr/>
          <p:nvPr/>
        </p:nvSpPr>
        <p:spPr>
          <a:xfrm>
            <a:off x="118646" y="123095"/>
            <a:ext cx="10021980" cy="551319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sz="1795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200111" y="414842"/>
            <a:ext cx="2748280" cy="401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sz="2015" b="1" dirty="0">
                <a:latin typeface="微软雅黑" panose="020B0503020204020204" charset="-122"/>
                <a:ea typeface="微软雅黑" panose="020B0503020204020204" charset="-122"/>
              </a:rPr>
              <a:t>抖音如何引流到企微？</a:t>
            </a:r>
            <a:endParaRPr kumimoji="1" lang="zh-CN" sz="2015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063283" y="-12163638"/>
            <a:ext cx="5940233" cy="16414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zh-CN" altLang="en-US" sz="1680" b="1" dirty="0">
                <a:latin typeface="微软雅黑" panose="020B0503020204020204" charset="-122"/>
                <a:ea typeface="微软雅黑" panose="020B0503020204020204" charset="-122"/>
              </a:rPr>
              <a:t>是一家面向to C流量操盘手和业务负责人的创投服务品牌，致力于通过高频次的、业务视角的活动，提供包括线下活动、线下社群和内容的会员服务以及有质量的信息、值得讨论的案例以及有效的深度链接。“群响”创始人刘思毅认为“群响”更像是关注流量话题的“混沌大学”和闭合形态的“脉脉”</a:t>
            </a:r>
            <a:endParaRPr kumimoji="1" lang="zh-CN" altLang="en-US" sz="168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063283" y="-12163638"/>
            <a:ext cx="2133130" cy="14249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zh-CN" altLang="en-US" sz="670" b="1" dirty="0">
                <a:latin typeface="微软雅黑" panose="020B0503020204020204" charset="-122"/>
                <a:ea typeface="微软雅黑" panose="020B0503020204020204" charset="-122"/>
              </a:rPr>
              <a:t>是一家面向to C流量操盘手和业务负责人的创投服务品牌，致力于通过高频次的、业务视角的活动，提供包括线下活动、线下社是一家面向to C流量操盘手和业务负责人的创投服务品牌，致力于通过高频次的、业务视角的活动，提供包括线下活动、线下社群和内容的会员服务以及有质量的信息、值得讨论的案例以及有效的深度链接。“群响”创始人刘思毅认为“群响”更像是关注流量话题的“混沌大学”和闭合形态的“脉脉”群和内容的会员服务以及有质量的信息、值得讨论的案例以及有效的深度链接。“群响”创始人刘思毅认为“群响”更像是关注流量话题的“混沌大学”和闭合形态的“脉脉”</a:t>
            </a:r>
            <a:endParaRPr kumimoji="1" lang="zh-CN" altLang="en-US" sz="67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966172" y="1260037"/>
            <a:ext cx="1830604" cy="884259"/>
          </a:xfrm>
          <a:prstGeom prst="rect">
            <a:avLst/>
          </a:prstGeom>
          <a:solidFill>
            <a:srgbClr val="F3AA2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510"/>
          </a:p>
        </p:txBody>
      </p:sp>
      <p:sp>
        <p:nvSpPr>
          <p:cNvPr id="10" name="文本框 9"/>
          <p:cNvSpPr txBox="1"/>
          <p:nvPr/>
        </p:nvSpPr>
        <p:spPr>
          <a:xfrm>
            <a:off x="4020414" y="1473766"/>
            <a:ext cx="1722120" cy="401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sz="2015" b="1" dirty="0">
                <a:latin typeface="微软雅黑" panose="020B0503020204020204" charset="-122"/>
                <a:ea typeface="微软雅黑" panose="020B0503020204020204" charset="-122"/>
              </a:rPr>
              <a:t>抖音引流模式</a:t>
            </a:r>
            <a:endParaRPr kumimoji="1" lang="zh-CN" sz="2015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2753509" y="2740288"/>
            <a:ext cx="1978660" cy="401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15" b="1" dirty="0">
                <a:latin typeface="微软雅黑" panose="020B0503020204020204" charset="-122"/>
                <a:ea typeface="微软雅黑" panose="020B0503020204020204" charset="-122"/>
              </a:rPr>
              <a:t>通过</a:t>
            </a:r>
            <a:r>
              <a:rPr kumimoji="1" lang="en-US" altLang="zh-CN" sz="2015" b="1" dirty="0">
                <a:latin typeface="微软雅黑" panose="020B0503020204020204" charset="-122"/>
                <a:ea typeface="微软雅黑" panose="020B0503020204020204" charset="-122"/>
              </a:rPr>
              <a:t>“</a:t>
            </a:r>
            <a:r>
              <a:rPr kumimoji="1" lang="zh-CN" altLang="en-US" sz="2015" b="1" dirty="0">
                <a:latin typeface="微软雅黑" panose="020B0503020204020204" charset="-122"/>
                <a:ea typeface="微软雅黑" panose="020B0503020204020204" charset="-122"/>
              </a:rPr>
              <a:t>短视频</a:t>
            </a:r>
            <a:r>
              <a:rPr kumimoji="1" lang="en-US" altLang="zh-CN" sz="2015" b="1" dirty="0">
                <a:latin typeface="微软雅黑" panose="020B0503020204020204" charset="-122"/>
                <a:ea typeface="微软雅黑" panose="020B0503020204020204" charset="-122"/>
              </a:rPr>
              <a:t>”</a:t>
            </a:r>
            <a:endParaRPr kumimoji="1" lang="en-US" altLang="zh-CN" sz="2015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5287115" y="2732669"/>
            <a:ext cx="2235200" cy="401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15" b="1" dirty="0">
                <a:latin typeface="微软雅黑" panose="020B0503020204020204" charset="-122"/>
                <a:ea typeface="微软雅黑" panose="020B0503020204020204" charset="-122"/>
              </a:rPr>
              <a:t>通过</a:t>
            </a:r>
            <a:r>
              <a:rPr kumimoji="1" lang="en-US" altLang="zh-CN" sz="2015" b="1" dirty="0">
                <a:latin typeface="微软雅黑" panose="020B0503020204020204" charset="-122"/>
                <a:ea typeface="微软雅黑" panose="020B0503020204020204" charset="-122"/>
              </a:rPr>
              <a:t>“</a:t>
            </a:r>
            <a:r>
              <a:rPr kumimoji="1" lang="zh-CN" altLang="en-US" sz="2015" b="1" dirty="0">
                <a:latin typeface="微软雅黑" panose="020B0503020204020204" charset="-122"/>
                <a:ea typeface="微软雅黑" panose="020B0503020204020204" charset="-122"/>
              </a:rPr>
              <a:t>抖音主页</a:t>
            </a:r>
            <a:r>
              <a:rPr kumimoji="1" lang="en-US" altLang="zh-CN" sz="2015" b="1" dirty="0">
                <a:latin typeface="微软雅黑" panose="020B0503020204020204" charset="-122"/>
                <a:ea typeface="微软雅黑" panose="020B0503020204020204" charset="-122"/>
              </a:rPr>
              <a:t>“</a:t>
            </a:r>
            <a:endParaRPr kumimoji="1" lang="en-US" altLang="zh-CN" sz="2015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8" name="直线箭头连接符 7"/>
          <p:cNvCxnSpPr/>
          <p:nvPr/>
        </p:nvCxnSpPr>
        <p:spPr>
          <a:xfrm flipH="1">
            <a:off x="3683586" y="2234987"/>
            <a:ext cx="741796" cy="497552"/>
          </a:xfrm>
          <a:prstGeom prst="straightConnector1">
            <a:avLst/>
          </a:prstGeom>
          <a:ln w="25400">
            <a:solidFill>
              <a:srgbClr val="F3AA2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线箭头连接符 10"/>
          <p:cNvCxnSpPr/>
          <p:nvPr/>
        </p:nvCxnSpPr>
        <p:spPr>
          <a:xfrm>
            <a:off x="5195975" y="2234987"/>
            <a:ext cx="748729" cy="497552"/>
          </a:xfrm>
          <a:prstGeom prst="straightConnector1">
            <a:avLst/>
          </a:prstGeom>
          <a:ln w="25400">
            <a:solidFill>
              <a:srgbClr val="F3AA2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线连接符 12"/>
          <p:cNvCxnSpPr/>
          <p:nvPr/>
        </p:nvCxnSpPr>
        <p:spPr>
          <a:xfrm>
            <a:off x="2942323" y="3147433"/>
            <a:ext cx="1319874" cy="0"/>
          </a:xfrm>
          <a:prstGeom prst="line">
            <a:avLst/>
          </a:prstGeom>
          <a:ln w="25400">
            <a:solidFill>
              <a:srgbClr val="F3AA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线连接符 35"/>
          <p:cNvCxnSpPr/>
          <p:nvPr/>
        </p:nvCxnSpPr>
        <p:spPr>
          <a:xfrm>
            <a:off x="5599136" y="3147433"/>
            <a:ext cx="1577449" cy="0"/>
          </a:xfrm>
          <a:prstGeom prst="line">
            <a:avLst/>
          </a:prstGeom>
          <a:ln w="25400">
            <a:solidFill>
              <a:srgbClr val="F3AA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线箭头连接符 7"/>
          <p:cNvCxnSpPr/>
          <p:nvPr/>
        </p:nvCxnSpPr>
        <p:spPr>
          <a:xfrm flipH="1">
            <a:off x="3060913" y="3276613"/>
            <a:ext cx="465256" cy="300928"/>
          </a:xfrm>
          <a:prstGeom prst="straightConnector1">
            <a:avLst/>
          </a:prstGeom>
          <a:ln w="25400">
            <a:solidFill>
              <a:srgbClr val="F3AA2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线箭头连接符 10"/>
          <p:cNvCxnSpPr/>
          <p:nvPr/>
        </p:nvCxnSpPr>
        <p:spPr>
          <a:xfrm>
            <a:off x="6475154" y="3281946"/>
            <a:ext cx="426974" cy="295443"/>
          </a:xfrm>
          <a:prstGeom prst="straightConnector1">
            <a:avLst/>
          </a:prstGeom>
          <a:ln w="25400">
            <a:solidFill>
              <a:srgbClr val="F3AA2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2063975" y="3630336"/>
            <a:ext cx="1525270" cy="323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sz="1510" b="1" dirty="0">
                <a:latin typeface="微软雅黑" panose="020B0503020204020204" charset="-122"/>
                <a:ea typeface="微软雅黑" panose="020B0503020204020204" charset="-122"/>
              </a:rPr>
              <a:t>评论区引导私信</a:t>
            </a:r>
            <a:endParaRPr kumimoji="1" lang="zh-CN" sz="151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5" name="直线连接符 12"/>
          <p:cNvCxnSpPr/>
          <p:nvPr/>
        </p:nvCxnSpPr>
        <p:spPr>
          <a:xfrm>
            <a:off x="2241590" y="3992685"/>
            <a:ext cx="1030302" cy="0"/>
          </a:xfrm>
          <a:prstGeom prst="line">
            <a:avLst/>
          </a:prstGeom>
          <a:ln w="25400">
            <a:solidFill>
              <a:srgbClr val="F3AA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线箭头连接符 7"/>
          <p:cNvCxnSpPr/>
          <p:nvPr/>
        </p:nvCxnSpPr>
        <p:spPr>
          <a:xfrm>
            <a:off x="3063911" y="4150537"/>
            <a:ext cx="902314" cy="618074"/>
          </a:xfrm>
          <a:prstGeom prst="straightConnector1">
            <a:avLst/>
          </a:prstGeom>
          <a:ln w="25400">
            <a:solidFill>
              <a:srgbClr val="F3AA2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3526235" y="5172589"/>
            <a:ext cx="895350" cy="323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sz="1510" b="1" dirty="0">
                <a:latin typeface="微软雅黑" panose="020B0503020204020204" charset="-122"/>
                <a:ea typeface="微软雅黑" panose="020B0503020204020204" charset="-122"/>
              </a:rPr>
              <a:t>引导加</a:t>
            </a:r>
            <a:r>
              <a:rPr kumimoji="1" lang="en-US" altLang="zh-CN" sz="1510" b="1" dirty="0">
                <a:latin typeface="微软雅黑" panose="020B0503020204020204" charset="-122"/>
                <a:ea typeface="微软雅黑" panose="020B0503020204020204" charset="-122"/>
              </a:rPr>
              <a:t>V</a:t>
            </a:r>
            <a:endParaRPr kumimoji="1" lang="en-US" altLang="zh-CN" sz="151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9" name="直线箭头连接符 7"/>
          <p:cNvCxnSpPr/>
          <p:nvPr/>
        </p:nvCxnSpPr>
        <p:spPr>
          <a:xfrm flipH="1">
            <a:off x="5726057" y="4150537"/>
            <a:ext cx="971107" cy="618074"/>
          </a:xfrm>
          <a:prstGeom prst="straightConnector1">
            <a:avLst/>
          </a:prstGeom>
          <a:ln w="25400">
            <a:solidFill>
              <a:srgbClr val="F3AA2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4821578" y="5172589"/>
            <a:ext cx="1525270" cy="323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sz="1510" b="1" dirty="0">
                <a:latin typeface="微软雅黑" panose="020B0503020204020204" charset="-122"/>
                <a:ea typeface="微软雅黑" panose="020B0503020204020204" charset="-122"/>
              </a:rPr>
              <a:t>引导加入粉丝群</a:t>
            </a:r>
            <a:endParaRPr kumimoji="1" lang="zh-CN" sz="151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086524" y="3630336"/>
            <a:ext cx="1525270" cy="323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sz="1510" b="1" dirty="0">
                <a:latin typeface="微软雅黑" panose="020B0503020204020204" charset="-122"/>
                <a:ea typeface="微软雅黑" panose="020B0503020204020204" charset="-122"/>
              </a:rPr>
              <a:t>头图：引导私信</a:t>
            </a:r>
            <a:endParaRPr kumimoji="1" lang="zh-CN" sz="151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23" name="直线连接符 12"/>
          <p:cNvCxnSpPr/>
          <p:nvPr/>
        </p:nvCxnSpPr>
        <p:spPr>
          <a:xfrm>
            <a:off x="6264139" y="3992685"/>
            <a:ext cx="1030302" cy="0"/>
          </a:xfrm>
          <a:prstGeom prst="line">
            <a:avLst/>
          </a:prstGeom>
          <a:ln w="25400">
            <a:solidFill>
              <a:srgbClr val="F3AA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/>
          <p:cNvSpPr txBox="1"/>
          <p:nvPr/>
        </p:nvSpPr>
        <p:spPr>
          <a:xfrm>
            <a:off x="4193137" y="4495037"/>
            <a:ext cx="1305475" cy="452755"/>
          </a:xfrm>
          <a:prstGeom prst="rect">
            <a:avLst/>
          </a:prstGeom>
          <a:noFill/>
          <a:ln>
            <a:solidFill>
              <a:srgbClr val="F1AD3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350" b="1" dirty="0">
                <a:latin typeface="微软雅黑" panose="020B0503020204020204" charset="-122"/>
                <a:ea typeface="微软雅黑" panose="020B0503020204020204" charset="-122"/>
              </a:rPr>
              <a:t>私信</a:t>
            </a:r>
            <a:endParaRPr kumimoji="1" lang="zh-CN" altLang="en-US" sz="235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29" name="直线箭头连接符 7"/>
          <p:cNvCxnSpPr/>
          <p:nvPr/>
        </p:nvCxnSpPr>
        <p:spPr>
          <a:xfrm flipH="1">
            <a:off x="4063283" y="4979258"/>
            <a:ext cx="513018" cy="193582"/>
          </a:xfrm>
          <a:prstGeom prst="straightConnector1">
            <a:avLst/>
          </a:prstGeom>
          <a:ln w="25400">
            <a:solidFill>
              <a:srgbClr val="F3AA2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线箭头连接符 7"/>
          <p:cNvCxnSpPr/>
          <p:nvPr/>
        </p:nvCxnSpPr>
        <p:spPr>
          <a:xfrm>
            <a:off x="5057854" y="4968059"/>
            <a:ext cx="417027" cy="216513"/>
          </a:xfrm>
          <a:prstGeom prst="straightConnector1">
            <a:avLst/>
          </a:prstGeom>
          <a:ln w="25400">
            <a:solidFill>
              <a:srgbClr val="F3AA2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组合 35"/>
          <p:cNvGrpSpPr/>
          <p:nvPr/>
        </p:nvGrpSpPr>
        <p:grpSpPr bwMode="auto">
          <a:xfrm>
            <a:off x="761273" y="468493"/>
            <a:ext cx="340615" cy="280413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4" y="1585"/>
              <a:ext cx="337" cy="708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4" y="1585"/>
              <a:ext cx="337" cy="708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8"/>
            </a:xfrm>
            <a:prstGeom prst="rect">
              <a:avLst/>
            </a:prstGeom>
          </p:spPr>
        </p:pic>
      </p:grpSp>
      <p:grpSp>
        <p:nvGrpSpPr>
          <p:cNvPr id="17411" name="组合 1"/>
          <p:cNvGrpSpPr/>
          <p:nvPr/>
        </p:nvGrpSpPr>
        <p:grpSpPr bwMode="auto">
          <a:xfrm>
            <a:off x="8986710" y="381360"/>
            <a:ext cx="627364" cy="266154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1795" noProof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7418" name="图片 5" descr="黑色ROI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0" y="1476"/>
              <a:ext cx="680" cy="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矩形 2"/>
          <p:cNvSpPr/>
          <p:nvPr/>
        </p:nvSpPr>
        <p:spPr>
          <a:xfrm>
            <a:off x="118646" y="123095"/>
            <a:ext cx="10021980" cy="551319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sz="1795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200111" y="414842"/>
            <a:ext cx="1978660" cy="401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sz="2015" b="1" dirty="0">
                <a:latin typeface="微软雅黑" panose="020B0503020204020204" charset="-122"/>
                <a:ea typeface="微软雅黑" panose="020B0503020204020204" charset="-122"/>
              </a:rPr>
              <a:t>评论区引导私信</a:t>
            </a:r>
            <a:endParaRPr kumimoji="1" lang="zh-CN" sz="2015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063283" y="-12163638"/>
            <a:ext cx="5940233" cy="16414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zh-CN" altLang="en-US" sz="1680" b="1" dirty="0">
                <a:latin typeface="微软雅黑" panose="020B0503020204020204" charset="-122"/>
                <a:ea typeface="微软雅黑" panose="020B0503020204020204" charset="-122"/>
              </a:rPr>
              <a:t>是一家面向to C流量操盘手和业务负责人的创投服务品牌，致力于通过高频次的、业务视角的活动，提供包括线下活动、线下社群和内容的会员服务以及有质量的信息、值得讨论的案例以及有效的深度链接。“群响”创始人刘思毅认为“群响”更像是关注流量话题的“混沌大学”和闭合形态的“脉脉”</a:t>
            </a:r>
            <a:endParaRPr kumimoji="1" lang="zh-CN" altLang="en-US" sz="168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063283" y="-12163638"/>
            <a:ext cx="2133130" cy="14249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zh-CN" altLang="en-US" sz="670" b="1" dirty="0">
                <a:latin typeface="微软雅黑" panose="020B0503020204020204" charset="-122"/>
                <a:ea typeface="微软雅黑" panose="020B0503020204020204" charset="-122"/>
              </a:rPr>
              <a:t>是一家面向to C流量操盘手和业务负责人的创投服务品牌，致力于通过高频次的、业务视角的活动，提供包括线下活动、线下社是一家面向to C流量操盘手和业务负责人的创投服务品牌，致力于通过高频次的、业务视角的活动，提供包括线下活动、线下社群和内容的会员服务以及有质量的信息、值得讨论的案例以及有效的深度链接。“群响”创始人刘思毅认为“群响”更像是关注流量话题的“混沌大学”和闭合形态的“脉脉”群和内容的会员服务以及有质量的信息、值得讨论的案例以及有效的深度链接。“群响”创始人刘思毅认为“群响”更像是关注流量话题的“混沌大学”和闭合形态的“脉脉”</a:t>
            </a:r>
            <a:endParaRPr kumimoji="1" lang="zh-CN" altLang="en-US" sz="67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459588" y="1709703"/>
            <a:ext cx="3257550" cy="13315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zh-CN" altLang="en-US" sz="2685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评论置顶，引导私信</a:t>
            </a:r>
            <a:endParaRPr kumimoji="1" lang="zh-CN" altLang="en-US" sz="2685" b="1" dirty="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r>
              <a:rPr kumimoji="1" lang="zh-CN" altLang="en-US" sz="2685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通过赠送</a:t>
            </a:r>
            <a:r>
              <a:rPr kumimoji="1" lang="en-US" altLang="zh-CN" sz="2685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PDF</a:t>
            </a:r>
            <a:r>
              <a:rPr kumimoji="1" lang="zh-CN" altLang="en-US" sz="2685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文件</a:t>
            </a:r>
            <a:endParaRPr kumimoji="1" lang="zh-CN" altLang="en-US" sz="2685" b="1" dirty="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r>
              <a:rPr kumimoji="1" lang="zh-CN" altLang="en-US" sz="2685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作为私信利益点</a:t>
            </a:r>
            <a:endParaRPr kumimoji="1" lang="zh-CN" altLang="en-US" sz="2685" b="1" dirty="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6" name="直线连接符 12"/>
          <p:cNvCxnSpPr/>
          <p:nvPr/>
        </p:nvCxnSpPr>
        <p:spPr>
          <a:xfrm>
            <a:off x="6588908" y="3115436"/>
            <a:ext cx="2181125" cy="0"/>
          </a:xfrm>
          <a:prstGeom prst="line">
            <a:avLst/>
          </a:prstGeom>
          <a:ln w="25400">
            <a:solidFill>
              <a:srgbClr val="F3AA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图片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671" y="958842"/>
            <a:ext cx="2071802" cy="4486505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5247" y="931644"/>
            <a:ext cx="2097933" cy="4541433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37" name="文本框 36"/>
          <p:cNvSpPr txBox="1"/>
          <p:nvPr/>
        </p:nvSpPr>
        <p:spPr>
          <a:xfrm>
            <a:off x="2378110" y="3834834"/>
            <a:ext cx="390363" cy="40132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kumimoji="1" lang="en-US" altLang="zh-CN" sz="2015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38" name="直接箭头连接符 37"/>
          <p:cNvCxnSpPr/>
          <p:nvPr/>
        </p:nvCxnSpPr>
        <p:spPr>
          <a:xfrm flipV="1">
            <a:off x="1933353" y="4221464"/>
            <a:ext cx="346100" cy="25757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本框 38"/>
          <p:cNvSpPr txBox="1"/>
          <p:nvPr/>
        </p:nvSpPr>
        <p:spPr>
          <a:xfrm>
            <a:off x="3045247" y="2364041"/>
            <a:ext cx="2094733" cy="102235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kumimoji="1" lang="en-US" altLang="zh-CN" sz="2015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endParaRPr kumimoji="1" lang="en-US" altLang="zh-CN" sz="2015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endParaRPr kumimoji="1" lang="en-US" altLang="zh-CN" sz="2015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40" name="直接箭头连接符 39"/>
          <p:cNvCxnSpPr/>
          <p:nvPr/>
        </p:nvCxnSpPr>
        <p:spPr>
          <a:xfrm flipH="1" flipV="1">
            <a:off x="4349122" y="3442871"/>
            <a:ext cx="305038" cy="39196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组合 35"/>
          <p:cNvGrpSpPr/>
          <p:nvPr/>
        </p:nvGrpSpPr>
        <p:grpSpPr bwMode="auto">
          <a:xfrm>
            <a:off x="761273" y="468493"/>
            <a:ext cx="340615" cy="280413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4" y="1585"/>
              <a:ext cx="337" cy="708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4" y="1585"/>
              <a:ext cx="337" cy="708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8"/>
            </a:xfrm>
            <a:prstGeom prst="rect">
              <a:avLst/>
            </a:prstGeom>
          </p:spPr>
        </p:pic>
      </p:grpSp>
      <p:grpSp>
        <p:nvGrpSpPr>
          <p:cNvPr id="17411" name="组合 1"/>
          <p:cNvGrpSpPr/>
          <p:nvPr/>
        </p:nvGrpSpPr>
        <p:grpSpPr bwMode="auto">
          <a:xfrm>
            <a:off x="8986710" y="381360"/>
            <a:ext cx="627364" cy="266154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1795" noProof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7418" name="图片 5" descr="黑色ROI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0" y="1476"/>
              <a:ext cx="680" cy="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矩形 2"/>
          <p:cNvSpPr/>
          <p:nvPr/>
        </p:nvSpPr>
        <p:spPr>
          <a:xfrm>
            <a:off x="118646" y="123095"/>
            <a:ext cx="10021980" cy="551319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sz="1795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200111" y="414842"/>
            <a:ext cx="1649095" cy="401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sz="2015" b="1" dirty="0">
                <a:latin typeface="微软雅黑" panose="020B0503020204020204" charset="-122"/>
                <a:ea typeface="微软雅黑" panose="020B0503020204020204" charset="-122"/>
              </a:rPr>
              <a:t>私信引导加</a:t>
            </a:r>
            <a:r>
              <a:rPr kumimoji="1" lang="en-US" altLang="zh-CN" sz="2015" b="1" dirty="0">
                <a:latin typeface="微软雅黑" panose="020B0503020204020204" charset="-122"/>
                <a:ea typeface="微软雅黑" panose="020B0503020204020204" charset="-122"/>
              </a:rPr>
              <a:t>V</a:t>
            </a:r>
            <a:endParaRPr kumimoji="1" lang="en-US" altLang="zh-CN" sz="2015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063283" y="-12163638"/>
            <a:ext cx="5940233" cy="16414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zh-CN" altLang="en-US" sz="1680" b="1" dirty="0">
                <a:latin typeface="微软雅黑" panose="020B0503020204020204" charset="-122"/>
                <a:ea typeface="微软雅黑" panose="020B0503020204020204" charset="-122"/>
              </a:rPr>
              <a:t>是一家面向to C流量操盘手和业务负责人的创投服务品牌，致力于通过高频次的、业务视角的活动，提供包括线下活动、线下社群和内容的会员服务以及有质量的信息、值得讨论的案例以及有效的深度链接。“群响”创始人刘思毅认为“群响”更像是关注流量话题的“混沌大学”和闭合形态的“脉脉”</a:t>
            </a:r>
            <a:endParaRPr kumimoji="1" lang="zh-CN" altLang="en-US" sz="168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063283" y="-12163638"/>
            <a:ext cx="2133130" cy="14249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zh-CN" altLang="en-US" sz="670" b="1" dirty="0">
                <a:latin typeface="微软雅黑" panose="020B0503020204020204" charset="-122"/>
                <a:ea typeface="微软雅黑" panose="020B0503020204020204" charset="-122"/>
              </a:rPr>
              <a:t>是一家面向to C流量操盘手和业务负责人的创投服务品牌，致力于通过高频次的、业务视角的活动，提供包括线下活动、线下社是一家面向to C流量操盘手和业务负责人的创投服务品牌，致力于通过高频次的、业务视角的活动，提供包括线下活动、线下社群和内容的会员服务以及有质量的信息、值得讨论的案例以及有效的深度链接。“群响”创始人刘思毅认为“群响”更像是关注流量话题的“混沌大学”和闭合形态的“脉脉”群和内容的会员服务以及有质量的信息、值得讨论的案例以及有效的深度链接。“群响”创始人刘思毅认为“群响”更像是关注流量话题的“混沌大学”和闭合形态的“脉脉”</a:t>
            </a:r>
            <a:endParaRPr kumimoji="1" lang="zh-CN" altLang="en-US" sz="67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338532" y="1573183"/>
            <a:ext cx="2232660" cy="13315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zh-CN" sz="2685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通过海报方式</a:t>
            </a:r>
            <a:endParaRPr kumimoji="1" lang="zh-CN" sz="2685" b="1" dirty="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r>
              <a:rPr kumimoji="1" lang="zh-CN" sz="2685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引导加</a:t>
            </a:r>
            <a:r>
              <a:rPr kumimoji="1" lang="en-US" altLang="zh-CN" sz="2685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V</a:t>
            </a:r>
            <a:endParaRPr kumimoji="1" lang="en-US" altLang="zh-CN" sz="2685" b="1" dirty="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r>
              <a:rPr kumimoji="1" lang="zh-CN" altLang="en-US" sz="2685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领取文件</a:t>
            </a:r>
            <a:endParaRPr kumimoji="1" lang="zh-CN" altLang="en-US" sz="2685" b="1" dirty="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6" name="直线连接符 12"/>
          <p:cNvCxnSpPr/>
          <p:nvPr/>
        </p:nvCxnSpPr>
        <p:spPr>
          <a:xfrm>
            <a:off x="6432656" y="2994914"/>
            <a:ext cx="2181125" cy="0"/>
          </a:xfrm>
          <a:prstGeom prst="line">
            <a:avLst/>
          </a:prstGeom>
          <a:ln w="25400">
            <a:solidFill>
              <a:srgbClr val="F3AA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rcRect l="-301" t="3828" r="301" b="4111"/>
          <a:stretch>
            <a:fillRect/>
          </a:stretch>
        </p:blipFill>
        <p:spPr>
          <a:xfrm>
            <a:off x="554818" y="908713"/>
            <a:ext cx="2455232" cy="4663021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rcRect t="15080" b="24396"/>
          <a:stretch>
            <a:fillRect/>
          </a:stretch>
        </p:blipFill>
        <p:spPr>
          <a:xfrm>
            <a:off x="3152970" y="1344405"/>
            <a:ext cx="2738938" cy="3589524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10" name="矩形 9"/>
          <p:cNvSpPr/>
          <p:nvPr/>
        </p:nvSpPr>
        <p:spPr>
          <a:xfrm>
            <a:off x="886519" y="2418436"/>
            <a:ext cx="1819026" cy="471955"/>
          </a:xfrm>
          <a:prstGeom prst="rect">
            <a:avLst/>
          </a:prstGeom>
          <a:noFill/>
          <a:ln w="19050" cmpd="sng">
            <a:solidFill>
              <a:srgbClr val="FF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510"/>
          </a:p>
        </p:txBody>
      </p:sp>
      <p:cxnSp>
        <p:nvCxnSpPr>
          <p:cNvPr id="11" name="直接箭头连接符 10"/>
          <p:cNvCxnSpPr/>
          <p:nvPr/>
        </p:nvCxnSpPr>
        <p:spPr>
          <a:xfrm flipH="1" flipV="1">
            <a:off x="2102403" y="2994914"/>
            <a:ext cx="330102" cy="590877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3396680" y="2970916"/>
            <a:ext cx="2277116" cy="713532"/>
          </a:xfrm>
          <a:prstGeom prst="rect">
            <a:avLst/>
          </a:prstGeom>
          <a:noFill/>
          <a:ln w="19050" cmpd="sng">
            <a:solidFill>
              <a:srgbClr val="FF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510"/>
          </a:p>
        </p:txBody>
      </p:sp>
      <p:cxnSp>
        <p:nvCxnSpPr>
          <p:cNvPr id="13" name="直接箭头连接符 12"/>
          <p:cNvCxnSpPr/>
          <p:nvPr/>
        </p:nvCxnSpPr>
        <p:spPr>
          <a:xfrm flipH="1" flipV="1">
            <a:off x="5163444" y="3777773"/>
            <a:ext cx="330102" cy="590877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组合 35"/>
          <p:cNvGrpSpPr/>
          <p:nvPr/>
        </p:nvGrpSpPr>
        <p:grpSpPr bwMode="auto">
          <a:xfrm>
            <a:off x="761273" y="468493"/>
            <a:ext cx="340615" cy="280413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4" y="1585"/>
              <a:ext cx="337" cy="708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4" y="1585"/>
              <a:ext cx="337" cy="708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8"/>
            </a:xfrm>
            <a:prstGeom prst="rect">
              <a:avLst/>
            </a:prstGeom>
          </p:spPr>
        </p:pic>
      </p:grpSp>
      <p:grpSp>
        <p:nvGrpSpPr>
          <p:cNvPr id="17411" name="组合 1"/>
          <p:cNvGrpSpPr/>
          <p:nvPr/>
        </p:nvGrpSpPr>
        <p:grpSpPr bwMode="auto">
          <a:xfrm>
            <a:off x="8986710" y="381360"/>
            <a:ext cx="627364" cy="266154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1795" noProof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7418" name="图片 5" descr="黑色ROI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0" y="1476"/>
              <a:ext cx="680" cy="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矩形 2"/>
          <p:cNvSpPr/>
          <p:nvPr/>
        </p:nvSpPr>
        <p:spPr>
          <a:xfrm>
            <a:off x="118646" y="123095"/>
            <a:ext cx="10021980" cy="551319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sz="1795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200111" y="414842"/>
            <a:ext cx="2491740" cy="401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sz="2015" b="1" dirty="0">
                <a:latin typeface="微软雅黑" panose="020B0503020204020204" charset="-122"/>
                <a:ea typeface="微软雅黑" panose="020B0503020204020204" charset="-122"/>
              </a:rPr>
              <a:t>私信引导加入粉丝群</a:t>
            </a:r>
            <a:endParaRPr kumimoji="1" lang="en-US" altLang="zh-CN" sz="2015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063283" y="-12163638"/>
            <a:ext cx="5940233" cy="16414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zh-CN" altLang="en-US" sz="1680" b="1" dirty="0">
                <a:latin typeface="微软雅黑" panose="020B0503020204020204" charset="-122"/>
                <a:ea typeface="微软雅黑" panose="020B0503020204020204" charset="-122"/>
              </a:rPr>
              <a:t>是一家面向to C流量操盘手和业务负责人的创投服务品牌，致力于通过高频次的、业务视角的活动，提供包括线下活动、线下社群和内容的会员服务以及有质量的信息、值得讨论的案例以及有效的深度链接。“群响”创始人刘思毅认为“群响”更像是关注流量话题的“混沌大学”和闭合形态的“脉脉”</a:t>
            </a:r>
            <a:endParaRPr kumimoji="1" lang="zh-CN" altLang="en-US" sz="168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063283" y="-12163638"/>
            <a:ext cx="2133130" cy="14249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zh-CN" altLang="en-US" sz="670" b="1" dirty="0">
                <a:latin typeface="微软雅黑" panose="020B0503020204020204" charset="-122"/>
                <a:ea typeface="微软雅黑" panose="020B0503020204020204" charset="-122"/>
              </a:rPr>
              <a:t>是一家面向to C流量操盘手和业务负责人的创投服务品牌，致力于通过高频次的、业务视角的活动，提供包括线下活动、线下社是一家面向to C流量操盘手和业务负责人的创投服务品牌，致力于通过高频次的、业务视角的活动，提供包括线下活动、线下社群和内容的会员服务以及有质量的信息、值得讨论的案例以及有效的深度链接。“群响”创始人刘思毅认为“群响”更像是关注流量话题的“混沌大学”和闭合形态的“脉脉”群和内容的会员服务以及有质量的信息、值得讨论的案例以及有效的深度链接。“群响”创始人刘思毅认为“群响”更像是关注流量话题的“混沌大学”和闭合形态的“脉脉”</a:t>
            </a:r>
            <a:endParaRPr kumimoji="1" lang="zh-CN" altLang="en-US" sz="67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338532" y="1573183"/>
            <a:ext cx="2232660" cy="13315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zh-CN" sz="2685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进入粉丝群后</a:t>
            </a:r>
            <a:endParaRPr kumimoji="1" lang="zh-CN" sz="2685" b="1" dirty="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r>
              <a:rPr kumimoji="1" lang="zh-CN" sz="2685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自动欢迎语</a:t>
            </a:r>
            <a:endParaRPr kumimoji="1" lang="zh-CN" sz="2685" b="1" dirty="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r>
              <a:rPr kumimoji="1" lang="zh-CN" sz="2685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再次引导加</a:t>
            </a:r>
            <a:r>
              <a:rPr kumimoji="1" lang="en-US" altLang="zh-CN" sz="2685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V</a:t>
            </a:r>
            <a:endParaRPr kumimoji="1" lang="en-US" altLang="zh-CN" sz="2685" b="1" dirty="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6" name="直线连接符 12"/>
          <p:cNvCxnSpPr/>
          <p:nvPr/>
        </p:nvCxnSpPr>
        <p:spPr>
          <a:xfrm>
            <a:off x="6432656" y="2994914"/>
            <a:ext cx="2181125" cy="0"/>
          </a:xfrm>
          <a:prstGeom prst="line">
            <a:avLst/>
          </a:prstGeom>
          <a:ln w="25400">
            <a:solidFill>
              <a:srgbClr val="F3AA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rcRect l="-301" t="3828" r="301" b="4111"/>
          <a:stretch>
            <a:fillRect/>
          </a:stretch>
        </p:blipFill>
        <p:spPr>
          <a:xfrm>
            <a:off x="579349" y="909247"/>
            <a:ext cx="2455232" cy="4663021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rcRect t="-1417" b="3024"/>
          <a:stretch>
            <a:fillRect/>
          </a:stretch>
        </p:blipFill>
        <p:spPr>
          <a:xfrm>
            <a:off x="3146037" y="909247"/>
            <a:ext cx="2302713" cy="4662488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10" name="矩形 9"/>
          <p:cNvSpPr/>
          <p:nvPr/>
        </p:nvSpPr>
        <p:spPr>
          <a:xfrm>
            <a:off x="897718" y="1951280"/>
            <a:ext cx="1819026" cy="471955"/>
          </a:xfrm>
          <a:prstGeom prst="rect">
            <a:avLst/>
          </a:prstGeom>
          <a:noFill/>
          <a:ln w="19050" cmpd="sng">
            <a:solidFill>
              <a:srgbClr val="FF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510"/>
          </a:p>
        </p:txBody>
      </p:sp>
      <p:cxnSp>
        <p:nvCxnSpPr>
          <p:cNvPr id="11" name="直接箭头连接符 10"/>
          <p:cNvCxnSpPr/>
          <p:nvPr/>
        </p:nvCxnSpPr>
        <p:spPr>
          <a:xfrm flipH="1" flipV="1">
            <a:off x="2448504" y="2520293"/>
            <a:ext cx="330102" cy="590877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3396680" y="2994914"/>
            <a:ext cx="1665974" cy="761527"/>
          </a:xfrm>
          <a:prstGeom prst="rect">
            <a:avLst/>
          </a:prstGeom>
          <a:noFill/>
          <a:ln w="19050" cmpd="sng">
            <a:solidFill>
              <a:srgbClr val="FF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510"/>
          </a:p>
        </p:txBody>
      </p:sp>
      <p:cxnSp>
        <p:nvCxnSpPr>
          <p:cNvPr id="9" name="直接箭头连接符 8"/>
          <p:cNvCxnSpPr/>
          <p:nvPr/>
        </p:nvCxnSpPr>
        <p:spPr>
          <a:xfrm flipV="1">
            <a:off x="3251627" y="3834834"/>
            <a:ext cx="196781" cy="590877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组合 35"/>
          <p:cNvGrpSpPr/>
          <p:nvPr/>
        </p:nvGrpSpPr>
        <p:grpSpPr bwMode="auto">
          <a:xfrm>
            <a:off x="334647" y="250914"/>
            <a:ext cx="340615" cy="280413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4" y="1585"/>
              <a:ext cx="337" cy="708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4" y="1585"/>
              <a:ext cx="337" cy="708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8"/>
            </a:xfrm>
            <a:prstGeom prst="rect">
              <a:avLst/>
            </a:prstGeom>
          </p:spPr>
        </p:pic>
      </p:grpSp>
      <p:grpSp>
        <p:nvGrpSpPr>
          <p:cNvPr id="17411" name="组合 1"/>
          <p:cNvGrpSpPr/>
          <p:nvPr/>
        </p:nvGrpSpPr>
        <p:grpSpPr bwMode="auto">
          <a:xfrm>
            <a:off x="8986710" y="381360"/>
            <a:ext cx="627364" cy="266154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1795" noProof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7418" name="图片 5" descr="黑色ROI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0" y="1476"/>
              <a:ext cx="680" cy="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矩形 2"/>
          <p:cNvSpPr/>
          <p:nvPr/>
        </p:nvSpPr>
        <p:spPr>
          <a:xfrm>
            <a:off x="118646" y="123095"/>
            <a:ext cx="10021980" cy="551319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sz="1795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773485" y="197263"/>
            <a:ext cx="1722120" cy="401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sz="2015" b="1" dirty="0">
                <a:latin typeface="微软雅黑" panose="020B0503020204020204" charset="-122"/>
                <a:ea typeface="微软雅黑" panose="020B0503020204020204" charset="-122"/>
              </a:rPr>
              <a:t>主页装修细节</a:t>
            </a:r>
            <a:endParaRPr kumimoji="1" lang="en-US" altLang="zh-CN" sz="2015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063283" y="-12163638"/>
            <a:ext cx="5940233" cy="16414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zh-CN" altLang="en-US" sz="1680" b="1" dirty="0">
                <a:latin typeface="微软雅黑" panose="020B0503020204020204" charset="-122"/>
                <a:ea typeface="微软雅黑" panose="020B0503020204020204" charset="-122"/>
              </a:rPr>
              <a:t>是一家面向to C流量操盘手和业务负责人的创投服务品牌，致力于通过高频次的、业务视角的活动，提供包括线下活动、线下社群和内容的会员服务以及有质量的信息、值得讨论的案例以及有效的深度链接。“群响”创始人刘思毅认为“群响”更像是关注流量话题的“混沌大学”和闭合形态的“脉脉”</a:t>
            </a:r>
            <a:endParaRPr kumimoji="1" lang="zh-CN" altLang="en-US" sz="168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063283" y="-12163638"/>
            <a:ext cx="2133130" cy="14249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zh-CN" altLang="en-US" sz="670" b="1" dirty="0">
                <a:latin typeface="微软雅黑" panose="020B0503020204020204" charset="-122"/>
                <a:ea typeface="微软雅黑" panose="020B0503020204020204" charset="-122"/>
              </a:rPr>
              <a:t>是一家面向to C流量操盘手和业务负责人的创投服务品牌，致力于通过高频次的、业务视角的活动，提供包括线下活动、线下社是一家面向to C流量操盘手和业务负责人的创投服务品牌，致力于通过高频次的、业务视角的活动，提供包括线下活动、线下社群和内容的会员服务以及有质量的信息、值得讨论的案例以及有效的深度链接。“群响”创始人刘思毅认为“群响”更像是关注流量话题的“混沌大学”和闭合形态的“脉脉”群和内容的会员服务以及有质量的信息、值得讨论的案例以及有效的深度链接。“群响”创始人刘思毅认为“群响”更像是关注流量话题的“混沌大学”和闭合形态的“脉脉”</a:t>
            </a:r>
            <a:endParaRPr kumimoji="1" lang="zh-CN" altLang="en-US" sz="67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rcRect l="311" t="-316" r="-311" b="3814"/>
          <a:stretch>
            <a:fillRect/>
          </a:stretch>
        </p:blipFill>
        <p:spPr>
          <a:xfrm>
            <a:off x="3591861" y="531149"/>
            <a:ext cx="2658413" cy="5051251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3441475" y="477821"/>
            <a:ext cx="3025844" cy="906580"/>
          </a:xfrm>
          <a:prstGeom prst="rect">
            <a:avLst/>
          </a:prstGeom>
          <a:noFill/>
          <a:ln w="19050" cmpd="sng">
            <a:solidFill>
              <a:srgbClr val="FF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510"/>
          </a:p>
        </p:txBody>
      </p:sp>
      <p:sp>
        <p:nvSpPr>
          <p:cNvPr id="15" name="文本框 14"/>
          <p:cNvSpPr txBox="1"/>
          <p:nvPr/>
        </p:nvSpPr>
        <p:spPr>
          <a:xfrm>
            <a:off x="538553" y="997771"/>
            <a:ext cx="2367915" cy="401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015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01.</a:t>
            </a:r>
            <a:r>
              <a:rPr kumimoji="1" lang="zh-CN" sz="2015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头图：引导私信</a:t>
            </a:r>
            <a:endParaRPr kumimoji="1" lang="zh-CN" sz="2015" b="1" dirty="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7" name="直接箭头连接符 16"/>
          <p:cNvCxnSpPr/>
          <p:nvPr/>
        </p:nvCxnSpPr>
        <p:spPr>
          <a:xfrm flipV="1">
            <a:off x="2970054" y="860718"/>
            <a:ext cx="292239" cy="306104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线连接符 12"/>
          <p:cNvCxnSpPr/>
          <p:nvPr/>
        </p:nvCxnSpPr>
        <p:spPr>
          <a:xfrm>
            <a:off x="860922" y="1384401"/>
            <a:ext cx="1689439" cy="0"/>
          </a:xfrm>
          <a:prstGeom prst="line">
            <a:avLst/>
          </a:prstGeom>
          <a:ln w="25400">
            <a:solidFill>
              <a:srgbClr val="F3AA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3591861" y="2278716"/>
            <a:ext cx="1665974" cy="520484"/>
          </a:xfrm>
          <a:prstGeom prst="rect">
            <a:avLst/>
          </a:prstGeom>
          <a:noFill/>
          <a:ln w="19050" cmpd="sng">
            <a:solidFill>
              <a:srgbClr val="FF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510"/>
          </a:p>
        </p:txBody>
      </p:sp>
      <p:sp>
        <p:nvSpPr>
          <p:cNvPr id="21" name="文本框 20"/>
          <p:cNvSpPr txBox="1"/>
          <p:nvPr/>
        </p:nvSpPr>
        <p:spPr>
          <a:xfrm>
            <a:off x="5632467" y="1943814"/>
            <a:ext cx="3660140" cy="3492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168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02.</a:t>
            </a:r>
            <a:r>
              <a:rPr kumimoji="1" lang="zh-CN" sz="168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签名：介绍背景，彰显实力(牛逼)</a:t>
            </a:r>
            <a:endParaRPr kumimoji="1" lang="zh-CN" sz="1680" b="1" dirty="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22" name="直线连接符 12"/>
          <p:cNvCxnSpPr/>
          <p:nvPr/>
        </p:nvCxnSpPr>
        <p:spPr>
          <a:xfrm>
            <a:off x="6035361" y="2294714"/>
            <a:ext cx="2808798" cy="0"/>
          </a:xfrm>
          <a:prstGeom prst="line">
            <a:avLst/>
          </a:prstGeom>
          <a:ln w="25400">
            <a:solidFill>
              <a:srgbClr val="F3AA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22"/>
          <p:cNvSpPr/>
          <p:nvPr/>
        </p:nvSpPr>
        <p:spPr>
          <a:xfrm>
            <a:off x="3690518" y="2886124"/>
            <a:ext cx="755128" cy="333302"/>
          </a:xfrm>
          <a:prstGeom prst="rect">
            <a:avLst/>
          </a:prstGeom>
          <a:noFill/>
          <a:ln w="19050" cmpd="sng">
            <a:solidFill>
              <a:srgbClr val="FF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510"/>
          </a:p>
        </p:txBody>
      </p:sp>
      <p:sp>
        <p:nvSpPr>
          <p:cNvPr id="24" name="矩形 23"/>
          <p:cNvSpPr/>
          <p:nvPr/>
        </p:nvSpPr>
        <p:spPr>
          <a:xfrm>
            <a:off x="4591766" y="2886124"/>
            <a:ext cx="707132" cy="333302"/>
          </a:xfrm>
          <a:prstGeom prst="rect">
            <a:avLst/>
          </a:prstGeom>
          <a:noFill/>
          <a:ln w="19050" cmpd="sng">
            <a:solidFill>
              <a:srgbClr val="FF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510"/>
          </a:p>
        </p:txBody>
      </p:sp>
      <p:sp>
        <p:nvSpPr>
          <p:cNvPr id="25" name="矩形 24"/>
          <p:cNvSpPr/>
          <p:nvPr/>
        </p:nvSpPr>
        <p:spPr>
          <a:xfrm>
            <a:off x="5632733" y="2890391"/>
            <a:ext cx="604742" cy="333302"/>
          </a:xfrm>
          <a:prstGeom prst="rect">
            <a:avLst/>
          </a:prstGeom>
          <a:noFill/>
          <a:ln w="19050" cmpd="sng">
            <a:solidFill>
              <a:srgbClr val="FF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510"/>
          </a:p>
        </p:txBody>
      </p:sp>
      <p:sp>
        <p:nvSpPr>
          <p:cNvPr id="26" name="矩形 25"/>
          <p:cNvSpPr/>
          <p:nvPr/>
        </p:nvSpPr>
        <p:spPr>
          <a:xfrm>
            <a:off x="3668120" y="3835367"/>
            <a:ext cx="2528292" cy="311970"/>
          </a:xfrm>
          <a:prstGeom prst="rect">
            <a:avLst/>
          </a:prstGeom>
          <a:noFill/>
          <a:ln w="19050" cmpd="sng">
            <a:solidFill>
              <a:srgbClr val="FF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510"/>
          </a:p>
        </p:txBody>
      </p:sp>
      <p:sp>
        <p:nvSpPr>
          <p:cNvPr id="27" name="矩形 26"/>
          <p:cNvSpPr/>
          <p:nvPr/>
        </p:nvSpPr>
        <p:spPr>
          <a:xfrm>
            <a:off x="3579062" y="4239595"/>
            <a:ext cx="2658413" cy="1044167"/>
          </a:xfrm>
          <a:prstGeom prst="rect">
            <a:avLst/>
          </a:prstGeom>
          <a:noFill/>
          <a:ln w="19050" cmpd="sng">
            <a:solidFill>
              <a:srgbClr val="FF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510"/>
          </a:p>
        </p:txBody>
      </p:sp>
      <p:cxnSp>
        <p:nvCxnSpPr>
          <p:cNvPr id="28" name="直接箭头连接符 27"/>
          <p:cNvCxnSpPr/>
          <p:nvPr/>
        </p:nvCxnSpPr>
        <p:spPr>
          <a:xfrm flipH="1">
            <a:off x="5435952" y="2278716"/>
            <a:ext cx="357299" cy="351433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/>
          <p:cNvSpPr txBox="1"/>
          <p:nvPr/>
        </p:nvSpPr>
        <p:spPr>
          <a:xfrm>
            <a:off x="532154" y="2756003"/>
            <a:ext cx="2000250" cy="607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168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03.</a:t>
            </a:r>
            <a:r>
              <a:rPr kumimoji="1" lang="zh-CN" sz="168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商品：体现目前</a:t>
            </a:r>
            <a:endParaRPr kumimoji="1" lang="zh-CN" sz="1680" b="1" dirty="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r>
              <a:rPr kumimoji="1" lang="zh-CN" sz="168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能提供的付费项目</a:t>
            </a:r>
            <a:endParaRPr kumimoji="1" lang="zh-CN" sz="1680" b="1" dirty="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30" name="直线连接符 12"/>
          <p:cNvCxnSpPr/>
          <p:nvPr/>
        </p:nvCxnSpPr>
        <p:spPr>
          <a:xfrm>
            <a:off x="773464" y="3349547"/>
            <a:ext cx="1405199" cy="0"/>
          </a:xfrm>
          <a:prstGeom prst="line">
            <a:avLst/>
          </a:prstGeom>
          <a:ln w="25400">
            <a:solidFill>
              <a:srgbClr val="F3AA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/>
          <p:cNvCxnSpPr/>
          <p:nvPr/>
        </p:nvCxnSpPr>
        <p:spPr>
          <a:xfrm>
            <a:off x="2609555" y="3052509"/>
            <a:ext cx="831921" cy="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31"/>
          <p:cNvSpPr txBox="1"/>
          <p:nvPr/>
        </p:nvSpPr>
        <p:spPr>
          <a:xfrm>
            <a:off x="6659301" y="3650318"/>
            <a:ext cx="2722940" cy="349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168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04.</a:t>
            </a:r>
            <a:r>
              <a:rPr kumimoji="1" lang="zh-CN" sz="168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粉丝群：引导粉丝加入</a:t>
            </a:r>
            <a:endParaRPr kumimoji="1" lang="zh-CN" sz="1680" b="1" dirty="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36" name="直接箭头连接符 35"/>
          <p:cNvCxnSpPr/>
          <p:nvPr/>
        </p:nvCxnSpPr>
        <p:spPr>
          <a:xfrm flipH="1" flipV="1">
            <a:off x="5363425" y="3293019"/>
            <a:ext cx="1240948" cy="472488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线连接符 12"/>
          <p:cNvCxnSpPr/>
          <p:nvPr/>
        </p:nvCxnSpPr>
        <p:spPr>
          <a:xfrm>
            <a:off x="6969139" y="3991619"/>
            <a:ext cx="2017407" cy="0"/>
          </a:xfrm>
          <a:prstGeom prst="line">
            <a:avLst/>
          </a:prstGeom>
          <a:ln w="25400">
            <a:solidFill>
              <a:srgbClr val="F3AA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框 37"/>
          <p:cNvSpPr txBox="1"/>
          <p:nvPr/>
        </p:nvSpPr>
        <p:spPr>
          <a:xfrm>
            <a:off x="7118191" y="2583220"/>
            <a:ext cx="2426970" cy="607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168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05.</a:t>
            </a:r>
            <a:r>
              <a:rPr kumimoji="1" lang="zh-CN" sz="168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直播预告：每周动态</a:t>
            </a:r>
            <a:endParaRPr kumimoji="1" lang="zh-CN" sz="1680" b="1" dirty="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r>
              <a:rPr kumimoji="1" lang="zh-CN" sz="168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让用户及时关注到</a:t>
            </a:r>
            <a:endParaRPr kumimoji="1" lang="zh-CN" sz="1680" b="1" dirty="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39" name="直线连接符 12"/>
          <p:cNvCxnSpPr/>
          <p:nvPr/>
        </p:nvCxnSpPr>
        <p:spPr>
          <a:xfrm>
            <a:off x="7317372" y="3182096"/>
            <a:ext cx="2017407" cy="0"/>
          </a:xfrm>
          <a:prstGeom prst="line">
            <a:avLst/>
          </a:prstGeom>
          <a:ln w="25400">
            <a:solidFill>
              <a:srgbClr val="F3AA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箭头连接符 39"/>
          <p:cNvCxnSpPr/>
          <p:nvPr/>
        </p:nvCxnSpPr>
        <p:spPr>
          <a:xfrm flipH="1">
            <a:off x="6400659" y="3052509"/>
            <a:ext cx="708199" cy="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箭头连接符 40"/>
          <p:cNvCxnSpPr/>
          <p:nvPr/>
        </p:nvCxnSpPr>
        <p:spPr>
          <a:xfrm flipV="1">
            <a:off x="2738609" y="3985219"/>
            <a:ext cx="702866" cy="162118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框 41"/>
          <p:cNvSpPr txBox="1"/>
          <p:nvPr/>
        </p:nvSpPr>
        <p:spPr>
          <a:xfrm>
            <a:off x="334572" y="4239595"/>
            <a:ext cx="2941052" cy="112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168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06.</a:t>
            </a:r>
            <a:r>
              <a:rPr kumimoji="1" lang="zh-CN" sz="168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合集视频：做好视频分区</a:t>
            </a:r>
            <a:endParaRPr kumimoji="1" lang="zh-CN" sz="1680" b="1" dirty="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r>
              <a:rPr kumimoji="1" lang="zh-CN" sz="168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也相当于再做一次用户分层</a:t>
            </a:r>
            <a:endParaRPr kumimoji="1" lang="zh-CN" sz="1680" b="1" dirty="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r>
              <a:rPr kumimoji="1" lang="zh-CN" sz="168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合集里的签名会有介绍</a:t>
            </a:r>
            <a:endParaRPr kumimoji="1" lang="zh-CN" sz="1680" b="1" dirty="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r>
              <a:rPr kumimoji="1" lang="zh-CN" sz="168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评论区会再引导私信</a:t>
            </a:r>
            <a:endParaRPr kumimoji="1" lang="zh-CN" sz="1680" b="1" dirty="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7003269" y="4652889"/>
            <a:ext cx="2260051" cy="711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2015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07.</a:t>
            </a:r>
            <a:r>
              <a:rPr kumimoji="1" lang="zh-CN" sz="2015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爆款视频置顶：</a:t>
            </a:r>
            <a:endParaRPr kumimoji="1" lang="zh-CN" sz="2015" b="1" dirty="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r>
              <a:rPr kumimoji="1" lang="zh-CN" sz="2015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让用户能及时看到</a:t>
            </a:r>
            <a:endParaRPr kumimoji="1" lang="zh-CN" sz="2015" b="1" dirty="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44" name="直接箭头连接符 43"/>
          <p:cNvCxnSpPr/>
          <p:nvPr/>
        </p:nvCxnSpPr>
        <p:spPr>
          <a:xfrm flipH="1" flipV="1">
            <a:off x="6327600" y="4674220"/>
            <a:ext cx="641539" cy="241577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957580" y="464185"/>
            <a:ext cx="420052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>
                <a:sym typeface="+mn-ea"/>
              </a:rPr>
              <a:t>案例延伸：</a:t>
            </a:r>
            <a:r>
              <a:rPr lang="zh-CN" sz="1600" b="1">
                <a:sym typeface="+mn-ea"/>
              </a:rPr>
              <a:t>抖音如何给企业微信批量引流</a:t>
            </a:r>
            <a:endParaRPr lang="zh-CN" sz="1600" b="1"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542925" y="4873625"/>
            <a:ext cx="9425305" cy="368300"/>
          </a:xfrm>
          <a:prstGeom prst="rect">
            <a:avLst/>
          </a:prstGeom>
          <a:noFill/>
          <a:ln w="127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链接</a:t>
            </a:r>
            <a:r>
              <a:rPr lang="en-US" altLang="zh-CN" dirty="0"/>
              <a:t>-H5</a:t>
            </a:r>
            <a:r>
              <a:rPr lang="zh-CN" altLang="en-US" dirty="0"/>
              <a:t>页面</a:t>
            </a:r>
            <a:r>
              <a:rPr lang="en-US" altLang="zh-CN" dirty="0"/>
              <a:t>--</a:t>
            </a:r>
            <a:r>
              <a:rPr lang="zh-CN" altLang="en-US" dirty="0"/>
              <a:t>放</a:t>
            </a:r>
            <a:r>
              <a:rPr lang="en-US" altLang="zh-CN" dirty="0"/>
              <a:t>3</a:t>
            </a:r>
            <a:r>
              <a:rPr lang="zh-CN" altLang="en-US" dirty="0"/>
              <a:t>个微信号</a:t>
            </a:r>
            <a:r>
              <a:rPr lang="en-US" altLang="zh-CN" dirty="0"/>
              <a:t>--</a:t>
            </a:r>
            <a:r>
              <a:rPr lang="zh-CN" altLang="en-US" dirty="0"/>
              <a:t>引导加微信；可改为表单收集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560" y="856615"/>
            <a:ext cx="1753870" cy="37915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2680" y="840105"/>
            <a:ext cx="1768475" cy="382524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9115" y="856615"/>
            <a:ext cx="1711960" cy="37973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8255" y="856615"/>
            <a:ext cx="1692275" cy="379158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89290" y="917575"/>
            <a:ext cx="1678940" cy="373126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3970338" y="2598738"/>
            <a:ext cx="319913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tx1"/>
                </a:solidFill>
                <a:latin typeface="+mj-ea"/>
                <a:ea typeface="+mj-ea"/>
                <a:sym typeface="+mn-ea"/>
              </a:rPr>
              <a:t>Part  4---</a:t>
            </a:r>
            <a:r>
              <a:rPr lang="en-US" altLang="zh-CN" sz="2000" b="1" dirty="0">
                <a:solidFill>
                  <a:schemeClr val="tx1"/>
                </a:solidFill>
                <a:sym typeface="+mn-ea"/>
              </a:rPr>
              <a:t> </a:t>
            </a:r>
            <a:r>
              <a:rPr lang="zh-CN" altLang="en-US" sz="2000" b="1" dirty="0">
                <a:solidFill>
                  <a:schemeClr val="tx1"/>
                </a:solidFill>
                <a:sym typeface="+mn-ea"/>
              </a:rPr>
              <a:t>线下引流的方法</a:t>
            </a:r>
            <a:endParaRPr lang="zh-CN" altLang="en-US" sz="20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3251835" y="2610485"/>
            <a:ext cx="522605" cy="38671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1489075" y="1068070"/>
            <a:ext cx="1588770" cy="2247265"/>
            <a:chOff x="2400" y="3041"/>
            <a:chExt cx="2502" cy="3539"/>
          </a:xfrm>
        </p:grpSpPr>
        <p:sp>
          <p:nvSpPr>
            <p:cNvPr id="7" name="矩形 6"/>
            <p:cNvSpPr/>
            <p:nvPr/>
          </p:nvSpPr>
          <p:spPr>
            <a:xfrm>
              <a:off x="2400" y="3289"/>
              <a:ext cx="2502" cy="3291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" name="圆角矩形 8"/>
            <p:cNvSpPr/>
            <p:nvPr/>
          </p:nvSpPr>
          <p:spPr>
            <a:xfrm>
              <a:off x="2882" y="3041"/>
              <a:ext cx="1588" cy="445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2972" y="3046"/>
              <a:ext cx="1408" cy="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线上引流</a:t>
              </a:r>
              <a:endParaRPr lang="zh-CN" altLang="en-US" sz="1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2530" y="3538"/>
              <a:ext cx="2360" cy="1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6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电商引流</a:t>
              </a:r>
              <a:endParaRPr lang="zh-CN" altLang="en-US" sz="1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6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媒介引流</a:t>
              </a:r>
              <a:endParaRPr lang="zh-CN" altLang="en-US" sz="1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6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裂变引流</a:t>
              </a:r>
              <a:endParaRPr lang="zh-CN" altLang="en-US" sz="1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3371215" y="1067435"/>
            <a:ext cx="1588770" cy="2247265"/>
            <a:chOff x="2400" y="3041"/>
            <a:chExt cx="2502" cy="3539"/>
          </a:xfrm>
        </p:grpSpPr>
        <p:sp>
          <p:nvSpPr>
            <p:cNvPr id="15" name="矩形 14"/>
            <p:cNvSpPr/>
            <p:nvPr/>
          </p:nvSpPr>
          <p:spPr>
            <a:xfrm>
              <a:off x="2400" y="3289"/>
              <a:ext cx="2502" cy="3291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" name="圆角矩形 15"/>
            <p:cNvSpPr/>
            <p:nvPr/>
          </p:nvSpPr>
          <p:spPr>
            <a:xfrm>
              <a:off x="2882" y="3041"/>
              <a:ext cx="1588" cy="445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2979" y="3046"/>
              <a:ext cx="1408" cy="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线下引流</a:t>
              </a:r>
              <a:endParaRPr lang="zh-CN" altLang="en-US" sz="1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2530" y="3538"/>
              <a:ext cx="2360" cy="2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sz="16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线下自营店</a:t>
              </a:r>
              <a:endParaRPr lang="zh-CN" sz="1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6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供应商实体店</a:t>
              </a:r>
              <a:endParaRPr lang="zh-CN" altLang="en-US" sz="1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6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体验店</a:t>
              </a:r>
              <a:endParaRPr lang="zh-CN" altLang="en-US" sz="1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6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线下展会 </a:t>
              </a:r>
              <a:endParaRPr lang="zh-CN" altLang="en-US" sz="1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algn="ctr">
                <a:lnSpc>
                  <a:spcPct val="130000"/>
                </a:lnSpc>
              </a:pPr>
              <a:endParaRPr lang="zh-CN" altLang="en-US" sz="1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5246370" y="1067435"/>
            <a:ext cx="1588770" cy="2247265"/>
            <a:chOff x="2400" y="3041"/>
            <a:chExt cx="2502" cy="3539"/>
          </a:xfrm>
        </p:grpSpPr>
        <p:sp>
          <p:nvSpPr>
            <p:cNvPr id="21" name="矩形 20"/>
            <p:cNvSpPr/>
            <p:nvPr/>
          </p:nvSpPr>
          <p:spPr>
            <a:xfrm>
              <a:off x="2400" y="3289"/>
              <a:ext cx="2502" cy="3291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2" name="圆角矩形 21"/>
            <p:cNvSpPr/>
            <p:nvPr/>
          </p:nvSpPr>
          <p:spPr>
            <a:xfrm>
              <a:off x="2882" y="3041"/>
              <a:ext cx="1588" cy="445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2853" y="3041"/>
              <a:ext cx="1688" cy="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新媒体渠道</a:t>
              </a:r>
              <a:endParaRPr lang="zh-CN" altLang="en-US" sz="1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2542" y="3538"/>
              <a:ext cx="2360" cy="2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sz="16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公众号</a:t>
              </a:r>
              <a:endParaRPr lang="zh-CN" sz="1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6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微博</a:t>
              </a:r>
              <a:endParaRPr lang="zh-CN" altLang="en-US" sz="1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6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小红书</a:t>
              </a:r>
              <a:endParaRPr lang="zh-CN" altLang="en-US" sz="1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6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知乎</a:t>
              </a:r>
              <a:endParaRPr lang="zh-CN" altLang="en-US" sz="1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ctr">
                <a:lnSpc>
                  <a:spcPct val="130000"/>
                </a:lnSpc>
              </a:pPr>
              <a:endParaRPr lang="zh-CN" altLang="en-US" sz="1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7128510" y="1067435"/>
            <a:ext cx="1588770" cy="2247265"/>
            <a:chOff x="2400" y="3041"/>
            <a:chExt cx="2502" cy="3539"/>
          </a:xfrm>
        </p:grpSpPr>
        <p:sp>
          <p:nvSpPr>
            <p:cNvPr id="26" name="矩形 25"/>
            <p:cNvSpPr/>
            <p:nvPr/>
          </p:nvSpPr>
          <p:spPr>
            <a:xfrm>
              <a:off x="2400" y="3289"/>
              <a:ext cx="2502" cy="3291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7" name="圆角矩形 26"/>
            <p:cNvSpPr/>
            <p:nvPr/>
          </p:nvSpPr>
          <p:spPr>
            <a:xfrm>
              <a:off x="2882" y="3041"/>
              <a:ext cx="1588" cy="445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2995" y="3046"/>
              <a:ext cx="1408" cy="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主播合作</a:t>
              </a:r>
              <a:endParaRPr lang="zh-CN" altLang="en-US" sz="1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2530" y="3538"/>
              <a:ext cx="2360" cy="1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sz="16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快手，抖音等平台主播带货</a:t>
              </a:r>
              <a:endParaRPr lang="zh-CN" altLang="zh-CN" sz="1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1094423" y="435610"/>
            <a:ext cx="227711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>
                <a:solidFill>
                  <a:schemeClr val="tx1"/>
                </a:solidFill>
                <a:sym typeface="+mn-ea"/>
              </a:rPr>
              <a:t>成交客户</a:t>
            </a:r>
            <a:r>
              <a:rPr lang="en-US" altLang="zh-CN" sz="1600" b="1">
                <a:solidFill>
                  <a:schemeClr val="tx1"/>
                </a:solidFill>
                <a:sym typeface="+mn-ea"/>
              </a:rPr>
              <a:t>-</a:t>
            </a:r>
            <a:r>
              <a:rPr lang="zh-CN" altLang="en-US" sz="1600" b="1">
                <a:solidFill>
                  <a:schemeClr val="tx1"/>
                </a:solidFill>
                <a:sym typeface="+mn-ea"/>
              </a:rPr>
              <a:t>线上渠道加粉</a:t>
            </a:r>
            <a:endParaRPr lang="zh-CN" altLang="en-US" sz="16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8" name="对角圆角矩形 7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460500" y="3766820"/>
            <a:ext cx="7327900" cy="1123950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txBody>
          <a:bodyPr wrap="square" rtlCol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lang="zh-CN" sz="1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线上流量转到私域流量是企业最有价值的资产</a:t>
            </a:r>
            <a:r>
              <a:rPr lang="en-US" altLang="zh-CN" sz="1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--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单次购买成本分摊到多次</a:t>
            </a:r>
            <a:endParaRPr lang="zh-CN" altLang="en-US" sz="16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40000"/>
              </a:lnSpc>
            </a:pPr>
            <a:endParaRPr lang="zh-CN" altLang="en-US" sz="16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40000"/>
              </a:lnSpc>
            </a:pPr>
            <a:r>
              <a:rPr lang="zh-CN" altLang="en-US" sz="1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越来越多的线上渠道都在不断的引流到私域</a:t>
            </a:r>
            <a:r>
              <a:rPr lang="en-US" altLang="zh-CN" sz="1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---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你不干，就被其他商家抢走了！</a:t>
            </a:r>
            <a:endParaRPr lang="zh-CN" altLang="en-US" sz="16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731645" y="1964690"/>
            <a:ext cx="2920365" cy="18129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人、货、场</a:t>
            </a: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三个元素都在发生改变，线下实体店也需要新的突破，蓄粉留存，提高服务体验</a:t>
            </a:r>
            <a:endParaRPr lang="zh-CN" altLang="en-US" sz="16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40000"/>
              </a:lnSpc>
            </a:pPr>
            <a:endParaRPr lang="zh-CN" altLang="en-US" sz="16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93788" y="464185"/>
            <a:ext cx="19608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400" b="1">
                <a:solidFill>
                  <a:schemeClr val="tx1"/>
                </a:solidFill>
                <a:sym typeface="+mn-ea"/>
              </a:rPr>
              <a:t>引流来源（线下引流）</a:t>
            </a:r>
            <a:endParaRPr lang="zh-CN" altLang="en-US" sz="14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9" name="图片 8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1" name="图片 10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15" name="组合 14"/>
          <p:cNvGrpSpPr/>
          <p:nvPr/>
        </p:nvGrpSpPr>
        <p:grpSpPr>
          <a:xfrm>
            <a:off x="5031105" y="1432560"/>
            <a:ext cx="3519467" cy="747395"/>
            <a:chOff x="8491" y="4712"/>
            <a:chExt cx="3281" cy="1177"/>
          </a:xfrm>
        </p:grpSpPr>
        <p:sp>
          <p:nvSpPr>
            <p:cNvPr id="20" name="矩形 19"/>
            <p:cNvSpPr/>
            <p:nvPr/>
          </p:nvSpPr>
          <p:spPr>
            <a:xfrm>
              <a:off x="8873" y="4712"/>
              <a:ext cx="2421" cy="1177"/>
            </a:xfrm>
            <a:prstGeom prst="rect">
              <a:avLst/>
            </a:prstGeom>
            <a:noFill/>
            <a:ln w="19050">
              <a:solidFill>
                <a:srgbClr val="FEA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3" name="组合 2"/>
            <p:cNvGrpSpPr/>
            <p:nvPr/>
          </p:nvGrpSpPr>
          <p:grpSpPr>
            <a:xfrm>
              <a:off x="8491" y="4900"/>
              <a:ext cx="885" cy="803"/>
              <a:chOff x="8491" y="4951"/>
              <a:chExt cx="885" cy="803"/>
            </a:xfrm>
          </p:grpSpPr>
          <p:pic>
            <p:nvPicPr>
              <p:cNvPr id="14" name="图片 13" descr="六角形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503" y="4951"/>
                <a:ext cx="746" cy="803"/>
              </a:xfrm>
              <a:prstGeom prst="rect">
                <a:avLst/>
              </a:prstGeom>
            </p:spPr>
          </p:pic>
          <p:sp>
            <p:nvSpPr>
              <p:cNvPr id="36" name="文本框 35"/>
              <p:cNvSpPr txBox="1"/>
              <p:nvPr/>
            </p:nvSpPr>
            <p:spPr>
              <a:xfrm>
                <a:off x="8491" y="5150"/>
                <a:ext cx="885" cy="531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ctr"/>
                <a:r>
                  <a:rPr lang="zh-CN" altLang="en-US" sz="1600" b="1">
                    <a:latin typeface="微软雅黑" panose="020B0503020204020204" charset="-122"/>
                    <a:ea typeface="微软雅黑" panose="020B0503020204020204" charset="-122"/>
                  </a:rPr>
                  <a:t>展会</a:t>
                </a:r>
                <a:endParaRPr lang="zh-CN" altLang="en-US" sz="1600" b="1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9" name="文本框 18"/>
            <p:cNvSpPr txBox="1"/>
            <p:nvPr/>
          </p:nvSpPr>
          <p:spPr>
            <a:xfrm>
              <a:off x="9256" y="4812"/>
              <a:ext cx="2516" cy="76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altLang="en-US" sz="16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美博会、地推、快闪店</a:t>
              </a:r>
              <a:endParaRPr lang="zh-CN" altLang="en-US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5067935" y="2368550"/>
            <a:ext cx="2970530" cy="942340"/>
            <a:chOff x="8491" y="4712"/>
            <a:chExt cx="2803" cy="1484"/>
          </a:xfrm>
        </p:grpSpPr>
        <p:sp>
          <p:nvSpPr>
            <p:cNvPr id="17" name="矩形 16"/>
            <p:cNvSpPr/>
            <p:nvPr/>
          </p:nvSpPr>
          <p:spPr>
            <a:xfrm>
              <a:off x="8873" y="4712"/>
              <a:ext cx="2421" cy="1177"/>
            </a:xfrm>
            <a:prstGeom prst="rect">
              <a:avLst/>
            </a:prstGeom>
            <a:noFill/>
            <a:ln w="19050">
              <a:solidFill>
                <a:srgbClr val="FEA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8491" y="4900"/>
              <a:ext cx="885" cy="803"/>
              <a:chOff x="8491" y="4951"/>
              <a:chExt cx="885" cy="803"/>
            </a:xfrm>
          </p:grpSpPr>
          <p:pic>
            <p:nvPicPr>
              <p:cNvPr id="21" name="图片 20" descr="六角形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503" y="4951"/>
                <a:ext cx="746" cy="803"/>
              </a:xfrm>
              <a:prstGeom prst="rect">
                <a:avLst/>
              </a:prstGeom>
            </p:spPr>
          </p:pic>
          <p:sp>
            <p:nvSpPr>
              <p:cNvPr id="22" name="文本框 21"/>
              <p:cNvSpPr txBox="1"/>
              <p:nvPr/>
            </p:nvSpPr>
            <p:spPr>
              <a:xfrm>
                <a:off x="8491" y="5150"/>
                <a:ext cx="885" cy="531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ctr"/>
                <a:r>
                  <a:rPr lang="zh-CN" altLang="en-US" sz="1600" b="1">
                    <a:latin typeface="微软雅黑" panose="020B0503020204020204" charset="-122"/>
                    <a:ea typeface="微软雅黑" panose="020B0503020204020204" charset="-122"/>
                  </a:rPr>
                  <a:t>自营</a:t>
                </a:r>
                <a:endParaRPr lang="zh-CN" altLang="en-US" sz="1600" b="1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3" name="文本框 22"/>
            <p:cNvSpPr txBox="1"/>
            <p:nvPr/>
          </p:nvSpPr>
          <p:spPr>
            <a:xfrm>
              <a:off x="9256" y="4812"/>
              <a:ext cx="2038" cy="138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altLang="en-US" sz="16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体验店，加盟店，品牌门店</a:t>
              </a:r>
              <a:endParaRPr lang="zh-CN" altLang="en-US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085715" y="3366770"/>
            <a:ext cx="3007360" cy="747395"/>
            <a:chOff x="8503" y="4712"/>
            <a:chExt cx="2791" cy="1177"/>
          </a:xfrm>
        </p:grpSpPr>
        <p:sp>
          <p:nvSpPr>
            <p:cNvPr id="25" name="矩形 24"/>
            <p:cNvSpPr/>
            <p:nvPr/>
          </p:nvSpPr>
          <p:spPr>
            <a:xfrm>
              <a:off x="8873" y="4712"/>
              <a:ext cx="2421" cy="1177"/>
            </a:xfrm>
            <a:prstGeom prst="rect">
              <a:avLst/>
            </a:prstGeom>
            <a:noFill/>
            <a:ln w="19050">
              <a:solidFill>
                <a:srgbClr val="FEA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26" name="组合 25"/>
            <p:cNvGrpSpPr/>
            <p:nvPr/>
          </p:nvGrpSpPr>
          <p:grpSpPr>
            <a:xfrm>
              <a:off x="8503" y="4900"/>
              <a:ext cx="856" cy="921"/>
              <a:chOff x="8503" y="4951"/>
              <a:chExt cx="856" cy="921"/>
            </a:xfrm>
          </p:grpSpPr>
          <p:pic>
            <p:nvPicPr>
              <p:cNvPr id="27" name="图片 26" descr="六角形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503" y="4951"/>
                <a:ext cx="856" cy="921"/>
              </a:xfrm>
              <a:prstGeom prst="rect">
                <a:avLst/>
              </a:prstGeom>
            </p:spPr>
          </p:pic>
          <p:sp>
            <p:nvSpPr>
              <p:cNvPr id="28" name="文本框 27"/>
              <p:cNvSpPr txBox="1"/>
              <p:nvPr/>
            </p:nvSpPr>
            <p:spPr>
              <a:xfrm>
                <a:off x="8582" y="4951"/>
                <a:ext cx="566" cy="838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zh-CN" altLang="en-US" sz="1600" b="1">
                    <a:latin typeface="微软雅黑" panose="020B0503020204020204" charset="-122"/>
                    <a:ea typeface="微软雅黑" panose="020B0503020204020204" charset="-122"/>
                  </a:rPr>
                  <a:t>一物</a:t>
                </a:r>
                <a:endParaRPr lang="zh-CN" altLang="en-US" sz="1600" b="1"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r>
                  <a:rPr lang="zh-CN" altLang="en-US" sz="1600" b="1">
                    <a:latin typeface="微软雅黑" panose="020B0503020204020204" charset="-122"/>
                    <a:ea typeface="微软雅黑" panose="020B0503020204020204" charset="-122"/>
                  </a:rPr>
                  <a:t>一码</a:t>
                </a:r>
                <a:endParaRPr lang="zh-CN" altLang="en-US" sz="1600" b="1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9" name="文本框 28"/>
            <p:cNvSpPr txBox="1"/>
            <p:nvPr/>
          </p:nvSpPr>
          <p:spPr>
            <a:xfrm>
              <a:off x="9256" y="4812"/>
              <a:ext cx="2038" cy="76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altLang="en-US" sz="16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一物一码，一物多码</a:t>
              </a:r>
              <a:endParaRPr lang="zh-CN" altLang="en-US" sz="16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30" name="对角圆角矩形 29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1" name="图片 30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2" name="文本框 31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7" name="组合 86"/>
          <p:cNvGrpSpPr/>
          <p:nvPr/>
        </p:nvGrpSpPr>
        <p:grpSpPr>
          <a:xfrm>
            <a:off x="384175" y="220980"/>
            <a:ext cx="1013460" cy="1090930"/>
            <a:chOff x="3413" y="3864"/>
            <a:chExt cx="1596" cy="1718"/>
          </a:xfrm>
        </p:grpSpPr>
        <p:pic>
          <p:nvPicPr>
            <p:cNvPr id="90" name="图片 89" descr="六角形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91" name="文本框 90"/>
            <p:cNvSpPr txBox="1"/>
            <p:nvPr/>
          </p:nvSpPr>
          <p:spPr>
            <a:xfrm>
              <a:off x="3719" y="4253"/>
              <a:ext cx="1104" cy="101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>
                  <a:latin typeface="微软雅黑" panose="020B0503020204020204" charset="-122"/>
                  <a:ea typeface="微软雅黑" panose="020B0503020204020204" charset="-122"/>
                </a:rPr>
                <a:t>展会引流</a:t>
              </a:r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519238" y="642620"/>
            <a:ext cx="23164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b="1">
                <a:solidFill>
                  <a:schemeClr val="tx1"/>
                </a:solidFill>
                <a:sym typeface="+mn-ea"/>
              </a:rPr>
              <a:t>以某二次元品牌例：快闪店</a:t>
            </a:r>
            <a:endParaRPr lang="zh-CN" altLang="en-US" sz="1400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84175" y="1652270"/>
            <a:ext cx="2969260" cy="3011170"/>
          </a:xfrm>
          <a:prstGeom prst="rect">
            <a:avLst/>
          </a:prstGeom>
          <a:noFill/>
          <a:ln w="19050"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55" y="1748790"/>
            <a:ext cx="2887980" cy="276987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1720" y="1765935"/>
            <a:ext cx="2450465" cy="2910205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3455035" y="1652270"/>
            <a:ext cx="2846705" cy="3021965"/>
          </a:xfrm>
          <a:prstGeom prst="rect">
            <a:avLst/>
          </a:prstGeom>
          <a:noFill/>
          <a:ln w="19050"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279" name="文本框 278"/>
          <p:cNvSpPr txBox="1"/>
          <p:nvPr/>
        </p:nvSpPr>
        <p:spPr>
          <a:xfrm>
            <a:off x="6774815" y="3169920"/>
            <a:ext cx="285559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1400" b="1">
                <a:solidFill>
                  <a:schemeClr val="tx1"/>
                </a:solidFill>
                <a:sym typeface="+mn-ea"/>
              </a:rPr>
              <a:t>种子用户</a:t>
            </a:r>
            <a:r>
              <a:rPr lang="en-US" altLang="zh-CN" sz="1400" b="1" dirty="0">
                <a:solidFill>
                  <a:schemeClr val="tx1"/>
                </a:solidFill>
                <a:sym typeface="+mn-ea"/>
              </a:rPr>
              <a:t>-</a:t>
            </a:r>
            <a:r>
              <a:rPr lang="zh-CN" altLang="en-US" sz="1400" b="1">
                <a:solidFill>
                  <a:schemeClr val="tx1"/>
                </a:solidFill>
                <a:sym typeface="+mn-ea"/>
              </a:rPr>
              <a:t>兴趣用户</a:t>
            </a:r>
            <a:r>
              <a:rPr lang="en-US" altLang="zh-CN" sz="1400" b="1" dirty="0">
                <a:solidFill>
                  <a:schemeClr val="tx1"/>
                </a:solidFill>
                <a:sym typeface="+mn-ea"/>
              </a:rPr>
              <a:t>-</a:t>
            </a:r>
            <a:r>
              <a:rPr lang="zh-CN" altLang="en-US" sz="1400" b="1">
                <a:solidFill>
                  <a:schemeClr val="tx1"/>
                </a:solidFill>
                <a:sym typeface="+mn-ea"/>
              </a:rPr>
              <a:t>筛选</a:t>
            </a:r>
            <a:r>
              <a:rPr lang="en-US" altLang="zh-CN" sz="1400" b="1" dirty="0">
                <a:solidFill>
                  <a:schemeClr val="tx1"/>
                </a:solidFill>
                <a:sym typeface="+mn-ea"/>
              </a:rPr>
              <a:t>-</a:t>
            </a:r>
            <a:r>
              <a:rPr lang="zh-CN" altLang="en-US" sz="1400" b="1">
                <a:solidFill>
                  <a:schemeClr val="tx1"/>
                </a:solidFill>
                <a:sym typeface="+mn-ea"/>
              </a:rPr>
              <a:t>精准用户</a:t>
            </a:r>
            <a:endParaRPr lang="zh-CN" altLang="en-US" sz="14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281" name="组合 280"/>
          <p:cNvGrpSpPr/>
          <p:nvPr/>
        </p:nvGrpSpPr>
        <p:grpSpPr>
          <a:xfrm>
            <a:off x="6736080" y="1132840"/>
            <a:ext cx="2954020" cy="1914525"/>
            <a:chOff x="9668" y="3879"/>
            <a:chExt cx="4652" cy="3015"/>
          </a:xfrm>
        </p:grpSpPr>
        <p:grpSp>
          <p:nvGrpSpPr>
            <p:cNvPr id="177" name="组合 176"/>
            <p:cNvGrpSpPr/>
            <p:nvPr/>
          </p:nvGrpSpPr>
          <p:grpSpPr>
            <a:xfrm>
              <a:off x="9668" y="3879"/>
              <a:ext cx="4498" cy="3015"/>
              <a:chOff x="2283" y="2109"/>
              <a:chExt cx="4498" cy="3015"/>
            </a:xfrm>
          </p:grpSpPr>
          <p:sp>
            <p:nvSpPr>
              <p:cNvPr id="181" name="文本框 180"/>
              <p:cNvSpPr txBox="1"/>
              <p:nvPr/>
            </p:nvSpPr>
            <p:spPr>
              <a:xfrm>
                <a:off x="2302" y="3587"/>
                <a:ext cx="4377" cy="1537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>
                  <a:lnSpc>
                    <a:spcPct val="160000"/>
                  </a:lnSpc>
                </a:pPr>
                <a:r>
                  <a:rPr lang="zh-CN" sz="900" b="1"/>
                  <a:t>裂变数量 ： </a:t>
                </a:r>
                <a:r>
                  <a:rPr lang="en-US" altLang="zh-CN" sz="900" b="1" dirty="0"/>
                  <a:t>1235</a:t>
                </a:r>
                <a:endParaRPr lang="en-US" altLang="zh-CN" sz="900" b="1" dirty="0"/>
              </a:p>
              <a:p>
                <a:pPr>
                  <a:lnSpc>
                    <a:spcPct val="160000"/>
                  </a:lnSpc>
                </a:pPr>
                <a:r>
                  <a:rPr lang="zh-CN" altLang="en-US" sz="900" b="1"/>
                  <a:t>留存数量：  </a:t>
                </a:r>
                <a:r>
                  <a:rPr lang="en-US" altLang="zh-CN" sz="900" b="1" dirty="0"/>
                  <a:t>998</a:t>
                </a:r>
                <a:endParaRPr lang="en-US" altLang="zh-CN" sz="900" b="1" dirty="0"/>
              </a:p>
              <a:p>
                <a:pPr>
                  <a:lnSpc>
                    <a:spcPct val="160000"/>
                  </a:lnSpc>
                </a:pPr>
                <a:r>
                  <a:rPr lang="zh-CN" altLang="en-US" sz="900" b="1"/>
                  <a:t>留存率：</a:t>
                </a:r>
                <a:r>
                  <a:rPr lang="en-US" altLang="zh-CN" sz="900" b="1" dirty="0"/>
                  <a:t>71.44%</a:t>
                </a:r>
                <a:endParaRPr lang="en-US" altLang="zh-CN" sz="900" b="1" dirty="0"/>
              </a:p>
              <a:p>
                <a:pPr>
                  <a:lnSpc>
                    <a:spcPct val="160000"/>
                  </a:lnSpc>
                </a:pPr>
                <a:r>
                  <a:rPr lang="zh-CN" altLang="en-US" sz="900" b="1"/>
                  <a:t> </a:t>
                </a:r>
                <a:endParaRPr lang="zh-CN" altLang="en-US" sz="900" b="1"/>
              </a:p>
            </p:txBody>
          </p:sp>
          <p:sp>
            <p:nvSpPr>
              <p:cNvPr id="188" name="文本框 187"/>
              <p:cNvSpPr txBox="1"/>
              <p:nvPr/>
            </p:nvSpPr>
            <p:spPr>
              <a:xfrm>
                <a:off x="2344" y="3079"/>
                <a:ext cx="3115" cy="58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l"/>
                <a:r>
                  <a:rPr lang="zh-CN" altLang="en-US" b="1">
                    <a:solidFill>
                      <a:schemeClr val="tx1"/>
                    </a:solidFill>
                    <a:sym typeface="+mn-ea"/>
                  </a:rPr>
                  <a:t>快闪店引流</a:t>
                </a:r>
                <a:endParaRPr lang="zh-CN" altLang="en-US" b="1">
                  <a:solidFill>
                    <a:schemeClr val="tx1"/>
                  </a:solidFill>
                  <a:sym typeface="+mn-ea"/>
                </a:endParaRPr>
              </a:p>
            </p:txBody>
          </p:sp>
          <p:sp>
            <p:nvSpPr>
              <p:cNvPr id="189" name="矩形 188"/>
              <p:cNvSpPr/>
              <p:nvPr/>
            </p:nvSpPr>
            <p:spPr>
              <a:xfrm>
                <a:off x="2283" y="2961"/>
                <a:ext cx="4498" cy="2131"/>
              </a:xfrm>
              <a:prstGeom prst="rect">
                <a:avLst/>
              </a:prstGeom>
              <a:noFill/>
              <a:ln w="19050">
                <a:solidFill>
                  <a:srgbClr val="FEA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/>
              </a:p>
            </p:txBody>
          </p:sp>
          <p:grpSp>
            <p:nvGrpSpPr>
              <p:cNvPr id="190" name="组合 189"/>
              <p:cNvGrpSpPr/>
              <p:nvPr/>
            </p:nvGrpSpPr>
            <p:grpSpPr>
              <a:xfrm>
                <a:off x="5374" y="2109"/>
                <a:ext cx="1305" cy="1404"/>
                <a:chOff x="2019" y="2350"/>
                <a:chExt cx="1305" cy="1404"/>
              </a:xfrm>
            </p:grpSpPr>
            <p:pic>
              <p:nvPicPr>
                <p:cNvPr id="191" name="图片 190" descr="六角形"/>
                <p:cNvPicPr>
                  <a:picLocks noChangeAspect="1"/>
                </p:cNvPicPr>
                <p:nvPr/>
              </p:nvPicPr>
              <p:blipFill>
                <a:blip r:embed="rId1"/>
                <a:stretch>
                  <a:fillRect/>
                </a:stretch>
              </p:blipFill>
              <p:spPr>
                <a:xfrm>
                  <a:off x="2019" y="2350"/>
                  <a:ext cx="1305" cy="1404"/>
                </a:xfrm>
                <a:prstGeom prst="rect">
                  <a:avLst/>
                </a:prstGeom>
              </p:spPr>
            </p:pic>
            <p:sp>
              <p:nvSpPr>
                <p:cNvPr id="193" name="文本框 192"/>
                <p:cNvSpPr txBox="1"/>
                <p:nvPr/>
              </p:nvSpPr>
              <p:spPr>
                <a:xfrm>
                  <a:off x="2104" y="2837"/>
                  <a:ext cx="1202" cy="483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r>
                    <a:rPr lang="zh-CN" altLang="en-US" sz="1400" b="1">
                      <a:latin typeface="微软雅黑" panose="020B0503020204020204" charset="-122"/>
                      <a:ea typeface="微软雅黑" panose="020B0503020204020204" charset="-122"/>
                    </a:rPr>
                    <a:t>转粉率</a:t>
                  </a:r>
                  <a:endParaRPr lang="zh-CN" altLang="en-US" sz="1400" b="1"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</p:grpSp>
        <p:sp>
          <p:nvSpPr>
            <p:cNvPr id="277" name="文本框 276"/>
            <p:cNvSpPr txBox="1"/>
            <p:nvPr/>
          </p:nvSpPr>
          <p:spPr>
            <a:xfrm>
              <a:off x="12521" y="5357"/>
              <a:ext cx="1799" cy="82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/>
              <a:r>
                <a:rPr lang="zh-CN" altLang="en-US" sz="1400" b="1">
                  <a:solidFill>
                    <a:schemeClr val="tx1"/>
                  </a:solidFill>
                  <a:sym typeface="+mn-ea"/>
                </a:rPr>
                <a:t>控制人力成本</a:t>
              </a:r>
              <a:endParaRPr lang="zh-CN" altLang="en-US" sz="14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4" name="对角圆角矩形 3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7" name="组合 86"/>
          <p:cNvGrpSpPr/>
          <p:nvPr/>
        </p:nvGrpSpPr>
        <p:grpSpPr>
          <a:xfrm>
            <a:off x="384175" y="220980"/>
            <a:ext cx="1013460" cy="1090930"/>
            <a:chOff x="3413" y="3864"/>
            <a:chExt cx="1596" cy="1718"/>
          </a:xfrm>
        </p:grpSpPr>
        <p:pic>
          <p:nvPicPr>
            <p:cNvPr id="90" name="图片 89" descr="六角形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91" name="文本框 90"/>
            <p:cNvSpPr txBox="1"/>
            <p:nvPr/>
          </p:nvSpPr>
          <p:spPr>
            <a:xfrm>
              <a:off x="3719" y="4253"/>
              <a:ext cx="1104" cy="101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>
                  <a:latin typeface="微软雅黑" panose="020B0503020204020204" charset="-122"/>
                  <a:ea typeface="微软雅黑" panose="020B0503020204020204" charset="-122"/>
                </a:rPr>
                <a:t>线下引流</a:t>
              </a:r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79" name="文本框 278"/>
          <p:cNvSpPr txBox="1"/>
          <p:nvPr/>
        </p:nvSpPr>
        <p:spPr>
          <a:xfrm>
            <a:off x="5871210" y="3508375"/>
            <a:ext cx="2856230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1400" b="1">
                <a:solidFill>
                  <a:schemeClr val="tx1"/>
                </a:solidFill>
                <a:sym typeface="+mn-ea"/>
              </a:rPr>
              <a:t>自营店服务体验升级，引导加粉可增加导购与用户之间的联系及提高复购率</a:t>
            </a:r>
            <a:endParaRPr lang="zh-CN" altLang="en-US" sz="14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281" name="组合 280"/>
          <p:cNvGrpSpPr/>
          <p:nvPr/>
        </p:nvGrpSpPr>
        <p:grpSpPr>
          <a:xfrm>
            <a:off x="5871210" y="1151890"/>
            <a:ext cx="2954020" cy="1894205"/>
            <a:chOff x="9668" y="3879"/>
            <a:chExt cx="4652" cy="2983"/>
          </a:xfrm>
        </p:grpSpPr>
        <p:grpSp>
          <p:nvGrpSpPr>
            <p:cNvPr id="177" name="组合 176"/>
            <p:cNvGrpSpPr/>
            <p:nvPr/>
          </p:nvGrpSpPr>
          <p:grpSpPr>
            <a:xfrm>
              <a:off x="9668" y="3879"/>
              <a:ext cx="4498" cy="2983"/>
              <a:chOff x="2283" y="2109"/>
              <a:chExt cx="4498" cy="2983"/>
            </a:xfrm>
          </p:grpSpPr>
          <p:sp>
            <p:nvSpPr>
              <p:cNvPr id="181" name="文本框 180"/>
              <p:cNvSpPr txBox="1"/>
              <p:nvPr/>
            </p:nvSpPr>
            <p:spPr>
              <a:xfrm>
                <a:off x="2344" y="3555"/>
                <a:ext cx="4377" cy="1537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>
                  <a:lnSpc>
                    <a:spcPct val="160000"/>
                  </a:lnSpc>
                </a:pPr>
                <a:r>
                  <a:rPr lang="zh-CN" sz="900" b="1"/>
                  <a:t>加粉数量 ：</a:t>
                </a:r>
                <a:r>
                  <a:rPr lang="en-US" altLang="zh-CN" sz="900" b="1" dirty="0"/>
                  <a:t>370</a:t>
                </a:r>
                <a:endParaRPr lang="en-US" altLang="zh-CN" sz="900" b="1" dirty="0"/>
              </a:p>
              <a:p>
                <a:pPr>
                  <a:lnSpc>
                    <a:spcPct val="160000"/>
                  </a:lnSpc>
                </a:pPr>
                <a:r>
                  <a:rPr lang="zh-CN" altLang="en-US" sz="900" b="1"/>
                  <a:t>留存数量：</a:t>
                </a:r>
                <a:r>
                  <a:rPr lang="en-US" altLang="zh-CN" sz="900" b="1" dirty="0"/>
                  <a:t>280</a:t>
                </a:r>
                <a:endParaRPr lang="en-US" altLang="zh-CN" sz="900" b="1" dirty="0"/>
              </a:p>
              <a:p>
                <a:pPr>
                  <a:lnSpc>
                    <a:spcPct val="160000"/>
                  </a:lnSpc>
                </a:pPr>
                <a:r>
                  <a:rPr lang="zh-CN" altLang="en-US" sz="900" b="1"/>
                  <a:t>留存率：</a:t>
                </a:r>
                <a:r>
                  <a:rPr lang="en-US" altLang="zh-CN" sz="900" b="1" dirty="0"/>
                  <a:t>76%</a:t>
                </a:r>
                <a:endParaRPr lang="zh-CN" altLang="en-US" sz="900" b="1"/>
              </a:p>
              <a:p>
                <a:pPr>
                  <a:lnSpc>
                    <a:spcPct val="160000"/>
                  </a:lnSpc>
                </a:pPr>
                <a:r>
                  <a:rPr lang="zh-CN" sz="900" b="1"/>
                  <a:t> </a:t>
                </a:r>
                <a:r>
                  <a:rPr lang="zh-CN" altLang="en-US" sz="900" b="1"/>
                  <a:t> </a:t>
                </a:r>
                <a:endParaRPr lang="zh-CN" altLang="en-US" sz="900" b="1"/>
              </a:p>
            </p:txBody>
          </p:sp>
          <p:sp>
            <p:nvSpPr>
              <p:cNvPr id="188" name="文本框 187"/>
              <p:cNvSpPr txBox="1"/>
              <p:nvPr/>
            </p:nvSpPr>
            <p:spPr>
              <a:xfrm>
                <a:off x="2344" y="3067"/>
                <a:ext cx="2921" cy="58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l"/>
                <a:r>
                  <a:rPr lang="zh-CN" altLang="en-US" b="1">
                    <a:solidFill>
                      <a:schemeClr val="tx1"/>
                    </a:solidFill>
                    <a:sym typeface="+mn-ea"/>
                  </a:rPr>
                  <a:t>快闪店加粉</a:t>
                </a:r>
                <a:endParaRPr lang="zh-CN" altLang="en-US" b="1">
                  <a:solidFill>
                    <a:schemeClr val="tx1"/>
                  </a:solidFill>
                  <a:sym typeface="+mn-ea"/>
                </a:endParaRPr>
              </a:p>
            </p:txBody>
          </p:sp>
          <p:sp>
            <p:nvSpPr>
              <p:cNvPr id="189" name="矩形 188"/>
              <p:cNvSpPr/>
              <p:nvPr/>
            </p:nvSpPr>
            <p:spPr>
              <a:xfrm>
                <a:off x="2283" y="2961"/>
                <a:ext cx="4498" cy="1890"/>
              </a:xfrm>
              <a:prstGeom prst="rect">
                <a:avLst/>
              </a:prstGeom>
              <a:noFill/>
              <a:ln w="19050">
                <a:solidFill>
                  <a:srgbClr val="FEA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/>
              </a:p>
            </p:txBody>
          </p:sp>
          <p:grpSp>
            <p:nvGrpSpPr>
              <p:cNvPr id="190" name="组合 189"/>
              <p:cNvGrpSpPr/>
              <p:nvPr/>
            </p:nvGrpSpPr>
            <p:grpSpPr>
              <a:xfrm>
                <a:off x="5374" y="2109"/>
                <a:ext cx="1305" cy="1404"/>
                <a:chOff x="2019" y="2350"/>
                <a:chExt cx="1305" cy="1404"/>
              </a:xfrm>
            </p:grpSpPr>
            <p:pic>
              <p:nvPicPr>
                <p:cNvPr id="191" name="图片 190" descr="六角形"/>
                <p:cNvPicPr>
                  <a:picLocks noChangeAspect="1"/>
                </p:cNvPicPr>
                <p:nvPr/>
              </p:nvPicPr>
              <p:blipFill>
                <a:blip r:embed="rId1"/>
                <a:stretch>
                  <a:fillRect/>
                </a:stretch>
              </p:blipFill>
              <p:spPr>
                <a:xfrm>
                  <a:off x="2019" y="2350"/>
                  <a:ext cx="1305" cy="1404"/>
                </a:xfrm>
                <a:prstGeom prst="rect">
                  <a:avLst/>
                </a:prstGeom>
              </p:spPr>
            </p:pic>
            <p:sp>
              <p:nvSpPr>
                <p:cNvPr id="193" name="文本框 192"/>
                <p:cNvSpPr txBox="1"/>
                <p:nvPr/>
              </p:nvSpPr>
              <p:spPr>
                <a:xfrm>
                  <a:off x="2104" y="2837"/>
                  <a:ext cx="1202" cy="483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r>
                    <a:rPr lang="zh-CN" altLang="en-US" sz="1400" b="1">
                      <a:latin typeface="微软雅黑" panose="020B0503020204020204" charset="-122"/>
                      <a:ea typeface="微软雅黑" panose="020B0503020204020204" charset="-122"/>
                    </a:rPr>
                    <a:t>转粉率</a:t>
                  </a:r>
                  <a:endParaRPr lang="zh-CN" altLang="en-US" sz="1400" b="1"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</p:grpSp>
        <p:sp>
          <p:nvSpPr>
            <p:cNvPr id="277" name="文本框 276"/>
            <p:cNvSpPr txBox="1"/>
            <p:nvPr/>
          </p:nvSpPr>
          <p:spPr>
            <a:xfrm>
              <a:off x="12521" y="5357"/>
              <a:ext cx="1799" cy="116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/>
              <a:r>
                <a:rPr lang="zh-CN" altLang="en-US" sz="1400" b="1">
                  <a:solidFill>
                    <a:schemeClr val="tx1"/>
                  </a:solidFill>
                  <a:sym typeface="+mn-ea"/>
                </a:rPr>
                <a:t>培训店员引导及加粉利益点制作</a:t>
              </a:r>
              <a:endParaRPr lang="zh-CN" altLang="en-US" sz="14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567498" y="612775"/>
            <a:ext cx="24942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b="1">
                <a:solidFill>
                  <a:schemeClr val="tx1"/>
                </a:solidFill>
                <a:sym typeface="+mn-ea"/>
              </a:rPr>
              <a:t>以某保健品品牌为例：快闪店</a:t>
            </a:r>
            <a:endParaRPr lang="zh-CN" altLang="en-US" sz="1400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119755" y="1692910"/>
            <a:ext cx="2003425" cy="3009900"/>
          </a:xfrm>
          <a:prstGeom prst="rect">
            <a:avLst/>
          </a:prstGeom>
          <a:noFill/>
          <a:ln w="19050"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4" name="矩形 3"/>
          <p:cNvSpPr/>
          <p:nvPr/>
        </p:nvSpPr>
        <p:spPr>
          <a:xfrm>
            <a:off x="650240" y="1692910"/>
            <a:ext cx="2106930" cy="3009265"/>
          </a:xfrm>
          <a:prstGeom prst="rect">
            <a:avLst/>
          </a:prstGeom>
          <a:noFill/>
          <a:ln w="19050"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pic>
        <p:nvPicPr>
          <p:cNvPr id="30728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20720" y="1797050"/>
            <a:ext cx="1801495" cy="2805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645" y="1692910"/>
            <a:ext cx="1990725" cy="300990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8" name="对角圆角矩形 7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7" name="组合 86"/>
          <p:cNvGrpSpPr/>
          <p:nvPr/>
        </p:nvGrpSpPr>
        <p:grpSpPr>
          <a:xfrm>
            <a:off x="384175" y="220980"/>
            <a:ext cx="1013460" cy="1090930"/>
            <a:chOff x="3413" y="3864"/>
            <a:chExt cx="1596" cy="1718"/>
          </a:xfrm>
        </p:grpSpPr>
        <p:pic>
          <p:nvPicPr>
            <p:cNvPr id="90" name="图片 89" descr="六角形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91" name="文本框 90"/>
            <p:cNvSpPr txBox="1"/>
            <p:nvPr/>
          </p:nvSpPr>
          <p:spPr>
            <a:xfrm>
              <a:off x="3719" y="4253"/>
              <a:ext cx="1104" cy="101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>
                  <a:latin typeface="微软雅黑" panose="020B0503020204020204" charset="-122"/>
                  <a:ea typeface="微软雅黑" panose="020B0503020204020204" charset="-122"/>
                </a:rPr>
                <a:t>线下引流</a:t>
              </a:r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397318" y="612775"/>
            <a:ext cx="26720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b="1">
                <a:solidFill>
                  <a:schemeClr val="tx1"/>
                </a:solidFill>
                <a:sym typeface="+mn-ea"/>
              </a:rPr>
              <a:t>以某运营商品牌为例：零售门店</a:t>
            </a:r>
            <a:endParaRPr lang="zh-CN" altLang="en-US" sz="14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6" name="对角圆角矩形 5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pic>
        <p:nvPicPr>
          <p:cNvPr id="20" name="图片 1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94640" y="1113155"/>
            <a:ext cx="9670415" cy="32124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" name="文本框 20"/>
          <p:cNvSpPr txBox="1"/>
          <p:nvPr/>
        </p:nvSpPr>
        <p:spPr>
          <a:xfrm>
            <a:off x="1943135" y="4248341"/>
            <a:ext cx="6373495" cy="1337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 algn="ctr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线下门店月吸</a:t>
            </a:r>
            <a:r>
              <a:rPr lang="en-US" altLang="zh-CN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10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万粉路径设置</a:t>
            </a:r>
            <a:endParaRPr lang="zh-CN" altLang="en-US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algn="ctr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▲以上为</a:t>
            </a:r>
            <a:r>
              <a:rPr lang="en-US" altLang="zh-CN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“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移</a:t>
            </a:r>
            <a:r>
              <a:rPr lang="en-US" altLang="zh-CN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*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厅店</a:t>
            </a:r>
            <a:r>
              <a:rPr lang="en-US" altLang="zh-CN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“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的加粉路径展示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▲（仅举</a:t>
            </a: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个触点流程）</a:t>
            </a:r>
            <a:endParaRPr lang="zh-CN" altLang="en-US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algn="ctr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厅店、社会渠道店、装维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等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高效吸粉</a:t>
            </a:r>
            <a:r>
              <a:rPr lang="en-US" altLang="zh-CN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SOP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流程</a:t>
            </a:r>
            <a:endParaRPr lang="en-US" altLang="zh-CN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7" name="组合 86"/>
          <p:cNvGrpSpPr/>
          <p:nvPr/>
        </p:nvGrpSpPr>
        <p:grpSpPr>
          <a:xfrm>
            <a:off x="384175" y="220980"/>
            <a:ext cx="1013460" cy="1090930"/>
            <a:chOff x="3413" y="3864"/>
            <a:chExt cx="1596" cy="1718"/>
          </a:xfrm>
        </p:grpSpPr>
        <p:pic>
          <p:nvPicPr>
            <p:cNvPr id="90" name="图片 89" descr="六角形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91" name="文本框 90"/>
            <p:cNvSpPr txBox="1"/>
            <p:nvPr/>
          </p:nvSpPr>
          <p:spPr>
            <a:xfrm>
              <a:off x="3719" y="4253"/>
              <a:ext cx="1104" cy="101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>
                  <a:latin typeface="微软雅黑" panose="020B0503020204020204" charset="-122"/>
                  <a:ea typeface="微软雅黑" panose="020B0503020204020204" charset="-122"/>
                </a:rPr>
                <a:t>一物一码</a:t>
              </a:r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09" name="文本框 108"/>
          <p:cNvSpPr txBox="1"/>
          <p:nvPr/>
        </p:nvSpPr>
        <p:spPr>
          <a:xfrm>
            <a:off x="6753860" y="2085975"/>
            <a:ext cx="2241550" cy="1861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60000"/>
              </a:lnSpc>
            </a:pPr>
            <a:r>
              <a:rPr lang="zh-CN" altLang="en-US" sz="900" b="1"/>
              <a:t>强势渠道，品牌无法直接触达用户。</a:t>
            </a:r>
            <a:endParaRPr lang="zh-CN" altLang="en-US" sz="900" b="1"/>
          </a:p>
          <a:p>
            <a:pPr>
              <a:lnSpc>
                <a:spcPct val="160000"/>
              </a:lnSpc>
            </a:pPr>
            <a:r>
              <a:rPr lang="zh-CN" altLang="en-US" sz="900" b="1"/>
              <a:t>通过</a:t>
            </a:r>
            <a:r>
              <a:rPr lang="en-US" altLang="zh-CN" sz="900" b="1" dirty="0"/>
              <a:t>“</a:t>
            </a:r>
            <a:r>
              <a:rPr lang="zh-CN" altLang="en-US" sz="900" b="1"/>
              <a:t>一物一码</a:t>
            </a:r>
            <a:r>
              <a:rPr lang="en-US" altLang="zh-CN" sz="900" b="1" dirty="0"/>
              <a:t>”</a:t>
            </a:r>
            <a:r>
              <a:rPr lang="zh-CN" altLang="en-US" sz="900" b="1"/>
              <a:t>，用防伪认证和积分的手段，最终穿透渠道，沉淀用户。</a:t>
            </a:r>
            <a:endParaRPr lang="zh-CN" altLang="en-US" sz="900" b="1"/>
          </a:p>
          <a:p>
            <a:pPr>
              <a:lnSpc>
                <a:spcPct val="160000"/>
              </a:lnSpc>
            </a:pPr>
            <a:endParaRPr lang="zh-CN" altLang="en-US" sz="900" b="1"/>
          </a:p>
          <a:p>
            <a:pPr>
              <a:lnSpc>
                <a:spcPct val="160000"/>
              </a:lnSpc>
            </a:pPr>
            <a:r>
              <a:rPr lang="zh-CN" altLang="en-US" sz="900" b="1"/>
              <a:t>公众号海量用用户阅读，但是无法让用户的行为从</a:t>
            </a:r>
            <a:r>
              <a:rPr lang="en-US" altLang="zh-CN" sz="900" b="1" dirty="0"/>
              <a:t>“</a:t>
            </a:r>
            <a:r>
              <a:rPr lang="zh-CN" altLang="en-US" sz="900" b="1"/>
              <a:t>阅读</a:t>
            </a:r>
            <a:r>
              <a:rPr lang="en-US" altLang="zh-CN" sz="900" b="1" dirty="0"/>
              <a:t>”</a:t>
            </a:r>
            <a:r>
              <a:rPr lang="zh-CN" altLang="en-US" sz="900" b="1"/>
              <a:t>转化为</a:t>
            </a:r>
            <a:r>
              <a:rPr lang="en-US" altLang="zh-CN" sz="900" b="1" dirty="0"/>
              <a:t>“</a:t>
            </a:r>
            <a:r>
              <a:rPr lang="zh-CN" altLang="en-US" sz="900" b="1"/>
              <a:t>购买</a:t>
            </a:r>
            <a:r>
              <a:rPr lang="en-US" altLang="zh-CN" sz="900" b="1" dirty="0"/>
              <a:t>”</a:t>
            </a:r>
            <a:r>
              <a:rPr lang="zh-CN" altLang="en-US" sz="900" b="1"/>
              <a:t>。</a:t>
            </a:r>
            <a:endParaRPr lang="zh-CN" altLang="en-US" sz="900" b="1"/>
          </a:p>
          <a:p>
            <a:pPr>
              <a:lnSpc>
                <a:spcPct val="160000"/>
              </a:lnSpc>
            </a:pPr>
            <a:r>
              <a:rPr lang="zh-CN" altLang="en-US" sz="900" b="1"/>
              <a:t>通过积分实现有效的价值转化，实现流量沉淀。</a:t>
            </a:r>
            <a:endParaRPr lang="zh-CN" altLang="en-US" sz="900" b="1"/>
          </a:p>
        </p:txBody>
      </p:sp>
      <p:sp>
        <p:nvSpPr>
          <p:cNvPr id="110" name="文本框 109"/>
          <p:cNvSpPr txBox="1"/>
          <p:nvPr/>
        </p:nvSpPr>
        <p:spPr>
          <a:xfrm>
            <a:off x="6982460" y="1623695"/>
            <a:ext cx="184150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1400" b="1">
                <a:solidFill>
                  <a:schemeClr val="tx1"/>
                </a:solidFill>
                <a:sym typeface="+mn-ea"/>
              </a:rPr>
              <a:t>结合积分</a:t>
            </a:r>
            <a:r>
              <a:rPr lang="en-US" altLang="zh-CN" sz="1400" b="1" dirty="0">
                <a:solidFill>
                  <a:schemeClr val="tx1"/>
                </a:solidFill>
                <a:sym typeface="+mn-ea"/>
              </a:rPr>
              <a:t>“</a:t>
            </a:r>
            <a:r>
              <a:rPr lang="zh-CN" altLang="en-US" sz="1400" b="1">
                <a:solidFill>
                  <a:schemeClr val="tx1"/>
                </a:solidFill>
                <a:sym typeface="+mn-ea"/>
              </a:rPr>
              <a:t>穿透</a:t>
            </a:r>
            <a:r>
              <a:rPr lang="en-US" altLang="zh-CN" sz="1400" b="1" dirty="0">
                <a:solidFill>
                  <a:schemeClr val="tx1"/>
                </a:solidFill>
                <a:sym typeface="+mn-ea"/>
              </a:rPr>
              <a:t>”</a:t>
            </a:r>
            <a:r>
              <a:rPr lang="zh-CN" altLang="en-US" sz="1400" b="1">
                <a:solidFill>
                  <a:schemeClr val="tx1"/>
                </a:solidFill>
                <a:sym typeface="+mn-ea"/>
              </a:rPr>
              <a:t>渠道</a:t>
            </a:r>
            <a:endParaRPr lang="zh-CN" altLang="en-US" sz="1400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164" name="矩形 163"/>
          <p:cNvSpPr/>
          <p:nvPr/>
        </p:nvSpPr>
        <p:spPr>
          <a:xfrm>
            <a:off x="6715125" y="1373505"/>
            <a:ext cx="2364105" cy="3022600"/>
          </a:xfrm>
          <a:prstGeom prst="rect">
            <a:avLst/>
          </a:prstGeom>
          <a:noFill/>
          <a:ln w="19050"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grpSp>
        <p:nvGrpSpPr>
          <p:cNvPr id="39" name="组合 38"/>
          <p:cNvGrpSpPr/>
          <p:nvPr/>
        </p:nvGrpSpPr>
        <p:grpSpPr>
          <a:xfrm>
            <a:off x="2210435" y="3422015"/>
            <a:ext cx="3540760" cy="1602740"/>
            <a:chOff x="6246" y="3029"/>
            <a:chExt cx="12142" cy="6180"/>
          </a:xfrm>
        </p:grpSpPr>
        <p:pic>
          <p:nvPicPr>
            <p:cNvPr id="41" name="图片 40" descr="收集素材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46" y="3117"/>
              <a:ext cx="3092" cy="6092"/>
            </a:xfrm>
            <a:prstGeom prst="rect">
              <a:avLst/>
            </a:prstGeom>
          </p:spPr>
        </p:pic>
        <p:grpSp>
          <p:nvGrpSpPr>
            <p:cNvPr id="42" name="组合 41"/>
            <p:cNvGrpSpPr/>
            <p:nvPr/>
          </p:nvGrpSpPr>
          <p:grpSpPr>
            <a:xfrm>
              <a:off x="9338" y="3029"/>
              <a:ext cx="9050" cy="6180"/>
              <a:chOff x="7293" y="5741"/>
              <a:chExt cx="6218" cy="3608"/>
            </a:xfrm>
          </p:grpSpPr>
          <p:pic>
            <p:nvPicPr>
              <p:cNvPr id="43" name="图片 42" descr="19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7293" y="5741"/>
                <a:ext cx="2073" cy="3609"/>
              </a:xfrm>
              <a:prstGeom prst="rect">
                <a:avLst/>
              </a:prstGeom>
            </p:spPr>
          </p:pic>
          <p:pic>
            <p:nvPicPr>
              <p:cNvPr id="44" name="图片 43" descr="20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9366" y="5741"/>
                <a:ext cx="2073" cy="3609"/>
              </a:xfrm>
              <a:prstGeom prst="rect">
                <a:avLst/>
              </a:prstGeom>
            </p:spPr>
          </p:pic>
          <p:pic>
            <p:nvPicPr>
              <p:cNvPr id="45" name="图片 44" descr="21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1439" y="5741"/>
                <a:ext cx="2073" cy="3609"/>
              </a:xfrm>
              <a:prstGeom prst="rect">
                <a:avLst/>
              </a:prstGeom>
            </p:spPr>
          </p:pic>
        </p:grpSp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506" y="3769"/>
              <a:ext cx="2760" cy="4675"/>
            </a:xfrm>
            <a:prstGeom prst="rect">
              <a:avLst/>
            </a:prstGeom>
          </p:spPr>
        </p:pic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518" y="3769"/>
              <a:ext cx="2692" cy="4674"/>
            </a:xfrm>
            <a:prstGeom prst="rect">
              <a:avLst/>
            </a:prstGeom>
          </p:spPr>
        </p:pic>
      </p:grpSp>
      <p:pic>
        <p:nvPicPr>
          <p:cNvPr id="56" name="图片 55" descr="泸州纸箱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6435" y="1261110"/>
            <a:ext cx="1433195" cy="1433195"/>
          </a:xfrm>
          <a:prstGeom prst="rect">
            <a:avLst/>
          </a:prstGeom>
        </p:spPr>
      </p:pic>
      <p:grpSp>
        <p:nvGrpSpPr>
          <p:cNvPr id="57" name="组合 56"/>
          <p:cNvGrpSpPr/>
          <p:nvPr/>
        </p:nvGrpSpPr>
        <p:grpSpPr>
          <a:xfrm>
            <a:off x="5250180" y="1748790"/>
            <a:ext cx="428625" cy="874395"/>
            <a:chOff x="12218" y="2025"/>
            <a:chExt cx="1078" cy="1985"/>
          </a:xfrm>
        </p:grpSpPr>
        <p:pic>
          <p:nvPicPr>
            <p:cNvPr id="49" name="图片 48" descr="盖内码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218" y="2025"/>
              <a:ext cx="1078" cy="1040"/>
            </a:xfrm>
            <a:prstGeom prst="rect">
              <a:avLst/>
            </a:prstGeom>
          </p:spPr>
        </p:pic>
        <p:pic>
          <p:nvPicPr>
            <p:cNvPr id="50" name="图片 49" descr="盖外码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2218" y="2996"/>
              <a:ext cx="1079" cy="1015"/>
            </a:xfrm>
            <a:prstGeom prst="rect">
              <a:avLst/>
            </a:prstGeom>
          </p:spPr>
        </p:pic>
      </p:grpSp>
      <p:pic>
        <p:nvPicPr>
          <p:cNvPr id="51" name="图片 50" descr="外盒赋码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51250" y="1598930"/>
            <a:ext cx="1172845" cy="1172845"/>
          </a:xfrm>
          <a:prstGeom prst="rect">
            <a:avLst/>
          </a:prstGeom>
        </p:spPr>
      </p:pic>
      <p:pic>
        <p:nvPicPr>
          <p:cNvPr id="53" name="图片 52" descr="泸州标签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65095" y="1748790"/>
            <a:ext cx="581025" cy="873760"/>
          </a:xfrm>
          <a:prstGeom prst="rect">
            <a:avLst/>
          </a:prstGeom>
        </p:spPr>
      </p:pic>
      <p:sp>
        <p:nvSpPr>
          <p:cNvPr id="54" name="文本框 53"/>
          <p:cNvSpPr txBox="1"/>
          <p:nvPr/>
        </p:nvSpPr>
        <p:spPr>
          <a:xfrm>
            <a:off x="6085840" y="-1391285"/>
            <a:ext cx="1322070" cy="337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600">
                <a:solidFill>
                  <a:srgbClr val="000000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盒外明码</a:t>
            </a:r>
            <a:endParaRPr lang="zh-CN" altLang="en-US" sz="1600">
              <a:solidFill>
                <a:srgbClr val="000000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59" name="图片 58" descr="resource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119630" y="2018030"/>
            <a:ext cx="428625" cy="428625"/>
          </a:xfrm>
          <a:prstGeom prst="rect">
            <a:avLst/>
          </a:prstGeom>
        </p:spPr>
      </p:pic>
      <p:pic>
        <p:nvPicPr>
          <p:cNvPr id="60" name="图片 59" descr="resource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377565" y="2018030"/>
            <a:ext cx="428625" cy="428625"/>
          </a:xfrm>
          <a:prstGeom prst="rect">
            <a:avLst/>
          </a:prstGeom>
        </p:spPr>
      </p:pic>
      <p:pic>
        <p:nvPicPr>
          <p:cNvPr id="61" name="图片 60" descr="resource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667885" y="2018030"/>
            <a:ext cx="428625" cy="428625"/>
          </a:xfrm>
          <a:prstGeom prst="rect">
            <a:avLst/>
          </a:prstGeom>
        </p:spPr>
      </p:pic>
      <p:pic>
        <p:nvPicPr>
          <p:cNvPr id="71" name="图片 70" descr="resource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5400000">
            <a:off x="5250180" y="2802255"/>
            <a:ext cx="428625" cy="42862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576388" y="612775"/>
            <a:ext cx="16052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b="1">
                <a:solidFill>
                  <a:schemeClr val="tx1"/>
                </a:solidFill>
                <a:sym typeface="+mn-ea"/>
              </a:rPr>
              <a:t>一物一码路径分享</a:t>
            </a:r>
            <a:endParaRPr lang="zh-CN" altLang="en-US" sz="1400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78485" y="1373505"/>
            <a:ext cx="5348605" cy="3747770"/>
          </a:xfrm>
          <a:prstGeom prst="rect">
            <a:avLst/>
          </a:prstGeom>
          <a:noFill/>
          <a:ln w="19050"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grpSp>
        <p:nvGrpSpPr>
          <p:cNvPr id="5" name="组合 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8" name="对角圆角矩形 7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 descr="resource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7" name="组合 86"/>
          <p:cNvGrpSpPr/>
          <p:nvPr/>
        </p:nvGrpSpPr>
        <p:grpSpPr>
          <a:xfrm>
            <a:off x="384175" y="220980"/>
            <a:ext cx="1013460" cy="1090930"/>
            <a:chOff x="3413" y="3864"/>
            <a:chExt cx="1596" cy="1718"/>
          </a:xfrm>
        </p:grpSpPr>
        <p:pic>
          <p:nvPicPr>
            <p:cNvPr id="90" name="图片 89" descr="六角形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91" name="文本框 90"/>
            <p:cNvSpPr txBox="1"/>
            <p:nvPr/>
          </p:nvSpPr>
          <p:spPr>
            <a:xfrm>
              <a:off x="3719" y="4253"/>
              <a:ext cx="1104" cy="101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>
                  <a:latin typeface="微软雅黑" panose="020B0503020204020204" charset="-122"/>
                  <a:ea typeface="微软雅黑" panose="020B0503020204020204" charset="-122"/>
                </a:rPr>
                <a:t>一码多奖</a:t>
              </a:r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576388" y="612775"/>
            <a:ext cx="16052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b="1">
                <a:solidFill>
                  <a:schemeClr val="tx1"/>
                </a:solidFill>
                <a:sym typeface="+mn-ea"/>
              </a:rPr>
              <a:t>一码多奖路径分享</a:t>
            </a:r>
            <a:endParaRPr lang="zh-CN" altLang="en-US" sz="1400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95350" y="1613535"/>
            <a:ext cx="7639050" cy="2936875"/>
          </a:xfrm>
          <a:prstGeom prst="rect">
            <a:avLst/>
          </a:prstGeom>
          <a:noFill/>
          <a:ln w="19050"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615" y="1668780"/>
            <a:ext cx="7463155" cy="28816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464310" y="4729480"/>
            <a:ext cx="5712460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1400" b="1">
                <a:sym typeface="+mn-ea"/>
              </a:rPr>
              <a:t>一码多奖：一个二维码可以最多10个消费者扫码领取红包，同步获取10个消费者数据。形成快速裂变。</a:t>
            </a:r>
            <a:endParaRPr lang="zh-CN" altLang="en-US" sz="1400" b="1"/>
          </a:p>
          <a:p>
            <a:pPr algn="l"/>
            <a:endParaRPr lang="zh-CN" altLang="en-US" sz="14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8" name="对角圆角矩形 7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3970338" y="2598738"/>
            <a:ext cx="319913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tx1"/>
                </a:solidFill>
                <a:latin typeface="+mj-ea"/>
                <a:ea typeface="+mj-ea"/>
                <a:sym typeface="+mn-ea"/>
              </a:rPr>
              <a:t>Part  4---</a:t>
            </a:r>
            <a:r>
              <a:rPr lang="en-US" altLang="zh-CN" sz="2000" b="1" dirty="0">
                <a:solidFill>
                  <a:schemeClr val="tx1"/>
                </a:solidFill>
                <a:sym typeface="+mn-ea"/>
              </a:rPr>
              <a:t> </a:t>
            </a:r>
            <a:r>
              <a:rPr lang="zh-CN" altLang="en-US" sz="2000" b="1" dirty="0">
                <a:solidFill>
                  <a:schemeClr val="tx1"/>
                </a:solidFill>
                <a:sym typeface="+mn-ea"/>
              </a:rPr>
              <a:t>如何提高进群率</a:t>
            </a:r>
            <a:endParaRPr lang="zh-CN" altLang="en-US" sz="20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3251835" y="2610485"/>
            <a:ext cx="522605" cy="38671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216163" y="378184"/>
            <a:ext cx="4754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dirty="0">
                <a:solidFill>
                  <a:srgbClr val="FF0000"/>
                </a:solidFill>
              </a:rPr>
              <a:t>目标：提升进群率，提高留存率，降低掉粉率</a:t>
            </a:r>
            <a:endParaRPr lang="zh-CN" dirty="0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591560" y="1537970"/>
            <a:ext cx="2764790" cy="17532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b="1"/>
              <a:t>退群率目标</a:t>
            </a:r>
            <a:r>
              <a:rPr lang="zh-CN" altLang="en-US"/>
              <a:t>：</a:t>
            </a:r>
            <a:endParaRPr lang="zh-CN" altLang="en-US"/>
          </a:p>
          <a:p>
            <a:pPr algn="ctr"/>
            <a:endParaRPr lang="zh-CN"/>
          </a:p>
          <a:p>
            <a:pPr algn="ctr"/>
            <a:r>
              <a:rPr lang="en-US" altLang="zh-CN"/>
              <a:t>· </a:t>
            </a:r>
            <a:r>
              <a:rPr lang="zh-CN" altLang="en-US"/>
              <a:t>进群路径顺畅</a:t>
            </a:r>
            <a:endParaRPr lang="en-US" altLang="zh-CN"/>
          </a:p>
          <a:p>
            <a:pPr algn="ctr"/>
            <a:r>
              <a:rPr lang="en-US" altLang="zh-CN"/>
              <a:t>· </a:t>
            </a:r>
            <a:r>
              <a:rPr lang="zh-CN" altLang="en-US">
                <a:sym typeface="+mn-ea"/>
              </a:rPr>
              <a:t>利益点给足</a:t>
            </a:r>
            <a:endParaRPr lang="en-US" altLang="zh-CN"/>
          </a:p>
          <a:p>
            <a:pPr algn="ctr"/>
            <a:r>
              <a:rPr lang="en-US" altLang="zh-CN"/>
              <a:t>· </a:t>
            </a:r>
            <a:r>
              <a:rPr lang="zh-CN" altLang="en-US"/>
              <a:t>减少干扰信息</a:t>
            </a:r>
            <a:endParaRPr lang="en-US" altLang="zh-CN"/>
          </a:p>
          <a:p>
            <a:pPr algn="ctr"/>
            <a:endParaRPr lang="en-US" altLang="zh-CN"/>
          </a:p>
        </p:txBody>
      </p:sp>
      <p:sp>
        <p:nvSpPr>
          <p:cNvPr id="12" name="文本框 11"/>
          <p:cNvSpPr txBox="1"/>
          <p:nvPr/>
        </p:nvSpPr>
        <p:spPr>
          <a:xfrm>
            <a:off x="6442075" y="1537970"/>
            <a:ext cx="2764790" cy="175323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b="1"/>
              <a:t>72H</a:t>
            </a:r>
            <a:r>
              <a:rPr lang="zh-CN" altLang="en-US" b="1"/>
              <a:t>掉粉率目标</a:t>
            </a:r>
            <a:r>
              <a:rPr lang="zh-CN" altLang="en-US"/>
              <a:t>：</a:t>
            </a:r>
            <a:endParaRPr lang="zh-CN" altLang="en-US"/>
          </a:p>
          <a:p>
            <a:pPr algn="ctr"/>
            <a:endParaRPr lang="en-US" altLang="zh-CN"/>
          </a:p>
          <a:p>
            <a:pPr algn="ctr"/>
            <a:r>
              <a:rPr lang="en-US" altLang="zh-CN"/>
              <a:t>· </a:t>
            </a:r>
            <a:r>
              <a:rPr lang="zh-CN" altLang="en-US"/>
              <a:t>及时拉群</a:t>
            </a:r>
            <a:endParaRPr lang="en-US" altLang="zh-CN"/>
          </a:p>
          <a:p>
            <a:pPr algn="ctr"/>
            <a:r>
              <a:rPr lang="en-US" altLang="zh-CN"/>
              <a:t>· </a:t>
            </a:r>
            <a:r>
              <a:rPr lang="zh-CN" altLang="en-US"/>
              <a:t>及时回复</a:t>
            </a:r>
            <a:endParaRPr lang="en-US" altLang="zh-CN"/>
          </a:p>
          <a:p>
            <a:pPr algn="ctr"/>
            <a:r>
              <a:rPr lang="en-US" altLang="zh-CN"/>
              <a:t>· </a:t>
            </a:r>
            <a:r>
              <a:rPr lang="zh-CN" altLang="en-US"/>
              <a:t>精准群发</a:t>
            </a:r>
            <a:endParaRPr lang="en-US" altLang="zh-CN"/>
          </a:p>
          <a:p>
            <a:pPr algn="ctr"/>
            <a:endParaRPr lang="en-US" altLang="zh-CN"/>
          </a:p>
        </p:txBody>
      </p:sp>
      <p:sp>
        <p:nvSpPr>
          <p:cNvPr id="9" name="文本框 8"/>
          <p:cNvSpPr txBox="1"/>
          <p:nvPr/>
        </p:nvSpPr>
        <p:spPr>
          <a:xfrm>
            <a:off x="741045" y="1537970"/>
            <a:ext cx="2764790" cy="175323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b="1"/>
              <a:t>进群率目标</a:t>
            </a:r>
            <a:r>
              <a:rPr lang="zh-CN" altLang="en-US"/>
              <a:t>：</a:t>
            </a:r>
            <a:endParaRPr lang="zh-CN" altLang="en-US"/>
          </a:p>
          <a:p>
            <a:pPr algn="ctr"/>
            <a:endParaRPr lang="zh-CN"/>
          </a:p>
          <a:p>
            <a:pPr algn="ctr"/>
            <a:r>
              <a:rPr lang="en-US" altLang="zh-CN"/>
              <a:t>· </a:t>
            </a:r>
            <a:r>
              <a:rPr lang="zh-CN" altLang="en-US"/>
              <a:t>优化进群路径</a:t>
            </a:r>
            <a:endParaRPr lang="en-US" altLang="zh-CN"/>
          </a:p>
          <a:p>
            <a:pPr algn="ctr"/>
            <a:r>
              <a:rPr lang="en-US" altLang="zh-CN"/>
              <a:t>· </a:t>
            </a:r>
            <a:r>
              <a:rPr lang="zh-CN" altLang="en-US"/>
              <a:t>提高拉群速度</a:t>
            </a:r>
            <a:endParaRPr lang="zh-CN"/>
          </a:p>
          <a:p>
            <a:pPr algn="ctr"/>
            <a:r>
              <a:rPr lang="en-US" altLang="zh-CN"/>
              <a:t>· </a:t>
            </a:r>
            <a:r>
              <a:rPr lang="zh-CN" altLang="en-US"/>
              <a:t>优化拉群话术</a:t>
            </a:r>
            <a:endParaRPr lang="zh-CN"/>
          </a:p>
          <a:p>
            <a:pPr algn="ctr"/>
            <a:endParaRPr lang="zh-CN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1258073" y="420094"/>
            <a:ext cx="5440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关键词：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优化进群路径，关键利益点，进群才能享受</a:t>
            </a:r>
            <a:endParaRPr lang="zh-CN" altLang="en-US" dirty="0">
              <a:solidFill>
                <a:srgbClr val="FF0000"/>
              </a:solidFill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544445" y="920115"/>
            <a:ext cx="135382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AB</a:t>
            </a:r>
            <a:r>
              <a:rPr lang="zh-CN" altLang="en-US"/>
              <a:t>组测试：</a:t>
            </a:r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1347470" y="3066415"/>
            <a:ext cx="791083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b="1"/>
              <a:t>利益点诱导用户进群。建议让用户进群后才能领取</a:t>
            </a:r>
            <a:endParaRPr lang="zh-CN" b="1"/>
          </a:p>
          <a:p>
            <a:r>
              <a:rPr lang="zh-CN" b="1"/>
              <a:t>能够提升</a:t>
            </a:r>
            <a:r>
              <a:rPr lang="en-US" altLang="zh-CN" b="1">
                <a:solidFill>
                  <a:srgbClr val="FF0000"/>
                </a:solidFill>
              </a:rPr>
              <a:t>20%</a:t>
            </a:r>
            <a:r>
              <a:rPr lang="zh-CN" altLang="en-US" b="1"/>
              <a:t>左右的进群率</a:t>
            </a:r>
            <a:endParaRPr lang="zh-CN" altLang="en-US" b="1"/>
          </a:p>
          <a:p>
            <a:endParaRPr lang="zh-CN" altLang="en-US" b="1"/>
          </a:p>
          <a:p>
            <a:r>
              <a:rPr lang="zh-CN" altLang="en-US" b="1"/>
              <a:t>细节：</a:t>
            </a:r>
            <a:endParaRPr lang="zh-CN" altLang="en-US" b="1"/>
          </a:p>
          <a:p>
            <a:r>
              <a:rPr lang="zh-CN" altLang="en-US" b="1"/>
              <a:t>（</a:t>
            </a:r>
            <a:r>
              <a:rPr lang="en-US" altLang="zh-CN" b="1"/>
              <a:t>1</a:t>
            </a:r>
            <a:r>
              <a:rPr lang="zh-CN" altLang="en-US" b="1"/>
              <a:t>）拉群时间要快，否则用户长时间无法进群领取会产生客诉，掉粉率上升</a:t>
            </a:r>
            <a:endParaRPr lang="zh-CN" altLang="en-US" b="1"/>
          </a:p>
          <a:p>
            <a:r>
              <a:rPr lang="zh-CN" altLang="en-US" b="1"/>
              <a:t>（</a:t>
            </a:r>
            <a:r>
              <a:rPr lang="en-US" altLang="zh-CN" b="1"/>
              <a:t>2</a:t>
            </a:r>
            <a:r>
              <a:rPr lang="zh-CN" altLang="en-US" b="1"/>
              <a:t>）</a:t>
            </a:r>
            <a:r>
              <a:rPr lang="zh-CN" altLang="en-US" b="1">
                <a:sym typeface="+mn-ea"/>
              </a:rPr>
              <a:t>拉群时间要快，拉群时间越长进群率越低</a:t>
            </a:r>
            <a:endParaRPr lang="zh-CN" altLang="en-US" b="1">
              <a:sym typeface="+mn-ea"/>
            </a:endParaRPr>
          </a:p>
        </p:txBody>
      </p:sp>
      <p:graphicFrame>
        <p:nvGraphicFramePr>
          <p:cNvPr id="5" name="表格 4"/>
          <p:cNvGraphicFramePr/>
          <p:nvPr>
            <p:custDataLst>
              <p:tags r:id="rId4"/>
            </p:custDataLst>
          </p:nvPr>
        </p:nvGraphicFramePr>
        <p:xfrm>
          <a:off x="3024187" y="1606550"/>
          <a:ext cx="4211320" cy="111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7280"/>
                <a:gridCol w="1447800"/>
                <a:gridCol w="1666240"/>
              </a:tblGrid>
              <a:tr h="304800"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CN" altLang="en-US" sz="1600" b="1" spc="120">
                        <a:solidFill>
                          <a:srgbClr val="646464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77800" marR="1778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600" b="1" spc="120">
                          <a:solidFill>
                            <a:srgbClr val="646464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领券后进群</a:t>
                      </a:r>
                      <a:endParaRPr lang="zh-CN" altLang="en-US" sz="1600" b="1" spc="120">
                        <a:solidFill>
                          <a:srgbClr val="646464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77800" marR="1778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600" b="1" spc="120">
                          <a:solidFill>
                            <a:srgbClr val="646464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进群才能领券</a:t>
                      </a:r>
                      <a:endParaRPr lang="zh-CN" altLang="en-US" sz="1600" b="1" spc="120">
                        <a:solidFill>
                          <a:srgbClr val="646464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77800" marR="1778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75590"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400" b="0" spc="120">
                          <a:solidFill>
                            <a:srgbClr val="646464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日期</a:t>
                      </a:r>
                      <a:endParaRPr lang="zh-CN" altLang="en-US" sz="1400" b="0" spc="120">
                        <a:solidFill>
                          <a:srgbClr val="646464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77800" marR="1778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spc="12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6.21-6.27</a:t>
                      </a:r>
                      <a:endParaRPr lang="en-US" altLang="en-US" sz="1400" b="0" spc="12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77800" marR="1778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spc="12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6.28-7.4</a:t>
                      </a:r>
                      <a:endParaRPr lang="en-US" altLang="en-US" sz="1400" b="0" spc="12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77800" marR="1778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68605"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400" b="0" spc="120">
                          <a:solidFill>
                            <a:srgbClr val="646464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拉群率</a:t>
                      </a:r>
                      <a:endParaRPr lang="zh-CN" altLang="en-US" sz="1400" b="0" spc="120">
                        <a:solidFill>
                          <a:srgbClr val="646464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77800" marR="1778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spc="12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34.59%</a:t>
                      </a:r>
                      <a:endParaRPr lang="en-US" altLang="en-US" sz="1400" b="0" spc="12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77800" marR="1778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spc="12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51.49%</a:t>
                      </a:r>
                      <a:endParaRPr lang="en-US" altLang="en-US" sz="1400" b="1" spc="12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77800" marR="1778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268605"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400" b="0" spc="120">
                          <a:solidFill>
                            <a:srgbClr val="646464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拉群率</a:t>
                      </a:r>
                      <a:endParaRPr lang="zh-CN" altLang="en-US" sz="1400" b="0" spc="120">
                        <a:solidFill>
                          <a:srgbClr val="646464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77800" marR="1778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spc="12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31.20%</a:t>
                      </a:r>
                      <a:endParaRPr lang="en-US" altLang="en-US" sz="1400" b="0" spc="12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77800" marR="1778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spc="12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53.02%</a:t>
                      </a:r>
                      <a:endParaRPr lang="en-US" altLang="en-US" sz="1400" b="1" spc="12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77800" marR="1778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177889" y="438150"/>
            <a:ext cx="9956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ym typeface="+mn-ea"/>
              </a:rPr>
              <a:t>拉群工作</a:t>
            </a:r>
            <a:endParaRPr lang="zh-CN" altLang="en-US" sz="1600" b="1" dirty="0"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1258073" y="834114"/>
            <a:ext cx="2468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关键词：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优化进群路径</a:t>
            </a:r>
            <a:endParaRPr lang="zh-CN" altLang="en-US" dirty="0">
              <a:solidFill>
                <a:srgbClr val="FF0000"/>
              </a:solidFill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381500" y="899160"/>
            <a:ext cx="135382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AB</a:t>
            </a:r>
            <a:r>
              <a:rPr lang="zh-CN" altLang="en-US"/>
              <a:t>组测试：</a:t>
            </a:r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2524760" y="3596005"/>
            <a:ext cx="791083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b="1"/>
              <a:t>邀请入群的时候，能用链接就不要发二维码海报（进群率偏低）</a:t>
            </a:r>
            <a:endParaRPr lang="zh-CN" altLang="en-US" b="1"/>
          </a:p>
          <a:p>
            <a:endParaRPr lang="zh-CN" altLang="en-US" b="1"/>
          </a:p>
          <a:p>
            <a:r>
              <a:rPr lang="zh-CN" altLang="en-US" b="1"/>
              <a:t>细节：</a:t>
            </a:r>
            <a:endParaRPr lang="zh-CN" altLang="en-US" b="1"/>
          </a:p>
          <a:p>
            <a:r>
              <a:rPr lang="zh-CN" altLang="en-US" b="1"/>
              <a:t>（</a:t>
            </a:r>
            <a:r>
              <a:rPr lang="en-US" altLang="zh-CN" b="1"/>
              <a:t>1</a:t>
            </a:r>
            <a:r>
              <a:rPr lang="zh-CN" altLang="en-US" b="1"/>
              <a:t>）海报可以直接放在欢迎语秒回拉群，但对客户来说操作不方便</a:t>
            </a:r>
            <a:endParaRPr lang="zh-CN" altLang="en-US" b="1"/>
          </a:p>
          <a:p>
            <a:r>
              <a:rPr lang="zh-CN" altLang="en-US" b="1"/>
              <a:t>（</a:t>
            </a:r>
            <a:r>
              <a:rPr lang="en-US" altLang="zh-CN" b="1"/>
              <a:t>2</a:t>
            </a:r>
            <a:r>
              <a:rPr lang="zh-CN" altLang="en-US" b="1"/>
              <a:t>）用链接邀请进群，后面要跟一条邀请话术，否则看上去不友好，也影响进群率</a:t>
            </a:r>
            <a:endParaRPr lang="en-US" altLang="zh-CN" b="1"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4275" y="1344295"/>
            <a:ext cx="4501515" cy="2150745"/>
          </a:xfrm>
          <a:prstGeom prst="rect">
            <a:avLst/>
          </a:prstGeom>
        </p:spPr>
      </p:pic>
      <p:sp>
        <p:nvSpPr>
          <p:cNvPr id="8" name="线形标注 1 7"/>
          <p:cNvSpPr/>
          <p:nvPr/>
        </p:nvSpPr>
        <p:spPr>
          <a:xfrm>
            <a:off x="7839075" y="1436370"/>
            <a:ext cx="2251710" cy="302895"/>
          </a:xfrm>
          <a:prstGeom prst="borderCallout1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/>
              <a:t>发海报的进群率</a:t>
            </a:r>
            <a:endParaRPr lang="zh-CN" altLang="en-US"/>
          </a:p>
        </p:txBody>
      </p:sp>
      <p:sp>
        <p:nvSpPr>
          <p:cNvPr id="9" name="线形标注 1 8"/>
          <p:cNvSpPr/>
          <p:nvPr/>
        </p:nvSpPr>
        <p:spPr>
          <a:xfrm>
            <a:off x="7839075" y="2494915"/>
            <a:ext cx="2251710" cy="302895"/>
          </a:xfrm>
          <a:prstGeom prst="borderCallout1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/>
              <a:t>发链接的进群率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695" y="1436370"/>
            <a:ext cx="2003425" cy="408749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1432560" y="1266190"/>
            <a:ext cx="1588770" cy="2326640"/>
            <a:chOff x="2400" y="3041"/>
            <a:chExt cx="2502" cy="3664"/>
          </a:xfrm>
        </p:grpSpPr>
        <p:sp>
          <p:nvSpPr>
            <p:cNvPr id="7" name="矩形 6"/>
            <p:cNvSpPr/>
            <p:nvPr/>
          </p:nvSpPr>
          <p:spPr>
            <a:xfrm>
              <a:off x="2400" y="3289"/>
              <a:ext cx="2502" cy="3291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" name="圆角矩形 8"/>
            <p:cNvSpPr/>
            <p:nvPr/>
          </p:nvSpPr>
          <p:spPr>
            <a:xfrm>
              <a:off x="2882" y="3041"/>
              <a:ext cx="1588" cy="445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3212" y="3046"/>
              <a:ext cx="928" cy="5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6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展会</a:t>
              </a:r>
              <a:endParaRPr lang="zh-CN" altLang="en-US" sz="1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2530" y="3538"/>
              <a:ext cx="2360" cy="31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lang="zh-CN" altLang="en-US" sz="16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美博会</a:t>
              </a:r>
              <a:endParaRPr lang="zh-CN" altLang="en-US" sz="1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l">
                <a:lnSpc>
                  <a:spcPct val="130000"/>
                </a:lnSpc>
              </a:pPr>
              <a:r>
                <a:rPr lang="zh-CN" altLang="en-US" sz="16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直播电商博览会</a:t>
              </a:r>
              <a:endParaRPr lang="zh-CN" altLang="en-US" sz="1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l">
                <a:lnSpc>
                  <a:spcPct val="130000"/>
                </a:lnSpc>
              </a:pPr>
              <a:r>
                <a:rPr lang="zh-CN" altLang="en-US" sz="16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推广大使</a:t>
              </a:r>
              <a:endParaRPr lang="zh-CN" altLang="en-US" sz="1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l">
                <a:lnSpc>
                  <a:spcPct val="130000"/>
                </a:lnSpc>
              </a:pPr>
              <a:r>
                <a:rPr lang="zh-CN" altLang="en-US" sz="16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快闪店</a:t>
              </a:r>
              <a:endParaRPr lang="zh-CN" altLang="en-US" sz="1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l">
                <a:lnSpc>
                  <a:spcPct val="130000"/>
                </a:lnSpc>
              </a:pPr>
              <a:endParaRPr lang="zh-CN" altLang="en-US" sz="1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3314700" y="1265555"/>
            <a:ext cx="1588770" cy="2247265"/>
            <a:chOff x="2400" y="3041"/>
            <a:chExt cx="2502" cy="3539"/>
          </a:xfrm>
        </p:grpSpPr>
        <p:sp>
          <p:nvSpPr>
            <p:cNvPr id="15" name="矩形 14"/>
            <p:cNvSpPr/>
            <p:nvPr/>
          </p:nvSpPr>
          <p:spPr>
            <a:xfrm>
              <a:off x="2400" y="3289"/>
              <a:ext cx="2502" cy="3291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" name="圆角矩形 15"/>
            <p:cNvSpPr/>
            <p:nvPr/>
          </p:nvSpPr>
          <p:spPr>
            <a:xfrm>
              <a:off x="2882" y="3041"/>
              <a:ext cx="1588" cy="445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3059" y="3046"/>
              <a:ext cx="1248" cy="5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6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体验店</a:t>
              </a:r>
              <a:endParaRPr lang="zh-CN" altLang="en-US" sz="1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2530" y="3538"/>
              <a:ext cx="2360" cy="2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lang="zh-CN" sz="16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商超体验柜台</a:t>
              </a:r>
              <a:endParaRPr lang="zh-CN" sz="1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l">
                <a:lnSpc>
                  <a:spcPct val="130000"/>
                </a:lnSpc>
              </a:pPr>
              <a:r>
                <a:rPr lang="zh-CN" altLang="en-US" sz="16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加盟店</a:t>
              </a:r>
              <a:endParaRPr lang="zh-CN" altLang="en-US" sz="1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l">
                <a:lnSpc>
                  <a:spcPct val="130000"/>
                </a:lnSpc>
              </a:pPr>
              <a:r>
                <a:rPr lang="zh-CN" altLang="en-US" sz="16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装维</a:t>
              </a:r>
              <a:endParaRPr lang="zh-CN" altLang="en-US" sz="1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l">
                <a:lnSpc>
                  <a:spcPct val="130000"/>
                </a:lnSpc>
              </a:pPr>
              <a:r>
                <a:rPr lang="zh-CN" altLang="en-US" sz="16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行销</a:t>
              </a:r>
              <a:endParaRPr lang="zh-CN" altLang="en-US" sz="1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5196840" y="1265555"/>
            <a:ext cx="1661795" cy="2247265"/>
            <a:chOff x="2400" y="3041"/>
            <a:chExt cx="2617" cy="3539"/>
          </a:xfrm>
        </p:grpSpPr>
        <p:sp>
          <p:nvSpPr>
            <p:cNvPr id="21" name="矩形 20"/>
            <p:cNvSpPr/>
            <p:nvPr/>
          </p:nvSpPr>
          <p:spPr>
            <a:xfrm>
              <a:off x="2400" y="3289"/>
              <a:ext cx="2502" cy="3291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2" name="圆角矩形 21"/>
            <p:cNvSpPr/>
            <p:nvPr/>
          </p:nvSpPr>
          <p:spPr>
            <a:xfrm>
              <a:off x="2882" y="3041"/>
              <a:ext cx="1588" cy="445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2913" y="3041"/>
              <a:ext cx="1568" cy="5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6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自营体系</a:t>
              </a:r>
              <a:endParaRPr lang="zh-CN" altLang="en-US" sz="1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2657" y="3539"/>
              <a:ext cx="2360" cy="2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lang="zh-CN" altLang="en-US" sz="16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商超自营</a:t>
              </a:r>
              <a:endParaRPr lang="zh-CN" altLang="en-US" sz="1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l">
                <a:lnSpc>
                  <a:spcPct val="130000"/>
                </a:lnSpc>
              </a:pPr>
              <a:r>
                <a:rPr lang="zh-CN" altLang="en-US" sz="16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品牌专卖</a:t>
              </a:r>
              <a:endParaRPr lang="zh-CN" altLang="en-US" sz="1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l">
                <a:lnSpc>
                  <a:spcPct val="130000"/>
                </a:lnSpc>
              </a:pPr>
              <a:r>
                <a:rPr lang="zh-CN" altLang="en-US" sz="16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一物一码</a:t>
              </a:r>
              <a:endParaRPr lang="zh-CN" altLang="en-US" sz="1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l">
                <a:lnSpc>
                  <a:spcPct val="130000"/>
                </a:lnSpc>
              </a:pPr>
              <a:endParaRPr lang="zh-CN" altLang="en-US" sz="1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7078980" y="1265555"/>
            <a:ext cx="1588770" cy="2247265"/>
            <a:chOff x="2400" y="3041"/>
            <a:chExt cx="2502" cy="3539"/>
          </a:xfrm>
        </p:grpSpPr>
        <p:sp>
          <p:nvSpPr>
            <p:cNvPr id="26" name="矩形 25"/>
            <p:cNvSpPr/>
            <p:nvPr/>
          </p:nvSpPr>
          <p:spPr>
            <a:xfrm>
              <a:off x="2400" y="3289"/>
              <a:ext cx="2502" cy="3291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7" name="圆角矩形 26"/>
            <p:cNvSpPr/>
            <p:nvPr/>
          </p:nvSpPr>
          <p:spPr>
            <a:xfrm>
              <a:off x="2882" y="3041"/>
              <a:ext cx="1588" cy="445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3075" y="3046"/>
              <a:ext cx="1248" cy="5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6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实体店</a:t>
              </a:r>
              <a:endParaRPr lang="zh-CN" altLang="en-US" sz="1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2530" y="3538"/>
              <a:ext cx="2360" cy="1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lang="zh-CN" sz="16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供应商分销</a:t>
              </a:r>
              <a:endParaRPr lang="zh-CN" sz="1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l">
                <a:lnSpc>
                  <a:spcPct val="130000"/>
                </a:lnSpc>
              </a:pPr>
              <a:r>
                <a:rPr lang="zh-CN" altLang="en-US" sz="16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代理商实体</a:t>
              </a:r>
              <a:endParaRPr lang="zh-CN" altLang="en-US" sz="1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1100455" y="436245"/>
            <a:ext cx="229679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>
                <a:solidFill>
                  <a:schemeClr val="tx1"/>
                </a:solidFill>
                <a:sym typeface="+mn-ea"/>
              </a:rPr>
              <a:t>成交用户</a:t>
            </a:r>
            <a:r>
              <a:rPr lang="en-US" altLang="zh-CN" sz="1600" b="1">
                <a:solidFill>
                  <a:schemeClr val="tx1"/>
                </a:solidFill>
                <a:sym typeface="+mn-ea"/>
              </a:rPr>
              <a:t>-</a:t>
            </a:r>
            <a:r>
              <a:rPr lang="zh-CN" altLang="en-US" sz="1600" b="1">
                <a:solidFill>
                  <a:schemeClr val="tx1"/>
                </a:solidFill>
                <a:sym typeface="+mn-ea"/>
              </a:rPr>
              <a:t>线下</a:t>
            </a:r>
            <a:r>
              <a:rPr lang="zh-CN" sz="1600" b="1">
                <a:solidFill>
                  <a:schemeClr val="tx1"/>
                </a:solidFill>
                <a:sym typeface="+mn-ea"/>
              </a:rPr>
              <a:t>渠道</a:t>
            </a:r>
            <a:r>
              <a:rPr lang="zh-CN" altLang="en-US" sz="1600" b="1">
                <a:solidFill>
                  <a:schemeClr val="tx1"/>
                </a:solidFill>
                <a:sym typeface="+mn-ea"/>
              </a:rPr>
              <a:t>加粉</a:t>
            </a:r>
            <a:endParaRPr lang="zh-CN" altLang="en-US" sz="16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8" name="对角圆角矩形 7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460500" y="3766820"/>
            <a:ext cx="7327900" cy="435610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txBody>
          <a:bodyPr wrap="square" rtlCol="0" anchor="t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1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线下粉加到私域，才能解决离店就无法召回的难题</a:t>
            </a:r>
            <a:endParaRPr lang="zh-CN" altLang="en-US" sz="16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1244103" y="463909"/>
            <a:ext cx="2468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dirty="0">
                <a:solidFill>
                  <a:srgbClr val="FF0000"/>
                </a:solidFill>
              </a:rPr>
              <a:t>关键词：提升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拉群速度</a:t>
            </a:r>
            <a:endParaRPr lang="zh-CN" altLang="en-US" dirty="0">
              <a:solidFill>
                <a:srgbClr val="FF0000"/>
              </a:solidFill>
              <a:sym typeface="+mn-ea"/>
            </a:endParaRPr>
          </a:p>
        </p:txBody>
      </p:sp>
      <p:graphicFrame>
        <p:nvGraphicFramePr>
          <p:cNvPr id="8" name="图示 7"/>
          <p:cNvGraphicFramePr/>
          <p:nvPr/>
        </p:nvGraphicFramePr>
        <p:xfrm>
          <a:off x="1295400" y="1627505"/>
          <a:ext cx="7573010" cy="3651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文本框 8"/>
          <p:cNvSpPr txBox="1"/>
          <p:nvPr/>
        </p:nvSpPr>
        <p:spPr>
          <a:xfrm>
            <a:off x="634365" y="2459990"/>
            <a:ext cx="459740" cy="23774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b="1"/>
              <a:t>拉群时间和进群率关系</a:t>
            </a:r>
            <a:endParaRPr lang="zh-CN" altLang="en-US" b="1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1172983" y="420094"/>
            <a:ext cx="4069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dirty="0">
                <a:solidFill>
                  <a:srgbClr val="FF0000"/>
                </a:solidFill>
              </a:rPr>
              <a:t>关键词：同理用户心态，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优化拉群话术</a:t>
            </a:r>
            <a:endParaRPr lang="zh-CN" altLang="en-US" dirty="0">
              <a:solidFill>
                <a:srgbClr val="FF0000"/>
              </a:solidFill>
              <a:sym typeface="+mn-ea"/>
            </a:endParaRPr>
          </a:p>
        </p:txBody>
      </p:sp>
      <p:graphicFrame>
        <p:nvGraphicFramePr>
          <p:cNvPr id="5" name="表格 4"/>
          <p:cNvGraphicFramePr/>
          <p:nvPr>
            <p:custDataLst>
              <p:tags r:id="rId4"/>
            </p:custDataLst>
          </p:nvPr>
        </p:nvGraphicFramePr>
        <p:xfrm>
          <a:off x="541655" y="2126580"/>
          <a:ext cx="9232900" cy="3436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1845"/>
                <a:gridCol w="1686560"/>
                <a:gridCol w="1827530"/>
                <a:gridCol w="1828800"/>
                <a:gridCol w="1828165"/>
              </a:tblGrid>
              <a:tr h="112077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加企微自动回复--文案</a:t>
                      </a:r>
                      <a:endParaRPr lang="zh-CN" altLang="en-US" sz="14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等线" panose="02010600030101010101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加企微自动回复--图片</a:t>
                      </a:r>
                      <a:endParaRPr lang="zh-CN" sz="14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等线" panose="02010600030101010101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zh-CN"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【需要加社群周福利预告图】</a:t>
                      </a:r>
                      <a:endParaRPr lang="zh-CN" altLang="en-US" sz="14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等线" panose="02010600030101010101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拉群文案</a:t>
                      </a:r>
                      <a:endParaRPr lang="zh-CN" altLang="en-US" sz="14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等线" panose="02010600030101010101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群欢迎语文案--设置30分钟</a:t>
                      </a:r>
                      <a:endParaRPr lang="zh-CN" sz="14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等线" panose="02010600030101010101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zh-CN"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【加对应的领券小程序】</a:t>
                      </a:r>
                      <a:endParaRPr lang="zh-CN" altLang="en-US" sz="14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等线" panose="02010600030101010101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群公告文案</a:t>
                      </a:r>
                      <a:endParaRPr lang="zh-CN" sz="14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等线" panose="02010600030101010101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zh-CN"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【文案加对应领券的链接】</a:t>
                      </a:r>
                      <a:endParaRPr lang="zh-CN" altLang="en-US" sz="14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等线" panose="02010600030101010101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</a:tr>
              <a:tr h="2315845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嗨～我是唯品会福利官薇薇姐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等线" panose="02010600030101010101" charset="-122"/>
                      </a:endParaRPr>
                    </a:p>
                    <a:p>
                      <a:pPr indent="0" algn="l">
                        <a:buNone/>
                      </a:pPr>
                      <a:endParaRPr lang="zh-CN" altLang="en-US" sz="1300"/>
                    </a:p>
                    <a:p>
                      <a:pPr indent="0" algn="l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✅❶⓿元券已为你备好啦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等线" panose="02010600030101010101" charset="-122"/>
                      </a:endParaRPr>
                    </a:p>
                    <a:p>
                      <a:pPr indent="0" algn="l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稍后拉你进群看【群公告】领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等线" panose="02010600030101010101" charset="-122"/>
                      </a:endParaRPr>
                    </a:p>
                    <a:p>
                      <a:pPr indent="0" algn="l">
                        <a:buNone/>
                      </a:pPr>
                      <a:endParaRPr lang="zh-CN" altLang="en-US" sz="1300"/>
                    </a:p>
                    <a:p>
                      <a:pPr indent="0" algn="l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进群还可享受群友福利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等线" panose="02010600030101010101" charset="-122"/>
                      </a:endParaRPr>
                    </a:p>
                    <a:p>
                      <a:pPr indent="0" algn="l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每早10点晚8点有群友内购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等线" panose="02010600030101010101" charset="-122"/>
                      </a:endParaRPr>
                    </a:p>
                    <a:p>
                      <a:pPr indent="0" algn="l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不定时发各种专属优惠券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等线" panose="02010600030101010101" charset="-122"/>
                      </a:endParaRPr>
                    </a:p>
                    <a:p>
                      <a:pPr indent="0" algn="l">
                        <a:buNone/>
                      </a:pPr>
                      <a:endParaRPr lang="zh-CN" altLang="en-US" sz="1300"/>
                    </a:p>
                    <a:p>
                      <a:pPr indent="0" algn="l">
                        <a:buNone/>
                      </a:pPr>
                      <a:r>
                        <a:rPr lang="zh-CN" sz="900" b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我在努力拉群～稍后到你进群啦，先点图片预览社群福利哈</a:t>
                      </a:r>
                      <a:endParaRPr lang="zh-CN" altLang="en-US" sz="900" b="1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等线" panose="02010600030101010101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endParaRPr lang="en-US" altLang="en-US" sz="9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来啦！久等了！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等线" panose="02010600030101010101" charset="-122"/>
                      </a:endParaRPr>
                    </a:p>
                    <a:p>
                      <a:pPr indent="0" algn="l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😉薇薇姐来拉你进群领券啦❗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等线" panose="02010600030101010101" charset="-122"/>
                      </a:endParaRPr>
                    </a:p>
                    <a:p>
                      <a:pPr indent="0" algn="l">
                        <a:buNone/>
                      </a:pPr>
                      <a:endParaRPr lang="zh-CN" altLang="en-US" sz="1300"/>
                    </a:p>
                    <a:p>
                      <a:pPr indent="0" algn="l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✅进群福利：❶⓿元券！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等线" panose="02010600030101010101" charset="-122"/>
                      </a:endParaRPr>
                    </a:p>
                    <a:p>
                      <a:pPr indent="0" algn="l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✅其他红包福利，咱们群里说😉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等线" panose="02010600030101010101" charset="-122"/>
                      </a:endParaRPr>
                    </a:p>
                    <a:p>
                      <a:pPr indent="0" algn="l">
                        <a:buNone/>
                      </a:pPr>
                      <a:endParaRPr lang="zh-CN" altLang="en-US" sz="1300"/>
                    </a:p>
                    <a:p>
                      <a:pPr indent="0" algn="l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记得点【群公告】领福利哦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等线" panose="02010600030101010101" charset="-122"/>
                      </a:endParaRPr>
                    </a:p>
                    <a:p>
                      <a:pPr indent="0" algn="l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记得点【群公告】领福利哦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等线" panose="02010600030101010101" charset="-122"/>
                      </a:endParaRPr>
                    </a:p>
                    <a:p>
                      <a:pPr indent="0" algn="l">
                        <a:buNone/>
                      </a:pPr>
                      <a:endParaRPr lang="zh-CN" altLang="en-US" sz="1300"/>
                    </a:p>
                    <a:p>
                      <a:pPr indent="0" algn="l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⬆快点击链接确认进群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sz="900" b="1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[查看你的新消息]福利领取提醒</a:t>
                      </a:r>
                      <a:endParaRPr lang="zh-CN" sz="900" b="1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Arial" panose="020B0604020202020204" pitchFamily="34" charset="0"/>
                        <a:ea typeface="等线" panose="02010600030101010101" charset="-122"/>
                      </a:endParaRPr>
                    </a:p>
                    <a:p>
                      <a:pPr indent="0" algn="l">
                        <a:buNone/>
                      </a:pPr>
                      <a:endParaRPr lang="zh-CN" altLang="en-US" sz="1300"/>
                    </a:p>
                    <a:p>
                      <a:pPr indent="0" algn="l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欢迎新群友进群！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等线" panose="02010600030101010101" charset="-122"/>
                      </a:endParaRPr>
                    </a:p>
                    <a:p>
                      <a:pPr indent="0" algn="l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送你本群专属福利【10元神券】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等线" panose="02010600030101010101" charset="-122"/>
                      </a:endParaRPr>
                    </a:p>
                    <a:p>
                      <a:pPr indent="0" algn="l">
                        <a:buNone/>
                      </a:pPr>
                      <a:endParaRPr lang="zh-CN" altLang="en-US" sz="1300"/>
                    </a:p>
                    <a:p>
                      <a:pPr indent="0" algn="l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更多群友专享福利抢先知：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等线" panose="02010600030101010101" charset="-122"/>
                      </a:endParaRPr>
                    </a:p>
                    <a:p>
                      <a:pPr indent="0" algn="l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1️⃣10点/20点群友内购价低至9元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等线" panose="02010600030101010101" charset="-122"/>
                      </a:endParaRPr>
                    </a:p>
                    <a:p>
                      <a:pPr indent="0" algn="l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2️⃣15点群放价享品牌特卖折上折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等线" panose="02010600030101010101" charset="-122"/>
                      </a:endParaRPr>
                    </a:p>
                    <a:p>
                      <a:pPr indent="0" algn="l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3️⃣不定时群友红包雨，抢到赚到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等线" panose="02010600030101010101" charset="-122"/>
                      </a:endParaRPr>
                    </a:p>
                    <a:p>
                      <a:pPr indent="0" algn="l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常回群看看哦！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等线" panose="02010600030101010101" charset="-122"/>
                      </a:endParaRPr>
                    </a:p>
                    <a:p>
                      <a:pPr indent="0" algn="l">
                        <a:buNone/>
                      </a:pPr>
                      <a:endParaRPr lang="zh-CN" altLang="en-US" sz="1300"/>
                    </a:p>
                    <a:p>
                      <a:pPr indent="0" algn="l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点击下面领取福利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sz="900" b="1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点击查收福利&gt;&gt;https://t.vip.com/lFsIXbVrDI6</a:t>
                      </a:r>
                      <a:endParaRPr lang="zh-CN" sz="900" b="1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Arial" panose="020B0604020202020204" pitchFamily="34" charset="0"/>
                        <a:ea typeface="等线" panose="02010600030101010101" charset="-122"/>
                      </a:endParaRPr>
                    </a:p>
                    <a:p>
                      <a:pPr indent="0" algn="l">
                        <a:buNone/>
                      </a:pPr>
                      <a:endParaRPr lang="zh-CN" altLang="en-US" sz="1300"/>
                    </a:p>
                    <a:p>
                      <a:pPr indent="0" algn="l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每天回群看看，还有↓↓↓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等线" panose="02010600030101010101" charset="-122"/>
                      </a:endParaRPr>
                    </a:p>
                    <a:p>
                      <a:pPr indent="0" algn="l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①每天早10点/晚8点 群友内购价场，最低9元好货抢不停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等线" panose="02010600030101010101" charset="-122"/>
                      </a:endParaRPr>
                    </a:p>
                    <a:p>
                      <a:pPr indent="0" algn="l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②不定时群友红包雨，每日回来，机会常有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等线" panose="02010600030101010101" charset="-122"/>
                      </a:endParaRPr>
                    </a:p>
                    <a:p>
                      <a:pPr indent="0" algn="l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③超多品牌享专属折扣，还有官方血本补贴哦！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等线" panose="02010600030101010101" charset="-122"/>
                      </a:endParaRPr>
                    </a:p>
                    <a:p>
                      <a:pPr indent="0" algn="l">
                        <a:buNone/>
                      </a:pPr>
                      <a:endParaRPr lang="zh-CN" altLang="en-US" sz="1300"/>
                    </a:p>
                    <a:p>
                      <a:pPr indent="0" algn="l">
                        <a:buNone/>
                      </a:pPr>
                      <a:r>
                        <a:rPr lang="zh-CN" sz="900" b="1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记得常回来逛逛哦~</a:t>
                      </a:r>
                      <a:endParaRPr lang="zh-CN" altLang="en-US" sz="900" b="1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Arial" panose="020B0604020202020204" pitchFamily="34" charset="0"/>
                        <a:ea typeface="等线" panose="02010600030101010101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" name="矩形 9"/>
          <p:cNvSpPr/>
          <p:nvPr/>
        </p:nvSpPr>
        <p:spPr>
          <a:xfrm>
            <a:off x="527050" y="857885"/>
            <a:ext cx="2028190" cy="11188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zh-CN" altLang="en-US" sz="1200"/>
              <a:t>新粉欢迎语：</a:t>
            </a:r>
            <a:endParaRPr lang="zh-CN" altLang="en-US" sz="1200"/>
          </a:p>
          <a:p>
            <a:pPr algn="l"/>
            <a:r>
              <a:rPr lang="en-US" altLang="zh-CN" sz="1200"/>
              <a:t>· </a:t>
            </a:r>
            <a:r>
              <a:rPr lang="zh-CN" altLang="en-US" sz="1200"/>
              <a:t>先说利益点</a:t>
            </a:r>
            <a:endParaRPr lang="en-US" altLang="zh-CN" sz="1200"/>
          </a:p>
          <a:p>
            <a:pPr algn="l"/>
            <a:r>
              <a:rPr lang="en-US" altLang="zh-CN" sz="1200"/>
              <a:t>· </a:t>
            </a:r>
            <a:r>
              <a:rPr lang="zh-CN" altLang="en-US" sz="1200"/>
              <a:t>提醒看公告领券</a:t>
            </a:r>
            <a:endParaRPr lang="zh-CN" altLang="en-US" sz="1200"/>
          </a:p>
          <a:p>
            <a:pPr algn="l"/>
            <a:r>
              <a:rPr lang="en-US" altLang="zh-CN" sz="1200"/>
              <a:t>· </a:t>
            </a:r>
            <a:r>
              <a:rPr lang="zh-CN" altLang="en-US" sz="1200"/>
              <a:t>其他福利</a:t>
            </a:r>
            <a:endParaRPr lang="zh-CN" altLang="en-US" sz="1200"/>
          </a:p>
          <a:p>
            <a:pPr algn="l"/>
            <a:r>
              <a:rPr lang="en-US" altLang="zh-CN" sz="1200"/>
              <a:t>· </a:t>
            </a:r>
            <a:r>
              <a:rPr lang="zh-CN" altLang="en-US" sz="1200" b="1">
                <a:solidFill>
                  <a:schemeClr val="accent4">
                    <a:lumMod val="60000"/>
                    <a:lumOff val="40000"/>
                  </a:schemeClr>
                </a:solidFill>
              </a:rPr>
              <a:t>提醒用户要等一下才拉群</a:t>
            </a:r>
            <a:endParaRPr lang="zh-CN" altLang="en-US" sz="1200" b="1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609850" y="857885"/>
            <a:ext cx="1661160" cy="11188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zh-CN" altLang="en-US" sz="1200"/>
              <a:t>新粉欢迎语图片：</a:t>
            </a:r>
            <a:endParaRPr lang="zh-CN" altLang="en-US" sz="1200"/>
          </a:p>
          <a:p>
            <a:pPr algn="l"/>
            <a:r>
              <a:rPr lang="en-US" altLang="zh-CN" sz="1200"/>
              <a:t>· </a:t>
            </a:r>
            <a:r>
              <a:rPr lang="zh-CN" altLang="en-US" sz="1200"/>
              <a:t>各种利益点</a:t>
            </a:r>
            <a:endParaRPr lang="en-US" altLang="zh-CN" sz="1200"/>
          </a:p>
          <a:p>
            <a:pPr algn="l"/>
            <a:r>
              <a:rPr lang="en-US" altLang="zh-CN" sz="1200"/>
              <a:t>· </a:t>
            </a:r>
            <a:r>
              <a:rPr lang="zh-CN" altLang="en-US" sz="1200"/>
              <a:t>活动预告</a:t>
            </a:r>
            <a:endParaRPr lang="zh-CN" altLang="en-US" sz="1200"/>
          </a:p>
          <a:p>
            <a:pPr algn="l"/>
            <a:r>
              <a:rPr lang="en-US" altLang="zh-CN" sz="1200"/>
              <a:t>· </a:t>
            </a:r>
            <a:r>
              <a:rPr lang="zh-CN" altLang="en-US" sz="1200" b="1">
                <a:solidFill>
                  <a:schemeClr val="accent4">
                    <a:lumMod val="60000"/>
                    <a:lumOff val="40000"/>
                  </a:schemeClr>
                </a:solidFill>
              </a:rPr>
              <a:t>让用户看图打发时间</a:t>
            </a:r>
            <a:endParaRPr lang="zh-CN" altLang="en-US" sz="1200" b="1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algn="l"/>
            <a:r>
              <a:rPr lang="zh-CN" altLang="en-US" sz="1200" b="1">
                <a:solidFill>
                  <a:schemeClr val="accent4">
                    <a:lumMod val="60000"/>
                    <a:lumOff val="40000"/>
                  </a:schemeClr>
                </a:solidFill>
              </a:rPr>
              <a:t>因为拉群要等几分钟</a:t>
            </a:r>
            <a:endParaRPr lang="zh-CN" altLang="en-US" sz="1200" b="1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7815" y="3375660"/>
            <a:ext cx="1035685" cy="1862455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4313555" y="857885"/>
            <a:ext cx="1769745" cy="11188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zh-CN" altLang="en-US" sz="1200"/>
              <a:t>入群邀请话术：</a:t>
            </a:r>
            <a:endParaRPr lang="zh-CN" altLang="en-US" sz="1200"/>
          </a:p>
          <a:p>
            <a:pPr algn="l"/>
            <a:r>
              <a:rPr lang="en-US" altLang="zh-CN" sz="1200"/>
              <a:t>· </a:t>
            </a:r>
            <a:r>
              <a:rPr lang="zh-CN" altLang="en-US" sz="1200"/>
              <a:t>重复进群利益点</a:t>
            </a:r>
            <a:endParaRPr lang="en-US" altLang="zh-CN" sz="1200"/>
          </a:p>
          <a:p>
            <a:pPr algn="l"/>
            <a:r>
              <a:rPr lang="en-US" altLang="zh-CN" sz="1200"/>
              <a:t>· </a:t>
            </a:r>
            <a:r>
              <a:rPr lang="zh-CN" altLang="en-US" sz="1200" b="1">
                <a:solidFill>
                  <a:schemeClr val="accent4">
                    <a:lumMod val="60000"/>
                    <a:lumOff val="40000"/>
                  </a:schemeClr>
                </a:solidFill>
              </a:rPr>
              <a:t>留个悬念</a:t>
            </a:r>
            <a:r>
              <a:rPr lang="zh-CN" altLang="en-US" sz="1200"/>
              <a:t>，进群揭晓</a:t>
            </a:r>
            <a:endParaRPr lang="zh-CN" altLang="en-US" sz="1200"/>
          </a:p>
          <a:p>
            <a:pPr algn="l"/>
            <a:r>
              <a:rPr lang="en-US" altLang="zh-CN" sz="1200"/>
              <a:t>· </a:t>
            </a:r>
            <a:r>
              <a:rPr lang="zh-CN" altLang="en-US" sz="1200" b="1">
                <a:solidFill>
                  <a:schemeClr val="accent4">
                    <a:lumMod val="60000"/>
                    <a:lumOff val="40000"/>
                  </a:schemeClr>
                </a:solidFill>
              </a:rPr>
              <a:t>提醒看公告</a:t>
            </a:r>
            <a:endParaRPr lang="zh-CN" altLang="en-US" sz="1200" b="1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algn="l"/>
            <a:r>
              <a:rPr lang="en-US" altLang="zh-CN" sz="1200" b="1">
                <a:solidFill>
                  <a:schemeClr val="accent4">
                    <a:lumMod val="60000"/>
                    <a:lumOff val="40000"/>
                  </a:schemeClr>
                </a:solidFill>
              </a:rPr>
              <a:t>· </a:t>
            </a:r>
            <a:r>
              <a:rPr lang="zh-CN" altLang="en-US" sz="1200" b="1">
                <a:solidFill>
                  <a:schemeClr val="accent4">
                    <a:lumMod val="60000"/>
                    <a:lumOff val="40000"/>
                  </a:schemeClr>
                </a:solidFill>
              </a:rPr>
              <a:t>提醒点链接</a:t>
            </a:r>
            <a:endParaRPr lang="zh-CN" altLang="en-US" sz="1200" b="1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143625" y="857885"/>
            <a:ext cx="1769745" cy="11188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zh-CN" altLang="en-US" sz="1000"/>
              <a:t>群欢迎语：</a:t>
            </a:r>
            <a:endParaRPr lang="zh-CN" altLang="en-US" sz="1000"/>
          </a:p>
          <a:p>
            <a:pPr algn="l"/>
            <a:r>
              <a:rPr lang="en-US" altLang="zh-CN" sz="1000"/>
              <a:t>· </a:t>
            </a:r>
            <a:r>
              <a:rPr lang="zh-CN" altLang="en-US" sz="1000"/>
              <a:t>第一句伪装成新消息</a:t>
            </a:r>
            <a:endParaRPr lang="en-US" altLang="zh-CN" sz="1000"/>
          </a:p>
          <a:p>
            <a:pPr algn="l"/>
            <a:r>
              <a:rPr lang="en-US" altLang="zh-CN" sz="1000"/>
              <a:t>· </a:t>
            </a:r>
            <a:r>
              <a:rPr lang="zh-CN" altLang="en-US" sz="1000"/>
              <a:t>在消息列表只能看到第一句</a:t>
            </a:r>
            <a:endParaRPr lang="zh-CN" altLang="en-US" sz="1000"/>
          </a:p>
          <a:p>
            <a:pPr algn="l"/>
            <a:r>
              <a:rPr lang="en-US" altLang="zh-CN" sz="1000"/>
              <a:t>· </a:t>
            </a:r>
            <a:r>
              <a:rPr lang="zh-CN" altLang="en-US" sz="1000"/>
              <a:t>给券，宣导更多福利</a:t>
            </a:r>
            <a:endParaRPr lang="zh-CN" altLang="en-US" sz="1000"/>
          </a:p>
          <a:p>
            <a:pPr algn="l"/>
            <a:r>
              <a:rPr lang="en-US" altLang="zh-CN" sz="1000"/>
              <a:t>· </a:t>
            </a:r>
            <a:r>
              <a:rPr lang="zh-CN" altLang="en-US" sz="1000"/>
              <a:t>尽量小程序领券，因为有图，可以把券的面额显示出来</a:t>
            </a:r>
            <a:endParaRPr lang="zh-CN" altLang="en-US" sz="1000"/>
          </a:p>
          <a:p>
            <a:pPr algn="l"/>
            <a:r>
              <a:rPr lang="en-US" altLang="zh-CN" sz="1000"/>
              <a:t>· </a:t>
            </a:r>
            <a:r>
              <a:rPr lang="zh-CN" altLang="en-US" sz="1000"/>
              <a:t>划重点：</a:t>
            </a:r>
            <a:r>
              <a:rPr lang="zh-CN" altLang="en-US" sz="1000" b="1">
                <a:solidFill>
                  <a:srgbClr val="FF0000"/>
                </a:solidFill>
              </a:rPr>
              <a:t>不定时</a:t>
            </a:r>
            <a:r>
              <a:rPr lang="zh-CN" altLang="en-US" sz="1000"/>
              <a:t>红包雨</a:t>
            </a:r>
            <a:endParaRPr lang="zh-CN" altLang="en-US" sz="1000"/>
          </a:p>
        </p:txBody>
      </p:sp>
      <p:sp>
        <p:nvSpPr>
          <p:cNvPr id="18" name="矩形 17"/>
          <p:cNvSpPr/>
          <p:nvPr/>
        </p:nvSpPr>
        <p:spPr>
          <a:xfrm>
            <a:off x="7962265" y="857885"/>
            <a:ext cx="1798320" cy="11188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zh-CN" altLang="en-US" sz="1000"/>
              <a:t>群公告：</a:t>
            </a:r>
            <a:endParaRPr lang="zh-CN" altLang="en-US" sz="1000"/>
          </a:p>
          <a:p>
            <a:pPr algn="l"/>
            <a:r>
              <a:rPr lang="en-US" altLang="zh-CN" sz="1000"/>
              <a:t>· </a:t>
            </a:r>
            <a:r>
              <a:rPr lang="zh-CN" altLang="en-US" sz="1000"/>
              <a:t>第一句就引导领券</a:t>
            </a:r>
            <a:endParaRPr lang="zh-CN" altLang="en-US" sz="1000"/>
          </a:p>
          <a:p>
            <a:pPr algn="l"/>
            <a:r>
              <a:rPr lang="en-US" altLang="zh-CN" sz="1000"/>
              <a:t>· </a:t>
            </a:r>
            <a:r>
              <a:rPr lang="zh-CN" altLang="en-US" sz="1000"/>
              <a:t>因为在群聊窗口群公告也只能看到第一句</a:t>
            </a:r>
            <a:endParaRPr lang="en-US" altLang="zh-CN" sz="1000"/>
          </a:p>
          <a:p>
            <a:pPr algn="l"/>
            <a:r>
              <a:rPr lang="en-US" altLang="zh-CN" sz="1000"/>
              <a:t>· </a:t>
            </a:r>
            <a:r>
              <a:rPr lang="zh-CN" altLang="en-US" sz="1000"/>
              <a:t>接下来</a:t>
            </a:r>
            <a:r>
              <a:rPr lang="zh-CN" altLang="en-US" sz="1000">
                <a:sym typeface="+mn-ea"/>
              </a:rPr>
              <a:t>宣导更多福利</a:t>
            </a:r>
            <a:endParaRPr lang="zh-CN" altLang="en-US" sz="1000">
              <a:sym typeface="+mn-ea"/>
            </a:endParaRPr>
          </a:p>
          <a:p>
            <a:pPr algn="l"/>
            <a:r>
              <a:rPr lang="en-US" altLang="zh-CN" sz="1000">
                <a:sym typeface="+mn-ea"/>
              </a:rPr>
              <a:t>· </a:t>
            </a:r>
            <a:r>
              <a:rPr lang="zh-CN" altLang="en-US" sz="1000">
                <a:sym typeface="+mn-ea"/>
              </a:rPr>
              <a:t>划重点：不定时红包雨</a:t>
            </a:r>
            <a:endParaRPr lang="zh-CN" altLang="en-US" sz="100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218565" y="435610"/>
            <a:ext cx="41738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800" dirty="0">
                <a:solidFill>
                  <a:srgbClr val="FF0000"/>
                </a:solidFill>
                <a:sym typeface="+mn-ea"/>
              </a:rPr>
              <a:t>降低退群率,群价值拉满，饱和式攻击</a:t>
            </a:r>
            <a:endParaRPr lang="zh-CN" altLang="en-US" sz="1800" dirty="0">
              <a:solidFill>
                <a:srgbClr val="FF0000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文本框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  <a:noFill/>
          </p:spPr>
        </p:pic>
        <p:pic>
          <p:nvPicPr>
            <p:cNvPr id="34" name="文本框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  <a:noFill/>
          </p:spPr>
        </p:pic>
        <p:pic>
          <p:nvPicPr>
            <p:cNvPr id="35" name="文本框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  <a:noFill/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7218045" y="1080770"/>
            <a:ext cx="2851785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进群红包：</a:t>
            </a:r>
            <a:endParaRPr lang="zh-CN" altLang="en-US"/>
          </a:p>
          <a:p>
            <a:r>
              <a:rPr lang="en-US" altLang="zh-CN"/>
              <a:t>10/20/100</a:t>
            </a:r>
            <a:r>
              <a:rPr lang="zh-CN" altLang="en-US"/>
              <a:t>元组合券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固定活动：</a:t>
            </a:r>
            <a:endParaRPr lang="zh-CN" altLang="en-US"/>
          </a:p>
          <a:p>
            <a:r>
              <a:rPr lang="zh-CN" altLang="en-US"/>
              <a:t>每天</a:t>
            </a:r>
            <a:r>
              <a:rPr lang="en-US" altLang="zh-CN"/>
              <a:t>10/20</a:t>
            </a:r>
            <a:r>
              <a:rPr lang="zh-CN" altLang="en-US"/>
              <a:t>点群内购</a:t>
            </a:r>
            <a:endParaRPr lang="zh-CN" altLang="en-US"/>
          </a:p>
          <a:p>
            <a:r>
              <a:rPr lang="zh-CN" altLang="en-US"/>
              <a:t>不定时的红包雨（就是优惠券）</a:t>
            </a:r>
            <a:endParaRPr lang="zh-CN" altLang="en-US"/>
          </a:p>
          <a:p>
            <a:endParaRPr lang="zh-CN" altLang="en-US"/>
          </a:p>
          <a:p>
            <a:r>
              <a:rPr lang="zh-CN"/>
              <a:t>每天推一个活动专区</a:t>
            </a:r>
            <a:endParaRPr lang="zh-CN"/>
          </a:p>
          <a:p>
            <a:r>
              <a:rPr lang="zh-CN"/>
              <a:t>每天推一批爆款单品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大促活动：</a:t>
            </a:r>
            <a:endParaRPr lang="zh-CN" altLang="en-US"/>
          </a:p>
          <a:p>
            <a:r>
              <a:rPr lang="zh-CN" altLang="en-US"/>
              <a:t>每天抽</a:t>
            </a:r>
            <a:r>
              <a:rPr lang="en-US" altLang="zh-CN"/>
              <a:t>3</a:t>
            </a:r>
            <a:r>
              <a:rPr lang="zh-CN" altLang="en-US"/>
              <a:t>次津贴，最高</a:t>
            </a:r>
            <a:r>
              <a:rPr lang="en-US" altLang="zh-CN"/>
              <a:t>616</a:t>
            </a:r>
            <a:r>
              <a:rPr lang="zh-CN" altLang="en-US"/>
              <a:t>元</a:t>
            </a:r>
            <a:endParaRPr lang="zh-CN" altLang="en-US"/>
          </a:p>
          <a:p>
            <a:r>
              <a:rPr lang="zh-CN" altLang="en-US"/>
              <a:t>员工内购价清单</a:t>
            </a:r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9970" y="1080770"/>
            <a:ext cx="2150745" cy="41160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9365" y="1080770"/>
            <a:ext cx="2165350" cy="411607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170" y="1080770"/>
            <a:ext cx="2216150" cy="418211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076289" y="438150"/>
            <a:ext cx="11988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ym typeface="+mn-ea"/>
              </a:rPr>
              <a:t>降低退群率</a:t>
            </a:r>
            <a:endParaRPr lang="zh-CN" altLang="en-US" sz="1600" b="1" dirty="0"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1258073" y="841099"/>
            <a:ext cx="2468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dirty="0">
                <a:solidFill>
                  <a:srgbClr val="FF0000"/>
                </a:solidFill>
                <a:sym typeface="+mn-ea"/>
              </a:rPr>
              <a:t>关键词：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减少干扰信息</a:t>
            </a:r>
            <a:endParaRPr lang="zh-CN" altLang="en-US" dirty="0">
              <a:solidFill>
                <a:srgbClr val="FF0000"/>
              </a:solidFill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257935" y="1209675"/>
            <a:ext cx="135382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AB</a:t>
            </a:r>
            <a:r>
              <a:rPr lang="zh-CN" altLang="en-US"/>
              <a:t>组测试：</a:t>
            </a:r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1094105" y="3701415"/>
            <a:ext cx="843089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b="1"/>
              <a:t>进粉量大，群欢迎语间隔，欢迎语由</a:t>
            </a:r>
            <a:r>
              <a:rPr lang="en-US" altLang="zh-CN" b="1"/>
              <a:t>3</a:t>
            </a:r>
            <a:r>
              <a:rPr lang="zh-CN" altLang="en-US" b="1"/>
              <a:t>分钟改成</a:t>
            </a:r>
            <a:r>
              <a:rPr lang="en-US" altLang="zh-CN" b="1"/>
              <a:t>30</a:t>
            </a:r>
            <a:r>
              <a:rPr lang="zh-CN" altLang="en-US" b="1"/>
              <a:t>分钟，</a:t>
            </a:r>
            <a:r>
              <a:rPr lang="zh-CN" b="1"/>
              <a:t>能够降低</a:t>
            </a:r>
            <a:r>
              <a:rPr lang="en-US" altLang="zh-CN" b="1"/>
              <a:t>5%</a:t>
            </a:r>
            <a:r>
              <a:rPr lang="zh-CN" altLang="en-US" b="1"/>
              <a:t>的退群率</a:t>
            </a:r>
            <a:endParaRPr lang="zh-CN" altLang="en-US" b="1"/>
          </a:p>
          <a:p>
            <a:endParaRPr lang="zh-CN" altLang="en-US" b="1"/>
          </a:p>
          <a:p>
            <a:r>
              <a:rPr lang="zh-CN" altLang="en-US" b="1"/>
              <a:t>需要注意的问题：</a:t>
            </a:r>
            <a:endParaRPr lang="zh-CN" altLang="en-US" b="1"/>
          </a:p>
          <a:p>
            <a:r>
              <a:rPr lang="zh-CN" altLang="en-US" b="1"/>
              <a:t>（</a:t>
            </a:r>
            <a:r>
              <a:rPr lang="en-US" altLang="zh-CN" b="1"/>
              <a:t>1</a:t>
            </a:r>
            <a:r>
              <a:rPr lang="zh-CN" altLang="en-US" b="1"/>
              <a:t>）如果是通过群欢迎语来实现领券，改成</a:t>
            </a:r>
            <a:r>
              <a:rPr lang="en-US" altLang="zh-CN" b="1"/>
              <a:t>30</a:t>
            </a:r>
            <a:r>
              <a:rPr lang="zh-CN" altLang="en-US" b="1"/>
              <a:t>分钟后，很多用户会看不到券在哪</a:t>
            </a:r>
            <a:endParaRPr lang="zh-CN" altLang="en-US" b="1"/>
          </a:p>
          <a:p>
            <a:r>
              <a:rPr lang="zh-CN" altLang="en-US" b="1"/>
              <a:t>（</a:t>
            </a:r>
            <a:r>
              <a:rPr lang="en-US" altLang="zh-CN" b="1"/>
              <a:t>2</a:t>
            </a:r>
            <a:r>
              <a:rPr lang="zh-CN" altLang="en-US" b="1"/>
              <a:t>）</a:t>
            </a:r>
            <a:r>
              <a:rPr lang="zh-CN" altLang="en-US" b="1">
                <a:sym typeface="+mn-ea"/>
              </a:rPr>
              <a:t>需要引导入群的时候反复提醒去群公告领券，群公告直接放券的链接</a:t>
            </a:r>
            <a:endParaRPr lang="zh-CN" altLang="en-US" b="1"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935" y="1527175"/>
            <a:ext cx="4518660" cy="209804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076289" y="438150"/>
            <a:ext cx="11988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ym typeface="+mn-ea"/>
              </a:rPr>
              <a:t>降低掉粉率</a:t>
            </a:r>
            <a:endParaRPr lang="zh-CN" altLang="en-US" sz="1600" b="1" dirty="0"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1258073" y="841099"/>
            <a:ext cx="2011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sym typeface="+mn-ea"/>
              </a:rPr>
              <a:t>关键词：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及时拉群</a:t>
            </a:r>
            <a:endParaRPr lang="zh-CN" altLang="en-US" dirty="0">
              <a:solidFill>
                <a:srgbClr val="FF0000"/>
              </a:solidFill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337310" y="3623945"/>
            <a:ext cx="70954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/>
              <a:t>由于新粉是需要进群才能领券，拉群速度对掉粉率也有一定影响，拉群慢的时候掉粉率会上升</a:t>
            </a:r>
            <a:endParaRPr lang="zh-CN" altLang="en-US" b="1">
              <a:sym typeface="+mn-ea"/>
            </a:endParaRPr>
          </a:p>
        </p:txBody>
      </p:sp>
      <p:graphicFrame>
        <p:nvGraphicFramePr>
          <p:cNvPr id="5" name="表格 4"/>
          <p:cNvGraphicFramePr/>
          <p:nvPr>
            <p:custDataLst>
              <p:tags r:id="rId4"/>
            </p:custDataLst>
          </p:nvPr>
        </p:nvGraphicFramePr>
        <p:xfrm>
          <a:off x="1337627" y="1656080"/>
          <a:ext cx="7035800" cy="1689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8400"/>
                <a:gridCol w="838200"/>
                <a:gridCol w="838200"/>
                <a:gridCol w="838200"/>
                <a:gridCol w="838200"/>
                <a:gridCol w="838200"/>
                <a:gridCol w="838200"/>
                <a:gridCol w="838200"/>
              </a:tblGrid>
              <a:tr h="2413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日常：平均</a:t>
                      </a:r>
                      <a:r>
                        <a:rPr lang="en-US" altLang="zh-CN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15-30min</a:t>
                      </a:r>
                      <a:r>
                        <a:rPr lang="zh-CN" alt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拉群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cPr marL="12700" marR="12700" marT="12700" anchor="ctr">
                    <a:lnL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cPr marL="12700" marR="12700" marT="12700" anchor="ctr">
                    <a:lnL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cPr marL="12700" marR="12700" marT="12700" anchor="ctr">
                    <a:lnL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大促：平均</a:t>
                      </a:r>
                      <a:r>
                        <a:rPr lang="en-US" altLang="zh-CN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30min</a:t>
                      </a:r>
                      <a:r>
                        <a:rPr lang="zh-CN" alt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以上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cPr marL="12700" marR="12700" marT="12700" anchor="ctr">
                    <a:lnL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cPr marL="12700" marR="12700" marT="12700" anchor="ctr">
                    <a:lnL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日期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5.3-5.9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5.10-5.16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5.17-5.23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5.24-5.30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5.31-6.6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6.7-6.13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6.14-6.20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企微拉群率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49.04%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37.07%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34.09%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38.05%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37.76%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38.39%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36.56%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进群率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36.11%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29.65%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27.42%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29.42%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26.98%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28.30%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26.67%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退群率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26.37%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20.01%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19.56%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22.68%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28.57%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26.28%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27.06%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2733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72h删除好友率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24.15%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21.83%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21.28%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23.06%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29.20%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26.15%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25.63%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日常的掉粉率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cPr marL="12700" marR="12700" marT="12700" anchor="ctr">
                    <a:lnL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cPr marL="12700" marR="12700" marT="12700" anchor="ctr">
                    <a:lnL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cPr marL="12700" marR="12700" marT="12700" anchor="ctr">
                    <a:lnL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大促期间掉粉率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cPr marL="12700" marR="12700" marT="12700" anchor="ctr">
                    <a:lnL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cPr marL="12700" marR="12700" marT="12700" anchor="ctr">
                    <a:lnL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BFBFB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076289" y="438150"/>
            <a:ext cx="11988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ym typeface="+mn-ea"/>
              </a:rPr>
              <a:t>降低掉粉率</a:t>
            </a:r>
            <a:endParaRPr lang="zh-CN" altLang="en-US" sz="1600" b="1" dirty="0"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1258073" y="841099"/>
            <a:ext cx="2011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sym typeface="+mn-ea"/>
              </a:rPr>
              <a:t>关键词：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精准群发</a:t>
            </a:r>
            <a:endParaRPr lang="zh-CN" altLang="en-US" dirty="0">
              <a:solidFill>
                <a:srgbClr val="FF0000"/>
              </a:solidFill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257935" y="1209675"/>
            <a:ext cx="749046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/>
              <a:t>分析</a:t>
            </a:r>
            <a:r>
              <a:rPr lang="zh-CN" altLang="en-US"/>
              <a:t>：大部分只要执行群发就会瞬间掉粉</a:t>
            </a:r>
            <a:endParaRPr lang="zh-CN" altLang="en-US"/>
          </a:p>
          <a:p>
            <a:r>
              <a:rPr lang="zh-CN" altLang="en-US"/>
              <a:t>减少群发掉粉率的方法：</a:t>
            </a:r>
            <a:endParaRPr lang="zh-CN" altLang="en-US"/>
          </a:p>
          <a:p>
            <a:r>
              <a:rPr lang="zh-CN" altLang="en-US"/>
              <a:t>（</a:t>
            </a:r>
            <a:r>
              <a:rPr lang="en-US" altLang="zh-CN"/>
              <a:t>1</a:t>
            </a:r>
            <a:r>
              <a:rPr lang="zh-CN" altLang="en-US"/>
              <a:t>）新粉第一天只拉群，不群发</a:t>
            </a:r>
            <a:endParaRPr lang="zh-CN" altLang="en-US"/>
          </a:p>
          <a:p>
            <a:r>
              <a:rPr lang="zh-CN" altLang="en-US"/>
              <a:t>（</a:t>
            </a:r>
            <a:r>
              <a:rPr lang="en-US" altLang="zh-CN"/>
              <a:t>2</a:t>
            </a:r>
            <a:r>
              <a:rPr lang="zh-CN" altLang="en-US"/>
              <a:t>）新粉一般在第</a:t>
            </a:r>
            <a:r>
              <a:rPr lang="en-US" altLang="zh-CN"/>
              <a:t>2-3</a:t>
            </a:r>
            <a:r>
              <a:rPr lang="zh-CN" altLang="en-US"/>
              <a:t>天进行群发，不执行全量群发，根据群发的内容挑选标签匹配的新粉做定向群发</a:t>
            </a:r>
            <a:endParaRPr lang="zh-CN" altLang="en-US"/>
          </a:p>
          <a:p>
            <a:r>
              <a:rPr lang="zh-CN" altLang="en-US"/>
              <a:t>（</a:t>
            </a:r>
            <a:r>
              <a:rPr lang="en-US" altLang="zh-CN"/>
              <a:t>3</a:t>
            </a:r>
            <a:r>
              <a:rPr lang="zh-CN" altLang="en-US"/>
              <a:t>）老粉也是需要控制群发的频次，</a:t>
            </a:r>
            <a:r>
              <a:rPr lang="zh-CN" altLang="en-US">
                <a:sym typeface="+mn-ea"/>
              </a:rPr>
              <a:t>不执行全量群发，根据群发的内容挑选标签匹配的新粉做定向群发</a:t>
            </a:r>
            <a:endParaRPr lang="zh-CN" altLang="en-US"/>
          </a:p>
          <a:p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1094740" y="4618355"/>
            <a:ext cx="84308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/>
              <a:t>唯品的群发基本都是定向群发，每条群发根据标签组合只触达</a:t>
            </a:r>
            <a:r>
              <a:rPr lang="en-US" altLang="zh-CN" b="1"/>
              <a:t>100-200</a:t>
            </a:r>
            <a:r>
              <a:rPr lang="zh-CN" altLang="en-US" b="1"/>
              <a:t>人</a:t>
            </a:r>
            <a:endParaRPr lang="zh-CN" altLang="en-US" b="1"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5565" y="3774440"/>
            <a:ext cx="7748270" cy="843915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192936" y="453560"/>
            <a:ext cx="2031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1"/>
                </a:solidFill>
              </a:rPr>
              <a:t>针对案例的延伸思考</a:t>
            </a:r>
            <a:endParaRPr lang="zh-CN" altLang="en-US" sz="1600" b="1" dirty="0">
              <a:solidFill>
                <a:schemeClr val="tx1"/>
              </a:solidFill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193367" y="1078231"/>
            <a:ext cx="15544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余下的思考：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38200" y="1727200"/>
            <a:ext cx="8785860" cy="1476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/>
              <a:t>（</a:t>
            </a:r>
            <a:r>
              <a:rPr lang="en-US" altLang="zh-CN"/>
              <a:t>1</a:t>
            </a:r>
            <a:r>
              <a:rPr lang="zh-CN"/>
              <a:t>）新粉过来，自动欢迎语给你一个抽奖码，但是当天不抽奖，第二天抽</a:t>
            </a:r>
            <a:endParaRPr lang="zh-CN"/>
          </a:p>
          <a:p>
            <a:pPr algn="l"/>
            <a:endParaRPr lang="zh-CN"/>
          </a:p>
          <a:p>
            <a:pPr algn="l"/>
            <a:r>
              <a:rPr lang="zh-CN"/>
              <a:t>逻辑：由于删粉大部分都发生在</a:t>
            </a:r>
            <a:r>
              <a:rPr lang="en-US" altLang="zh-CN"/>
              <a:t>24H</a:t>
            </a:r>
            <a:r>
              <a:rPr lang="zh-CN" altLang="en-US"/>
              <a:t>内，一般拖到第二天没删的，后面的删除率会降低</a:t>
            </a:r>
            <a:endParaRPr lang="zh-CN"/>
          </a:p>
          <a:p>
            <a:pPr algn="l"/>
            <a:endParaRPr lang="zh-CN" altLang="en-US"/>
          </a:p>
          <a:p>
            <a:pPr algn="l"/>
            <a:r>
              <a:rPr lang="zh-CN">
                <a:sym typeface="+mn-ea"/>
              </a:rPr>
              <a:t>（</a:t>
            </a:r>
            <a:r>
              <a:rPr lang="en-US" altLang="zh-CN">
                <a:sym typeface="+mn-ea"/>
              </a:rPr>
              <a:t>2</a:t>
            </a:r>
            <a:r>
              <a:rPr lang="zh-CN">
                <a:sym typeface="+mn-ea"/>
              </a:rPr>
              <a:t>）抽奖结果每天晚上</a:t>
            </a:r>
            <a:r>
              <a:rPr lang="en-US" altLang="zh-CN">
                <a:sym typeface="+mn-ea"/>
              </a:rPr>
              <a:t>10</a:t>
            </a:r>
            <a:r>
              <a:rPr lang="zh-CN" altLang="en-US">
                <a:sym typeface="+mn-ea"/>
              </a:rPr>
              <a:t>点</a:t>
            </a:r>
            <a:r>
              <a:rPr lang="zh-CN">
                <a:sym typeface="+mn-ea"/>
              </a:rPr>
              <a:t>在群里公布，你就说你进不进群吧</a:t>
            </a:r>
            <a:endParaRPr lang="zh-CN">
              <a:sym typeface="+mn-ea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3886835" y="1041400"/>
            <a:ext cx="2516505" cy="621030"/>
            <a:chOff x="5993" y="4227"/>
            <a:chExt cx="3963" cy="978"/>
          </a:xfrm>
        </p:grpSpPr>
        <p:sp>
          <p:nvSpPr>
            <p:cNvPr id="31" name="矩形 30"/>
            <p:cNvSpPr/>
            <p:nvPr/>
          </p:nvSpPr>
          <p:spPr>
            <a:xfrm>
              <a:off x="6984" y="4672"/>
              <a:ext cx="2973" cy="532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5993" y="4673"/>
              <a:ext cx="991" cy="5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8" name="图片 27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022" y="4227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6985" y="4673"/>
              <a:ext cx="2971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rgbClr val="FEA900"/>
                  </a:solidFill>
                  <a:sym typeface="+mn-ea"/>
                </a:rPr>
                <a:t>品牌私域运营中心</a:t>
              </a:r>
              <a:endParaRPr lang="zh-CN" altLang="en-US" sz="1600" b="1">
                <a:solidFill>
                  <a:srgbClr val="FEA900"/>
                </a:solidFill>
                <a:sym typeface="+mn-ea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994" y="4673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042035" y="1943735"/>
            <a:ext cx="82061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>
                <a:solidFill>
                  <a:schemeClr val="tx1"/>
                </a:solidFill>
              </a:rPr>
              <a:t>最专业的品牌私域运营服务商</a:t>
            </a:r>
            <a:endParaRPr lang="zh-CN" altLang="en-US" sz="3600" b="1">
              <a:solidFill>
                <a:schemeClr val="tx1"/>
              </a:solidFill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4688840" y="3872865"/>
            <a:ext cx="737870" cy="749300"/>
            <a:chOff x="6602" y="7573"/>
            <a:chExt cx="1162" cy="1180"/>
          </a:xfrm>
        </p:grpSpPr>
        <p:pic>
          <p:nvPicPr>
            <p:cNvPr id="3" name="图片 2" descr="015d8b6baa35987936daeba60c0d12a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14" y="7591"/>
              <a:ext cx="1139" cy="1144"/>
            </a:xfrm>
            <a:prstGeom prst="rect">
              <a:avLst/>
            </a:prstGeom>
          </p:spPr>
        </p:pic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33" y="8016"/>
              <a:ext cx="300" cy="295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6602" y="7573"/>
              <a:ext cx="1162" cy="1180"/>
            </a:xfrm>
            <a:prstGeom prst="rect">
              <a:avLst/>
            </a:prstGeom>
            <a:noFill/>
            <a:ln w="12700" cmpd="sng">
              <a:solidFill>
                <a:srgbClr val="120C16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11" descr="resource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98395" y="3971608"/>
            <a:ext cx="475615" cy="4756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7" name="文本框 46"/>
          <p:cNvSpPr txBox="1"/>
          <p:nvPr/>
        </p:nvSpPr>
        <p:spPr>
          <a:xfrm>
            <a:off x="2013585" y="4518660"/>
            <a:ext cx="1244600" cy="394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900" b="1">
                <a:latin typeface="+mj-lt"/>
                <a:ea typeface="微软雅黑" panose="020B0503020204020204" charset="-122"/>
                <a:cs typeface="+mj-lt"/>
              </a:rPr>
              <a:t>Wei Zi Jun</a:t>
            </a:r>
            <a:endParaRPr lang="en-US" altLang="zh-CN" sz="900" b="1">
              <a:latin typeface="+mj-lt"/>
              <a:ea typeface="微软雅黑" panose="020B0503020204020204" charset="-122"/>
              <a:cs typeface="+mj-lt"/>
            </a:endParaRPr>
          </a:p>
          <a:p>
            <a:pPr algn="ctr">
              <a:lnSpc>
                <a:spcPct val="110000"/>
              </a:lnSpc>
            </a:pPr>
            <a:r>
              <a:rPr lang="en-US" altLang="zh-CN" sz="900" b="1">
                <a:latin typeface="+mj-lt"/>
                <a:ea typeface="微软雅黑" panose="020B0503020204020204" charset="-122"/>
                <a:cs typeface="+mj-lt"/>
              </a:rPr>
              <a:t>+86   139  0227  0098</a:t>
            </a:r>
            <a:endParaRPr lang="en-US" altLang="zh-CN" sz="900" b="1">
              <a:latin typeface="+mj-lt"/>
              <a:ea typeface="微软雅黑" panose="020B0503020204020204" charset="-122"/>
              <a:cs typeface="+mj-lt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6908165" y="4670425"/>
            <a:ext cx="1186815" cy="243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900" b="1">
                <a:latin typeface="+mj-lt"/>
                <a:ea typeface="微软雅黑" panose="020B0503020204020204" charset="-122"/>
                <a:cs typeface="+mj-lt"/>
              </a:rPr>
              <a:t>510970969@qq.com</a:t>
            </a:r>
            <a:endParaRPr lang="en-US" altLang="zh-CN" sz="900" b="1">
              <a:latin typeface="+mj-lt"/>
              <a:ea typeface="微软雅黑" panose="020B0503020204020204" charset="-122"/>
              <a:cs typeface="+mj-lt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4628515" y="4670425"/>
            <a:ext cx="840740" cy="243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900" b="1">
                <a:latin typeface="+mj-lt"/>
                <a:ea typeface="微软雅黑" panose="020B0503020204020204" charset="-122"/>
                <a:cs typeface="+mj-lt"/>
              </a:rPr>
              <a:t>WeChat</a:t>
            </a:r>
            <a:endParaRPr lang="en-US" altLang="zh-CN" sz="900" b="1">
              <a:latin typeface="+mj-lt"/>
              <a:ea typeface="微软雅黑" panose="020B0503020204020204" charset="-122"/>
              <a:cs typeface="+mj-lt"/>
            </a:endParaRPr>
          </a:p>
        </p:txBody>
      </p:sp>
      <p:pic>
        <p:nvPicPr>
          <p:cNvPr id="11" name="图片 10" descr="resource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41540" y="4093845"/>
            <a:ext cx="454660" cy="3073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1594168" y="2640965"/>
            <a:ext cx="71018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3600" b="1">
                <a:solidFill>
                  <a:schemeClr val="tx1"/>
                </a:solidFill>
              </a:rPr>
              <a:t>帮你管理最有价值的用户资产</a:t>
            </a:r>
            <a:endParaRPr lang="en-US" altLang="zh-CN" sz="3600" b="1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679865" y="342995"/>
            <a:ext cx="10204396" cy="673735"/>
            <a:chOff x="622586" y="463984"/>
            <a:chExt cx="10766932" cy="710876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22586" y="565643"/>
              <a:ext cx="439724" cy="290384"/>
            </a:xfrm>
            <a:prstGeom prst="rect">
              <a:avLst/>
            </a:prstGeom>
          </p:spPr>
        </p:pic>
        <p:sp>
          <p:nvSpPr>
            <p:cNvPr id="7" name="腾讯企业微信"/>
            <p:cNvSpPr txBox="1"/>
            <p:nvPr/>
          </p:nvSpPr>
          <p:spPr>
            <a:xfrm>
              <a:off x="1351439" y="463984"/>
              <a:ext cx="10038079" cy="710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spcAft>
                  <a:spcPts val="600"/>
                </a:spcAft>
                <a:defRPr sz="4000" b="1">
                  <a:solidFill>
                    <a:schemeClr val="bg1"/>
                  </a:solidFill>
                  <a:latin typeface="HYQIHEI-70S DEMIBOLD" pitchFamily="18" charset="-122"/>
                  <a:ea typeface="HYQIHEI-70S DEMIBOLD" pitchFamily="18" charset="-122"/>
                </a:defRPr>
              </a:lvl1pPr>
              <a:lvl2pPr marL="1270000" marR="0" indent="-635000" algn="l" defTabSz="825500" rtl="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>
                  <a:srgbClr val="FFFFFF"/>
                </a:buClr>
                <a:buSzPct val="125000"/>
                <a:buFontTx/>
                <a:buChar char="•"/>
                <a:defRPr sz="48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Helvetica Neue"/>
                </a:defRPr>
              </a:lvl2pPr>
              <a:lvl3pPr marL="1905000" marR="0" indent="-635000" algn="l" defTabSz="825500" rtl="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>
                  <a:srgbClr val="FFFFFF"/>
                </a:buClr>
                <a:buSzPct val="125000"/>
                <a:buFontTx/>
                <a:buChar char="•"/>
                <a:defRPr sz="48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Helvetica Neue"/>
                </a:defRPr>
              </a:lvl3pPr>
              <a:lvl4pPr marL="2540000" marR="0" indent="-635000" algn="l" defTabSz="825500" rtl="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>
                  <a:srgbClr val="FFFFFF"/>
                </a:buClr>
                <a:buSzPct val="125000"/>
                <a:buFontTx/>
                <a:buChar char="•"/>
                <a:defRPr sz="48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Helvetica Neue"/>
                </a:defRPr>
              </a:lvl4pPr>
              <a:lvl5pPr marL="3175000" marR="0" indent="-635000" algn="l" defTabSz="825500" rtl="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>
                  <a:srgbClr val="FFFFFF"/>
                </a:buClr>
                <a:buSzPct val="125000"/>
                <a:buFontTx/>
                <a:buChar char="•"/>
                <a:defRPr sz="48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Helvetica Neue"/>
                </a:defRPr>
              </a:lvl5pPr>
              <a:lvl6pPr marL="3810000" marR="0" indent="-635000" algn="l" defTabSz="825500" rtl="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>
                  <a:srgbClr val="FFFFFF"/>
                </a:buClr>
                <a:buSzPct val="125000"/>
                <a:buFontTx/>
                <a:buChar char="•"/>
                <a:defRPr sz="48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6pPr>
              <a:lvl7pPr marL="4445000" marR="0" indent="-635000" algn="l" defTabSz="825500" rtl="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>
                  <a:srgbClr val="FFFFFF"/>
                </a:buClr>
                <a:buSzPct val="125000"/>
                <a:buFontTx/>
                <a:buChar char="•"/>
                <a:defRPr sz="48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7pPr>
              <a:lvl8pPr marL="5080000" marR="0" indent="-635000" algn="l" defTabSz="825500" rtl="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>
                  <a:srgbClr val="FFFFFF"/>
                </a:buClr>
                <a:buSzPct val="125000"/>
                <a:buFontTx/>
                <a:buChar char="•"/>
                <a:defRPr sz="48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8pPr>
              <a:lvl9pPr marL="5715000" marR="0" indent="-635000" algn="l" defTabSz="825500" rtl="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>
                  <a:srgbClr val="FFFFFF"/>
                </a:buClr>
                <a:buSzPct val="125000"/>
                <a:buFontTx/>
                <a:buChar char="•"/>
                <a:defRPr sz="48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9pPr>
            </a:lstStyle>
            <a:p>
              <a:pPr fontAlgn="base"/>
              <a:r>
                <a:rPr lang="zh-CN" altLang="en-US" sz="3790" dirty="0"/>
                <a:t>公域流量如何获客</a:t>
              </a:r>
              <a:r>
                <a:rPr lang="zh-CN" altLang="en-US" sz="3410" dirty="0"/>
                <a:t>？</a:t>
              </a:r>
              <a:endParaRPr lang="zh-CN" altLang="en-US" sz="2655" dirty="0"/>
            </a:p>
          </p:txBody>
        </p:sp>
      </p:grpSp>
      <p:pic>
        <p:nvPicPr>
          <p:cNvPr id="11" name="图片 10" descr="豆芽图片20200415110855618(2)(1)"/>
          <p:cNvPicPr>
            <a:picLocks noChangeAspect="1"/>
          </p:cNvPicPr>
          <p:nvPr/>
        </p:nvPicPr>
        <p:blipFill>
          <a:blip r:embed="rId2"/>
          <a:srcRect l="4756" r="52045"/>
          <a:stretch>
            <a:fillRect/>
          </a:stretch>
        </p:blipFill>
        <p:spPr>
          <a:xfrm>
            <a:off x="4994967" y="3404950"/>
            <a:ext cx="1452679" cy="2015962"/>
          </a:xfrm>
          <a:prstGeom prst="roundRect">
            <a:avLst>
              <a:gd name="adj" fmla="val 9289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12" name="图片 11" descr="ID CARD"/>
          <p:cNvPicPr>
            <a:picLocks noChangeAspect="1"/>
          </p:cNvPicPr>
          <p:nvPr/>
        </p:nvPicPr>
        <p:blipFill>
          <a:blip r:embed="rId3"/>
          <a:srcRect t="15761" r="4644" b="2304"/>
          <a:stretch>
            <a:fillRect/>
          </a:stretch>
        </p:blipFill>
        <p:spPr>
          <a:xfrm>
            <a:off x="6768335" y="2905751"/>
            <a:ext cx="1309760" cy="251541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/>
          <a:srcRect l="2816" t="29695" r="69201" b="9678"/>
          <a:stretch>
            <a:fillRect/>
          </a:stretch>
        </p:blipFill>
        <p:spPr>
          <a:xfrm>
            <a:off x="8398421" y="3363354"/>
            <a:ext cx="1651062" cy="2015962"/>
          </a:xfrm>
          <a:prstGeom prst="roundRect">
            <a:avLst>
              <a:gd name="adj" fmla="val 5368"/>
            </a:avLst>
          </a:prstGeom>
        </p:spPr>
      </p:pic>
      <p:sp>
        <p:nvSpPr>
          <p:cNvPr id="14" name="腾讯企业微信"/>
          <p:cNvSpPr txBox="1"/>
          <p:nvPr/>
        </p:nvSpPr>
        <p:spPr>
          <a:xfrm>
            <a:off x="415290" y="1340485"/>
            <a:ext cx="4638675" cy="55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spcAft>
                <a:spcPts val="600"/>
              </a:spcAft>
              <a:defRPr b="1">
                <a:gradFill flip="none" rotWithShape="1">
                  <a:gsLst>
                    <a:gs pos="0">
                      <a:srgbClr val="02FBFE"/>
                    </a:gs>
                    <a:gs pos="75000">
                      <a:srgbClr val="00C0FB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162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</a:defRPr>
            </a:lvl1pPr>
            <a:lvl2pPr marL="1270000" marR="0" indent="-635000" defTabSz="82550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ct val="125000"/>
              <a:buFontTx/>
              <a:buChar char="•"/>
              <a:defRPr sz="4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2pPr>
            <a:lvl3pPr marL="1905000" marR="0" indent="-635000" defTabSz="82550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ct val="125000"/>
              <a:buFontTx/>
              <a:buChar char="•"/>
              <a:defRPr sz="4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3pPr>
            <a:lvl4pPr marL="2540000" marR="0" indent="-635000" defTabSz="82550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ct val="125000"/>
              <a:buFontTx/>
              <a:buChar char="•"/>
              <a:defRPr sz="4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4pPr>
            <a:lvl5pPr marL="3175000" marR="0" indent="-635000" defTabSz="82550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ct val="125000"/>
              <a:buFontTx/>
              <a:buChar char="•"/>
              <a:defRPr sz="4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5pPr>
            <a:lvl6pPr marL="3810000" marR="0" indent="-635000" defTabSz="82550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ct val="125000"/>
              <a:buFontTx/>
              <a:buChar char="•"/>
              <a:defRPr sz="4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</a:defRPr>
            </a:lvl6pPr>
            <a:lvl7pPr marL="4445000" marR="0" indent="-635000" defTabSz="82550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ct val="125000"/>
              <a:buFontTx/>
              <a:buChar char="•"/>
              <a:defRPr sz="4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</a:defRPr>
            </a:lvl7pPr>
            <a:lvl8pPr marL="5080000" marR="0" indent="-635000" defTabSz="82550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ct val="125000"/>
              <a:buFontTx/>
              <a:buChar char="•"/>
              <a:defRPr sz="4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</a:defRPr>
            </a:lvl8pPr>
            <a:lvl9pPr marL="5715000" marR="0" indent="-635000" defTabSz="82550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ct val="125000"/>
              <a:buFontTx/>
              <a:buChar char="•"/>
              <a:defRPr sz="4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</a:defRPr>
            </a:lvl9pPr>
          </a:lstStyle>
          <a:p>
            <a:r>
              <a:rPr lang="zh-CN" altLang="en-US" sz="2275" b="0" dirty="0">
                <a:solidFill>
                  <a:schemeClr val="bg1"/>
                </a:solidFill>
              </a:rPr>
              <a:t>善用</a:t>
            </a:r>
            <a:r>
              <a:rPr lang="zh-CN" altLang="en-US" sz="3035" dirty="0">
                <a:solidFill>
                  <a:srgbClr val="FF0000"/>
                </a:solidFill>
              </a:rPr>
              <a:t>用户场景化思维</a:t>
            </a:r>
            <a:endParaRPr lang="zh-CN" altLang="en-US" sz="3035" dirty="0">
              <a:solidFill>
                <a:srgbClr val="FF0000"/>
              </a:solidFill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414979" y="2271735"/>
            <a:ext cx="1452679" cy="737477"/>
          </a:xfrm>
          <a:prstGeom prst="roundRect">
            <a:avLst>
              <a:gd name="adj" fmla="val 4837"/>
            </a:avLst>
          </a:prstGeom>
          <a:solidFill>
            <a:schemeClr val="bg1"/>
          </a:solidFill>
          <a:ln>
            <a:solidFill>
              <a:srgbClr val="E93252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705"/>
          </a:p>
        </p:txBody>
      </p:sp>
      <p:sp>
        <p:nvSpPr>
          <p:cNvPr id="17" name="圆角矩形 16"/>
          <p:cNvSpPr/>
          <p:nvPr/>
        </p:nvSpPr>
        <p:spPr>
          <a:xfrm>
            <a:off x="2500652" y="2241277"/>
            <a:ext cx="1452679" cy="737477"/>
          </a:xfrm>
          <a:prstGeom prst="roundRect">
            <a:avLst>
              <a:gd name="adj" fmla="val 4837"/>
            </a:avLst>
          </a:prstGeom>
          <a:solidFill>
            <a:schemeClr val="bg1"/>
          </a:solidFill>
          <a:ln>
            <a:solidFill>
              <a:srgbClr val="E93252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705"/>
          </a:p>
        </p:txBody>
      </p:sp>
      <p:sp>
        <p:nvSpPr>
          <p:cNvPr id="18" name="圆角矩形 17"/>
          <p:cNvSpPr/>
          <p:nvPr/>
        </p:nvSpPr>
        <p:spPr>
          <a:xfrm>
            <a:off x="4398211" y="2251472"/>
            <a:ext cx="1452679" cy="737477"/>
          </a:xfrm>
          <a:prstGeom prst="roundRect">
            <a:avLst>
              <a:gd name="adj" fmla="val 4837"/>
            </a:avLst>
          </a:prstGeom>
          <a:solidFill>
            <a:schemeClr val="bg1"/>
          </a:solidFill>
          <a:ln>
            <a:solidFill>
              <a:srgbClr val="E93252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705"/>
          </a:p>
        </p:txBody>
      </p:sp>
      <p:sp>
        <p:nvSpPr>
          <p:cNvPr id="19" name="腾讯企业微信"/>
          <p:cNvSpPr txBox="1"/>
          <p:nvPr/>
        </p:nvSpPr>
        <p:spPr>
          <a:xfrm>
            <a:off x="1996363" y="2768744"/>
            <a:ext cx="504289" cy="441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spcAft>
                <a:spcPts val="600"/>
              </a:spcAft>
              <a:defRPr b="1">
                <a:gradFill flip="none" rotWithShape="1">
                  <a:gsLst>
                    <a:gs pos="0">
                      <a:srgbClr val="02FBFE"/>
                    </a:gs>
                    <a:gs pos="75000">
                      <a:srgbClr val="00C0FB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162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</a:defRPr>
            </a:lvl1pPr>
            <a:lvl2pPr marL="1270000" marR="0" indent="-635000" defTabSz="82550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ct val="125000"/>
              <a:buFontTx/>
              <a:buChar char="•"/>
              <a:defRPr sz="4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2pPr>
            <a:lvl3pPr marL="1905000" marR="0" indent="-635000" defTabSz="82550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ct val="125000"/>
              <a:buFontTx/>
              <a:buChar char="•"/>
              <a:defRPr sz="4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3pPr>
            <a:lvl4pPr marL="2540000" marR="0" indent="-635000" defTabSz="82550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ct val="125000"/>
              <a:buFontTx/>
              <a:buChar char="•"/>
              <a:defRPr sz="4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4pPr>
            <a:lvl5pPr marL="3175000" marR="0" indent="-635000" defTabSz="82550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ct val="125000"/>
              <a:buFontTx/>
              <a:buChar char="•"/>
              <a:defRPr sz="4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5pPr>
            <a:lvl6pPr marL="3810000" marR="0" indent="-635000" defTabSz="82550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ct val="125000"/>
              <a:buFontTx/>
              <a:buChar char="•"/>
              <a:defRPr sz="4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</a:defRPr>
            </a:lvl6pPr>
            <a:lvl7pPr marL="4445000" marR="0" indent="-635000" defTabSz="82550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ct val="125000"/>
              <a:buFontTx/>
              <a:buChar char="•"/>
              <a:defRPr sz="4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</a:defRPr>
            </a:lvl7pPr>
            <a:lvl8pPr marL="5080000" marR="0" indent="-635000" defTabSz="82550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ct val="125000"/>
              <a:buFontTx/>
              <a:buChar char="•"/>
              <a:defRPr sz="4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</a:defRPr>
            </a:lvl8pPr>
            <a:lvl9pPr marL="5715000" marR="0" indent="-635000" defTabSz="82550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ct val="125000"/>
              <a:buFontTx/>
              <a:buChar char="•"/>
              <a:defRPr sz="4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</a:defRPr>
            </a:lvl9pPr>
          </a:lstStyle>
          <a:p>
            <a:r>
              <a:rPr lang="en-US" altLang="zh-CN" sz="2275" b="0" dirty="0">
                <a:solidFill>
                  <a:schemeClr val="bg1"/>
                </a:solidFill>
              </a:rPr>
              <a:t>+</a:t>
            </a:r>
            <a:endParaRPr lang="zh-CN" altLang="en-US" sz="1705" dirty="0"/>
          </a:p>
        </p:txBody>
      </p:sp>
      <p:sp>
        <p:nvSpPr>
          <p:cNvPr id="21" name="腾讯企业微信"/>
          <p:cNvSpPr txBox="1"/>
          <p:nvPr/>
        </p:nvSpPr>
        <p:spPr>
          <a:xfrm>
            <a:off x="536260" y="2430931"/>
            <a:ext cx="1077565" cy="441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spcAft>
                <a:spcPts val="600"/>
              </a:spcAft>
              <a:defRPr b="1">
                <a:gradFill flip="none" rotWithShape="1">
                  <a:gsLst>
                    <a:gs pos="0">
                      <a:srgbClr val="02FBFE"/>
                    </a:gs>
                    <a:gs pos="75000">
                      <a:srgbClr val="00C0FB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162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</a:defRPr>
            </a:lvl1pPr>
            <a:lvl2pPr marL="1270000" marR="0" indent="-635000" defTabSz="82550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ct val="125000"/>
              <a:buFontTx/>
              <a:buChar char="•"/>
              <a:defRPr sz="4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2pPr>
            <a:lvl3pPr marL="1905000" marR="0" indent="-635000" defTabSz="82550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ct val="125000"/>
              <a:buFontTx/>
              <a:buChar char="•"/>
              <a:defRPr sz="4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3pPr>
            <a:lvl4pPr marL="2540000" marR="0" indent="-635000" defTabSz="82550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ct val="125000"/>
              <a:buFontTx/>
              <a:buChar char="•"/>
              <a:defRPr sz="4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4pPr>
            <a:lvl5pPr marL="3175000" marR="0" indent="-635000" defTabSz="82550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ct val="125000"/>
              <a:buFontTx/>
              <a:buChar char="•"/>
              <a:defRPr sz="4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5pPr>
            <a:lvl6pPr marL="3810000" marR="0" indent="-635000" defTabSz="82550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ct val="125000"/>
              <a:buFontTx/>
              <a:buChar char="•"/>
              <a:defRPr sz="4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</a:defRPr>
            </a:lvl6pPr>
            <a:lvl7pPr marL="4445000" marR="0" indent="-635000" defTabSz="82550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ct val="125000"/>
              <a:buFontTx/>
              <a:buChar char="•"/>
              <a:defRPr sz="4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</a:defRPr>
            </a:lvl7pPr>
            <a:lvl8pPr marL="5080000" marR="0" indent="-635000" defTabSz="82550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ct val="125000"/>
              <a:buFontTx/>
              <a:buChar char="•"/>
              <a:defRPr sz="4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</a:defRPr>
            </a:lvl8pPr>
            <a:lvl9pPr marL="5715000" marR="0" indent="-635000" defTabSz="82550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ct val="125000"/>
              <a:buFontTx/>
              <a:buChar char="•"/>
              <a:defRPr sz="4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</a:defRPr>
            </a:lvl9pPr>
          </a:lstStyle>
          <a:p>
            <a:pPr algn="dist"/>
            <a:r>
              <a:rPr lang="zh-CN" altLang="en-US" sz="2275" b="0" dirty="0">
                <a:solidFill>
                  <a:schemeClr val="tx1"/>
                </a:solidFill>
              </a:rPr>
              <a:t>渠道</a:t>
            </a:r>
            <a:endParaRPr lang="zh-CN" altLang="en-US" sz="1705" b="0" dirty="0">
              <a:solidFill>
                <a:schemeClr val="tx1"/>
              </a:solidFill>
            </a:endParaRPr>
          </a:p>
        </p:txBody>
      </p:sp>
      <p:sp>
        <p:nvSpPr>
          <p:cNvPr id="22" name="腾讯企业微信"/>
          <p:cNvSpPr txBox="1"/>
          <p:nvPr/>
        </p:nvSpPr>
        <p:spPr>
          <a:xfrm>
            <a:off x="2629805" y="2389467"/>
            <a:ext cx="1077565" cy="441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spcAft>
                <a:spcPts val="600"/>
              </a:spcAft>
              <a:defRPr b="1">
                <a:gradFill flip="none" rotWithShape="1">
                  <a:gsLst>
                    <a:gs pos="0">
                      <a:srgbClr val="02FBFE"/>
                    </a:gs>
                    <a:gs pos="75000">
                      <a:srgbClr val="00C0FB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162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</a:defRPr>
            </a:lvl1pPr>
            <a:lvl2pPr marL="1270000" marR="0" indent="-635000" defTabSz="82550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ct val="125000"/>
              <a:buFontTx/>
              <a:buChar char="•"/>
              <a:defRPr sz="4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2pPr>
            <a:lvl3pPr marL="1905000" marR="0" indent="-635000" defTabSz="82550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ct val="125000"/>
              <a:buFontTx/>
              <a:buChar char="•"/>
              <a:defRPr sz="4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3pPr>
            <a:lvl4pPr marL="2540000" marR="0" indent="-635000" defTabSz="82550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ct val="125000"/>
              <a:buFontTx/>
              <a:buChar char="•"/>
              <a:defRPr sz="4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4pPr>
            <a:lvl5pPr marL="3175000" marR="0" indent="-635000" defTabSz="82550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ct val="125000"/>
              <a:buFontTx/>
              <a:buChar char="•"/>
              <a:defRPr sz="4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5pPr>
            <a:lvl6pPr marL="3810000" marR="0" indent="-635000" defTabSz="82550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ct val="125000"/>
              <a:buFontTx/>
              <a:buChar char="•"/>
              <a:defRPr sz="4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</a:defRPr>
            </a:lvl6pPr>
            <a:lvl7pPr marL="4445000" marR="0" indent="-635000" defTabSz="82550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ct val="125000"/>
              <a:buFontTx/>
              <a:buChar char="•"/>
              <a:defRPr sz="4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</a:defRPr>
            </a:lvl7pPr>
            <a:lvl8pPr marL="5080000" marR="0" indent="-635000" defTabSz="82550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ct val="125000"/>
              <a:buFontTx/>
              <a:buChar char="•"/>
              <a:defRPr sz="4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</a:defRPr>
            </a:lvl8pPr>
            <a:lvl9pPr marL="5715000" marR="0" indent="-635000" defTabSz="82550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ct val="125000"/>
              <a:buFontTx/>
              <a:buChar char="•"/>
              <a:defRPr sz="4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</a:defRPr>
            </a:lvl9pPr>
          </a:lstStyle>
          <a:p>
            <a:pPr algn="dist"/>
            <a:r>
              <a:rPr lang="zh-CN" altLang="en-US" sz="2275" b="0" dirty="0">
                <a:solidFill>
                  <a:schemeClr val="tx1"/>
                </a:solidFill>
              </a:rPr>
              <a:t>动力</a:t>
            </a:r>
            <a:endParaRPr lang="zh-CN" altLang="en-US" sz="1705" b="0" dirty="0">
              <a:solidFill>
                <a:schemeClr val="tx1"/>
              </a:solidFill>
            </a:endParaRPr>
          </a:p>
        </p:txBody>
      </p:sp>
      <p:sp>
        <p:nvSpPr>
          <p:cNvPr id="23" name="腾讯企业微信"/>
          <p:cNvSpPr txBox="1"/>
          <p:nvPr/>
        </p:nvSpPr>
        <p:spPr>
          <a:xfrm>
            <a:off x="4586737" y="2389142"/>
            <a:ext cx="1077565" cy="441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spcAft>
                <a:spcPts val="600"/>
              </a:spcAft>
              <a:defRPr b="1">
                <a:gradFill flip="none" rotWithShape="1">
                  <a:gsLst>
                    <a:gs pos="0">
                      <a:srgbClr val="02FBFE"/>
                    </a:gs>
                    <a:gs pos="75000">
                      <a:srgbClr val="00C0FB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162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</a:defRPr>
            </a:lvl1pPr>
            <a:lvl2pPr marL="1270000" marR="0" indent="-635000" defTabSz="82550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ct val="125000"/>
              <a:buFontTx/>
              <a:buChar char="•"/>
              <a:defRPr sz="4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2pPr>
            <a:lvl3pPr marL="1905000" marR="0" indent="-635000" defTabSz="82550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ct val="125000"/>
              <a:buFontTx/>
              <a:buChar char="•"/>
              <a:defRPr sz="4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3pPr>
            <a:lvl4pPr marL="2540000" marR="0" indent="-635000" defTabSz="82550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ct val="125000"/>
              <a:buFontTx/>
              <a:buChar char="•"/>
              <a:defRPr sz="4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4pPr>
            <a:lvl5pPr marL="3175000" marR="0" indent="-635000" defTabSz="82550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ct val="125000"/>
              <a:buFontTx/>
              <a:buChar char="•"/>
              <a:defRPr sz="4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5pPr>
            <a:lvl6pPr marL="3810000" marR="0" indent="-635000" defTabSz="82550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ct val="125000"/>
              <a:buFontTx/>
              <a:buChar char="•"/>
              <a:defRPr sz="4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</a:defRPr>
            </a:lvl6pPr>
            <a:lvl7pPr marL="4445000" marR="0" indent="-635000" defTabSz="82550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ct val="125000"/>
              <a:buFontTx/>
              <a:buChar char="•"/>
              <a:defRPr sz="4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</a:defRPr>
            </a:lvl7pPr>
            <a:lvl8pPr marL="5080000" marR="0" indent="-635000" defTabSz="82550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ct val="125000"/>
              <a:buFontTx/>
              <a:buChar char="•"/>
              <a:defRPr sz="4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</a:defRPr>
            </a:lvl8pPr>
            <a:lvl9pPr marL="5715000" marR="0" indent="-635000" defTabSz="82550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ct val="125000"/>
              <a:buFontTx/>
              <a:buChar char="•"/>
              <a:defRPr sz="4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</a:defRPr>
            </a:lvl9pPr>
          </a:lstStyle>
          <a:p>
            <a:pPr algn="dist"/>
            <a:r>
              <a:rPr lang="zh-CN" altLang="en-US" sz="2275" b="0" dirty="0">
                <a:solidFill>
                  <a:schemeClr val="tx1"/>
                </a:solidFill>
              </a:rPr>
              <a:t>设计</a:t>
            </a:r>
            <a:endParaRPr lang="zh-CN" altLang="en-US" sz="1705" b="0" dirty="0">
              <a:solidFill>
                <a:schemeClr val="tx1"/>
              </a:solidFill>
            </a:endParaRPr>
          </a:p>
        </p:txBody>
      </p:sp>
      <p:sp>
        <p:nvSpPr>
          <p:cNvPr id="24" name="腾讯企业微信"/>
          <p:cNvSpPr txBox="1"/>
          <p:nvPr/>
        </p:nvSpPr>
        <p:spPr>
          <a:xfrm>
            <a:off x="415290" y="3496945"/>
            <a:ext cx="4490720" cy="1491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spcAft>
                <a:spcPts val="600"/>
              </a:spcAft>
              <a:defRPr b="1">
                <a:gradFill flip="none" rotWithShape="1">
                  <a:gsLst>
                    <a:gs pos="0">
                      <a:srgbClr val="02FBFE"/>
                    </a:gs>
                    <a:gs pos="75000">
                      <a:srgbClr val="00C0FB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162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</a:defRPr>
            </a:lvl1pPr>
            <a:lvl2pPr marL="1270000" marR="0" indent="-635000" defTabSz="82550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ct val="125000"/>
              <a:buFontTx/>
              <a:buChar char="•"/>
              <a:defRPr sz="4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2pPr>
            <a:lvl3pPr marL="1905000" marR="0" indent="-635000" defTabSz="82550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ct val="125000"/>
              <a:buFontTx/>
              <a:buChar char="•"/>
              <a:defRPr sz="4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3pPr>
            <a:lvl4pPr marL="2540000" marR="0" indent="-635000" defTabSz="82550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ct val="125000"/>
              <a:buFontTx/>
              <a:buChar char="•"/>
              <a:defRPr sz="4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4pPr>
            <a:lvl5pPr marL="3175000" marR="0" indent="-635000" defTabSz="82550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ct val="125000"/>
              <a:buFontTx/>
              <a:buChar char="•"/>
              <a:defRPr sz="4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5pPr>
            <a:lvl6pPr marL="3810000" marR="0" indent="-635000" defTabSz="82550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ct val="125000"/>
              <a:buFontTx/>
              <a:buChar char="•"/>
              <a:defRPr sz="4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</a:defRPr>
            </a:lvl6pPr>
            <a:lvl7pPr marL="4445000" marR="0" indent="-635000" defTabSz="82550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ct val="125000"/>
              <a:buFontTx/>
              <a:buChar char="•"/>
              <a:defRPr sz="4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</a:defRPr>
            </a:lvl7pPr>
            <a:lvl8pPr marL="5080000" marR="0" indent="-635000" defTabSz="82550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ct val="125000"/>
              <a:buFontTx/>
              <a:buChar char="•"/>
              <a:defRPr sz="4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</a:defRPr>
            </a:lvl8pPr>
            <a:lvl9pPr marL="5715000" marR="0" indent="-635000" defTabSz="82550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ct val="125000"/>
              <a:buFontTx/>
              <a:buChar char="•"/>
              <a:defRPr sz="4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</a:defRPr>
            </a:lvl9pPr>
          </a:lstStyle>
          <a:p>
            <a:r>
              <a:rPr lang="zh-CN" altLang="en-US" sz="1895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例如： 餐饮品牌乐凯撒</a:t>
            </a:r>
            <a:endParaRPr lang="en-US" altLang="zh-CN" sz="1895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en-US" sz="1895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渠道：门店</a:t>
            </a:r>
            <a:endParaRPr lang="en-US" altLang="zh-CN" sz="1895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en-US" sz="1895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动力：客户进群能马上获得优惠券</a:t>
            </a:r>
            <a:endParaRPr lang="en-US" altLang="zh-CN" sz="1895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en-US" sz="1895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场景设计：客人点餐前扫码的桌贴</a:t>
            </a:r>
            <a:endParaRPr lang="zh-CN" altLang="en-US" sz="1895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8" name="灯片编号占位符 1"/>
          <p:cNvSpPr txBox="1"/>
          <p:nvPr/>
        </p:nvSpPr>
        <p:spPr>
          <a:xfrm>
            <a:off x="7241072" y="5338158"/>
            <a:ext cx="2302991" cy="306637"/>
          </a:xfrm>
          <a:prstGeom prst="rect">
            <a:avLst/>
          </a:prstGeom>
        </p:spPr>
        <p:txBody>
          <a:bodyPr vert="horz" lIns="86662" tIns="43331" rIns="86662" bIns="43331" rtlCol="0" anchor="ctr"/>
          <a:lstStyle>
            <a:defPPr>
              <a:defRPr lang="en-US"/>
            </a:defPPr>
            <a:lvl1pPr marL="0" algn="r" defTabSz="457200" rtl="0" eaLnBrk="1" latinLnBrk="0" hangingPunct="1">
              <a:defRPr sz="10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F63A3B-78C7-47BE-AE5E-E10140E04643}" type="slidenum">
              <a:rPr lang="en-US" sz="1010" smtClean="0"/>
            </a:fld>
            <a:endParaRPr lang="en-US" sz="1010" dirty="0"/>
          </a:p>
        </p:txBody>
      </p:sp>
      <p:sp>
        <p:nvSpPr>
          <p:cNvPr id="30" name="文本框 29"/>
          <p:cNvSpPr txBox="1"/>
          <p:nvPr/>
        </p:nvSpPr>
        <p:spPr>
          <a:xfrm>
            <a:off x="1248093" y="439420"/>
            <a:ext cx="24180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sz="1600" b="1">
                <a:solidFill>
                  <a:schemeClr val="tx1"/>
                </a:solidFill>
                <a:sym typeface="+mn-ea"/>
              </a:rPr>
              <a:t>公域流量获客的基本逻辑</a:t>
            </a:r>
            <a:endParaRPr lang="zh-CN" sz="16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44220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rgbClr val="FF0000"/>
              </a:solidFill>
              <a:sym typeface="+mn-e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3722688" y="2598738"/>
            <a:ext cx="369443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tx1"/>
                </a:solidFill>
                <a:latin typeface="+mj-ea"/>
                <a:ea typeface="+mj-ea"/>
                <a:sym typeface="+mn-ea"/>
              </a:rPr>
              <a:t>Part  4---</a:t>
            </a:r>
            <a:r>
              <a:rPr lang="en-US" altLang="zh-CN" sz="2000" b="1" dirty="0">
                <a:solidFill>
                  <a:schemeClr val="tx1"/>
                </a:solidFill>
                <a:sym typeface="+mn-ea"/>
              </a:rPr>
              <a:t> </a:t>
            </a:r>
            <a:r>
              <a:rPr lang="zh-CN" altLang="en-US" sz="2000" b="1" dirty="0">
                <a:solidFill>
                  <a:schemeClr val="tx1"/>
                </a:solidFill>
                <a:sym typeface="+mn-ea"/>
              </a:rPr>
              <a:t>线上引流的几种方式</a:t>
            </a:r>
            <a:endParaRPr lang="zh-CN" altLang="en-US" sz="20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3251835" y="2610485"/>
            <a:ext cx="522605" cy="38671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六角形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02890" y="4354830"/>
            <a:ext cx="735965" cy="7924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799080" y="4598035"/>
            <a:ext cx="7162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>
                <a:solidFill>
                  <a:schemeClr val="tx1"/>
                </a:solidFill>
              </a:rPr>
              <a:t>小程序</a:t>
            </a:r>
            <a:endParaRPr lang="zh-CN" altLang="en-US" sz="1400" b="1">
              <a:solidFill>
                <a:schemeClr val="tx1"/>
              </a:solidFill>
            </a:endParaRPr>
          </a:p>
        </p:txBody>
      </p:sp>
      <p:pic>
        <p:nvPicPr>
          <p:cNvPr id="11" name="图片 10" descr="六角形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1270" y="4301490"/>
            <a:ext cx="735965" cy="79248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6351270" y="4544060"/>
            <a:ext cx="7162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>
                <a:solidFill>
                  <a:schemeClr val="tx1"/>
                </a:solidFill>
              </a:rPr>
              <a:t>包裹卡</a:t>
            </a:r>
            <a:endParaRPr lang="zh-CN" altLang="en-US" sz="1400" b="1">
              <a:solidFill>
                <a:schemeClr val="tx1"/>
              </a:solidFill>
            </a:endParaRPr>
          </a:p>
        </p:txBody>
      </p:sp>
      <p:pic>
        <p:nvPicPr>
          <p:cNvPr id="25" name="图片 24" descr="六角形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7900" y="4354830"/>
            <a:ext cx="735965" cy="79248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1001395" y="4597400"/>
            <a:ext cx="7162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>
                <a:solidFill>
                  <a:schemeClr val="tx1"/>
                </a:solidFill>
              </a:rPr>
              <a:t>公众号</a:t>
            </a:r>
            <a:endParaRPr lang="zh-CN" altLang="en-US" sz="1400" b="1">
              <a:solidFill>
                <a:schemeClr val="tx1"/>
              </a:solidFill>
            </a:endParaRPr>
          </a:p>
        </p:txBody>
      </p:sp>
      <p:pic>
        <p:nvPicPr>
          <p:cNvPr id="27" name="图片 26" descr="六角形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01515" y="4300855"/>
            <a:ext cx="735965" cy="792480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4501515" y="4458970"/>
            <a:ext cx="716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b="1">
                <a:solidFill>
                  <a:schemeClr val="tx1"/>
                </a:solidFill>
              </a:rPr>
              <a:t>朋友圈</a:t>
            </a:r>
            <a:endParaRPr lang="zh-CN" altLang="en-US" sz="1400" b="1">
              <a:solidFill>
                <a:schemeClr val="tx1"/>
              </a:solidFill>
            </a:endParaRPr>
          </a:p>
          <a:p>
            <a:pPr algn="ctr"/>
            <a:r>
              <a:rPr lang="zh-CN" altLang="en-US" sz="1400" b="1">
                <a:solidFill>
                  <a:schemeClr val="tx1"/>
                </a:solidFill>
              </a:rPr>
              <a:t>广告</a:t>
            </a:r>
            <a:endParaRPr lang="zh-CN" altLang="en-US" sz="1400" b="1">
              <a:solidFill>
                <a:schemeClr val="tx1"/>
              </a:solidFill>
            </a:endParaRPr>
          </a:p>
        </p:txBody>
      </p:sp>
      <p:pic>
        <p:nvPicPr>
          <p:cNvPr id="34" name="图片 33" descr="六角形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03895" y="4323715"/>
            <a:ext cx="735965" cy="792480"/>
          </a:xfrm>
          <a:prstGeom prst="rect">
            <a:avLst/>
          </a:prstGeom>
        </p:spPr>
      </p:pic>
      <p:sp>
        <p:nvSpPr>
          <p:cNvPr id="35" name="文本框 34"/>
          <p:cNvSpPr txBox="1"/>
          <p:nvPr/>
        </p:nvSpPr>
        <p:spPr>
          <a:xfrm>
            <a:off x="8404225" y="4481195"/>
            <a:ext cx="5384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>
                <a:solidFill>
                  <a:schemeClr val="tx1"/>
                </a:solidFill>
              </a:rPr>
              <a:t>主动</a:t>
            </a:r>
            <a:endParaRPr lang="zh-CN" altLang="en-US" sz="1400" b="1">
              <a:solidFill>
                <a:schemeClr val="tx1"/>
              </a:solidFill>
            </a:endParaRPr>
          </a:p>
          <a:p>
            <a:r>
              <a:rPr lang="zh-CN" altLang="en-US" sz="1400" b="1">
                <a:solidFill>
                  <a:schemeClr val="tx1"/>
                </a:solidFill>
              </a:rPr>
              <a:t>加粉</a:t>
            </a:r>
            <a:endParaRPr lang="zh-CN" altLang="en-US" sz="1400" b="1">
              <a:solidFill>
                <a:schemeClr val="tx1"/>
              </a:solidFill>
            </a:endParaRPr>
          </a:p>
        </p:txBody>
      </p:sp>
      <p:pic>
        <p:nvPicPr>
          <p:cNvPr id="3" name="图片 2" descr="D:\点燃\【皮尔卡丹】\包裹卡\微信图片_202104121742242.jpg微信图片_20210412174224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937885" y="1642745"/>
            <a:ext cx="1543685" cy="2552065"/>
          </a:xfrm>
          <a:prstGeom prst="roundRect">
            <a:avLst/>
          </a:prstGeom>
        </p:spPr>
      </p:pic>
      <p:pic>
        <p:nvPicPr>
          <p:cNvPr id="8" name="图片 7" descr="D:\点燃\【唯品会】\话术\素材\微信图片_20210722225519.jpg微信图片_2021072222551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177030" y="1647190"/>
            <a:ext cx="1364615" cy="2571750"/>
          </a:xfrm>
          <a:prstGeom prst="roundRect">
            <a:avLst/>
          </a:prstGeom>
        </p:spPr>
      </p:pic>
      <p:pic>
        <p:nvPicPr>
          <p:cNvPr id="9" name="图片 8" descr="D:\点燃\【唯品会】\话术\素材\微信图片_202107222247404.jpg微信图片_20210722224740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67080" y="1647190"/>
            <a:ext cx="1156970" cy="2571750"/>
          </a:xfrm>
          <a:prstGeom prst="roundRect">
            <a:avLst/>
          </a:prstGeom>
        </p:spPr>
      </p:pic>
      <p:pic>
        <p:nvPicPr>
          <p:cNvPr id="10" name="图片 9" descr="D:\点燃\【唯品会】\话术\素材\微信图片_20210722224702.jpg微信图片_2021072222470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366010" y="1678305"/>
            <a:ext cx="1365885" cy="2570480"/>
          </a:xfrm>
          <a:prstGeom prst="round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框 29"/>
          <p:cNvSpPr txBox="1"/>
          <p:nvPr/>
        </p:nvSpPr>
        <p:spPr>
          <a:xfrm>
            <a:off x="1023938" y="436245"/>
            <a:ext cx="20116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>
                <a:solidFill>
                  <a:schemeClr val="tx1"/>
                </a:solidFill>
                <a:sym typeface="+mn-ea"/>
              </a:rPr>
              <a:t>线</a:t>
            </a:r>
            <a:r>
              <a:rPr lang="zh-CN" sz="1600" b="1">
                <a:solidFill>
                  <a:schemeClr val="tx1"/>
                </a:solidFill>
                <a:sym typeface="+mn-ea"/>
              </a:rPr>
              <a:t>上引流的几种方式</a:t>
            </a:r>
            <a:endParaRPr lang="zh-CN" sz="16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7" name="图片 6" descr="resourc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4" name="图片 13" descr="resourc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77810" y="1618615"/>
            <a:ext cx="1551940" cy="2599690"/>
          </a:xfrm>
          <a:prstGeom prst="round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2" name="组合 51"/>
          <p:cNvGrpSpPr/>
          <p:nvPr/>
        </p:nvGrpSpPr>
        <p:grpSpPr>
          <a:xfrm>
            <a:off x="356870" y="280670"/>
            <a:ext cx="341630" cy="280035"/>
            <a:chOff x="4729" y="1585"/>
            <a:chExt cx="842" cy="708"/>
          </a:xfrm>
        </p:grpSpPr>
        <p:pic>
          <p:nvPicPr>
            <p:cNvPr id="53" name="图片 52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54" name="图片 53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55" name="图片 5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5" name="文本框 14"/>
          <p:cNvSpPr txBox="1"/>
          <p:nvPr/>
        </p:nvSpPr>
        <p:spPr>
          <a:xfrm>
            <a:off x="493395" y="696913"/>
            <a:ext cx="9328150" cy="953135"/>
          </a:xfrm>
          <a:prstGeom prst="rect">
            <a:avLst/>
          </a:prstGeom>
          <a:noFill/>
          <a:ln w="28575" cmpd="sng">
            <a:solidFill>
              <a:srgbClr val="C00000"/>
            </a:solidFill>
            <a:prstDash val="solid"/>
          </a:ln>
        </p:spPr>
        <p:txBody>
          <a:bodyPr wrap="square" rtlCol="0" anchor="ctr" anchorCtr="0">
            <a:spAutoFit/>
          </a:bodyPr>
          <a:lstStyle/>
          <a:p>
            <a:pPr algn="ctr" fontAlgn="ctr">
              <a:lnSpc>
                <a:spcPct val="140000"/>
              </a:lnSpc>
            </a:pPr>
            <a:r>
              <a:rPr lang="zh-CN" altLang="en-US" sz="4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包裹卡扫码率核心：刮奖逻辑</a:t>
            </a:r>
            <a:r>
              <a:rPr lang="en-US" altLang="zh-CN" sz="4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+</a:t>
            </a:r>
            <a:r>
              <a:rPr lang="zh-CN" altLang="en-US" sz="4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简单文字</a:t>
            </a:r>
            <a:endParaRPr lang="zh-CN" altLang="en-US" sz="40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730" y="2011680"/>
            <a:ext cx="1932940" cy="356362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2883535" y="2011680"/>
            <a:ext cx="3415030" cy="3423920"/>
            <a:chOff x="375" y="2374"/>
            <a:chExt cx="7516" cy="5972"/>
          </a:xfrm>
        </p:grpSpPr>
        <p:pic>
          <p:nvPicPr>
            <p:cNvPr id="9" name="图片 8" descr="96b74cc7-f852-4da5-8182-ca636be0ac1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33" y="2374"/>
              <a:ext cx="3658" cy="5954"/>
            </a:xfrm>
            <a:prstGeom prst="rect">
              <a:avLst/>
            </a:prstGeom>
          </p:spPr>
        </p:pic>
        <p:pic>
          <p:nvPicPr>
            <p:cNvPr id="11" name="图片 10" descr="8a84d49a-47c7-4e3c-9b34-a82ab357b29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5" y="2374"/>
              <a:ext cx="3670" cy="5973"/>
            </a:xfrm>
            <a:prstGeom prst="rect">
              <a:avLst/>
            </a:prstGeom>
          </p:spPr>
        </p:pic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2065" y="2011680"/>
            <a:ext cx="3264535" cy="241554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6384290" y="4503420"/>
            <a:ext cx="3208020" cy="922020"/>
          </a:xfrm>
          <a:prstGeom prst="rect">
            <a:avLst/>
          </a:prstGeom>
          <a:gradFill>
            <a:gsLst>
              <a:gs pos="50000">
                <a:srgbClr val="EBA874"/>
              </a:gs>
              <a:gs pos="0">
                <a:srgbClr val="F2C5A2"/>
              </a:gs>
              <a:gs pos="100000">
                <a:srgbClr val="E48B45"/>
              </a:gs>
            </a:gsLst>
            <a:lin scaled="1"/>
          </a:gra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/>
              <a:t>奖品均为品牌积分，从进粉开始强调积分价值。为积分体系奠定认知基础。</a:t>
            </a:r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tags/tag1.xml><?xml version="1.0" encoding="utf-8"?>
<p:tagLst xmlns:p="http://schemas.openxmlformats.org/presentationml/2006/main">
  <p:tag name="KSO_WM_UNIT_TABLE_BEAUTIFY" val="smartTable{f83e182b-7aa5-402a-ba2b-a3de1314d2f6}"/>
  <p:tag name="TABLE_ENDDRAG_ORIGIN_RECT" val="722*345"/>
  <p:tag name="TABLE_ENDDRAG_RECT" val="47*99*729*345"/>
</p:tagLst>
</file>

<file path=ppt/tags/tag1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89"/>
  <p:tag name="KSO_WM_UNIT_TYPE" val="n_h_f"/>
  <p:tag name="KSO_WM_UNIT_INDEX" val="1_2_3"/>
  <p:tag name="KSO_WM_UNIT_ID" val="diagram789_2*n_h_f*1_2_3"/>
  <p:tag name="KSO_WM_UNIT_CLEAR" val="1"/>
  <p:tag name="KSO_WM_UNIT_LAYERLEVEL" val="1_1_1"/>
  <p:tag name="KSO_WM_UNIT_VALUE" val="30"/>
  <p:tag name="KSO_WM_UNIT_HIGHLIGHT" val="0"/>
  <p:tag name="KSO_WM_UNIT_COMPATIBLE" val="0"/>
  <p:tag name="KSO_WM_DIAGRAM_GROUP_CODE" val="n1-1"/>
  <p:tag name="KSO_WM_UNIT_PRESET_TEXT" val="LOREM"/>
  <p:tag name="KSO_WM_UNIT_FILL_FORE_SCHEMECOLOR_INDEX_BRIGHTNESS" val="0"/>
  <p:tag name="KSO_WM_UNIT_FILL_FORE_SCHEMECOLOR_INDEX" val="7"/>
  <p:tag name="KSO_WM_UNIT_FILL_TYPE" val="1"/>
  <p:tag name="KSO_WM_UNIT_USESOURCEFORMAT_APPLY" val="1"/>
</p:tagLst>
</file>

<file path=ppt/tags/tag1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89"/>
  <p:tag name="KSO_WM_UNIT_TYPE" val="n_h_f"/>
  <p:tag name="KSO_WM_UNIT_INDEX" val="1_2_2"/>
  <p:tag name="KSO_WM_UNIT_ID" val="diagram789_2*n_h_f*1_2_2"/>
  <p:tag name="KSO_WM_UNIT_CLEAR" val="1"/>
  <p:tag name="KSO_WM_UNIT_LAYERLEVEL" val="1_1_1"/>
  <p:tag name="KSO_WM_UNIT_VALUE" val="25"/>
  <p:tag name="KSO_WM_UNIT_HIGHLIGHT" val="0"/>
  <p:tag name="KSO_WM_UNIT_COMPATIBLE" val="0"/>
  <p:tag name="KSO_WM_DIAGRAM_GROUP_CODE" val="n1-1"/>
  <p:tag name="KSO_WM_UNIT_PRESET_TEXT" val="LOREM"/>
  <p:tag name="KSO_WM_UNIT_FILL_FORE_SCHEMECOLOR_INDEX_BRIGHTNESS" val="0"/>
  <p:tag name="KSO_WM_UNIT_FILL_FORE_SCHEMECOLOR_INDEX" val="6"/>
  <p:tag name="KSO_WM_UNIT_FILL_TYPE" val="1"/>
  <p:tag name="KSO_WM_UNIT_USESOURCEFORMAT_APPLY" val="1"/>
</p:tagLst>
</file>

<file path=ppt/tags/tag1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89"/>
  <p:tag name="KSO_WM_UNIT_TYPE" val="n_h_f"/>
  <p:tag name="KSO_WM_UNIT_INDEX" val="1_2_1"/>
  <p:tag name="KSO_WM_UNIT_ID" val="diagram789_2*n_h_f*1_2_1"/>
  <p:tag name="KSO_WM_UNIT_CLEAR" val="1"/>
  <p:tag name="KSO_WM_UNIT_LAYERLEVEL" val="1_1_1"/>
  <p:tag name="KSO_WM_UNIT_VALUE" val="20"/>
  <p:tag name="KSO_WM_UNIT_HIGHLIGHT" val="0"/>
  <p:tag name="KSO_WM_UNIT_COMPATIBLE" val="0"/>
  <p:tag name="KSO_WM_DIAGRAM_GROUP_CODE" val="n1-1"/>
  <p:tag name="KSO_WM_UNIT_PRESET_TEXT" val="LOREM"/>
  <p:tag name="KSO_WM_UNIT_FILL_FORE_SCHEMECOLOR_INDEX_BRIGHTNESS" val="0"/>
  <p:tag name="KSO_WM_UNIT_FILL_FORE_SCHEMECOLOR_INDEX" val="5"/>
  <p:tag name="KSO_WM_UNIT_FILL_TYPE" val="1"/>
  <p:tag name="KSO_WM_UNIT_USESOURCEFORMAT_APPLY" val="1"/>
</p:tagLst>
</file>

<file path=ppt/tags/tag1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89"/>
  <p:tag name="KSO_WM_UNIT_TYPE" val="n_h_f"/>
  <p:tag name="KSO_WM_UNIT_INDEX" val="1_2_4"/>
  <p:tag name="KSO_WM_UNIT_ID" val="diagram789_2*n_h_f*1_2_4"/>
  <p:tag name="KSO_WM_UNIT_CLEAR" val="1"/>
  <p:tag name="KSO_WM_UNIT_LAYERLEVEL" val="1_1_1"/>
  <p:tag name="KSO_WM_UNIT_VALUE" val="25"/>
  <p:tag name="KSO_WM_UNIT_HIGHLIGHT" val="0"/>
  <p:tag name="KSO_WM_UNIT_COMPATIBLE" val="0"/>
  <p:tag name="KSO_WM_DIAGRAM_GROUP_CODE" val="n1-1"/>
  <p:tag name="KSO_WM_UNIT_PRESET_TEXT" val="LOREM"/>
  <p:tag name="KSO_WM_UNIT_FILL_FORE_SCHEMECOLOR_INDEX_BRIGHTNESS" val="0"/>
  <p:tag name="KSO_WM_UNIT_FILL_FORE_SCHEMECOLOR_INDEX" val="5"/>
  <p:tag name="KSO_WM_UNIT_FILL_TYPE" val="1"/>
  <p:tag name="KSO_WM_UNIT_USESOURCEFORMAT_APPLY" val="1"/>
</p:tagLst>
</file>

<file path=ppt/tags/tag1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89"/>
  <p:tag name="KSO_WM_UNIT_TYPE" val="n_h_f"/>
  <p:tag name="KSO_WM_UNIT_INDEX" val="1_2_5"/>
  <p:tag name="KSO_WM_UNIT_ID" val="diagram789_2*n_h_f*1_2_5"/>
  <p:tag name="KSO_WM_UNIT_CLEAR" val="1"/>
  <p:tag name="KSO_WM_UNIT_LAYERLEVEL" val="1_1_1"/>
  <p:tag name="KSO_WM_UNIT_VALUE" val="20"/>
  <p:tag name="KSO_WM_UNIT_HIGHLIGHT" val="0"/>
  <p:tag name="KSO_WM_UNIT_COMPATIBLE" val="0"/>
  <p:tag name="KSO_WM_DIAGRAM_GROUP_CODE" val="n1-1"/>
  <p:tag name="KSO_WM_UNIT_PRESET_TEXT" val="LOREM"/>
  <p:tag name="KSO_WM_UNIT_FILL_FORE_SCHEMECOLOR_INDEX_BRIGHTNESS" val="0"/>
  <p:tag name="KSO_WM_UNIT_FILL_FORE_SCHEMECOLOR_INDEX" val="6"/>
  <p:tag name="KSO_WM_UNIT_FILL_TYPE" val="1"/>
  <p:tag name="KSO_WM_UNIT_USESOURCEFORMAT_APPLY" val="1"/>
</p:tagLst>
</file>

<file path=ppt/tags/tag15.xml><?xml version="1.0" encoding="utf-8"?>
<p:tagLst xmlns:p="http://schemas.openxmlformats.org/presentationml/2006/main">
  <p:tag name="KSO_WM_UNIT_TABLE_BEAUTIFY" val="smartTable{db101dc0-dac7-4abf-a9d8-b137ea0970c2}"/>
</p:tagLst>
</file>

<file path=ppt/tags/tag16.xml><?xml version="1.0" encoding="utf-8"?>
<p:tagLst xmlns:p="http://schemas.openxmlformats.org/presentationml/2006/main">
  <p:tag name="KSO_WM_UNIT_TABLE_BEAUTIFY" val="smartTable{e4264fe7-7776-41ab-8de7-d3880c5015fd}"/>
  <p:tag name="TABLE_ENDDRAG_ORIGIN_RECT" val="415*421"/>
  <p:tag name="TABLE_ENDDRAG_RECT" val="358*25*415*421"/>
</p:tagLst>
</file>

<file path=ppt/tags/tag17.xml><?xml version="1.0" encoding="utf-8"?>
<p:tagLst xmlns:p="http://schemas.openxmlformats.org/presentationml/2006/main">
  <p:tag name="KSO_WM_UNIT_TABLE_BEAUTIFY" val="smartTable{3caba3a5-e9d7-4039-9ecb-30b1430c00cb}"/>
</p:tagLst>
</file>

<file path=ppt/tags/tag18.xml><?xml version="1.0" encoding="utf-8"?>
<p:tagLst xmlns:p="http://schemas.openxmlformats.org/presentationml/2006/main">
  <p:tag name="KSO_WM_UNIT_PLACING_PICTURE_USER_VIEWPORT" val="{&quot;height&quot;:5969,&quot;width&quot;:3043}"/>
</p:tagLst>
</file>

<file path=ppt/tags/tag19.xml><?xml version="1.0" encoding="utf-8"?>
<p:tagLst xmlns:p="http://schemas.openxmlformats.org/presentationml/2006/main">
  <p:tag name="KSO_WM_UNIT_PLACING_PICTURE_USER_VIEWPORT" val="{&quot;height&quot;:5914,&quot;width&quot;:3038}"/>
</p:tagLst>
</file>

<file path=ppt/tags/tag2.xml><?xml version="1.0" encoding="utf-8"?>
<p:tagLst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0271876707_1_1"/>
</p:tagLst>
</file>

<file path=ppt/tags/tag20.xml><?xml version="1.0" encoding="utf-8"?>
<p:tagLst xmlns:p="http://schemas.openxmlformats.org/presentationml/2006/main">
  <p:tag name="KSO_WM_UNIT_PLACING_PICTURE_USER_VIEWPORT" val="{&quot;height&quot;:5912,&quot;width&quot;:2992}"/>
</p:tagLst>
</file>

<file path=ppt/tags/tag21.xml><?xml version="1.0" encoding="utf-8"?>
<p:tagLst xmlns:p="http://schemas.openxmlformats.org/presentationml/2006/main">
  <p:tag name="KSO_WM_UNIT_PLACING_PICTURE_USER_VIEWPORT" val="{&quot;height&quot;:11666,&quot;width&quot;:5389}"/>
</p:tagLst>
</file>

<file path=ppt/tags/tag22.xml><?xml version="1.0" encoding="utf-8"?>
<p:tagLst xmlns:p="http://schemas.openxmlformats.org/presentationml/2006/main">
  <p:tag name="KSO_WM_UNIT_PLACING_PICTURE_USER_VIEWPORT" val="{&quot;height&quot;:6112,&quot;width&quot;:18399}"/>
</p:tagLst>
</file>

<file path=ppt/tags/tag23.xml><?xml version="1.0" encoding="utf-8"?>
<p:tagLst xmlns:p="http://schemas.openxmlformats.org/presentationml/2006/main">
  <p:tag name="KSO_WM_UNIT_TABLE_BEAUTIFY" val="smartTable{0f32e38f-37b3-427c-8d5a-b88bc4295335}"/>
  <p:tag name="TABLE_ENDDRAG_ORIGIN_RECT" val="278*81"/>
  <p:tag name="TABLE_ENDDRAG_RECT" val="107*128*278*81"/>
  <p:tag name="TABLE_RECT" val="238.125*126.5*331.6*87.45"/>
  <p:tag name="TABLE_EMPHASIZE_COLOR" val="6579300"/>
  <p:tag name="TABLE_ONEKEY_SKIN_IDX" val="0"/>
  <p:tag name="TABLE_SKINIDX" val="-1"/>
  <p:tag name="TABLE_COLORIDX" val="l"/>
</p:tagLst>
</file>

<file path=ppt/tags/tag24.xml><?xml version="1.0" encoding="utf-8"?>
<p:tagLst xmlns:p="http://schemas.openxmlformats.org/presentationml/2006/main">
  <p:tag name="KSO_WM_UNIT_TABLE_BEAUTIFY" val="smartTable{9c8d3eb1-5b15-49b1-8389-db072b32cd0e}"/>
  <p:tag name="TABLE_ENDDRAG_ORIGIN_RECT" val="727*270"/>
  <p:tag name="TABLE_ENDDRAG_RECT" val="42*167*727*270"/>
</p:tagLst>
</file>

<file path=ppt/tags/tag25.xml><?xml version="1.0" encoding="utf-8"?>
<p:tagLst xmlns:p="http://schemas.openxmlformats.org/presentationml/2006/main">
  <p:tag name="KSO_WM_UNIT_TABLE_BEAUTIFY" val="smartTable{615d43da-0533-4940-a930-431212bdac64}"/>
</p:tagLst>
</file>

<file path=ppt/tags/tag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89"/>
  <p:tag name="KSO_WM_UNIT_TYPE" val="n_i"/>
  <p:tag name="KSO_WM_UNIT_INDEX" val="1_1"/>
  <p:tag name="KSO_WM_UNIT_ID" val="diagram789_2*n_i*1_1"/>
  <p:tag name="KSO_WM_UNIT_CLEAR" val="1"/>
  <p:tag name="KSO_WM_UNIT_LAYERLEVEL" val="1_1"/>
  <p:tag name="KSO_WM_DIAGRAM_GROUP_CODE" val="n1-1"/>
  <p:tag name="KSO_WM_UNIT_USESOURCEFORMAT_APPLY" val="1"/>
</p:tagLst>
</file>

<file path=ppt/tags/tag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89"/>
  <p:tag name="KSO_WM_UNIT_TYPE" val="n_i"/>
  <p:tag name="KSO_WM_UNIT_INDEX" val="1_2"/>
  <p:tag name="KSO_WM_UNIT_ID" val="diagram789_2*n_i*1_2"/>
  <p:tag name="KSO_WM_UNIT_CLEAR" val="1"/>
  <p:tag name="KSO_WM_UNIT_LAYERLEVEL" val="1_1"/>
  <p:tag name="KSO_WM_DIAGRAM_GROUP_CODE" val="n1-1"/>
  <p:tag name="KSO_WM_UNIT_USESOURCEFORMAT_APPLY" val="1"/>
</p:tagLst>
</file>

<file path=ppt/tags/tag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89"/>
  <p:tag name="KSO_WM_UNIT_TYPE" val="n_i"/>
  <p:tag name="KSO_WM_UNIT_INDEX" val="1_3"/>
  <p:tag name="KSO_WM_UNIT_ID" val="diagram789_2*n_i*1_3"/>
  <p:tag name="KSO_WM_UNIT_CLEAR" val="1"/>
  <p:tag name="KSO_WM_UNIT_LAYERLEVEL" val="1_1"/>
  <p:tag name="KSO_WM_DIAGRAM_GROUP_CODE" val="n1-1"/>
  <p:tag name="KSO_WM_UNIT_USESOURCEFORMAT_APPLY" val="1"/>
</p:tagLst>
</file>

<file path=ppt/tags/tag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89"/>
  <p:tag name="KSO_WM_UNIT_TYPE" val="n_i"/>
  <p:tag name="KSO_WM_UNIT_INDEX" val="1_4"/>
  <p:tag name="KSO_WM_UNIT_ID" val="diagram789_2*n_i*1_4"/>
  <p:tag name="KSO_WM_UNIT_CLEAR" val="1"/>
  <p:tag name="KSO_WM_UNIT_LAYERLEVEL" val="1_1"/>
  <p:tag name="KSO_WM_DIAGRAM_GROUP_CODE" val="n1-1"/>
  <p:tag name="KSO_WM_UNIT_USESOURCEFORMAT_APPLY" val="1"/>
</p:tagLst>
</file>

<file path=ppt/tags/tag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89"/>
  <p:tag name="KSO_WM_UNIT_TYPE" val="n_i"/>
  <p:tag name="KSO_WM_UNIT_INDEX" val="1_5"/>
  <p:tag name="KSO_WM_UNIT_ID" val="diagram789_2*n_i*1_5"/>
  <p:tag name="KSO_WM_UNIT_CLEAR" val="1"/>
  <p:tag name="KSO_WM_UNIT_LAYERLEVEL" val="1_1"/>
  <p:tag name="KSO_WM_DIAGRAM_GROUP_CODE" val="n1-1"/>
  <p:tag name="KSO_WM_UNIT_USESOURCEFORMAT_APPLY" val="1"/>
</p:tagLst>
</file>

<file path=ppt/tags/tag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89"/>
  <p:tag name="KSO_WM_UNIT_TYPE" val="n_i"/>
  <p:tag name="KSO_WM_UNIT_INDEX" val="1_6"/>
  <p:tag name="KSO_WM_UNIT_ID" val="diagram789_2*n_i*1_6"/>
  <p:tag name="KSO_WM_UNIT_CLEAR" val="1"/>
  <p:tag name="KSO_WM_UNIT_LAYERLEVEL" val="1_1"/>
  <p:tag name="KSO_WM_DIAGRAM_GROUP_CODE" val="n1-1"/>
  <p:tag name="KSO_WM_UNIT_USESOURCEFORMAT_APPLY" val="1"/>
</p:tagLst>
</file>

<file path=ppt/tags/tag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89"/>
  <p:tag name="KSO_WM_UNIT_TYPE" val="n_h_f"/>
  <p:tag name="KSO_WM_UNIT_INDEX" val="1_1_1"/>
  <p:tag name="KSO_WM_UNIT_ID" val="diagram789_2*n_h_f*1_1_1"/>
  <p:tag name="KSO_WM_UNIT_CLEAR" val="1"/>
  <p:tag name="KSO_WM_UNIT_LAYERLEVEL" val="1_1_1"/>
  <p:tag name="KSO_WM_UNIT_VALUE" val="54"/>
  <p:tag name="KSO_WM_UNIT_HIGHLIGHT" val="0"/>
  <p:tag name="KSO_WM_UNIT_COMPATIBLE" val="0"/>
  <p:tag name="KSO_WM_UNIT_PRESET_TEXT_INDEX" val="4"/>
  <p:tag name="KSO_WM_UNIT_PRESET_TEXT_LEN" val="26"/>
  <p:tag name="KSO_WM_DIAGRAM_GROUP_CODE" val="n1-1"/>
  <p:tag name="KSO_WM_UNIT_USESOURCEFORMAT_APPLY" val="1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9191</Words>
  <Application>WPS 演示</Application>
  <PresentationFormat>自定义</PresentationFormat>
  <Paragraphs>1327</Paragraphs>
  <Slides>57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57</vt:i4>
      </vt:variant>
    </vt:vector>
  </HeadingPairs>
  <TitlesOfParts>
    <vt:vector size="70" baseType="lpstr">
      <vt:lpstr>Arial</vt:lpstr>
      <vt:lpstr>宋体</vt:lpstr>
      <vt:lpstr>Wingdings</vt:lpstr>
      <vt:lpstr>微软雅黑</vt:lpstr>
      <vt:lpstr>Calibri</vt:lpstr>
      <vt:lpstr>Arial Unicode MS</vt:lpstr>
      <vt:lpstr>Calibri Light</vt:lpstr>
      <vt:lpstr>Symbol</vt:lpstr>
      <vt:lpstr>Source Han Serif SC</vt:lpstr>
      <vt:lpstr>等线</vt:lpstr>
      <vt:lpstr>HYQIHEI-70S DEMIBOLD</vt:lpstr>
      <vt:lpstr>Helvetica Neue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Bombasti゜</cp:lastModifiedBy>
  <cp:revision>416</cp:revision>
  <dcterms:created xsi:type="dcterms:W3CDTF">2019-12-22T05:53:00Z</dcterms:created>
  <dcterms:modified xsi:type="dcterms:W3CDTF">2021-12-23T06:57:08Z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2052-11.1.0.11194</vt:lpwstr>
  </property>
  <property fmtid="{D5CDD505-2E9C-101B-9397-08002B2CF9AE}" pid="3" name="ICV">
    <vt:lpwstr>04C90061E0D54E7D8307F6480780639C</vt:lpwstr>
  </property>
</Properties>
</file>