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colors7.xml" ContentType="application/vnd.openxmlformats-officedocument.drawingml.diagramColors+xml"/>
  <Override PartName="/ppt/diagrams/colors8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drawing8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layout7.xml" ContentType="application/vnd.openxmlformats-officedocument.drawingml.diagramLayout+xml"/>
  <Override PartName="/ppt/diagrams/layout8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ppt/diagrams/quickStyle8.xml" ContentType="application/vnd.openxmlformats-officedocument.drawingml.diagramStyle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283" r:id="rId3"/>
    <p:sldId id="4372" r:id="rId5"/>
    <p:sldId id="4373" r:id="rId6"/>
    <p:sldId id="4374" r:id="rId7"/>
    <p:sldId id="4375" r:id="rId8"/>
    <p:sldId id="4376" r:id="rId9"/>
    <p:sldId id="4843" r:id="rId10"/>
    <p:sldId id="5916" r:id="rId11"/>
    <p:sldId id="5917" r:id="rId12"/>
    <p:sldId id="5918" r:id="rId13"/>
    <p:sldId id="5919" r:id="rId14"/>
    <p:sldId id="5920" r:id="rId15"/>
    <p:sldId id="5921" r:id="rId16"/>
    <p:sldId id="5922" r:id="rId17"/>
    <p:sldId id="5923" r:id="rId18"/>
    <p:sldId id="5924" r:id="rId19"/>
    <p:sldId id="5925" r:id="rId20"/>
    <p:sldId id="5926" r:id="rId21"/>
    <p:sldId id="5927" r:id="rId22"/>
    <p:sldId id="5928" r:id="rId23"/>
    <p:sldId id="5929" r:id="rId24"/>
    <p:sldId id="5930" r:id="rId25"/>
    <p:sldId id="6009" r:id="rId26"/>
    <p:sldId id="6010" r:id="rId27"/>
    <p:sldId id="6011" r:id="rId28"/>
    <p:sldId id="6013" r:id="rId29"/>
    <p:sldId id="6014" r:id="rId30"/>
    <p:sldId id="6016" r:id="rId31"/>
    <p:sldId id="6018" r:id="rId32"/>
    <p:sldId id="6019" r:id="rId33"/>
    <p:sldId id="6020" r:id="rId34"/>
    <p:sldId id="6021" r:id="rId35"/>
    <p:sldId id="6022" r:id="rId36"/>
    <p:sldId id="6023" r:id="rId37"/>
    <p:sldId id="6024" r:id="rId38"/>
    <p:sldId id="6025" r:id="rId39"/>
    <p:sldId id="6026" r:id="rId40"/>
    <p:sldId id="5931" r:id="rId41"/>
    <p:sldId id="5932" r:id="rId42"/>
    <p:sldId id="5952" r:id="rId43"/>
    <p:sldId id="5980" r:id="rId44"/>
    <p:sldId id="5953" r:id="rId45"/>
    <p:sldId id="5954" r:id="rId46"/>
    <p:sldId id="5955" r:id="rId47"/>
    <p:sldId id="5956" r:id="rId48"/>
    <p:sldId id="5957" r:id="rId49"/>
    <p:sldId id="5958" r:id="rId50"/>
    <p:sldId id="5959" r:id="rId51"/>
    <p:sldId id="5981" r:id="rId52"/>
    <p:sldId id="5982" r:id="rId53"/>
    <p:sldId id="4379" r:id="rId54"/>
    <p:sldId id="4380" r:id="rId55"/>
    <p:sldId id="4381" r:id="rId56"/>
    <p:sldId id="4382" r:id="rId57"/>
    <p:sldId id="4383" r:id="rId58"/>
    <p:sldId id="4384" r:id="rId59"/>
    <p:sldId id="4385" r:id="rId60"/>
    <p:sldId id="4386" r:id="rId61"/>
    <p:sldId id="4387" r:id="rId62"/>
    <p:sldId id="4388" r:id="rId63"/>
    <p:sldId id="4389" r:id="rId64"/>
    <p:sldId id="4390" r:id="rId65"/>
    <p:sldId id="4397" r:id="rId66"/>
    <p:sldId id="4398" r:id="rId67"/>
    <p:sldId id="4402" r:id="rId68"/>
    <p:sldId id="4403" r:id="rId69"/>
    <p:sldId id="5300" r:id="rId70"/>
    <p:sldId id="5912" r:id="rId71"/>
    <p:sldId id="5913" r:id="rId72"/>
  </p:sldIdLst>
  <p:sldSz cx="10259695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倪腾" initials="倪腾" lastIdx="2" clrIdx="0"/>
  <p:cmAuthor id="2" name=" " initials="" lastIdx="1" clrIdx="1"/>
  <p:cmAuthor id="3" name="廖梦竹" initials="M" lastIdx="2" clrIdx="2"/>
  <p:cmAuthor id="4" name="Administrator" initials="A" lastIdx="2" clrIdx="3"/>
  <p:cmAuthor id="75" name="作者" initials="A" lastIdx="0" clrIdx="24"/>
  <p:cmAuthor id="5" name="vonta‘s" initials="8" lastIdx="1" clrIdx="2"/>
  <p:cmAuthor id="0" name="李涛" initials="李涛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900"/>
    <a:srgbClr val="F8F8F8"/>
    <a:srgbClr val="120C16"/>
    <a:srgbClr val="6DF5ED"/>
    <a:srgbClr val="E93252"/>
    <a:srgbClr val="0358B2"/>
    <a:srgbClr val="0358B1"/>
    <a:srgbClr val="035898"/>
    <a:srgbClr val="F1F1F1"/>
    <a:srgbClr val="026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97" autoAdjust="0"/>
    <p:restoredTop sz="93826" autoAdjust="0"/>
  </p:normalViewPr>
  <p:slideViewPr>
    <p:cSldViewPr snapToGrid="0">
      <p:cViewPr varScale="1">
        <p:scale>
          <a:sx n="75" d="100"/>
          <a:sy n="75" d="100"/>
        </p:scale>
        <p:origin x="700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6" Type="http://schemas.openxmlformats.org/officeDocument/2006/relationships/commentAuthors" Target="commentAuthors.xml"/><Relationship Id="rId75" Type="http://schemas.openxmlformats.org/officeDocument/2006/relationships/tableStyles" Target="tableStyles.xml"/><Relationship Id="rId74" Type="http://schemas.openxmlformats.org/officeDocument/2006/relationships/viewProps" Target="viewProps.xml"/><Relationship Id="rId73" Type="http://schemas.openxmlformats.org/officeDocument/2006/relationships/presProps" Target="presProps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#1">
  <dgm:title val=""/>
  <dgm:desc val=""/>
  <dgm:catLst>
    <dgm:cat type="accent4" pri="11300"/>
  </dgm:catLst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3#2">
  <dgm:title val=""/>
  <dgm:desc val=""/>
  <dgm:catLst>
    <dgm:cat type="accent4" pri="11300"/>
  </dgm:catLst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3#3">
  <dgm:title val=""/>
  <dgm:desc val=""/>
  <dgm:catLst>
    <dgm:cat type="accent4" pri="11300"/>
  </dgm:catLst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16BF91-A2B0-417C-85F7-4BE5BF855858}" type="doc">
      <dgm:prSet loTypeId="urn:microsoft.com/office/officeart/2009/3/layout/FramedTextPicture#1" loCatId="picture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2D09127F-43B5-437A-893E-523906554A43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网络小说</a:t>
          </a:r>
        </a:p>
      </dgm:t>
    </dgm:pt>
    <dgm:pt modelId="{AA222F4F-4021-43D7-9245-48ED62AA15DA}" cxnId="{331CAC06-D7F2-40F2-B189-4CD81352751A}" type="parTrans">
      <dgm:prSet/>
      <dgm:spPr/>
      <dgm:t>
        <a:bodyPr/>
        <a:lstStyle/>
        <a:p>
          <a:endParaRPr lang="zh-CN" altLang="en-US"/>
        </a:p>
      </dgm:t>
    </dgm:pt>
    <dgm:pt modelId="{3D558D70-D132-4CA7-B097-810E2008A661}" cxnId="{331CAC06-D7F2-40F2-B189-4CD81352751A}" type="sibTrans">
      <dgm:prSet/>
      <dgm:spPr/>
      <dgm:t>
        <a:bodyPr/>
        <a:lstStyle/>
        <a:p>
          <a:endParaRPr lang="zh-CN" altLang="en-US"/>
        </a:p>
      </dgm:t>
    </dgm:pt>
    <dgm:pt modelId="{1994FEF8-0071-4B36-9045-CB6331289EC9}" type="pres">
      <dgm:prSet presAssocID="{8C16BF91-A2B0-417C-85F7-4BE5BF855858}" presName="Name0" presStyleCnt="0">
        <dgm:presLayoutVars>
          <dgm:chMax/>
          <dgm:chPref/>
          <dgm:dir/>
        </dgm:presLayoutVars>
      </dgm:prSet>
      <dgm:spPr/>
    </dgm:pt>
    <dgm:pt modelId="{C9E83846-A304-4648-B1AE-A36B025025FC}" type="pres">
      <dgm:prSet presAssocID="{2D09127F-43B5-437A-893E-523906554A43}" presName="composite" presStyleCnt="0">
        <dgm:presLayoutVars>
          <dgm:chMax/>
          <dgm:chPref/>
        </dgm:presLayoutVars>
      </dgm:prSet>
      <dgm:spPr/>
    </dgm:pt>
    <dgm:pt modelId="{4D1B123B-9631-4A7A-B7DC-25953E6FA19B}" type="pres">
      <dgm:prSet presAssocID="{2D09127F-43B5-437A-893E-523906554A43}" presName="Image" presStyleLbl="bgImgPlace1" presStyleIdx="0" presStyleCnt="1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9AFDD5C5-6D04-4565-8EF8-8701C703CCA5}" type="pres">
      <dgm:prSet presAssocID="{2D09127F-43B5-437A-893E-523906554A43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3D37F0B9-0864-4916-B215-D73ABF72F74A}" type="pres">
      <dgm:prSet presAssocID="{2D09127F-43B5-437A-893E-523906554A43}" presName="tlFrame" presStyleLbl="node1" presStyleIdx="0" presStyleCnt="4"/>
      <dgm:spPr/>
    </dgm:pt>
    <dgm:pt modelId="{4F2AD0B9-93B7-4106-9FE2-F816B5AA55E7}" type="pres">
      <dgm:prSet presAssocID="{2D09127F-43B5-437A-893E-523906554A43}" presName="trFrame" presStyleLbl="node1" presStyleIdx="1" presStyleCnt="4"/>
      <dgm:spPr/>
    </dgm:pt>
    <dgm:pt modelId="{6BAF6BFE-C959-4668-857D-86A73801D29D}" type="pres">
      <dgm:prSet presAssocID="{2D09127F-43B5-437A-893E-523906554A43}" presName="blFrame" presStyleLbl="node1" presStyleIdx="2" presStyleCnt="4"/>
      <dgm:spPr/>
    </dgm:pt>
    <dgm:pt modelId="{9A4D4852-73D0-4ACF-A45B-DDF7357E7345}" type="pres">
      <dgm:prSet presAssocID="{2D09127F-43B5-437A-893E-523906554A43}" presName="brFrame" presStyleLbl="node1" presStyleIdx="3" presStyleCnt="4"/>
      <dgm:spPr/>
    </dgm:pt>
  </dgm:ptLst>
  <dgm:cxnLst>
    <dgm:cxn modelId="{331CAC06-D7F2-40F2-B189-4CD81352751A}" srcId="{8C16BF91-A2B0-417C-85F7-4BE5BF855858}" destId="{2D09127F-43B5-437A-893E-523906554A43}" srcOrd="0" destOrd="0" parTransId="{AA222F4F-4021-43D7-9245-48ED62AA15DA}" sibTransId="{3D558D70-D132-4CA7-B097-810E2008A661}"/>
    <dgm:cxn modelId="{56BF276D-A0ED-4875-A236-05E063963FA4}" type="presOf" srcId="{2D09127F-43B5-437A-893E-523906554A43}" destId="{9AFDD5C5-6D04-4565-8EF8-8701C703CCA5}" srcOrd="0" destOrd="0" presId="urn:microsoft.com/office/officeart/2009/3/layout/FramedTextPicture#1"/>
    <dgm:cxn modelId="{677DBD4E-BE07-4467-9556-7DD05F602B7C}" type="presOf" srcId="{8C16BF91-A2B0-417C-85F7-4BE5BF855858}" destId="{1994FEF8-0071-4B36-9045-CB6331289EC9}" srcOrd="0" destOrd="0" presId="urn:microsoft.com/office/officeart/2009/3/layout/FramedTextPicture#1"/>
    <dgm:cxn modelId="{4B7F6E40-E97D-49C3-AE51-524430CDE88E}" type="presParOf" srcId="{1994FEF8-0071-4B36-9045-CB6331289EC9}" destId="{C9E83846-A304-4648-B1AE-A36B025025FC}" srcOrd="0" destOrd="0" presId="urn:microsoft.com/office/officeart/2009/3/layout/FramedTextPicture#1"/>
    <dgm:cxn modelId="{974248F2-A55D-4B5C-9E48-060DF9D6E17F}" type="presParOf" srcId="{C9E83846-A304-4648-B1AE-A36B025025FC}" destId="{4D1B123B-9631-4A7A-B7DC-25953E6FA19B}" srcOrd="0" destOrd="0" presId="urn:microsoft.com/office/officeart/2009/3/layout/FramedTextPicture#1"/>
    <dgm:cxn modelId="{8A614A5F-5080-4F42-A2F4-E7B44741E67E}" type="presParOf" srcId="{C9E83846-A304-4648-B1AE-A36B025025FC}" destId="{9AFDD5C5-6D04-4565-8EF8-8701C703CCA5}" srcOrd="1" destOrd="0" presId="urn:microsoft.com/office/officeart/2009/3/layout/FramedTextPicture#1"/>
    <dgm:cxn modelId="{73674541-FD6E-4F7D-B28B-D16057006F2C}" type="presParOf" srcId="{C9E83846-A304-4648-B1AE-A36B025025FC}" destId="{3D37F0B9-0864-4916-B215-D73ABF72F74A}" srcOrd="2" destOrd="0" presId="urn:microsoft.com/office/officeart/2009/3/layout/FramedTextPicture#1"/>
    <dgm:cxn modelId="{7CD9C410-CDA9-40B2-8EA6-6ED66B4C49AC}" type="presParOf" srcId="{C9E83846-A304-4648-B1AE-A36B025025FC}" destId="{4F2AD0B9-93B7-4106-9FE2-F816B5AA55E7}" srcOrd="3" destOrd="0" presId="urn:microsoft.com/office/officeart/2009/3/layout/FramedTextPicture#1"/>
    <dgm:cxn modelId="{C91FA036-95FF-43E1-BEB9-D2E0D01388E1}" type="presParOf" srcId="{C9E83846-A304-4648-B1AE-A36B025025FC}" destId="{6BAF6BFE-C959-4668-857D-86A73801D29D}" srcOrd="4" destOrd="0" presId="urn:microsoft.com/office/officeart/2009/3/layout/FramedTextPicture#1"/>
    <dgm:cxn modelId="{6FF08BE7-0194-4DFD-BE7E-4C510A7411FB}" type="presParOf" srcId="{C9E83846-A304-4648-B1AE-A36B025025FC}" destId="{9A4D4852-73D0-4ACF-A45B-DDF7357E7345}" srcOrd="5" destOrd="0" presId="urn:microsoft.com/office/officeart/2009/3/layout/FramedTextPicture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527559-FDD8-4274-B634-C7FBCF5BC573}" type="doc">
      <dgm:prSet loTypeId="urn:microsoft.com/office/officeart/2005/8/layout/chevron1" loCatId="process" qsTypeId="urn:microsoft.com/office/officeart/2005/8/quickstyle/simple1#2" qsCatId="simple" csTypeId="urn:microsoft.com/office/officeart/2005/8/colors/accent4_3#1" csCatId="accent1" phldr="0"/>
      <dgm:spPr/>
    </dgm:pt>
    <dgm:pt modelId="{870E4F47-8CC4-4F59-B4C1-42B5AAA5CEFE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前</a:t>
          </a:r>
          <a:r>
            <a:rPr lang="en-US" altLang="zh-CN"/>
            <a:t>5</a:t>
          </a:r>
          <a:r>
            <a:rPr lang="zh-CN" altLang="en-US"/>
            <a:t>页发布到公众号</a:t>
          </a:r>
        </a:p>
      </dgm:t>
    </dgm:pt>
    <dgm:pt modelId="{3D1AB2CA-88A4-4E4C-9A8A-508DF0E06639}" cxnId="{F1D0EACE-F93D-45BB-8FCA-B9C49A125316}" type="parTrans">
      <dgm:prSet/>
      <dgm:spPr/>
    </dgm:pt>
    <dgm:pt modelId="{856E2728-BF00-49C7-82BA-8F4DCB00940B}" cxnId="{F1D0EACE-F93D-45BB-8FCA-B9C49A125316}" type="sibTrans">
      <dgm:prSet/>
      <dgm:spPr/>
    </dgm:pt>
    <dgm:pt modelId="{1AA64000-5F0F-47A8-A435-2AF8D82F28B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公众号消息推送</a:t>
          </a:r>
          <a:r>
            <a:rPr lang="en-US" altLang="zh-CN"/>
            <a:t>/</a:t>
          </a:r>
          <a:r>
            <a:rPr lang="zh-CN" altLang="en-US"/>
            <a:t>社群推广</a:t>
          </a:r>
        </a:p>
      </dgm:t>
    </dgm:pt>
    <dgm:pt modelId="{845A32C3-0E8A-4EED-972E-FC6F9A8364F8}" cxnId="{5212E846-37F1-48A5-83AB-8FC1AB8C5107}" type="parTrans">
      <dgm:prSet/>
      <dgm:spPr/>
    </dgm:pt>
    <dgm:pt modelId="{C0D86BAE-7711-4781-A574-7BE0EA273229}" cxnId="{5212E846-37F1-48A5-83AB-8FC1AB8C5107}" type="sibTrans">
      <dgm:prSet/>
      <dgm:spPr/>
    </dgm:pt>
    <dgm:pt modelId="{9C12F5BE-AC2F-4662-8DFA-C79428950CF2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引导阅读原文</a:t>
          </a:r>
        </a:p>
      </dgm:t>
    </dgm:pt>
    <dgm:pt modelId="{E2B7565C-BEBF-47B7-AC71-10023CB96091}" cxnId="{53A95E76-3197-4429-99F6-136078F97322}" type="parTrans">
      <dgm:prSet/>
      <dgm:spPr/>
    </dgm:pt>
    <dgm:pt modelId="{BE48B07B-4C6F-4C50-9D7F-CE1D6590BF95}" cxnId="{53A95E76-3197-4429-99F6-136078F97322}" type="sibTrans">
      <dgm:prSet/>
      <dgm:spPr/>
    </dgm:pt>
    <dgm:pt modelId="{059E141B-830D-4CFA-907D-4E11C558DF91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跳转到小说平台，看到</a:t>
          </a:r>
          <a:r>
            <a:rPr lang="en-US" altLang="zh-CN"/>
            <a:t>20</a:t>
          </a:r>
          <a:r>
            <a:rPr lang="zh-CN" altLang="en-US"/>
            <a:t>页充值</a:t>
          </a:r>
        </a:p>
      </dgm:t>
    </dgm:pt>
    <dgm:pt modelId="{D6C518BC-E927-4823-AB79-B3AE2E911408}" cxnId="{91FA8D03-CEA5-4D55-A04E-39445D404654}" type="parTrans">
      <dgm:prSet/>
      <dgm:spPr/>
    </dgm:pt>
    <dgm:pt modelId="{9B73D89A-2672-4D45-89D3-50EE4FB9CBDA}" cxnId="{91FA8D03-CEA5-4D55-A04E-39445D404654}" type="sibTrans">
      <dgm:prSet/>
      <dgm:spPr/>
    </dgm:pt>
    <dgm:pt modelId="{60E81CF5-4537-4C2F-8762-598D2E914097}" type="pres">
      <dgm:prSet presAssocID="{9D527559-FDD8-4274-B634-C7FBCF5BC573}" presName="Name0" presStyleCnt="0">
        <dgm:presLayoutVars>
          <dgm:dir/>
          <dgm:animLvl val="lvl"/>
          <dgm:resizeHandles val="exact"/>
        </dgm:presLayoutVars>
      </dgm:prSet>
      <dgm:spPr/>
    </dgm:pt>
    <dgm:pt modelId="{67FF3BB9-6612-4697-87EE-EC66312779BE}" type="pres">
      <dgm:prSet presAssocID="{870E4F47-8CC4-4F59-B4C1-42B5AAA5CEFE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484CEA2-673C-4A85-8A00-8580D721B29A}" type="pres">
      <dgm:prSet presAssocID="{856E2728-BF00-49C7-82BA-8F4DCB00940B}" presName="parTxOnlySpace" presStyleCnt="0"/>
      <dgm:spPr/>
    </dgm:pt>
    <dgm:pt modelId="{D3000CD6-B08B-4D3B-8D2A-7F1C26A23961}" type="pres">
      <dgm:prSet presAssocID="{1AA64000-5F0F-47A8-A435-2AF8D82F28B1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773A515-DFFE-41F0-B581-98757CBEC16E}" type="pres">
      <dgm:prSet presAssocID="{C0D86BAE-7711-4781-A574-7BE0EA273229}" presName="parTxOnlySpace" presStyleCnt="0"/>
      <dgm:spPr/>
    </dgm:pt>
    <dgm:pt modelId="{74437C11-3810-488A-B265-8C8037793D77}" type="pres">
      <dgm:prSet presAssocID="{9C12F5BE-AC2F-4662-8DFA-C79428950CF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1D273BC-D121-46C3-9748-25D502E7697C}" type="pres">
      <dgm:prSet presAssocID="{BE48B07B-4C6F-4C50-9D7F-CE1D6590BF95}" presName="parTxOnlySpace" presStyleCnt="0"/>
      <dgm:spPr/>
    </dgm:pt>
    <dgm:pt modelId="{8E704C52-CBC7-4B3F-895C-F3A9716AA57A}" type="pres">
      <dgm:prSet presAssocID="{059E141B-830D-4CFA-907D-4E11C558DF91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1FA8D03-CEA5-4D55-A04E-39445D404654}" srcId="{9D527559-FDD8-4274-B634-C7FBCF5BC573}" destId="{059E141B-830D-4CFA-907D-4E11C558DF91}" srcOrd="3" destOrd="0" parTransId="{D6C518BC-E927-4823-AB79-B3AE2E911408}" sibTransId="{9B73D89A-2672-4D45-89D3-50EE4FB9CBDA}"/>
    <dgm:cxn modelId="{29E9A703-3824-49B1-968F-482EAC1085E2}" type="presOf" srcId="{9D527559-FDD8-4274-B634-C7FBCF5BC573}" destId="{60E81CF5-4537-4C2F-8762-598D2E914097}" srcOrd="0" destOrd="0" presId="urn:microsoft.com/office/officeart/2005/8/layout/chevron1"/>
    <dgm:cxn modelId="{8EBB3C16-D27E-49A3-8877-F2ECC3809B0B}" type="presOf" srcId="{9C12F5BE-AC2F-4662-8DFA-C79428950CF2}" destId="{74437C11-3810-488A-B265-8C8037793D77}" srcOrd="0" destOrd="0" presId="urn:microsoft.com/office/officeart/2005/8/layout/chevron1"/>
    <dgm:cxn modelId="{4CA0DE20-3FD6-4FA2-878B-52AA6BF590DD}" type="presOf" srcId="{870E4F47-8CC4-4F59-B4C1-42B5AAA5CEFE}" destId="{67FF3BB9-6612-4697-87EE-EC66312779BE}" srcOrd="0" destOrd="0" presId="urn:microsoft.com/office/officeart/2005/8/layout/chevron1"/>
    <dgm:cxn modelId="{45F30232-4298-4AB0-845C-F5E077F65B89}" type="presOf" srcId="{059E141B-830D-4CFA-907D-4E11C558DF91}" destId="{8E704C52-CBC7-4B3F-895C-F3A9716AA57A}" srcOrd="0" destOrd="0" presId="urn:microsoft.com/office/officeart/2005/8/layout/chevron1"/>
    <dgm:cxn modelId="{5212E846-37F1-48A5-83AB-8FC1AB8C5107}" srcId="{9D527559-FDD8-4274-B634-C7FBCF5BC573}" destId="{1AA64000-5F0F-47A8-A435-2AF8D82F28B1}" srcOrd="1" destOrd="0" parTransId="{845A32C3-0E8A-4EED-972E-FC6F9A8364F8}" sibTransId="{C0D86BAE-7711-4781-A574-7BE0EA273229}"/>
    <dgm:cxn modelId="{53A95E76-3197-4429-99F6-136078F97322}" srcId="{9D527559-FDD8-4274-B634-C7FBCF5BC573}" destId="{9C12F5BE-AC2F-4662-8DFA-C79428950CF2}" srcOrd="2" destOrd="0" parTransId="{E2B7565C-BEBF-47B7-AC71-10023CB96091}" sibTransId="{BE48B07B-4C6F-4C50-9D7F-CE1D6590BF95}"/>
    <dgm:cxn modelId="{954189AE-4E6B-408E-B6E4-548B4C4EED9B}" type="presOf" srcId="{1AA64000-5F0F-47A8-A435-2AF8D82F28B1}" destId="{D3000CD6-B08B-4D3B-8D2A-7F1C26A23961}" srcOrd="0" destOrd="0" presId="urn:microsoft.com/office/officeart/2005/8/layout/chevron1"/>
    <dgm:cxn modelId="{F1D0EACE-F93D-45BB-8FCA-B9C49A125316}" srcId="{9D527559-FDD8-4274-B634-C7FBCF5BC573}" destId="{870E4F47-8CC4-4F59-B4C1-42B5AAA5CEFE}" srcOrd="0" destOrd="0" parTransId="{3D1AB2CA-88A4-4E4C-9A8A-508DF0E06639}" sibTransId="{856E2728-BF00-49C7-82BA-8F4DCB00940B}"/>
    <dgm:cxn modelId="{9F37A15C-412D-4BA3-88FE-0CDFAFEE0AB9}" type="presParOf" srcId="{60E81CF5-4537-4C2F-8762-598D2E914097}" destId="{67FF3BB9-6612-4697-87EE-EC66312779BE}" srcOrd="0" destOrd="0" presId="urn:microsoft.com/office/officeart/2005/8/layout/chevron1"/>
    <dgm:cxn modelId="{F598A843-6602-43C9-B25E-1AF6B91B2B59}" type="presParOf" srcId="{60E81CF5-4537-4C2F-8762-598D2E914097}" destId="{E484CEA2-673C-4A85-8A00-8580D721B29A}" srcOrd="1" destOrd="0" presId="urn:microsoft.com/office/officeart/2005/8/layout/chevron1"/>
    <dgm:cxn modelId="{F357896F-A6F6-435E-BEA2-4F618742D1B6}" type="presParOf" srcId="{60E81CF5-4537-4C2F-8762-598D2E914097}" destId="{D3000CD6-B08B-4D3B-8D2A-7F1C26A23961}" srcOrd="2" destOrd="0" presId="urn:microsoft.com/office/officeart/2005/8/layout/chevron1"/>
    <dgm:cxn modelId="{2F295C0B-434D-422A-B4D7-E83AD600DEA1}" type="presParOf" srcId="{60E81CF5-4537-4C2F-8762-598D2E914097}" destId="{1773A515-DFFE-41F0-B581-98757CBEC16E}" srcOrd="3" destOrd="0" presId="urn:microsoft.com/office/officeart/2005/8/layout/chevron1"/>
    <dgm:cxn modelId="{3BA28FE7-BC71-456F-8564-F1F3E5B1E5ED}" type="presParOf" srcId="{60E81CF5-4537-4C2F-8762-598D2E914097}" destId="{74437C11-3810-488A-B265-8C8037793D77}" srcOrd="4" destOrd="0" presId="urn:microsoft.com/office/officeart/2005/8/layout/chevron1"/>
    <dgm:cxn modelId="{61792E90-B693-496B-9DD8-786B12E29793}" type="presParOf" srcId="{60E81CF5-4537-4C2F-8762-598D2E914097}" destId="{B1D273BC-D121-46C3-9748-25D502E7697C}" srcOrd="5" destOrd="0" presId="urn:microsoft.com/office/officeart/2005/8/layout/chevron1"/>
    <dgm:cxn modelId="{34421923-6525-43B6-BF35-0CEF398DCADD}" type="presParOf" srcId="{60E81CF5-4537-4C2F-8762-598D2E914097}" destId="{8E704C52-CBC7-4B3F-895C-F3A9716AA57A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16BF91-A2B0-417C-85F7-4BE5BF855858}" type="doc">
      <dgm:prSet loTypeId="urn:microsoft.com/office/officeart/2009/3/layout/FramedTextPicture#2" loCatId="picture" qsTypeId="urn:microsoft.com/office/officeart/2005/8/quickstyle/simple1#3" qsCatId="simple" csTypeId="urn:microsoft.com/office/officeart/2005/8/colors/accent1_2#2" csCatId="accent1" phldr="0"/>
      <dgm:spPr/>
      <dgm:t>
        <a:bodyPr/>
        <a:lstStyle/>
        <a:p>
          <a:endParaRPr lang="zh-CN" altLang="en-US"/>
        </a:p>
      </dgm:t>
    </dgm:pt>
    <dgm:pt modelId="{2D09127F-43B5-437A-893E-523906554A43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视频会员</a:t>
          </a:r>
        </a:p>
      </dgm:t>
    </dgm:pt>
    <dgm:pt modelId="{AA222F4F-4021-43D7-9245-48ED62AA15DA}" cxnId="{AB9B7C85-EE93-42E7-A6EE-D8B7DB431EBE}" type="parTrans">
      <dgm:prSet/>
      <dgm:spPr/>
      <dgm:t>
        <a:bodyPr/>
        <a:lstStyle/>
        <a:p>
          <a:endParaRPr lang="zh-CN" altLang="en-US"/>
        </a:p>
      </dgm:t>
    </dgm:pt>
    <dgm:pt modelId="{3D558D70-D132-4CA7-B097-810E2008A661}" cxnId="{AB9B7C85-EE93-42E7-A6EE-D8B7DB431EBE}" type="sibTrans">
      <dgm:prSet/>
      <dgm:spPr/>
      <dgm:t>
        <a:bodyPr/>
        <a:lstStyle/>
        <a:p>
          <a:endParaRPr lang="zh-CN" altLang="en-US"/>
        </a:p>
      </dgm:t>
    </dgm:pt>
    <dgm:pt modelId="{1994FEF8-0071-4B36-9045-CB6331289EC9}" type="pres">
      <dgm:prSet presAssocID="{8C16BF91-A2B0-417C-85F7-4BE5BF855858}" presName="Name0" presStyleCnt="0">
        <dgm:presLayoutVars>
          <dgm:chMax/>
          <dgm:chPref/>
          <dgm:dir/>
        </dgm:presLayoutVars>
      </dgm:prSet>
      <dgm:spPr/>
    </dgm:pt>
    <dgm:pt modelId="{C9E83846-A304-4648-B1AE-A36B025025FC}" type="pres">
      <dgm:prSet presAssocID="{2D09127F-43B5-437A-893E-523906554A43}" presName="composite" presStyleCnt="0">
        <dgm:presLayoutVars>
          <dgm:chMax/>
          <dgm:chPref/>
        </dgm:presLayoutVars>
      </dgm:prSet>
      <dgm:spPr/>
    </dgm:pt>
    <dgm:pt modelId="{4D1B123B-9631-4A7A-B7DC-25953E6FA19B}" type="pres">
      <dgm:prSet presAssocID="{2D09127F-43B5-437A-893E-523906554A43}" presName="Image" presStyleLbl="bgImgPlace1" presStyleIdx="0" presStyleCnt="1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9AFDD5C5-6D04-4565-8EF8-8701C703CCA5}" type="pres">
      <dgm:prSet presAssocID="{2D09127F-43B5-437A-893E-523906554A43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3D37F0B9-0864-4916-B215-D73ABF72F74A}" type="pres">
      <dgm:prSet presAssocID="{2D09127F-43B5-437A-893E-523906554A43}" presName="tlFrame" presStyleLbl="node1" presStyleIdx="0" presStyleCnt="4"/>
      <dgm:spPr/>
    </dgm:pt>
    <dgm:pt modelId="{4F2AD0B9-93B7-4106-9FE2-F816B5AA55E7}" type="pres">
      <dgm:prSet presAssocID="{2D09127F-43B5-437A-893E-523906554A43}" presName="trFrame" presStyleLbl="node1" presStyleIdx="1" presStyleCnt="4"/>
      <dgm:spPr/>
    </dgm:pt>
    <dgm:pt modelId="{6BAF6BFE-C959-4668-857D-86A73801D29D}" type="pres">
      <dgm:prSet presAssocID="{2D09127F-43B5-437A-893E-523906554A43}" presName="blFrame" presStyleLbl="node1" presStyleIdx="2" presStyleCnt="4"/>
      <dgm:spPr/>
    </dgm:pt>
    <dgm:pt modelId="{9A4D4852-73D0-4ACF-A45B-DDF7357E7345}" type="pres">
      <dgm:prSet presAssocID="{2D09127F-43B5-437A-893E-523906554A43}" presName="brFrame" presStyleLbl="node1" presStyleIdx="3" presStyleCnt="4"/>
      <dgm:spPr/>
    </dgm:pt>
  </dgm:ptLst>
  <dgm:cxnLst>
    <dgm:cxn modelId="{41566210-D633-4BDC-8EB5-776FF47D05D2}" type="presOf" srcId="{8C16BF91-A2B0-417C-85F7-4BE5BF855858}" destId="{1994FEF8-0071-4B36-9045-CB6331289EC9}" srcOrd="0" destOrd="0" presId="urn:microsoft.com/office/officeart/2009/3/layout/FramedTextPicture#2"/>
    <dgm:cxn modelId="{AB9B7C85-EE93-42E7-A6EE-D8B7DB431EBE}" srcId="{8C16BF91-A2B0-417C-85F7-4BE5BF855858}" destId="{2D09127F-43B5-437A-893E-523906554A43}" srcOrd="0" destOrd="0" parTransId="{AA222F4F-4021-43D7-9245-48ED62AA15DA}" sibTransId="{3D558D70-D132-4CA7-B097-810E2008A661}"/>
    <dgm:cxn modelId="{81D791EE-B0B8-4994-9F77-51683A0540CA}" type="presOf" srcId="{2D09127F-43B5-437A-893E-523906554A43}" destId="{9AFDD5C5-6D04-4565-8EF8-8701C703CCA5}" srcOrd="0" destOrd="0" presId="urn:microsoft.com/office/officeart/2009/3/layout/FramedTextPicture#2"/>
    <dgm:cxn modelId="{B7346BCA-6132-49CC-92B7-2884615CEDD4}" type="presParOf" srcId="{1994FEF8-0071-4B36-9045-CB6331289EC9}" destId="{C9E83846-A304-4648-B1AE-A36B025025FC}" srcOrd="0" destOrd="0" presId="urn:microsoft.com/office/officeart/2009/3/layout/FramedTextPicture#2"/>
    <dgm:cxn modelId="{8D52E5CE-5C7D-456E-8672-81D04DD89304}" type="presParOf" srcId="{C9E83846-A304-4648-B1AE-A36B025025FC}" destId="{4D1B123B-9631-4A7A-B7DC-25953E6FA19B}" srcOrd="0" destOrd="0" presId="urn:microsoft.com/office/officeart/2009/3/layout/FramedTextPicture#2"/>
    <dgm:cxn modelId="{3FA92616-C397-4054-B6E9-D23C076B0BCA}" type="presParOf" srcId="{C9E83846-A304-4648-B1AE-A36B025025FC}" destId="{9AFDD5C5-6D04-4565-8EF8-8701C703CCA5}" srcOrd="1" destOrd="0" presId="urn:microsoft.com/office/officeart/2009/3/layout/FramedTextPicture#2"/>
    <dgm:cxn modelId="{48DAB87D-64F3-4FA9-889D-F2FBFE574623}" type="presParOf" srcId="{C9E83846-A304-4648-B1AE-A36B025025FC}" destId="{3D37F0B9-0864-4916-B215-D73ABF72F74A}" srcOrd="2" destOrd="0" presId="urn:microsoft.com/office/officeart/2009/3/layout/FramedTextPicture#2"/>
    <dgm:cxn modelId="{E143931B-0FED-4C44-8E77-1A7C7EE8B3D0}" type="presParOf" srcId="{C9E83846-A304-4648-B1AE-A36B025025FC}" destId="{4F2AD0B9-93B7-4106-9FE2-F816B5AA55E7}" srcOrd="3" destOrd="0" presId="urn:microsoft.com/office/officeart/2009/3/layout/FramedTextPicture#2"/>
    <dgm:cxn modelId="{87CA9B50-F6B2-4652-A2E0-DD4B19EC64E2}" type="presParOf" srcId="{C9E83846-A304-4648-B1AE-A36B025025FC}" destId="{6BAF6BFE-C959-4668-857D-86A73801D29D}" srcOrd="4" destOrd="0" presId="urn:microsoft.com/office/officeart/2009/3/layout/FramedTextPicture#2"/>
    <dgm:cxn modelId="{FA69BE33-2052-4854-A935-A5732D28656D}" type="presParOf" srcId="{C9E83846-A304-4648-B1AE-A36B025025FC}" destId="{9A4D4852-73D0-4ACF-A45B-DDF7357E7345}" srcOrd="5" destOrd="0" presId="urn:microsoft.com/office/officeart/2009/3/layout/FramedTextPicture#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527559-FDD8-4274-B634-C7FBCF5BC573}" type="doc">
      <dgm:prSet loTypeId="urn:microsoft.com/office/officeart/2005/8/layout/chevron1" loCatId="process" qsTypeId="urn:microsoft.com/office/officeart/2005/8/quickstyle/simple1#4" qsCatId="simple" csTypeId="urn:microsoft.com/office/officeart/2005/8/colors/accent4_3#2" csCatId="accent1" phldr="0"/>
      <dgm:spPr/>
    </dgm:pt>
    <dgm:pt modelId="{870E4F47-8CC4-4F59-B4C1-42B5AAA5CEFE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选一个优惠价会员</a:t>
          </a:r>
        </a:p>
      </dgm:t>
    </dgm:pt>
    <dgm:pt modelId="{3D1AB2CA-88A4-4E4C-9A8A-508DF0E06639}" cxnId="{E565A6DF-F7F3-40DE-89BA-EABB4F425445}" type="parTrans">
      <dgm:prSet/>
      <dgm:spPr/>
    </dgm:pt>
    <dgm:pt modelId="{856E2728-BF00-49C7-82BA-8F4DCB00940B}" cxnId="{E565A6DF-F7F3-40DE-89BA-EABB4F425445}" type="sibTrans">
      <dgm:prSet/>
      <dgm:spPr/>
    </dgm:pt>
    <dgm:pt modelId="{1AA64000-5F0F-47A8-A435-2AF8D82F28B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公众号消息推送</a:t>
          </a:r>
          <a:r>
            <a:rPr lang="en-US" altLang="zh-CN"/>
            <a:t>/</a:t>
          </a:r>
          <a:r>
            <a:rPr lang="zh-CN" altLang="en-US"/>
            <a:t>社群推广</a:t>
          </a:r>
        </a:p>
      </dgm:t>
    </dgm:pt>
    <dgm:pt modelId="{845A32C3-0E8A-4EED-972E-FC6F9A8364F8}" cxnId="{F4A73F3B-D4FB-4B90-98A8-320EA0C5B2D6}" type="parTrans">
      <dgm:prSet/>
      <dgm:spPr/>
    </dgm:pt>
    <dgm:pt modelId="{C0D86BAE-7711-4781-A574-7BE0EA273229}" cxnId="{F4A73F3B-D4FB-4B90-98A8-320EA0C5B2D6}" type="sibTrans">
      <dgm:prSet/>
      <dgm:spPr/>
    </dgm:pt>
    <dgm:pt modelId="{9C12F5BE-AC2F-4662-8DFA-C79428950CF2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用户下单购买</a:t>
          </a:r>
        </a:p>
      </dgm:t>
    </dgm:pt>
    <dgm:pt modelId="{E2B7565C-BEBF-47B7-AC71-10023CB96091}" cxnId="{A282A63E-BD27-42F1-AB2D-D53BCE387724}" type="parTrans">
      <dgm:prSet/>
      <dgm:spPr/>
    </dgm:pt>
    <dgm:pt modelId="{BE48B07B-4C6F-4C50-9D7F-CE1D6590BF95}" cxnId="{A282A63E-BD27-42F1-AB2D-D53BCE387724}" type="sibTrans">
      <dgm:prSet/>
      <dgm:spPr/>
    </dgm:pt>
    <dgm:pt modelId="{059E141B-830D-4CFA-907D-4E11C558DF91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平台分佣</a:t>
          </a:r>
        </a:p>
      </dgm:t>
    </dgm:pt>
    <dgm:pt modelId="{D6C518BC-E927-4823-AB79-B3AE2E911408}" cxnId="{27C665BC-AB0F-4B65-B89B-0E8291D3C9F9}" type="parTrans">
      <dgm:prSet/>
      <dgm:spPr/>
    </dgm:pt>
    <dgm:pt modelId="{9B73D89A-2672-4D45-89D3-50EE4FB9CBDA}" cxnId="{27C665BC-AB0F-4B65-B89B-0E8291D3C9F9}" type="sibTrans">
      <dgm:prSet/>
      <dgm:spPr/>
    </dgm:pt>
    <dgm:pt modelId="{60E81CF5-4537-4C2F-8762-598D2E914097}" type="pres">
      <dgm:prSet presAssocID="{9D527559-FDD8-4274-B634-C7FBCF5BC573}" presName="Name0" presStyleCnt="0">
        <dgm:presLayoutVars>
          <dgm:dir/>
          <dgm:animLvl val="lvl"/>
          <dgm:resizeHandles val="exact"/>
        </dgm:presLayoutVars>
      </dgm:prSet>
      <dgm:spPr/>
    </dgm:pt>
    <dgm:pt modelId="{67FF3BB9-6612-4697-87EE-EC66312779BE}" type="pres">
      <dgm:prSet presAssocID="{870E4F47-8CC4-4F59-B4C1-42B5AAA5CEFE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484CEA2-673C-4A85-8A00-8580D721B29A}" type="pres">
      <dgm:prSet presAssocID="{856E2728-BF00-49C7-82BA-8F4DCB00940B}" presName="parTxOnlySpace" presStyleCnt="0"/>
      <dgm:spPr/>
    </dgm:pt>
    <dgm:pt modelId="{D3000CD6-B08B-4D3B-8D2A-7F1C26A23961}" type="pres">
      <dgm:prSet presAssocID="{1AA64000-5F0F-47A8-A435-2AF8D82F28B1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773A515-DFFE-41F0-B581-98757CBEC16E}" type="pres">
      <dgm:prSet presAssocID="{C0D86BAE-7711-4781-A574-7BE0EA273229}" presName="parTxOnlySpace" presStyleCnt="0"/>
      <dgm:spPr/>
    </dgm:pt>
    <dgm:pt modelId="{74437C11-3810-488A-B265-8C8037793D77}" type="pres">
      <dgm:prSet presAssocID="{9C12F5BE-AC2F-4662-8DFA-C79428950CF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1D273BC-D121-46C3-9748-25D502E7697C}" type="pres">
      <dgm:prSet presAssocID="{BE48B07B-4C6F-4C50-9D7F-CE1D6590BF95}" presName="parTxOnlySpace" presStyleCnt="0"/>
      <dgm:spPr/>
    </dgm:pt>
    <dgm:pt modelId="{8E704C52-CBC7-4B3F-895C-F3A9716AA57A}" type="pres">
      <dgm:prSet presAssocID="{059E141B-830D-4CFA-907D-4E11C558DF91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8325604-1805-4D34-AC4F-718ADD49CBA8}" type="presOf" srcId="{870E4F47-8CC4-4F59-B4C1-42B5AAA5CEFE}" destId="{67FF3BB9-6612-4697-87EE-EC66312779BE}" srcOrd="0" destOrd="0" presId="urn:microsoft.com/office/officeart/2005/8/layout/chevron1"/>
    <dgm:cxn modelId="{1EC1D50E-AEEB-4B58-96CC-5247D9AF3BD2}" type="presOf" srcId="{059E141B-830D-4CFA-907D-4E11C558DF91}" destId="{8E704C52-CBC7-4B3F-895C-F3A9716AA57A}" srcOrd="0" destOrd="0" presId="urn:microsoft.com/office/officeart/2005/8/layout/chevron1"/>
    <dgm:cxn modelId="{62456839-55B9-463F-9F6A-B339EF81773B}" type="presOf" srcId="{9C12F5BE-AC2F-4662-8DFA-C79428950CF2}" destId="{74437C11-3810-488A-B265-8C8037793D77}" srcOrd="0" destOrd="0" presId="urn:microsoft.com/office/officeart/2005/8/layout/chevron1"/>
    <dgm:cxn modelId="{F4A73F3B-D4FB-4B90-98A8-320EA0C5B2D6}" srcId="{9D527559-FDD8-4274-B634-C7FBCF5BC573}" destId="{1AA64000-5F0F-47A8-A435-2AF8D82F28B1}" srcOrd="1" destOrd="0" parTransId="{845A32C3-0E8A-4EED-972E-FC6F9A8364F8}" sibTransId="{C0D86BAE-7711-4781-A574-7BE0EA273229}"/>
    <dgm:cxn modelId="{A282A63E-BD27-42F1-AB2D-D53BCE387724}" srcId="{9D527559-FDD8-4274-B634-C7FBCF5BC573}" destId="{9C12F5BE-AC2F-4662-8DFA-C79428950CF2}" srcOrd="2" destOrd="0" parTransId="{E2B7565C-BEBF-47B7-AC71-10023CB96091}" sibTransId="{BE48B07B-4C6F-4C50-9D7F-CE1D6590BF95}"/>
    <dgm:cxn modelId="{DB12EC4F-9CEC-456F-A36E-FF672156BACB}" type="presOf" srcId="{9D527559-FDD8-4274-B634-C7FBCF5BC573}" destId="{60E81CF5-4537-4C2F-8762-598D2E914097}" srcOrd="0" destOrd="0" presId="urn:microsoft.com/office/officeart/2005/8/layout/chevron1"/>
    <dgm:cxn modelId="{27C665BC-AB0F-4B65-B89B-0E8291D3C9F9}" srcId="{9D527559-FDD8-4274-B634-C7FBCF5BC573}" destId="{059E141B-830D-4CFA-907D-4E11C558DF91}" srcOrd="3" destOrd="0" parTransId="{D6C518BC-E927-4823-AB79-B3AE2E911408}" sibTransId="{9B73D89A-2672-4D45-89D3-50EE4FB9CBDA}"/>
    <dgm:cxn modelId="{E565A6DF-F7F3-40DE-89BA-EABB4F425445}" srcId="{9D527559-FDD8-4274-B634-C7FBCF5BC573}" destId="{870E4F47-8CC4-4F59-B4C1-42B5AAA5CEFE}" srcOrd="0" destOrd="0" parTransId="{3D1AB2CA-88A4-4E4C-9A8A-508DF0E06639}" sibTransId="{856E2728-BF00-49C7-82BA-8F4DCB00940B}"/>
    <dgm:cxn modelId="{9E4BEBF8-9D1D-4164-BE04-DA29A655FC7A}" type="presOf" srcId="{1AA64000-5F0F-47A8-A435-2AF8D82F28B1}" destId="{D3000CD6-B08B-4D3B-8D2A-7F1C26A23961}" srcOrd="0" destOrd="0" presId="urn:microsoft.com/office/officeart/2005/8/layout/chevron1"/>
    <dgm:cxn modelId="{AFBDC1A6-05E7-4453-9EDF-529D2202C43B}" type="presParOf" srcId="{60E81CF5-4537-4C2F-8762-598D2E914097}" destId="{67FF3BB9-6612-4697-87EE-EC66312779BE}" srcOrd="0" destOrd="0" presId="urn:microsoft.com/office/officeart/2005/8/layout/chevron1"/>
    <dgm:cxn modelId="{CCE3E2AD-AADD-4F0D-9770-B5E06F7A4D5C}" type="presParOf" srcId="{60E81CF5-4537-4C2F-8762-598D2E914097}" destId="{E484CEA2-673C-4A85-8A00-8580D721B29A}" srcOrd="1" destOrd="0" presId="urn:microsoft.com/office/officeart/2005/8/layout/chevron1"/>
    <dgm:cxn modelId="{0F4AB968-5F3D-4669-91B2-714295B57DEA}" type="presParOf" srcId="{60E81CF5-4537-4C2F-8762-598D2E914097}" destId="{D3000CD6-B08B-4D3B-8D2A-7F1C26A23961}" srcOrd="2" destOrd="0" presId="urn:microsoft.com/office/officeart/2005/8/layout/chevron1"/>
    <dgm:cxn modelId="{DCA15ED7-591B-4F7B-B92D-7C4B698947AE}" type="presParOf" srcId="{60E81CF5-4537-4C2F-8762-598D2E914097}" destId="{1773A515-DFFE-41F0-B581-98757CBEC16E}" srcOrd="3" destOrd="0" presId="urn:microsoft.com/office/officeart/2005/8/layout/chevron1"/>
    <dgm:cxn modelId="{FB3A4466-4270-4371-A382-FE52C0ABBD86}" type="presParOf" srcId="{60E81CF5-4537-4C2F-8762-598D2E914097}" destId="{74437C11-3810-488A-B265-8C8037793D77}" srcOrd="4" destOrd="0" presId="urn:microsoft.com/office/officeart/2005/8/layout/chevron1"/>
    <dgm:cxn modelId="{E6532D16-2D5B-40BD-997D-81FD58A9D32B}" type="presParOf" srcId="{60E81CF5-4537-4C2F-8762-598D2E914097}" destId="{B1D273BC-D121-46C3-9748-25D502E7697C}" srcOrd="5" destOrd="0" presId="urn:microsoft.com/office/officeart/2005/8/layout/chevron1"/>
    <dgm:cxn modelId="{42D72A50-B558-4797-8408-45BD5F08D9B3}" type="presParOf" srcId="{60E81CF5-4537-4C2F-8762-598D2E914097}" destId="{8E704C52-CBC7-4B3F-895C-F3A9716AA57A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16BF91-A2B0-417C-85F7-4BE5BF855858}" type="doc">
      <dgm:prSet loTypeId="urn:microsoft.com/office/officeart/2009/3/layout/FramedTextPicture#3" loCatId="picture" qsTypeId="urn:microsoft.com/office/officeart/2005/8/quickstyle/simple1#5" qsCatId="simple" csTypeId="urn:microsoft.com/office/officeart/2005/8/colors/accent1_2#3" csCatId="accent1" phldr="0"/>
      <dgm:spPr/>
      <dgm:t>
        <a:bodyPr/>
        <a:lstStyle/>
        <a:p>
          <a:endParaRPr lang="zh-CN" altLang="en-US"/>
        </a:p>
      </dgm:t>
    </dgm:pt>
    <dgm:pt modelId="{2D09127F-43B5-437A-893E-523906554A43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知识付费</a:t>
          </a:r>
        </a:p>
      </dgm:t>
    </dgm:pt>
    <dgm:pt modelId="{AA222F4F-4021-43D7-9245-48ED62AA15DA}" cxnId="{6E348293-A583-4886-9CF1-31EB1ED6EB1A}" type="parTrans">
      <dgm:prSet/>
      <dgm:spPr/>
      <dgm:t>
        <a:bodyPr/>
        <a:lstStyle/>
        <a:p>
          <a:endParaRPr lang="zh-CN" altLang="en-US"/>
        </a:p>
      </dgm:t>
    </dgm:pt>
    <dgm:pt modelId="{3D558D70-D132-4CA7-B097-810E2008A661}" cxnId="{6E348293-A583-4886-9CF1-31EB1ED6EB1A}" type="sibTrans">
      <dgm:prSet/>
      <dgm:spPr/>
      <dgm:t>
        <a:bodyPr/>
        <a:lstStyle/>
        <a:p>
          <a:endParaRPr lang="zh-CN" altLang="en-US"/>
        </a:p>
      </dgm:t>
    </dgm:pt>
    <dgm:pt modelId="{1994FEF8-0071-4B36-9045-CB6331289EC9}" type="pres">
      <dgm:prSet presAssocID="{8C16BF91-A2B0-417C-85F7-4BE5BF855858}" presName="Name0" presStyleCnt="0">
        <dgm:presLayoutVars>
          <dgm:chMax/>
          <dgm:chPref/>
          <dgm:dir/>
        </dgm:presLayoutVars>
      </dgm:prSet>
      <dgm:spPr/>
    </dgm:pt>
    <dgm:pt modelId="{C9E83846-A304-4648-B1AE-A36B025025FC}" type="pres">
      <dgm:prSet presAssocID="{2D09127F-43B5-437A-893E-523906554A43}" presName="composite" presStyleCnt="0">
        <dgm:presLayoutVars>
          <dgm:chMax/>
          <dgm:chPref/>
        </dgm:presLayoutVars>
      </dgm:prSet>
      <dgm:spPr/>
    </dgm:pt>
    <dgm:pt modelId="{4D1B123B-9631-4A7A-B7DC-25953E6FA19B}" type="pres">
      <dgm:prSet presAssocID="{2D09127F-43B5-437A-893E-523906554A43}" presName="Image" presStyleLbl="bgImgPlace1" presStyleIdx="0" presStyleCnt="1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9AFDD5C5-6D04-4565-8EF8-8701C703CCA5}" type="pres">
      <dgm:prSet presAssocID="{2D09127F-43B5-437A-893E-523906554A43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3D37F0B9-0864-4916-B215-D73ABF72F74A}" type="pres">
      <dgm:prSet presAssocID="{2D09127F-43B5-437A-893E-523906554A43}" presName="tlFrame" presStyleLbl="node1" presStyleIdx="0" presStyleCnt="4"/>
      <dgm:spPr/>
    </dgm:pt>
    <dgm:pt modelId="{4F2AD0B9-93B7-4106-9FE2-F816B5AA55E7}" type="pres">
      <dgm:prSet presAssocID="{2D09127F-43B5-437A-893E-523906554A43}" presName="trFrame" presStyleLbl="node1" presStyleIdx="1" presStyleCnt="4"/>
      <dgm:spPr/>
    </dgm:pt>
    <dgm:pt modelId="{6BAF6BFE-C959-4668-857D-86A73801D29D}" type="pres">
      <dgm:prSet presAssocID="{2D09127F-43B5-437A-893E-523906554A43}" presName="blFrame" presStyleLbl="node1" presStyleIdx="2" presStyleCnt="4"/>
      <dgm:spPr/>
    </dgm:pt>
    <dgm:pt modelId="{9A4D4852-73D0-4ACF-A45B-DDF7357E7345}" type="pres">
      <dgm:prSet presAssocID="{2D09127F-43B5-437A-893E-523906554A43}" presName="brFrame" presStyleLbl="node1" presStyleIdx="3" presStyleCnt="4"/>
      <dgm:spPr/>
    </dgm:pt>
  </dgm:ptLst>
  <dgm:cxnLst>
    <dgm:cxn modelId="{C181B45C-D8D5-474C-9273-3D2152D8CE69}" type="presOf" srcId="{2D09127F-43B5-437A-893E-523906554A43}" destId="{9AFDD5C5-6D04-4565-8EF8-8701C703CCA5}" srcOrd="0" destOrd="0" presId="urn:microsoft.com/office/officeart/2009/3/layout/FramedTextPicture#3"/>
    <dgm:cxn modelId="{6E348293-A583-4886-9CF1-31EB1ED6EB1A}" srcId="{8C16BF91-A2B0-417C-85F7-4BE5BF855858}" destId="{2D09127F-43B5-437A-893E-523906554A43}" srcOrd="0" destOrd="0" parTransId="{AA222F4F-4021-43D7-9245-48ED62AA15DA}" sibTransId="{3D558D70-D132-4CA7-B097-810E2008A661}"/>
    <dgm:cxn modelId="{0F65CB9B-EDF2-4917-BBD3-600E538BDFFB}" type="presOf" srcId="{8C16BF91-A2B0-417C-85F7-4BE5BF855858}" destId="{1994FEF8-0071-4B36-9045-CB6331289EC9}" srcOrd="0" destOrd="0" presId="urn:microsoft.com/office/officeart/2009/3/layout/FramedTextPicture#3"/>
    <dgm:cxn modelId="{1BCDCED2-E27F-4356-BD97-D8FD71B308D0}" type="presParOf" srcId="{1994FEF8-0071-4B36-9045-CB6331289EC9}" destId="{C9E83846-A304-4648-B1AE-A36B025025FC}" srcOrd="0" destOrd="0" presId="urn:microsoft.com/office/officeart/2009/3/layout/FramedTextPicture#3"/>
    <dgm:cxn modelId="{243E38D0-E2FA-46E0-9623-7212EE6CA10B}" type="presParOf" srcId="{C9E83846-A304-4648-B1AE-A36B025025FC}" destId="{4D1B123B-9631-4A7A-B7DC-25953E6FA19B}" srcOrd="0" destOrd="0" presId="urn:microsoft.com/office/officeart/2009/3/layout/FramedTextPicture#3"/>
    <dgm:cxn modelId="{7D9F2FD9-B31C-4B8F-A3F5-816BE1A1CED6}" type="presParOf" srcId="{C9E83846-A304-4648-B1AE-A36B025025FC}" destId="{9AFDD5C5-6D04-4565-8EF8-8701C703CCA5}" srcOrd="1" destOrd="0" presId="urn:microsoft.com/office/officeart/2009/3/layout/FramedTextPicture#3"/>
    <dgm:cxn modelId="{0FABD70D-72B4-4EA6-B937-16EE1B7A2040}" type="presParOf" srcId="{C9E83846-A304-4648-B1AE-A36B025025FC}" destId="{3D37F0B9-0864-4916-B215-D73ABF72F74A}" srcOrd="2" destOrd="0" presId="urn:microsoft.com/office/officeart/2009/3/layout/FramedTextPicture#3"/>
    <dgm:cxn modelId="{E5AF5FA8-F6F8-4F1B-A707-11953F6D3765}" type="presParOf" srcId="{C9E83846-A304-4648-B1AE-A36B025025FC}" destId="{4F2AD0B9-93B7-4106-9FE2-F816B5AA55E7}" srcOrd="3" destOrd="0" presId="urn:microsoft.com/office/officeart/2009/3/layout/FramedTextPicture#3"/>
    <dgm:cxn modelId="{7EA71A7A-1911-462D-865D-AAA94ECFA7C2}" type="presParOf" srcId="{C9E83846-A304-4648-B1AE-A36B025025FC}" destId="{6BAF6BFE-C959-4668-857D-86A73801D29D}" srcOrd="4" destOrd="0" presId="urn:microsoft.com/office/officeart/2009/3/layout/FramedTextPicture#3"/>
    <dgm:cxn modelId="{1CBAF656-D80E-4E2A-985E-005B55884989}" type="presParOf" srcId="{C9E83846-A304-4648-B1AE-A36B025025FC}" destId="{9A4D4852-73D0-4ACF-A45B-DDF7357E7345}" srcOrd="5" destOrd="0" presId="urn:microsoft.com/office/officeart/2009/3/layout/FramedTextPicture#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C16BF91-A2B0-417C-85F7-4BE5BF855858}" type="doc">
      <dgm:prSet loTypeId="urn:microsoft.com/office/officeart/2009/3/layout/FramedTextPicture#4" loCatId="picture" qsTypeId="urn:microsoft.com/office/officeart/2005/8/quickstyle/simple1#6" qsCatId="simple" csTypeId="urn:microsoft.com/office/officeart/2005/8/colors/accent1_2#4" csCatId="accent1" phldr="0"/>
      <dgm:spPr/>
      <dgm:t>
        <a:bodyPr/>
        <a:lstStyle/>
        <a:p>
          <a:endParaRPr lang="zh-CN" altLang="en-US"/>
        </a:p>
      </dgm:t>
    </dgm:pt>
    <dgm:pt modelId="{2D09127F-43B5-437A-893E-523906554A43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CPS</a:t>
          </a:r>
          <a:r>
            <a:rPr lang="zh-CN" altLang="en-US"/>
            <a:t>券</a:t>
          </a:r>
        </a:p>
      </dgm:t>
    </dgm:pt>
    <dgm:pt modelId="{AA222F4F-4021-43D7-9245-48ED62AA15DA}" cxnId="{4CCF5A1C-6415-4E2B-81FC-D22FE90AE824}" type="parTrans">
      <dgm:prSet/>
      <dgm:spPr/>
      <dgm:t>
        <a:bodyPr/>
        <a:lstStyle/>
        <a:p>
          <a:endParaRPr lang="zh-CN" altLang="en-US"/>
        </a:p>
      </dgm:t>
    </dgm:pt>
    <dgm:pt modelId="{3D558D70-D132-4CA7-B097-810E2008A661}" cxnId="{4CCF5A1C-6415-4E2B-81FC-D22FE90AE824}" type="sibTrans">
      <dgm:prSet/>
      <dgm:spPr/>
      <dgm:t>
        <a:bodyPr/>
        <a:lstStyle/>
        <a:p>
          <a:endParaRPr lang="zh-CN" altLang="en-US"/>
        </a:p>
      </dgm:t>
    </dgm:pt>
    <dgm:pt modelId="{1994FEF8-0071-4B36-9045-CB6331289EC9}" type="pres">
      <dgm:prSet presAssocID="{8C16BF91-A2B0-417C-85F7-4BE5BF855858}" presName="Name0" presStyleCnt="0">
        <dgm:presLayoutVars>
          <dgm:chMax/>
          <dgm:chPref/>
          <dgm:dir/>
        </dgm:presLayoutVars>
      </dgm:prSet>
      <dgm:spPr/>
    </dgm:pt>
    <dgm:pt modelId="{C9E83846-A304-4648-B1AE-A36B025025FC}" type="pres">
      <dgm:prSet presAssocID="{2D09127F-43B5-437A-893E-523906554A43}" presName="composite" presStyleCnt="0">
        <dgm:presLayoutVars>
          <dgm:chMax/>
          <dgm:chPref/>
        </dgm:presLayoutVars>
      </dgm:prSet>
      <dgm:spPr/>
    </dgm:pt>
    <dgm:pt modelId="{4D1B123B-9631-4A7A-B7DC-25953E6FA19B}" type="pres">
      <dgm:prSet presAssocID="{2D09127F-43B5-437A-893E-523906554A43}" presName="Image" presStyleLbl="bgImgPlace1" presStyleIdx="0" presStyleCnt="1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9AFDD5C5-6D04-4565-8EF8-8701C703CCA5}" type="pres">
      <dgm:prSet presAssocID="{2D09127F-43B5-437A-893E-523906554A43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3D37F0B9-0864-4916-B215-D73ABF72F74A}" type="pres">
      <dgm:prSet presAssocID="{2D09127F-43B5-437A-893E-523906554A43}" presName="tlFrame" presStyleLbl="node1" presStyleIdx="0" presStyleCnt="4"/>
      <dgm:spPr/>
    </dgm:pt>
    <dgm:pt modelId="{4F2AD0B9-93B7-4106-9FE2-F816B5AA55E7}" type="pres">
      <dgm:prSet presAssocID="{2D09127F-43B5-437A-893E-523906554A43}" presName="trFrame" presStyleLbl="node1" presStyleIdx="1" presStyleCnt="4"/>
      <dgm:spPr/>
    </dgm:pt>
    <dgm:pt modelId="{6BAF6BFE-C959-4668-857D-86A73801D29D}" type="pres">
      <dgm:prSet presAssocID="{2D09127F-43B5-437A-893E-523906554A43}" presName="blFrame" presStyleLbl="node1" presStyleIdx="2" presStyleCnt="4"/>
      <dgm:spPr/>
    </dgm:pt>
    <dgm:pt modelId="{9A4D4852-73D0-4ACF-A45B-DDF7357E7345}" type="pres">
      <dgm:prSet presAssocID="{2D09127F-43B5-437A-893E-523906554A43}" presName="brFrame" presStyleLbl="node1" presStyleIdx="3" presStyleCnt="4"/>
      <dgm:spPr/>
    </dgm:pt>
  </dgm:ptLst>
  <dgm:cxnLst>
    <dgm:cxn modelId="{4CCF5A1C-6415-4E2B-81FC-D22FE90AE824}" srcId="{8C16BF91-A2B0-417C-85F7-4BE5BF855858}" destId="{2D09127F-43B5-437A-893E-523906554A43}" srcOrd="0" destOrd="0" parTransId="{AA222F4F-4021-43D7-9245-48ED62AA15DA}" sibTransId="{3D558D70-D132-4CA7-B097-810E2008A661}"/>
    <dgm:cxn modelId="{937C866C-61BD-4796-B2C3-3FCCAE905813}" type="presOf" srcId="{8C16BF91-A2B0-417C-85F7-4BE5BF855858}" destId="{1994FEF8-0071-4B36-9045-CB6331289EC9}" srcOrd="0" destOrd="0" presId="urn:microsoft.com/office/officeart/2009/3/layout/FramedTextPicture#4"/>
    <dgm:cxn modelId="{010FFCEF-D583-49B4-A182-552CE92470D2}" type="presOf" srcId="{2D09127F-43B5-437A-893E-523906554A43}" destId="{9AFDD5C5-6D04-4565-8EF8-8701C703CCA5}" srcOrd="0" destOrd="0" presId="urn:microsoft.com/office/officeart/2009/3/layout/FramedTextPicture#4"/>
    <dgm:cxn modelId="{A9C5B25C-1CB0-4C7F-9051-EA00A9FD192A}" type="presParOf" srcId="{1994FEF8-0071-4B36-9045-CB6331289EC9}" destId="{C9E83846-A304-4648-B1AE-A36B025025FC}" srcOrd="0" destOrd="0" presId="urn:microsoft.com/office/officeart/2009/3/layout/FramedTextPicture#4"/>
    <dgm:cxn modelId="{F226D84F-525B-43BC-ABC4-6D58FCF5D53F}" type="presParOf" srcId="{C9E83846-A304-4648-B1AE-A36B025025FC}" destId="{4D1B123B-9631-4A7A-B7DC-25953E6FA19B}" srcOrd="0" destOrd="0" presId="urn:microsoft.com/office/officeart/2009/3/layout/FramedTextPicture#4"/>
    <dgm:cxn modelId="{9183DA3D-FC2B-4172-A6CE-2DFA080195E3}" type="presParOf" srcId="{C9E83846-A304-4648-B1AE-A36B025025FC}" destId="{9AFDD5C5-6D04-4565-8EF8-8701C703CCA5}" srcOrd="1" destOrd="0" presId="urn:microsoft.com/office/officeart/2009/3/layout/FramedTextPicture#4"/>
    <dgm:cxn modelId="{355B4D44-2C75-4523-A50E-E82C4C1562E2}" type="presParOf" srcId="{C9E83846-A304-4648-B1AE-A36B025025FC}" destId="{3D37F0B9-0864-4916-B215-D73ABF72F74A}" srcOrd="2" destOrd="0" presId="urn:microsoft.com/office/officeart/2009/3/layout/FramedTextPicture#4"/>
    <dgm:cxn modelId="{81370B22-2798-4EAA-9A1E-BB9151ACC630}" type="presParOf" srcId="{C9E83846-A304-4648-B1AE-A36B025025FC}" destId="{4F2AD0B9-93B7-4106-9FE2-F816B5AA55E7}" srcOrd="3" destOrd="0" presId="urn:microsoft.com/office/officeart/2009/3/layout/FramedTextPicture#4"/>
    <dgm:cxn modelId="{48FFD2DE-D2B6-4CBC-B18E-AE77D8AC9722}" type="presParOf" srcId="{C9E83846-A304-4648-B1AE-A36B025025FC}" destId="{6BAF6BFE-C959-4668-857D-86A73801D29D}" srcOrd="4" destOrd="0" presId="urn:microsoft.com/office/officeart/2009/3/layout/FramedTextPicture#4"/>
    <dgm:cxn modelId="{D20645F6-7E39-4A84-BF1B-4B74809ABE8B}" type="presParOf" srcId="{C9E83846-A304-4648-B1AE-A36B025025FC}" destId="{9A4D4852-73D0-4ACF-A45B-DDF7357E7345}" srcOrd="5" destOrd="0" presId="urn:microsoft.com/office/officeart/2009/3/layout/FramedTextPicture#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D527559-FDD8-4274-B634-C7FBCF5BC573}" type="doc">
      <dgm:prSet loTypeId="urn:microsoft.com/office/officeart/2005/8/layout/chevron1" loCatId="process" qsTypeId="urn:microsoft.com/office/officeart/2005/8/quickstyle/simple1#7" qsCatId="simple" csTypeId="urn:microsoft.com/office/officeart/2005/8/colors/accent4_3#3" csCatId="accent1" phldr="0"/>
      <dgm:spPr/>
    </dgm:pt>
    <dgm:pt modelId="{870E4F47-8CC4-4F59-B4C1-42B5AAA5CEFE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选</a:t>
          </a:r>
          <a:r>
            <a:rPr lang="en-US" altLang="zh-CN"/>
            <a:t>CPS+CPA</a:t>
          </a:r>
          <a:r>
            <a:rPr lang="zh-CN" altLang="en-US"/>
            <a:t>红包</a:t>
          </a:r>
        </a:p>
      </dgm:t>
    </dgm:pt>
    <dgm:pt modelId="{3D1AB2CA-88A4-4E4C-9A8A-508DF0E06639}" cxnId="{FF67A3CA-02D3-4B2D-94A1-9BDC91517691}" type="parTrans">
      <dgm:prSet/>
      <dgm:spPr/>
    </dgm:pt>
    <dgm:pt modelId="{856E2728-BF00-49C7-82BA-8F4DCB00940B}" cxnId="{FF67A3CA-02D3-4B2D-94A1-9BDC91517691}" type="sibTrans">
      <dgm:prSet/>
      <dgm:spPr/>
    </dgm:pt>
    <dgm:pt modelId="{1AA64000-5F0F-47A8-A435-2AF8D82F28B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每天到饭点就发群里</a:t>
          </a:r>
        </a:p>
      </dgm:t>
    </dgm:pt>
    <dgm:pt modelId="{845A32C3-0E8A-4EED-972E-FC6F9A8364F8}" cxnId="{3A4F2010-0F99-4C36-A46F-426EC7DB629A}" type="parTrans">
      <dgm:prSet/>
      <dgm:spPr/>
    </dgm:pt>
    <dgm:pt modelId="{C0D86BAE-7711-4781-A574-7BE0EA273229}" cxnId="{3A4F2010-0F99-4C36-A46F-426EC7DB629A}" type="sibTrans">
      <dgm:prSet/>
      <dgm:spPr/>
    </dgm:pt>
    <dgm:pt modelId="{9C12F5BE-AC2F-4662-8DFA-C79428950CF2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用户下单购买</a:t>
          </a:r>
        </a:p>
      </dgm:t>
    </dgm:pt>
    <dgm:pt modelId="{E2B7565C-BEBF-47B7-AC71-10023CB96091}" cxnId="{DB5BF603-F745-4E9D-B0A5-DDE363FE3B19}" type="parTrans">
      <dgm:prSet/>
      <dgm:spPr/>
    </dgm:pt>
    <dgm:pt modelId="{BE48B07B-4C6F-4C50-9D7F-CE1D6590BF95}" cxnId="{DB5BF603-F745-4E9D-B0A5-DDE363FE3B19}" type="sibTrans">
      <dgm:prSet/>
      <dgm:spPr/>
    </dgm:pt>
    <dgm:pt modelId="{059E141B-830D-4CFA-907D-4E11C558DF91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平台分佣</a:t>
          </a:r>
        </a:p>
      </dgm:t>
    </dgm:pt>
    <dgm:pt modelId="{D6C518BC-E927-4823-AB79-B3AE2E911408}" cxnId="{665AFEC5-3BDD-45B7-9F61-158C215DBA01}" type="parTrans">
      <dgm:prSet/>
      <dgm:spPr/>
    </dgm:pt>
    <dgm:pt modelId="{9B73D89A-2672-4D45-89D3-50EE4FB9CBDA}" cxnId="{665AFEC5-3BDD-45B7-9F61-158C215DBA01}" type="sibTrans">
      <dgm:prSet/>
      <dgm:spPr/>
    </dgm:pt>
    <dgm:pt modelId="{60E81CF5-4537-4C2F-8762-598D2E914097}" type="pres">
      <dgm:prSet presAssocID="{9D527559-FDD8-4274-B634-C7FBCF5BC573}" presName="Name0" presStyleCnt="0">
        <dgm:presLayoutVars>
          <dgm:dir/>
          <dgm:animLvl val="lvl"/>
          <dgm:resizeHandles val="exact"/>
        </dgm:presLayoutVars>
      </dgm:prSet>
      <dgm:spPr/>
    </dgm:pt>
    <dgm:pt modelId="{67FF3BB9-6612-4697-87EE-EC66312779BE}" type="pres">
      <dgm:prSet presAssocID="{870E4F47-8CC4-4F59-B4C1-42B5AAA5CEFE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484CEA2-673C-4A85-8A00-8580D721B29A}" type="pres">
      <dgm:prSet presAssocID="{856E2728-BF00-49C7-82BA-8F4DCB00940B}" presName="parTxOnlySpace" presStyleCnt="0"/>
      <dgm:spPr/>
    </dgm:pt>
    <dgm:pt modelId="{D3000CD6-B08B-4D3B-8D2A-7F1C26A23961}" type="pres">
      <dgm:prSet presAssocID="{1AA64000-5F0F-47A8-A435-2AF8D82F28B1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773A515-DFFE-41F0-B581-98757CBEC16E}" type="pres">
      <dgm:prSet presAssocID="{C0D86BAE-7711-4781-A574-7BE0EA273229}" presName="parTxOnlySpace" presStyleCnt="0"/>
      <dgm:spPr/>
    </dgm:pt>
    <dgm:pt modelId="{74437C11-3810-488A-B265-8C8037793D77}" type="pres">
      <dgm:prSet presAssocID="{9C12F5BE-AC2F-4662-8DFA-C79428950CF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1D273BC-D121-46C3-9748-25D502E7697C}" type="pres">
      <dgm:prSet presAssocID="{BE48B07B-4C6F-4C50-9D7F-CE1D6590BF95}" presName="parTxOnlySpace" presStyleCnt="0"/>
      <dgm:spPr/>
    </dgm:pt>
    <dgm:pt modelId="{8E704C52-CBC7-4B3F-895C-F3A9716AA57A}" type="pres">
      <dgm:prSet presAssocID="{059E141B-830D-4CFA-907D-4E11C558DF91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B5BF603-F745-4E9D-B0A5-DDE363FE3B19}" srcId="{9D527559-FDD8-4274-B634-C7FBCF5BC573}" destId="{9C12F5BE-AC2F-4662-8DFA-C79428950CF2}" srcOrd="2" destOrd="0" parTransId="{E2B7565C-BEBF-47B7-AC71-10023CB96091}" sibTransId="{BE48B07B-4C6F-4C50-9D7F-CE1D6590BF95}"/>
    <dgm:cxn modelId="{3A4F2010-0F99-4C36-A46F-426EC7DB629A}" srcId="{9D527559-FDD8-4274-B634-C7FBCF5BC573}" destId="{1AA64000-5F0F-47A8-A435-2AF8D82F28B1}" srcOrd="1" destOrd="0" parTransId="{845A32C3-0E8A-4EED-972E-FC6F9A8364F8}" sibTransId="{C0D86BAE-7711-4781-A574-7BE0EA273229}"/>
    <dgm:cxn modelId="{4242672B-8E72-418C-A8DE-3A7331B4900A}" type="presOf" srcId="{059E141B-830D-4CFA-907D-4E11C558DF91}" destId="{8E704C52-CBC7-4B3F-895C-F3A9716AA57A}" srcOrd="0" destOrd="0" presId="urn:microsoft.com/office/officeart/2005/8/layout/chevron1"/>
    <dgm:cxn modelId="{56DB5062-2AD3-402D-8A3A-6E1708ACBC1B}" type="presOf" srcId="{9C12F5BE-AC2F-4662-8DFA-C79428950CF2}" destId="{74437C11-3810-488A-B265-8C8037793D77}" srcOrd="0" destOrd="0" presId="urn:microsoft.com/office/officeart/2005/8/layout/chevron1"/>
    <dgm:cxn modelId="{EC05A06B-031A-48C8-8D7A-D4F09C9B9B4D}" type="presOf" srcId="{9D527559-FDD8-4274-B634-C7FBCF5BC573}" destId="{60E81CF5-4537-4C2F-8762-598D2E914097}" srcOrd="0" destOrd="0" presId="urn:microsoft.com/office/officeart/2005/8/layout/chevron1"/>
    <dgm:cxn modelId="{5E63F386-71E6-40B8-B6E7-0378E4CD47DC}" type="presOf" srcId="{870E4F47-8CC4-4F59-B4C1-42B5AAA5CEFE}" destId="{67FF3BB9-6612-4697-87EE-EC66312779BE}" srcOrd="0" destOrd="0" presId="urn:microsoft.com/office/officeart/2005/8/layout/chevron1"/>
    <dgm:cxn modelId="{665AFEC5-3BDD-45B7-9F61-158C215DBA01}" srcId="{9D527559-FDD8-4274-B634-C7FBCF5BC573}" destId="{059E141B-830D-4CFA-907D-4E11C558DF91}" srcOrd="3" destOrd="0" parTransId="{D6C518BC-E927-4823-AB79-B3AE2E911408}" sibTransId="{9B73D89A-2672-4D45-89D3-50EE4FB9CBDA}"/>
    <dgm:cxn modelId="{FF67A3CA-02D3-4B2D-94A1-9BDC91517691}" srcId="{9D527559-FDD8-4274-B634-C7FBCF5BC573}" destId="{870E4F47-8CC4-4F59-B4C1-42B5AAA5CEFE}" srcOrd="0" destOrd="0" parTransId="{3D1AB2CA-88A4-4E4C-9A8A-508DF0E06639}" sibTransId="{856E2728-BF00-49C7-82BA-8F4DCB00940B}"/>
    <dgm:cxn modelId="{27FB77F3-4D6B-45D8-B9C8-039F922784D8}" type="presOf" srcId="{1AA64000-5F0F-47A8-A435-2AF8D82F28B1}" destId="{D3000CD6-B08B-4D3B-8D2A-7F1C26A23961}" srcOrd="0" destOrd="0" presId="urn:microsoft.com/office/officeart/2005/8/layout/chevron1"/>
    <dgm:cxn modelId="{F7863D4E-7BA4-4071-BAA9-C8B88D2ED20E}" type="presParOf" srcId="{60E81CF5-4537-4C2F-8762-598D2E914097}" destId="{67FF3BB9-6612-4697-87EE-EC66312779BE}" srcOrd="0" destOrd="0" presId="urn:microsoft.com/office/officeart/2005/8/layout/chevron1"/>
    <dgm:cxn modelId="{BB6BACC9-EB43-488F-87FA-0203922D44E4}" type="presParOf" srcId="{60E81CF5-4537-4C2F-8762-598D2E914097}" destId="{E484CEA2-673C-4A85-8A00-8580D721B29A}" srcOrd="1" destOrd="0" presId="urn:microsoft.com/office/officeart/2005/8/layout/chevron1"/>
    <dgm:cxn modelId="{6DBAC9B2-DDC2-482E-818E-22B66B8304EA}" type="presParOf" srcId="{60E81CF5-4537-4C2F-8762-598D2E914097}" destId="{D3000CD6-B08B-4D3B-8D2A-7F1C26A23961}" srcOrd="2" destOrd="0" presId="urn:microsoft.com/office/officeart/2005/8/layout/chevron1"/>
    <dgm:cxn modelId="{267983F0-31A6-47C9-BCA2-7DA6B6308567}" type="presParOf" srcId="{60E81CF5-4537-4C2F-8762-598D2E914097}" destId="{1773A515-DFFE-41F0-B581-98757CBEC16E}" srcOrd="3" destOrd="0" presId="urn:microsoft.com/office/officeart/2005/8/layout/chevron1"/>
    <dgm:cxn modelId="{A0189D57-CA79-4CEC-8F1E-2072BD8174B6}" type="presParOf" srcId="{60E81CF5-4537-4C2F-8762-598D2E914097}" destId="{74437C11-3810-488A-B265-8C8037793D77}" srcOrd="4" destOrd="0" presId="urn:microsoft.com/office/officeart/2005/8/layout/chevron1"/>
    <dgm:cxn modelId="{8DF4FA81-929C-435F-859D-F15FEE2777E4}" type="presParOf" srcId="{60E81CF5-4537-4C2F-8762-598D2E914097}" destId="{B1D273BC-D121-46C3-9748-25D502E7697C}" srcOrd="5" destOrd="0" presId="urn:microsoft.com/office/officeart/2005/8/layout/chevron1"/>
    <dgm:cxn modelId="{3DC674D1-D1D5-49F9-AFB1-3CEF350F2856}" type="presParOf" srcId="{60E81CF5-4537-4C2F-8762-598D2E914097}" destId="{8E704C52-CBC7-4B3F-895C-F3A9716AA57A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C16BF91-A2B0-417C-85F7-4BE5BF855858}" type="doc">
      <dgm:prSet loTypeId="urn:microsoft.com/office/officeart/2009/3/layout/FramedTextPicture#5" loCatId="picture" qsTypeId="urn:microsoft.com/office/officeart/2005/8/quickstyle/simple1#8" qsCatId="simple" csTypeId="urn:microsoft.com/office/officeart/2005/8/colors/accent1_2#5" csCatId="accent1" phldr="0"/>
      <dgm:spPr/>
      <dgm:t>
        <a:bodyPr/>
        <a:lstStyle/>
        <a:p>
          <a:endParaRPr lang="zh-CN" altLang="en-US"/>
        </a:p>
      </dgm:t>
    </dgm:pt>
    <dgm:pt modelId="{2D09127F-43B5-437A-893E-523906554A43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游戏推广</a:t>
          </a:r>
        </a:p>
      </dgm:t>
    </dgm:pt>
    <dgm:pt modelId="{AA222F4F-4021-43D7-9245-48ED62AA15DA}" cxnId="{F10ED63B-BB01-40C7-9248-A7E35ACAE333}" type="parTrans">
      <dgm:prSet/>
      <dgm:spPr/>
      <dgm:t>
        <a:bodyPr/>
        <a:lstStyle/>
        <a:p>
          <a:endParaRPr lang="zh-CN" altLang="en-US"/>
        </a:p>
      </dgm:t>
    </dgm:pt>
    <dgm:pt modelId="{3D558D70-D132-4CA7-B097-810E2008A661}" cxnId="{F10ED63B-BB01-40C7-9248-A7E35ACAE333}" type="sibTrans">
      <dgm:prSet/>
      <dgm:spPr/>
      <dgm:t>
        <a:bodyPr/>
        <a:lstStyle/>
        <a:p>
          <a:endParaRPr lang="zh-CN" altLang="en-US"/>
        </a:p>
      </dgm:t>
    </dgm:pt>
    <dgm:pt modelId="{1994FEF8-0071-4B36-9045-CB6331289EC9}" type="pres">
      <dgm:prSet presAssocID="{8C16BF91-A2B0-417C-85F7-4BE5BF855858}" presName="Name0" presStyleCnt="0">
        <dgm:presLayoutVars>
          <dgm:chMax/>
          <dgm:chPref/>
          <dgm:dir/>
        </dgm:presLayoutVars>
      </dgm:prSet>
      <dgm:spPr/>
    </dgm:pt>
    <dgm:pt modelId="{C9E83846-A304-4648-B1AE-A36B025025FC}" type="pres">
      <dgm:prSet presAssocID="{2D09127F-43B5-437A-893E-523906554A43}" presName="composite" presStyleCnt="0">
        <dgm:presLayoutVars>
          <dgm:chMax/>
          <dgm:chPref/>
        </dgm:presLayoutVars>
      </dgm:prSet>
      <dgm:spPr/>
    </dgm:pt>
    <dgm:pt modelId="{4D1B123B-9631-4A7A-B7DC-25953E6FA19B}" type="pres">
      <dgm:prSet presAssocID="{2D09127F-43B5-437A-893E-523906554A43}" presName="Image" presStyleLbl="bgImgPlace1" presStyleIdx="0" presStyleCnt="1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9AFDD5C5-6D04-4565-8EF8-8701C703CCA5}" type="pres">
      <dgm:prSet presAssocID="{2D09127F-43B5-437A-893E-523906554A43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3D37F0B9-0864-4916-B215-D73ABF72F74A}" type="pres">
      <dgm:prSet presAssocID="{2D09127F-43B5-437A-893E-523906554A43}" presName="tlFrame" presStyleLbl="node1" presStyleIdx="0" presStyleCnt="4"/>
      <dgm:spPr/>
    </dgm:pt>
    <dgm:pt modelId="{4F2AD0B9-93B7-4106-9FE2-F816B5AA55E7}" type="pres">
      <dgm:prSet presAssocID="{2D09127F-43B5-437A-893E-523906554A43}" presName="trFrame" presStyleLbl="node1" presStyleIdx="1" presStyleCnt="4"/>
      <dgm:spPr/>
    </dgm:pt>
    <dgm:pt modelId="{6BAF6BFE-C959-4668-857D-86A73801D29D}" type="pres">
      <dgm:prSet presAssocID="{2D09127F-43B5-437A-893E-523906554A43}" presName="blFrame" presStyleLbl="node1" presStyleIdx="2" presStyleCnt="4"/>
      <dgm:spPr/>
    </dgm:pt>
    <dgm:pt modelId="{9A4D4852-73D0-4ACF-A45B-DDF7357E7345}" type="pres">
      <dgm:prSet presAssocID="{2D09127F-43B5-437A-893E-523906554A43}" presName="brFrame" presStyleLbl="node1" presStyleIdx="3" presStyleCnt="4"/>
      <dgm:spPr/>
    </dgm:pt>
  </dgm:ptLst>
  <dgm:cxnLst>
    <dgm:cxn modelId="{BCCEDB1B-916B-47E9-95F9-98C1032532D0}" type="presOf" srcId="{8C16BF91-A2B0-417C-85F7-4BE5BF855858}" destId="{1994FEF8-0071-4B36-9045-CB6331289EC9}" srcOrd="0" destOrd="0" presId="urn:microsoft.com/office/officeart/2009/3/layout/FramedTextPicture#5"/>
    <dgm:cxn modelId="{F10ED63B-BB01-40C7-9248-A7E35ACAE333}" srcId="{8C16BF91-A2B0-417C-85F7-4BE5BF855858}" destId="{2D09127F-43B5-437A-893E-523906554A43}" srcOrd="0" destOrd="0" parTransId="{AA222F4F-4021-43D7-9245-48ED62AA15DA}" sibTransId="{3D558D70-D132-4CA7-B097-810E2008A661}"/>
    <dgm:cxn modelId="{C945AAA0-CA67-4390-901F-FA41278D9683}" type="presOf" srcId="{2D09127F-43B5-437A-893E-523906554A43}" destId="{9AFDD5C5-6D04-4565-8EF8-8701C703CCA5}" srcOrd="0" destOrd="0" presId="urn:microsoft.com/office/officeart/2009/3/layout/FramedTextPicture#5"/>
    <dgm:cxn modelId="{DCEAD822-FF59-432B-9C94-2F029394E168}" type="presParOf" srcId="{1994FEF8-0071-4B36-9045-CB6331289EC9}" destId="{C9E83846-A304-4648-B1AE-A36B025025FC}" srcOrd="0" destOrd="0" presId="urn:microsoft.com/office/officeart/2009/3/layout/FramedTextPicture#5"/>
    <dgm:cxn modelId="{98F03533-1A48-4783-9A4D-9D6CB652FB14}" type="presParOf" srcId="{C9E83846-A304-4648-B1AE-A36B025025FC}" destId="{4D1B123B-9631-4A7A-B7DC-25953E6FA19B}" srcOrd="0" destOrd="0" presId="urn:microsoft.com/office/officeart/2009/3/layout/FramedTextPicture#5"/>
    <dgm:cxn modelId="{336F7BBA-C504-49CA-A546-205FFCB31603}" type="presParOf" srcId="{C9E83846-A304-4648-B1AE-A36B025025FC}" destId="{9AFDD5C5-6D04-4565-8EF8-8701C703CCA5}" srcOrd="1" destOrd="0" presId="urn:microsoft.com/office/officeart/2009/3/layout/FramedTextPicture#5"/>
    <dgm:cxn modelId="{C015E0CF-059A-407F-AFF6-663E3B9EFA85}" type="presParOf" srcId="{C9E83846-A304-4648-B1AE-A36B025025FC}" destId="{3D37F0B9-0864-4916-B215-D73ABF72F74A}" srcOrd="2" destOrd="0" presId="urn:microsoft.com/office/officeart/2009/3/layout/FramedTextPicture#5"/>
    <dgm:cxn modelId="{D6488698-9B4D-47DF-BB72-49DD86DDADAB}" type="presParOf" srcId="{C9E83846-A304-4648-B1AE-A36B025025FC}" destId="{4F2AD0B9-93B7-4106-9FE2-F816B5AA55E7}" srcOrd="3" destOrd="0" presId="urn:microsoft.com/office/officeart/2009/3/layout/FramedTextPicture#5"/>
    <dgm:cxn modelId="{AE6681F8-C29D-435D-9B42-2FA402CCB7C5}" type="presParOf" srcId="{C9E83846-A304-4648-B1AE-A36B025025FC}" destId="{6BAF6BFE-C959-4668-857D-86A73801D29D}" srcOrd="4" destOrd="0" presId="urn:microsoft.com/office/officeart/2009/3/layout/FramedTextPicture#5"/>
    <dgm:cxn modelId="{DFF64582-EB11-4ABD-AA3C-AF405D267F49}" type="presParOf" srcId="{C9E83846-A304-4648-B1AE-A36B025025FC}" destId="{9A4D4852-73D0-4ACF-A45B-DDF7357E7345}" srcOrd="5" destOrd="0" presId="urn:microsoft.com/office/officeart/2009/3/layout/FramedTextPicture#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1B123B-9631-4A7A-B7DC-25953E6FA19B}">
      <dsp:nvSpPr>
        <dsp:cNvPr id="0" name=""/>
        <dsp:cNvSpPr/>
      </dsp:nvSpPr>
      <dsp:spPr bwMode="white">
        <a:xfrm>
          <a:off x="682637" y="0"/>
          <a:ext cx="2449285" cy="1632850"/>
        </a:xfrm>
        <a:prstGeom prst="rect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</dsp:sp>
    <dsp:sp modelId="{9AFDD5C5-6D04-4565-8EF8-8701C703CCA5}">
      <dsp:nvSpPr>
        <dsp:cNvPr id="0" name=""/>
        <dsp:cNvSpPr/>
      </dsp:nvSpPr>
      <dsp:spPr bwMode="white">
        <a:xfrm>
          <a:off x="3234188" y="1734956"/>
          <a:ext cx="3470032" cy="2143378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>
              <a:solidFill>
                <a:schemeClr val="tx1"/>
              </a:solidFill>
            </a:rPr>
            <a:t>网络小说</a:t>
          </a:r>
        </a:p>
      </dsp:txBody>
      <dsp:txXfrm>
        <a:off x="3234188" y="1734956"/>
        <a:ext cx="3470032" cy="2143378"/>
      </dsp:txXfrm>
    </dsp:sp>
    <dsp:sp modelId="{3D37F0B9-0864-4916-B215-D73ABF72F74A}">
      <dsp:nvSpPr>
        <dsp:cNvPr id="0" name=""/>
        <dsp:cNvSpPr/>
      </dsp:nvSpPr>
      <dsp:spPr bwMode="white">
        <a:xfrm>
          <a:off x="2928027" y="1429058"/>
          <a:ext cx="833367" cy="833582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4F2AD0B9-93B7-4106-9FE2-F816B5AA55E7}">
      <dsp:nvSpPr>
        <dsp:cNvPr id="0" name=""/>
        <dsp:cNvSpPr/>
      </dsp:nvSpPr>
      <dsp:spPr bwMode="white">
        <a:xfrm rot="5400000">
          <a:off x="6201043" y="1429166"/>
          <a:ext cx="833582" cy="8333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6BAF6BFE-C959-4668-857D-86A73801D29D}">
      <dsp:nvSpPr>
        <dsp:cNvPr id="0" name=""/>
        <dsp:cNvSpPr/>
      </dsp:nvSpPr>
      <dsp:spPr bwMode="white">
        <a:xfrm rot="16200000">
          <a:off x="2927919" y="3351176"/>
          <a:ext cx="833582" cy="8333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9A4D4852-73D0-4ACF-A45B-DDF7357E7345}">
      <dsp:nvSpPr>
        <dsp:cNvPr id="0" name=""/>
        <dsp:cNvSpPr/>
      </dsp:nvSpPr>
      <dsp:spPr bwMode="white">
        <a:xfrm rot="10800000">
          <a:off x="6201151" y="3351068"/>
          <a:ext cx="833367" cy="833582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FF3BB9-6612-4697-87EE-EC66312779BE}">
      <dsp:nvSpPr>
        <dsp:cNvPr id="0" name=""/>
        <dsp:cNvSpPr/>
      </dsp:nvSpPr>
      <dsp:spPr bwMode="white">
        <a:xfrm>
          <a:off x="0" y="0"/>
          <a:ext cx="2196757" cy="602615"/>
        </a:xfrm>
        <a:prstGeom prst="chevron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4">
            <a:shade val="80000"/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/>
            <a:t>前</a:t>
          </a:r>
          <a:r>
            <a:rPr lang="en-US" altLang="zh-CN" sz="3600" kern="1200"/>
            <a:t>5</a:t>
          </a:r>
          <a:r>
            <a:rPr lang="zh-CN" altLang="en-US" sz="3600" kern="1200"/>
            <a:t>页发布到公众号</a:t>
          </a:r>
        </a:p>
      </dsp:txBody>
      <dsp:txXfrm>
        <a:off x="0" y="0"/>
        <a:ext cx="2196757" cy="602615"/>
      </dsp:txXfrm>
    </dsp:sp>
    <dsp:sp modelId="{D3000CD6-B08B-4D3B-8D2A-7F1C26A23961}">
      <dsp:nvSpPr>
        <dsp:cNvPr id="0" name=""/>
        <dsp:cNvSpPr/>
      </dsp:nvSpPr>
      <dsp:spPr bwMode="white">
        <a:xfrm>
          <a:off x="1977081" y="0"/>
          <a:ext cx="2196757" cy="602615"/>
        </a:xfrm>
        <a:prstGeom prst="chevron">
          <a:avLst/>
        </a:prstGeom>
        <a:solidFill>
          <a:schemeClr val="accent4">
            <a:shade val="80000"/>
            <a:hueOff val="-171094"/>
            <a:satOff val="0"/>
            <a:lumOff val="112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4">
            <a:shade val="80000"/>
            <a:hueOff val="-180000"/>
            <a:satOff val="0"/>
            <a:lumOff val="11373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/>
            <a:t>公众号消息推送</a:t>
          </a:r>
          <a:r>
            <a:rPr lang="en-US" altLang="zh-CN" sz="3600" kern="1200"/>
            <a:t>/</a:t>
          </a:r>
          <a:r>
            <a:rPr lang="zh-CN" altLang="en-US" sz="3600" kern="1200"/>
            <a:t>社群推广</a:t>
          </a:r>
        </a:p>
      </dsp:txBody>
      <dsp:txXfrm>
        <a:off x="1977081" y="0"/>
        <a:ext cx="2196757" cy="602615"/>
      </dsp:txXfrm>
    </dsp:sp>
    <dsp:sp modelId="{74437C11-3810-488A-B265-8C8037793D77}">
      <dsp:nvSpPr>
        <dsp:cNvPr id="0" name=""/>
        <dsp:cNvSpPr/>
      </dsp:nvSpPr>
      <dsp:spPr bwMode="white">
        <a:xfrm>
          <a:off x="3954162" y="0"/>
          <a:ext cx="2196757" cy="602615"/>
        </a:xfrm>
        <a:prstGeom prst="chevron">
          <a:avLst/>
        </a:prstGeom>
        <a:solidFill>
          <a:schemeClr val="accent4">
            <a:shade val="80000"/>
            <a:hueOff val="-342189"/>
            <a:satOff val="0"/>
            <a:lumOff val="225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4">
            <a:shade val="80000"/>
            <a:hueOff val="-360000"/>
            <a:satOff val="0"/>
            <a:lumOff val="22745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/>
            <a:t>引导阅读原文</a:t>
          </a:r>
        </a:p>
      </dsp:txBody>
      <dsp:txXfrm>
        <a:off x="3954162" y="0"/>
        <a:ext cx="2196757" cy="602615"/>
      </dsp:txXfrm>
    </dsp:sp>
    <dsp:sp modelId="{8E704C52-CBC7-4B3F-895C-F3A9716AA57A}">
      <dsp:nvSpPr>
        <dsp:cNvPr id="0" name=""/>
        <dsp:cNvSpPr/>
      </dsp:nvSpPr>
      <dsp:spPr bwMode="white">
        <a:xfrm>
          <a:off x="5931243" y="0"/>
          <a:ext cx="2196757" cy="602615"/>
        </a:xfrm>
        <a:prstGeom prst="chevron">
          <a:avLst/>
        </a:prstGeom>
        <a:solidFill>
          <a:schemeClr val="accent4">
            <a:shade val="80000"/>
            <a:hueOff val="-513283"/>
            <a:satOff val="0"/>
            <a:lumOff val="338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4">
            <a:shade val="80000"/>
            <a:hueOff val="-540000"/>
            <a:satOff val="0"/>
            <a:lumOff val="34118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600" kern="1200"/>
            <a:t>跳转到小说平台，看到</a:t>
          </a:r>
          <a:r>
            <a:rPr lang="en-US" altLang="zh-CN" sz="3600" kern="1200"/>
            <a:t>20</a:t>
          </a:r>
          <a:r>
            <a:rPr lang="zh-CN" altLang="en-US" sz="3600" kern="1200"/>
            <a:t>页充值</a:t>
          </a:r>
        </a:p>
      </dsp:txBody>
      <dsp:txXfrm>
        <a:off x="5931243" y="0"/>
        <a:ext cx="2196757" cy="6026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1B123B-9631-4A7A-B7DC-25953E6FA19B}">
      <dsp:nvSpPr>
        <dsp:cNvPr id="0" name=""/>
        <dsp:cNvSpPr/>
      </dsp:nvSpPr>
      <dsp:spPr bwMode="white">
        <a:xfrm>
          <a:off x="682637" y="0"/>
          <a:ext cx="2449285" cy="1632850"/>
        </a:xfrm>
        <a:prstGeom prst="rect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</dsp:sp>
    <dsp:sp modelId="{9AFDD5C5-6D04-4565-8EF8-8701C703CCA5}">
      <dsp:nvSpPr>
        <dsp:cNvPr id="0" name=""/>
        <dsp:cNvSpPr/>
      </dsp:nvSpPr>
      <dsp:spPr bwMode="white">
        <a:xfrm>
          <a:off x="3234188" y="1734956"/>
          <a:ext cx="3470032" cy="2143378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>
              <a:solidFill>
                <a:schemeClr val="tx1"/>
              </a:solidFill>
            </a:rPr>
            <a:t>视频会员</a:t>
          </a:r>
        </a:p>
      </dsp:txBody>
      <dsp:txXfrm>
        <a:off x="3234188" y="1734956"/>
        <a:ext cx="3470032" cy="2143378"/>
      </dsp:txXfrm>
    </dsp:sp>
    <dsp:sp modelId="{3D37F0B9-0864-4916-B215-D73ABF72F74A}">
      <dsp:nvSpPr>
        <dsp:cNvPr id="0" name=""/>
        <dsp:cNvSpPr/>
      </dsp:nvSpPr>
      <dsp:spPr bwMode="white">
        <a:xfrm>
          <a:off x="2928027" y="1429058"/>
          <a:ext cx="833367" cy="833582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4F2AD0B9-93B7-4106-9FE2-F816B5AA55E7}">
      <dsp:nvSpPr>
        <dsp:cNvPr id="0" name=""/>
        <dsp:cNvSpPr/>
      </dsp:nvSpPr>
      <dsp:spPr bwMode="white">
        <a:xfrm rot="5400000">
          <a:off x="6201043" y="1429166"/>
          <a:ext cx="833582" cy="8333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6BAF6BFE-C959-4668-857D-86A73801D29D}">
      <dsp:nvSpPr>
        <dsp:cNvPr id="0" name=""/>
        <dsp:cNvSpPr/>
      </dsp:nvSpPr>
      <dsp:spPr bwMode="white">
        <a:xfrm rot="16200000">
          <a:off x="2927919" y="3351176"/>
          <a:ext cx="833582" cy="8333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9A4D4852-73D0-4ACF-A45B-DDF7357E7345}">
      <dsp:nvSpPr>
        <dsp:cNvPr id="0" name=""/>
        <dsp:cNvSpPr/>
      </dsp:nvSpPr>
      <dsp:spPr bwMode="white">
        <a:xfrm rot="10800000">
          <a:off x="6201151" y="3351068"/>
          <a:ext cx="833367" cy="833582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FF3BB9-6612-4697-87EE-EC66312779BE}">
      <dsp:nvSpPr>
        <dsp:cNvPr id="0" name=""/>
        <dsp:cNvSpPr/>
      </dsp:nvSpPr>
      <dsp:spPr bwMode="white">
        <a:xfrm>
          <a:off x="0" y="0"/>
          <a:ext cx="2196757" cy="602615"/>
        </a:xfrm>
        <a:prstGeom prst="chevron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4">
            <a:shade val="80000"/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600" kern="1200"/>
            <a:t>选一个优惠价会员</a:t>
          </a:r>
        </a:p>
      </dsp:txBody>
      <dsp:txXfrm>
        <a:off x="0" y="0"/>
        <a:ext cx="2196757" cy="602615"/>
      </dsp:txXfrm>
    </dsp:sp>
    <dsp:sp modelId="{D3000CD6-B08B-4D3B-8D2A-7F1C26A23961}">
      <dsp:nvSpPr>
        <dsp:cNvPr id="0" name=""/>
        <dsp:cNvSpPr/>
      </dsp:nvSpPr>
      <dsp:spPr bwMode="white">
        <a:xfrm>
          <a:off x="1977081" y="0"/>
          <a:ext cx="2196757" cy="602615"/>
        </a:xfrm>
        <a:prstGeom prst="chevron">
          <a:avLst/>
        </a:prstGeom>
        <a:solidFill>
          <a:schemeClr val="accent4">
            <a:shade val="80000"/>
            <a:hueOff val="-171094"/>
            <a:satOff val="0"/>
            <a:lumOff val="112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4">
            <a:shade val="80000"/>
            <a:hueOff val="-180000"/>
            <a:satOff val="0"/>
            <a:lumOff val="11373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/>
            <a:t>公众号消息推送</a:t>
          </a:r>
          <a:r>
            <a:rPr lang="en-US" altLang="zh-CN" sz="3600" kern="1200"/>
            <a:t>/</a:t>
          </a:r>
          <a:r>
            <a:rPr lang="zh-CN" altLang="en-US" sz="3600" kern="1200"/>
            <a:t>社群推广</a:t>
          </a:r>
        </a:p>
      </dsp:txBody>
      <dsp:txXfrm>
        <a:off x="1977081" y="0"/>
        <a:ext cx="2196757" cy="602615"/>
      </dsp:txXfrm>
    </dsp:sp>
    <dsp:sp modelId="{74437C11-3810-488A-B265-8C8037793D77}">
      <dsp:nvSpPr>
        <dsp:cNvPr id="0" name=""/>
        <dsp:cNvSpPr/>
      </dsp:nvSpPr>
      <dsp:spPr bwMode="white">
        <a:xfrm>
          <a:off x="3954162" y="0"/>
          <a:ext cx="2196757" cy="602615"/>
        </a:xfrm>
        <a:prstGeom prst="chevron">
          <a:avLst/>
        </a:prstGeom>
        <a:solidFill>
          <a:schemeClr val="accent4">
            <a:shade val="80000"/>
            <a:hueOff val="-342189"/>
            <a:satOff val="0"/>
            <a:lumOff val="225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4">
            <a:shade val="80000"/>
            <a:hueOff val="-360000"/>
            <a:satOff val="0"/>
            <a:lumOff val="22745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/>
            <a:t>用户下单购买</a:t>
          </a:r>
        </a:p>
      </dsp:txBody>
      <dsp:txXfrm>
        <a:off x="3954162" y="0"/>
        <a:ext cx="2196757" cy="602615"/>
      </dsp:txXfrm>
    </dsp:sp>
    <dsp:sp modelId="{8E704C52-CBC7-4B3F-895C-F3A9716AA57A}">
      <dsp:nvSpPr>
        <dsp:cNvPr id="0" name=""/>
        <dsp:cNvSpPr/>
      </dsp:nvSpPr>
      <dsp:spPr bwMode="white">
        <a:xfrm>
          <a:off x="5931243" y="0"/>
          <a:ext cx="2196757" cy="602615"/>
        </a:xfrm>
        <a:prstGeom prst="chevron">
          <a:avLst/>
        </a:prstGeom>
        <a:solidFill>
          <a:schemeClr val="accent4">
            <a:shade val="80000"/>
            <a:hueOff val="-513283"/>
            <a:satOff val="0"/>
            <a:lumOff val="338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4">
            <a:shade val="80000"/>
            <a:hueOff val="-540000"/>
            <a:satOff val="0"/>
            <a:lumOff val="34118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/>
            <a:t>平台分佣</a:t>
          </a:r>
        </a:p>
      </dsp:txBody>
      <dsp:txXfrm>
        <a:off x="5931243" y="0"/>
        <a:ext cx="2196757" cy="6026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1B123B-9631-4A7A-B7DC-25953E6FA19B}">
      <dsp:nvSpPr>
        <dsp:cNvPr id="0" name=""/>
        <dsp:cNvSpPr/>
      </dsp:nvSpPr>
      <dsp:spPr bwMode="white">
        <a:xfrm>
          <a:off x="682637" y="0"/>
          <a:ext cx="2449285" cy="1632850"/>
        </a:xfrm>
        <a:prstGeom prst="rect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</dsp:sp>
    <dsp:sp modelId="{9AFDD5C5-6D04-4565-8EF8-8701C703CCA5}">
      <dsp:nvSpPr>
        <dsp:cNvPr id="0" name=""/>
        <dsp:cNvSpPr/>
      </dsp:nvSpPr>
      <dsp:spPr bwMode="white">
        <a:xfrm>
          <a:off x="3234188" y="1734956"/>
          <a:ext cx="3470032" cy="2143378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>
              <a:solidFill>
                <a:schemeClr val="tx1"/>
              </a:solidFill>
            </a:rPr>
            <a:t>知识付费</a:t>
          </a:r>
        </a:p>
      </dsp:txBody>
      <dsp:txXfrm>
        <a:off x="3234188" y="1734956"/>
        <a:ext cx="3470032" cy="2143378"/>
      </dsp:txXfrm>
    </dsp:sp>
    <dsp:sp modelId="{3D37F0B9-0864-4916-B215-D73ABF72F74A}">
      <dsp:nvSpPr>
        <dsp:cNvPr id="0" name=""/>
        <dsp:cNvSpPr/>
      </dsp:nvSpPr>
      <dsp:spPr bwMode="white">
        <a:xfrm>
          <a:off x="2928027" y="1429058"/>
          <a:ext cx="833367" cy="833582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4F2AD0B9-93B7-4106-9FE2-F816B5AA55E7}">
      <dsp:nvSpPr>
        <dsp:cNvPr id="0" name=""/>
        <dsp:cNvSpPr/>
      </dsp:nvSpPr>
      <dsp:spPr bwMode="white">
        <a:xfrm rot="5400000">
          <a:off x="6201043" y="1429166"/>
          <a:ext cx="833582" cy="8333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6BAF6BFE-C959-4668-857D-86A73801D29D}">
      <dsp:nvSpPr>
        <dsp:cNvPr id="0" name=""/>
        <dsp:cNvSpPr/>
      </dsp:nvSpPr>
      <dsp:spPr bwMode="white">
        <a:xfrm rot="16200000">
          <a:off x="2927919" y="3351176"/>
          <a:ext cx="833582" cy="8333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9A4D4852-73D0-4ACF-A45B-DDF7357E7345}">
      <dsp:nvSpPr>
        <dsp:cNvPr id="0" name=""/>
        <dsp:cNvSpPr/>
      </dsp:nvSpPr>
      <dsp:spPr bwMode="white">
        <a:xfrm rot="10800000">
          <a:off x="6201151" y="3351068"/>
          <a:ext cx="833367" cy="833582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1B123B-9631-4A7A-B7DC-25953E6FA19B}">
      <dsp:nvSpPr>
        <dsp:cNvPr id="0" name=""/>
        <dsp:cNvSpPr/>
      </dsp:nvSpPr>
      <dsp:spPr bwMode="white">
        <a:xfrm>
          <a:off x="682637" y="0"/>
          <a:ext cx="2449285" cy="1632850"/>
        </a:xfrm>
        <a:prstGeom prst="rect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</dsp:sp>
    <dsp:sp modelId="{9AFDD5C5-6D04-4565-8EF8-8701C703CCA5}">
      <dsp:nvSpPr>
        <dsp:cNvPr id="0" name=""/>
        <dsp:cNvSpPr/>
      </dsp:nvSpPr>
      <dsp:spPr bwMode="white">
        <a:xfrm>
          <a:off x="3234188" y="1734956"/>
          <a:ext cx="3470032" cy="2143378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>
              <a:solidFill>
                <a:schemeClr val="tx1"/>
              </a:solidFill>
            </a:rPr>
            <a:t>CPS券</a:t>
          </a:r>
        </a:p>
      </dsp:txBody>
      <dsp:txXfrm>
        <a:off x="3234188" y="1734956"/>
        <a:ext cx="3470032" cy="2143378"/>
      </dsp:txXfrm>
    </dsp:sp>
    <dsp:sp modelId="{3D37F0B9-0864-4916-B215-D73ABF72F74A}">
      <dsp:nvSpPr>
        <dsp:cNvPr id="0" name=""/>
        <dsp:cNvSpPr/>
      </dsp:nvSpPr>
      <dsp:spPr bwMode="white">
        <a:xfrm>
          <a:off x="2928027" y="1429058"/>
          <a:ext cx="833367" cy="833582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4F2AD0B9-93B7-4106-9FE2-F816B5AA55E7}">
      <dsp:nvSpPr>
        <dsp:cNvPr id="0" name=""/>
        <dsp:cNvSpPr/>
      </dsp:nvSpPr>
      <dsp:spPr bwMode="white">
        <a:xfrm rot="5400000">
          <a:off x="6201043" y="1429166"/>
          <a:ext cx="833582" cy="8333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6BAF6BFE-C959-4668-857D-86A73801D29D}">
      <dsp:nvSpPr>
        <dsp:cNvPr id="0" name=""/>
        <dsp:cNvSpPr/>
      </dsp:nvSpPr>
      <dsp:spPr bwMode="white">
        <a:xfrm rot="16200000">
          <a:off x="2927919" y="3351176"/>
          <a:ext cx="833582" cy="8333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9A4D4852-73D0-4ACF-A45B-DDF7357E7345}">
      <dsp:nvSpPr>
        <dsp:cNvPr id="0" name=""/>
        <dsp:cNvSpPr/>
      </dsp:nvSpPr>
      <dsp:spPr bwMode="white">
        <a:xfrm rot="10800000">
          <a:off x="6201151" y="3351068"/>
          <a:ext cx="833367" cy="833582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FF3BB9-6612-4697-87EE-EC66312779BE}">
      <dsp:nvSpPr>
        <dsp:cNvPr id="0" name=""/>
        <dsp:cNvSpPr/>
      </dsp:nvSpPr>
      <dsp:spPr bwMode="white">
        <a:xfrm>
          <a:off x="3770" y="0"/>
          <a:ext cx="2194718" cy="602615"/>
        </a:xfrm>
        <a:prstGeom prst="chevron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300" kern="1200"/>
            <a:t>选</a:t>
          </a:r>
          <a:r>
            <a:rPr lang="en-US" altLang="zh-CN" sz="1300" kern="1200"/>
            <a:t>CPS+CPA</a:t>
          </a:r>
          <a:r>
            <a:rPr lang="zh-CN" altLang="en-US" sz="1300" kern="1200"/>
            <a:t>红包</a:t>
          </a:r>
        </a:p>
      </dsp:txBody>
      <dsp:txXfrm>
        <a:off x="305078" y="0"/>
        <a:ext cx="1592103" cy="602615"/>
      </dsp:txXfrm>
    </dsp:sp>
    <dsp:sp modelId="{D3000CD6-B08B-4D3B-8D2A-7F1C26A23961}">
      <dsp:nvSpPr>
        <dsp:cNvPr id="0" name=""/>
        <dsp:cNvSpPr/>
      </dsp:nvSpPr>
      <dsp:spPr>
        <a:xfrm>
          <a:off x="1979017" y="0"/>
          <a:ext cx="2194718" cy="602615"/>
        </a:xfrm>
        <a:prstGeom prst="chevron">
          <a:avLst/>
        </a:prstGeom>
        <a:solidFill>
          <a:schemeClr val="accent4">
            <a:shade val="80000"/>
            <a:hueOff val="-171094"/>
            <a:satOff val="0"/>
            <a:lumOff val="112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300" kern="1200"/>
            <a:t>每天到饭点就发群里</a:t>
          </a:r>
        </a:p>
      </dsp:txBody>
      <dsp:txXfrm>
        <a:off x="2280325" y="0"/>
        <a:ext cx="1592103" cy="602615"/>
      </dsp:txXfrm>
    </dsp:sp>
    <dsp:sp modelId="{74437C11-3810-488A-B265-8C8037793D77}">
      <dsp:nvSpPr>
        <dsp:cNvPr id="0" name=""/>
        <dsp:cNvSpPr/>
      </dsp:nvSpPr>
      <dsp:spPr>
        <a:xfrm>
          <a:off x="3954264" y="0"/>
          <a:ext cx="2194718" cy="602615"/>
        </a:xfrm>
        <a:prstGeom prst="chevron">
          <a:avLst/>
        </a:prstGeom>
        <a:solidFill>
          <a:schemeClr val="accent4">
            <a:shade val="80000"/>
            <a:hueOff val="-342189"/>
            <a:satOff val="0"/>
            <a:lumOff val="225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/>
            <a:t>用户下单购买</a:t>
          </a:r>
        </a:p>
      </dsp:txBody>
      <dsp:txXfrm>
        <a:off x="4255572" y="0"/>
        <a:ext cx="1592103" cy="602615"/>
      </dsp:txXfrm>
    </dsp:sp>
    <dsp:sp modelId="{8E704C52-CBC7-4B3F-895C-F3A9716AA57A}">
      <dsp:nvSpPr>
        <dsp:cNvPr id="0" name=""/>
        <dsp:cNvSpPr/>
      </dsp:nvSpPr>
      <dsp:spPr>
        <a:xfrm>
          <a:off x="5929510" y="0"/>
          <a:ext cx="2194718" cy="602615"/>
        </a:xfrm>
        <a:prstGeom prst="chevron">
          <a:avLst/>
        </a:prstGeom>
        <a:solidFill>
          <a:schemeClr val="accent4">
            <a:shade val="80000"/>
            <a:hueOff val="-513283"/>
            <a:satOff val="0"/>
            <a:lumOff val="338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300" kern="1200"/>
            <a:t>平台分佣</a:t>
          </a:r>
        </a:p>
      </dsp:txBody>
      <dsp:txXfrm>
        <a:off x="6230818" y="0"/>
        <a:ext cx="1592103" cy="60261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1B123B-9631-4A7A-B7DC-25953E6FA19B}">
      <dsp:nvSpPr>
        <dsp:cNvPr id="0" name=""/>
        <dsp:cNvSpPr/>
      </dsp:nvSpPr>
      <dsp:spPr bwMode="white">
        <a:xfrm>
          <a:off x="682637" y="0"/>
          <a:ext cx="2449285" cy="1632850"/>
        </a:xfrm>
        <a:prstGeom prst="rect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</dsp:sp>
    <dsp:sp modelId="{9AFDD5C5-6D04-4565-8EF8-8701C703CCA5}">
      <dsp:nvSpPr>
        <dsp:cNvPr id="0" name=""/>
        <dsp:cNvSpPr/>
      </dsp:nvSpPr>
      <dsp:spPr bwMode="white">
        <a:xfrm>
          <a:off x="3234188" y="1734956"/>
          <a:ext cx="3470032" cy="2143378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>
              <a:solidFill>
                <a:schemeClr val="tx1"/>
              </a:solidFill>
            </a:rPr>
            <a:t>游戏推广</a:t>
          </a:r>
        </a:p>
      </dsp:txBody>
      <dsp:txXfrm>
        <a:off x="3234188" y="1734956"/>
        <a:ext cx="3470032" cy="2143378"/>
      </dsp:txXfrm>
    </dsp:sp>
    <dsp:sp modelId="{3D37F0B9-0864-4916-B215-D73ABF72F74A}">
      <dsp:nvSpPr>
        <dsp:cNvPr id="0" name=""/>
        <dsp:cNvSpPr/>
      </dsp:nvSpPr>
      <dsp:spPr bwMode="white">
        <a:xfrm>
          <a:off x="2928027" y="1429058"/>
          <a:ext cx="833367" cy="833582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4F2AD0B9-93B7-4106-9FE2-F816B5AA55E7}">
      <dsp:nvSpPr>
        <dsp:cNvPr id="0" name=""/>
        <dsp:cNvSpPr/>
      </dsp:nvSpPr>
      <dsp:spPr bwMode="white">
        <a:xfrm rot="5400000">
          <a:off x="6201043" y="1429166"/>
          <a:ext cx="833582" cy="8333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6BAF6BFE-C959-4668-857D-86A73801D29D}">
      <dsp:nvSpPr>
        <dsp:cNvPr id="0" name=""/>
        <dsp:cNvSpPr/>
      </dsp:nvSpPr>
      <dsp:spPr bwMode="white">
        <a:xfrm rot="16200000">
          <a:off x="2927919" y="3351176"/>
          <a:ext cx="833582" cy="8333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9A4D4852-73D0-4ACF-A45B-DDF7357E7345}">
      <dsp:nvSpPr>
        <dsp:cNvPr id="0" name=""/>
        <dsp:cNvSpPr/>
      </dsp:nvSpPr>
      <dsp:spPr bwMode="white">
        <a:xfrm rot="10800000">
          <a:off x="6201151" y="3351068"/>
          <a:ext cx="833367" cy="833582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FramedTextPicture#1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  <dgm:param type="grDir" val="tL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type="halfFrame" r:blip="" rot="90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type="halfFrame" r:blip="" rot="270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type="halfFrame" r:blip="" rot="180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type="chevron" r:blip="" rot="180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type="chevron" r:blip="" rot="180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FramedTextPicture#2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  <dgm:param type="grDir" val="tL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type="halfFrame" r:blip="" rot="90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type="halfFrame" r:blip="" rot="270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type="halfFrame" r:blip="" rot="180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type="chevron" r:blip="" rot="180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type="chevron" r:blip="" rot="180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FramedTextPicture#3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  <dgm:param type="grDir" val="tL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type="halfFrame" r:blip="" rot="90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type="halfFrame" r:blip="" rot="270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type="halfFrame" r:blip="" rot="180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FramedTextPicture#4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  <dgm:param type="grDir" val="tL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type="halfFrame" r:blip="" rot="90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type="halfFrame" r:blip="" rot="270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type="halfFrame" r:blip="" rot="180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type="chevron" r:blip="" rot="180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type="chevron" r:blip="" rot="180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FramedTextPicture#5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  <dgm:param type="grDir" val="tL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type="halfFrame" r:blip="" rot="90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type="halfFrame" r:blip="" rot="270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type="halfFrame" r:blip="" rot="180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1126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2048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2662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2662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4.png"/><Relationship Id="rId15" Type="http://schemas.openxmlformats.org/officeDocument/2006/relationships/image" Target="../media/image3.png"/><Relationship Id="rId14" Type="http://schemas.openxmlformats.org/officeDocument/2006/relationships/image" Target="../media/image2.png"/><Relationship Id="rId13" Type="http://schemas.openxmlformats.org/officeDocument/2006/relationships/image" Target="../media/image9.png"/><Relationship Id="rId12" Type="http://schemas.openxmlformats.org/officeDocument/2006/relationships/image" Target="../media/image4.svg"/><Relationship Id="rId11" Type="http://schemas.openxmlformats.org/officeDocument/2006/relationships/image" Target="../media/image10.png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1.xml"/><Relationship Id="rId8" Type="http://schemas.openxmlformats.org/officeDocument/2006/relationships/diagramQuickStyle" Target="../diagrams/quickStyle1.xml"/><Relationship Id="rId7" Type="http://schemas.openxmlformats.org/officeDocument/2006/relationships/diagramLayout" Target="../diagrams/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3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2.xml"/><Relationship Id="rId10" Type="http://schemas.microsoft.com/office/2007/relationships/diagramDrawing" Target="../diagrams/drawing1.xml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2.xml"/><Relationship Id="rId8" Type="http://schemas.openxmlformats.org/officeDocument/2006/relationships/diagramQuickStyle" Target="../diagrams/quickStyle2.xml"/><Relationship Id="rId7" Type="http://schemas.openxmlformats.org/officeDocument/2006/relationships/diagramLayout" Target="../diagrams/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3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26.png"/><Relationship Id="rId13" Type="http://schemas.openxmlformats.org/officeDocument/2006/relationships/image" Target="../media/image25.png"/><Relationship Id="rId12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microsoft.com/office/2007/relationships/diagramDrawing" Target="../diagrams/drawing2.xml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3.xml"/><Relationship Id="rId8" Type="http://schemas.openxmlformats.org/officeDocument/2006/relationships/diagramQuickStyle" Target="../diagrams/quickStyle3.xml"/><Relationship Id="rId7" Type="http://schemas.openxmlformats.org/officeDocument/2006/relationships/diagramLayout" Target="../diagrams/layout3.xml"/><Relationship Id="rId6" Type="http://schemas.openxmlformats.org/officeDocument/2006/relationships/diagramData" Target="../diagrams/data3.xml"/><Relationship Id="rId5" Type="http://schemas.openxmlformats.org/officeDocument/2006/relationships/image" Target="../media/image3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2.xml"/><Relationship Id="rId10" Type="http://schemas.microsoft.com/office/2007/relationships/diagramDrawing" Target="../diagrams/drawing3.xml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4.xml"/><Relationship Id="rId8" Type="http://schemas.openxmlformats.org/officeDocument/2006/relationships/diagramQuickStyle" Target="../diagrams/quickStyle4.xml"/><Relationship Id="rId7" Type="http://schemas.openxmlformats.org/officeDocument/2006/relationships/diagramLayout" Target="../diagrams/layout4.xml"/><Relationship Id="rId6" Type="http://schemas.openxmlformats.org/officeDocument/2006/relationships/diagramData" Target="../diagrams/data4.xml"/><Relationship Id="rId5" Type="http://schemas.openxmlformats.org/officeDocument/2006/relationships/image" Target="../media/image3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1" Type="http://schemas.openxmlformats.org/officeDocument/2006/relationships/image" Target="../media/image27.png"/><Relationship Id="rId10" Type="http://schemas.microsoft.com/office/2007/relationships/diagramDrawing" Target="../diagrams/drawing4.xml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diagramDrawing" Target="../diagrams/drawing5.xml"/><Relationship Id="rId7" Type="http://schemas.openxmlformats.org/officeDocument/2006/relationships/diagramColors" Target="../diagrams/colors5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diagramDrawing" Target="../diagrams/drawing6.xml"/><Relationship Id="rId7" Type="http://schemas.openxmlformats.org/officeDocument/2006/relationships/diagramColors" Target="../diagrams/colors6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microsoft.com/office/2007/relationships/diagramDrawing" Target="../diagrams/drawing7.xml"/><Relationship Id="rId7" Type="http://schemas.openxmlformats.org/officeDocument/2006/relationships/diagramColors" Target="../diagrams/colors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1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diagramDrawing" Target="../diagrams/drawing8.xml"/><Relationship Id="rId7" Type="http://schemas.openxmlformats.org/officeDocument/2006/relationships/diagramColors" Target="../diagrams/colors8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.xml"/><Relationship Id="rId1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27.xml"/><Relationship Id="rId17" Type="http://schemas.openxmlformats.org/officeDocument/2006/relationships/tags" Target="../tags/tag26.xml"/><Relationship Id="rId16" Type="http://schemas.openxmlformats.org/officeDocument/2006/relationships/tags" Target="../tags/tag25.xml"/><Relationship Id="rId15" Type="http://schemas.openxmlformats.org/officeDocument/2006/relationships/tags" Target="../tags/tag24.xml"/><Relationship Id="rId14" Type="http://schemas.openxmlformats.org/officeDocument/2006/relationships/tags" Target="../tags/tag23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70.png"/><Relationship Id="rId7" Type="http://schemas.openxmlformats.org/officeDocument/2006/relationships/image" Target="../media/image69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80.png"/><Relationship Id="rId7" Type="http://schemas.openxmlformats.org/officeDocument/2006/relationships/image" Target="../media/image79.png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image" Target="../media/image75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86.png"/><Relationship Id="rId7" Type="http://schemas.openxmlformats.org/officeDocument/2006/relationships/image" Target="../media/image85.png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92.png"/><Relationship Id="rId7" Type="http://schemas.openxmlformats.org/officeDocument/2006/relationships/image" Target="../media/image91.png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93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9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9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9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97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0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09458" y="2219325"/>
            <a:ext cx="6126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点燃私域训练营落地实操宝典</a:t>
            </a:r>
            <a:endParaRPr lang="zh-CN" sz="3600" b="1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37665" y="4204335"/>
            <a:ext cx="6870065" cy="330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b="1">
                <a:solidFill>
                  <a:schemeClr val="tx1"/>
                </a:solidFill>
                <a:sym typeface="+mn-ea"/>
              </a:rPr>
              <a:t>所有传统领域出现过的机会，都值得用企微私域再做一遍！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86835" y="14605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spect="1"/>
          </p:cNvSpPr>
          <p:nvPr/>
        </p:nvSpPr>
        <p:spPr>
          <a:xfrm>
            <a:off x="4472305" y="908685"/>
            <a:ext cx="4577080" cy="4577080"/>
          </a:xfrm>
          <a:prstGeom prst="ellipse">
            <a:avLst/>
          </a:prstGeom>
          <a:noFill/>
          <a:ln w="15875">
            <a:solidFill>
              <a:srgbClr val="FEA900"/>
            </a:solidFill>
            <a:prstDash val="lgDash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8" name="椭圆 87"/>
          <p:cNvSpPr>
            <a:spLocks noChangeAspect="1"/>
          </p:cNvSpPr>
          <p:nvPr/>
        </p:nvSpPr>
        <p:spPr>
          <a:xfrm>
            <a:off x="5323840" y="1752600"/>
            <a:ext cx="2889250" cy="2889250"/>
          </a:xfrm>
          <a:prstGeom prst="ellipse">
            <a:avLst/>
          </a:prstGeom>
          <a:noFill/>
          <a:ln w="12700"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 rot="5400000">
            <a:off x="7159351" y="1836128"/>
            <a:ext cx="2901207" cy="2692172"/>
            <a:chOff x="6409" y="3005"/>
            <a:chExt cx="4705" cy="4366"/>
          </a:xfrm>
          <a:solidFill>
            <a:srgbClr val="FEA900"/>
          </a:solidFill>
          <a:effectLst/>
        </p:grpSpPr>
        <p:sp>
          <p:nvSpPr>
            <p:cNvPr id="4" name="Freeform 240"/>
            <p:cNvSpPr/>
            <p:nvPr>
              <p:custDataLst>
                <p:tags r:id="rId1"/>
              </p:custDataLst>
            </p:nvPr>
          </p:nvSpPr>
          <p:spPr bwMode="auto">
            <a:xfrm>
              <a:off x="7639" y="5911"/>
              <a:ext cx="2247" cy="1312"/>
            </a:xfrm>
            <a:custGeom>
              <a:avLst/>
              <a:gdLst>
                <a:gd name="T0" fmla="*/ 311 w 621"/>
                <a:gd name="T1" fmla="*/ 0 h 442"/>
                <a:gd name="T2" fmla="*/ 0 w 621"/>
                <a:gd name="T3" fmla="*/ 96 h 442"/>
                <a:gd name="T4" fmla="*/ 132 w 621"/>
                <a:gd name="T5" fmla="*/ 442 h 442"/>
                <a:gd name="T6" fmla="*/ 311 w 621"/>
                <a:gd name="T7" fmla="*/ 406 h 442"/>
                <a:gd name="T8" fmla="*/ 489 w 621"/>
                <a:gd name="T9" fmla="*/ 442 h 442"/>
                <a:gd name="T10" fmla="*/ 621 w 621"/>
                <a:gd name="T11" fmla="*/ 96 h 442"/>
                <a:gd name="T12" fmla="*/ 311 w 621"/>
                <a:gd name="T1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1" h="442">
                  <a:moveTo>
                    <a:pt x="311" y="0"/>
                  </a:moveTo>
                  <a:cubicBezTo>
                    <a:pt x="95" y="0"/>
                    <a:pt x="0" y="96"/>
                    <a:pt x="0" y="96"/>
                  </a:cubicBezTo>
                  <a:cubicBezTo>
                    <a:pt x="132" y="442"/>
                    <a:pt x="132" y="442"/>
                    <a:pt x="132" y="442"/>
                  </a:cubicBezTo>
                  <a:cubicBezTo>
                    <a:pt x="231" y="403"/>
                    <a:pt x="311" y="406"/>
                    <a:pt x="311" y="406"/>
                  </a:cubicBezTo>
                  <a:cubicBezTo>
                    <a:pt x="311" y="406"/>
                    <a:pt x="391" y="403"/>
                    <a:pt x="489" y="442"/>
                  </a:cubicBezTo>
                  <a:cubicBezTo>
                    <a:pt x="621" y="96"/>
                    <a:pt x="621" y="96"/>
                    <a:pt x="621" y="96"/>
                  </a:cubicBezTo>
                  <a:cubicBezTo>
                    <a:pt x="621" y="96"/>
                    <a:pt x="527" y="0"/>
                    <a:pt x="3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6792" tIns="38396" rIns="76792" bIns="38396" numCol="1" anchor="t" anchorCtr="0" compatLnSpc="1"/>
            <a:p>
              <a:endParaRPr lang="zh-CN" altLang="en-US" sz="1510"/>
            </a:p>
          </p:txBody>
        </p:sp>
        <p:sp>
          <p:nvSpPr>
            <p:cNvPr id="5" name="Freeform 241"/>
            <p:cNvSpPr/>
            <p:nvPr>
              <p:custDataLst>
                <p:tags r:id="rId2"/>
              </p:custDataLst>
            </p:nvPr>
          </p:nvSpPr>
          <p:spPr bwMode="auto">
            <a:xfrm>
              <a:off x="7082" y="4504"/>
              <a:ext cx="3359" cy="1522"/>
            </a:xfrm>
            <a:custGeom>
              <a:avLst/>
              <a:gdLst>
                <a:gd name="T0" fmla="*/ 465 w 929"/>
                <a:gd name="T1" fmla="*/ 0 h 513"/>
                <a:gd name="T2" fmla="*/ 0 w 929"/>
                <a:gd name="T3" fmla="*/ 173 h 513"/>
                <a:gd name="T4" fmla="*/ 139 w 929"/>
                <a:gd name="T5" fmla="*/ 513 h 513"/>
                <a:gd name="T6" fmla="*/ 465 w 929"/>
                <a:gd name="T7" fmla="*/ 413 h 513"/>
                <a:gd name="T8" fmla="*/ 790 w 929"/>
                <a:gd name="T9" fmla="*/ 513 h 513"/>
                <a:gd name="T10" fmla="*/ 929 w 929"/>
                <a:gd name="T11" fmla="*/ 173 h 513"/>
                <a:gd name="T12" fmla="*/ 465 w 929"/>
                <a:gd name="T13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9" h="513">
                  <a:moveTo>
                    <a:pt x="465" y="0"/>
                  </a:moveTo>
                  <a:cubicBezTo>
                    <a:pt x="181" y="0"/>
                    <a:pt x="0" y="173"/>
                    <a:pt x="0" y="173"/>
                  </a:cubicBezTo>
                  <a:cubicBezTo>
                    <a:pt x="139" y="513"/>
                    <a:pt x="139" y="513"/>
                    <a:pt x="139" y="513"/>
                  </a:cubicBezTo>
                  <a:cubicBezTo>
                    <a:pt x="272" y="421"/>
                    <a:pt x="407" y="413"/>
                    <a:pt x="465" y="413"/>
                  </a:cubicBezTo>
                  <a:cubicBezTo>
                    <a:pt x="523" y="413"/>
                    <a:pt x="657" y="421"/>
                    <a:pt x="790" y="513"/>
                  </a:cubicBezTo>
                  <a:cubicBezTo>
                    <a:pt x="929" y="173"/>
                    <a:pt x="929" y="173"/>
                    <a:pt x="929" y="173"/>
                  </a:cubicBezTo>
                  <a:cubicBezTo>
                    <a:pt x="929" y="173"/>
                    <a:pt x="748" y="0"/>
                    <a:pt x="46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6792" tIns="38396" rIns="76792" bIns="38396" numCol="1" anchor="t" anchorCtr="0" compatLnSpc="1"/>
            <a:p>
              <a:endParaRPr lang="zh-CN" altLang="en-US" sz="1510"/>
            </a:p>
          </p:txBody>
        </p:sp>
        <p:sp>
          <p:nvSpPr>
            <p:cNvPr id="6" name="Freeform 242"/>
            <p:cNvSpPr/>
            <p:nvPr>
              <p:custDataLst>
                <p:tags r:id="rId3"/>
              </p:custDataLst>
            </p:nvPr>
          </p:nvSpPr>
          <p:spPr bwMode="auto">
            <a:xfrm>
              <a:off x="6409" y="3005"/>
              <a:ext cx="4705" cy="1829"/>
            </a:xfrm>
            <a:custGeom>
              <a:avLst/>
              <a:gdLst>
                <a:gd name="T0" fmla="*/ 651 w 1301"/>
                <a:gd name="T1" fmla="*/ 0 h 616"/>
                <a:gd name="T2" fmla="*/ 651 w 1301"/>
                <a:gd name="T3" fmla="*/ 0 h 616"/>
                <a:gd name="T4" fmla="*/ 651 w 1301"/>
                <a:gd name="T5" fmla="*/ 0 h 616"/>
                <a:gd name="T6" fmla="*/ 0 w 1301"/>
                <a:gd name="T7" fmla="*/ 213 h 616"/>
                <a:gd name="T8" fmla="*/ 164 w 1301"/>
                <a:gd name="T9" fmla="*/ 616 h 616"/>
                <a:gd name="T10" fmla="*/ 651 w 1301"/>
                <a:gd name="T11" fmla="*/ 435 h 616"/>
                <a:gd name="T12" fmla="*/ 651 w 1301"/>
                <a:gd name="T13" fmla="*/ 435 h 616"/>
                <a:gd name="T14" fmla="*/ 1137 w 1301"/>
                <a:gd name="T15" fmla="*/ 616 h 616"/>
                <a:gd name="T16" fmla="*/ 1301 w 1301"/>
                <a:gd name="T17" fmla="*/ 213 h 616"/>
                <a:gd name="T18" fmla="*/ 651 w 1301"/>
                <a:gd name="T19" fmla="*/ 0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1" h="616">
                  <a:moveTo>
                    <a:pt x="651" y="0"/>
                  </a:moveTo>
                  <a:cubicBezTo>
                    <a:pt x="651" y="0"/>
                    <a:pt x="651" y="0"/>
                    <a:pt x="651" y="0"/>
                  </a:cubicBezTo>
                  <a:cubicBezTo>
                    <a:pt x="651" y="0"/>
                    <a:pt x="651" y="0"/>
                    <a:pt x="651" y="0"/>
                  </a:cubicBezTo>
                  <a:cubicBezTo>
                    <a:pt x="243" y="0"/>
                    <a:pt x="0" y="213"/>
                    <a:pt x="0" y="213"/>
                  </a:cubicBezTo>
                  <a:cubicBezTo>
                    <a:pt x="164" y="616"/>
                    <a:pt x="164" y="616"/>
                    <a:pt x="164" y="616"/>
                  </a:cubicBezTo>
                  <a:cubicBezTo>
                    <a:pt x="375" y="430"/>
                    <a:pt x="646" y="435"/>
                    <a:pt x="651" y="435"/>
                  </a:cubicBezTo>
                  <a:cubicBezTo>
                    <a:pt x="651" y="435"/>
                    <a:pt x="651" y="435"/>
                    <a:pt x="651" y="435"/>
                  </a:cubicBezTo>
                  <a:cubicBezTo>
                    <a:pt x="655" y="435"/>
                    <a:pt x="919" y="420"/>
                    <a:pt x="1137" y="616"/>
                  </a:cubicBezTo>
                  <a:cubicBezTo>
                    <a:pt x="1301" y="213"/>
                    <a:pt x="1301" y="213"/>
                    <a:pt x="1301" y="213"/>
                  </a:cubicBezTo>
                  <a:cubicBezTo>
                    <a:pt x="1301" y="213"/>
                    <a:pt x="1058" y="0"/>
                    <a:pt x="65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6792" tIns="38396" rIns="76792" bIns="38396" numCol="1" anchor="t" anchorCtr="0" compatLnSpc="1"/>
            <a:p>
              <a:endParaRPr lang="zh-CN" altLang="en-US" sz="1510"/>
            </a:p>
          </p:txBody>
        </p:sp>
        <p:sp>
          <p:nvSpPr>
            <p:cNvPr id="7" name="Freeform 244"/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6409" y="3637"/>
              <a:ext cx="1022" cy="1193"/>
            </a:xfrm>
            <a:custGeom>
              <a:avLst/>
              <a:gdLst>
                <a:gd name="T0" fmla="*/ 268 w 283"/>
                <a:gd name="T1" fmla="*/ 329 h 402"/>
                <a:gd name="T2" fmla="*/ 166 w 283"/>
                <a:gd name="T3" fmla="*/ 402 h 402"/>
                <a:gd name="T4" fmla="*/ 268 w 283"/>
                <a:gd name="T5" fmla="*/ 329 h 402"/>
                <a:gd name="T6" fmla="*/ 283 w 283"/>
                <a:gd name="T7" fmla="*/ 377 h 402"/>
                <a:gd name="T8" fmla="*/ 268 w 283"/>
                <a:gd name="T9" fmla="*/ 329 h 402"/>
                <a:gd name="T10" fmla="*/ 0 w 283"/>
                <a:gd name="T11" fmla="*/ 0 h 402"/>
                <a:gd name="T12" fmla="*/ 0 w 283"/>
                <a:gd name="T13" fmla="*/ 0 h 402"/>
                <a:gd name="T14" fmla="*/ 0 w 283"/>
                <a:gd name="T15" fmla="*/ 0 h 402"/>
                <a:gd name="T16" fmla="*/ 0 w 283"/>
                <a:gd name="T1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402">
                  <a:moveTo>
                    <a:pt x="268" y="329"/>
                  </a:moveTo>
                  <a:cubicBezTo>
                    <a:pt x="233" y="349"/>
                    <a:pt x="199" y="373"/>
                    <a:pt x="166" y="402"/>
                  </a:cubicBezTo>
                  <a:cubicBezTo>
                    <a:pt x="199" y="373"/>
                    <a:pt x="233" y="349"/>
                    <a:pt x="268" y="329"/>
                  </a:cubicBezTo>
                  <a:cubicBezTo>
                    <a:pt x="283" y="377"/>
                    <a:pt x="283" y="377"/>
                    <a:pt x="283" y="377"/>
                  </a:cubicBezTo>
                  <a:cubicBezTo>
                    <a:pt x="268" y="329"/>
                    <a:pt x="268" y="329"/>
                    <a:pt x="268" y="329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6792" tIns="38396" rIns="76792" bIns="38396" numCol="1" anchor="t" anchorCtr="0" compatLnSpc="1"/>
            <a:p>
              <a:endParaRPr lang="zh-CN" altLang="en-US" sz="1510"/>
            </a:p>
          </p:txBody>
        </p:sp>
        <p:sp>
          <p:nvSpPr>
            <p:cNvPr id="8" name="Freeform 246"/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7002" y="4830"/>
              <a:ext cx="1410" cy="2541"/>
            </a:xfrm>
            <a:custGeom>
              <a:avLst/>
              <a:gdLst>
                <a:gd name="T0" fmla="*/ 332 w 390"/>
                <a:gd name="T1" fmla="*/ 856 h 856"/>
                <a:gd name="T2" fmla="*/ 332 w 390"/>
                <a:gd name="T3" fmla="*/ 856 h 856"/>
                <a:gd name="T4" fmla="*/ 332 w 390"/>
                <a:gd name="T5" fmla="*/ 856 h 856"/>
                <a:gd name="T6" fmla="*/ 383 w 390"/>
                <a:gd name="T7" fmla="*/ 815 h 856"/>
                <a:gd name="T8" fmla="*/ 390 w 390"/>
                <a:gd name="T9" fmla="*/ 837 h 856"/>
                <a:gd name="T10" fmla="*/ 390 w 390"/>
                <a:gd name="T11" fmla="*/ 837 h 856"/>
                <a:gd name="T12" fmla="*/ 383 w 390"/>
                <a:gd name="T13" fmla="*/ 815 h 856"/>
                <a:gd name="T14" fmla="*/ 308 w 390"/>
                <a:gd name="T15" fmla="*/ 806 h 856"/>
                <a:gd name="T16" fmla="*/ 308 w 390"/>
                <a:gd name="T17" fmla="*/ 806 h 856"/>
                <a:gd name="T18" fmla="*/ 308 w 390"/>
                <a:gd name="T19" fmla="*/ 806 h 856"/>
                <a:gd name="T20" fmla="*/ 309 w 390"/>
                <a:gd name="T21" fmla="*/ 806 h 856"/>
                <a:gd name="T22" fmla="*/ 308 w 390"/>
                <a:gd name="T23" fmla="*/ 806 h 856"/>
                <a:gd name="T24" fmla="*/ 309 w 390"/>
                <a:gd name="T25" fmla="*/ 806 h 856"/>
                <a:gd name="T26" fmla="*/ 309 w 390"/>
                <a:gd name="T27" fmla="*/ 806 h 856"/>
                <a:gd name="T28" fmla="*/ 309 w 390"/>
                <a:gd name="T29" fmla="*/ 806 h 856"/>
                <a:gd name="T30" fmla="*/ 309 w 390"/>
                <a:gd name="T31" fmla="*/ 806 h 856"/>
                <a:gd name="T32" fmla="*/ 309 w 390"/>
                <a:gd name="T33" fmla="*/ 806 h 856"/>
                <a:gd name="T34" fmla="*/ 309 w 390"/>
                <a:gd name="T35" fmla="*/ 806 h 856"/>
                <a:gd name="T36" fmla="*/ 309 w 390"/>
                <a:gd name="T37" fmla="*/ 806 h 856"/>
                <a:gd name="T38" fmla="*/ 309 w 390"/>
                <a:gd name="T39" fmla="*/ 805 h 856"/>
                <a:gd name="T40" fmla="*/ 309 w 390"/>
                <a:gd name="T41" fmla="*/ 806 h 856"/>
                <a:gd name="T42" fmla="*/ 309 w 390"/>
                <a:gd name="T43" fmla="*/ 805 h 856"/>
                <a:gd name="T44" fmla="*/ 310 w 390"/>
                <a:gd name="T45" fmla="*/ 805 h 856"/>
                <a:gd name="T46" fmla="*/ 310 w 390"/>
                <a:gd name="T47" fmla="*/ 805 h 856"/>
                <a:gd name="T48" fmla="*/ 310 w 390"/>
                <a:gd name="T49" fmla="*/ 805 h 856"/>
                <a:gd name="T50" fmla="*/ 310 w 390"/>
                <a:gd name="T51" fmla="*/ 805 h 856"/>
                <a:gd name="T52" fmla="*/ 310 w 390"/>
                <a:gd name="T53" fmla="*/ 805 h 856"/>
                <a:gd name="T54" fmla="*/ 310 w 390"/>
                <a:gd name="T55" fmla="*/ 805 h 856"/>
                <a:gd name="T56" fmla="*/ 373 w 390"/>
                <a:gd name="T57" fmla="*/ 785 h 856"/>
                <a:gd name="T58" fmla="*/ 310 w 390"/>
                <a:gd name="T59" fmla="*/ 805 h 856"/>
                <a:gd name="T60" fmla="*/ 373 w 390"/>
                <a:gd name="T61" fmla="*/ 785 h 856"/>
                <a:gd name="T62" fmla="*/ 373 w 390"/>
                <a:gd name="T63" fmla="*/ 785 h 856"/>
                <a:gd name="T64" fmla="*/ 176 w 390"/>
                <a:gd name="T65" fmla="*/ 460 h 856"/>
                <a:gd name="T66" fmla="*/ 176 w 390"/>
                <a:gd name="T67" fmla="*/ 460 h 856"/>
                <a:gd name="T68" fmla="*/ 176 w 390"/>
                <a:gd name="T69" fmla="*/ 460 h 856"/>
                <a:gd name="T70" fmla="*/ 239 w 390"/>
                <a:gd name="T71" fmla="*/ 358 h 856"/>
                <a:gd name="T72" fmla="*/ 164 w 390"/>
                <a:gd name="T73" fmla="*/ 402 h 856"/>
                <a:gd name="T74" fmla="*/ 239 w 390"/>
                <a:gd name="T75" fmla="*/ 358 h 856"/>
                <a:gd name="T76" fmla="*/ 239 w 390"/>
                <a:gd name="T77" fmla="*/ 358 h 856"/>
                <a:gd name="T78" fmla="*/ 22 w 390"/>
                <a:gd name="T79" fmla="*/ 63 h 856"/>
                <a:gd name="T80" fmla="*/ 22 w 390"/>
                <a:gd name="T81" fmla="*/ 63 h 856"/>
                <a:gd name="T82" fmla="*/ 22 w 390"/>
                <a:gd name="T83" fmla="*/ 63 h 856"/>
                <a:gd name="T84" fmla="*/ 22 w 390"/>
                <a:gd name="T85" fmla="*/ 63 h 856"/>
                <a:gd name="T86" fmla="*/ 22 w 390"/>
                <a:gd name="T87" fmla="*/ 63 h 856"/>
                <a:gd name="T88" fmla="*/ 22 w 390"/>
                <a:gd name="T89" fmla="*/ 63 h 856"/>
                <a:gd name="T90" fmla="*/ 22 w 390"/>
                <a:gd name="T91" fmla="*/ 63 h 856"/>
                <a:gd name="T92" fmla="*/ 22 w 390"/>
                <a:gd name="T93" fmla="*/ 63 h 856"/>
                <a:gd name="T94" fmla="*/ 22 w 390"/>
                <a:gd name="T95" fmla="*/ 63 h 856"/>
                <a:gd name="T96" fmla="*/ 22 w 390"/>
                <a:gd name="T97" fmla="*/ 63 h 856"/>
                <a:gd name="T98" fmla="*/ 22 w 390"/>
                <a:gd name="T99" fmla="*/ 63 h 856"/>
                <a:gd name="T100" fmla="*/ 22 w 390"/>
                <a:gd name="T101" fmla="*/ 63 h 856"/>
                <a:gd name="T102" fmla="*/ 22 w 390"/>
                <a:gd name="T103" fmla="*/ 63 h 856"/>
                <a:gd name="T104" fmla="*/ 1 w 390"/>
                <a:gd name="T105" fmla="*/ 1 h 856"/>
                <a:gd name="T106" fmla="*/ 0 w 390"/>
                <a:gd name="T107" fmla="*/ 1 h 856"/>
                <a:gd name="T108" fmla="*/ 1 w 390"/>
                <a:gd name="T109" fmla="*/ 1 h 856"/>
                <a:gd name="T110" fmla="*/ 1 w 390"/>
                <a:gd name="T111" fmla="*/ 1 h 856"/>
                <a:gd name="T112" fmla="*/ 1 w 390"/>
                <a:gd name="T113" fmla="*/ 1 h 856"/>
                <a:gd name="T114" fmla="*/ 1 w 390"/>
                <a:gd name="T115" fmla="*/ 1 h 856"/>
                <a:gd name="T116" fmla="*/ 2 w 390"/>
                <a:gd name="T117" fmla="*/ 0 h 856"/>
                <a:gd name="T118" fmla="*/ 1 w 390"/>
                <a:gd name="T119" fmla="*/ 1 h 856"/>
                <a:gd name="T120" fmla="*/ 2 w 390"/>
                <a:gd name="T121" fmla="*/ 0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0" h="856">
                  <a:moveTo>
                    <a:pt x="332" y="856"/>
                  </a:moveTo>
                  <a:cubicBezTo>
                    <a:pt x="332" y="856"/>
                    <a:pt x="332" y="856"/>
                    <a:pt x="332" y="856"/>
                  </a:cubicBezTo>
                  <a:cubicBezTo>
                    <a:pt x="332" y="856"/>
                    <a:pt x="332" y="856"/>
                    <a:pt x="332" y="856"/>
                  </a:cubicBezTo>
                  <a:moveTo>
                    <a:pt x="383" y="815"/>
                  </a:moveTo>
                  <a:cubicBezTo>
                    <a:pt x="390" y="837"/>
                    <a:pt x="390" y="837"/>
                    <a:pt x="390" y="837"/>
                  </a:cubicBezTo>
                  <a:cubicBezTo>
                    <a:pt x="390" y="837"/>
                    <a:pt x="390" y="837"/>
                    <a:pt x="390" y="837"/>
                  </a:cubicBezTo>
                  <a:cubicBezTo>
                    <a:pt x="383" y="815"/>
                    <a:pt x="383" y="815"/>
                    <a:pt x="383" y="815"/>
                  </a:cubicBezTo>
                  <a:moveTo>
                    <a:pt x="308" y="806"/>
                  </a:moveTo>
                  <a:cubicBezTo>
                    <a:pt x="308" y="806"/>
                    <a:pt x="308" y="806"/>
                    <a:pt x="308" y="806"/>
                  </a:cubicBezTo>
                  <a:cubicBezTo>
                    <a:pt x="308" y="806"/>
                    <a:pt x="308" y="806"/>
                    <a:pt x="308" y="806"/>
                  </a:cubicBezTo>
                  <a:moveTo>
                    <a:pt x="309" y="806"/>
                  </a:moveTo>
                  <a:cubicBezTo>
                    <a:pt x="309" y="806"/>
                    <a:pt x="309" y="806"/>
                    <a:pt x="308" y="806"/>
                  </a:cubicBezTo>
                  <a:cubicBezTo>
                    <a:pt x="309" y="806"/>
                    <a:pt x="309" y="806"/>
                    <a:pt x="309" y="806"/>
                  </a:cubicBezTo>
                  <a:moveTo>
                    <a:pt x="309" y="806"/>
                  </a:moveTo>
                  <a:cubicBezTo>
                    <a:pt x="309" y="806"/>
                    <a:pt x="309" y="806"/>
                    <a:pt x="309" y="806"/>
                  </a:cubicBezTo>
                  <a:cubicBezTo>
                    <a:pt x="309" y="806"/>
                    <a:pt x="309" y="806"/>
                    <a:pt x="309" y="806"/>
                  </a:cubicBezTo>
                  <a:moveTo>
                    <a:pt x="309" y="806"/>
                  </a:moveTo>
                  <a:cubicBezTo>
                    <a:pt x="309" y="806"/>
                    <a:pt x="309" y="806"/>
                    <a:pt x="309" y="806"/>
                  </a:cubicBezTo>
                  <a:cubicBezTo>
                    <a:pt x="309" y="806"/>
                    <a:pt x="309" y="806"/>
                    <a:pt x="309" y="806"/>
                  </a:cubicBezTo>
                  <a:moveTo>
                    <a:pt x="309" y="805"/>
                  </a:moveTo>
                  <a:cubicBezTo>
                    <a:pt x="309" y="806"/>
                    <a:pt x="309" y="806"/>
                    <a:pt x="309" y="806"/>
                  </a:cubicBezTo>
                  <a:cubicBezTo>
                    <a:pt x="309" y="806"/>
                    <a:pt x="309" y="806"/>
                    <a:pt x="309" y="805"/>
                  </a:cubicBezTo>
                  <a:moveTo>
                    <a:pt x="310" y="805"/>
                  </a:moveTo>
                  <a:cubicBezTo>
                    <a:pt x="310" y="805"/>
                    <a:pt x="310" y="805"/>
                    <a:pt x="310" y="805"/>
                  </a:cubicBezTo>
                  <a:cubicBezTo>
                    <a:pt x="310" y="805"/>
                    <a:pt x="310" y="805"/>
                    <a:pt x="310" y="805"/>
                  </a:cubicBezTo>
                  <a:moveTo>
                    <a:pt x="310" y="805"/>
                  </a:moveTo>
                  <a:cubicBezTo>
                    <a:pt x="310" y="805"/>
                    <a:pt x="310" y="805"/>
                    <a:pt x="310" y="805"/>
                  </a:cubicBezTo>
                  <a:cubicBezTo>
                    <a:pt x="310" y="805"/>
                    <a:pt x="310" y="805"/>
                    <a:pt x="310" y="805"/>
                  </a:cubicBezTo>
                  <a:moveTo>
                    <a:pt x="373" y="785"/>
                  </a:moveTo>
                  <a:cubicBezTo>
                    <a:pt x="354" y="790"/>
                    <a:pt x="332" y="796"/>
                    <a:pt x="310" y="805"/>
                  </a:cubicBezTo>
                  <a:cubicBezTo>
                    <a:pt x="332" y="796"/>
                    <a:pt x="354" y="790"/>
                    <a:pt x="373" y="785"/>
                  </a:cubicBezTo>
                  <a:cubicBezTo>
                    <a:pt x="373" y="785"/>
                    <a:pt x="373" y="785"/>
                    <a:pt x="373" y="785"/>
                  </a:cubicBezTo>
                  <a:moveTo>
                    <a:pt x="176" y="460"/>
                  </a:moveTo>
                  <a:cubicBezTo>
                    <a:pt x="176" y="460"/>
                    <a:pt x="176" y="460"/>
                    <a:pt x="176" y="460"/>
                  </a:cubicBezTo>
                  <a:cubicBezTo>
                    <a:pt x="176" y="460"/>
                    <a:pt x="176" y="460"/>
                    <a:pt x="176" y="460"/>
                  </a:cubicBezTo>
                  <a:moveTo>
                    <a:pt x="239" y="358"/>
                  </a:moveTo>
                  <a:cubicBezTo>
                    <a:pt x="214" y="370"/>
                    <a:pt x="189" y="384"/>
                    <a:pt x="164" y="402"/>
                  </a:cubicBezTo>
                  <a:cubicBezTo>
                    <a:pt x="189" y="384"/>
                    <a:pt x="214" y="370"/>
                    <a:pt x="239" y="358"/>
                  </a:cubicBezTo>
                  <a:cubicBezTo>
                    <a:pt x="239" y="358"/>
                    <a:pt x="239" y="358"/>
                    <a:pt x="239" y="358"/>
                  </a:cubicBezTo>
                  <a:moveTo>
                    <a:pt x="22" y="63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moveTo>
                    <a:pt x="22" y="63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moveTo>
                    <a:pt x="22" y="63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moveTo>
                    <a:pt x="22" y="63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6792" tIns="38396" rIns="76792" bIns="38396" numCol="1" anchor="t" anchorCtr="0" compatLnSpc="1"/>
            <a:p>
              <a:endParaRPr lang="zh-CN" altLang="en-US" sz="1510"/>
            </a:p>
          </p:txBody>
        </p:sp>
      </p:grpSp>
      <p:grpSp>
        <p:nvGrpSpPr>
          <p:cNvPr id="36" name="组合 35"/>
          <p:cNvGrpSpPr/>
          <p:nvPr/>
        </p:nvGrpSpPr>
        <p:grpSpPr>
          <a:xfrm rot="16200000">
            <a:off x="3461111" y="1837398"/>
            <a:ext cx="2901207" cy="2692172"/>
            <a:chOff x="6409" y="3005"/>
            <a:chExt cx="4705" cy="4366"/>
          </a:xfrm>
          <a:solidFill>
            <a:srgbClr val="FEA900"/>
          </a:solidFill>
          <a:effectLst/>
        </p:grpSpPr>
        <p:sp>
          <p:nvSpPr>
            <p:cNvPr id="37" name="Freeform 240"/>
            <p:cNvSpPr/>
            <p:nvPr>
              <p:custDataLst>
                <p:tags r:id="rId6"/>
              </p:custDataLst>
            </p:nvPr>
          </p:nvSpPr>
          <p:spPr bwMode="auto">
            <a:xfrm>
              <a:off x="7639" y="5911"/>
              <a:ext cx="2247" cy="1312"/>
            </a:xfrm>
            <a:custGeom>
              <a:avLst/>
              <a:gdLst>
                <a:gd name="T0" fmla="*/ 311 w 621"/>
                <a:gd name="T1" fmla="*/ 0 h 442"/>
                <a:gd name="T2" fmla="*/ 0 w 621"/>
                <a:gd name="T3" fmla="*/ 96 h 442"/>
                <a:gd name="T4" fmla="*/ 132 w 621"/>
                <a:gd name="T5" fmla="*/ 442 h 442"/>
                <a:gd name="T6" fmla="*/ 311 w 621"/>
                <a:gd name="T7" fmla="*/ 406 h 442"/>
                <a:gd name="T8" fmla="*/ 489 w 621"/>
                <a:gd name="T9" fmla="*/ 442 h 442"/>
                <a:gd name="T10" fmla="*/ 621 w 621"/>
                <a:gd name="T11" fmla="*/ 96 h 442"/>
                <a:gd name="T12" fmla="*/ 311 w 621"/>
                <a:gd name="T1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1" h="442">
                  <a:moveTo>
                    <a:pt x="311" y="0"/>
                  </a:moveTo>
                  <a:cubicBezTo>
                    <a:pt x="95" y="0"/>
                    <a:pt x="0" y="96"/>
                    <a:pt x="0" y="96"/>
                  </a:cubicBezTo>
                  <a:cubicBezTo>
                    <a:pt x="132" y="442"/>
                    <a:pt x="132" y="442"/>
                    <a:pt x="132" y="442"/>
                  </a:cubicBezTo>
                  <a:cubicBezTo>
                    <a:pt x="231" y="403"/>
                    <a:pt x="311" y="406"/>
                    <a:pt x="311" y="406"/>
                  </a:cubicBezTo>
                  <a:cubicBezTo>
                    <a:pt x="311" y="406"/>
                    <a:pt x="391" y="403"/>
                    <a:pt x="489" y="442"/>
                  </a:cubicBezTo>
                  <a:cubicBezTo>
                    <a:pt x="621" y="96"/>
                    <a:pt x="621" y="96"/>
                    <a:pt x="621" y="96"/>
                  </a:cubicBezTo>
                  <a:cubicBezTo>
                    <a:pt x="621" y="96"/>
                    <a:pt x="527" y="0"/>
                    <a:pt x="3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6792" tIns="38396" rIns="76792" bIns="38396" numCol="1" anchor="t" anchorCtr="0" compatLnSpc="1"/>
            <a:p>
              <a:endParaRPr lang="zh-CN" altLang="en-US" sz="1510"/>
            </a:p>
          </p:txBody>
        </p:sp>
        <p:sp>
          <p:nvSpPr>
            <p:cNvPr id="38" name="Freeform 241"/>
            <p:cNvSpPr/>
            <p:nvPr>
              <p:custDataLst>
                <p:tags r:id="rId7"/>
              </p:custDataLst>
            </p:nvPr>
          </p:nvSpPr>
          <p:spPr bwMode="auto">
            <a:xfrm>
              <a:off x="7082" y="4504"/>
              <a:ext cx="3359" cy="1522"/>
            </a:xfrm>
            <a:custGeom>
              <a:avLst/>
              <a:gdLst>
                <a:gd name="T0" fmla="*/ 465 w 929"/>
                <a:gd name="T1" fmla="*/ 0 h 513"/>
                <a:gd name="T2" fmla="*/ 0 w 929"/>
                <a:gd name="T3" fmla="*/ 173 h 513"/>
                <a:gd name="T4" fmla="*/ 139 w 929"/>
                <a:gd name="T5" fmla="*/ 513 h 513"/>
                <a:gd name="T6" fmla="*/ 465 w 929"/>
                <a:gd name="T7" fmla="*/ 413 h 513"/>
                <a:gd name="T8" fmla="*/ 790 w 929"/>
                <a:gd name="T9" fmla="*/ 513 h 513"/>
                <a:gd name="T10" fmla="*/ 929 w 929"/>
                <a:gd name="T11" fmla="*/ 173 h 513"/>
                <a:gd name="T12" fmla="*/ 465 w 929"/>
                <a:gd name="T13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9" h="513">
                  <a:moveTo>
                    <a:pt x="465" y="0"/>
                  </a:moveTo>
                  <a:cubicBezTo>
                    <a:pt x="181" y="0"/>
                    <a:pt x="0" y="173"/>
                    <a:pt x="0" y="173"/>
                  </a:cubicBezTo>
                  <a:cubicBezTo>
                    <a:pt x="139" y="513"/>
                    <a:pt x="139" y="513"/>
                    <a:pt x="139" y="513"/>
                  </a:cubicBezTo>
                  <a:cubicBezTo>
                    <a:pt x="272" y="421"/>
                    <a:pt x="407" y="413"/>
                    <a:pt x="465" y="413"/>
                  </a:cubicBezTo>
                  <a:cubicBezTo>
                    <a:pt x="523" y="413"/>
                    <a:pt x="657" y="421"/>
                    <a:pt x="790" y="513"/>
                  </a:cubicBezTo>
                  <a:cubicBezTo>
                    <a:pt x="929" y="173"/>
                    <a:pt x="929" y="173"/>
                    <a:pt x="929" y="173"/>
                  </a:cubicBezTo>
                  <a:cubicBezTo>
                    <a:pt x="929" y="173"/>
                    <a:pt x="748" y="0"/>
                    <a:pt x="46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6792" tIns="38396" rIns="76792" bIns="38396" numCol="1" anchor="t" anchorCtr="0" compatLnSpc="1"/>
            <a:p>
              <a:endParaRPr lang="zh-CN" altLang="en-US" sz="1510"/>
            </a:p>
          </p:txBody>
        </p:sp>
        <p:sp>
          <p:nvSpPr>
            <p:cNvPr id="39" name="Freeform 242"/>
            <p:cNvSpPr/>
            <p:nvPr>
              <p:custDataLst>
                <p:tags r:id="rId8"/>
              </p:custDataLst>
            </p:nvPr>
          </p:nvSpPr>
          <p:spPr bwMode="auto">
            <a:xfrm>
              <a:off x="6409" y="3005"/>
              <a:ext cx="4705" cy="1829"/>
            </a:xfrm>
            <a:custGeom>
              <a:avLst/>
              <a:gdLst>
                <a:gd name="T0" fmla="*/ 651 w 1301"/>
                <a:gd name="T1" fmla="*/ 0 h 616"/>
                <a:gd name="T2" fmla="*/ 651 w 1301"/>
                <a:gd name="T3" fmla="*/ 0 h 616"/>
                <a:gd name="T4" fmla="*/ 651 w 1301"/>
                <a:gd name="T5" fmla="*/ 0 h 616"/>
                <a:gd name="T6" fmla="*/ 0 w 1301"/>
                <a:gd name="T7" fmla="*/ 213 h 616"/>
                <a:gd name="T8" fmla="*/ 164 w 1301"/>
                <a:gd name="T9" fmla="*/ 616 h 616"/>
                <a:gd name="T10" fmla="*/ 651 w 1301"/>
                <a:gd name="T11" fmla="*/ 435 h 616"/>
                <a:gd name="T12" fmla="*/ 651 w 1301"/>
                <a:gd name="T13" fmla="*/ 435 h 616"/>
                <a:gd name="T14" fmla="*/ 1137 w 1301"/>
                <a:gd name="T15" fmla="*/ 616 h 616"/>
                <a:gd name="T16" fmla="*/ 1301 w 1301"/>
                <a:gd name="T17" fmla="*/ 213 h 616"/>
                <a:gd name="T18" fmla="*/ 651 w 1301"/>
                <a:gd name="T19" fmla="*/ 0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1" h="616">
                  <a:moveTo>
                    <a:pt x="651" y="0"/>
                  </a:moveTo>
                  <a:cubicBezTo>
                    <a:pt x="651" y="0"/>
                    <a:pt x="651" y="0"/>
                    <a:pt x="651" y="0"/>
                  </a:cubicBezTo>
                  <a:cubicBezTo>
                    <a:pt x="651" y="0"/>
                    <a:pt x="651" y="0"/>
                    <a:pt x="651" y="0"/>
                  </a:cubicBezTo>
                  <a:cubicBezTo>
                    <a:pt x="243" y="0"/>
                    <a:pt x="0" y="213"/>
                    <a:pt x="0" y="213"/>
                  </a:cubicBezTo>
                  <a:cubicBezTo>
                    <a:pt x="164" y="616"/>
                    <a:pt x="164" y="616"/>
                    <a:pt x="164" y="616"/>
                  </a:cubicBezTo>
                  <a:cubicBezTo>
                    <a:pt x="375" y="430"/>
                    <a:pt x="646" y="435"/>
                    <a:pt x="651" y="435"/>
                  </a:cubicBezTo>
                  <a:cubicBezTo>
                    <a:pt x="651" y="435"/>
                    <a:pt x="651" y="435"/>
                    <a:pt x="651" y="435"/>
                  </a:cubicBezTo>
                  <a:cubicBezTo>
                    <a:pt x="655" y="435"/>
                    <a:pt x="919" y="420"/>
                    <a:pt x="1137" y="616"/>
                  </a:cubicBezTo>
                  <a:cubicBezTo>
                    <a:pt x="1301" y="213"/>
                    <a:pt x="1301" y="213"/>
                    <a:pt x="1301" y="213"/>
                  </a:cubicBezTo>
                  <a:cubicBezTo>
                    <a:pt x="1301" y="213"/>
                    <a:pt x="1058" y="0"/>
                    <a:pt x="65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6792" tIns="38396" rIns="76792" bIns="38396" numCol="1" anchor="t" anchorCtr="0" compatLnSpc="1"/>
            <a:p>
              <a:endParaRPr lang="zh-CN" altLang="en-US" sz="1510"/>
            </a:p>
          </p:txBody>
        </p:sp>
        <p:sp>
          <p:nvSpPr>
            <p:cNvPr id="40" name="Freeform 244"/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6409" y="3637"/>
              <a:ext cx="1022" cy="1193"/>
            </a:xfrm>
            <a:custGeom>
              <a:avLst/>
              <a:gdLst>
                <a:gd name="T0" fmla="*/ 268 w 283"/>
                <a:gd name="T1" fmla="*/ 329 h 402"/>
                <a:gd name="T2" fmla="*/ 166 w 283"/>
                <a:gd name="T3" fmla="*/ 402 h 402"/>
                <a:gd name="T4" fmla="*/ 268 w 283"/>
                <a:gd name="T5" fmla="*/ 329 h 402"/>
                <a:gd name="T6" fmla="*/ 283 w 283"/>
                <a:gd name="T7" fmla="*/ 377 h 402"/>
                <a:gd name="T8" fmla="*/ 268 w 283"/>
                <a:gd name="T9" fmla="*/ 329 h 402"/>
                <a:gd name="T10" fmla="*/ 0 w 283"/>
                <a:gd name="T11" fmla="*/ 0 h 402"/>
                <a:gd name="T12" fmla="*/ 0 w 283"/>
                <a:gd name="T13" fmla="*/ 0 h 402"/>
                <a:gd name="T14" fmla="*/ 0 w 283"/>
                <a:gd name="T15" fmla="*/ 0 h 402"/>
                <a:gd name="T16" fmla="*/ 0 w 283"/>
                <a:gd name="T1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402">
                  <a:moveTo>
                    <a:pt x="268" y="329"/>
                  </a:moveTo>
                  <a:cubicBezTo>
                    <a:pt x="233" y="349"/>
                    <a:pt x="199" y="373"/>
                    <a:pt x="166" y="402"/>
                  </a:cubicBezTo>
                  <a:cubicBezTo>
                    <a:pt x="199" y="373"/>
                    <a:pt x="233" y="349"/>
                    <a:pt x="268" y="329"/>
                  </a:cubicBezTo>
                  <a:cubicBezTo>
                    <a:pt x="283" y="377"/>
                    <a:pt x="283" y="377"/>
                    <a:pt x="283" y="377"/>
                  </a:cubicBezTo>
                  <a:cubicBezTo>
                    <a:pt x="268" y="329"/>
                    <a:pt x="268" y="329"/>
                    <a:pt x="268" y="329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6792" tIns="38396" rIns="76792" bIns="38396" numCol="1" anchor="t" anchorCtr="0" compatLnSpc="1"/>
            <a:p>
              <a:endParaRPr lang="zh-CN" altLang="en-US" sz="1510"/>
            </a:p>
          </p:txBody>
        </p:sp>
        <p:sp>
          <p:nvSpPr>
            <p:cNvPr id="42" name="Freeform 246"/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>
              <a:off x="7002" y="4830"/>
              <a:ext cx="1410" cy="2541"/>
            </a:xfrm>
            <a:custGeom>
              <a:avLst/>
              <a:gdLst>
                <a:gd name="T0" fmla="*/ 332 w 390"/>
                <a:gd name="T1" fmla="*/ 856 h 856"/>
                <a:gd name="T2" fmla="*/ 332 w 390"/>
                <a:gd name="T3" fmla="*/ 856 h 856"/>
                <a:gd name="T4" fmla="*/ 332 w 390"/>
                <a:gd name="T5" fmla="*/ 856 h 856"/>
                <a:gd name="T6" fmla="*/ 383 w 390"/>
                <a:gd name="T7" fmla="*/ 815 h 856"/>
                <a:gd name="T8" fmla="*/ 390 w 390"/>
                <a:gd name="T9" fmla="*/ 837 h 856"/>
                <a:gd name="T10" fmla="*/ 390 w 390"/>
                <a:gd name="T11" fmla="*/ 837 h 856"/>
                <a:gd name="T12" fmla="*/ 383 w 390"/>
                <a:gd name="T13" fmla="*/ 815 h 856"/>
                <a:gd name="T14" fmla="*/ 308 w 390"/>
                <a:gd name="T15" fmla="*/ 806 h 856"/>
                <a:gd name="T16" fmla="*/ 308 w 390"/>
                <a:gd name="T17" fmla="*/ 806 h 856"/>
                <a:gd name="T18" fmla="*/ 308 w 390"/>
                <a:gd name="T19" fmla="*/ 806 h 856"/>
                <a:gd name="T20" fmla="*/ 309 w 390"/>
                <a:gd name="T21" fmla="*/ 806 h 856"/>
                <a:gd name="T22" fmla="*/ 308 w 390"/>
                <a:gd name="T23" fmla="*/ 806 h 856"/>
                <a:gd name="T24" fmla="*/ 309 w 390"/>
                <a:gd name="T25" fmla="*/ 806 h 856"/>
                <a:gd name="T26" fmla="*/ 309 w 390"/>
                <a:gd name="T27" fmla="*/ 806 h 856"/>
                <a:gd name="T28" fmla="*/ 309 w 390"/>
                <a:gd name="T29" fmla="*/ 806 h 856"/>
                <a:gd name="T30" fmla="*/ 309 w 390"/>
                <a:gd name="T31" fmla="*/ 806 h 856"/>
                <a:gd name="T32" fmla="*/ 309 w 390"/>
                <a:gd name="T33" fmla="*/ 806 h 856"/>
                <a:gd name="T34" fmla="*/ 309 w 390"/>
                <a:gd name="T35" fmla="*/ 806 h 856"/>
                <a:gd name="T36" fmla="*/ 309 w 390"/>
                <a:gd name="T37" fmla="*/ 806 h 856"/>
                <a:gd name="T38" fmla="*/ 309 w 390"/>
                <a:gd name="T39" fmla="*/ 805 h 856"/>
                <a:gd name="T40" fmla="*/ 309 w 390"/>
                <a:gd name="T41" fmla="*/ 806 h 856"/>
                <a:gd name="T42" fmla="*/ 309 w 390"/>
                <a:gd name="T43" fmla="*/ 805 h 856"/>
                <a:gd name="T44" fmla="*/ 310 w 390"/>
                <a:gd name="T45" fmla="*/ 805 h 856"/>
                <a:gd name="T46" fmla="*/ 310 w 390"/>
                <a:gd name="T47" fmla="*/ 805 h 856"/>
                <a:gd name="T48" fmla="*/ 310 w 390"/>
                <a:gd name="T49" fmla="*/ 805 h 856"/>
                <a:gd name="T50" fmla="*/ 310 w 390"/>
                <a:gd name="T51" fmla="*/ 805 h 856"/>
                <a:gd name="T52" fmla="*/ 310 w 390"/>
                <a:gd name="T53" fmla="*/ 805 h 856"/>
                <a:gd name="T54" fmla="*/ 310 w 390"/>
                <a:gd name="T55" fmla="*/ 805 h 856"/>
                <a:gd name="T56" fmla="*/ 373 w 390"/>
                <a:gd name="T57" fmla="*/ 785 h 856"/>
                <a:gd name="T58" fmla="*/ 310 w 390"/>
                <a:gd name="T59" fmla="*/ 805 h 856"/>
                <a:gd name="T60" fmla="*/ 373 w 390"/>
                <a:gd name="T61" fmla="*/ 785 h 856"/>
                <a:gd name="T62" fmla="*/ 373 w 390"/>
                <a:gd name="T63" fmla="*/ 785 h 856"/>
                <a:gd name="T64" fmla="*/ 176 w 390"/>
                <a:gd name="T65" fmla="*/ 460 h 856"/>
                <a:gd name="T66" fmla="*/ 176 w 390"/>
                <a:gd name="T67" fmla="*/ 460 h 856"/>
                <a:gd name="T68" fmla="*/ 176 w 390"/>
                <a:gd name="T69" fmla="*/ 460 h 856"/>
                <a:gd name="T70" fmla="*/ 239 w 390"/>
                <a:gd name="T71" fmla="*/ 358 h 856"/>
                <a:gd name="T72" fmla="*/ 164 w 390"/>
                <a:gd name="T73" fmla="*/ 402 h 856"/>
                <a:gd name="T74" fmla="*/ 239 w 390"/>
                <a:gd name="T75" fmla="*/ 358 h 856"/>
                <a:gd name="T76" fmla="*/ 239 w 390"/>
                <a:gd name="T77" fmla="*/ 358 h 856"/>
                <a:gd name="T78" fmla="*/ 22 w 390"/>
                <a:gd name="T79" fmla="*/ 63 h 856"/>
                <a:gd name="T80" fmla="*/ 22 w 390"/>
                <a:gd name="T81" fmla="*/ 63 h 856"/>
                <a:gd name="T82" fmla="*/ 22 w 390"/>
                <a:gd name="T83" fmla="*/ 63 h 856"/>
                <a:gd name="T84" fmla="*/ 22 w 390"/>
                <a:gd name="T85" fmla="*/ 63 h 856"/>
                <a:gd name="T86" fmla="*/ 22 w 390"/>
                <a:gd name="T87" fmla="*/ 63 h 856"/>
                <a:gd name="T88" fmla="*/ 22 w 390"/>
                <a:gd name="T89" fmla="*/ 63 h 856"/>
                <a:gd name="T90" fmla="*/ 22 w 390"/>
                <a:gd name="T91" fmla="*/ 63 h 856"/>
                <a:gd name="T92" fmla="*/ 22 w 390"/>
                <a:gd name="T93" fmla="*/ 63 h 856"/>
                <a:gd name="T94" fmla="*/ 22 w 390"/>
                <a:gd name="T95" fmla="*/ 63 h 856"/>
                <a:gd name="T96" fmla="*/ 22 w 390"/>
                <a:gd name="T97" fmla="*/ 63 h 856"/>
                <a:gd name="T98" fmla="*/ 22 w 390"/>
                <a:gd name="T99" fmla="*/ 63 h 856"/>
                <a:gd name="T100" fmla="*/ 22 w 390"/>
                <a:gd name="T101" fmla="*/ 63 h 856"/>
                <a:gd name="T102" fmla="*/ 22 w 390"/>
                <a:gd name="T103" fmla="*/ 63 h 856"/>
                <a:gd name="T104" fmla="*/ 1 w 390"/>
                <a:gd name="T105" fmla="*/ 1 h 856"/>
                <a:gd name="T106" fmla="*/ 0 w 390"/>
                <a:gd name="T107" fmla="*/ 1 h 856"/>
                <a:gd name="T108" fmla="*/ 1 w 390"/>
                <a:gd name="T109" fmla="*/ 1 h 856"/>
                <a:gd name="T110" fmla="*/ 1 w 390"/>
                <a:gd name="T111" fmla="*/ 1 h 856"/>
                <a:gd name="T112" fmla="*/ 1 w 390"/>
                <a:gd name="T113" fmla="*/ 1 h 856"/>
                <a:gd name="T114" fmla="*/ 1 w 390"/>
                <a:gd name="T115" fmla="*/ 1 h 856"/>
                <a:gd name="T116" fmla="*/ 2 w 390"/>
                <a:gd name="T117" fmla="*/ 0 h 856"/>
                <a:gd name="T118" fmla="*/ 1 w 390"/>
                <a:gd name="T119" fmla="*/ 1 h 856"/>
                <a:gd name="T120" fmla="*/ 2 w 390"/>
                <a:gd name="T121" fmla="*/ 0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0" h="856">
                  <a:moveTo>
                    <a:pt x="332" y="856"/>
                  </a:moveTo>
                  <a:cubicBezTo>
                    <a:pt x="332" y="856"/>
                    <a:pt x="332" y="856"/>
                    <a:pt x="332" y="856"/>
                  </a:cubicBezTo>
                  <a:cubicBezTo>
                    <a:pt x="332" y="856"/>
                    <a:pt x="332" y="856"/>
                    <a:pt x="332" y="856"/>
                  </a:cubicBezTo>
                  <a:moveTo>
                    <a:pt x="383" y="815"/>
                  </a:moveTo>
                  <a:cubicBezTo>
                    <a:pt x="390" y="837"/>
                    <a:pt x="390" y="837"/>
                    <a:pt x="390" y="837"/>
                  </a:cubicBezTo>
                  <a:cubicBezTo>
                    <a:pt x="390" y="837"/>
                    <a:pt x="390" y="837"/>
                    <a:pt x="390" y="837"/>
                  </a:cubicBezTo>
                  <a:cubicBezTo>
                    <a:pt x="383" y="815"/>
                    <a:pt x="383" y="815"/>
                    <a:pt x="383" y="815"/>
                  </a:cubicBezTo>
                  <a:moveTo>
                    <a:pt x="308" y="806"/>
                  </a:moveTo>
                  <a:cubicBezTo>
                    <a:pt x="308" y="806"/>
                    <a:pt x="308" y="806"/>
                    <a:pt x="308" y="806"/>
                  </a:cubicBezTo>
                  <a:cubicBezTo>
                    <a:pt x="308" y="806"/>
                    <a:pt x="308" y="806"/>
                    <a:pt x="308" y="806"/>
                  </a:cubicBezTo>
                  <a:moveTo>
                    <a:pt x="309" y="806"/>
                  </a:moveTo>
                  <a:cubicBezTo>
                    <a:pt x="309" y="806"/>
                    <a:pt x="309" y="806"/>
                    <a:pt x="308" y="806"/>
                  </a:cubicBezTo>
                  <a:cubicBezTo>
                    <a:pt x="309" y="806"/>
                    <a:pt x="309" y="806"/>
                    <a:pt x="309" y="806"/>
                  </a:cubicBezTo>
                  <a:moveTo>
                    <a:pt x="309" y="806"/>
                  </a:moveTo>
                  <a:cubicBezTo>
                    <a:pt x="309" y="806"/>
                    <a:pt x="309" y="806"/>
                    <a:pt x="309" y="806"/>
                  </a:cubicBezTo>
                  <a:cubicBezTo>
                    <a:pt x="309" y="806"/>
                    <a:pt x="309" y="806"/>
                    <a:pt x="309" y="806"/>
                  </a:cubicBezTo>
                  <a:moveTo>
                    <a:pt x="309" y="806"/>
                  </a:moveTo>
                  <a:cubicBezTo>
                    <a:pt x="309" y="806"/>
                    <a:pt x="309" y="806"/>
                    <a:pt x="309" y="806"/>
                  </a:cubicBezTo>
                  <a:cubicBezTo>
                    <a:pt x="309" y="806"/>
                    <a:pt x="309" y="806"/>
                    <a:pt x="309" y="806"/>
                  </a:cubicBezTo>
                  <a:moveTo>
                    <a:pt x="309" y="805"/>
                  </a:moveTo>
                  <a:cubicBezTo>
                    <a:pt x="309" y="806"/>
                    <a:pt x="309" y="806"/>
                    <a:pt x="309" y="806"/>
                  </a:cubicBezTo>
                  <a:cubicBezTo>
                    <a:pt x="309" y="806"/>
                    <a:pt x="309" y="806"/>
                    <a:pt x="309" y="805"/>
                  </a:cubicBezTo>
                  <a:moveTo>
                    <a:pt x="310" y="805"/>
                  </a:moveTo>
                  <a:cubicBezTo>
                    <a:pt x="310" y="805"/>
                    <a:pt x="310" y="805"/>
                    <a:pt x="310" y="805"/>
                  </a:cubicBezTo>
                  <a:cubicBezTo>
                    <a:pt x="310" y="805"/>
                    <a:pt x="310" y="805"/>
                    <a:pt x="310" y="805"/>
                  </a:cubicBezTo>
                  <a:moveTo>
                    <a:pt x="310" y="805"/>
                  </a:moveTo>
                  <a:cubicBezTo>
                    <a:pt x="310" y="805"/>
                    <a:pt x="310" y="805"/>
                    <a:pt x="310" y="805"/>
                  </a:cubicBezTo>
                  <a:cubicBezTo>
                    <a:pt x="310" y="805"/>
                    <a:pt x="310" y="805"/>
                    <a:pt x="310" y="805"/>
                  </a:cubicBezTo>
                  <a:moveTo>
                    <a:pt x="373" y="785"/>
                  </a:moveTo>
                  <a:cubicBezTo>
                    <a:pt x="354" y="790"/>
                    <a:pt x="332" y="796"/>
                    <a:pt x="310" y="805"/>
                  </a:cubicBezTo>
                  <a:cubicBezTo>
                    <a:pt x="332" y="796"/>
                    <a:pt x="354" y="790"/>
                    <a:pt x="373" y="785"/>
                  </a:cubicBezTo>
                  <a:cubicBezTo>
                    <a:pt x="373" y="785"/>
                    <a:pt x="373" y="785"/>
                    <a:pt x="373" y="785"/>
                  </a:cubicBezTo>
                  <a:moveTo>
                    <a:pt x="176" y="460"/>
                  </a:moveTo>
                  <a:cubicBezTo>
                    <a:pt x="176" y="460"/>
                    <a:pt x="176" y="460"/>
                    <a:pt x="176" y="460"/>
                  </a:cubicBezTo>
                  <a:cubicBezTo>
                    <a:pt x="176" y="460"/>
                    <a:pt x="176" y="460"/>
                    <a:pt x="176" y="460"/>
                  </a:cubicBezTo>
                  <a:moveTo>
                    <a:pt x="239" y="358"/>
                  </a:moveTo>
                  <a:cubicBezTo>
                    <a:pt x="214" y="370"/>
                    <a:pt x="189" y="384"/>
                    <a:pt x="164" y="402"/>
                  </a:cubicBezTo>
                  <a:cubicBezTo>
                    <a:pt x="189" y="384"/>
                    <a:pt x="214" y="370"/>
                    <a:pt x="239" y="358"/>
                  </a:cubicBezTo>
                  <a:cubicBezTo>
                    <a:pt x="239" y="358"/>
                    <a:pt x="239" y="358"/>
                    <a:pt x="239" y="358"/>
                  </a:cubicBezTo>
                  <a:moveTo>
                    <a:pt x="22" y="63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moveTo>
                    <a:pt x="22" y="63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moveTo>
                    <a:pt x="22" y="63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moveTo>
                    <a:pt x="22" y="63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6792" tIns="38396" rIns="76792" bIns="38396" numCol="1" anchor="t" anchorCtr="0" compatLnSpc="1"/>
            <a:p>
              <a:endParaRPr lang="zh-CN" altLang="en-US" sz="1510"/>
            </a:p>
          </p:txBody>
        </p:sp>
      </p:grpSp>
      <p:pic>
        <p:nvPicPr>
          <p:cNvPr id="43" name="图片 42" descr="resource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20815" y="2936875"/>
            <a:ext cx="480060" cy="480060"/>
          </a:xfrm>
          <a:prstGeom prst="rect">
            <a:avLst/>
          </a:prstGeom>
        </p:spPr>
      </p:pic>
      <p:cxnSp>
        <p:nvCxnSpPr>
          <p:cNvPr id="45" name="直接箭头连接符 44"/>
          <p:cNvCxnSpPr/>
          <p:nvPr/>
        </p:nvCxnSpPr>
        <p:spPr>
          <a:xfrm>
            <a:off x="3892550" y="1862455"/>
            <a:ext cx="2133600" cy="105156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 flipV="1">
            <a:off x="3909060" y="3447415"/>
            <a:ext cx="2090420" cy="103632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7414260" y="3509645"/>
            <a:ext cx="2179320" cy="98171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 flipV="1">
            <a:off x="7429500" y="1908175"/>
            <a:ext cx="2103120" cy="94615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 rot="3660000">
            <a:off x="5201603" y="4062730"/>
            <a:ext cx="436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电商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 rot="3660000">
            <a:off x="5018723" y="4177030"/>
            <a:ext cx="436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抖音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 rot="3660000">
            <a:off x="4798378" y="4330065"/>
            <a:ext cx="563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小红书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5436553" y="3014980"/>
            <a:ext cx="6400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200" b="1">
                <a:solidFill>
                  <a:schemeClr val="tx1"/>
                </a:solidFill>
                <a:sym typeface="+mn-ea"/>
              </a:rPr>
              <a:t>小私域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4471353" y="3014980"/>
            <a:ext cx="6400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200" b="1">
                <a:solidFill>
                  <a:schemeClr val="tx1"/>
                </a:solidFill>
                <a:sym typeface="+mn-ea"/>
              </a:rPr>
              <a:t>大私域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3619818" y="3014980"/>
            <a:ext cx="487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200" b="1">
                <a:solidFill>
                  <a:schemeClr val="tx1"/>
                </a:solidFill>
                <a:sym typeface="+mn-ea"/>
              </a:rPr>
              <a:t>公域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61" name="文本框 60"/>
          <p:cNvSpPr txBox="1"/>
          <p:nvPr/>
        </p:nvSpPr>
        <p:spPr>
          <a:xfrm rot="3660000">
            <a:off x="5590858" y="3854450"/>
            <a:ext cx="436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转粉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62" name="文本框 61"/>
          <p:cNvSpPr txBox="1"/>
          <p:nvPr/>
        </p:nvSpPr>
        <p:spPr>
          <a:xfrm rot="3660000">
            <a:off x="5764848" y="3757930"/>
            <a:ext cx="436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留存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67" name="文本框 66"/>
          <p:cNvSpPr txBox="1"/>
          <p:nvPr/>
        </p:nvSpPr>
        <p:spPr>
          <a:xfrm rot="17460000">
            <a:off x="5614988" y="2315210"/>
            <a:ext cx="436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服务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68" name="文本框 67"/>
          <p:cNvSpPr txBox="1"/>
          <p:nvPr/>
        </p:nvSpPr>
        <p:spPr>
          <a:xfrm rot="17460000">
            <a:off x="5770563" y="2393950"/>
            <a:ext cx="436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变现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69" name="文本框 68"/>
          <p:cNvSpPr txBox="1"/>
          <p:nvPr/>
        </p:nvSpPr>
        <p:spPr>
          <a:xfrm rot="17700000">
            <a:off x="5135563" y="2086610"/>
            <a:ext cx="436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直播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70" name="文本框 69"/>
          <p:cNvSpPr txBox="1"/>
          <p:nvPr/>
        </p:nvSpPr>
        <p:spPr>
          <a:xfrm rot="17640000">
            <a:off x="4953953" y="2000250"/>
            <a:ext cx="436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微博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71" name="文本框 70"/>
          <p:cNvSpPr txBox="1"/>
          <p:nvPr/>
        </p:nvSpPr>
        <p:spPr>
          <a:xfrm rot="17700000">
            <a:off x="4748848" y="1867535"/>
            <a:ext cx="563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公众号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72" name="文本框 71"/>
          <p:cNvSpPr txBox="1"/>
          <p:nvPr/>
        </p:nvSpPr>
        <p:spPr>
          <a:xfrm rot="17700000">
            <a:off x="4194493" y="1530350"/>
            <a:ext cx="436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广告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73" name="文本框 72"/>
          <p:cNvSpPr txBox="1"/>
          <p:nvPr/>
        </p:nvSpPr>
        <p:spPr>
          <a:xfrm rot="3660000">
            <a:off x="4186238" y="4629785"/>
            <a:ext cx="436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广告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74" name="文本框 73"/>
          <p:cNvSpPr txBox="1"/>
          <p:nvPr/>
        </p:nvSpPr>
        <p:spPr>
          <a:xfrm rot="3660000">
            <a:off x="7205028" y="2401570"/>
            <a:ext cx="436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好评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75" name="文本框 74"/>
          <p:cNvSpPr txBox="1"/>
          <p:nvPr/>
        </p:nvSpPr>
        <p:spPr>
          <a:xfrm rot="3660000">
            <a:off x="7403148" y="2305050"/>
            <a:ext cx="40513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KOC</a:t>
            </a:r>
            <a:endParaRPr lang="en-US" altLang="zh-CN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76" name="文本框 75"/>
          <p:cNvSpPr txBox="1"/>
          <p:nvPr/>
        </p:nvSpPr>
        <p:spPr>
          <a:xfrm rot="6780000">
            <a:off x="7227888" y="3721735"/>
            <a:ext cx="436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分享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77" name="文本框 76"/>
          <p:cNvSpPr txBox="1"/>
          <p:nvPr/>
        </p:nvSpPr>
        <p:spPr>
          <a:xfrm rot="6780000">
            <a:off x="7411403" y="3815715"/>
            <a:ext cx="436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裂变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78" name="文本框 77"/>
          <p:cNvSpPr txBox="1"/>
          <p:nvPr/>
        </p:nvSpPr>
        <p:spPr>
          <a:xfrm rot="3660000">
            <a:off x="8234363" y="1933575"/>
            <a:ext cx="391795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KOL</a:t>
            </a:r>
            <a:endParaRPr lang="en-US" altLang="zh-CN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79" name="文本框 78"/>
          <p:cNvSpPr txBox="1"/>
          <p:nvPr/>
        </p:nvSpPr>
        <p:spPr>
          <a:xfrm rot="3660000">
            <a:off x="8012748" y="2040255"/>
            <a:ext cx="436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代理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80" name="文本框 79"/>
          <p:cNvSpPr txBox="1"/>
          <p:nvPr/>
        </p:nvSpPr>
        <p:spPr>
          <a:xfrm rot="6780000">
            <a:off x="8212773" y="4219575"/>
            <a:ext cx="436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社群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81" name="文本框 80"/>
          <p:cNvSpPr txBox="1"/>
          <p:nvPr/>
        </p:nvSpPr>
        <p:spPr>
          <a:xfrm rot="6780000">
            <a:off x="8021638" y="4133215"/>
            <a:ext cx="436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粉丝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82" name="文本框 81"/>
          <p:cNvSpPr txBox="1"/>
          <p:nvPr/>
        </p:nvSpPr>
        <p:spPr>
          <a:xfrm rot="3660000">
            <a:off x="8823008" y="1586230"/>
            <a:ext cx="436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口碑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83" name="文本框 82"/>
          <p:cNvSpPr txBox="1"/>
          <p:nvPr/>
        </p:nvSpPr>
        <p:spPr>
          <a:xfrm rot="6780000">
            <a:off x="8823643" y="4564380"/>
            <a:ext cx="436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传播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6415088" y="3416935"/>
            <a:ext cx="690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tx1"/>
                </a:solidFill>
                <a:sym typeface="+mn-ea"/>
              </a:rPr>
              <a:t>品牌用户</a:t>
            </a:r>
            <a:endParaRPr lang="zh-CN" altLang="en-US" sz="1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7503478" y="3038475"/>
            <a:ext cx="487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200" b="1">
                <a:solidFill>
                  <a:schemeClr val="tx1"/>
                </a:solidFill>
                <a:sym typeface="+mn-ea"/>
              </a:rPr>
              <a:t>自用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8372158" y="3038475"/>
            <a:ext cx="487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200" b="1">
                <a:solidFill>
                  <a:schemeClr val="tx1"/>
                </a:solidFill>
                <a:sym typeface="+mn-ea"/>
              </a:rPr>
              <a:t>分销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9254173" y="3051175"/>
            <a:ext cx="487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200" b="1">
                <a:solidFill>
                  <a:schemeClr val="tx1"/>
                </a:solidFill>
                <a:sym typeface="+mn-ea"/>
              </a:rPr>
              <a:t>声量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447790" y="3932555"/>
            <a:ext cx="628650" cy="266700"/>
            <a:chOff x="10154" y="6193"/>
            <a:chExt cx="990" cy="420"/>
          </a:xfrm>
        </p:grpSpPr>
        <p:sp>
          <p:nvSpPr>
            <p:cNvPr id="10" name="对角圆角矩形 9"/>
            <p:cNvSpPr/>
            <p:nvPr/>
          </p:nvSpPr>
          <p:spPr>
            <a:xfrm>
              <a:off x="10154" y="6193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EA9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黑色ROI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309" y="6197"/>
              <a:ext cx="680" cy="411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 rot="6780000">
            <a:off x="8075295" y="4522470"/>
            <a:ext cx="436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抖音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 rot="6780000">
            <a:off x="7779385" y="4493260"/>
            <a:ext cx="563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小红书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 rot="3720000">
            <a:off x="7861935" y="1724660"/>
            <a:ext cx="436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直播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 rot="3840000">
            <a:off x="8057515" y="1664970"/>
            <a:ext cx="436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sym typeface="+mn-ea"/>
              </a:rPr>
              <a:t>微博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63003" y="435610"/>
            <a:ext cx="4043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从消费者的心智模型层面，品牌面临的变化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56" name="图片 55" descr="resource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8" name="图片 17" descr="resource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21" name="图片 20" descr="resource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601345" y="1089025"/>
            <a:ext cx="2295525" cy="3721100"/>
            <a:chOff x="1814" y="1854"/>
            <a:chExt cx="3615" cy="5860"/>
          </a:xfrm>
        </p:grpSpPr>
        <p:sp>
          <p:nvSpPr>
            <p:cNvPr id="47" name="文本框 46"/>
            <p:cNvSpPr txBox="1"/>
            <p:nvPr/>
          </p:nvSpPr>
          <p:spPr>
            <a:xfrm>
              <a:off x="2154" y="3420"/>
              <a:ext cx="3073" cy="40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90000"/>
                </a:lnSpc>
              </a:pPr>
              <a:r>
                <a:rPr lang="zh-CN" sz="1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基于深度用户运营，搭建用户数据模型，逐步实现业务能力半径延展</a:t>
              </a:r>
              <a:endParaRPr lang="zh-CN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90000"/>
                </a:lnSpc>
              </a:pPr>
              <a:endParaRPr lang="zh-CN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90000"/>
                </a:lnSpc>
              </a:pPr>
              <a:r>
                <a:rPr lang="zh-CN" sz="1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从</a:t>
              </a:r>
              <a:r>
                <a:rPr lang="en-US" altLang="zh-CN" sz="1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“</a:t>
              </a:r>
              <a:r>
                <a:rPr lang="zh-CN" altLang="en-US" sz="1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小私域</a:t>
              </a:r>
              <a:r>
                <a:rPr lang="en-US" altLang="zh-CN" sz="1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”</a:t>
              </a:r>
              <a:r>
                <a:rPr lang="zh-CN" altLang="en-US" sz="1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到</a:t>
              </a:r>
              <a:r>
                <a:rPr lang="en-US" altLang="zh-CN" sz="1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“</a:t>
              </a:r>
              <a:r>
                <a:rPr lang="zh-CN" altLang="en-US" sz="1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大私域</a:t>
              </a:r>
              <a:r>
                <a:rPr lang="en-US" altLang="zh-CN" sz="1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”</a:t>
              </a:r>
              <a:endParaRPr lang="en-US" altLang="zh-CN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90000"/>
                </a:lnSpc>
              </a:pPr>
              <a:r>
                <a:rPr lang="zh-CN" altLang="en-US" sz="1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从</a:t>
              </a:r>
              <a:r>
                <a:rPr lang="en-US" altLang="zh-CN" sz="1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“</a:t>
              </a:r>
              <a:r>
                <a:rPr lang="zh-CN" altLang="en-US" sz="1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会员运营</a:t>
              </a:r>
              <a:r>
                <a:rPr lang="en-US" altLang="zh-CN" sz="1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”</a:t>
              </a:r>
              <a:r>
                <a:rPr lang="zh-CN" altLang="en-US" sz="1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到</a:t>
              </a:r>
              <a:r>
                <a:rPr lang="en-US" altLang="zh-CN" sz="1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“</a:t>
              </a:r>
              <a:r>
                <a:rPr lang="zh-CN" altLang="en-US" sz="1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消费者运营</a:t>
              </a:r>
              <a:r>
                <a:rPr lang="en-US" altLang="zh-CN" sz="1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”</a:t>
              </a:r>
              <a:endParaRPr lang="en-US" altLang="zh-CN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14" y="2706"/>
              <a:ext cx="3615" cy="5008"/>
            </a:xfrm>
            <a:prstGeom prst="rect">
              <a:avLst/>
            </a:prstGeom>
            <a:noFill/>
            <a:ln w="19050">
              <a:solidFill>
                <a:srgbClr val="FE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23" name="组合 22"/>
            <p:cNvGrpSpPr/>
            <p:nvPr/>
          </p:nvGrpSpPr>
          <p:grpSpPr>
            <a:xfrm rot="0">
              <a:off x="2969" y="1854"/>
              <a:ext cx="1305" cy="1404"/>
              <a:chOff x="2019" y="2350"/>
              <a:chExt cx="1305" cy="1404"/>
            </a:xfrm>
          </p:grpSpPr>
          <p:pic>
            <p:nvPicPr>
              <p:cNvPr id="24" name="图片 23" descr="六角形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19" y="2350"/>
                <a:ext cx="1305" cy="1404"/>
              </a:xfrm>
              <a:prstGeom prst="rect">
                <a:avLst/>
              </a:prstGeom>
            </p:spPr>
          </p:pic>
          <p:sp>
            <p:nvSpPr>
              <p:cNvPr id="57" name="文本框 56"/>
              <p:cNvSpPr txBox="1"/>
              <p:nvPr/>
            </p:nvSpPr>
            <p:spPr>
              <a:xfrm>
                <a:off x="2164" y="2762"/>
                <a:ext cx="1104" cy="5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zh-CN" altLang="en-US" b="1">
                    <a:latin typeface="微软雅黑" panose="020B0503020204020204" charset="-122"/>
                    <a:ea typeface="微软雅黑" panose="020B0503020204020204" charset="-122"/>
                  </a:rPr>
                  <a:t>出圈</a:t>
                </a:r>
                <a:endParaRPr lang="zh-CN" altLang="en-US" b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cxnSp>
        <p:nvCxnSpPr>
          <p:cNvPr id="26" name="直接连接符 25"/>
          <p:cNvCxnSpPr/>
          <p:nvPr/>
        </p:nvCxnSpPr>
        <p:spPr>
          <a:xfrm flipV="1">
            <a:off x="7244715" y="898525"/>
            <a:ext cx="1476375" cy="93345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8491855" y="596265"/>
            <a:ext cx="1598295" cy="312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60000"/>
              </a:lnSpc>
            </a:pPr>
            <a:r>
              <a:rPr lang="zh-CN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（小私域）</a:t>
            </a:r>
            <a:endParaRPr lang="zh-CN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V="1">
            <a:off x="6978015" y="495935"/>
            <a:ext cx="697230" cy="437515"/>
          </a:xfrm>
          <a:prstGeom prst="line">
            <a:avLst/>
          </a:prstGeom>
          <a:ln w="15875">
            <a:solidFill>
              <a:srgbClr val="FEA9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7675245" y="272415"/>
            <a:ext cx="1598295" cy="312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60000"/>
              </a:lnSpc>
            </a:pPr>
            <a:r>
              <a:rPr lang="zh-CN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（大私域）</a:t>
            </a:r>
            <a:endParaRPr lang="zh-CN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443673" y="438150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经验分享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56" name="图片 5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8" name="图片 17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21" name="图片 2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601345" y="1089025"/>
            <a:ext cx="2295525" cy="3721100"/>
            <a:chOff x="1814" y="1854"/>
            <a:chExt cx="3615" cy="5860"/>
          </a:xfrm>
        </p:grpSpPr>
        <p:sp>
          <p:nvSpPr>
            <p:cNvPr id="47" name="文本框 46"/>
            <p:cNvSpPr txBox="1"/>
            <p:nvPr/>
          </p:nvSpPr>
          <p:spPr>
            <a:xfrm>
              <a:off x="2154" y="3420"/>
              <a:ext cx="3073" cy="290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90000"/>
                </a:lnSpc>
              </a:pPr>
              <a:r>
                <a:rPr lang="zh-CN" altLang="en-US" sz="1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用户在哪里，营销就做到哪里。</a:t>
              </a:r>
              <a:endParaRPr lang="zh-CN" altLang="en-US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90000"/>
                </a:lnSpc>
              </a:pPr>
              <a:r>
                <a:rPr lang="zh-CN" altLang="en-US" sz="1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基于不同的平台，形成相对独立的闭环。</a:t>
              </a:r>
              <a:endParaRPr lang="zh-CN" altLang="en-US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90000"/>
                </a:lnSpc>
              </a:pPr>
              <a:endParaRPr lang="zh-CN" altLang="en-US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14" y="2706"/>
              <a:ext cx="3615" cy="5008"/>
            </a:xfrm>
            <a:prstGeom prst="rect">
              <a:avLst/>
            </a:prstGeom>
            <a:noFill/>
            <a:ln w="19050">
              <a:solidFill>
                <a:srgbClr val="FE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23" name="组合 22"/>
            <p:cNvGrpSpPr/>
            <p:nvPr/>
          </p:nvGrpSpPr>
          <p:grpSpPr>
            <a:xfrm rot="0">
              <a:off x="2969" y="1854"/>
              <a:ext cx="1305" cy="1404"/>
              <a:chOff x="2019" y="2350"/>
              <a:chExt cx="1305" cy="1404"/>
            </a:xfrm>
          </p:grpSpPr>
          <p:pic>
            <p:nvPicPr>
              <p:cNvPr id="24" name="图片 23" descr="六角形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19" y="2350"/>
                <a:ext cx="1305" cy="1404"/>
              </a:xfrm>
              <a:prstGeom prst="rect">
                <a:avLst/>
              </a:prstGeom>
            </p:spPr>
          </p:pic>
          <p:sp>
            <p:nvSpPr>
              <p:cNvPr id="57" name="文本框 56"/>
              <p:cNvSpPr txBox="1"/>
              <p:nvPr/>
            </p:nvSpPr>
            <p:spPr>
              <a:xfrm>
                <a:off x="2164" y="2762"/>
                <a:ext cx="1104" cy="5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zh-CN" altLang="en-US" b="1">
                    <a:latin typeface="微软雅黑" panose="020B0503020204020204" charset="-122"/>
                    <a:ea typeface="微软雅黑" panose="020B0503020204020204" charset="-122"/>
                  </a:rPr>
                  <a:t>闭环</a:t>
                </a:r>
                <a:endParaRPr lang="zh-CN" altLang="en-US" b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420" y="220345"/>
            <a:ext cx="1475740" cy="16198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790" y="2061210"/>
            <a:ext cx="1369060" cy="15913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2685" y="2113915"/>
            <a:ext cx="1391285" cy="15386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0840" y="3732530"/>
            <a:ext cx="1462405" cy="1602740"/>
          </a:xfrm>
          <a:prstGeom prst="rect">
            <a:avLst/>
          </a:prstGeom>
        </p:spPr>
      </p:pic>
      <p:sp>
        <p:nvSpPr>
          <p:cNvPr id="31" name="椭圆 30"/>
          <p:cNvSpPr>
            <a:spLocks noChangeAspect="1"/>
          </p:cNvSpPr>
          <p:nvPr/>
        </p:nvSpPr>
        <p:spPr>
          <a:xfrm>
            <a:off x="4389755" y="1062990"/>
            <a:ext cx="3526790" cy="3526790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04" name="组合 6"/>
          <p:cNvGrpSpPr/>
          <p:nvPr/>
        </p:nvGrpSpPr>
        <p:grpSpPr>
          <a:xfrm>
            <a:off x="380976" y="377980"/>
            <a:ext cx="342879" cy="280971"/>
            <a:chOff x="4729" y="1585"/>
            <a:chExt cx="842" cy="708"/>
          </a:xfrm>
        </p:grpSpPr>
        <p:pic>
          <p:nvPicPr>
            <p:cNvPr id="4105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6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7" name="图片 1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7" name="文本框 6"/>
          <p:cNvSpPr txBox="1"/>
          <p:nvPr/>
        </p:nvSpPr>
        <p:spPr>
          <a:xfrm>
            <a:off x="723583" y="308928"/>
            <a:ext cx="373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sz="2000" b="1">
                <a:solidFill>
                  <a:schemeClr val="tx1"/>
                </a:solidFill>
                <a:sym typeface="+mn-ea"/>
              </a:rPr>
              <a:t>私域运营万变不离其宗九大步骤</a:t>
            </a:r>
            <a:endParaRPr lang="zh-CN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13" name="图片 12" descr="品牌化私域运营九大版块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430" y="659130"/>
            <a:ext cx="6054090" cy="50323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93788" y="464185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看透私域本质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5" name="文本框 104"/>
          <p:cNvSpPr txBox="1"/>
          <p:nvPr/>
        </p:nvSpPr>
        <p:spPr>
          <a:xfrm>
            <a:off x="1494155" y="1739265"/>
            <a:ext cx="7750810" cy="189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40000"/>
              </a:lnSpc>
            </a:pP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私域不仅仅是一个闭环粉丝池，它能影响公司的整个发展战略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4122421" y="2604453"/>
            <a:ext cx="286194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2000" b="1">
                <a:solidFill>
                  <a:schemeClr val="tx1"/>
                </a:solidFill>
                <a:latin typeface="+mj-ea"/>
                <a:ea typeface="+mj-ea"/>
                <a:sym typeface="+mn-ea"/>
              </a:rPr>
              <a:t>Part  A</a:t>
            </a:r>
            <a:r>
              <a:rPr lang="en-US" altLang="zh-CN" sz="2000" b="1">
                <a:solidFill>
                  <a:schemeClr val="tx1"/>
                </a:solidFill>
                <a:sym typeface="+mn-ea"/>
              </a:rPr>
              <a:t>     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宝岛眼镜案例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251835" y="2610485"/>
            <a:ext cx="522605" cy="38671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pic>
        <p:nvPicPr>
          <p:cNvPr id="5" name="图片 4" descr="moc组织架构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61925"/>
            <a:ext cx="8593455" cy="54432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pic>
        <p:nvPicPr>
          <p:cNvPr id="5" name="图片 4" descr="MOC组织架构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" y="521970"/>
            <a:ext cx="8235315" cy="48596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pic>
        <p:nvPicPr>
          <p:cNvPr id="5" name="图片 4" descr="MOC-MC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193040"/>
            <a:ext cx="8261985" cy="52724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062673" y="457200"/>
            <a:ext cx="2138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400" b="1">
                <a:sym typeface="+mn-ea"/>
              </a:rPr>
              <a:t>宝岛眼镜私域的核心逻辑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24" name="图片 2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26" name="图片 2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1927860" y="3093720"/>
            <a:ext cx="2856230" cy="1741170"/>
            <a:chOff x="2299" y="2109"/>
            <a:chExt cx="4498" cy="2742"/>
          </a:xfrm>
        </p:grpSpPr>
        <p:sp>
          <p:nvSpPr>
            <p:cNvPr id="31" name="文本框 30"/>
            <p:cNvSpPr txBox="1"/>
            <p:nvPr/>
          </p:nvSpPr>
          <p:spPr>
            <a:xfrm>
              <a:off x="2344" y="3555"/>
              <a:ext cx="4377" cy="84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60000"/>
                </a:lnSpc>
              </a:pPr>
              <a:r>
                <a:rPr lang="zh-CN" altLang="en-US" sz="900" b="1"/>
                <a:t>围绕私域客户需求输出免费眼健康筛查、线上眼睛护理直播等活动，拉动客户对非眼镜产品的成交</a:t>
              </a:r>
              <a:endParaRPr lang="zh-CN" altLang="en-US" sz="900" b="1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344" y="3067"/>
              <a:ext cx="3175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b="1">
                  <a:solidFill>
                    <a:schemeClr val="tx1"/>
                  </a:solidFill>
                  <a:sym typeface="+mn-ea"/>
                </a:rPr>
                <a:t>品牌集中输出活动</a:t>
              </a:r>
              <a:endParaRPr lang="zh-CN" altLang="en-US" b="1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2299" y="2961"/>
              <a:ext cx="4498" cy="1890"/>
            </a:xfrm>
            <a:prstGeom prst="rect">
              <a:avLst/>
            </a:prstGeom>
            <a:noFill/>
            <a:ln w="19050">
              <a:solidFill>
                <a:srgbClr val="FE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5374" y="2109"/>
              <a:ext cx="1305" cy="1404"/>
              <a:chOff x="2019" y="2350"/>
              <a:chExt cx="1305" cy="1404"/>
            </a:xfrm>
          </p:grpSpPr>
          <p:pic>
            <p:nvPicPr>
              <p:cNvPr id="16" name="图片 15" descr="六角形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19" y="2350"/>
                <a:ext cx="1305" cy="1404"/>
              </a:xfrm>
              <a:prstGeom prst="rect">
                <a:avLst/>
              </a:prstGeom>
            </p:spPr>
          </p:pic>
          <p:sp>
            <p:nvSpPr>
              <p:cNvPr id="28" name="文本框 27"/>
              <p:cNvSpPr txBox="1"/>
              <p:nvPr/>
            </p:nvSpPr>
            <p:spPr>
              <a:xfrm>
                <a:off x="2164" y="2762"/>
                <a:ext cx="1104" cy="5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zh-CN" altLang="en-US" b="1">
                    <a:latin typeface="微软雅黑" panose="020B0503020204020204" charset="-122"/>
                    <a:ea typeface="微软雅黑" panose="020B0503020204020204" charset="-122"/>
                  </a:rPr>
                  <a:t>中台</a:t>
                </a:r>
                <a:endParaRPr lang="zh-CN" altLang="en-US" b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5498465" y="3093720"/>
            <a:ext cx="2856230" cy="1741170"/>
            <a:chOff x="2299" y="2109"/>
            <a:chExt cx="4498" cy="2742"/>
          </a:xfrm>
        </p:grpSpPr>
        <p:sp>
          <p:nvSpPr>
            <p:cNvPr id="8" name="文本框 7"/>
            <p:cNvSpPr txBox="1"/>
            <p:nvPr/>
          </p:nvSpPr>
          <p:spPr>
            <a:xfrm>
              <a:off x="2344" y="3555"/>
              <a:ext cx="4377" cy="84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60000"/>
                </a:lnSpc>
              </a:pPr>
              <a:r>
                <a:rPr lang="zh-CN" sz="900" b="1"/>
                <a:t>从考核店员纯销售额改为从企业微信</a:t>
              </a:r>
              <a:r>
                <a:rPr sz="900" b="1"/>
                <a:t>加粉数、</a:t>
              </a:r>
              <a:r>
                <a:rPr lang="zh-CN" sz="900" b="1"/>
                <a:t>平台</a:t>
              </a:r>
              <a:r>
                <a:rPr sz="900" b="1"/>
                <a:t>发文数、三年内购买客户的复购率</a:t>
              </a:r>
              <a:r>
                <a:rPr lang="zh-CN" sz="900" b="1"/>
                <a:t>来改变销售导向</a:t>
              </a:r>
              <a:endParaRPr lang="zh-CN" sz="900" b="1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344" y="3067"/>
              <a:ext cx="3030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b="1">
                  <a:solidFill>
                    <a:schemeClr val="tx1"/>
                  </a:solidFill>
                  <a:sym typeface="+mn-ea"/>
                </a:rPr>
                <a:t>绩效考核变化</a:t>
              </a:r>
              <a:endParaRPr lang="zh-CN" altLang="en-US" b="1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299" y="2961"/>
              <a:ext cx="4498" cy="1890"/>
            </a:xfrm>
            <a:prstGeom prst="rect">
              <a:avLst/>
            </a:prstGeom>
            <a:noFill/>
            <a:ln w="19050">
              <a:solidFill>
                <a:srgbClr val="FE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5374" y="2109"/>
              <a:ext cx="1305" cy="1404"/>
              <a:chOff x="2019" y="2350"/>
              <a:chExt cx="1305" cy="1404"/>
            </a:xfrm>
          </p:grpSpPr>
          <p:pic>
            <p:nvPicPr>
              <p:cNvPr id="32" name="图片 31" descr="六角形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19" y="2350"/>
                <a:ext cx="1305" cy="1404"/>
              </a:xfrm>
              <a:prstGeom prst="rect">
                <a:avLst/>
              </a:prstGeom>
            </p:spPr>
          </p:pic>
          <p:sp>
            <p:nvSpPr>
              <p:cNvPr id="38" name="文本框 37"/>
              <p:cNvSpPr txBox="1"/>
              <p:nvPr/>
            </p:nvSpPr>
            <p:spPr>
              <a:xfrm>
                <a:off x="2164" y="2762"/>
                <a:ext cx="1104" cy="5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b="1">
                    <a:latin typeface="微软雅黑" panose="020B0503020204020204" charset="-122"/>
                    <a:ea typeface="微软雅黑" panose="020B0503020204020204" charset="-122"/>
                  </a:rPr>
                  <a:t>KPI</a:t>
                </a:r>
                <a:endParaRPr lang="en-US" altLang="zh-CN" b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>
            <a:off x="5498465" y="1193800"/>
            <a:ext cx="2856230" cy="1741170"/>
            <a:chOff x="2299" y="2109"/>
            <a:chExt cx="4498" cy="2742"/>
          </a:xfrm>
        </p:grpSpPr>
        <p:sp>
          <p:nvSpPr>
            <p:cNvPr id="40" name="文本框 39"/>
            <p:cNvSpPr txBox="1"/>
            <p:nvPr/>
          </p:nvSpPr>
          <p:spPr>
            <a:xfrm>
              <a:off x="2344" y="3555"/>
              <a:ext cx="4377" cy="118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60000"/>
                </a:lnSpc>
              </a:pPr>
              <a:r>
                <a:rPr lang="zh-CN" sz="9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采用分层机制，全员</a:t>
              </a:r>
              <a:r>
                <a:rPr lang="en-US" altLang="zh-CN" sz="9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KOC</a:t>
              </a:r>
              <a:r>
                <a:rPr lang="zh-CN" altLang="en-US" sz="9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及不同人员属性进入不同平台，采用发文符合要求计费制度，合理利用店员闲暇时间</a:t>
              </a:r>
              <a:endParaRPr lang="zh-CN" altLang="en-US" sz="9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2344" y="3067"/>
              <a:ext cx="4118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全员</a:t>
              </a:r>
              <a:r>
                <a:rPr lang="en-US" altLang="zh-CN" sz="1600" b="1">
                  <a:solidFill>
                    <a:schemeClr val="tx1"/>
                  </a:solidFill>
                  <a:sym typeface="+mn-ea"/>
                </a:rPr>
                <a:t>KOC</a:t>
              </a:r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引爆公域流量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2299" y="2961"/>
              <a:ext cx="4498" cy="1890"/>
            </a:xfrm>
            <a:prstGeom prst="rect">
              <a:avLst/>
            </a:prstGeom>
            <a:noFill/>
            <a:ln w="19050">
              <a:solidFill>
                <a:srgbClr val="FE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/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5329" y="2109"/>
              <a:ext cx="1423" cy="1428"/>
              <a:chOff x="1974" y="2350"/>
              <a:chExt cx="1423" cy="1428"/>
            </a:xfrm>
          </p:grpSpPr>
          <p:pic>
            <p:nvPicPr>
              <p:cNvPr id="44" name="图片 43" descr="六角形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19" y="2350"/>
                <a:ext cx="1305" cy="1404"/>
              </a:xfrm>
              <a:prstGeom prst="rect">
                <a:avLst/>
              </a:prstGeom>
            </p:spPr>
          </p:pic>
          <p:sp>
            <p:nvSpPr>
              <p:cNvPr id="45" name="文本框 44"/>
              <p:cNvSpPr txBox="1"/>
              <p:nvPr/>
            </p:nvSpPr>
            <p:spPr>
              <a:xfrm>
                <a:off x="1974" y="2762"/>
                <a:ext cx="1423" cy="101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zh-CN" altLang="en-US" b="1">
                    <a:latin typeface="微软雅黑" panose="020B0503020204020204" charset="-122"/>
                    <a:ea typeface="微软雅黑" panose="020B0503020204020204" charset="-122"/>
                  </a:rPr>
                  <a:t>方法论</a:t>
                </a:r>
                <a:endParaRPr lang="zh-CN" altLang="en-US" b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>
            <a:off x="1927860" y="1193800"/>
            <a:ext cx="2856230" cy="1741170"/>
            <a:chOff x="2299" y="2109"/>
            <a:chExt cx="4498" cy="2742"/>
          </a:xfrm>
        </p:grpSpPr>
        <p:sp>
          <p:nvSpPr>
            <p:cNvPr id="47" name="文本框 46"/>
            <p:cNvSpPr txBox="1"/>
            <p:nvPr/>
          </p:nvSpPr>
          <p:spPr>
            <a:xfrm>
              <a:off x="2344" y="3555"/>
              <a:ext cx="4377" cy="84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60000"/>
                </a:lnSpc>
              </a:pPr>
              <a:r>
                <a:rPr lang="zh-CN" altLang="en-US" sz="9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把传统事务性结构改为围绕</a:t>
              </a:r>
              <a:r>
                <a:rPr lang="en-US" altLang="zh-CN" sz="9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MOC</a:t>
              </a:r>
              <a:r>
                <a:rPr lang="zh-CN" altLang="en-US" sz="9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为中心的区分为公域、私域两部分人员职能的架构</a:t>
              </a:r>
              <a:endParaRPr lang="zh-CN" altLang="en-US" sz="9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2344" y="3067"/>
              <a:ext cx="3354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b="1">
                  <a:solidFill>
                    <a:schemeClr val="tx1"/>
                  </a:solidFill>
                  <a:sym typeface="+mn-ea"/>
                </a:rPr>
                <a:t>彻底改变公司架构</a:t>
              </a:r>
              <a:endParaRPr lang="zh-CN" altLang="en-US" b="1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2299" y="2961"/>
              <a:ext cx="4498" cy="1890"/>
            </a:xfrm>
            <a:prstGeom prst="rect">
              <a:avLst/>
            </a:prstGeom>
            <a:noFill/>
            <a:ln w="19050">
              <a:solidFill>
                <a:srgbClr val="FE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/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5374" y="2109"/>
              <a:ext cx="1305" cy="1404"/>
              <a:chOff x="2019" y="2350"/>
              <a:chExt cx="1305" cy="1404"/>
            </a:xfrm>
          </p:grpSpPr>
          <p:pic>
            <p:nvPicPr>
              <p:cNvPr id="52" name="图片 51" descr="六角形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19" y="2350"/>
                <a:ext cx="1305" cy="1404"/>
              </a:xfrm>
              <a:prstGeom prst="rect">
                <a:avLst/>
              </a:prstGeom>
            </p:spPr>
          </p:pic>
          <p:sp>
            <p:nvSpPr>
              <p:cNvPr id="53" name="文本框 52"/>
              <p:cNvSpPr txBox="1"/>
              <p:nvPr/>
            </p:nvSpPr>
            <p:spPr>
              <a:xfrm>
                <a:off x="2164" y="2762"/>
                <a:ext cx="1104" cy="5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zh-CN" altLang="en-US" b="1">
                    <a:latin typeface="微软雅黑" panose="020B0503020204020204" charset="-122"/>
                    <a:ea typeface="微软雅黑" panose="020B0503020204020204" charset="-122"/>
                  </a:rPr>
                  <a:t>架构</a:t>
                </a:r>
                <a:endParaRPr lang="zh-CN" altLang="en-US" b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4112896" y="2604453"/>
            <a:ext cx="288099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2000" b="1">
                <a:solidFill>
                  <a:schemeClr val="tx1"/>
                </a:solidFill>
                <a:latin typeface="+mj-ea"/>
                <a:ea typeface="+mj-ea"/>
                <a:sym typeface="+mn-ea"/>
              </a:rPr>
              <a:t>Part  B</a:t>
            </a:r>
            <a:r>
              <a:rPr lang="en-US" altLang="zh-CN" sz="2000" b="1">
                <a:solidFill>
                  <a:schemeClr val="tx1"/>
                </a:solidFill>
                <a:sym typeface="+mn-ea"/>
              </a:rPr>
              <a:t>   </a:t>
            </a: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连锁食堂案例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061335" y="2610485"/>
            <a:ext cx="522605" cy="38671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630930" y="2542540"/>
            <a:ext cx="522605" cy="38671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4235451" y="2530793"/>
            <a:ext cx="231965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>
                <a:solidFill>
                  <a:schemeClr val="tx1"/>
                </a:solidFill>
                <a:latin typeface="+mj-ea"/>
                <a:ea typeface="+mj-ea"/>
                <a:sym typeface="+mn-ea"/>
              </a:rPr>
              <a:t>Part  1</a:t>
            </a:r>
            <a:r>
              <a:rPr lang="en-US" altLang="zh-CN" sz="2000" b="1">
                <a:solidFill>
                  <a:schemeClr val="tx1"/>
                </a:solidFill>
                <a:sym typeface="+mn-ea"/>
              </a:rPr>
              <a:t>     </a:t>
            </a:r>
            <a:r>
              <a:rPr lang="zh-CN" sz="2000" b="1">
                <a:solidFill>
                  <a:schemeClr val="tx1"/>
                </a:solidFill>
                <a:sym typeface="+mn-ea"/>
              </a:rPr>
              <a:t>社群定位</a:t>
            </a:r>
            <a:endParaRPr lang="zh-CN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866515" y="1038225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166178" y="40767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传统食堂生意经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957580" y="864870"/>
            <a:ext cx="257302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通过承包企业及写字楼食堂赚取伙食差价</a:t>
            </a:r>
            <a:endParaRPr lang="zh-CN" altLang="en-US" sz="20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55345" y="1953895"/>
            <a:ext cx="2662555" cy="29133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70000"/>
              </a:lnSpc>
              <a:buClrTx/>
              <a:buSzTx/>
              <a:buNone/>
            </a:pPr>
            <a:r>
              <a:rPr lang="zh-CN" sz="1200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规模：</a:t>
            </a:r>
            <a:endParaRPr lang="zh-CN" sz="1200" b="1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None/>
            </a:pPr>
            <a:r>
              <a:rPr 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目前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150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家，日进店点餐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50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万人</a:t>
            </a:r>
            <a:endParaRPr lang="zh-CN" sz="1200" b="1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None/>
            </a:pPr>
            <a:r>
              <a:rPr lang="zh-CN" sz="1200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吸粉逻辑：</a:t>
            </a:r>
            <a:endParaRPr lang="zh-CN" sz="1200" b="1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None/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高频、中高收入重复展现型人流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None/>
            </a:pP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原本计划：</a:t>
            </a:r>
            <a:endParaRPr lang="zh-CN" altLang="en-US" sz="1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None/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做基于集团优势供应链的饮食、生鲜商城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None/>
            </a:pP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None/>
            </a:pP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115" y="1132840"/>
            <a:ext cx="5805805" cy="435483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756920" y="1028700"/>
            <a:ext cx="3489960" cy="4635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18540" y="1000760"/>
            <a:ext cx="296672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2000" b="1">
                <a:sym typeface="+mn-ea"/>
              </a:rPr>
              <a:t>XXX</a:t>
            </a:r>
            <a:r>
              <a:rPr lang="zh-CN" altLang="en-US" sz="2000" b="1">
                <a:sym typeface="+mn-ea"/>
              </a:rPr>
              <a:t>吃喝玩乐研究社</a:t>
            </a:r>
            <a:endParaRPr lang="zh-CN" altLang="en-US" sz="2000" b="1"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52475" y="1557655"/>
            <a:ext cx="519557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社群目标：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建立一个吃喝玩乐研究社，为用户提供福利，培养一批核心消费者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社群价值：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以内容运营为主，为用户培养良好的用牙习惯，提供情绪价值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社群结构：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主ip+副ip+互动水军角色若干（各自角色扮演推动话题）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社群规划：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建立群规，分享好剧、好书、好知识，不定期发送优惠福利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2" name="对角圆角矩形 1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166178" y="407670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1600" b="1">
                <a:solidFill>
                  <a:schemeClr val="tx1"/>
                </a:solidFill>
                <a:sym typeface="+mn-ea"/>
              </a:rPr>
              <a:t>社群定位</a:t>
            </a:r>
            <a:endParaRPr lang="zh-CN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29" name="图片 28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0" name="图片 2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880" y="2028825"/>
            <a:ext cx="3589655" cy="268732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166178" y="407670"/>
            <a:ext cx="21767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600" b="1">
                <a:solidFill>
                  <a:schemeClr val="tx1"/>
                </a:solidFill>
                <a:sym typeface="+mn-ea"/>
              </a:rPr>
              <a:t>社群定位</a:t>
            </a:r>
            <a:r>
              <a:rPr lang="en-US" altLang="zh-CN" sz="1600" b="1"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产品定位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742950" y="1276350"/>
            <a:ext cx="6560185" cy="4167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70000"/>
              </a:lnSpc>
              <a:buClrTx/>
              <a:buSzTx/>
              <a:buNone/>
            </a:pPr>
            <a:r>
              <a:rPr lang="zh-CN" sz="1200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产品方向：</a:t>
            </a:r>
            <a:endParaRPr lang="zh-CN" sz="1200" b="1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None/>
            </a:pPr>
            <a:r>
              <a:rPr 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①以业余生活类的虚拟产品为主，实物产品为副的双结合，实现吃喝玩乐买样样都省钱的</a:t>
            </a:r>
            <a:r>
              <a:rPr 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路线；</a:t>
            </a:r>
            <a:endParaRPr lang="zh-CN" sz="1200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None/>
            </a:pPr>
            <a:r>
              <a:rPr 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②产品列举：</a:t>
            </a:r>
            <a:endParaRPr lang="zh-CN" sz="1200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None/>
            </a:pP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）影视会员类：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爱奇艺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优酷视频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腾讯视频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芒果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TV”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的会员特权；</a:t>
            </a:r>
            <a:endParaRPr lang="zh-CN" altLang="en-US" sz="1200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None/>
            </a:pP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）音乐会员类：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网易云音乐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“QQ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音乐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酷狗音乐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酷我音乐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等的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会员特权；</a:t>
            </a:r>
            <a:endParaRPr lang="zh-CN" altLang="en-US" sz="1200" kern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None/>
            </a:pP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）音频会员类：</a:t>
            </a: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喜马拉雅</a:t>
            </a: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FM”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蜻蜓</a:t>
            </a: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FM”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等的会员特权；</a:t>
            </a:r>
            <a:endParaRPr lang="zh-CN" altLang="en-US" sz="1200" kern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None/>
            </a:pP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）知识付费类：</a:t>
            </a: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得道</a:t>
            </a: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APP”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知乎</a:t>
            </a: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APP”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知识星球</a:t>
            </a: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等的会员特权；</a:t>
            </a:r>
            <a:endParaRPr lang="zh-CN" altLang="en-US" sz="1200" kern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None/>
            </a:pP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）连载小说类：</a:t>
            </a: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“掌阅APP”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起点读书</a:t>
            </a: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创世</a:t>
            </a:r>
            <a:r>
              <a:rPr lang="en-US" alt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APP”</a:t>
            </a:r>
            <a:r>
              <a:rPr lang="zh-CN" altLang="en-US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等付费小说；</a:t>
            </a:r>
            <a:endParaRPr lang="en-US" altLang="zh-CN" sz="1200" kern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None/>
            </a:pP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）实物产品类：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供应链优势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性价比高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会员需求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endParaRPr lang="zh-CN" sz="1200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None/>
            </a:pPr>
            <a:endParaRPr lang="zh-CN" sz="1200" b="1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None/>
            </a:pPr>
            <a:r>
              <a:rPr lang="zh-CN" sz="1200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销售方式：</a:t>
            </a:r>
            <a:endParaRPr lang="zh-CN" sz="1200" b="1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None/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①虚拟产品：</a:t>
            </a:r>
            <a:r>
              <a:rPr lang="zh-CN" sz="12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享受低于官方渠道充值的价格折扣；</a:t>
            </a:r>
            <a:endParaRPr lang="zh-CN" sz="1200" kern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None/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②实物产品：常规满减、满赠、团购等活动；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715" y="859790"/>
            <a:ext cx="2496185" cy="468630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1163320" y="435610"/>
            <a:ext cx="34080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背景：什么情况下需要虚拟产品</a:t>
            </a:r>
            <a:endParaRPr lang="zh-CN" altLang="en-US" sz="14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233805" y="930275"/>
            <a:ext cx="7964170" cy="18002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/>
              <a:t>虚拟产品的优势</a:t>
            </a:r>
            <a:r>
              <a:rPr lang="zh-CN" altLang="en-US"/>
              <a:t>：</a:t>
            </a:r>
            <a:endParaRPr lang="zh-CN" altLang="en-US"/>
          </a:p>
          <a:p>
            <a:pPr algn="l"/>
            <a:r>
              <a:rPr lang="en-US" altLang="zh-CN"/>
              <a:t>· </a:t>
            </a:r>
            <a:r>
              <a:rPr lang="zh-CN"/>
              <a:t>无需物流，节省了商家的运费成本，节省了用户的等待成本</a:t>
            </a:r>
            <a:endParaRPr lang="zh-CN" altLang="en-US"/>
          </a:p>
          <a:p>
            <a:pPr algn="l"/>
            <a:r>
              <a:rPr lang="en-US" altLang="zh-CN"/>
              <a:t>· </a:t>
            </a:r>
            <a:r>
              <a:rPr lang="zh-CN">
                <a:sym typeface="+mn-ea"/>
              </a:rPr>
              <a:t>可以设计成无需人工干预的全自动流程：支持自动领取，自动核销</a:t>
            </a:r>
            <a:endParaRPr lang="zh-CN" altLang="en-US">
              <a:sym typeface="+mn-ea"/>
            </a:endParaRPr>
          </a:p>
          <a:p>
            <a:pPr algn="l"/>
            <a:r>
              <a:rPr lang="en-US" altLang="zh-CN"/>
              <a:t>· </a:t>
            </a:r>
            <a:r>
              <a:rPr lang="zh-CN" altLang="en-US"/>
              <a:t>大部分情况下</a:t>
            </a:r>
            <a:r>
              <a:rPr lang="zh-CN">
                <a:sym typeface="+mn-ea"/>
              </a:rPr>
              <a:t>无库存制约，无需备货</a:t>
            </a:r>
            <a:endParaRPr lang="zh-CN">
              <a:sym typeface="+mn-ea"/>
            </a:endParaRPr>
          </a:p>
          <a:p>
            <a:pPr algn="l"/>
            <a:r>
              <a:rPr lang="en-US" altLang="zh-CN"/>
              <a:t>· </a:t>
            </a:r>
            <a:r>
              <a:rPr lang="zh-CN" altLang="en-US"/>
              <a:t>大部分</a:t>
            </a:r>
            <a:r>
              <a:rPr lang="zh-CN" altLang="en-US">
                <a:sym typeface="+mn-ea"/>
              </a:rPr>
              <a:t>情况下</a:t>
            </a:r>
            <a:r>
              <a:rPr lang="zh-CN" altLang="en-US"/>
              <a:t>很难衡量其价值，可以用较低的成本宣传成较高的价值</a:t>
            </a:r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233805" y="2887980"/>
            <a:ext cx="7964170" cy="193738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/>
              <a:t>虚拟产品在私域适用的场景</a:t>
            </a:r>
            <a:r>
              <a:rPr lang="zh-CN" altLang="en-US"/>
              <a:t>：</a:t>
            </a:r>
            <a:endParaRPr lang="zh-CN" altLang="en-US"/>
          </a:p>
          <a:p>
            <a:pPr algn="l"/>
            <a:r>
              <a:rPr lang="en-US"/>
              <a:t>· </a:t>
            </a:r>
            <a:r>
              <a:rPr lang="zh-CN" altLang="en-US"/>
              <a:t>新业务模型的前期流程测试，不方便订货、备货</a:t>
            </a:r>
            <a:endParaRPr lang="zh-CN" altLang="en-US"/>
          </a:p>
          <a:p>
            <a:pPr algn="l"/>
            <a:r>
              <a:rPr lang="en-US"/>
              <a:t>· </a:t>
            </a:r>
            <a:r>
              <a:rPr lang="zh-CN" altLang="en-US"/>
              <a:t>需要给到用户一定的利益点，但同时又需要严格控制成本的场景：</a:t>
            </a:r>
            <a:endParaRPr lang="zh-CN" altLang="en-US"/>
          </a:p>
          <a:p>
            <a:pPr algn="l"/>
            <a:r>
              <a:rPr lang="zh-CN" altLang="en-US"/>
              <a:t>  进群利益点，入会利益点，裂变利益点，晒图利益点</a:t>
            </a:r>
            <a:endParaRPr lang="zh-CN" altLang="en-US"/>
          </a:p>
          <a:p>
            <a:pPr algn="l"/>
            <a:r>
              <a:rPr lang="en-US" altLang="zh-CN"/>
              <a:t>· </a:t>
            </a:r>
            <a:r>
              <a:rPr lang="zh-CN" altLang="en-US"/>
              <a:t>低质量的粉丝变现：泛粉变现、裂变粉变现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1163320" y="435610"/>
            <a:ext cx="34080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有价值的虚拟产品</a:t>
            </a:r>
            <a:endParaRPr lang="zh-CN" altLang="en-US" sz="16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aphicFrame>
        <p:nvGraphicFramePr>
          <p:cNvPr id="4" name="图示 3"/>
          <p:cNvGraphicFramePr/>
          <p:nvPr/>
        </p:nvGraphicFramePr>
        <p:xfrm>
          <a:off x="1271270" y="1011555"/>
          <a:ext cx="7717155" cy="4184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1163320" y="435610"/>
            <a:ext cx="34080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网络小说资源：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大小说分销平台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885" y="1625600"/>
            <a:ext cx="9010650" cy="2190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1163320" y="435610"/>
            <a:ext cx="34080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网络小说变现流程：</a:t>
            </a:r>
            <a:endParaRPr lang="zh-CN" altLang="en-US" sz="14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aphicFrame>
        <p:nvGraphicFramePr>
          <p:cNvPr id="2" name="图示 1"/>
          <p:cNvGraphicFramePr/>
          <p:nvPr/>
        </p:nvGraphicFramePr>
        <p:xfrm>
          <a:off x="957580" y="913765"/>
          <a:ext cx="8128000" cy="602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5215" y="1654810"/>
            <a:ext cx="1962785" cy="38195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4020" y="1654810"/>
            <a:ext cx="1833880" cy="2553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10070" y="1654810"/>
            <a:ext cx="1896110" cy="30175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1040" y="1654810"/>
            <a:ext cx="2203450" cy="3210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1163320" y="435610"/>
            <a:ext cx="34080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有价值的虚拟产品</a:t>
            </a:r>
            <a:endParaRPr lang="zh-CN" altLang="en-US" sz="16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aphicFrame>
        <p:nvGraphicFramePr>
          <p:cNvPr id="4" name="图示 3"/>
          <p:cNvGraphicFramePr/>
          <p:nvPr/>
        </p:nvGraphicFramePr>
        <p:xfrm>
          <a:off x="1271270" y="1011555"/>
          <a:ext cx="7717155" cy="4184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1163320" y="435610"/>
            <a:ext cx="34080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视频会员变现流程：</a:t>
            </a:r>
            <a:endParaRPr lang="zh-CN" altLang="en-US" sz="14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aphicFrame>
        <p:nvGraphicFramePr>
          <p:cNvPr id="2" name="图示 1"/>
          <p:cNvGraphicFramePr/>
          <p:nvPr/>
        </p:nvGraphicFramePr>
        <p:xfrm>
          <a:off x="957580" y="913765"/>
          <a:ext cx="8128000" cy="602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475" y="1615440"/>
            <a:ext cx="2287270" cy="28251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7115" y="1615440"/>
            <a:ext cx="2179955" cy="32492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09570" y="1615440"/>
            <a:ext cx="1947545" cy="149479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114540" y="1673225"/>
            <a:ext cx="1674495" cy="24688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/>
              <a:t>年卡官网价</a:t>
            </a:r>
            <a:r>
              <a:rPr lang="en-US" altLang="zh-CN" sz="1400"/>
              <a:t>198</a:t>
            </a:r>
            <a:r>
              <a:rPr lang="zh-CN" altLang="en-US" sz="1400"/>
              <a:t>元</a:t>
            </a:r>
            <a:endParaRPr lang="zh-CN" altLang="en-US" sz="1400"/>
          </a:p>
          <a:p>
            <a:pPr algn="ctr"/>
            <a:r>
              <a:rPr lang="en-US" altLang="zh-CN" sz="1400"/>
              <a:t>X</a:t>
            </a:r>
            <a:r>
              <a:rPr lang="zh-CN" altLang="en-US" sz="1400"/>
              <a:t>宝中间商价</a:t>
            </a:r>
            <a:r>
              <a:rPr lang="en-US" altLang="zh-CN" sz="1400"/>
              <a:t>178</a:t>
            </a:r>
            <a:r>
              <a:rPr lang="zh-CN" altLang="en-US" sz="1400"/>
              <a:t>元</a:t>
            </a:r>
            <a:endParaRPr lang="zh-CN" altLang="en-US" sz="1400"/>
          </a:p>
          <a:p>
            <a:pPr algn="ctr"/>
            <a:r>
              <a:rPr lang="zh-CN" altLang="en-US" sz="1400"/>
              <a:t>社群专享价</a:t>
            </a:r>
            <a:r>
              <a:rPr lang="en-US" altLang="zh-CN" sz="1400"/>
              <a:t>99</a:t>
            </a:r>
            <a:r>
              <a:rPr lang="zh-CN" altLang="en-US" sz="1400"/>
              <a:t>元</a:t>
            </a:r>
            <a:endParaRPr lang="zh-CN" altLang="en-US" sz="1400"/>
          </a:p>
          <a:p>
            <a:pPr algn="ctr"/>
            <a:r>
              <a:rPr lang="zh-CN" altLang="en-US" sz="1400">
                <a:solidFill>
                  <a:srgbClr val="FF0000"/>
                </a:solidFill>
              </a:rPr>
              <a:t>佣金￥</a:t>
            </a:r>
            <a:r>
              <a:rPr lang="en-US" altLang="zh-CN" sz="1400">
                <a:solidFill>
                  <a:srgbClr val="FF0000"/>
                </a:solidFill>
              </a:rPr>
              <a:t>24.92</a:t>
            </a:r>
            <a:r>
              <a:rPr lang="zh-CN" altLang="en-US" sz="1400">
                <a:solidFill>
                  <a:srgbClr val="FF0000"/>
                </a:solidFill>
              </a:rPr>
              <a:t>元</a:t>
            </a:r>
            <a:endParaRPr lang="zh-CN" altLang="en-US" sz="1400">
              <a:solidFill>
                <a:srgbClr val="FF0000"/>
              </a:solidFill>
            </a:endParaRPr>
          </a:p>
          <a:p>
            <a:pPr algn="ctr"/>
            <a:r>
              <a:rPr lang="zh-CN" altLang="en-US" sz="1400">
                <a:solidFill>
                  <a:srgbClr val="FF0000"/>
                </a:solidFill>
              </a:rPr>
              <a:t>拉新额外奖</a:t>
            </a:r>
            <a:r>
              <a:rPr lang="en-US" altLang="zh-CN" sz="1400">
                <a:solidFill>
                  <a:srgbClr val="FF0000"/>
                </a:solidFill>
              </a:rPr>
              <a:t>5.34</a:t>
            </a:r>
            <a:r>
              <a:rPr lang="zh-CN" altLang="en-US" sz="1400">
                <a:solidFill>
                  <a:srgbClr val="FF0000"/>
                </a:solidFill>
              </a:rPr>
              <a:t>元</a:t>
            </a:r>
            <a:endParaRPr lang="zh-CN" altLang="en-US" sz="14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1163320" y="435610"/>
            <a:ext cx="34080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有价值的虚拟产品</a:t>
            </a:r>
            <a:endParaRPr lang="zh-CN" altLang="en-US" sz="16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aphicFrame>
        <p:nvGraphicFramePr>
          <p:cNvPr id="4" name="图示 3"/>
          <p:cNvGraphicFramePr/>
          <p:nvPr/>
        </p:nvGraphicFramePr>
        <p:xfrm>
          <a:off x="1271270" y="1011555"/>
          <a:ext cx="7717155" cy="4184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3077" name="文本框 22"/>
          <p:cNvSpPr txBox="1"/>
          <p:nvPr/>
        </p:nvSpPr>
        <p:spPr>
          <a:xfrm>
            <a:off x="4033649" y="1115498"/>
            <a:ext cx="262128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48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社群定位</a:t>
            </a:r>
            <a:endParaRPr lang="zh-CN" altLang="en-US" sz="4800" b="1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26835" y="2216181"/>
            <a:ext cx="48276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noProof="1">
                <a:latin typeface="微软雅黑" panose="020B0503020204020204" charset="-122"/>
                <a:ea typeface="微软雅黑" panose="020B0503020204020204" charset="-122"/>
              </a:rPr>
              <a:t>定位是一个社群发展的指挥棒</a:t>
            </a:r>
            <a:endParaRPr lang="zh-CN" altLang="en-US" sz="2400" noProof="1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400" noProof="1">
                <a:latin typeface="微软雅黑" panose="020B0503020204020204" charset="-122"/>
                <a:ea typeface="微软雅黑" panose="020B0503020204020204" charset="-122"/>
              </a:rPr>
              <a:t>也是社群建立的第一步</a:t>
            </a:r>
            <a:endParaRPr lang="zh-CN" altLang="en-US" sz="24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561558" y="3317213"/>
            <a:ext cx="1553114" cy="1671852"/>
            <a:chOff x="6847" y="2963"/>
            <a:chExt cx="2446" cy="2633"/>
          </a:xfrm>
        </p:grpSpPr>
        <p:pic>
          <p:nvPicPr>
            <p:cNvPr id="9" name="图片 8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189" y="3936"/>
              <a:ext cx="1780" cy="6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zh-CN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产品定位</a:t>
              </a:r>
              <a:endParaRPr lang="zh-CN" alt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646134" y="3317213"/>
            <a:ext cx="1553114" cy="1671852"/>
            <a:chOff x="6847" y="2963"/>
            <a:chExt cx="2446" cy="2633"/>
          </a:xfrm>
        </p:grpSpPr>
        <p:pic>
          <p:nvPicPr>
            <p:cNvPr id="6" name="图片 5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7189" y="3936"/>
              <a:ext cx="1780" cy="6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zh-CN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内容定位</a:t>
              </a:r>
              <a:endParaRPr lang="zh-CN" alt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453488" y="3317848"/>
            <a:ext cx="1553114" cy="1671852"/>
            <a:chOff x="6847" y="2963"/>
            <a:chExt cx="2446" cy="2633"/>
          </a:xfrm>
        </p:grpSpPr>
        <p:pic>
          <p:nvPicPr>
            <p:cNvPr id="10" name="图片 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7189" y="3936"/>
              <a:ext cx="1780" cy="6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zh-CN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用户定位</a:t>
              </a:r>
              <a:endParaRPr lang="zh-CN" alt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3" name="对角圆角矩形 1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文本框 14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9" name="图片 18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1093878" y="289875"/>
            <a:ext cx="1578903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社群定位</a:t>
            </a:r>
            <a:endParaRPr lang="zh-CN" altLang="zh-CN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1163320" y="435610"/>
            <a:ext cx="34080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知识付费变现产品：音频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32535" y="859155"/>
            <a:ext cx="6417945" cy="92773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/>
              <a:t>喜马拉雅</a:t>
            </a:r>
            <a:r>
              <a:rPr lang="zh-CN" altLang="en-US"/>
              <a:t>：音频课程</a:t>
            </a:r>
            <a:endParaRPr lang="zh-CN" altLang="en-US"/>
          </a:p>
          <a:p>
            <a:pPr algn="l"/>
            <a:r>
              <a:rPr lang="zh-CN"/>
              <a:t>知识付费的首倡者，音频领域一家独大，用户数量超过</a:t>
            </a:r>
            <a:r>
              <a:rPr lang="en-US" altLang="zh-CN"/>
              <a:t>6</a:t>
            </a:r>
            <a:r>
              <a:rPr lang="zh-CN" altLang="en-US"/>
              <a:t>亿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535" y="1861820"/>
            <a:ext cx="2638425" cy="365887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975100" y="1882775"/>
            <a:ext cx="3675380" cy="363791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/>
              <a:t>喜马拉雅的变现不需要申请代理</a:t>
            </a:r>
            <a:endParaRPr lang="zh-CN" altLang="en-US"/>
          </a:p>
          <a:p>
            <a:pPr algn="ctr"/>
            <a:endParaRPr lang="zh-CN" altLang="en-US"/>
          </a:p>
          <a:p>
            <a:pPr algn="ctr"/>
            <a:r>
              <a:rPr lang="zh-CN" altLang="en-US"/>
              <a:t>直接注册一个会员账号，参加分享赚佣金活动，把活动分享到社群就可以拿季卡一半的佣金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1915" y="859155"/>
            <a:ext cx="1666875" cy="2018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1163320" y="435610"/>
            <a:ext cx="34080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知识付费变现产品：在线课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32535" y="859155"/>
            <a:ext cx="7783830" cy="92773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/>
              <a:t>千聊、荔枝微课</a:t>
            </a:r>
            <a:r>
              <a:rPr lang="zh-CN" altLang="en-US"/>
              <a:t>：在线课程</a:t>
            </a:r>
            <a:endParaRPr lang="zh-CN" altLang="en-US"/>
          </a:p>
          <a:p>
            <a:pPr algn="l"/>
            <a:r>
              <a:rPr lang="zh-CN"/>
              <a:t>提供全网精品网络课程，还支持直播授课，注册会员即可参与课程推广分佣。</a:t>
            </a:r>
            <a:endParaRPr 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535" y="1908810"/>
            <a:ext cx="3131820" cy="35674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920" y="1908810"/>
            <a:ext cx="3557270" cy="3567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1163320" y="435610"/>
            <a:ext cx="34080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有价值的虚拟产品</a:t>
            </a:r>
            <a:endParaRPr lang="zh-CN" altLang="en-US" sz="16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aphicFrame>
        <p:nvGraphicFramePr>
          <p:cNvPr id="4" name="图示 3"/>
          <p:cNvGraphicFramePr/>
          <p:nvPr/>
        </p:nvGraphicFramePr>
        <p:xfrm>
          <a:off x="1271270" y="1011555"/>
          <a:ext cx="7717155" cy="4184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1163320" y="435610"/>
            <a:ext cx="34080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本地生活服务推广券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753110" y="772795"/>
            <a:ext cx="8413115" cy="10979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/>
              <a:t>美团联盟</a:t>
            </a:r>
            <a:r>
              <a:rPr lang="zh-CN" altLang="en-US"/>
              <a:t>：</a:t>
            </a:r>
            <a:r>
              <a:rPr lang="en-US" altLang="zh-CN"/>
              <a:t>union.meituan.com</a:t>
            </a:r>
            <a:endParaRPr lang="zh-CN" altLang="en-US"/>
          </a:p>
          <a:p>
            <a:pPr algn="l"/>
            <a:r>
              <a:rPr lang="zh-CN"/>
              <a:t>主要是推美团外卖优惠券，支持</a:t>
            </a:r>
            <a:r>
              <a:rPr lang="en-US" altLang="zh-CN"/>
              <a:t>H5</a:t>
            </a:r>
            <a:r>
              <a:rPr lang="zh-CN" altLang="en-US"/>
              <a:t>，支持小程序，支持中间页唤起美团</a:t>
            </a:r>
            <a:r>
              <a:rPr lang="en-US" altLang="zh-CN"/>
              <a:t>APP</a:t>
            </a:r>
            <a:r>
              <a:rPr lang="zh-CN" altLang="en-US"/>
              <a:t>等方式</a:t>
            </a:r>
            <a:endParaRPr lang="zh-CN" altLang="en-US"/>
          </a:p>
          <a:p>
            <a:pPr algn="l"/>
            <a:r>
              <a:rPr lang="zh-CN" altLang="en-US"/>
              <a:t>官方平台，仅开放公司注册申请，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805" y="1993265"/>
            <a:ext cx="1963420" cy="3543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10" y="1936115"/>
            <a:ext cx="5346065" cy="3455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1161415" y="435610"/>
            <a:ext cx="43027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美团推广变现流程：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aphicFrame>
        <p:nvGraphicFramePr>
          <p:cNvPr id="6" name="图示 5"/>
          <p:cNvGraphicFramePr/>
          <p:nvPr/>
        </p:nvGraphicFramePr>
        <p:xfrm>
          <a:off x="957580" y="913765"/>
          <a:ext cx="8128000" cy="602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870" y="1645920"/>
            <a:ext cx="1860550" cy="19215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2420" y="1645920"/>
            <a:ext cx="2266950" cy="26765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9370" y="1645920"/>
            <a:ext cx="1911985" cy="262763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114540" y="1673225"/>
            <a:ext cx="1674495" cy="24688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>
                <a:sym typeface="+mn-ea"/>
              </a:rPr>
              <a:t>6%</a:t>
            </a:r>
            <a:r>
              <a:rPr lang="zh-CN" altLang="en-US" sz="1400">
                <a:sym typeface="+mn-ea"/>
              </a:rPr>
              <a:t>佣金</a:t>
            </a:r>
            <a:endParaRPr lang="zh-CN" altLang="en-US" sz="1400">
              <a:sym typeface="+mn-ea"/>
            </a:endParaRPr>
          </a:p>
          <a:p>
            <a:pPr algn="ctr"/>
            <a:r>
              <a:rPr lang="en-US" altLang="zh-CN" sz="1400">
                <a:sym typeface="+mn-ea"/>
              </a:rPr>
              <a:t>APP</a:t>
            </a:r>
            <a:r>
              <a:rPr lang="zh-CN" altLang="en-US" sz="1400">
                <a:sym typeface="+mn-ea"/>
              </a:rPr>
              <a:t>新用户有额外￥</a:t>
            </a:r>
            <a:r>
              <a:rPr lang="en-US" altLang="zh-CN" sz="1400">
                <a:sym typeface="+mn-ea"/>
              </a:rPr>
              <a:t>6</a:t>
            </a:r>
            <a:r>
              <a:rPr lang="zh-CN" altLang="en-US" sz="1400">
                <a:sym typeface="+mn-ea"/>
              </a:rPr>
              <a:t>奖励</a:t>
            </a:r>
            <a:endParaRPr lang="zh-CN" altLang="en-US" sz="14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1163320" y="435610"/>
            <a:ext cx="34080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本地生活服务推广券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753110" y="772795"/>
            <a:ext cx="8413115" cy="10979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/>
              <a:t>饿了么</a:t>
            </a:r>
            <a:r>
              <a:rPr lang="en-US" altLang="zh-CN" b="1"/>
              <a:t>-</a:t>
            </a:r>
            <a:r>
              <a:rPr lang="zh-CN" altLang="en-US" b="1"/>
              <a:t>淘客联盟</a:t>
            </a:r>
            <a:r>
              <a:rPr lang="zh-CN" altLang="en-US"/>
              <a:t>：</a:t>
            </a:r>
            <a:r>
              <a:rPr lang="en-US" altLang="zh-CN"/>
              <a:t>www.alimama.com</a:t>
            </a:r>
            <a:endParaRPr lang="zh-CN" altLang="en-US"/>
          </a:p>
          <a:p>
            <a:pPr algn="l"/>
            <a:r>
              <a:rPr lang="zh-CN"/>
              <a:t>已经加入淘客联盟了，只要有阿里妈妈的淘客账号就可以申请推广资源</a:t>
            </a:r>
            <a:endParaRPr lang="zh-CN" altLang="en-US"/>
          </a:p>
          <a:p>
            <a:pPr algn="l"/>
            <a:r>
              <a:rPr lang="zh-CN" altLang="en-US"/>
              <a:t>跟美团一样，也是主推外卖，</a:t>
            </a:r>
            <a:r>
              <a:rPr lang="en-US" altLang="zh-CN"/>
              <a:t>6%</a:t>
            </a:r>
            <a:r>
              <a:rPr lang="zh-CN" altLang="en-US"/>
              <a:t>佣金，新人有额外￥</a:t>
            </a:r>
            <a:r>
              <a:rPr lang="en-US" altLang="zh-CN"/>
              <a:t>6</a:t>
            </a:r>
            <a:r>
              <a:rPr lang="zh-CN" altLang="en-US"/>
              <a:t>奖励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5" y="1936115"/>
            <a:ext cx="3930015" cy="3584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1163320" y="435610"/>
            <a:ext cx="34080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有价值的虚拟产品</a:t>
            </a:r>
            <a:endParaRPr lang="zh-CN" altLang="en-US" sz="16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aphicFrame>
        <p:nvGraphicFramePr>
          <p:cNvPr id="4" name="图示 3"/>
          <p:cNvGraphicFramePr/>
          <p:nvPr/>
        </p:nvGraphicFramePr>
        <p:xfrm>
          <a:off x="1271270" y="1011555"/>
          <a:ext cx="7717155" cy="4184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1163320" y="435610"/>
            <a:ext cx="34080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本地生活服务推广券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753110" y="772795"/>
            <a:ext cx="8413115" cy="10979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CN" b="1"/>
              <a:t>360</a:t>
            </a:r>
            <a:r>
              <a:rPr lang="zh-CN" altLang="en-US" b="1"/>
              <a:t>手游合作平台</a:t>
            </a:r>
            <a:r>
              <a:rPr lang="zh-CN" altLang="en-US"/>
              <a:t>：</a:t>
            </a:r>
            <a:r>
              <a:rPr lang="en-US" altLang="zh-CN"/>
              <a:t>tui.360.cn</a:t>
            </a:r>
            <a:endParaRPr lang="zh-CN" altLang="en-US"/>
          </a:p>
          <a:p>
            <a:pPr algn="l"/>
            <a:r>
              <a:rPr lang="zh-CN"/>
              <a:t>手游推广平台有很多，知名度高一点的相对靠谱，</a:t>
            </a:r>
            <a:r>
              <a:rPr lang="en-US" altLang="zh-CN"/>
              <a:t>360</a:t>
            </a:r>
            <a:r>
              <a:rPr lang="zh-CN" altLang="en-US"/>
              <a:t>有一个相对成熟的平台</a:t>
            </a:r>
            <a:endParaRPr lang="zh-CN" altLang="en-US"/>
          </a:p>
          <a:p>
            <a:pPr algn="l"/>
            <a:r>
              <a:rPr lang="zh-CN"/>
              <a:t>手游推广佣金比较高，大概在</a:t>
            </a:r>
            <a:r>
              <a:rPr lang="en-US" altLang="zh-CN"/>
              <a:t>30-60%</a:t>
            </a:r>
            <a:r>
              <a:rPr lang="zh-CN" altLang="en-US"/>
              <a:t>不等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10" y="1986280"/>
            <a:ext cx="4442460" cy="26530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1145" y="1986280"/>
            <a:ext cx="3817620" cy="2785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93788" y="464185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粉丝变现价值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5" name="文本框 104"/>
          <p:cNvSpPr txBox="1"/>
          <p:nvPr/>
        </p:nvSpPr>
        <p:spPr>
          <a:xfrm>
            <a:off x="1510665" y="1561465"/>
            <a:ext cx="7750810" cy="189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4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如果饭堂粉丝可持续高效变现，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从开店辛苦赚差价开店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VS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保本开店攒粉丝，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靠粉丝变现盈利</a:t>
            </a:r>
            <a:endParaRPr lang="en-US" alt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93788" y="464185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私域真正价值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5" name="文本框 104"/>
          <p:cNvSpPr txBox="1"/>
          <p:nvPr/>
        </p:nvSpPr>
        <p:spPr>
          <a:xfrm>
            <a:off x="1494155" y="1739265"/>
            <a:ext cx="7750810" cy="189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4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根据不同的粉丝属性及产品属性去出发，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结合公司战略制定出不同的私域新商业模式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能彻底摆脱同行的低价、投放、渠道竞争！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grpSp>
        <p:nvGrpSpPr>
          <p:cNvPr id="8" name="组合 7"/>
          <p:cNvGrpSpPr/>
          <p:nvPr/>
        </p:nvGrpSpPr>
        <p:grpSpPr>
          <a:xfrm>
            <a:off x="960061" y="1605994"/>
            <a:ext cx="2169661" cy="2287763"/>
            <a:chOff x="6847" y="2963"/>
            <a:chExt cx="2446" cy="2633"/>
          </a:xfrm>
        </p:grpSpPr>
        <p:pic>
          <p:nvPicPr>
            <p:cNvPr id="10" name="图片 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7189" y="3936"/>
              <a:ext cx="1780" cy="6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zh-CN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用户定位</a:t>
              </a:r>
              <a:endParaRPr lang="zh-CN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3325924" y="1665680"/>
            <a:ext cx="6933771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找准用户的属性是形成社群的第一步。</a:t>
            </a:r>
            <a:endParaRPr lang="zh-CN" altLang="en-US" noProof="1"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社群是由一群拥有共同兴趣或者相同社会属性的用户组建起来的，当社群用户拥有的相同属性越多，活跃度越高。</a:t>
            </a:r>
            <a:endParaRPr lang="zh-CN" altLang="en-US" noProof="1"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可以从年龄、性别、职业、地区、收入家庭情况、兴趣爱好等用户信息维度，判断不同产品对应的用户特征。</a:t>
            </a:r>
            <a:endParaRPr lang="zh-CN" altLang="en-US" noProof="1"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文本框 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093878" y="289875"/>
            <a:ext cx="1578903" cy="5221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用户定位</a:t>
            </a:r>
            <a:endParaRPr lang="zh-CN" altLang="zh-CN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3584576" y="2598738"/>
            <a:ext cx="465645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2000" b="1">
                <a:solidFill>
                  <a:schemeClr val="tx1"/>
                </a:solidFill>
                <a:latin typeface="+mj-ea"/>
                <a:ea typeface="+mj-ea"/>
                <a:sym typeface="+mn-ea"/>
              </a:rPr>
              <a:t>Part  C</a:t>
            </a:r>
            <a:r>
              <a:rPr lang="en-US" altLang="zh-CN" sz="2000" b="1">
                <a:solidFill>
                  <a:schemeClr val="tx1"/>
                </a:solidFill>
                <a:sym typeface="+mn-ea"/>
              </a:rPr>
              <a:t>   </a:t>
            </a: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挖掘人群画像，做好社群定位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061335" y="2610485"/>
            <a:ext cx="522605" cy="38671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99810" y="415282"/>
            <a:ext cx="8849876" cy="1113439"/>
          </a:xfrm>
        </p:spPr>
        <p:txBody>
          <a:bodyPr/>
          <a:lstStyle/>
          <a:p>
            <a:r>
              <a:rPr lang="zh-CN" altLang="en-US">
                <a:sym typeface="+mn-ea"/>
              </a:rPr>
              <a:t>你想象的客户</a:t>
            </a:r>
            <a:r>
              <a:rPr lang="en-US" altLang="zh-CN" dirty="0">
                <a:sym typeface="+mn-ea"/>
              </a:rPr>
              <a:t>VS</a:t>
            </a:r>
            <a:r>
              <a:rPr lang="zh-CN" altLang="en-US"/>
              <a:t>实际买你东西的客户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0480" y="1715770"/>
            <a:ext cx="3818890" cy="369252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161415" y="435610"/>
            <a:ext cx="5621655" cy="337185"/>
          </a:xfrm>
          <a:prstGeom prst="rect">
            <a:avLst/>
          </a:prstGeom>
          <a:noFill/>
          <a:ln w="12700">
            <a:solidFill>
              <a:srgbClr val="FEA900"/>
            </a:solidFill>
          </a:ln>
        </p:spPr>
        <p:txBody>
          <a:bodyPr wrap="square" rtlCol="0">
            <a:spAutoFit/>
          </a:bodyPr>
          <a:p>
            <a:pPr algn="l"/>
            <a:r>
              <a:rPr 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如何解决想象中的客户与实际中的客户落差问题？</a:t>
            </a:r>
            <a:endParaRPr lang="zh-CN"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5" name="文本框 328"/>
          <p:cNvSpPr txBox="1"/>
          <p:nvPr/>
        </p:nvSpPr>
        <p:spPr>
          <a:xfrm>
            <a:off x="7395831" y="1031520"/>
            <a:ext cx="11198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总结</a:t>
            </a:r>
            <a:endParaRPr lang="zh-CN" altLang="en-US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1031240"/>
            <a:ext cx="8070850" cy="36633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07365" y="4766310"/>
            <a:ext cx="81464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备注：</a:t>
            </a:r>
            <a:endParaRPr lang="zh-CN" altLang="en-US" sz="1200"/>
          </a:p>
          <a:p>
            <a:r>
              <a:rPr lang="en-US" altLang="zh-CN" sz="1200"/>
              <a:t>1</a:t>
            </a:r>
            <a:r>
              <a:rPr lang="zh-CN" altLang="en-US" sz="1200"/>
              <a:t>、女性用户为主、家庭主妇、已婚已育、</a:t>
            </a:r>
            <a:r>
              <a:rPr lang="en-US" altLang="zh-CN" sz="1200"/>
              <a:t>30-39</a:t>
            </a:r>
            <a:r>
              <a:rPr lang="zh-CN" altLang="en-US" sz="1200"/>
              <a:t>岁</a:t>
            </a:r>
            <a:endParaRPr lang="zh-CN" altLang="en-US" sz="1200"/>
          </a:p>
          <a:p>
            <a:r>
              <a:rPr lang="en-US" altLang="zh-CN" sz="1200"/>
              <a:t>2</a:t>
            </a:r>
            <a:r>
              <a:rPr lang="zh-CN" altLang="en-US" sz="1200"/>
              <a:t>、都市蓝领和小镇中年、小镇青年为主；</a:t>
            </a:r>
            <a:endParaRPr lang="zh-CN" altLang="en-US" sz="1200"/>
          </a:p>
          <a:p>
            <a:r>
              <a:rPr lang="en-US" altLang="zh-CN" sz="1200"/>
              <a:t>3</a:t>
            </a:r>
            <a:r>
              <a:rPr lang="zh-CN" altLang="en-US" sz="1200"/>
              <a:t>、消费力低占比</a:t>
            </a:r>
            <a:r>
              <a:rPr lang="en-US" altLang="zh-CN" sz="1200"/>
              <a:t>57%</a:t>
            </a:r>
            <a:r>
              <a:rPr lang="zh-CN" altLang="en-US" sz="1200"/>
              <a:t>，二三级别城市为主；</a:t>
            </a:r>
            <a:endParaRPr lang="zh-CN" altLang="en-US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1163320" y="428625"/>
            <a:ext cx="3742690" cy="337185"/>
          </a:xfrm>
          <a:prstGeom prst="rect">
            <a:avLst/>
          </a:prstGeom>
          <a:noFill/>
          <a:ln w="12700">
            <a:solidFill>
              <a:srgbClr val="FEA90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下沉市场的各品类隐形冠军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object 13"/>
          <p:cNvSpPr/>
          <p:nvPr/>
        </p:nvSpPr>
        <p:spPr>
          <a:xfrm>
            <a:off x="987602" y="1035874"/>
            <a:ext cx="2862175" cy="28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wrap="square" lIns="0" tIns="0" rIns="0" bIns="0" rtlCol="0"/>
          <a:p/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155" y="1035685"/>
            <a:ext cx="3119120" cy="1815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435" y="3045460"/>
            <a:ext cx="3164840" cy="21342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2450" y="3084830"/>
            <a:ext cx="2760345" cy="20554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2035" y="1035685"/>
            <a:ext cx="2400935" cy="18154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9965" y="3202305"/>
            <a:ext cx="2687955" cy="16598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4175" y="963295"/>
            <a:ext cx="2982595" cy="19596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161415" y="435610"/>
            <a:ext cx="6239510" cy="337185"/>
          </a:xfrm>
          <a:prstGeom prst="rect">
            <a:avLst/>
          </a:prstGeom>
          <a:noFill/>
          <a:ln w="12700">
            <a:solidFill>
              <a:srgbClr val="FEA90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三大人群的主要消费特征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--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小镇青年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--</a:t>
            </a:r>
            <a:r>
              <a:rPr lang="zh-CN" altLang="en-US" sz="1600" b="1">
                <a:sym typeface="+mn-ea"/>
              </a:rPr>
              <a:t>老家镇上</a:t>
            </a:r>
            <a:r>
              <a:rPr lang="en-US" altLang="zh-CN" sz="1600" b="1">
                <a:sym typeface="+mn-ea"/>
              </a:rPr>
              <a:t>/</a:t>
            </a:r>
            <a:r>
              <a:rPr lang="zh-CN" altLang="en-US" sz="1600" b="1">
                <a:sym typeface="+mn-ea"/>
              </a:rPr>
              <a:t>县城的高中同学</a:t>
            </a:r>
            <a:endParaRPr lang="en-US" altLang="zh-CN"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6450965" y="1257935"/>
            <a:ext cx="3429000" cy="2584450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 sz="1200"/>
              <a:t>小镇青年，</a:t>
            </a:r>
            <a:r>
              <a:rPr lang="zh-CN" altLang="en-US" b="1">
                <a:solidFill>
                  <a:srgbClr val="FF0000"/>
                </a:solidFill>
              </a:rPr>
              <a:t> 18-30岁</a:t>
            </a:r>
            <a:r>
              <a:rPr lang="zh-CN" altLang="en-US" sz="1400"/>
              <a:t>，居住在</a:t>
            </a:r>
            <a:r>
              <a:rPr lang="zh-CN" altLang="en-US" b="1">
                <a:solidFill>
                  <a:srgbClr val="FF0000"/>
                </a:solidFill>
              </a:rPr>
              <a:t>四线及以下城市</a:t>
            </a:r>
            <a:r>
              <a:rPr lang="zh-CN" altLang="en-US" sz="1400"/>
              <a:t>。</a:t>
            </a:r>
            <a:r>
              <a:rPr lang="zh-CN" altLang="en-US" b="1">
                <a:solidFill>
                  <a:srgbClr val="FF0000"/>
                </a:solidFill>
              </a:rPr>
              <a:t>爱追潮流，收入不高，可支配收入多。</a:t>
            </a:r>
            <a:r>
              <a:rPr lang="zh-CN" altLang="en-US" sz="1200"/>
              <a:t>紧追都市潮流，但相比大都市，他们所处城市的低房价、低消费水平使得他们没有过高的经济压力</a:t>
            </a:r>
            <a:endParaRPr lang="zh-CN" altLang="en-US" sz="1200"/>
          </a:p>
          <a:p>
            <a:endParaRPr lang="zh-CN" altLang="en-US" sz="1200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时间多，休闲娱乐时间多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sz="1200"/>
              <a:t>慢节奏的生活让他们有充足的闲暇通过网络游 戏、直播、短视频等各种方式进行休闲娱乐。可观的可支配收入与充足的可支配时间，使得“小 镇青年”们成为</a:t>
            </a:r>
            <a:r>
              <a:rPr lang="zh-CN" altLang="en-US" b="1">
                <a:solidFill>
                  <a:srgbClr val="FF0000"/>
                </a:solidFill>
              </a:rPr>
              <a:t>重要的网购潜力人群</a:t>
            </a:r>
            <a:r>
              <a:rPr lang="zh-CN" altLang="en-US"/>
              <a:t>。</a:t>
            </a:r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70" y="948690"/>
            <a:ext cx="2974340" cy="19761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010" y="950595"/>
            <a:ext cx="2834005" cy="191960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960" y="3100705"/>
            <a:ext cx="3067050" cy="173545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354705" y="3100705"/>
            <a:ext cx="2741930" cy="230695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p>
            <a:r>
              <a:rPr lang="zh-CN" altLang="en-US"/>
              <a:t>经典影视作品：</a:t>
            </a:r>
            <a:endParaRPr lang="zh-CN" altLang="en-US"/>
          </a:p>
          <a:p>
            <a:r>
              <a:rPr lang="zh-CN" altLang="en-US"/>
              <a:t>《后会无期》</a:t>
            </a:r>
            <a:endParaRPr lang="zh-CN" altLang="en-US"/>
          </a:p>
          <a:p>
            <a:r>
              <a:rPr lang="zh-CN" altLang="en-US"/>
              <a:t>《乘风破浪》</a:t>
            </a:r>
            <a:endParaRPr lang="zh-CN" altLang="en-US"/>
          </a:p>
          <a:p>
            <a:r>
              <a:rPr lang="zh-CN" altLang="en-US"/>
              <a:t>文学作品：</a:t>
            </a:r>
            <a:endParaRPr lang="zh-CN" altLang="en-US"/>
          </a:p>
          <a:p>
            <a:r>
              <a:rPr lang="zh-CN" altLang="en-US"/>
              <a:t>《最后一个捕风者》、《子弟》《星星与猫》《小镇生活指南》《我和你的大城小镇》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5" name="文本框 328"/>
          <p:cNvSpPr txBox="1"/>
          <p:nvPr/>
        </p:nvSpPr>
        <p:spPr>
          <a:xfrm>
            <a:off x="7365351" y="1660170"/>
            <a:ext cx="11198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总结</a:t>
            </a:r>
            <a:endParaRPr lang="zh-CN" altLang="en-US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61415" y="435610"/>
            <a:ext cx="6659245" cy="337185"/>
          </a:xfrm>
          <a:prstGeom prst="rect">
            <a:avLst/>
          </a:prstGeom>
          <a:noFill/>
          <a:ln w="12700">
            <a:solidFill>
              <a:srgbClr val="FEA90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四大人群的主要消费特征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--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都市蓝领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--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外卖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快递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送水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滴滴司机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54955" y="1096645"/>
            <a:ext cx="4323080" cy="28613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p>
            <a:r>
              <a:rPr lang="zh-CN" altLang="en-US"/>
              <a:t>    </a:t>
            </a:r>
            <a:r>
              <a:rPr lang="zh-CN" altLang="en-US" b="1">
                <a:solidFill>
                  <a:srgbClr val="FF0000"/>
                </a:solidFill>
              </a:rPr>
              <a:t>25-49岁，居住在一二三线城市，消费能力L2及以下</a:t>
            </a:r>
            <a:r>
              <a:rPr lang="zh-CN" altLang="en-US"/>
              <a:t>。</a:t>
            </a:r>
            <a:endParaRPr lang="zh-CN" altLang="en-US"/>
          </a:p>
          <a:p>
            <a:r>
              <a:rPr lang="zh-CN" altLang="en-US" sz="1200"/>
              <a:t>都市蓝领</a:t>
            </a:r>
            <a:r>
              <a:rPr lang="zh-CN" altLang="en-US" b="1">
                <a:solidFill>
                  <a:srgbClr val="FF0000"/>
                </a:solidFill>
              </a:rPr>
              <a:t>生活在高线城市</a:t>
            </a:r>
            <a:r>
              <a:rPr lang="zh-CN" altLang="en-US" sz="1200"/>
              <a:t>，主要从事餐饮、运输、零售等行业的工作，大多</a:t>
            </a:r>
            <a:r>
              <a:rPr lang="zh-CN" altLang="en-US" b="1">
                <a:solidFill>
                  <a:srgbClr val="FF0000"/>
                </a:solidFill>
              </a:rPr>
              <a:t>居住在城市郊区</a:t>
            </a:r>
            <a:r>
              <a:rPr lang="zh-CN" altLang="en-US" sz="1200"/>
              <a:t>。</a:t>
            </a:r>
            <a:endParaRPr lang="zh-CN" altLang="en-US" sz="1200"/>
          </a:p>
          <a:p>
            <a:r>
              <a:rPr lang="zh-CN" altLang="en-US" sz="1200"/>
              <a:t>通勤时间较长，上下班途中往往</a:t>
            </a:r>
            <a:r>
              <a:rPr lang="zh-CN" altLang="en-US" b="1">
                <a:solidFill>
                  <a:srgbClr val="FF0000"/>
                </a:solidFill>
              </a:rPr>
              <a:t>通过手机娱乐打发时间</a:t>
            </a:r>
            <a:r>
              <a:rPr lang="zh-CN" altLang="en-US"/>
              <a:t>。</a:t>
            </a:r>
            <a:endParaRPr lang="zh-CN" altLang="en-US"/>
          </a:p>
          <a:p>
            <a:r>
              <a:rPr lang="zh-CN" altLang="en-US" sz="1200"/>
              <a:t>生活在一二线城市，受城市中产群体的影响，</a:t>
            </a:r>
            <a:r>
              <a:rPr lang="zh-CN" altLang="en-US" b="1">
                <a:solidFill>
                  <a:srgbClr val="FF0000"/>
                </a:solidFill>
              </a:rPr>
              <a:t>也熟悉线上渠道。</a:t>
            </a:r>
            <a:endParaRPr lang="zh-CN" altLang="en-US"/>
          </a:p>
          <a:p>
            <a:r>
              <a:rPr lang="zh-CN" altLang="en-US" b="1">
                <a:solidFill>
                  <a:srgbClr val="FF0000"/>
                </a:solidFill>
              </a:rPr>
              <a:t>收入偏低</a:t>
            </a:r>
            <a:r>
              <a:rPr lang="zh-CN" altLang="en-US"/>
              <a:t>，</a:t>
            </a:r>
            <a:r>
              <a:rPr lang="zh-CN" altLang="en-US" sz="1200"/>
              <a:t>加之城市较高的消费水平、家庭各项支出的压力，在购物中较为</a:t>
            </a:r>
            <a:r>
              <a:rPr lang="zh-CN" altLang="en-US" b="1">
                <a:solidFill>
                  <a:srgbClr val="FF0000"/>
                </a:solidFill>
              </a:rPr>
              <a:t>追求性价比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0" y="1158240"/>
            <a:ext cx="2494280" cy="14001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5940" y="1158240"/>
            <a:ext cx="2139315" cy="14300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305" y="2730500"/>
            <a:ext cx="2401570" cy="169418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088640" y="2741930"/>
            <a:ext cx="217741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经典影视作品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《民工》</a:t>
            </a:r>
            <a:endParaRPr lang="zh-CN" altLang="en-US"/>
          </a:p>
          <a:p>
            <a:r>
              <a:rPr lang="zh-CN" altLang="en-US"/>
              <a:t>《猎场》</a:t>
            </a:r>
            <a:endParaRPr lang="zh-CN" altLang="en-US"/>
          </a:p>
          <a:p>
            <a:r>
              <a:rPr lang="zh-CN" altLang="en-US"/>
              <a:t>《安家》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161415" y="435610"/>
            <a:ext cx="6379845" cy="337185"/>
          </a:xfrm>
          <a:prstGeom prst="rect">
            <a:avLst/>
          </a:prstGeom>
          <a:noFill/>
          <a:ln w="12700">
            <a:solidFill>
              <a:srgbClr val="FEA90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四大人群的主要消费特征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小镇中年人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老家的小叔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小姨妈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堂哥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表姐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6241415" y="1144905"/>
            <a:ext cx="3429000" cy="2861310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zh-CN" altLang="en-US" b="1">
                <a:solidFill>
                  <a:srgbClr val="FF0000"/>
                </a:solidFill>
              </a:rPr>
              <a:t>大于30岁</a:t>
            </a:r>
            <a:r>
              <a:rPr lang="zh-CN" altLang="en-US"/>
              <a:t>，居住在</a:t>
            </a:r>
            <a:r>
              <a:rPr lang="zh-CN" altLang="en-US" b="1">
                <a:solidFill>
                  <a:srgbClr val="FF0000"/>
                </a:solidFill>
              </a:rPr>
              <a:t>四线及以下城市。</a:t>
            </a:r>
            <a:endParaRPr lang="zh-CN" altLang="en-US" b="1">
              <a:solidFill>
                <a:srgbClr val="FF0000"/>
              </a:solidFill>
            </a:endParaRPr>
          </a:p>
          <a:p>
            <a:pPr algn="l">
              <a:buClrTx/>
              <a:buSzTx/>
              <a:buNone/>
            </a:pPr>
            <a:r>
              <a:rPr lang="zh-CN" altLang="en-US" sz="1200"/>
              <a:t>手机和电脑是主要的上网工具。</a:t>
            </a:r>
            <a:endParaRPr lang="zh-CN" altLang="en-US"/>
          </a:p>
          <a:p>
            <a:pPr algn="l">
              <a:buClrTx/>
              <a:buSzTx/>
              <a:buNone/>
            </a:pPr>
            <a:r>
              <a:rPr lang="zh-CN" altLang="en-US" b="1">
                <a:solidFill>
                  <a:srgbClr val="FF0000"/>
                </a:solidFill>
              </a:rPr>
              <a:t>生活节奏慢、休闲时间多</a:t>
            </a:r>
            <a:r>
              <a:rPr lang="zh-CN" altLang="en-US"/>
              <a:t>，</a:t>
            </a:r>
            <a:r>
              <a:rPr lang="zh-CN" altLang="en-US" sz="1200"/>
              <a:t>喜欢通过线上观看视频、新闻等消磨时间。受消费习惯和收入水平的影响， 他们</a:t>
            </a:r>
            <a:r>
              <a:rPr lang="zh-CN" altLang="en-US" b="1">
                <a:solidFill>
                  <a:srgbClr val="FF0000"/>
                </a:solidFill>
              </a:rPr>
              <a:t>主要购物渠道是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线下</a:t>
            </a:r>
            <a:r>
              <a:rPr lang="zh-CN" altLang="en-US" sz="1200" b="1">
                <a:solidFill>
                  <a:srgbClr val="FF0000"/>
                </a:solidFill>
              </a:rPr>
              <a:t>(</a:t>
            </a:r>
            <a:r>
              <a:rPr lang="zh-CN" altLang="en-US" sz="1200"/>
              <a:t>线下购物也满足他们一定的熟人社交需求)</a:t>
            </a:r>
            <a:r>
              <a:rPr lang="zh-CN" altLang="en-US"/>
              <a:t>，</a:t>
            </a:r>
            <a:r>
              <a:rPr lang="zh-CN" altLang="en-US" b="1">
                <a:solidFill>
                  <a:srgbClr val="FF0000"/>
                </a:solidFill>
              </a:rPr>
              <a:t>线上消费偏低</a:t>
            </a:r>
            <a:r>
              <a:rPr lang="zh-CN" altLang="en-US"/>
              <a:t>，</a:t>
            </a:r>
            <a:r>
              <a:rPr lang="zh-CN" altLang="en-US" sz="1200"/>
              <a:t> 2018年在大快消平台的人均消费额最低，以</a:t>
            </a:r>
            <a:r>
              <a:rPr lang="zh-CN" altLang="en-US" b="1">
                <a:solidFill>
                  <a:srgbClr val="FF0000"/>
                </a:solidFill>
              </a:rPr>
              <a:t>跟随性消费为主</a:t>
            </a:r>
            <a:r>
              <a:rPr lang="zh-CN" altLang="en-US"/>
              <a:t>。</a:t>
            </a:r>
            <a:r>
              <a:rPr lang="zh-CN" altLang="en-US" b="1">
                <a:solidFill>
                  <a:srgbClr val="FF0000"/>
                </a:solidFill>
              </a:rPr>
              <a:t>重视熟人社交</a:t>
            </a:r>
            <a:r>
              <a:rPr lang="zh-CN" altLang="en-US" sz="1200"/>
              <a:t>的他们也是社交裂变拉新的主要参与者。</a:t>
            </a:r>
            <a:endParaRPr lang="zh-CN" altLang="en-US" sz="1200"/>
          </a:p>
        </p:txBody>
      </p:sp>
      <p:sp>
        <p:nvSpPr>
          <p:cNvPr id="20" name="文本框 19"/>
          <p:cNvSpPr txBox="1"/>
          <p:nvPr/>
        </p:nvSpPr>
        <p:spPr>
          <a:xfrm>
            <a:off x="5391785" y="4211955"/>
            <a:ext cx="3895090" cy="119888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p>
            <a:r>
              <a:rPr lang="zh-CN" altLang="en-US"/>
              <a:t>经典影视作品：</a:t>
            </a:r>
            <a:endParaRPr lang="zh-CN" altLang="en-US"/>
          </a:p>
          <a:p>
            <a:r>
              <a:rPr lang="zh-CN" altLang="en-US"/>
              <a:t>《同学麦娜丝》《唬烂三小》</a:t>
            </a:r>
            <a:endParaRPr lang="zh-CN" altLang="en-US"/>
          </a:p>
          <a:p>
            <a:r>
              <a:rPr lang="zh-CN" altLang="en-US"/>
              <a:t>文学作品：</a:t>
            </a:r>
            <a:endParaRPr lang="zh-CN" altLang="en-US"/>
          </a:p>
          <a:p>
            <a:r>
              <a:rPr lang="zh-CN" altLang="en-US"/>
              <a:t>《小镇中老年，才没空和我尬聊》</a:t>
            </a:r>
            <a:r>
              <a:rPr lang="en-US" altLang="zh-CN"/>
              <a:t> </a:t>
            </a:r>
            <a:r>
              <a:rPr lang="zh-CN" altLang="en-US"/>
              <a:t>、</a:t>
            </a:r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85" y="1126490"/>
            <a:ext cx="2708910" cy="19405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85" y="3140710"/>
            <a:ext cx="4622165" cy="24155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385" y="1126490"/>
            <a:ext cx="2986405" cy="1940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1094423" y="417830"/>
            <a:ext cx="7040880" cy="337185"/>
          </a:xfrm>
          <a:prstGeom prst="rect">
            <a:avLst/>
          </a:prstGeom>
          <a:noFill/>
          <a:ln w="12700">
            <a:solidFill>
              <a:srgbClr val="FEA90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下沉人群的媒体风格</a:t>
            </a:r>
            <a:endParaRPr lang="en-US" altLang="zh-CN"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object 13"/>
          <p:cNvSpPr/>
          <p:nvPr/>
        </p:nvSpPr>
        <p:spPr>
          <a:xfrm>
            <a:off x="987602" y="1035874"/>
            <a:ext cx="2862175" cy="28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wrap="square" lIns="0" tIns="0" rIns="0" bIns="0" rtlCol="0"/>
          <a:p/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175" y="3458210"/>
            <a:ext cx="2835910" cy="21018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950" y="3409315"/>
            <a:ext cx="3600450" cy="22002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30" y="3961130"/>
            <a:ext cx="3131820" cy="13341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860" y="1035685"/>
            <a:ext cx="3130550" cy="21209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7615" y="913130"/>
            <a:ext cx="2094230" cy="249618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1094423" y="417830"/>
            <a:ext cx="7040880" cy="337185"/>
          </a:xfrm>
          <a:prstGeom prst="rect">
            <a:avLst/>
          </a:prstGeom>
          <a:noFill/>
          <a:ln w="12700">
            <a:solidFill>
              <a:srgbClr val="FEA90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TIPS1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：我们怎么让同事真切感受了解到身边很少关注的人群？</a:t>
            </a:r>
            <a:endParaRPr lang="en-US" altLang="zh-CN"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" name="等腰三角形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5400000">
            <a:off x="1279328" y="2664320"/>
            <a:ext cx="1137157" cy="980437"/>
          </a:xfrm>
          <a:prstGeom prst="triangle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>
            <a:norm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51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5" name="等腰三角形 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1047705" y="2664321"/>
            <a:ext cx="1137157" cy="980437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51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2736980" y="1111409"/>
            <a:ext cx="5460692" cy="779169"/>
            <a:chOff x="2943498" y="1855184"/>
            <a:chExt cx="5092337" cy="726609"/>
          </a:xfrm>
        </p:grpSpPr>
        <p:sp>
          <p:nvSpPr>
            <p:cNvPr id="9" name="KSO_Shape"/>
            <p:cNvSpPr/>
            <p:nvPr>
              <p:custDataLst>
                <p:tags r:id="rId7"/>
              </p:custDataLst>
            </p:nvPr>
          </p:nvSpPr>
          <p:spPr bwMode="auto">
            <a:xfrm>
              <a:off x="2943498" y="2024744"/>
              <a:ext cx="418010" cy="418010"/>
            </a:xfrm>
            <a:custGeom>
              <a:avLst/>
              <a:gdLst>
                <a:gd name="T0" fmla="*/ 956359 w 1647825"/>
                <a:gd name="T1" fmla="*/ 1636826 h 1647826"/>
                <a:gd name="T2" fmla="*/ 747857 w 1647825"/>
                <a:gd name="T3" fmla="*/ 1644290 h 1647826"/>
                <a:gd name="T4" fmla="*/ 552064 w 1647825"/>
                <a:gd name="T5" fmla="*/ 1602253 h 1647826"/>
                <a:gd name="T6" fmla="*/ 715689 w 1647825"/>
                <a:gd name="T7" fmla="*/ 1601861 h 1647826"/>
                <a:gd name="T8" fmla="*/ 887256 w 1647825"/>
                <a:gd name="T9" fmla="*/ 1606575 h 1647826"/>
                <a:gd name="T10" fmla="*/ 1054454 w 1647825"/>
                <a:gd name="T11" fmla="*/ 1574360 h 1647826"/>
                <a:gd name="T12" fmla="*/ 824299 w 1647825"/>
                <a:gd name="T13" fmla="*/ 1511300 h 1647826"/>
                <a:gd name="T14" fmla="*/ 704546 w 1647825"/>
                <a:gd name="T15" fmla="*/ 1461552 h 1647826"/>
                <a:gd name="T16" fmla="*/ 930127 w 1647825"/>
                <a:gd name="T17" fmla="*/ 1463902 h 1647826"/>
                <a:gd name="T18" fmla="*/ 1356122 w 1647825"/>
                <a:gd name="T19" fmla="*/ 1452828 h 1647826"/>
                <a:gd name="T20" fmla="*/ 1149747 w 1647825"/>
                <a:gd name="T21" fmla="*/ 1581151 h 1647826"/>
                <a:gd name="T22" fmla="*/ 515270 w 1647825"/>
                <a:gd name="T23" fmla="*/ 1266356 h 1647826"/>
                <a:gd name="T24" fmla="*/ 425814 w 1647825"/>
                <a:gd name="T25" fmla="*/ 1545074 h 1647826"/>
                <a:gd name="T26" fmla="*/ 236961 w 1647825"/>
                <a:gd name="T27" fmla="*/ 1401552 h 1647826"/>
                <a:gd name="T28" fmla="*/ 652180 w 1647825"/>
                <a:gd name="T29" fmla="*/ 1071563 h 1647826"/>
                <a:gd name="T30" fmla="*/ 198520 w 1647825"/>
                <a:gd name="T31" fmla="*/ 994251 h 1647826"/>
                <a:gd name="T32" fmla="*/ 228545 w 1647825"/>
                <a:gd name="T33" fmla="*/ 1165580 h 1647826"/>
                <a:gd name="T34" fmla="*/ 158888 w 1647825"/>
                <a:gd name="T35" fmla="*/ 998634 h 1647826"/>
                <a:gd name="T36" fmla="*/ 1499776 w 1647825"/>
                <a:gd name="T37" fmla="*/ 943174 h 1647826"/>
                <a:gd name="T38" fmla="*/ 1443657 w 1647825"/>
                <a:gd name="T39" fmla="*/ 1118941 h 1647826"/>
                <a:gd name="T40" fmla="*/ 1430523 w 1647825"/>
                <a:gd name="T41" fmla="*/ 1050060 h 1647826"/>
                <a:gd name="T42" fmla="*/ 1647825 w 1647825"/>
                <a:gd name="T43" fmla="*/ 804876 h 1647826"/>
                <a:gd name="T44" fmla="*/ 1627188 w 1647825"/>
                <a:gd name="T45" fmla="*/ 1006630 h 1647826"/>
                <a:gd name="T46" fmla="*/ 1562100 w 1647825"/>
                <a:gd name="T47" fmla="*/ 1190116 h 1647826"/>
                <a:gd name="T48" fmla="*/ 1456928 w 1647825"/>
                <a:gd name="T49" fmla="*/ 1350963 h 1647826"/>
                <a:gd name="T50" fmla="*/ 1529556 w 1647825"/>
                <a:gd name="T51" fmla="*/ 1167081 h 1647826"/>
                <a:gd name="T52" fmla="*/ 1588294 w 1647825"/>
                <a:gd name="T53" fmla="*/ 1003056 h 1647826"/>
                <a:gd name="T54" fmla="*/ 1608931 w 1647825"/>
                <a:gd name="T55" fmla="*/ 823940 h 1647826"/>
                <a:gd name="T56" fmla="*/ 45244 w 1647825"/>
                <a:gd name="T57" fmla="*/ 926307 h 1647826"/>
                <a:gd name="T58" fmla="*/ 89297 w 1647825"/>
                <a:gd name="T59" fmla="*/ 1101726 h 1647826"/>
                <a:gd name="T60" fmla="*/ 170260 w 1647825"/>
                <a:gd name="T61" fmla="*/ 1259285 h 1647826"/>
                <a:gd name="T62" fmla="*/ 135335 w 1647825"/>
                <a:gd name="T63" fmla="*/ 1276748 h 1647826"/>
                <a:gd name="T64" fmla="*/ 46831 w 1647825"/>
                <a:gd name="T65" fmla="*/ 1098948 h 1647826"/>
                <a:gd name="T66" fmla="*/ 3175 w 1647825"/>
                <a:gd name="T67" fmla="*/ 900907 h 1647826"/>
                <a:gd name="T68" fmla="*/ 1314889 w 1647825"/>
                <a:gd name="T69" fmla="*/ 671513 h 1647826"/>
                <a:gd name="T70" fmla="*/ 987105 w 1647825"/>
                <a:gd name="T71" fmla="*/ 1046163 h 1647826"/>
                <a:gd name="T72" fmla="*/ 1540533 w 1647825"/>
                <a:gd name="T73" fmla="*/ 418281 h 1647826"/>
                <a:gd name="T74" fmla="*/ 1626767 w 1647825"/>
                <a:gd name="T75" fmla="*/ 640748 h 1647826"/>
                <a:gd name="T76" fmla="*/ 1341437 w 1647825"/>
                <a:gd name="T77" fmla="*/ 662559 h 1647826"/>
                <a:gd name="T78" fmla="*/ 175991 w 1647825"/>
                <a:gd name="T79" fmla="*/ 833870 h 1647826"/>
                <a:gd name="T80" fmla="*/ 31713 w 1647825"/>
                <a:gd name="T81" fmla="*/ 595541 h 1647826"/>
                <a:gd name="T82" fmla="*/ 293316 w 1647825"/>
                <a:gd name="T83" fmla="*/ 387350 h 1647826"/>
                <a:gd name="T84" fmla="*/ 1155020 w 1647825"/>
                <a:gd name="T85" fmla="*/ 223001 h 1647826"/>
                <a:gd name="T86" fmla="*/ 1312138 w 1647825"/>
                <a:gd name="T87" fmla="*/ 341854 h 1647826"/>
                <a:gd name="T88" fmla="*/ 1208052 w 1647825"/>
                <a:gd name="T89" fmla="*/ 302633 h 1647826"/>
                <a:gd name="T90" fmla="*/ 598488 w 1647825"/>
                <a:gd name="T91" fmla="*/ 217164 h 1647826"/>
                <a:gd name="T92" fmla="*/ 395220 w 1647825"/>
                <a:gd name="T93" fmla="*/ 338651 h 1647826"/>
                <a:gd name="T94" fmla="*/ 380872 w 1647825"/>
                <a:gd name="T95" fmla="*/ 299616 h 1647826"/>
                <a:gd name="T96" fmla="*/ 545878 w 1647825"/>
                <a:gd name="T97" fmla="*/ 196850 h 1647826"/>
                <a:gd name="T98" fmla="*/ 1212850 w 1647825"/>
                <a:gd name="T99" fmla="*/ 97392 h 1647826"/>
                <a:gd name="T100" fmla="*/ 1386682 w 1647825"/>
                <a:gd name="T101" fmla="*/ 223079 h 1647826"/>
                <a:gd name="T102" fmla="*/ 1522413 w 1647825"/>
                <a:gd name="T103" fmla="*/ 388938 h 1647826"/>
                <a:gd name="T104" fmla="*/ 1364457 w 1647825"/>
                <a:gd name="T105" fmla="*/ 255694 h 1647826"/>
                <a:gd name="T106" fmla="*/ 1221582 w 1647825"/>
                <a:gd name="T107" fmla="*/ 147507 h 1647826"/>
                <a:gd name="T108" fmla="*/ 1055291 w 1647825"/>
                <a:gd name="T109" fmla="*/ 73527 h 1647826"/>
                <a:gd name="T110" fmla="*/ 470813 w 1647825"/>
                <a:gd name="T111" fmla="*/ 122846 h 1647826"/>
                <a:gd name="T112" fmla="*/ 319328 w 1647825"/>
                <a:gd name="T113" fmla="*/ 222679 h 1647826"/>
                <a:gd name="T114" fmla="*/ 195602 w 1647825"/>
                <a:gd name="T115" fmla="*/ 354728 h 1647826"/>
                <a:gd name="T116" fmla="*/ 218602 w 1647825"/>
                <a:gd name="T117" fmla="*/ 265635 h 1647826"/>
                <a:gd name="T118" fmla="*/ 383174 w 1647825"/>
                <a:gd name="T119" fmla="*/ 127619 h 1647826"/>
                <a:gd name="T120" fmla="*/ 580263 w 1647825"/>
                <a:gd name="T121" fmla="*/ 36139 h 1647826"/>
                <a:gd name="T122" fmla="*/ 995500 w 1647825"/>
                <a:gd name="T123" fmla="*/ 18230 h 1647826"/>
                <a:gd name="T124" fmla="*/ 630147 w 1647825"/>
                <a:gd name="T125" fmla="*/ 63409 h 1647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47825" h="1647826">
                  <a:moveTo>
                    <a:pt x="1069148" y="1570038"/>
                  </a:moveTo>
                  <a:lnTo>
                    <a:pt x="1117600" y="1593610"/>
                  </a:lnTo>
                  <a:lnTo>
                    <a:pt x="1100126" y="1600289"/>
                  </a:lnTo>
                  <a:lnTo>
                    <a:pt x="1082651" y="1606182"/>
                  </a:lnTo>
                  <a:lnTo>
                    <a:pt x="1065177" y="1611682"/>
                  </a:lnTo>
                  <a:lnTo>
                    <a:pt x="1047305" y="1616790"/>
                  </a:lnTo>
                  <a:lnTo>
                    <a:pt x="1029831" y="1621504"/>
                  </a:lnTo>
                  <a:lnTo>
                    <a:pt x="1011562" y="1626218"/>
                  </a:lnTo>
                  <a:lnTo>
                    <a:pt x="993293" y="1630147"/>
                  </a:lnTo>
                  <a:lnTo>
                    <a:pt x="974628" y="1634076"/>
                  </a:lnTo>
                  <a:lnTo>
                    <a:pt x="956359" y="1636826"/>
                  </a:lnTo>
                  <a:lnTo>
                    <a:pt x="937693" y="1639969"/>
                  </a:lnTo>
                  <a:lnTo>
                    <a:pt x="919027" y="1641933"/>
                  </a:lnTo>
                  <a:lnTo>
                    <a:pt x="899964" y="1644290"/>
                  </a:lnTo>
                  <a:lnTo>
                    <a:pt x="880901" y="1645469"/>
                  </a:lnTo>
                  <a:lnTo>
                    <a:pt x="862235" y="1646648"/>
                  </a:lnTo>
                  <a:lnTo>
                    <a:pt x="842775" y="1647826"/>
                  </a:lnTo>
                  <a:lnTo>
                    <a:pt x="823315" y="1647826"/>
                  </a:lnTo>
                  <a:lnTo>
                    <a:pt x="804252" y="1647826"/>
                  </a:lnTo>
                  <a:lnTo>
                    <a:pt x="785586" y="1646648"/>
                  </a:lnTo>
                  <a:lnTo>
                    <a:pt x="766523" y="1645862"/>
                  </a:lnTo>
                  <a:lnTo>
                    <a:pt x="747857" y="1644290"/>
                  </a:lnTo>
                  <a:lnTo>
                    <a:pt x="729986" y="1642326"/>
                  </a:lnTo>
                  <a:lnTo>
                    <a:pt x="711320" y="1640362"/>
                  </a:lnTo>
                  <a:lnTo>
                    <a:pt x="693051" y="1637219"/>
                  </a:lnTo>
                  <a:lnTo>
                    <a:pt x="674782" y="1634469"/>
                  </a:lnTo>
                  <a:lnTo>
                    <a:pt x="656911" y="1630933"/>
                  </a:lnTo>
                  <a:lnTo>
                    <a:pt x="639039" y="1627004"/>
                  </a:lnTo>
                  <a:lnTo>
                    <a:pt x="621168" y="1622683"/>
                  </a:lnTo>
                  <a:lnTo>
                    <a:pt x="603693" y="1617968"/>
                  </a:lnTo>
                  <a:lnTo>
                    <a:pt x="586219" y="1613254"/>
                  </a:lnTo>
                  <a:lnTo>
                    <a:pt x="569142" y="1607754"/>
                  </a:lnTo>
                  <a:lnTo>
                    <a:pt x="552064" y="1602253"/>
                  </a:lnTo>
                  <a:lnTo>
                    <a:pt x="534987" y="1596360"/>
                  </a:lnTo>
                  <a:lnTo>
                    <a:pt x="583439" y="1572003"/>
                  </a:lnTo>
                  <a:lnTo>
                    <a:pt x="597736" y="1576324"/>
                  </a:lnTo>
                  <a:lnTo>
                    <a:pt x="612033" y="1580646"/>
                  </a:lnTo>
                  <a:lnTo>
                    <a:pt x="626728" y="1584182"/>
                  </a:lnTo>
                  <a:lnTo>
                    <a:pt x="640628" y="1587717"/>
                  </a:lnTo>
                  <a:lnTo>
                    <a:pt x="655322" y="1591253"/>
                  </a:lnTo>
                  <a:lnTo>
                    <a:pt x="670811" y="1594396"/>
                  </a:lnTo>
                  <a:lnTo>
                    <a:pt x="685505" y="1597146"/>
                  </a:lnTo>
                  <a:lnTo>
                    <a:pt x="700597" y="1599896"/>
                  </a:lnTo>
                  <a:lnTo>
                    <a:pt x="715689" y="1601861"/>
                  </a:lnTo>
                  <a:lnTo>
                    <a:pt x="730780" y="1603432"/>
                  </a:lnTo>
                  <a:lnTo>
                    <a:pt x="745872" y="1605396"/>
                  </a:lnTo>
                  <a:lnTo>
                    <a:pt x="760963" y="1606575"/>
                  </a:lnTo>
                  <a:lnTo>
                    <a:pt x="776452" y="1607754"/>
                  </a:lnTo>
                  <a:lnTo>
                    <a:pt x="791941" y="1608932"/>
                  </a:lnTo>
                  <a:lnTo>
                    <a:pt x="807429" y="1609325"/>
                  </a:lnTo>
                  <a:lnTo>
                    <a:pt x="823315" y="1609325"/>
                  </a:lnTo>
                  <a:lnTo>
                    <a:pt x="839201" y="1609325"/>
                  </a:lnTo>
                  <a:lnTo>
                    <a:pt x="855087" y="1608147"/>
                  </a:lnTo>
                  <a:lnTo>
                    <a:pt x="870973" y="1607754"/>
                  </a:lnTo>
                  <a:lnTo>
                    <a:pt x="887256" y="1606575"/>
                  </a:lnTo>
                  <a:lnTo>
                    <a:pt x="902744" y="1605396"/>
                  </a:lnTo>
                  <a:lnTo>
                    <a:pt x="918233" y="1603432"/>
                  </a:lnTo>
                  <a:lnTo>
                    <a:pt x="933722" y="1601468"/>
                  </a:lnTo>
                  <a:lnTo>
                    <a:pt x="949210" y="1598718"/>
                  </a:lnTo>
                  <a:lnTo>
                    <a:pt x="964699" y="1596360"/>
                  </a:lnTo>
                  <a:lnTo>
                    <a:pt x="980188" y="1593218"/>
                  </a:lnTo>
                  <a:lnTo>
                    <a:pt x="995279" y="1590467"/>
                  </a:lnTo>
                  <a:lnTo>
                    <a:pt x="1010371" y="1586932"/>
                  </a:lnTo>
                  <a:lnTo>
                    <a:pt x="1025065" y="1583003"/>
                  </a:lnTo>
                  <a:lnTo>
                    <a:pt x="1039760" y="1578681"/>
                  </a:lnTo>
                  <a:lnTo>
                    <a:pt x="1054454" y="1574360"/>
                  </a:lnTo>
                  <a:lnTo>
                    <a:pt x="1069148" y="1570038"/>
                  </a:lnTo>
                  <a:close/>
                  <a:moveTo>
                    <a:pt x="990600" y="1450975"/>
                  </a:moveTo>
                  <a:lnTo>
                    <a:pt x="960761" y="1497590"/>
                  </a:lnTo>
                  <a:lnTo>
                    <a:pt x="944450" y="1500332"/>
                  </a:lnTo>
                  <a:lnTo>
                    <a:pt x="927740" y="1503466"/>
                  </a:lnTo>
                  <a:lnTo>
                    <a:pt x="910632" y="1505424"/>
                  </a:lnTo>
                  <a:lnTo>
                    <a:pt x="893923" y="1507775"/>
                  </a:lnTo>
                  <a:lnTo>
                    <a:pt x="876417" y="1508950"/>
                  </a:lnTo>
                  <a:lnTo>
                    <a:pt x="859310" y="1510125"/>
                  </a:lnTo>
                  <a:lnTo>
                    <a:pt x="841804" y="1510909"/>
                  </a:lnTo>
                  <a:lnTo>
                    <a:pt x="824299" y="1511300"/>
                  </a:lnTo>
                  <a:lnTo>
                    <a:pt x="807589" y="1510909"/>
                  </a:lnTo>
                  <a:lnTo>
                    <a:pt x="791675" y="1510125"/>
                  </a:lnTo>
                  <a:lnTo>
                    <a:pt x="775363" y="1508950"/>
                  </a:lnTo>
                  <a:lnTo>
                    <a:pt x="759051" y="1507775"/>
                  </a:lnTo>
                  <a:lnTo>
                    <a:pt x="743137" y="1506208"/>
                  </a:lnTo>
                  <a:lnTo>
                    <a:pt x="727223" y="1503858"/>
                  </a:lnTo>
                  <a:lnTo>
                    <a:pt x="711707" y="1501899"/>
                  </a:lnTo>
                  <a:lnTo>
                    <a:pt x="695395" y="1498765"/>
                  </a:lnTo>
                  <a:lnTo>
                    <a:pt x="666750" y="1453326"/>
                  </a:lnTo>
                  <a:lnTo>
                    <a:pt x="685449" y="1458026"/>
                  </a:lnTo>
                  <a:lnTo>
                    <a:pt x="704546" y="1461552"/>
                  </a:lnTo>
                  <a:lnTo>
                    <a:pt x="724041" y="1465077"/>
                  </a:lnTo>
                  <a:lnTo>
                    <a:pt x="743933" y="1467819"/>
                  </a:lnTo>
                  <a:lnTo>
                    <a:pt x="763428" y="1469778"/>
                  </a:lnTo>
                  <a:lnTo>
                    <a:pt x="783718" y="1471345"/>
                  </a:lnTo>
                  <a:lnTo>
                    <a:pt x="803611" y="1472520"/>
                  </a:lnTo>
                  <a:lnTo>
                    <a:pt x="824299" y="1472520"/>
                  </a:lnTo>
                  <a:lnTo>
                    <a:pt x="845783" y="1472520"/>
                  </a:lnTo>
                  <a:lnTo>
                    <a:pt x="866869" y="1470953"/>
                  </a:lnTo>
                  <a:lnTo>
                    <a:pt x="888353" y="1469386"/>
                  </a:lnTo>
                  <a:lnTo>
                    <a:pt x="909439" y="1467428"/>
                  </a:lnTo>
                  <a:lnTo>
                    <a:pt x="930127" y="1463902"/>
                  </a:lnTo>
                  <a:lnTo>
                    <a:pt x="950417" y="1460377"/>
                  </a:lnTo>
                  <a:lnTo>
                    <a:pt x="970708" y="1456068"/>
                  </a:lnTo>
                  <a:lnTo>
                    <a:pt x="990600" y="1450975"/>
                  </a:lnTo>
                  <a:close/>
                  <a:moveTo>
                    <a:pt x="1402556" y="1195388"/>
                  </a:moveTo>
                  <a:lnTo>
                    <a:pt x="1425972" y="1326889"/>
                  </a:lnTo>
                  <a:lnTo>
                    <a:pt x="1435100" y="1376153"/>
                  </a:lnTo>
                  <a:lnTo>
                    <a:pt x="1420019" y="1392044"/>
                  </a:lnTo>
                  <a:lnTo>
                    <a:pt x="1404541" y="1408333"/>
                  </a:lnTo>
                  <a:lnTo>
                    <a:pt x="1389063" y="1423429"/>
                  </a:lnTo>
                  <a:lnTo>
                    <a:pt x="1372394" y="1438526"/>
                  </a:lnTo>
                  <a:lnTo>
                    <a:pt x="1356122" y="1452828"/>
                  </a:lnTo>
                  <a:lnTo>
                    <a:pt x="1339056" y="1467131"/>
                  </a:lnTo>
                  <a:lnTo>
                    <a:pt x="1321594" y="1480241"/>
                  </a:lnTo>
                  <a:lnTo>
                    <a:pt x="1303734" y="1493749"/>
                  </a:lnTo>
                  <a:lnTo>
                    <a:pt x="1285875" y="1506462"/>
                  </a:lnTo>
                  <a:lnTo>
                    <a:pt x="1267619" y="1518380"/>
                  </a:lnTo>
                  <a:lnTo>
                    <a:pt x="1248569" y="1529902"/>
                  </a:lnTo>
                  <a:lnTo>
                    <a:pt x="1229519" y="1541423"/>
                  </a:lnTo>
                  <a:lnTo>
                    <a:pt x="1210072" y="1552149"/>
                  </a:lnTo>
                  <a:lnTo>
                    <a:pt x="1190228" y="1562082"/>
                  </a:lnTo>
                  <a:lnTo>
                    <a:pt x="1170384" y="1572014"/>
                  </a:lnTo>
                  <a:lnTo>
                    <a:pt x="1149747" y="1581151"/>
                  </a:lnTo>
                  <a:lnTo>
                    <a:pt x="1103709" y="1557711"/>
                  </a:lnTo>
                  <a:lnTo>
                    <a:pt x="989012" y="1500503"/>
                  </a:lnTo>
                  <a:lnTo>
                    <a:pt x="996553" y="1489379"/>
                  </a:lnTo>
                  <a:lnTo>
                    <a:pt x="1027906" y="1439321"/>
                  </a:lnTo>
                  <a:lnTo>
                    <a:pt x="1136253" y="1267694"/>
                  </a:lnTo>
                  <a:lnTo>
                    <a:pt x="1342628" y="1211279"/>
                  </a:lnTo>
                  <a:lnTo>
                    <a:pt x="1400969" y="1195785"/>
                  </a:lnTo>
                  <a:lnTo>
                    <a:pt x="1402556" y="1195388"/>
                  </a:lnTo>
                  <a:close/>
                  <a:moveTo>
                    <a:pt x="252864" y="1195388"/>
                  </a:moveTo>
                  <a:lnTo>
                    <a:pt x="302960" y="1209265"/>
                  </a:lnTo>
                  <a:lnTo>
                    <a:pt x="515270" y="1266356"/>
                  </a:lnTo>
                  <a:lnTo>
                    <a:pt x="518849" y="1267545"/>
                  </a:lnTo>
                  <a:lnTo>
                    <a:pt x="537137" y="1295695"/>
                  </a:lnTo>
                  <a:lnTo>
                    <a:pt x="629775" y="1441992"/>
                  </a:lnTo>
                  <a:lnTo>
                    <a:pt x="660786" y="1491154"/>
                  </a:lnTo>
                  <a:lnTo>
                    <a:pt x="666750" y="1500669"/>
                  </a:lnTo>
                  <a:lnTo>
                    <a:pt x="550655" y="1559743"/>
                  </a:lnTo>
                  <a:lnTo>
                    <a:pt x="504138" y="1582738"/>
                  </a:lnTo>
                  <a:lnTo>
                    <a:pt x="484259" y="1574412"/>
                  </a:lnTo>
                  <a:lnTo>
                    <a:pt x="464379" y="1564897"/>
                  </a:lnTo>
                  <a:lnTo>
                    <a:pt x="444898" y="1555382"/>
                  </a:lnTo>
                  <a:lnTo>
                    <a:pt x="425814" y="1545074"/>
                  </a:lnTo>
                  <a:lnTo>
                    <a:pt x="407127" y="1533973"/>
                  </a:lnTo>
                  <a:lnTo>
                    <a:pt x="388441" y="1522871"/>
                  </a:lnTo>
                  <a:lnTo>
                    <a:pt x="370152" y="1511374"/>
                  </a:lnTo>
                  <a:lnTo>
                    <a:pt x="352260" y="1498687"/>
                  </a:lnTo>
                  <a:lnTo>
                    <a:pt x="334767" y="1486396"/>
                  </a:lnTo>
                  <a:lnTo>
                    <a:pt x="317671" y="1473313"/>
                  </a:lnTo>
                  <a:lnTo>
                    <a:pt x="300972" y="1459833"/>
                  </a:lnTo>
                  <a:lnTo>
                    <a:pt x="284671" y="1445560"/>
                  </a:lnTo>
                  <a:lnTo>
                    <a:pt x="267972" y="1431287"/>
                  </a:lnTo>
                  <a:lnTo>
                    <a:pt x="252467" y="1416618"/>
                  </a:lnTo>
                  <a:lnTo>
                    <a:pt x="236961" y="1401552"/>
                  </a:lnTo>
                  <a:lnTo>
                    <a:pt x="222250" y="1386090"/>
                  </a:lnTo>
                  <a:lnTo>
                    <a:pt x="230202" y="1336531"/>
                  </a:lnTo>
                  <a:lnTo>
                    <a:pt x="251671" y="1203318"/>
                  </a:lnTo>
                  <a:lnTo>
                    <a:pt x="252864" y="1195388"/>
                  </a:lnTo>
                  <a:close/>
                  <a:moveTo>
                    <a:pt x="950912" y="1071563"/>
                  </a:moveTo>
                  <a:lnTo>
                    <a:pt x="998316" y="1071563"/>
                  </a:lnTo>
                  <a:lnTo>
                    <a:pt x="1120775" y="1245264"/>
                  </a:lnTo>
                  <a:lnTo>
                    <a:pt x="1119590" y="1245662"/>
                  </a:lnTo>
                  <a:lnTo>
                    <a:pt x="1095888" y="1279526"/>
                  </a:lnTo>
                  <a:lnTo>
                    <a:pt x="950912" y="1071563"/>
                  </a:lnTo>
                  <a:close/>
                  <a:moveTo>
                    <a:pt x="652180" y="1071563"/>
                  </a:moveTo>
                  <a:lnTo>
                    <a:pt x="700087" y="1071563"/>
                  </a:lnTo>
                  <a:lnTo>
                    <a:pt x="554783" y="1276351"/>
                  </a:lnTo>
                  <a:lnTo>
                    <a:pt x="534987" y="1244662"/>
                  </a:lnTo>
                  <a:lnTo>
                    <a:pt x="652180" y="1071563"/>
                  </a:lnTo>
                  <a:close/>
                  <a:moveTo>
                    <a:pt x="177703" y="873125"/>
                  </a:moveTo>
                  <a:lnTo>
                    <a:pt x="179305" y="893844"/>
                  </a:lnTo>
                  <a:lnTo>
                    <a:pt x="182107" y="914164"/>
                  </a:lnTo>
                  <a:lnTo>
                    <a:pt x="185710" y="934485"/>
                  </a:lnTo>
                  <a:lnTo>
                    <a:pt x="188913" y="954805"/>
                  </a:lnTo>
                  <a:lnTo>
                    <a:pt x="193716" y="974727"/>
                  </a:lnTo>
                  <a:lnTo>
                    <a:pt x="198520" y="994251"/>
                  </a:lnTo>
                  <a:lnTo>
                    <a:pt x="204125" y="1013774"/>
                  </a:lnTo>
                  <a:lnTo>
                    <a:pt x="210931" y="1032899"/>
                  </a:lnTo>
                  <a:lnTo>
                    <a:pt x="217336" y="1052025"/>
                  </a:lnTo>
                  <a:lnTo>
                    <a:pt x="224942" y="1070751"/>
                  </a:lnTo>
                  <a:lnTo>
                    <a:pt x="232949" y="1089478"/>
                  </a:lnTo>
                  <a:lnTo>
                    <a:pt x="241356" y="1107009"/>
                  </a:lnTo>
                  <a:lnTo>
                    <a:pt x="250563" y="1124939"/>
                  </a:lnTo>
                  <a:lnTo>
                    <a:pt x="260171" y="1142470"/>
                  </a:lnTo>
                  <a:lnTo>
                    <a:pt x="270179" y="1159603"/>
                  </a:lnTo>
                  <a:lnTo>
                    <a:pt x="280988" y="1176338"/>
                  </a:lnTo>
                  <a:lnTo>
                    <a:pt x="228545" y="1165580"/>
                  </a:lnTo>
                  <a:lnTo>
                    <a:pt x="220538" y="1151236"/>
                  </a:lnTo>
                  <a:lnTo>
                    <a:pt x="212532" y="1136494"/>
                  </a:lnTo>
                  <a:lnTo>
                    <a:pt x="205326" y="1121752"/>
                  </a:lnTo>
                  <a:lnTo>
                    <a:pt x="198120" y="1107009"/>
                  </a:lnTo>
                  <a:lnTo>
                    <a:pt x="191315" y="1091869"/>
                  </a:lnTo>
                  <a:lnTo>
                    <a:pt x="185310" y="1076728"/>
                  </a:lnTo>
                  <a:lnTo>
                    <a:pt x="178904" y="1061587"/>
                  </a:lnTo>
                  <a:lnTo>
                    <a:pt x="173300" y="1046048"/>
                  </a:lnTo>
                  <a:lnTo>
                    <a:pt x="168096" y="1030509"/>
                  </a:lnTo>
                  <a:lnTo>
                    <a:pt x="163292" y="1014571"/>
                  </a:lnTo>
                  <a:lnTo>
                    <a:pt x="158888" y="998634"/>
                  </a:lnTo>
                  <a:lnTo>
                    <a:pt x="154885" y="982297"/>
                  </a:lnTo>
                  <a:lnTo>
                    <a:pt x="151282" y="966360"/>
                  </a:lnTo>
                  <a:lnTo>
                    <a:pt x="148079" y="949227"/>
                  </a:lnTo>
                  <a:lnTo>
                    <a:pt x="144877" y="932492"/>
                  </a:lnTo>
                  <a:lnTo>
                    <a:pt x="142875" y="915360"/>
                  </a:lnTo>
                  <a:lnTo>
                    <a:pt x="143275" y="915758"/>
                  </a:lnTo>
                  <a:lnTo>
                    <a:pt x="177703" y="873125"/>
                  </a:lnTo>
                  <a:close/>
                  <a:moveTo>
                    <a:pt x="1469926" y="865188"/>
                  </a:moveTo>
                  <a:lnTo>
                    <a:pt x="1504950" y="909130"/>
                  </a:lnTo>
                  <a:lnTo>
                    <a:pt x="1502960" y="925756"/>
                  </a:lnTo>
                  <a:lnTo>
                    <a:pt x="1499776" y="943174"/>
                  </a:lnTo>
                  <a:lnTo>
                    <a:pt x="1496990" y="959801"/>
                  </a:lnTo>
                  <a:lnTo>
                    <a:pt x="1493408" y="976428"/>
                  </a:lnTo>
                  <a:lnTo>
                    <a:pt x="1489428" y="993054"/>
                  </a:lnTo>
                  <a:lnTo>
                    <a:pt x="1484652" y="1009285"/>
                  </a:lnTo>
                  <a:lnTo>
                    <a:pt x="1479876" y="1025516"/>
                  </a:lnTo>
                  <a:lnTo>
                    <a:pt x="1474702" y="1041350"/>
                  </a:lnTo>
                  <a:lnTo>
                    <a:pt x="1469528" y="1057185"/>
                  </a:lnTo>
                  <a:lnTo>
                    <a:pt x="1463558" y="1073020"/>
                  </a:lnTo>
                  <a:lnTo>
                    <a:pt x="1457190" y="1088855"/>
                  </a:lnTo>
                  <a:lnTo>
                    <a:pt x="1450423" y="1103898"/>
                  </a:lnTo>
                  <a:lnTo>
                    <a:pt x="1443657" y="1118941"/>
                  </a:lnTo>
                  <a:lnTo>
                    <a:pt x="1435697" y="1133984"/>
                  </a:lnTo>
                  <a:lnTo>
                    <a:pt x="1428533" y="1148631"/>
                  </a:lnTo>
                  <a:lnTo>
                    <a:pt x="1420175" y="1162883"/>
                  </a:lnTo>
                  <a:lnTo>
                    <a:pt x="1365250" y="1177926"/>
                  </a:lnTo>
                  <a:lnTo>
                    <a:pt x="1376394" y="1160508"/>
                  </a:lnTo>
                  <a:lnTo>
                    <a:pt x="1386743" y="1143089"/>
                  </a:lnTo>
                  <a:lnTo>
                    <a:pt x="1396693" y="1124879"/>
                  </a:lnTo>
                  <a:lnTo>
                    <a:pt x="1405847" y="1106669"/>
                  </a:lnTo>
                  <a:lnTo>
                    <a:pt x="1414603" y="1088063"/>
                  </a:lnTo>
                  <a:lnTo>
                    <a:pt x="1422961" y="1069457"/>
                  </a:lnTo>
                  <a:lnTo>
                    <a:pt x="1430523" y="1050060"/>
                  </a:lnTo>
                  <a:lnTo>
                    <a:pt x="1437687" y="1030662"/>
                  </a:lnTo>
                  <a:lnTo>
                    <a:pt x="1444055" y="1010868"/>
                  </a:lnTo>
                  <a:lnTo>
                    <a:pt x="1449627" y="990283"/>
                  </a:lnTo>
                  <a:lnTo>
                    <a:pt x="1454802" y="970094"/>
                  </a:lnTo>
                  <a:lnTo>
                    <a:pt x="1459180" y="949508"/>
                  </a:lnTo>
                  <a:lnTo>
                    <a:pt x="1463160" y="928923"/>
                  </a:lnTo>
                  <a:lnTo>
                    <a:pt x="1466344" y="907942"/>
                  </a:lnTo>
                  <a:lnTo>
                    <a:pt x="1468334" y="886565"/>
                  </a:lnTo>
                  <a:lnTo>
                    <a:pt x="1469926" y="865188"/>
                  </a:lnTo>
                  <a:close/>
                  <a:moveTo>
                    <a:pt x="1646635" y="785813"/>
                  </a:moveTo>
                  <a:lnTo>
                    <a:pt x="1647825" y="804876"/>
                  </a:lnTo>
                  <a:lnTo>
                    <a:pt x="1647825" y="823940"/>
                  </a:lnTo>
                  <a:lnTo>
                    <a:pt x="1647825" y="842606"/>
                  </a:lnTo>
                  <a:lnTo>
                    <a:pt x="1646635" y="861669"/>
                  </a:lnTo>
                  <a:lnTo>
                    <a:pt x="1645841" y="879938"/>
                  </a:lnTo>
                  <a:lnTo>
                    <a:pt x="1644650" y="898605"/>
                  </a:lnTo>
                  <a:lnTo>
                    <a:pt x="1642269" y="916477"/>
                  </a:lnTo>
                  <a:lnTo>
                    <a:pt x="1640285" y="934746"/>
                  </a:lnTo>
                  <a:lnTo>
                    <a:pt x="1637506" y="953015"/>
                  </a:lnTo>
                  <a:lnTo>
                    <a:pt x="1634728" y="970887"/>
                  </a:lnTo>
                  <a:lnTo>
                    <a:pt x="1631156" y="988759"/>
                  </a:lnTo>
                  <a:lnTo>
                    <a:pt x="1627188" y="1006630"/>
                  </a:lnTo>
                  <a:lnTo>
                    <a:pt x="1623616" y="1023708"/>
                  </a:lnTo>
                  <a:lnTo>
                    <a:pt x="1618853" y="1041183"/>
                  </a:lnTo>
                  <a:lnTo>
                    <a:pt x="1614091" y="1058260"/>
                  </a:lnTo>
                  <a:lnTo>
                    <a:pt x="1608931" y="1075735"/>
                  </a:lnTo>
                  <a:lnTo>
                    <a:pt x="1602978" y="1092416"/>
                  </a:lnTo>
                  <a:lnTo>
                    <a:pt x="1597025" y="1109096"/>
                  </a:lnTo>
                  <a:lnTo>
                    <a:pt x="1590675" y="1125777"/>
                  </a:lnTo>
                  <a:lnTo>
                    <a:pt x="1584325" y="1142060"/>
                  </a:lnTo>
                  <a:lnTo>
                    <a:pt x="1576785" y="1158343"/>
                  </a:lnTo>
                  <a:lnTo>
                    <a:pt x="1569641" y="1174229"/>
                  </a:lnTo>
                  <a:lnTo>
                    <a:pt x="1562100" y="1190116"/>
                  </a:lnTo>
                  <a:lnTo>
                    <a:pt x="1553766" y="1205605"/>
                  </a:lnTo>
                  <a:lnTo>
                    <a:pt x="1545828" y="1221094"/>
                  </a:lnTo>
                  <a:lnTo>
                    <a:pt x="1537097" y="1236980"/>
                  </a:lnTo>
                  <a:lnTo>
                    <a:pt x="1527969" y="1251675"/>
                  </a:lnTo>
                  <a:lnTo>
                    <a:pt x="1518841" y="1266767"/>
                  </a:lnTo>
                  <a:lnTo>
                    <a:pt x="1508919" y="1281461"/>
                  </a:lnTo>
                  <a:lnTo>
                    <a:pt x="1499394" y="1295759"/>
                  </a:lnTo>
                  <a:lnTo>
                    <a:pt x="1489075" y="1309659"/>
                  </a:lnTo>
                  <a:lnTo>
                    <a:pt x="1478756" y="1323560"/>
                  </a:lnTo>
                  <a:lnTo>
                    <a:pt x="1468041" y="1337460"/>
                  </a:lnTo>
                  <a:lnTo>
                    <a:pt x="1456928" y="1350963"/>
                  </a:lnTo>
                  <a:lnTo>
                    <a:pt x="1447800" y="1300525"/>
                  </a:lnTo>
                  <a:lnTo>
                    <a:pt x="1457325" y="1287816"/>
                  </a:lnTo>
                  <a:lnTo>
                    <a:pt x="1466453" y="1274710"/>
                  </a:lnTo>
                  <a:lnTo>
                    <a:pt x="1474788" y="1262398"/>
                  </a:lnTo>
                  <a:lnTo>
                    <a:pt x="1483519" y="1248895"/>
                  </a:lnTo>
                  <a:lnTo>
                    <a:pt x="1492250" y="1235789"/>
                  </a:lnTo>
                  <a:lnTo>
                    <a:pt x="1499791" y="1222682"/>
                  </a:lnTo>
                  <a:lnTo>
                    <a:pt x="1508125" y="1208782"/>
                  </a:lnTo>
                  <a:lnTo>
                    <a:pt x="1515666" y="1195279"/>
                  </a:lnTo>
                  <a:lnTo>
                    <a:pt x="1522810" y="1180981"/>
                  </a:lnTo>
                  <a:lnTo>
                    <a:pt x="1529556" y="1167081"/>
                  </a:lnTo>
                  <a:lnTo>
                    <a:pt x="1536700" y="1153180"/>
                  </a:lnTo>
                  <a:lnTo>
                    <a:pt x="1543050" y="1138883"/>
                  </a:lnTo>
                  <a:lnTo>
                    <a:pt x="1549003" y="1124188"/>
                  </a:lnTo>
                  <a:lnTo>
                    <a:pt x="1555353" y="1109493"/>
                  </a:lnTo>
                  <a:lnTo>
                    <a:pt x="1560910" y="1094799"/>
                  </a:lnTo>
                  <a:lnTo>
                    <a:pt x="1566069" y="1079707"/>
                  </a:lnTo>
                  <a:lnTo>
                    <a:pt x="1571228" y="1064218"/>
                  </a:lnTo>
                  <a:lnTo>
                    <a:pt x="1575991" y="1049126"/>
                  </a:lnTo>
                  <a:lnTo>
                    <a:pt x="1580356" y="1034034"/>
                  </a:lnTo>
                  <a:lnTo>
                    <a:pt x="1584722" y="1018545"/>
                  </a:lnTo>
                  <a:lnTo>
                    <a:pt x="1588294" y="1003056"/>
                  </a:lnTo>
                  <a:lnTo>
                    <a:pt x="1591866" y="987170"/>
                  </a:lnTo>
                  <a:lnTo>
                    <a:pt x="1595041" y="971681"/>
                  </a:lnTo>
                  <a:lnTo>
                    <a:pt x="1597819" y="955398"/>
                  </a:lnTo>
                  <a:lnTo>
                    <a:pt x="1600597" y="939511"/>
                  </a:lnTo>
                  <a:lnTo>
                    <a:pt x="1602581" y="923228"/>
                  </a:lnTo>
                  <a:lnTo>
                    <a:pt x="1604566" y="906945"/>
                  </a:lnTo>
                  <a:lnTo>
                    <a:pt x="1606153" y="890662"/>
                  </a:lnTo>
                  <a:lnTo>
                    <a:pt x="1606947" y="874378"/>
                  </a:lnTo>
                  <a:lnTo>
                    <a:pt x="1607741" y="857301"/>
                  </a:lnTo>
                  <a:lnTo>
                    <a:pt x="1608931" y="841017"/>
                  </a:lnTo>
                  <a:lnTo>
                    <a:pt x="1608931" y="823940"/>
                  </a:lnTo>
                  <a:lnTo>
                    <a:pt x="1608931" y="822351"/>
                  </a:lnTo>
                  <a:lnTo>
                    <a:pt x="1646635" y="785813"/>
                  </a:lnTo>
                  <a:close/>
                  <a:moveTo>
                    <a:pt x="1191" y="779463"/>
                  </a:moveTo>
                  <a:lnTo>
                    <a:pt x="39291" y="816372"/>
                  </a:lnTo>
                  <a:lnTo>
                    <a:pt x="38894" y="824707"/>
                  </a:lnTo>
                  <a:lnTo>
                    <a:pt x="39291" y="842169"/>
                  </a:lnTo>
                  <a:lnTo>
                    <a:pt x="39687" y="858838"/>
                  </a:lnTo>
                  <a:lnTo>
                    <a:pt x="40481" y="876300"/>
                  </a:lnTo>
                  <a:lnTo>
                    <a:pt x="41672" y="892969"/>
                  </a:lnTo>
                  <a:lnTo>
                    <a:pt x="43656" y="910035"/>
                  </a:lnTo>
                  <a:lnTo>
                    <a:pt x="45244" y="926307"/>
                  </a:lnTo>
                  <a:lnTo>
                    <a:pt x="47625" y="943372"/>
                  </a:lnTo>
                  <a:lnTo>
                    <a:pt x="50403" y="959644"/>
                  </a:lnTo>
                  <a:lnTo>
                    <a:pt x="53578" y="975519"/>
                  </a:lnTo>
                  <a:lnTo>
                    <a:pt x="56753" y="992188"/>
                  </a:lnTo>
                  <a:lnTo>
                    <a:pt x="60325" y="1008063"/>
                  </a:lnTo>
                  <a:lnTo>
                    <a:pt x="64691" y="1023938"/>
                  </a:lnTo>
                  <a:lnTo>
                    <a:pt x="69056" y="1039813"/>
                  </a:lnTo>
                  <a:lnTo>
                    <a:pt x="73819" y="1055688"/>
                  </a:lnTo>
                  <a:lnTo>
                    <a:pt x="78581" y="1071166"/>
                  </a:lnTo>
                  <a:lnTo>
                    <a:pt x="83741" y="1086644"/>
                  </a:lnTo>
                  <a:lnTo>
                    <a:pt x="89297" y="1101726"/>
                  </a:lnTo>
                  <a:lnTo>
                    <a:pt x="95250" y="1116807"/>
                  </a:lnTo>
                  <a:lnTo>
                    <a:pt x="101203" y="1131888"/>
                  </a:lnTo>
                  <a:lnTo>
                    <a:pt x="108347" y="1146573"/>
                  </a:lnTo>
                  <a:lnTo>
                    <a:pt x="114697" y="1161257"/>
                  </a:lnTo>
                  <a:lnTo>
                    <a:pt x="122238" y="1175941"/>
                  </a:lnTo>
                  <a:lnTo>
                    <a:pt x="129381" y="1190229"/>
                  </a:lnTo>
                  <a:lnTo>
                    <a:pt x="137319" y="1204517"/>
                  </a:lnTo>
                  <a:lnTo>
                    <a:pt x="144860" y="1218407"/>
                  </a:lnTo>
                  <a:lnTo>
                    <a:pt x="153194" y="1232298"/>
                  </a:lnTo>
                  <a:lnTo>
                    <a:pt x="161925" y="1245792"/>
                  </a:lnTo>
                  <a:lnTo>
                    <a:pt x="170260" y="1259285"/>
                  </a:lnTo>
                  <a:lnTo>
                    <a:pt x="179388" y="1272382"/>
                  </a:lnTo>
                  <a:lnTo>
                    <a:pt x="188913" y="1285479"/>
                  </a:lnTo>
                  <a:lnTo>
                    <a:pt x="198438" y="1298179"/>
                  </a:lnTo>
                  <a:lnTo>
                    <a:pt x="207963" y="1311276"/>
                  </a:lnTo>
                  <a:lnTo>
                    <a:pt x="199628" y="1362076"/>
                  </a:lnTo>
                  <a:lnTo>
                    <a:pt x="188516" y="1348186"/>
                  </a:lnTo>
                  <a:lnTo>
                    <a:pt x="177403" y="1334295"/>
                  </a:lnTo>
                  <a:lnTo>
                    <a:pt x="166291" y="1320404"/>
                  </a:lnTo>
                  <a:lnTo>
                    <a:pt x="155575" y="1306117"/>
                  </a:lnTo>
                  <a:lnTo>
                    <a:pt x="145256" y="1291432"/>
                  </a:lnTo>
                  <a:lnTo>
                    <a:pt x="135335" y="1276748"/>
                  </a:lnTo>
                  <a:lnTo>
                    <a:pt x="125413" y="1261667"/>
                  </a:lnTo>
                  <a:lnTo>
                    <a:pt x="115888" y="1245792"/>
                  </a:lnTo>
                  <a:lnTo>
                    <a:pt x="106760" y="1230710"/>
                  </a:lnTo>
                  <a:lnTo>
                    <a:pt x="98425" y="1214835"/>
                  </a:lnTo>
                  <a:lnTo>
                    <a:pt x="90091" y="1198960"/>
                  </a:lnTo>
                  <a:lnTo>
                    <a:pt x="81756" y="1183085"/>
                  </a:lnTo>
                  <a:lnTo>
                    <a:pt x="74216" y="1166416"/>
                  </a:lnTo>
                  <a:lnTo>
                    <a:pt x="66675" y="1150144"/>
                  </a:lnTo>
                  <a:lnTo>
                    <a:pt x="59928" y="1133079"/>
                  </a:lnTo>
                  <a:lnTo>
                    <a:pt x="53578" y="1116410"/>
                  </a:lnTo>
                  <a:lnTo>
                    <a:pt x="46831" y="1098948"/>
                  </a:lnTo>
                  <a:lnTo>
                    <a:pt x="41275" y="1081882"/>
                  </a:lnTo>
                  <a:lnTo>
                    <a:pt x="35719" y="1064419"/>
                  </a:lnTo>
                  <a:lnTo>
                    <a:pt x="30559" y="1046957"/>
                  </a:lnTo>
                  <a:lnTo>
                    <a:pt x="25797" y="1029097"/>
                  </a:lnTo>
                  <a:lnTo>
                    <a:pt x="21431" y="1011635"/>
                  </a:lnTo>
                  <a:lnTo>
                    <a:pt x="17066" y="993379"/>
                  </a:lnTo>
                  <a:lnTo>
                    <a:pt x="13494" y="975122"/>
                  </a:lnTo>
                  <a:lnTo>
                    <a:pt x="10716" y="956469"/>
                  </a:lnTo>
                  <a:lnTo>
                    <a:pt x="7541" y="938610"/>
                  </a:lnTo>
                  <a:lnTo>
                    <a:pt x="5556" y="919957"/>
                  </a:lnTo>
                  <a:lnTo>
                    <a:pt x="3175" y="900907"/>
                  </a:lnTo>
                  <a:lnTo>
                    <a:pt x="1984" y="882254"/>
                  </a:lnTo>
                  <a:lnTo>
                    <a:pt x="794" y="863204"/>
                  </a:lnTo>
                  <a:lnTo>
                    <a:pt x="397" y="844154"/>
                  </a:lnTo>
                  <a:lnTo>
                    <a:pt x="0" y="824707"/>
                  </a:lnTo>
                  <a:lnTo>
                    <a:pt x="397" y="802085"/>
                  </a:lnTo>
                  <a:lnTo>
                    <a:pt x="1191" y="779463"/>
                  </a:lnTo>
                  <a:close/>
                  <a:moveTo>
                    <a:pt x="1314889" y="671513"/>
                  </a:moveTo>
                  <a:lnTo>
                    <a:pt x="1339850" y="701729"/>
                  </a:lnTo>
                  <a:lnTo>
                    <a:pt x="1101725" y="776288"/>
                  </a:lnTo>
                  <a:lnTo>
                    <a:pt x="1116385" y="730768"/>
                  </a:lnTo>
                  <a:lnTo>
                    <a:pt x="1314889" y="671513"/>
                  </a:lnTo>
                  <a:close/>
                  <a:moveTo>
                    <a:pt x="339763" y="668338"/>
                  </a:moveTo>
                  <a:lnTo>
                    <a:pt x="538932" y="730250"/>
                  </a:lnTo>
                  <a:lnTo>
                    <a:pt x="554038" y="776288"/>
                  </a:lnTo>
                  <a:lnTo>
                    <a:pt x="317500" y="698500"/>
                  </a:lnTo>
                  <a:lnTo>
                    <a:pt x="339763" y="668338"/>
                  </a:lnTo>
                  <a:close/>
                  <a:moveTo>
                    <a:pt x="828080" y="554038"/>
                  </a:moveTo>
                  <a:lnTo>
                    <a:pt x="847512" y="567940"/>
                  </a:lnTo>
                  <a:lnTo>
                    <a:pt x="1087438" y="737939"/>
                  </a:lnTo>
                  <a:lnTo>
                    <a:pt x="1086645" y="741117"/>
                  </a:lnTo>
                  <a:lnTo>
                    <a:pt x="1086249" y="742308"/>
                  </a:lnTo>
                  <a:lnTo>
                    <a:pt x="987105" y="1046163"/>
                  </a:lnTo>
                  <a:lnTo>
                    <a:pt x="980364" y="1046163"/>
                  </a:lnTo>
                  <a:lnTo>
                    <a:pt x="935551" y="1046163"/>
                  </a:lnTo>
                  <a:lnTo>
                    <a:pt x="669054" y="1046163"/>
                  </a:lnTo>
                  <a:lnTo>
                    <a:pt x="570308" y="742308"/>
                  </a:lnTo>
                  <a:lnTo>
                    <a:pt x="569911" y="741117"/>
                  </a:lnTo>
                  <a:lnTo>
                    <a:pt x="568325" y="737939"/>
                  </a:lnTo>
                  <a:lnTo>
                    <a:pt x="808648" y="567940"/>
                  </a:lnTo>
                  <a:lnTo>
                    <a:pt x="828080" y="554038"/>
                  </a:lnTo>
                  <a:close/>
                  <a:moveTo>
                    <a:pt x="1360910" y="387350"/>
                  </a:moveTo>
                  <a:lnTo>
                    <a:pt x="1489666" y="409557"/>
                  </a:lnTo>
                  <a:lnTo>
                    <a:pt x="1540533" y="418281"/>
                  </a:lnTo>
                  <a:lnTo>
                    <a:pt x="1550865" y="437316"/>
                  </a:lnTo>
                  <a:lnTo>
                    <a:pt x="1560800" y="456747"/>
                  </a:lnTo>
                  <a:lnTo>
                    <a:pt x="1570337" y="476178"/>
                  </a:lnTo>
                  <a:lnTo>
                    <a:pt x="1579477" y="495213"/>
                  </a:lnTo>
                  <a:lnTo>
                    <a:pt x="1587425" y="515834"/>
                  </a:lnTo>
                  <a:lnTo>
                    <a:pt x="1595373" y="536058"/>
                  </a:lnTo>
                  <a:lnTo>
                    <a:pt x="1602924" y="556282"/>
                  </a:lnTo>
                  <a:lnTo>
                    <a:pt x="1609679" y="577300"/>
                  </a:lnTo>
                  <a:lnTo>
                    <a:pt x="1616038" y="597920"/>
                  </a:lnTo>
                  <a:lnTo>
                    <a:pt x="1621601" y="619731"/>
                  </a:lnTo>
                  <a:lnTo>
                    <a:pt x="1626767" y="640748"/>
                  </a:lnTo>
                  <a:lnTo>
                    <a:pt x="1631536" y="662955"/>
                  </a:lnTo>
                  <a:lnTo>
                    <a:pt x="1635908" y="684369"/>
                  </a:lnTo>
                  <a:lnTo>
                    <a:pt x="1639484" y="706973"/>
                  </a:lnTo>
                  <a:lnTo>
                    <a:pt x="1641868" y="728783"/>
                  </a:lnTo>
                  <a:lnTo>
                    <a:pt x="1644650" y="751387"/>
                  </a:lnTo>
                  <a:lnTo>
                    <a:pt x="1607692" y="786680"/>
                  </a:lnTo>
                  <a:lnTo>
                    <a:pt x="1513510" y="877888"/>
                  </a:lnTo>
                  <a:lnTo>
                    <a:pt x="1508343" y="871543"/>
                  </a:lnTo>
                  <a:lnTo>
                    <a:pt x="1471386" y="825146"/>
                  </a:lnTo>
                  <a:lnTo>
                    <a:pt x="1363691" y="689921"/>
                  </a:lnTo>
                  <a:lnTo>
                    <a:pt x="1341437" y="662559"/>
                  </a:lnTo>
                  <a:lnTo>
                    <a:pt x="1341835" y="656214"/>
                  </a:lnTo>
                  <a:lnTo>
                    <a:pt x="1355743" y="455557"/>
                  </a:lnTo>
                  <a:lnTo>
                    <a:pt x="1360115" y="396074"/>
                  </a:lnTo>
                  <a:lnTo>
                    <a:pt x="1360910" y="387350"/>
                  </a:lnTo>
                  <a:close/>
                  <a:moveTo>
                    <a:pt x="293316" y="387350"/>
                  </a:moveTo>
                  <a:lnTo>
                    <a:pt x="293316" y="388143"/>
                  </a:lnTo>
                  <a:lnTo>
                    <a:pt x="297280" y="446040"/>
                  </a:lnTo>
                  <a:lnTo>
                    <a:pt x="311549" y="656214"/>
                  </a:lnTo>
                  <a:lnTo>
                    <a:pt x="312738" y="662559"/>
                  </a:lnTo>
                  <a:lnTo>
                    <a:pt x="290145" y="689921"/>
                  </a:lnTo>
                  <a:lnTo>
                    <a:pt x="175991" y="833870"/>
                  </a:lnTo>
                  <a:lnTo>
                    <a:pt x="141111" y="877888"/>
                  </a:lnTo>
                  <a:lnTo>
                    <a:pt x="138733" y="875509"/>
                  </a:lnTo>
                  <a:lnTo>
                    <a:pt x="39641" y="779939"/>
                  </a:lnTo>
                  <a:lnTo>
                    <a:pt x="3175" y="744646"/>
                  </a:lnTo>
                  <a:lnTo>
                    <a:pt x="5949" y="722835"/>
                  </a:lnTo>
                  <a:lnTo>
                    <a:pt x="8724" y="701025"/>
                  </a:lnTo>
                  <a:lnTo>
                    <a:pt x="12291" y="679611"/>
                  </a:lnTo>
                  <a:lnTo>
                    <a:pt x="16255" y="658197"/>
                  </a:lnTo>
                  <a:lnTo>
                    <a:pt x="21011" y="636783"/>
                  </a:lnTo>
                  <a:lnTo>
                    <a:pt x="26164" y="616162"/>
                  </a:lnTo>
                  <a:lnTo>
                    <a:pt x="31713" y="595541"/>
                  </a:lnTo>
                  <a:lnTo>
                    <a:pt x="38452" y="574920"/>
                  </a:lnTo>
                  <a:lnTo>
                    <a:pt x="44793" y="554696"/>
                  </a:lnTo>
                  <a:lnTo>
                    <a:pt x="51928" y="534472"/>
                  </a:lnTo>
                  <a:lnTo>
                    <a:pt x="59855" y="514644"/>
                  </a:lnTo>
                  <a:lnTo>
                    <a:pt x="68179" y="495213"/>
                  </a:lnTo>
                  <a:lnTo>
                    <a:pt x="77296" y="476178"/>
                  </a:lnTo>
                  <a:lnTo>
                    <a:pt x="86016" y="457143"/>
                  </a:lnTo>
                  <a:lnTo>
                    <a:pt x="95528" y="438109"/>
                  </a:lnTo>
                  <a:lnTo>
                    <a:pt x="105834" y="419867"/>
                  </a:lnTo>
                  <a:lnTo>
                    <a:pt x="156173" y="410747"/>
                  </a:lnTo>
                  <a:lnTo>
                    <a:pt x="293316" y="387350"/>
                  </a:lnTo>
                  <a:close/>
                  <a:moveTo>
                    <a:pt x="808037" y="298450"/>
                  </a:moveTo>
                  <a:lnTo>
                    <a:pt x="827881" y="306401"/>
                  </a:lnTo>
                  <a:lnTo>
                    <a:pt x="847725" y="298450"/>
                  </a:lnTo>
                  <a:lnTo>
                    <a:pt x="847725" y="536575"/>
                  </a:lnTo>
                  <a:lnTo>
                    <a:pt x="827881" y="522661"/>
                  </a:lnTo>
                  <a:lnTo>
                    <a:pt x="808037" y="536575"/>
                  </a:lnTo>
                  <a:lnTo>
                    <a:pt x="808037" y="298450"/>
                  </a:lnTo>
                  <a:close/>
                  <a:moveTo>
                    <a:pt x="1106341" y="198438"/>
                  </a:moveTo>
                  <a:lnTo>
                    <a:pt x="1122567" y="205965"/>
                  </a:lnTo>
                  <a:lnTo>
                    <a:pt x="1139189" y="214285"/>
                  </a:lnTo>
                  <a:lnTo>
                    <a:pt x="1155020" y="223001"/>
                  </a:lnTo>
                  <a:lnTo>
                    <a:pt x="1170455" y="231717"/>
                  </a:lnTo>
                  <a:lnTo>
                    <a:pt x="1185889" y="241225"/>
                  </a:lnTo>
                  <a:lnTo>
                    <a:pt x="1200928" y="251129"/>
                  </a:lnTo>
                  <a:lnTo>
                    <a:pt x="1216363" y="261034"/>
                  </a:lnTo>
                  <a:lnTo>
                    <a:pt x="1231006" y="271335"/>
                  </a:lnTo>
                  <a:lnTo>
                    <a:pt x="1244858" y="282031"/>
                  </a:lnTo>
                  <a:lnTo>
                    <a:pt x="1258710" y="293520"/>
                  </a:lnTo>
                  <a:lnTo>
                    <a:pt x="1272562" y="305010"/>
                  </a:lnTo>
                  <a:lnTo>
                    <a:pt x="1286018" y="316895"/>
                  </a:lnTo>
                  <a:lnTo>
                    <a:pt x="1299078" y="328780"/>
                  </a:lnTo>
                  <a:lnTo>
                    <a:pt x="1312138" y="341854"/>
                  </a:lnTo>
                  <a:lnTo>
                    <a:pt x="1324407" y="354928"/>
                  </a:lnTo>
                  <a:lnTo>
                    <a:pt x="1336675" y="367606"/>
                  </a:lnTo>
                  <a:lnTo>
                    <a:pt x="1332322" y="423863"/>
                  </a:lnTo>
                  <a:lnTo>
                    <a:pt x="1318470" y="406827"/>
                  </a:lnTo>
                  <a:lnTo>
                    <a:pt x="1304618" y="390584"/>
                  </a:lnTo>
                  <a:lnTo>
                    <a:pt x="1289975" y="374737"/>
                  </a:lnTo>
                  <a:lnTo>
                    <a:pt x="1274145" y="359286"/>
                  </a:lnTo>
                  <a:lnTo>
                    <a:pt x="1258314" y="344231"/>
                  </a:lnTo>
                  <a:lnTo>
                    <a:pt x="1242088" y="329969"/>
                  </a:lnTo>
                  <a:lnTo>
                    <a:pt x="1225070" y="316103"/>
                  </a:lnTo>
                  <a:lnTo>
                    <a:pt x="1208052" y="302633"/>
                  </a:lnTo>
                  <a:lnTo>
                    <a:pt x="1189847" y="290351"/>
                  </a:lnTo>
                  <a:lnTo>
                    <a:pt x="1171642" y="278070"/>
                  </a:lnTo>
                  <a:lnTo>
                    <a:pt x="1153437" y="266580"/>
                  </a:lnTo>
                  <a:lnTo>
                    <a:pt x="1134440" y="255884"/>
                  </a:lnTo>
                  <a:lnTo>
                    <a:pt x="1114652" y="245187"/>
                  </a:lnTo>
                  <a:lnTo>
                    <a:pt x="1094864" y="235679"/>
                  </a:lnTo>
                  <a:lnTo>
                    <a:pt x="1074680" y="227359"/>
                  </a:lnTo>
                  <a:lnTo>
                    <a:pt x="1054100" y="218643"/>
                  </a:lnTo>
                  <a:lnTo>
                    <a:pt x="1106341" y="198438"/>
                  </a:lnTo>
                  <a:close/>
                  <a:moveTo>
                    <a:pt x="545878" y="196850"/>
                  </a:moveTo>
                  <a:lnTo>
                    <a:pt x="598488" y="217164"/>
                  </a:lnTo>
                  <a:lnTo>
                    <a:pt x="577763" y="225130"/>
                  </a:lnTo>
                  <a:lnTo>
                    <a:pt x="557835" y="233495"/>
                  </a:lnTo>
                  <a:lnTo>
                    <a:pt x="538305" y="243055"/>
                  </a:lnTo>
                  <a:lnTo>
                    <a:pt x="518775" y="253013"/>
                  </a:lnTo>
                  <a:lnTo>
                    <a:pt x="500441" y="263369"/>
                  </a:lnTo>
                  <a:lnTo>
                    <a:pt x="481709" y="274522"/>
                  </a:lnTo>
                  <a:lnTo>
                    <a:pt x="463375" y="286471"/>
                  </a:lnTo>
                  <a:lnTo>
                    <a:pt x="446236" y="298421"/>
                  </a:lnTo>
                  <a:lnTo>
                    <a:pt x="428700" y="311566"/>
                  </a:lnTo>
                  <a:lnTo>
                    <a:pt x="411960" y="325108"/>
                  </a:lnTo>
                  <a:lnTo>
                    <a:pt x="395220" y="338651"/>
                  </a:lnTo>
                  <a:lnTo>
                    <a:pt x="379676" y="352991"/>
                  </a:lnTo>
                  <a:lnTo>
                    <a:pt x="364132" y="368127"/>
                  </a:lnTo>
                  <a:lnTo>
                    <a:pt x="349385" y="383263"/>
                  </a:lnTo>
                  <a:lnTo>
                    <a:pt x="335037" y="399594"/>
                  </a:lnTo>
                  <a:lnTo>
                    <a:pt x="321087" y="415925"/>
                  </a:lnTo>
                  <a:lnTo>
                    <a:pt x="317500" y="360957"/>
                  </a:lnTo>
                  <a:lnTo>
                    <a:pt x="329457" y="347812"/>
                  </a:lnTo>
                  <a:lnTo>
                    <a:pt x="341414" y="335465"/>
                  </a:lnTo>
                  <a:lnTo>
                    <a:pt x="354567" y="323117"/>
                  </a:lnTo>
                  <a:lnTo>
                    <a:pt x="367719" y="311566"/>
                  </a:lnTo>
                  <a:lnTo>
                    <a:pt x="380872" y="299616"/>
                  </a:lnTo>
                  <a:lnTo>
                    <a:pt x="394423" y="288463"/>
                  </a:lnTo>
                  <a:lnTo>
                    <a:pt x="408373" y="277708"/>
                  </a:lnTo>
                  <a:lnTo>
                    <a:pt x="422721" y="267352"/>
                  </a:lnTo>
                  <a:lnTo>
                    <a:pt x="437069" y="256996"/>
                  </a:lnTo>
                  <a:lnTo>
                    <a:pt x="451816" y="247436"/>
                  </a:lnTo>
                  <a:lnTo>
                    <a:pt x="466962" y="237877"/>
                  </a:lnTo>
                  <a:lnTo>
                    <a:pt x="482107" y="228715"/>
                  </a:lnTo>
                  <a:lnTo>
                    <a:pt x="497651" y="219952"/>
                  </a:lnTo>
                  <a:lnTo>
                    <a:pt x="513195" y="211986"/>
                  </a:lnTo>
                  <a:lnTo>
                    <a:pt x="529536" y="204020"/>
                  </a:lnTo>
                  <a:lnTo>
                    <a:pt x="545878" y="196850"/>
                  </a:lnTo>
                  <a:close/>
                  <a:moveTo>
                    <a:pt x="1028700" y="25400"/>
                  </a:moveTo>
                  <a:lnTo>
                    <a:pt x="1048147" y="30571"/>
                  </a:lnTo>
                  <a:lnTo>
                    <a:pt x="1067197" y="36139"/>
                  </a:lnTo>
                  <a:lnTo>
                    <a:pt x="1086247" y="42503"/>
                  </a:lnTo>
                  <a:lnTo>
                    <a:pt x="1104900" y="49265"/>
                  </a:lnTo>
                  <a:lnTo>
                    <a:pt x="1123553" y="56026"/>
                  </a:lnTo>
                  <a:lnTo>
                    <a:pt x="1142207" y="63186"/>
                  </a:lnTo>
                  <a:lnTo>
                    <a:pt x="1160066" y="71538"/>
                  </a:lnTo>
                  <a:lnTo>
                    <a:pt x="1177925" y="79891"/>
                  </a:lnTo>
                  <a:lnTo>
                    <a:pt x="1195388" y="88641"/>
                  </a:lnTo>
                  <a:lnTo>
                    <a:pt x="1212850" y="97392"/>
                  </a:lnTo>
                  <a:lnTo>
                    <a:pt x="1230313" y="106937"/>
                  </a:lnTo>
                  <a:lnTo>
                    <a:pt x="1246982" y="116881"/>
                  </a:lnTo>
                  <a:lnTo>
                    <a:pt x="1263650" y="127620"/>
                  </a:lnTo>
                  <a:lnTo>
                    <a:pt x="1280319" y="138359"/>
                  </a:lnTo>
                  <a:lnTo>
                    <a:pt x="1296194" y="149098"/>
                  </a:lnTo>
                  <a:lnTo>
                    <a:pt x="1312069" y="160633"/>
                  </a:lnTo>
                  <a:lnTo>
                    <a:pt x="1327547" y="172565"/>
                  </a:lnTo>
                  <a:lnTo>
                    <a:pt x="1342629" y="184497"/>
                  </a:lnTo>
                  <a:lnTo>
                    <a:pt x="1358107" y="197225"/>
                  </a:lnTo>
                  <a:lnTo>
                    <a:pt x="1372791" y="209953"/>
                  </a:lnTo>
                  <a:lnTo>
                    <a:pt x="1386682" y="223079"/>
                  </a:lnTo>
                  <a:lnTo>
                    <a:pt x="1400572" y="237000"/>
                  </a:lnTo>
                  <a:lnTo>
                    <a:pt x="1414463" y="250921"/>
                  </a:lnTo>
                  <a:lnTo>
                    <a:pt x="1427957" y="264444"/>
                  </a:lnTo>
                  <a:lnTo>
                    <a:pt x="1440657" y="279161"/>
                  </a:lnTo>
                  <a:lnTo>
                    <a:pt x="1453754" y="293877"/>
                  </a:lnTo>
                  <a:lnTo>
                    <a:pt x="1466454" y="309389"/>
                  </a:lnTo>
                  <a:lnTo>
                    <a:pt x="1477963" y="324901"/>
                  </a:lnTo>
                  <a:lnTo>
                    <a:pt x="1489473" y="340413"/>
                  </a:lnTo>
                  <a:lnTo>
                    <a:pt x="1501379" y="356323"/>
                  </a:lnTo>
                  <a:lnTo>
                    <a:pt x="1512094" y="372233"/>
                  </a:lnTo>
                  <a:lnTo>
                    <a:pt x="1522413" y="388938"/>
                  </a:lnTo>
                  <a:lnTo>
                    <a:pt x="1470026" y="380187"/>
                  </a:lnTo>
                  <a:lnTo>
                    <a:pt x="1460501" y="366664"/>
                  </a:lnTo>
                  <a:lnTo>
                    <a:pt x="1451373" y="353539"/>
                  </a:lnTo>
                  <a:lnTo>
                    <a:pt x="1441451" y="340413"/>
                  </a:lnTo>
                  <a:lnTo>
                    <a:pt x="1430735" y="327685"/>
                  </a:lnTo>
                  <a:lnTo>
                    <a:pt x="1420416" y="315355"/>
                  </a:lnTo>
                  <a:lnTo>
                    <a:pt x="1409701" y="302627"/>
                  </a:lnTo>
                  <a:lnTo>
                    <a:pt x="1398985" y="290695"/>
                  </a:lnTo>
                  <a:lnTo>
                    <a:pt x="1387872" y="278763"/>
                  </a:lnTo>
                  <a:lnTo>
                    <a:pt x="1375966" y="267228"/>
                  </a:lnTo>
                  <a:lnTo>
                    <a:pt x="1364457" y="255694"/>
                  </a:lnTo>
                  <a:lnTo>
                    <a:pt x="1352154" y="244557"/>
                  </a:lnTo>
                  <a:lnTo>
                    <a:pt x="1340247" y="233420"/>
                  </a:lnTo>
                  <a:lnTo>
                    <a:pt x="1327944" y="223079"/>
                  </a:lnTo>
                  <a:lnTo>
                    <a:pt x="1315244" y="212737"/>
                  </a:lnTo>
                  <a:lnTo>
                    <a:pt x="1302544" y="202396"/>
                  </a:lnTo>
                  <a:lnTo>
                    <a:pt x="1289844" y="192452"/>
                  </a:lnTo>
                  <a:lnTo>
                    <a:pt x="1276350" y="182906"/>
                  </a:lnTo>
                  <a:lnTo>
                    <a:pt x="1262857" y="173758"/>
                  </a:lnTo>
                  <a:lnTo>
                    <a:pt x="1248966" y="164610"/>
                  </a:lnTo>
                  <a:lnTo>
                    <a:pt x="1235472" y="155462"/>
                  </a:lnTo>
                  <a:lnTo>
                    <a:pt x="1221582" y="147507"/>
                  </a:lnTo>
                  <a:lnTo>
                    <a:pt x="1207294" y="139155"/>
                  </a:lnTo>
                  <a:lnTo>
                    <a:pt x="1192610" y="130802"/>
                  </a:lnTo>
                  <a:lnTo>
                    <a:pt x="1178322" y="123643"/>
                  </a:lnTo>
                  <a:lnTo>
                    <a:pt x="1163241" y="116085"/>
                  </a:lnTo>
                  <a:lnTo>
                    <a:pt x="1148557" y="108926"/>
                  </a:lnTo>
                  <a:lnTo>
                    <a:pt x="1133475" y="102164"/>
                  </a:lnTo>
                  <a:lnTo>
                    <a:pt x="1117997" y="95801"/>
                  </a:lnTo>
                  <a:lnTo>
                    <a:pt x="1102916" y="89834"/>
                  </a:lnTo>
                  <a:lnTo>
                    <a:pt x="1087041" y="84266"/>
                  </a:lnTo>
                  <a:lnTo>
                    <a:pt x="1071166" y="78698"/>
                  </a:lnTo>
                  <a:lnTo>
                    <a:pt x="1055291" y="73527"/>
                  </a:lnTo>
                  <a:lnTo>
                    <a:pt x="1028700" y="25400"/>
                  </a:lnTo>
                  <a:close/>
                  <a:moveTo>
                    <a:pt x="619125" y="25400"/>
                  </a:moveTo>
                  <a:lnTo>
                    <a:pt x="594935" y="72333"/>
                  </a:lnTo>
                  <a:lnTo>
                    <a:pt x="579073" y="77504"/>
                  </a:lnTo>
                  <a:lnTo>
                    <a:pt x="563211" y="82674"/>
                  </a:lnTo>
                  <a:lnTo>
                    <a:pt x="546952" y="89038"/>
                  </a:lnTo>
                  <a:lnTo>
                    <a:pt x="531486" y="95004"/>
                  </a:lnTo>
                  <a:lnTo>
                    <a:pt x="516020" y="101368"/>
                  </a:lnTo>
                  <a:lnTo>
                    <a:pt x="500951" y="108130"/>
                  </a:lnTo>
                  <a:lnTo>
                    <a:pt x="485882" y="115289"/>
                  </a:lnTo>
                  <a:lnTo>
                    <a:pt x="470813" y="122846"/>
                  </a:lnTo>
                  <a:lnTo>
                    <a:pt x="456140" y="130005"/>
                  </a:lnTo>
                  <a:lnTo>
                    <a:pt x="441467" y="138358"/>
                  </a:lnTo>
                  <a:lnTo>
                    <a:pt x="427191" y="146313"/>
                  </a:lnTo>
                  <a:lnTo>
                    <a:pt x="412915" y="155063"/>
                  </a:lnTo>
                  <a:lnTo>
                    <a:pt x="399036" y="163813"/>
                  </a:lnTo>
                  <a:lnTo>
                    <a:pt x="385156" y="172961"/>
                  </a:lnTo>
                  <a:lnTo>
                    <a:pt x="371277" y="182507"/>
                  </a:lnTo>
                  <a:lnTo>
                    <a:pt x="358190" y="192053"/>
                  </a:lnTo>
                  <a:lnTo>
                    <a:pt x="345104" y="201996"/>
                  </a:lnTo>
                  <a:lnTo>
                    <a:pt x="332018" y="212338"/>
                  </a:lnTo>
                  <a:lnTo>
                    <a:pt x="319328" y="222679"/>
                  </a:lnTo>
                  <a:lnTo>
                    <a:pt x="307035" y="233418"/>
                  </a:lnTo>
                  <a:lnTo>
                    <a:pt x="294741" y="244554"/>
                  </a:lnTo>
                  <a:lnTo>
                    <a:pt x="282448" y="256089"/>
                  </a:lnTo>
                  <a:lnTo>
                    <a:pt x="270948" y="267226"/>
                  </a:lnTo>
                  <a:lnTo>
                    <a:pt x="259448" y="278760"/>
                  </a:lnTo>
                  <a:lnTo>
                    <a:pt x="247948" y="291090"/>
                  </a:lnTo>
                  <a:lnTo>
                    <a:pt x="236844" y="303022"/>
                  </a:lnTo>
                  <a:lnTo>
                    <a:pt x="226137" y="315750"/>
                  </a:lnTo>
                  <a:lnTo>
                    <a:pt x="215826" y="328477"/>
                  </a:lnTo>
                  <a:lnTo>
                    <a:pt x="205516" y="341205"/>
                  </a:lnTo>
                  <a:lnTo>
                    <a:pt x="195602" y="354728"/>
                  </a:lnTo>
                  <a:lnTo>
                    <a:pt x="185688" y="367854"/>
                  </a:lnTo>
                  <a:lnTo>
                    <a:pt x="176170" y="381377"/>
                  </a:lnTo>
                  <a:lnTo>
                    <a:pt x="123825" y="390525"/>
                  </a:lnTo>
                  <a:lnTo>
                    <a:pt x="134135" y="373820"/>
                  </a:lnTo>
                  <a:lnTo>
                    <a:pt x="145239" y="357512"/>
                  </a:lnTo>
                  <a:lnTo>
                    <a:pt x="156739" y="341205"/>
                  </a:lnTo>
                  <a:lnTo>
                    <a:pt x="168239" y="325693"/>
                  </a:lnTo>
                  <a:lnTo>
                    <a:pt x="180136" y="310181"/>
                  </a:lnTo>
                  <a:lnTo>
                    <a:pt x="192826" y="295067"/>
                  </a:lnTo>
                  <a:lnTo>
                    <a:pt x="205516" y="280351"/>
                  </a:lnTo>
                  <a:lnTo>
                    <a:pt x="218602" y="265635"/>
                  </a:lnTo>
                  <a:lnTo>
                    <a:pt x="232085" y="251316"/>
                  </a:lnTo>
                  <a:lnTo>
                    <a:pt x="245965" y="237395"/>
                  </a:lnTo>
                  <a:lnTo>
                    <a:pt x="259844" y="223872"/>
                  </a:lnTo>
                  <a:lnTo>
                    <a:pt x="274517" y="210349"/>
                  </a:lnTo>
                  <a:lnTo>
                    <a:pt x="289190" y="197621"/>
                  </a:lnTo>
                  <a:lnTo>
                    <a:pt x="303862" y="184893"/>
                  </a:lnTo>
                  <a:lnTo>
                    <a:pt x="319328" y="172961"/>
                  </a:lnTo>
                  <a:lnTo>
                    <a:pt x="334794" y="160631"/>
                  </a:lnTo>
                  <a:lnTo>
                    <a:pt x="350656" y="149495"/>
                  </a:lnTo>
                  <a:lnTo>
                    <a:pt x="366518" y="138358"/>
                  </a:lnTo>
                  <a:lnTo>
                    <a:pt x="383174" y="127619"/>
                  </a:lnTo>
                  <a:lnTo>
                    <a:pt x="399829" y="116880"/>
                  </a:lnTo>
                  <a:lnTo>
                    <a:pt x="416881" y="106936"/>
                  </a:lnTo>
                  <a:lnTo>
                    <a:pt x="433933" y="97391"/>
                  </a:lnTo>
                  <a:lnTo>
                    <a:pt x="451778" y="88640"/>
                  </a:lnTo>
                  <a:lnTo>
                    <a:pt x="469227" y="79890"/>
                  </a:lnTo>
                  <a:lnTo>
                    <a:pt x="487072" y="71140"/>
                  </a:lnTo>
                  <a:lnTo>
                    <a:pt x="505710" y="63185"/>
                  </a:lnTo>
                  <a:lnTo>
                    <a:pt x="523951" y="56026"/>
                  </a:lnTo>
                  <a:lnTo>
                    <a:pt x="542193" y="48867"/>
                  </a:lnTo>
                  <a:lnTo>
                    <a:pt x="561228" y="42105"/>
                  </a:lnTo>
                  <a:lnTo>
                    <a:pt x="580263" y="36139"/>
                  </a:lnTo>
                  <a:lnTo>
                    <a:pt x="599694" y="30570"/>
                  </a:lnTo>
                  <a:lnTo>
                    <a:pt x="619125" y="25400"/>
                  </a:lnTo>
                  <a:close/>
                  <a:moveTo>
                    <a:pt x="824315" y="0"/>
                  </a:moveTo>
                  <a:lnTo>
                    <a:pt x="846110" y="792"/>
                  </a:lnTo>
                  <a:lnTo>
                    <a:pt x="868300" y="1585"/>
                  </a:lnTo>
                  <a:lnTo>
                    <a:pt x="889699" y="2774"/>
                  </a:lnTo>
                  <a:lnTo>
                    <a:pt x="911097" y="4756"/>
                  </a:lnTo>
                  <a:lnTo>
                    <a:pt x="932495" y="7530"/>
                  </a:lnTo>
                  <a:lnTo>
                    <a:pt x="953497" y="10700"/>
                  </a:lnTo>
                  <a:lnTo>
                    <a:pt x="974499" y="13871"/>
                  </a:lnTo>
                  <a:lnTo>
                    <a:pt x="995500" y="18230"/>
                  </a:lnTo>
                  <a:lnTo>
                    <a:pt x="1020861" y="63806"/>
                  </a:lnTo>
                  <a:lnTo>
                    <a:pt x="1084263" y="178339"/>
                  </a:lnTo>
                  <a:lnTo>
                    <a:pt x="1071187" y="183491"/>
                  </a:lnTo>
                  <a:lnTo>
                    <a:pt x="1015710" y="204892"/>
                  </a:lnTo>
                  <a:lnTo>
                    <a:pt x="847298" y="270679"/>
                  </a:lnTo>
                  <a:lnTo>
                    <a:pt x="827882" y="277813"/>
                  </a:lnTo>
                  <a:lnTo>
                    <a:pt x="808465" y="270679"/>
                  </a:lnTo>
                  <a:lnTo>
                    <a:pt x="636883" y="203703"/>
                  </a:lnTo>
                  <a:lnTo>
                    <a:pt x="581010" y="181906"/>
                  </a:lnTo>
                  <a:lnTo>
                    <a:pt x="571500" y="178339"/>
                  </a:lnTo>
                  <a:lnTo>
                    <a:pt x="630147" y="63409"/>
                  </a:lnTo>
                  <a:lnTo>
                    <a:pt x="653130" y="18230"/>
                  </a:lnTo>
                  <a:lnTo>
                    <a:pt x="673736" y="13871"/>
                  </a:lnTo>
                  <a:lnTo>
                    <a:pt x="694738" y="10700"/>
                  </a:lnTo>
                  <a:lnTo>
                    <a:pt x="716136" y="7530"/>
                  </a:lnTo>
                  <a:lnTo>
                    <a:pt x="737534" y="4756"/>
                  </a:lnTo>
                  <a:lnTo>
                    <a:pt x="758932" y="2774"/>
                  </a:lnTo>
                  <a:lnTo>
                    <a:pt x="780726" y="1585"/>
                  </a:lnTo>
                  <a:lnTo>
                    <a:pt x="802125" y="792"/>
                  </a:lnTo>
                  <a:lnTo>
                    <a:pt x="8243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510">
                <a:sym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8"/>
              </p:custDataLst>
            </p:nvPr>
          </p:nvSpPr>
          <p:spPr>
            <a:xfrm>
              <a:off x="3463835" y="1855184"/>
              <a:ext cx="4572000" cy="726609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510" b="1" dirty="0">
                  <a:sym typeface="Arial" panose="020B0604020202020204" pitchFamily="34" charset="0"/>
                </a:rPr>
                <a:t>纪录片</a:t>
              </a:r>
              <a:r>
                <a:rPr lang="en-US" altLang="zh-CN" sz="1510" b="1" dirty="0">
                  <a:sym typeface="Arial" panose="020B0604020202020204" pitchFamily="34" charset="0"/>
                </a:rPr>
                <a:t>/</a:t>
              </a:r>
              <a:r>
                <a:rPr lang="zh-CN" altLang="en-US" sz="1510" b="1" dirty="0">
                  <a:sym typeface="Arial" panose="020B0604020202020204" pitchFamily="34" charset="0"/>
                </a:rPr>
                <a:t>人物观察</a:t>
              </a:r>
              <a:br>
                <a:rPr lang="zh-CN" altLang="en-US" sz="1510" b="1" dirty="0">
                  <a:sym typeface="Arial" panose="020B0604020202020204" pitchFamily="34" charset="0"/>
                </a:rPr>
              </a:br>
              <a:r>
                <a:rPr lang="zh-CN" altLang="en-US" sz="1510" dirty="0">
                  <a:sym typeface="Arial" panose="020B0604020202020204" pitchFamily="34" charset="0"/>
                </a:rPr>
                <a:t>《纪实中国》、</a:t>
              </a:r>
              <a:r>
                <a:rPr lang="en-US" altLang="zh-CN" sz="1510" dirty="0">
                  <a:sym typeface="Arial" panose="020B0604020202020204" pitchFamily="34" charset="0"/>
                </a:rPr>
                <a:t>CCTV-9</a:t>
              </a:r>
              <a:r>
                <a:rPr lang="zh-CN" altLang="en-US" sz="1510" dirty="0">
                  <a:sym typeface="Arial" panose="020B0604020202020204" pitchFamily="34" charset="0"/>
                </a:rPr>
                <a:t>、大国小民、真实故事计划</a:t>
              </a:r>
              <a:endParaRPr lang="zh-CN" altLang="en-US" sz="1510" dirty="0"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endParaRPr lang="en-US" altLang="zh-CN" sz="1510" dirty="0">
                <a:sym typeface="Arial" panose="020B0604020202020204" pitchFamily="34" charset="0"/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9"/>
            </p:custDataLst>
          </p:nvPr>
        </p:nvGrpSpPr>
        <p:grpSpPr>
          <a:xfrm>
            <a:off x="2736980" y="2202864"/>
            <a:ext cx="5460692" cy="779169"/>
            <a:chOff x="2943498" y="1855184"/>
            <a:chExt cx="5092337" cy="726609"/>
          </a:xfrm>
        </p:grpSpPr>
        <p:sp>
          <p:nvSpPr>
            <p:cNvPr id="13" name="KSO_Shape"/>
            <p:cNvSpPr/>
            <p:nvPr>
              <p:custDataLst>
                <p:tags r:id="rId10"/>
              </p:custDataLst>
            </p:nvPr>
          </p:nvSpPr>
          <p:spPr bwMode="auto">
            <a:xfrm>
              <a:off x="2943498" y="2024744"/>
              <a:ext cx="418010" cy="418010"/>
            </a:xfrm>
            <a:custGeom>
              <a:avLst/>
              <a:gdLst>
                <a:gd name="T0" fmla="*/ 956359 w 1647825"/>
                <a:gd name="T1" fmla="*/ 1636826 h 1647826"/>
                <a:gd name="T2" fmla="*/ 747857 w 1647825"/>
                <a:gd name="T3" fmla="*/ 1644290 h 1647826"/>
                <a:gd name="T4" fmla="*/ 552064 w 1647825"/>
                <a:gd name="T5" fmla="*/ 1602253 h 1647826"/>
                <a:gd name="T6" fmla="*/ 715689 w 1647825"/>
                <a:gd name="T7" fmla="*/ 1601861 h 1647826"/>
                <a:gd name="T8" fmla="*/ 887256 w 1647825"/>
                <a:gd name="T9" fmla="*/ 1606575 h 1647826"/>
                <a:gd name="T10" fmla="*/ 1054454 w 1647825"/>
                <a:gd name="T11" fmla="*/ 1574360 h 1647826"/>
                <a:gd name="T12" fmla="*/ 824299 w 1647825"/>
                <a:gd name="T13" fmla="*/ 1511300 h 1647826"/>
                <a:gd name="T14" fmla="*/ 704546 w 1647825"/>
                <a:gd name="T15" fmla="*/ 1461552 h 1647826"/>
                <a:gd name="T16" fmla="*/ 930127 w 1647825"/>
                <a:gd name="T17" fmla="*/ 1463902 h 1647826"/>
                <a:gd name="T18" fmla="*/ 1356122 w 1647825"/>
                <a:gd name="T19" fmla="*/ 1452828 h 1647826"/>
                <a:gd name="T20" fmla="*/ 1149747 w 1647825"/>
                <a:gd name="T21" fmla="*/ 1581151 h 1647826"/>
                <a:gd name="T22" fmla="*/ 515270 w 1647825"/>
                <a:gd name="T23" fmla="*/ 1266356 h 1647826"/>
                <a:gd name="T24" fmla="*/ 425814 w 1647825"/>
                <a:gd name="T25" fmla="*/ 1545074 h 1647826"/>
                <a:gd name="T26" fmla="*/ 236961 w 1647825"/>
                <a:gd name="T27" fmla="*/ 1401552 h 1647826"/>
                <a:gd name="T28" fmla="*/ 652180 w 1647825"/>
                <a:gd name="T29" fmla="*/ 1071563 h 1647826"/>
                <a:gd name="T30" fmla="*/ 198520 w 1647825"/>
                <a:gd name="T31" fmla="*/ 994251 h 1647826"/>
                <a:gd name="T32" fmla="*/ 228545 w 1647825"/>
                <a:gd name="T33" fmla="*/ 1165580 h 1647826"/>
                <a:gd name="T34" fmla="*/ 158888 w 1647825"/>
                <a:gd name="T35" fmla="*/ 998634 h 1647826"/>
                <a:gd name="T36" fmla="*/ 1499776 w 1647825"/>
                <a:gd name="T37" fmla="*/ 943174 h 1647826"/>
                <a:gd name="T38" fmla="*/ 1443657 w 1647825"/>
                <a:gd name="T39" fmla="*/ 1118941 h 1647826"/>
                <a:gd name="T40" fmla="*/ 1430523 w 1647825"/>
                <a:gd name="T41" fmla="*/ 1050060 h 1647826"/>
                <a:gd name="T42" fmla="*/ 1647825 w 1647825"/>
                <a:gd name="T43" fmla="*/ 804876 h 1647826"/>
                <a:gd name="T44" fmla="*/ 1627188 w 1647825"/>
                <a:gd name="T45" fmla="*/ 1006630 h 1647826"/>
                <a:gd name="T46" fmla="*/ 1562100 w 1647825"/>
                <a:gd name="T47" fmla="*/ 1190116 h 1647826"/>
                <a:gd name="T48" fmla="*/ 1456928 w 1647825"/>
                <a:gd name="T49" fmla="*/ 1350963 h 1647826"/>
                <a:gd name="T50" fmla="*/ 1529556 w 1647825"/>
                <a:gd name="T51" fmla="*/ 1167081 h 1647826"/>
                <a:gd name="T52" fmla="*/ 1588294 w 1647825"/>
                <a:gd name="T53" fmla="*/ 1003056 h 1647826"/>
                <a:gd name="T54" fmla="*/ 1608931 w 1647825"/>
                <a:gd name="T55" fmla="*/ 823940 h 1647826"/>
                <a:gd name="T56" fmla="*/ 45244 w 1647825"/>
                <a:gd name="T57" fmla="*/ 926307 h 1647826"/>
                <a:gd name="T58" fmla="*/ 89297 w 1647825"/>
                <a:gd name="T59" fmla="*/ 1101726 h 1647826"/>
                <a:gd name="T60" fmla="*/ 170260 w 1647825"/>
                <a:gd name="T61" fmla="*/ 1259285 h 1647826"/>
                <a:gd name="T62" fmla="*/ 135335 w 1647825"/>
                <a:gd name="T63" fmla="*/ 1276748 h 1647826"/>
                <a:gd name="T64" fmla="*/ 46831 w 1647825"/>
                <a:gd name="T65" fmla="*/ 1098948 h 1647826"/>
                <a:gd name="T66" fmla="*/ 3175 w 1647825"/>
                <a:gd name="T67" fmla="*/ 900907 h 1647826"/>
                <a:gd name="T68" fmla="*/ 1314889 w 1647825"/>
                <a:gd name="T69" fmla="*/ 671513 h 1647826"/>
                <a:gd name="T70" fmla="*/ 987105 w 1647825"/>
                <a:gd name="T71" fmla="*/ 1046163 h 1647826"/>
                <a:gd name="T72" fmla="*/ 1540533 w 1647825"/>
                <a:gd name="T73" fmla="*/ 418281 h 1647826"/>
                <a:gd name="T74" fmla="*/ 1626767 w 1647825"/>
                <a:gd name="T75" fmla="*/ 640748 h 1647826"/>
                <a:gd name="T76" fmla="*/ 1341437 w 1647825"/>
                <a:gd name="T77" fmla="*/ 662559 h 1647826"/>
                <a:gd name="T78" fmla="*/ 175991 w 1647825"/>
                <a:gd name="T79" fmla="*/ 833870 h 1647826"/>
                <a:gd name="T80" fmla="*/ 31713 w 1647825"/>
                <a:gd name="T81" fmla="*/ 595541 h 1647826"/>
                <a:gd name="T82" fmla="*/ 293316 w 1647825"/>
                <a:gd name="T83" fmla="*/ 387350 h 1647826"/>
                <a:gd name="T84" fmla="*/ 1155020 w 1647825"/>
                <a:gd name="T85" fmla="*/ 223001 h 1647826"/>
                <a:gd name="T86" fmla="*/ 1312138 w 1647825"/>
                <a:gd name="T87" fmla="*/ 341854 h 1647826"/>
                <a:gd name="T88" fmla="*/ 1208052 w 1647825"/>
                <a:gd name="T89" fmla="*/ 302633 h 1647826"/>
                <a:gd name="T90" fmla="*/ 598488 w 1647825"/>
                <a:gd name="T91" fmla="*/ 217164 h 1647826"/>
                <a:gd name="T92" fmla="*/ 395220 w 1647825"/>
                <a:gd name="T93" fmla="*/ 338651 h 1647826"/>
                <a:gd name="T94" fmla="*/ 380872 w 1647825"/>
                <a:gd name="T95" fmla="*/ 299616 h 1647826"/>
                <a:gd name="T96" fmla="*/ 545878 w 1647825"/>
                <a:gd name="T97" fmla="*/ 196850 h 1647826"/>
                <a:gd name="T98" fmla="*/ 1212850 w 1647825"/>
                <a:gd name="T99" fmla="*/ 97392 h 1647826"/>
                <a:gd name="T100" fmla="*/ 1386682 w 1647825"/>
                <a:gd name="T101" fmla="*/ 223079 h 1647826"/>
                <a:gd name="T102" fmla="*/ 1522413 w 1647825"/>
                <a:gd name="T103" fmla="*/ 388938 h 1647826"/>
                <a:gd name="T104" fmla="*/ 1364457 w 1647825"/>
                <a:gd name="T105" fmla="*/ 255694 h 1647826"/>
                <a:gd name="T106" fmla="*/ 1221582 w 1647825"/>
                <a:gd name="T107" fmla="*/ 147507 h 1647826"/>
                <a:gd name="T108" fmla="*/ 1055291 w 1647825"/>
                <a:gd name="T109" fmla="*/ 73527 h 1647826"/>
                <a:gd name="T110" fmla="*/ 470813 w 1647825"/>
                <a:gd name="T111" fmla="*/ 122846 h 1647826"/>
                <a:gd name="T112" fmla="*/ 319328 w 1647825"/>
                <a:gd name="T113" fmla="*/ 222679 h 1647826"/>
                <a:gd name="T114" fmla="*/ 195602 w 1647825"/>
                <a:gd name="T115" fmla="*/ 354728 h 1647826"/>
                <a:gd name="T116" fmla="*/ 218602 w 1647825"/>
                <a:gd name="T117" fmla="*/ 265635 h 1647826"/>
                <a:gd name="T118" fmla="*/ 383174 w 1647825"/>
                <a:gd name="T119" fmla="*/ 127619 h 1647826"/>
                <a:gd name="T120" fmla="*/ 580263 w 1647825"/>
                <a:gd name="T121" fmla="*/ 36139 h 1647826"/>
                <a:gd name="T122" fmla="*/ 995500 w 1647825"/>
                <a:gd name="T123" fmla="*/ 18230 h 1647826"/>
                <a:gd name="T124" fmla="*/ 630147 w 1647825"/>
                <a:gd name="T125" fmla="*/ 63409 h 1647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47825" h="1647826">
                  <a:moveTo>
                    <a:pt x="1069148" y="1570038"/>
                  </a:moveTo>
                  <a:lnTo>
                    <a:pt x="1117600" y="1593610"/>
                  </a:lnTo>
                  <a:lnTo>
                    <a:pt x="1100126" y="1600289"/>
                  </a:lnTo>
                  <a:lnTo>
                    <a:pt x="1082651" y="1606182"/>
                  </a:lnTo>
                  <a:lnTo>
                    <a:pt x="1065177" y="1611682"/>
                  </a:lnTo>
                  <a:lnTo>
                    <a:pt x="1047305" y="1616790"/>
                  </a:lnTo>
                  <a:lnTo>
                    <a:pt x="1029831" y="1621504"/>
                  </a:lnTo>
                  <a:lnTo>
                    <a:pt x="1011562" y="1626218"/>
                  </a:lnTo>
                  <a:lnTo>
                    <a:pt x="993293" y="1630147"/>
                  </a:lnTo>
                  <a:lnTo>
                    <a:pt x="974628" y="1634076"/>
                  </a:lnTo>
                  <a:lnTo>
                    <a:pt x="956359" y="1636826"/>
                  </a:lnTo>
                  <a:lnTo>
                    <a:pt x="937693" y="1639969"/>
                  </a:lnTo>
                  <a:lnTo>
                    <a:pt x="919027" y="1641933"/>
                  </a:lnTo>
                  <a:lnTo>
                    <a:pt x="899964" y="1644290"/>
                  </a:lnTo>
                  <a:lnTo>
                    <a:pt x="880901" y="1645469"/>
                  </a:lnTo>
                  <a:lnTo>
                    <a:pt x="862235" y="1646648"/>
                  </a:lnTo>
                  <a:lnTo>
                    <a:pt x="842775" y="1647826"/>
                  </a:lnTo>
                  <a:lnTo>
                    <a:pt x="823315" y="1647826"/>
                  </a:lnTo>
                  <a:lnTo>
                    <a:pt x="804252" y="1647826"/>
                  </a:lnTo>
                  <a:lnTo>
                    <a:pt x="785586" y="1646648"/>
                  </a:lnTo>
                  <a:lnTo>
                    <a:pt x="766523" y="1645862"/>
                  </a:lnTo>
                  <a:lnTo>
                    <a:pt x="747857" y="1644290"/>
                  </a:lnTo>
                  <a:lnTo>
                    <a:pt x="729986" y="1642326"/>
                  </a:lnTo>
                  <a:lnTo>
                    <a:pt x="711320" y="1640362"/>
                  </a:lnTo>
                  <a:lnTo>
                    <a:pt x="693051" y="1637219"/>
                  </a:lnTo>
                  <a:lnTo>
                    <a:pt x="674782" y="1634469"/>
                  </a:lnTo>
                  <a:lnTo>
                    <a:pt x="656911" y="1630933"/>
                  </a:lnTo>
                  <a:lnTo>
                    <a:pt x="639039" y="1627004"/>
                  </a:lnTo>
                  <a:lnTo>
                    <a:pt x="621168" y="1622683"/>
                  </a:lnTo>
                  <a:lnTo>
                    <a:pt x="603693" y="1617968"/>
                  </a:lnTo>
                  <a:lnTo>
                    <a:pt x="586219" y="1613254"/>
                  </a:lnTo>
                  <a:lnTo>
                    <a:pt x="569142" y="1607754"/>
                  </a:lnTo>
                  <a:lnTo>
                    <a:pt x="552064" y="1602253"/>
                  </a:lnTo>
                  <a:lnTo>
                    <a:pt x="534987" y="1596360"/>
                  </a:lnTo>
                  <a:lnTo>
                    <a:pt x="583439" y="1572003"/>
                  </a:lnTo>
                  <a:lnTo>
                    <a:pt x="597736" y="1576324"/>
                  </a:lnTo>
                  <a:lnTo>
                    <a:pt x="612033" y="1580646"/>
                  </a:lnTo>
                  <a:lnTo>
                    <a:pt x="626728" y="1584182"/>
                  </a:lnTo>
                  <a:lnTo>
                    <a:pt x="640628" y="1587717"/>
                  </a:lnTo>
                  <a:lnTo>
                    <a:pt x="655322" y="1591253"/>
                  </a:lnTo>
                  <a:lnTo>
                    <a:pt x="670811" y="1594396"/>
                  </a:lnTo>
                  <a:lnTo>
                    <a:pt x="685505" y="1597146"/>
                  </a:lnTo>
                  <a:lnTo>
                    <a:pt x="700597" y="1599896"/>
                  </a:lnTo>
                  <a:lnTo>
                    <a:pt x="715689" y="1601861"/>
                  </a:lnTo>
                  <a:lnTo>
                    <a:pt x="730780" y="1603432"/>
                  </a:lnTo>
                  <a:lnTo>
                    <a:pt x="745872" y="1605396"/>
                  </a:lnTo>
                  <a:lnTo>
                    <a:pt x="760963" y="1606575"/>
                  </a:lnTo>
                  <a:lnTo>
                    <a:pt x="776452" y="1607754"/>
                  </a:lnTo>
                  <a:lnTo>
                    <a:pt x="791941" y="1608932"/>
                  </a:lnTo>
                  <a:lnTo>
                    <a:pt x="807429" y="1609325"/>
                  </a:lnTo>
                  <a:lnTo>
                    <a:pt x="823315" y="1609325"/>
                  </a:lnTo>
                  <a:lnTo>
                    <a:pt x="839201" y="1609325"/>
                  </a:lnTo>
                  <a:lnTo>
                    <a:pt x="855087" y="1608147"/>
                  </a:lnTo>
                  <a:lnTo>
                    <a:pt x="870973" y="1607754"/>
                  </a:lnTo>
                  <a:lnTo>
                    <a:pt x="887256" y="1606575"/>
                  </a:lnTo>
                  <a:lnTo>
                    <a:pt x="902744" y="1605396"/>
                  </a:lnTo>
                  <a:lnTo>
                    <a:pt x="918233" y="1603432"/>
                  </a:lnTo>
                  <a:lnTo>
                    <a:pt x="933722" y="1601468"/>
                  </a:lnTo>
                  <a:lnTo>
                    <a:pt x="949210" y="1598718"/>
                  </a:lnTo>
                  <a:lnTo>
                    <a:pt x="964699" y="1596360"/>
                  </a:lnTo>
                  <a:lnTo>
                    <a:pt x="980188" y="1593218"/>
                  </a:lnTo>
                  <a:lnTo>
                    <a:pt x="995279" y="1590467"/>
                  </a:lnTo>
                  <a:lnTo>
                    <a:pt x="1010371" y="1586932"/>
                  </a:lnTo>
                  <a:lnTo>
                    <a:pt x="1025065" y="1583003"/>
                  </a:lnTo>
                  <a:lnTo>
                    <a:pt x="1039760" y="1578681"/>
                  </a:lnTo>
                  <a:lnTo>
                    <a:pt x="1054454" y="1574360"/>
                  </a:lnTo>
                  <a:lnTo>
                    <a:pt x="1069148" y="1570038"/>
                  </a:lnTo>
                  <a:close/>
                  <a:moveTo>
                    <a:pt x="990600" y="1450975"/>
                  </a:moveTo>
                  <a:lnTo>
                    <a:pt x="960761" y="1497590"/>
                  </a:lnTo>
                  <a:lnTo>
                    <a:pt x="944450" y="1500332"/>
                  </a:lnTo>
                  <a:lnTo>
                    <a:pt x="927740" y="1503466"/>
                  </a:lnTo>
                  <a:lnTo>
                    <a:pt x="910632" y="1505424"/>
                  </a:lnTo>
                  <a:lnTo>
                    <a:pt x="893923" y="1507775"/>
                  </a:lnTo>
                  <a:lnTo>
                    <a:pt x="876417" y="1508950"/>
                  </a:lnTo>
                  <a:lnTo>
                    <a:pt x="859310" y="1510125"/>
                  </a:lnTo>
                  <a:lnTo>
                    <a:pt x="841804" y="1510909"/>
                  </a:lnTo>
                  <a:lnTo>
                    <a:pt x="824299" y="1511300"/>
                  </a:lnTo>
                  <a:lnTo>
                    <a:pt x="807589" y="1510909"/>
                  </a:lnTo>
                  <a:lnTo>
                    <a:pt x="791675" y="1510125"/>
                  </a:lnTo>
                  <a:lnTo>
                    <a:pt x="775363" y="1508950"/>
                  </a:lnTo>
                  <a:lnTo>
                    <a:pt x="759051" y="1507775"/>
                  </a:lnTo>
                  <a:lnTo>
                    <a:pt x="743137" y="1506208"/>
                  </a:lnTo>
                  <a:lnTo>
                    <a:pt x="727223" y="1503858"/>
                  </a:lnTo>
                  <a:lnTo>
                    <a:pt x="711707" y="1501899"/>
                  </a:lnTo>
                  <a:lnTo>
                    <a:pt x="695395" y="1498765"/>
                  </a:lnTo>
                  <a:lnTo>
                    <a:pt x="666750" y="1453326"/>
                  </a:lnTo>
                  <a:lnTo>
                    <a:pt x="685449" y="1458026"/>
                  </a:lnTo>
                  <a:lnTo>
                    <a:pt x="704546" y="1461552"/>
                  </a:lnTo>
                  <a:lnTo>
                    <a:pt x="724041" y="1465077"/>
                  </a:lnTo>
                  <a:lnTo>
                    <a:pt x="743933" y="1467819"/>
                  </a:lnTo>
                  <a:lnTo>
                    <a:pt x="763428" y="1469778"/>
                  </a:lnTo>
                  <a:lnTo>
                    <a:pt x="783718" y="1471345"/>
                  </a:lnTo>
                  <a:lnTo>
                    <a:pt x="803611" y="1472520"/>
                  </a:lnTo>
                  <a:lnTo>
                    <a:pt x="824299" y="1472520"/>
                  </a:lnTo>
                  <a:lnTo>
                    <a:pt x="845783" y="1472520"/>
                  </a:lnTo>
                  <a:lnTo>
                    <a:pt x="866869" y="1470953"/>
                  </a:lnTo>
                  <a:lnTo>
                    <a:pt x="888353" y="1469386"/>
                  </a:lnTo>
                  <a:lnTo>
                    <a:pt x="909439" y="1467428"/>
                  </a:lnTo>
                  <a:lnTo>
                    <a:pt x="930127" y="1463902"/>
                  </a:lnTo>
                  <a:lnTo>
                    <a:pt x="950417" y="1460377"/>
                  </a:lnTo>
                  <a:lnTo>
                    <a:pt x="970708" y="1456068"/>
                  </a:lnTo>
                  <a:lnTo>
                    <a:pt x="990600" y="1450975"/>
                  </a:lnTo>
                  <a:close/>
                  <a:moveTo>
                    <a:pt x="1402556" y="1195388"/>
                  </a:moveTo>
                  <a:lnTo>
                    <a:pt x="1425972" y="1326889"/>
                  </a:lnTo>
                  <a:lnTo>
                    <a:pt x="1435100" y="1376153"/>
                  </a:lnTo>
                  <a:lnTo>
                    <a:pt x="1420019" y="1392044"/>
                  </a:lnTo>
                  <a:lnTo>
                    <a:pt x="1404541" y="1408333"/>
                  </a:lnTo>
                  <a:lnTo>
                    <a:pt x="1389063" y="1423429"/>
                  </a:lnTo>
                  <a:lnTo>
                    <a:pt x="1372394" y="1438526"/>
                  </a:lnTo>
                  <a:lnTo>
                    <a:pt x="1356122" y="1452828"/>
                  </a:lnTo>
                  <a:lnTo>
                    <a:pt x="1339056" y="1467131"/>
                  </a:lnTo>
                  <a:lnTo>
                    <a:pt x="1321594" y="1480241"/>
                  </a:lnTo>
                  <a:lnTo>
                    <a:pt x="1303734" y="1493749"/>
                  </a:lnTo>
                  <a:lnTo>
                    <a:pt x="1285875" y="1506462"/>
                  </a:lnTo>
                  <a:lnTo>
                    <a:pt x="1267619" y="1518380"/>
                  </a:lnTo>
                  <a:lnTo>
                    <a:pt x="1248569" y="1529902"/>
                  </a:lnTo>
                  <a:lnTo>
                    <a:pt x="1229519" y="1541423"/>
                  </a:lnTo>
                  <a:lnTo>
                    <a:pt x="1210072" y="1552149"/>
                  </a:lnTo>
                  <a:lnTo>
                    <a:pt x="1190228" y="1562082"/>
                  </a:lnTo>
                  <a:lnTo>
                    <a:pt x="1170384" y="1572014"/>
                  </a:lnTo>
                  <a:lnTo>
                    <a:pt x="1149747" y="1581151"/>
                  </a:lnTo>
                  <a:lnTo>
                    <a:pt x="1103709" y="1557711"/>
                  </a:lnTo>
                  <a:lnTo>
                    <a:pt x="989012" y="1500503"/>
                  </a:lnTo>
                  <a:lnTo>
                    <a:pt x="996553" y="1489379"/>
                  </a:lnTo>
                  <a:lnTo>
                    <a:pt x="1027906" y="1439321"/>
                  </a:lnTo>
                  <a:lnTo>
                    <a:pt x="1136253" y="1267694"/>
                  </a:lnTo>
                  <a:lnTo>
                    <a:pt x="1342628" y="1211279"/>
                  </a:lnTo>
                  <a:lnTo>
                    <a:pt x="1400969" y="1195785"/>
                  </a:lnTo>
                  <a:lnTo>
                    <a:pt x="1402556" y="1195388"/>
                  </a:lnTo>
                  <a:close/>
                  <a:moveTo>
                    <a:pt x="252864" y="1195388"/>
                  </a:moveTo>
                  <a:lnTo>
                    <a:pt x="302960" y="1209265"/>
                  </a:lnTo>
                  <a:lnTo>
                    <a:pt x="515270" y="1266356"/>
                  </a:lnTo>
                  <a:lnTo>
                    <a:pt x="518849" y="1267545"/>
                  </a:lnTo>
                  <a:lnTo>
                    <a:pt x="537137" y="1295695"/>
                  </a:lnTo>
                  <a:lnTo>
                    <a:pt x="629775" y="1441992"/>
                  </a:lnTo>
                  <a:lnTo>
                    <a:pt x="660786" y="1491154"/>
                  </a:lnTo>
                  <a:lnTo>
                    <a:pt x="666750" y="1500669"/>
                  </a:lnTo>
                  <a:lnTo>
                    <a:pt x="550655" y="1559743"/>
                  </a:lnTo>
                  <a:lnTo>
                    <a:pt x="504138" y="1582738"/>
                  </a:lnTo>
                  <a:lnTo>
                    <a:pt x="484259" y="1574412"/>
                  </a:lnTo>
                  <a:lnTo>
                    <a:pt x="464379" y="1564897"/>
                  </a:lnTo>
                  <a:lnTo>
                    <a:pt x="444898" y="1555382"/>
                  </a:lnTo>
                  <a:lnTo>
                    <a:pt x="425814" y="1545074"/>
                  </a:lnTo>
                  <a:lnTo>
                    <a:pt x="407127" y="1533973"/>
                  </a:lnTo>
                  <a:lnTo>
                    <a:pt x="388441" y="1522871"/>
                  </a:lnTo>
                  <a:lnTo>
                    <a:pt x="370152" y="1511374"/>
                  </a:lnTo>
                  <a:lnTo>
                    <a:pt x="352260" y="1498687"/>
                  </a:lnTo>
                  <a:lnTo>
                    <a:pt x="334767" y="1486396"/>
                  </a:lnTo>
                  <a:lnTo>
                    <a:pt x="317671" y="1473313"/>
                  </a:lnTo>
                  <a:lnTo>
                    <a:pt x="300972" y="1459833"/>
                  </a:lnTo>
                  <a:lnTo>
                    <a:pt x="284671" y="1445560"/>
                  </a:lnTo>
                  <a:lnTo>
                    <a:pt x="267972" y="1431287"/>
                  </a:lnTo>
                  <a:lnTo>
                    <a:pt x="252467" y="1416618"/>
                  </a:lnTo>
                  <a:lnTo>
                    <a:pt x="236961" y="1401552"/>
                  </a:lnTo>
                  <a:lnTo>
                    <a:pt x="222250" y="1386090"/>
                  </a:lnTo>
                  <a:lnTo>
                    <a:pt x="230202" y="1336531"/>
                  </a:lnTo>
                  <a:lnTo>
                    <a:pt x="251671" y="1203318"/>
                  </a:lnTo>
                  <a:lnTo>
                    <a:pt x="252864" y="1195388"/>
                  </a:lnTo>
                  <a:close/>
                  <a:moveTo>
                    <a:pt x="950912" y="1071563"/>
                  </a:moveTo>
                  <a:lnTo>
                    <a:pt x="998316" y="1071563"/>
                  </a:lnTo>
                  <a:lnTo>
                    <a:pt x="1120775" y="1245264"/>
                  </a:lnTo>
                  <a:lnTo>
                    <a:pt x="1119590" y="1245662"/>
                  </a:lnTo>
                  <a:lnTo>
                    <a:pt x="1095888" y="1279526"/>
                  </a:lnTo>
                  <a:lnTo>
                    <a:pt x="950912" y="1071563"/>
                  </a:lnTo>
                  <a:close/>
                  <a:moveTo>
                    <a:pt x="652180" y="1071563"/>
                  </a:moveTo>
                  <a:lnTo>
                    <a:pt x="700087" y="1071563"/>
                  </a:lnTo>
                  <a:lnTo>
                    <a:pt x="554783" y="1276351"/>
                  </a:lnTo>
                  <a:lnTo>
                    <a:pt x="534987" y="1244662"/>
                  </a:lnTo>
                  <a:lnTo>
                    <a:pt x="652180" y="1071563"/>
                  </a:lnTo>
                  <a:close/>
                  <a:moveTo>
                    <a:pt x="177703" y="873125"/>
                  </a:moveTo>
                  <a:lnTo>
                    <a:pt x="179305" y="893844"/>
                  </a:lnTo>
                  <a:lnTo>
                    <a:pt x="182107" y="914164"/>
                  </a:lnTo>
                  <a:lnTo>
                    <a:pt x="185710" y="934485"/>
                  </a:lnTo>
                  <a:lnTo>
                    <a:pt x="188913" y="954805"/>
                  </a:lnTo>
                  <a:lnTo>
                    <a:pt x="193716" y="974727"/>
                  </a:lnTo>
                  <a:lnTo>
                    <a:pt x="198520" y="994251"/>
                  </a:lnTo>
                  <a:lnTo>
                    <a:pt x="204125" y="1013774"/>
                  </a:lnTo>
                  <a:lnTo>
                    <a:pt x="210931" y="1032899"/>
                  </a:lnTo>
                  <a:lnTo>
                    <a:pt x="217336" y="1052025"/>
                  </a:lnTo>
                  <a:lnTo>
                    <a:pt x="224942" y="1070751"/>
                  </a:lnTo>
                  <a:lnTo>
                    <a:pt x="232949" y="1089478"/>
                  </a:lnTo>
                  <a:lnTo>
                    <a:pt x="241356" y="1107009"/>
                  </a:lnTo>
                  <a:lnTo>
                    <a:pt x="250563" y="1124939"/>
                  </a:lnTo>
                  <a:lnTo>
                    <a:pt x="260171" y="1142470"/>
                  </a:lnTo>
                  <a:lnTo>
                    <a:pt x="270179" y="1159603"/>
                  </a:lnTo>
                  <a:lnTo>
                    <a:pt x="280988" y="1176338"/>
                  </a:lnTo>
                  <a:lnTo>
                    <a:pt x="228545" y="1165580"/>
                  </a:lnTo>
                  <a:lnTo>
                    <a:pt x="220538" y="1151236"/>
                  </a:lnTo>
                  <a:lnTo>
                    <a:pt x="212532" y="1136494"/>
                  </a:lnTo>
                  <a:lnTo>
                    <a:pt x="205326" y="1121752"/>
                  </a:lnTo>
                  <a:lnTo>
                    <a:pt x="198120" y="1107009"/>
                  </a:lnTo>
                  <a:lnTo>
                    <a:pt x="191315" y="1091869"/>
                  </a:lnTo>
                  <a:lnTo>
                    <a:pt x="185310" y="1076728"/>
                  </a:lnTo>
                  <a:lnTo>
                    <a:pt x="178904" y="1061587"/>
                  </a:lnTo>
                  <a:lnTo>
                    <a:pt x="173300" y="1046048"/>
                  </a:lnTo>
                  <a:lnTo>
                    <a:pt x="168096" y="1030509"/>
                  </a:lnTo>
                  <a:lnTo>
                    <a:pt x="163292" y="1014571"/>
                  </a:lnTo>
                  <a:lnTo>
                    <a:pt x="158888" y="998634"/>
                  </a:lnTo>
                  <a:lnTo>
                    <a:pt x="154885" y="982297"/>
                  </a:lnTo>
                  <a:lnTo>
                    <a:pt x="151282" y="966360"/>
                  </a:lnTo>
                  <a:lnTo>
                    <a:pt x="148079" y="949227"/>
                  </a:lnTo>
                  <a:lnTo>
                    <a:pt x="144877" y="932492"/>
                  </a:lnTo>
                  <a:lnTo>
                    <a:pt x="142875" y="915360"/>
                  </a:lnTo>
                  <a:lnTo>
                    <a:pt x="143275" y="915758"/>
                  </a:lnTo>
                  <a:lnTo>
                    <a:pt x="177703" y="873125"/>
                  </a:lnTo>
                  <a:close/>
                  <a:moveTo>
                    <a:pt x="1469926" y="865188"/>
                  </a:moveTo>
                  <a:lnTo>
                    <a:pt x="1504950" y="909130"/>
                  </a:lnTo>
                  <a:lnTo>
                    <a:pt x="1502960" y="925756"/>
                  </a:lnTo>
                  <a:lnTo>
                    <a:pt x="1499776" y="943174"/>
                  </a:lnTo>
                  <a:lnTo>
                    <a:pt x="1496990" y="959801"/>
                  </a:lnTo>
                  <a:lnTo>
                    <a:pt x="1493408" y="976428"/>
                  </a:lnTo>
                  <a:lnTo>
                    <a:pt x="1489428" y="993054"/>
                  </a:lnTo>
                  <a:lnTo>
                    <a:pt x="1484652" y="1009285"/>
                  </a:lnTo>
                  <a:lnTo>
                    <a:pt x="1479876" y="1025516"/>
                  </a:lnTo>
                  <a:lnTo>
                    <a:pt x="1474702" y="1041350"/>
                  </a:lnTo>
                  <a:lnTo>
                    <a:pt x="1469528" y="1057185"/>
                  </a:lnTo>
                  <a:lnTo>
                    <a:pt x="1463558" y="1073020"/>
                  </a:lnTo>
                  <a:lnTo>
                    <a:pt x="1457190" y="1088855"/>
                  </a:lnTo>
                  <a:lnTo>
                    <a:pt x="1450423" y="1103898"/>
                  </a:lnTo>
                  <a:lnTo>
                    <a:pt x="1443657" y="1118941"/>
                  </a:lnTo>
                  <a:lnTo>
                    <a:pt x="1435697" y="1133984"/>
                  </a:lnTo>
                  <a:lnTo>
                    <a:pt x="1428533" y="1148631"/>
                  </a:lnTo>
                  <a:lnTo>
                    <a:pt x="1420175" y="1162883"/>
                  </a:lnTo>
                  <a:lnTo>
                    <a:pt x="1365250" y="1177926"/>
                  </a:lnTo>
                  <a:lnTo>
                    <a:pt x="1376394" y="1160508"/>
                  </a:lnTo>
                  <a:lnTo>
                    <a:pt x="1386743" y="1143089"/>
                  </a:lnTo>
                  <a:lnTo>
                    <a:pt x="1396693" y="1124879"/>
                  </a:lnTo>
                  <a:lnTo>
                    <a:pt x="1405847" y="1106669"/>
                  </a:lnTo>
                  <a:lnTo>
                    <a:pt x="1414603" y="1088063"/>
                  </a:lnTo>
                  <a:lnTo>
                    <a:pt x="1422961" y="1069457"/>
                  </a:lnTo>
                  <a:lnTo>
                    <a:pt x="1430523" y="1050060"/>
                  </a:lnTo>
                  <a:lnTo>
                    <a:pt x="1437687" y="1030662"/>
                  </a:lnTo>
                  <a:lnTo>
                    <a:pt x="1444055" y="1010868"/>
                  </a:lnTo>
                  <a:lnTo>
                    <a:pt x="1449627" y="990283"/>
                  </a:lnTo>
                  <a:lnTo>
                    <a:pt x="1454802" y="970094"/>
                  </a:lnTo>
                  <a:lnTo>
                    <a:pt x="1459180" y="949508"/>
                  </a:lnTo>
                  <a:lnTo>
                    <a:pt x="1463160" y="928923"/>
                  </a:lnTo>
                  <a:lnTo>
                    <a:pt x="1466344" y="907942"/>
                  </a:lnTo>
                  <a:lnTo>
                    <a:pt x="1468334" y="886565"/>
                  </a:lnTo>
                  <a:lnTo>
                    <a:pt x="1469926" y="865188"/>
                  </a:lnTo>
                  <a:close/>
                  <a:moveTo>
                    <a:pt x="1646635" y="785813"/>
                  </a:moveTo>
                  <a:lnTo>
                    <a:pt x="1647825" y="804876"/>
                  </a:lnTo>
                  <a:lnTo>
                    <a:pt x="1647825" y="823940"/>
                  </a:lnTo>
                  <a:lnTo>
                    <a:pt x="1647825" y="842606"/>
                  </a:lnTo>
                  <a:lnTo>
                    <a:pt x="1646635" y="861669"/>
                  </a:lnTo>
                  <a:lnTo>
                    <a:pt x="1645841" y="879938"/>
                  </a:lnTo>
                  <a:lnTo>
                    <a:pt x="1644650" y="898605"/>
                  </a:lnTo>
                  <a:lnTo>
                    <a:pt x="1642269" y="916477"/>
                  </a:lnTo>
                  <a:lnTo>
                    <a:pt x="1640285" y="934746"/>
                  </a:lnTo>
                  <a:lnTo>
                    <a:pt x="1637506" y="953015"/>
                  </a:lnTo>
                  <a:lnTo>
                    <a:pt x="1634728" y="970887"/>
                  </a:lnTo>
                  <a:lnTo>
                    <a:pt x="1631156" y="988759"/>
                  </a:lnTo>
                  <a:lnTo>
                    <a:pt x="1627188" y="1006630"/>
                  </a:lnTo>
                  <a:lnTo>
                    <a:pt x="1623616" y="1023708"/>
                  </a:lnTo>
                  <a:lnTo>
                    <a:pt x="1618853" y="1041183"/>
                  </a:lnTo>
                  <a:lnTo>
                    <a:pt x="1614091" y="1058260"/>
                  </a:lnTo>
                  <a:lnTo>
                    <a:pt x="1608931" y="1075735"/>
                  </a:lnTo>
                  <a:lnTo>
                    <a:pt x="1602978" y="1092416"/>
                  </a:lnTo>
                  <a:lnTo>
                    <a:pt x="1597025" y="1109096"/>
                  </a:lnTo>
                  <a:lnTo>
                    <a:pt x="1590675" y="1125777"/>
                  </a:lnTo>
                  <a:lnTo>
                    <a:pt x="1584325" y="1142060"/>
                  </a:lnTo>
                  <a:lnTo>
                    <a:pt x="1576785" y="1158343"/>
                  </a:lnTo>
                  <a:lnTo>
                    <a:pt x="1569641" y="1174229"/>
                  </a:lnTo>
                  <a:lnTo>
                    <a:pt x="1562100" y="1190116"/>
                  </a:lnTo>
                  <a:lnTo>
                    <a:pt x="1553766" y="1205605"/>
                  </a:lnTo>
                  <a:lnTo>
                    <a:pt x="1545828" y="1221094"/>
                  </a:lnTo>
                  <a:lnTo>
                    <a:pt x="1537097" y="1236980"/>
                  </a:lnTo>
                  <a:lnTo>
                    <a:pt x="1527969" y="1251675"/>
                  </a:lnTo>
                  <a:lnTo>
                    <a:pt x="1518841" y="1266767"/>
                  </a:lnTo>
                  <a:lnTo>
                    <a:pt x="1508919" y="1281461"/>
                  </a:lnTo>
                  <a:lnTo>
                    <a:pt x="1499394" y="1295759"/>
                  </a:lnTo>
                  <a:lnTo>
                    <a:pt x="1489075" y="1309659"/>
                  </a:lnTo>
                  <a:lnTo>
                    <a:pt x="1478756" y="1323560"/>
                  </a:lnTo>
                  <a:lnTo>
                    <a:pt x="1468041" y="1337460"/>
                  </a:lnTo>
                  <a:lnTo>
                    <a:pt x="1456928" y="1350963"/>
                  </a:lnTo>
                  <a:lnTo>
                    <a:pt x="1447800" y="1300525"/>
                  </a:lnTo>
                  <a:lnTo>
                    <a:pt x="1457325" y="1287816"/>
                  </a:lnTo>
                  <a:lnTo>
                    <a:pt x="1466453" y="1274710"/>
                  </a:lnTo>
                  <a:lnTo>
                    <a:pt x="1474788" y="1262398"/>
                  </a:lnTo>
                  <a:lnTo>
                    <a:pt x="1483519" y="1248895"/>
                  </a:lnTo>
                  <a:lnTo>
                    <a:pt x="1492250" y="1235789"/>
                  </a:lnTo>
                  <a:lnTo>
                    <a:pt x="1499791" y="1222682"/>
                  </a:lnTo>
                  <a:lnTo>
                    <a:pt x="1508125" y="1208782"/>
                  </a:lnTo>
                  <a:lnTo>
                    <a:pt x="1515666" y="1195279"/>
                  </a:lnTo>
                  <a:lnTo>
                    <a:pt x="1522810" y="1180981"/>
                  </a:lnTo>
                  <a:lnTo>
                    <a:pt x="1529556" y="1167081"/>
                  </a:lnTo>
                  <a:lnTo>
                    <a:pt x="1536700" y="1153180"/>
                  </a:lnTo>
                  <a:lnTo>
                    <a:pt x="1543050" y="1138883"/>
                  </a:lnTo>
                  <a:lnTo>
                    <a:pt x="1549003" y="1124188"/>
                  </a:lnTo>
                  <a:lnTo>
                    <a:pt x="1555353" y="1109493"/>
                  </a:lnTo>
                  <a:lnTo>
                    <a:pt x="1560910" y="1094799"/>
                  </a:lnTo>
                  <a:lnTo>
                    <a:pt x="1566069" y="1079707"/>
                  </a:lnTo>
                  <a:lnTo>
                    <a:pt x="1571228" y="1064218"/>
                  </a:lnTo>
                  <a:lnTo>
                    <a:pt x="1575991" y="1049126"/>
                  </a:lnTo>
                  <a:lnTo>
                    <a:pt x="1580356" y="1034034"/>
                  </a:lnTo>
                  <a:lnTo>
                    <a:pt x="1584722" y="1018545"/>
                  </a:lnTo>
                  <a:lnTo>
                    <a:pt x="1588294" y="1003056"/>
                  </a:lnTo>
                  <a:lnTo>
                    <a:pt x="1591866" y="987170"/>
                  </a:lnTo>
                  <a:lnTo>
                    <a:pt x="1595041" y="971681"/>
                  </a:lnTo>
                  <a:lnTo>
                    <a:pt x="1597819" y="955398"/>
                  </a:lnTo>
                  <a:lnTo>
                    <a:pt x="1600597" y="939511"/>
                  </a:lnTo>
                  <a:lnTo>
                    <a:pt x="1602581" y="923228"/>
                  </a:lnTo>
                  <a:lnTo>
                    <a:pt x="1604566" y="906945"/>
                  </a:lnTo>
                  <a:lnTo>
                    <a:pt x="1606153" y="890662"/>
                  </a:lnTo>
                  <a:lnTo>
                    <a:pt x="1606947" y="874378"/>
                  </a:lnTo>
                  <a:lnTo>
                    <a:pt x="1607741" y="857301"/>
                  </a:lnTo>
                  <a:lnTo>
                    <a:pt x="1608931" y="841017"/>
                  </a:lnTo>
                  <a:lnTo>
                    <a:pt x="1608931" y="823940"/>
                  </a:lnTo>
                  <a:lnTo>
                    <a:pt x="1608931" y="822351"/>
                  </a:lnTo>
                  <a:lnTo>
                    <a:pt x="1646635" y="785813"/>
                  </a:lnTo>
                  <a:close/>
                  <a:moveTo>
                    <a:pt x="1191" y="779463"/>
                  </a:moveTo>
                  <a:lnTo>
                    <a:pt x="39291" y="816372"/>
                  </a:lnTo>
                  <a:lnTo>
                    <a:pt x="38894" y="824707"/>
                  </a:lnTo>
                  <a:lnTo>
                    <a:pt x="39291" y="842169"/>
                  </a:lnTo>
                  <a:lnTo>
                    <a:pt x="39687" y="858838"/>
                  </a:lnTo>
                  <a:lnTo>
                    <a:pt x="40481" y="876300"/>
                  </a:lnTo>
                  <a:lnTo>
                    <a:pt x="41672" y="892969"/>
                  </a:lnTo>
                  <a:lnTo>
                    <a:pt x="43656" y="910035"/>
                  </a:lnTo>
                  <a:lnTo>
                    <a:pt x="45244" y="926307"/>
                  </a:lnTo>
                  <a:lnTo>
                    <a:pt x="47625" y="943372"/>
                  </a:lnTo>
                  <a:lnTo>
                    <a:pt x="50403" y="959644"/>
                  </a:lnTo>
                  <a:lnTo>
                    <a:pt x="53578" y="975519"/>
                  </a:lnTo>
                  <a:lnTo>
                    <a:pt x="56753" y="992188"/>
                  </a:lnTo>
                  <a:lnTo>
                    <a:pt x="60325" y="1008063"/>
                  </a:lnTo>
                  <a:lnTo>
                    <a:pt x="64691" y="1023938"/>
                  </a:lnTo>
                  <a:lnTo>
                    <a:pt x="69056" y="1039813"/>
                  </a:lnTo>
                  <a:lnTo>
                    <a:pt x="73819" y="1055688"/>
                  </a:lnTo>
                  <a:lnTo>
                    <a:pt x="78581" y="1071166"/>
                  </a:lnTo>
                  <a:lnTo>
                    <a:pt x="83741" y="1086644"/>
                  </a:lnTo>
                  <a:lnTo>
                    <a:pt x="89297" y="1101726"/>
                  </a:lnTo>
                  <a:lnTo>
                    <a:pt x="95250" y="1116807"/>
                  </a:lnTo>
                  <a:lnTo>
                    <a:pt x="101203" y="1131888"/>
                  </a:lnTo>
                  <a:lnTo>
                    <a:pt x="108347" y="1146573"/>
                  </a:lnTo>
                  <a:lnTo>
                    <a:pt x="114697" y="1161257"/>
                  </a:lnTo>
                  <a:lnTo>
                    <a:pt x="122238" y="1175941"/>
                  </a:lnTo>
                  <a:lnTo>
                    <a:pt x="129381" y="1190229"/>
                  </a:lnTo>
                  <a:lnTo>
                    <a:pt x="137319" y="1204517"/>
                  </a:lnTo>
                  <a:lnTo>
                    <a:pt x="144860" y="1218407"/>
                  </a:lnTo>
                  <a:lnTo>
                    <a:pt x="153194" y="1232298"/>
                  </a:lnTo>
                  <a:lnTo>
                    <a:pt x="161925" y="1245792"/>
                  </a:lnTo>
                  <a:lnTo>
                    <a:pt x="170260" y="1259285"/>
                  </a:lnTo>
                  <a:lnTo>
                    <a:pt x="179388" y="1272382"/>
                  </a:lnTo>
                  <a:lnTo>
                    <a:pt x="188913" y="1285479"/>
                  </a:lnTo>
                  <a:lnTo>
                    <a:pt x="198438" y="1298179"/>
                  </a:lnTo>
                  <a:lnTo>
                    <a:pt x="207963" y="1311276"/>
                  </a:lnTo>
                  <a:lnTo>
                    <a:pt x="199628" y="1362076"/>
                  </a:lnTo>
                  <a:lnTo>
                    <a:pt x="188516" y="1348186"/>
                  </a:lnTo>
                  <a:lnTo>
                    <a:pt x="177403" y="1334295"/>
                  </a:lnTo>
                  <a:lnTo>
                    <a:pt x="166291" y="1320404"/>
                  </a:lnTo>
                  <a:lnTo>
                    <a:pt x="155575" y="1306117"/>
                  </a:lnTo>
                  <a:lnTo>
                    <a:pt x="145256" y="1291432"/>
                  </a:lnTo>
                  <a:lnTo>
                    <a:pt x="135335" y="1276748"/>
                  </a:lnTo>
                  <a:lnTo>
                    <a:pt x="125413" y="1261667"/>
                  </a:lnTo>
                  <a:lnTo>
                    <a:pt x="115888" y="1245792"/>
                  </a:lnTo>
                  <a:lnTo>
                    <a:pt x="106760" y="1230710"/>
                  </a:lnTo>
                  <a:lnTo>
                    <a:pt x="98425" y="1214835"/>
                  </a:lnTo>
                  <a:lnTo>
                    <a:pt x="90091" y="1198960"/>
                  </a:lnTo>
                  <a:lnTo>
                    <a:pt x="81756" y="1183085"/>
                  </a:lnTo>
                  <a:lnTo>
                    <a:pt x="74216" y="1166416"/>
                  </a:lnTo>
                  <a:lnTo>
                    <a:pt x="66675" y="1150144"/>
                  </a:lnTo>
                  <a:lnTo>
                    <a:pt x="59928" y="1133079"/>
                  </a:lnTo>
                  <a:lnTo>
                    <a:pt x="53578" y="1116410"/>
                  </a:lnTo>
                  <a:lnTo>
                    <a:pt x="46831" y="1098948"/>
                  </a:lnTo>
                  <a:lnTo>
                    <a:pt x="41275" y="1081882"/>
                  </a:lnTo>
                  <a:lnTo>
                    <a:pt x="35719" y="1064419"/>
                  </a:lnTo>
                  <a:lnTo>
                    <a:pt x="30559" y="1046957"/>
                  </a:lnTo>
                  <a:lnTo>
                    <a:pt x="25797" y="1029097"/>
                  </a:lnTo>
                  <a:lnTo>
                    <a:pt x="21431" y="1011635"/>
                  </a:lnTo>
                  <a:lnTo>
                    <a:pt x="17066" y="993379"/>
                  </a:lnTo>
                  <a:lnTo>
                    <a:pt x="13494" y="975122"/>
                  </a:lnTo>
                  <a:lnTo>
                    <a:pt x="10716" y="956469"/>
                  </a:lnTo>
                  <a:lnTo>
                    <a:pt x="7541" y="938610"/>
                  </a:lnTo>
                  <a:lnTo>
                    <a:pt x="5556" y="919957"/>
                  </a:lnTo>
                  <a:lnTo>
                    <a:pt x="3175" y="900907"/>
                  </a:lnTo>
                  <a:lnTo>
                    <a:pt x="1984" y="882254"/>
                  </a:lnTo>
                  <a:lnTo>
                    <a:pt x="794" y="863204"/>
                  </a:lnTo>
                  <a:lnTo>
                    <a:pt x="397" y="844154"/>
                  </a:lnTo>
                  <a:lnTo>
                    <a:pt x="0" y="824707"/>
                  </a:lnTo>
                  <a:lnTo>
                    <a:pt x="397" y="802085"/>
                  </a:lnTo>
                  <a:lnTo>
                    <a:pt x="1191" y="779463"/>
                  </a:lnTo>
                  <a:close/>
                  <a:moveTo>
                    <a:pt x="1314889" y="671513"/>
                  </a:moveTo>
                  <a:lnTo>
                    <a:pt x="1339850" y="701729"/>
                  </a:lnTo>
                  <a:lnTo>
                    <a:pt x="1101725" y="776288"/>
                  </a:lnTo>
                  <a:lnTo>
                    <a:pt x="1116385" y="730768"/>
                  </a:lnTo>
                  <a:lnTo>
                    <a:pt x="1314889" y="671513"/>
                  </a:lnTo>
                  <a:close/>
                  <a:moveTo>
                    <a:pt x="339763" y="668338"/>
                  </a:moveTo>
                  <a:lnTo>
                    <a:pt x="538932" y="730250"/>
                  </a:lnTo>
                  <a:lnTo>
                    <a:pt x="554038" y="776288"/>
                  </a:lnTo>
                  <a:lnTo>
                    <a:pt x="317500" y="698500"/>
                  </a:lnTo>
                  <a:lnTo>
                    <a:pt x="339763" y="668338"/>
                  </a:lnTo>
                  <a:close/>
                  <a:moveTo>
                    <a:pt x="828080" y="554038"/>
                  </a:moveTo>
                  <a:lnTo>
                    <a:pt x="847512" y="567940"/>
                  </a:lnTo>
                  <a:lnTo>
                    <a:pt x="1087438" y="737939"/>
                  </a:lnTo>
                  <a:lnTo>
                    <a:pt x="1086645" y="741117"/>
                  </a:lnTo>
                  <a:lnTo>
                    <a:pt x="1086249" y="742308"/>
                  </a:lnTo>
                  <a:lnTo>
                    <a:pt x="987105" y="1046163"/>
                  </a:lnTo>
                  <a:lnTo>
                    <a:pt x="980364" y="1046163"/>
                  </a:lnTo>
                  <a:lnTo>
                    <a:pt x="935551" y="1046163"/>
                  </a:lnTo>
                  <a:lnTo>
                    <a:pt x="669054" y="1046163"/>
                  </a:lnTo>
                  <a:lnTo>
                    <a:pt x="570308" y="742308"/>
                  </a:lnTo>
                  <a:lnTo>
                    <a:pt x="569911" y="741117"/>
                  </a:lnTo>
                  <a:lnTo>
                    <a:pt x="568325" y="737939"/>
                  </a:lnTo>
                  <a:lnTo>
                    <a:pt x="808648" y="567940"/>
                  </a:lnTo>
                  <a:lnTo>
                    <a:pt x="828080" y="554038"/>
                  </a:lnTo>
                  <a:close/>
                  <a:moveTo>
                    <a:pt x="1360910" y="387350"/>
                  </a:moveTo>
                  <a:lnTo>
                    <a:pt x="1489666" y="409557"/>
                  </a:lnTo>
                  <a:lnTo>
                    <a:pt x="1540533" y="418281"/>
                  </a:lnTo>
                  <a:lnTo>
                    <a:pt x="1550865" y="437316"/>
                  </a:lnTo>
                  <a:lnTo>
                    <a:pt x="1560800" y="456747"/>
                  </a:lnTo>
                  <a:lnTo>
                    <a:pt x="1570337" y="476178"/>
                  </a:lnTo>
                  <a:lnTo>
                    <a:pt x="1579477" y="495213"/>
                  </a:lnTo>
                  <a:lnTo>
                    <a:pt x="1587425" y="515834"/>
                  </a:lnTo>
                  <a:lnTo>
                    <a:pt x="1595373" y="536058"/>
                  </a:lnTo>
                  <a:lnTo>
                    <a:pt x="1602924" y="556282"/>
                  </a:lnTo>
                  <a:lnTo>
                    <a:pt x="1609679" y="577300"/>
                  </a:lnTo>
                  <a:lnTo>
                    <a:pt x="1616038" y="597920"/>
                  </a:lnTo>
                  <a:lnTo>
                    <a:pt x="1621601" y="619731"/>
                  </a:lnTo>
                  <a:lnTo>
                    <a:pt x="1626767" y="640748"/>
                  </a:lnTo>
                  <a:lnTo>
                    <a:pt x="1631536" y="662955"/>
                  </a:lnTo>
                  <a:lnTo>
                    <a:pt x="1635908" y="684369"/>
                  </a:lnTo>
                  <a:lnTo>
                    <a:pt x="1639484" y="706973"/>
                  </a:lnTo>
                  <a:lnTo>
                    <a:pt x="1641868" y="728783"/>
                  </a:lnTo>
                  <a:lnTo>
                    <a:pt x="1644650" y="751387"/>
                  </a:lnTo>
                  <a:lnTo>
                    <a:pt x="1607692" y="786680"/>
                  </a:lnTo>
                  <a:lnTo>
                    <a:pt x="1513510" y="877888"/>
                  </a:lnTo>
                  <a:lnTo>
                    <a:pt x="1508343" y="871543"/>
                  </a:lnTo>
                  <a:lnTo>
                    <a:pt x="1471386" y="825146"/>
                  </a:lnTo>
                  <a:lnTo>
                    <a:pt x="1363691" y="689921"/>
                  </a:lnTo>
                  <a:lnTo>
                    <a:pt x="1341437" y="662559"/>
                  </a:lnTo>
                  <a:lnTo>
                    <a:pt x="1341835" y="656214"/>
                  </a:lnTo>
                  <a:lnTo>
                    <a:pt x="1355743" y="455557"/>
                  </a:lnTo>
                  <a:lnTo>
                    <a:pt x="1360115" y="396074"/>
                  </a:lnTo>
                  <a:lnTo>
                    <a:pt x="1360910" y="387350"/>
                  </a:lnTo>
                  <a:close/>
                  <a:moveTo>
                    <a:pt x="293316" y="387350"/>
                  </a:moveTo>
                  <a:lnTo>
                    <a:pt x="293316" y="388143"/>
                  </a:lnTo>
                  <a:lnTo>
                    <a:pt x="297280" y="446040"/>
                  </a:lnTo>
                  <a:lnTo>
                    <a:pt x="311549" y="656214"/>
                  </a:lnTo>
                  <a:lnTo>
                    <a:pt x="312738" y="662559"/>
                  </a:lnTo>
                  <a:lnTo>
                    <a:pt x="290145" y="689921"/>
                  </a:lnTo>
                  <a:lnTo>
                    <a:pt x="175991" y="833870"/>
                  </a:lnTo>
                  <a:lnTo>
                    <a:pt x="141111" y="877888"/>
                  </a:lnTo>
                  <a:lnTo>
                    <a:pt x="138733" y="875509"/>
                  </a:lnTo>
                  <a:lnTo>
                    <a:pt x="39641" y="779939"/>
                  </a:lnTo>
                  <a:lnTo>
                    <a:pt x="3175" y="744646"/>
                  </a:lnTo>
                  <a:lnTo>
                    <a:pt x="5949" y="722835"/>
                  </a:lnTo>
                  <a:lnTo>
                    <a:pt x="8724" y="701025"/>
                  </a:lnTo>
                  <a:lnTo>
                    <a:pt x="12291" y="679611"/>
                  </a:lnTo>
                  <a:lnTo>
                    <a:pt x="16255" y="658197"/>
                  </a:lnTo>
                  <a:lnTo>
                    <a:pt x="21011" y="636783"/>
                  </a:lnTo>
                  <a:lnTo>
                    <a:pt x="26164" y="616162"/>
                  </a:lnTo>
                  <a:lnTo>
                    <a:pt x="31713" y="595541"/>
                  </a:lnTo>
                  <a:lnTo>
                    <a:pt x="38452" y="574920"/>
                  </a:lnTo>
                  <a:lnTo>
                    <a:pt x="44793" y="554696"/>
                  </a:lnTo>
                  <a:lnTo>
                    <a:pt x="51928" y="534472"/>
                  </a:lnTo>
                  <a:lnTo>
                    <a:pt x="59855" y="514644"/>
                  </a:lnTo>
                  <a:lnTo>
                    <a:pt x="68179" y="495213"/>
                  </a:lnTo>
                  <a:lnTo>
                    <a:pt x="77296" y="476178"/>
                  </a:lnTo>
                  <a:lnTo>
                    <a:pt x="86016" y="457143"/>
                  </a:lnTo>
                  <a:lnTo>
                    <a:pt x="95528" y="438109"/>
                  </a:lnTo>
                  <a:lnTo>
                    <a:pt x="105834" y="419867"/>
                  </a:lnTo>
                  <a:lnTo>
                    <a:pt x="156173" y="410747"/>
                  </a:lnTo>
                  <a:lnTo>
                    <a:pt x="293316" y="387350"/>
                  </a:lnTo>
                  <a:close/>
                  <a:moveTo>
                    <a:pt x="808037" y="298450"/>
                  </a:moveTo>
                  <a:lnTo>
                    <a:pt x="827881" y="306401"/>
                  </a:lnTo>
                  <a:lnTo>
                    <a:pt x="847725" y="298450"/>
                  </a:lnTo>
                  <a:lnTo>
                    <a:pt x="847725" y="536575"/>
                  </a:lnTo>
                  <a:lnTo>
                    <a:pt x="827881" y="522661"/>
                  </a:lnTo>
                  <a:lnTo>
                    <a:pt x="808037" y="536575"/>
                  </a:lnTo>
                  <a:lnTo>
                    <a:pt x="808037" y="298450"/>
                  </a:lnTo>
                  <a:close/>
                  <a:moveTo>
                    <a:pt x="1106341" y="198438"/>
                  </a:moveTo>
                  <a:lnTo>
                    <a:pt x="1122567" y="205965"/>
                  </a:lnTo>
                  <a:lnTo>
                    <a:pt x="1139189" y="214285"/>
                  </a:lnTo>
                  <a:lnTo>
                    <a:pt x="1155020" y="223001"/>
                  </a:lnTo>
                  <a:lnTo>
                    <a:pt x="1170455" y="231717"/>
                  </a:lnTo>
                  <a:lnTo>
                    <a:pt x="1185889" y="241225"/>
                  </a:lnTo>
                  <a:lnTo>
                    <a:pt x="1200928" y="251129"/>
                  </a:lnTo>
                  <a:lnTo>
                    <a:pt x="1216363" y="261034"/>
                  </a:lnTo>
                  <a:lnTo>
                    <a:pt x="1231006" y="271335"/>
                  </a:lnTo>
                  <a:lnTo>
                    <a:pt x="1244858" y="282031"/>
                  </a:lnTo>
                  <a:lnTo>
                    <a:pt x="1258710" y="293520"/>
                  </a:lnTo>
                  <a:lnTo>
                    <a:pt x="1272562" y="305010"/>
                  </a:lnTo>
                  <a:lnTo>
                    <a:pt x="1286018" y="316895"/>
                  </a:lnTo>
                  <a:lnTo>
                    <a:pt x="1299078" y="328780"/>
                  </a:lnTo>
                  <a:lnTo>
                    <a:pt x="1312138" y="341854"/>
                  </a:lnTo>
                  <a:lnTo>
                    <a:pt x="1324407" y="354928"/>
                  </a:lnTo>
                  <a:lnTo>
                    <a:pt x="1336675" y="367606"/>
                  </a:lnTo>
                  <a:lnTo>
                    <a:pt x="1332322" y="423863"/>
                  </a:lnTo>
                  <a:lnTo>
                    <a:pt x="1318470" y="406827"/>
                  </a:lnTo>
                  <a:lnTo>
                    <a:pt x="1304618" y="390584"/>
                  </a:lnTo>
                  <a:lnTo>
                    <a:pt x="1289975" y="374737"/>
                  </a:lnTo>
                  <a:lnTo>
                    <a:pt x="1274145" y="359286"/>
                  </a:lnTo>
                  <a:lnTo>
                    <a:pt x="1258314" y="344231"/>
                  </a:lnTo>
                  <a:lnTo>
                    <a:pt x="1242088" y="329969"/>
                  </a:lnTo>
                  <a:lnTo>
                    <a:pt x="1225070" y="316103"/>
                  </a:lnTo>
                  <a:lnTo>
                    <a:pt x="1208052" y="302633"/>
                  </a:lnTo>
                  <a:lnTo>
                    <a:pt x="1189847" y="290351"/>
                  </a:lnTo>
                  <a:lnTo>
                    <a:pt x="1171642" y="278070"/>
                  </a:lnTo>
                  <a:lnTo>
                    <a:pt x="1153437" y="266580"/>
                  </a:lnTo>
                  <a:lnTo>
                    <a:pt x="1134440" y="255884"/>
                  </a:lnTo>
                  <a:lnTo>
                    <a:pt x="1114652" y="245187"/>
                  </a:lnTo>
                  <a:lnTo>
                    <a:pt x="1094864" y="235679"/>
                  </a:lnTo>
                  <a:lnTo>
                    <a:pt x="1074680" y="227359"/>
                  </a:lnTo>
                  <a:lnTo>
                    <a:pt x="1054100" y="218643"/>
                  </a:lnTo>
                  <a:lnTo>
                    <a:pt x="1106341" y="198438"/>
                  </a:lnTo>
                  <a:close/>
                  <a:moveTo>
                    <a:pt x="545878" y="196850"/>
                  </a:moveTo>
                  <a:lnTo>
                    <a:pt x="598488" y="217164"/>
                  </a:lnTo>
                  <a:lnTo>
                    <a:pt x="577763" y="225130"/>
                  </a:lnTo>
                  <a:lnTo>
                    <a:pt x="557835" y="233495"/>
                  </a:lnTo>
                  <a:lnTo>
                    <a:pt x="538305" y="243055"/>
                  </a:lnTo>
                  <a:lnTo>
                    <a:pt x="518775" y="253013"/>
                  </a:lnTo>
                  <a:lnTo>
                    <a:pt x="500441" y="263369"/>
                  </a:lnTo>
                  <a:lnTo>
                    <a:pt x="481709" y="274522"/>
                  </a:lnTo>
                  <a:lnTo>
                    <a:pt x="463375" y="286471"/>
                  </a:lnTo>
                  <a:lnTo>
                    <a:pt x="446236" y="298421"/>
                  </a:lnTo>
                  <a:lnTo>
                    <a:pt x="428700" y="311566"/>
                  </a:lnTo>
                  <a:lnTo>
                    <a:pt x="411960" y="325108"/>
                  </a:lnTo>
                  <a:lnTo>
                    <a:pt x="395220" y="338651"/>
                  </a:lnTo>
                  <a:lnTo>
                    <a:pt x="379676" y="352991"/>
                  </a:lnTo>
                  <a:lnTo>
                    <a:pt x="364132" y="368127"/>
                  </a:lnTo>
                  <a:lnTo>
                    <a:pt x="349385" y="383263"/>
                  </a:lnTo>
                  <a:lnTo>
                    <a:pt x="335037" y="399594"/>
                  </a:lnTo>
                  <a:lnTo>
                    <a:pt x="321087" y="415925"/>
                  </a:lnTo>
                  <a:lnTo>
                    <a:pt x="317500" y="360957"/>
                  </a:lnTo>
                  <a:lnTo>
                    <a:pt x="329457" y="347812"/>
                  </a:lnTo>
                  <a:lnTo>
                    <a:pt x="341414" y="335465"/>
                  </a:lnTo>
                  <a:lnTo>
                    <a:pt x="354567" y="323117"/>
                  </a:lnTo>
                  <a:lnTo>
                    <a:pt x="367719" y="311566"/>
                  </a:lnTo>
                  <a:lnTo>
                    <a:pt x="380872" y="299616"/>
                  </a:lnTo>
                  <a:lnTo>
                    <a:pt x="394423" y="288463"/>
                  </a:lnTo>
                  <a:lnTo>
                    <a:pt x="408373" y="277708"/>
                  </a:lnTo>
                  <a:lnTo>
                    <a:pt x="422721" y="267352"/>
                  </a:lnTo>
                  <a:lnTo>
                    <a:pt x="437069" y="256996"/>
                  </a:lnTo>
                  <a:lnTo>
                    <a:pt x="451816" y="247436"/>
                  </a:lnTo>
                  <a:lnTo>
                    <a:pt x="466962" y="237877"/>
                  </a:lnTo>
                  <a:lnTo>
                    <a:pt x="482107" y="228715"/>
                  </a:lnTo>
                  <a:lnTo>
                    <a:pt x="497651" y="219952"/>
                  </a:lnTo>
                  <a:lnTo>
                    <a:pt x="513195" y="211986"/>
                  </a:lnTo>
                  <a:lnTo>
                    <a:pt x="529536" y="204020"/>
                  </a:lnTo>
                  <a:lnTo>
                    <a:pt x="545878" y="196850"/>
                  </a:lnTo>
                  <a:close/>
                  <a:moveTo>
                    <a:pt x="1028700" y="25400"/>
                  </a:moveTo>
                  <a:lnTo>
                    <a:pt x="1048147" y="30571"/>
                  </a:lnTo>
                  <a:lnTo>
                    <a:pt x="1067197" y="36139"/>
                  </a:lnTo>
                  <a:lnTo>
                    <a:pt x="1086247" y="42503"/>
                  </a:lnTo>
                  <a:lnTo>
                    <a:pt x="1104900" y="49265"/>
                  </a:lnTo>
                  <a:lnTo>
                    <a:pt x="1123553" y="56026"/>
                  </a:lnTo>
                  <a:lnTo>
                    <a:pt x="1142207" y="63186"/>
                  </a:lnTo>
                  <a:lnTo>
                    <a:pt x="1160066" y="71538"/>
                  </a:lnTo>
                  <a:lnTo>
                    <a:pt x="1177925" y="79891"/>
                  </a:lnTo>
                  <a:lnTo>
                    <a:pt x="1195388" y="88641"/>
                  </a:lnTo>
                  <a:lnTo>
                    <a:pt x="1212850" y="97392"/>
                  </a:lnTo>
                  <a:lnTo>
                    <a:pt x="1230313" y="106937"/>
                  </a:lnTo>
                  <a:lnTo>
                    <a:pt x="1246982" y="116881"/>
                  </a:lnTo>
                  <a:lnTo>
                    <a:pt x="1263650" y="127620"/>
                  </a:lnTo>
                  <a:lnTo>
                    <a:pt x="1280319" y="138359"/>
                  </a:lnTo>
                  <a:lnTo>
                    <a:pt x="1296194" y="149098"/>
                  </a:lnTo>
                  <a:lnTo>
                    <a:pt x="1312069" y="160633"/>
                  </a:lnTo>
                  <a:lnTo>
                    <a:pt x="1327547" y="172565"/>
                  </a:lnTo>
                  <a:lnTo>
                    <a:pt x="1342629" y="184497"/>
                  </a:lnTo>
                  <a:lnTo>
                    <a:pt x="1358107" y="197225"/>
                  </a:lnTo>
                  <a:lnTo>
                    <a:pt x="1372791" y="209953"/>
                  </a:lnTo>
                  <a:lnTo>
                    <a:pt x="1386682" y="223079"/>
                  </a:lnTo>
                  <a:lnTo>
                    <a:pt x="1400572" y="237000"/>
                  </a:lnTo>
                  <a:lnTo>
                    <a:pt x="1414463" y="250921"/>
                  </a:lnTo>
                  <a:lnTo>
                    <a:pt x="1427957" y="264444"/>
                  </a:lnTo>
                  <a:lnTo>
                    <a:pt x="1440657" y="279161"/>
                  </a:lnTo>
                  <a:lnTo>
                    <a:pt x="1453754" y="293877"/>
                  </a:lnTo>
                  <a:lnTo>
                    <a:pt x="1466454" y="309389"/>
                  </a:lnTo>
                  <a:lnTo>
                    <a:pt x="1477963" y="324901"/>
                  </a:lnTo>
                  <a:lnTo>
                    <a:pt x="1489473" y="340413"/>
                  </a:lnTo>
                  <a:lnTo>
                    <a:pt x="1501379" y="356323"/>
                  </a:lnTo>
                  <a:lnTo>
                    <a:pt x="1512094" y="372233"/>
                  </a:lnTo>
                  <a:lnTo>
                    <a:pt x="1522413" y="388938"/>
                  </a:lnTo>
                  <a:lnTo>
                    <a:pt x="1470026" y="380187"/>
                  </a:lnTo>
                  <a:lnTo>
                    <a:pt x="1460501" y="366664"/>
                  </a:lnTo>
                  <a:lnTo>
                    <a:pt x="1451373" y="353539"/>
                  </a:lnTo>
                  <a:lnTo>
                    <a:pt x="1441451" y="340413"/>
                  </a:lnTo>
                  <a:lnTo>
                    <a:pt x="1430735" y="327685"/>
                  </a:lnTo>
                  <a:lnTo>
                    <a:pt x="1420416" y="315355"/>
                  </a:lnTo>
                  <a:lnTo>
                    <a:pt x="1409701" y="302627"/>
                  </a:lnTo>
                  <a:lnTo>
                    <a:pt x="1398985" y="290695"/>
                  </a:lnTo>
                  <a:lnTo>
                    <a:pt x="1387872" y="278763"/>
                  </a:lnTo>
                  <a:lnTo>
                    <a:pt x="1375966" y="267228"/>
                  </a:lnTo>
                  <a:lnTo>
                    <a:pt x="1364457" y="255694"/>
                  </a:lnTo>
                  <a:lnTo>
                    <a:pt x="1352154" y="244557"/>
                  </a:lnTo>
                  <a:lnTo>
                    <a:pt x="1340247" y="233420"/>
                  </a:lnTo>
                  <a:lnTo>
                    <a:pt x="1327944" y="223079"/>
                  </a:lnTo>
                  <a:lnTo>
                    <a:pt x="1315244" y="212737"/>
                  </a:lnTo>
                  <a:lnTo>
                    <a:pt x="1302544" y="202396"/>
                  </a:lnTo>
                  <a:lnTo>
                    <a:pt x="1289844" y="192452"/>
                  </a:lnTo>
                  <a:lnTo>
                    <a:pt x="1276350" y="182906"/>
                  </a:lnTo>
                  <a:lnTo>
                    <a:pt x="1262857" y="173758"/>
                  </a:lnTo>
                  <a:lnTo>
                    <a:pt x="1248966" y="164610"/>
                  </a:lnTo>
                  <a:lnTo>
                    <a:pt x="1235472" y="155462"/>
                  </a:lnTo>
                  <a:lnTo>
                    <a:pt x="1221582" y="147507"/>
                  </a:lnTo>
                  <a:lnTo>
                    <a:pt x="1207294" y="139155"/>
                  </a:lnTo>
                  <a:lnTo>
                    <a:pt x="1192610" y="130802"/>
                  </a:lnTo>
                  <a:lnTo>
                    <a:pt x="1178322" y="123643"/>
                  </a:lnTo>
                  <a:lnTo>
                    <a:pt x="1163241" y="116085"/>
                  </a:lnTo>
                  <a:lnTo>
                    <a:pt x="1148557" y="108926"/>
                  </a:lnTo>
                  <a:lnTo>
                    <a:pt x="1133475" y="102164"/>
                  </a:lnTo>
                  <a:lnTo>
                    <a:pt x="1117997" y="95801"/>
                  </a:lnTo>
                  <a:lnTo>
                    <a:pt x="1102916" y="89834"/>
                  </a:lnTo>
                  <a:lnTo>
                    <a:pt x="1087041" y="84266"/>
                  </a:lnTo>
                  <a:lnTo>
                    <a:pt x="1071166" y="78698"/>
                  </a:lnTo>
                  <a:lnTo>
                    <a:pt x="1055291" y="73527"/>
                  </a:lnTo>
                  <a:lnTo>
                    <a:pt x="1028700" y="25400"/>
                  </a:lnTo>
                  <a:close/>
                  <a:moveTo>
                    <a:pt x="619125" y="25400"/>
                  </a:moveTo>
                  <a:lnTo>
                    <a:pt x="594935" y="72333"/>
                  </a:lnTo>
                  <a:lnTo>
                    <a:pt x="579073" y="77504"/>
                  </a:lnTo>
                  <a:lnTo>
                    <a:pt x="563211" y="82674"/>
                  </a:lnTo>
                  <a:lnTo>
                    <a:pt x="546952" y="89038"/>
                  </a:lnTo>
                  <a:lnTo>
                    <a:pt x="531486" y="95004"/>
                  </a:lnTo>
                  <a:lnTo>
                    <a:pt x="516020" y="101368"/>
                  </a:lnTo>
                  <a:lnTo>
                    <a:pt x="500951" y="108130"/>
                  </a:lnTo>
                  <a:lnTo>
                    <a:pt x="485882" y="115289"/>
                  </a:lnTo>
                  <a:lnTo>
                    <a:pt x="470813" y="122846"/>
                  </a:lnTo>
                  <a:lnTo>
                    <a:pt x="456140" y="130005"/>
                  </a:lnTo>
                  <a:lnTo>
                    <a:pt x="441467" y="138358"/>
                  </a:lnTo>
                  <a:lnTo>
                    <a:pt x="427191" y="146313"/>
                  </a:lnTo>
                  <a:lnTo>
                    <a:pt x="412915" y="155063"/>
                  </a:lnTo>
                  <a:lnTo>
                    <a:pt x="399036" y="163813"/>
                  </a:lnTo>
                  <a:lnTo>
                    <a:pt x="385156" y="172961"/>
                  </a:lnTo>
                  <a:lnTo>
                    <a:pt x="371277" y="182507"/>
                  </a:lnTo>
                  <a:lnTo>
                    <a:pt x="358190" y="192053"/>
                  </a:lnTo>
                  <a:lnTo>
                    <a:pt x="345104" y="201996"/>
                  </a:lnTo>
                  <a:lnTo>
                    <a:pt x="332018" y="212338"/>
                  </a:lnTo>
                  <a:lnTo>
                    <a:pt x="319328" y="222679"/>
                  </a:lnTo>
                  <a:lnTo>
                    <a:pt x="307035" y="233418"/>
                  </a:lnTo>
                  <a:lnTo>
                    <a:pt x="294741" y="244554"/>
                  </a:lnTo>
                  <a:lnTo>
                    <a:pt x="282448" y="256089"/>
                  </a:lnTo>
                  <a:lnTo>
                    <a:pt x="270948" y="267226"/>
                  </a:lnTo>
                  <a:lnTo>
                    <a:pt x="259448" y="278760"/>
                  </a:lnTo>
                  <a:lnTo>
                    <a:pt x="247948" y="291090"/>
                  </a:lnTo>
                  <a:lnTo>
                    <a:pt x="236844" y="303022"/>
                  </a:lnTo>
                  <a:lnTo>
                    <a:pt x="226137" y="315750"/>
                  </a:lnTo>
                  <a:lnTo>
                    <a:pt x="215826" y="328477"/>
                  </a:lnTo>
                  <a:lnTo>
                    <a:pt x="205516" y="341205"/>
                  </a:lnTo>
                  <a:lnTo>
                    <a:pt x="195602" y="354728"/>
                  </a:lnTo>
                  <a:lnTo>
                    <a:pt x="185688" y="367854"/>
                  </a:lnTo>
                  <a:lnTo>
                    <a:pt x="176170" y="381377"/>
                  </a:lnTo>
                  <a:lnTo>
                    <a:pt x="123825" y="390525"/>
                  </a:lnTo>
                  <a:lnTo>
                    <a:pt x="134135" y="373820"/>
                  </a:lnTo>
                  <a:lnTo>
                    <a:pt x="145239" y="357512"/>
                  </a:lnTo>
                  <a:lnTo>
                    <a:pt x="156739" y="341205"/>
                  </a:lnTo>
                  <a:lnTo>
                    <a:pt x="168239" y="325693"/>
                  </a:lnTo>
                  <a:lnTo>
                    <a:pt x="180136" y="310181"/>
                  </a:lnTo>
                  <a:lnTo>
                    <a:pt x="192826" y="295067"/>
                  </a:lnTo>
                  <a:lnTo>
                    <a:pt x="205516" y="280351"/>
                  </a:lnTo>
                  <a:lnTo>
                    <a:pt x="218602" y="265635"/>
                  </a:lnTo>
                  <a:lnTo>
                    <a:pt x="232085" y="251316"/>
                  </a:lnTo>
                  <a:lnTo>
                    <a:pt x="245965" y="237395"/>
                  </a:lnTo>
                  <a:lnTo>
                    <a:pt x="259844" y="223872"/>
                  </a:lnTo>
                  <a:lnTo>
                    <a:pt x="274517" y="210349"/>
                  </a:lnTo>
                  <a:lnTo>
                    <a:pt x="289190" y="197621"/>
                  </a:lnTo>
                  <a:lnTo>
                    <a:pt x="303862" y="184893"/>
                  </a:lnTo>
                  <a:lnTo>
                    <a:pt x="319328" y="172961"/>
                  </a:lnTo>
                  <a:lnTo>
                    <a:pt x="334794" y="160631"/>
                  </a:lnTo>
                  <a:lnTo>
                    <a:pt x="350656" y="149495"/>
                  </a:lnTo>
                  <a:lnTo>
                    <a:pt x="366518" y="138358"/>
                  </a:lnTo>
                  <a:lnTo>
                    <a:pt x="383174" y="127619"/>
                  </a:lnTo>
                  <a:lnTo>
                    <a:pt x="399829" y="116880"/>
                  </a:lnTo>
                  <a:lnTo>
                    <a:pt x="416881" y="106936"/>
                  </a:lnTo>
                  <a:lnTo>
                    <a:pt x="433933" y="97391"/>
                  </a:lnTo>
                  <a:lnTo>
                    <a:pt x="451778" y="88640"/>
                  </a:lnTo>
                  <a:lnTo>
                    <a:pt x="469227" y="79890"/>
                  </a:lnTo>
                  <a:lnTo>
                    <a:pt x="487072" y="71140"/>
                  </a:lnTo>
                  <a:lnTo>
                    <a:pt x="505710" y="63185"/>
                  </a:lnTo>
                  <a:lnTo>
                    <a:pt x="523951" y="56026"/>
                  </a:lnTo>
                  <a:lnTo>
                    <a:pt x="542193" y="48867"/>
                  </a:lnTo>
                  <a:lnTo>
                    <a:pt x="561228" y="42105"/>
                  </a:lnTo>
                  <a:lnTo>
                    <a:pt x="580263" y="36139"/>
                  </a:lnTo>
                  <a:lnTo>
                    <a:pt x="599694" y="30570"/>
                  </a:lnTo>
                  <a:lnTo>
                    <a:pt x="619125" y="25400"/>
                  </a:lnTo>
                  <a:close/>
                  <a:moveTo>
                    <a:pt x="824315" y="0"/>
                  </a:moveTo>
                  <a:lnTo>
                    <a:pt x="846110" y="792"/>
                  </a:lnTo>
                  <a:lnTo>
                    <a:pt x="868300" y="1585"/>
                  </a:lnTo>
                  <a:lnTo>
                    <a:pt x="889699" y="2774"/>
                  </a:lnTo>
                  <a:lnTo>
                    <a:pt x="911097" y="4756"/>
                  </a:lnTo>
                  <a:lnTo>
                    <a:pt x="932495" y="7530"/>
                  </a:lnTo>
                  <a:lnTo>
                    <a:pt x="953497" y="10700"/>
                  </a:lnTo>
                  <a:lnTo>
                    <a:pt x="974499" y="13871"/>
                  </a:lnTo>
                  <a:lnTo>
                    <a:pt x="995500" y="18230"/>
                  </a:lnTo>
                  <a:lnTo>
                    <a:pt x="1020861" y="63806"/>
                  </a:lnTo>
                  <a:lnTo>
                    <a:pt x="1084263" y="178339"/>
                  </a:lnTo>
                  <a:lnTo>
                    <a:pt x="1071187" y="183491"/>
                  </a:lnTo>
                  <a:lnTo>
                    <a:pt x="1015710" y="204892"/>
                  </a:lnTo>
                  <a:lnTo>
                    <a:pt x="847298" y="270679"/>
                  </a:lnTo>
                  <a:lnTo>
                    <a:pt x="827882" y="277813"/>
                  </a:lnTo>
                  <a:lnTo>
                    <a:pt x="808465" y="270679"/>
                  </a:lnTo>
                  <a:lnTo>
                    <a:pt x="636883" y="203703"/>
                  </a:lnTo>
                  <a:lnTo>
                    <a:pt x="581010" y="181906"/>
                  </a:lnTo>
                  <a:lnTo>
                    <a:pt x="571500" y="178339"/>
                  </a:lnTo>
                  <a:lnTo>
                    <a:pt x="630147" y="63409"/>
                  </a:lnTo>
                  <a:lnTo>
                    <a:pt x="653130" y="18230"/>
                  </a:lnTo>
                  <a:lnTo>
                    <a:pt x="673736" y="13871"/>
                  </a:lnTo>
                  <a:lnTo>
                    <a:pt x="694738" y="10700"/>
                  </a:lnTo>
                  <a:lnTo>
                    <a:pt x="716136" y="7530"/>
                  </a:lnTo>
                  <a:lnTo>
                    <a:pt x="737534" y="4756"/>
                  </a:lnTo>
                  <a:lnTo>
                    <a:pt x="758932" y="2774"/>
                  </a:lnTo>
                  <a:lnTo>
                    <a:pt x="780726" y="1585"/>
                  </a:lnTo>
                  <a:lnTo>
                    <a:pt x="802125" y="792"/>
                  </a:lnTo>
                  <a:lnTo>
                    <a:pt x="8243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510"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11"/>
              </p:custDataLst>
            </p:nvPr>
          </p:nvSpPr>
          <p:spPr>
            <a:xfrm>
              <a:off x="3463835" y="1855184"/>
              <a:ext cx="4572000" cy="726609"/>
            </a:xfrm>
            <a:prstGeom prst="rect">
              <a:avLst/>
            </a:prstGeom>
          </p:spPr>
          <p:txBody>
            <a:bodyPr>
              <a:normAutofit fontScale="90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510" b="1" dirty="0">
                  <a:sym typeface="Arial" panose="020B0604020202020204" pitchFamily="34" charset="0"/>
                </a:rPr>
                <a:t>行业研究报告</a:t>
              </a:r>
              <a:endParaRPr lang="zh-CN" altLang="en-US" sz="1510" b="1" dirty="0"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510" dirty="0">
                  <a:sym typeface="Arial" panose="020B0604020202020204" pitchFamily="34" charset="0"/>
                </a:rPr>
                <a:t>搜索关键词：</a:t>
              </a:r>
              <a:r>
                <a:rPr lang="en-US" altLang="zh-CN" sz="1510" dirty="0">
                  <a:sym typeface="Arial" panose="020B0604020202020204" pitchFamily="34" charset="0"/>
                </a:rPr>
                <a:t>XXX</a:t>
              </a:r>
              <a:r>
                <a:rPr lang="zh-CN" altLang="en-US" sz="1510" dirty="0">
                  <a:sym typeface="Arial" panose="020B0604020202020204" pitchFamily="34" charset="0"/>
                </a:rPr>
                <a:t>市场用户群体分析、</a:t>
              </a:r>
              <a:r>
                <a:rPr lang="en-US" altLang="zh-CN" sz="1510" dirty="0">
                  <a:sym typeface="Arial" panose="020B0604020202020204" pitchFamily="34" charset="0"/>
                </a:rPr>
                <a:t>XXX</a:t>
              </a:r>
              <a:r>
                <a:rPr lang="zh-CN" altLang="en-US" sz="1510" dirty="0">
                  <a:sym typeface="Arial" panose="020B0604020202020204" pitchFamily="34" charset="0"/>
                </a:rPr>
                <a:t>用户画像</a:t>
              </a:r>
              <a:endParaRPr lang="zh-CN" altLang="en-US" sz="1510" dirty="0"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510" dirty="0">
                  <a:sym typeface="Arial" panose="020B0604020202020204" pitchFamily="34" charset="0"/>
                </a:rPr>
                <a:t>人人都是产品经理</a:t>
              </a:r>
              <a:r>
                <a:rPr lang="en-US" altLang="zh-CN" sz="1510" dirty="0">
                  <a:sym typeface="Arial" panose="020B0604020202020204" pitchFamily="34" charset="0"/>
                </a:rPr>
                <a:t>---</a:t>
              </a:r>
              <a:r>
                <a:rPr lang="zh-CN" altLang="en-US" sz="1510" dirty="0">
                  <a:sym typeface="Arial" panose="020B0604020202020204" pitchFamily="34" charset="0"/>
                </a:rPr>
                <a:t>用户研究板块</a:t>
              </a:r>
              <a:endParaRPr lang="zh-CN" altLang="en-US" sz="1510" dirty="0"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2736980" y="3294320"/>
            <a:ext cx="5460692" cy="779169"/>
            <a:chOff x="2943498" y="1855184"/>
            <a:chExt cx="5092337" cy="726609"/>
          </a:xfrm>
        </p:grpSpPr>
        <p:sp>
          <p:nvSpPr>
            <p:cNvPr id="19" name="KSO_Shape"/>
            <p:cNvSpPr/>
            <p:nvPr>
              <p:custDataLst>
                <p:tags r:id="rId13"/>
              </p:custDataLst>
            </p:nvPr>
          </p:nvSpPr>
          <p:spPr bwMode="auto">
            <a:xfrm>
              <a:off x="2943498" y="2024744"/>
              <a:ext cx="418010" cy="418010"/>
            </a:xfrm>
            <a:custGeom>
              <a:avLst/>
              <a:gdLst>
                <a:gd name="T0" fmla="*/ 956359 w 1647825"/>
                <a:gd name="T1" fmla="*/ 1636826 h 1647826"/>
                <a:gd name="T2" fmla="*/ 747857 w 1647825"/>
                <a:gd name="T3" fmla="*/ 1644290 h 1647826"/>
                <a:gd name="T4" fmla="*/ 552064 w 1647825"/>
                <a:gd name="T5" fmla="*/ 1602253 h 1647826"/>
                <a:gd name="T6" fmla="*/ 715689 w 1647825"/>
                <a:gd name="T7" fmla="*/ 1601861 h 1647826"/>
                <a:gd name="T8" fmla="*/ 887256 w 1647825"/>
                <a:gd name="T9" fmla="*/ 1606575 h 1647826"/>
                <a:gd name="T10" fmla="*/ 1054454 w 1647825"/>
                <a:gd name="T11" fmla="*/ 1574360 h 1647826"/>
                <a:gd name="T12" fmla="*/ 824299 w 1647825"/>
                <a:gd name="T13" fmla="*/ 1511300 h 1647826"/>
                <a:gd name="T14" fmla="*/ 704546 w 1647825"/>
                <a:gd name="T15" fmla="*/ 1461552 h 1647826"/>
                <a:gd name="T16" fmla="*/ 930127 w 1647825"/>
                <a:gd name="T17" fmla="*/ 1463902 h 1647826"/>
                <a:gd name="T18" fmla="*/ 1356122 w 1647825"/>
                <a:gd name="T19" fmla="*/ 1452828 h 1647826"/>
                <a:gd name="T20" fmla="*/ 1149747 w 1647825"/>
                <a:gd name="T21" fmla="*/ 1581151 h 1647826"/>
                <a:gd name="T22" fmla="*/ 515270 w 1647825"/>
                <a:gd name="T23" fmla="*/ 1266356 h 1647826"/>
                <a:gd name="T24" fmla="*/ 425814 w 1647825"/>
                <a:gd name="T25" fmla="*/ 1545074 h 1647826"/>
                <a:gd name="T26" fmla="*/ 236961 w 1647825"/>
                <a:gd name="T27" fmla="*/ 1401552 h 1647826"/>
                <a:gd name="T28" fmla="*/ 652180 w 1647825"/>
                <a:gd name="T29" fmla="*/ 1071563 h 1647826"/>
                <a:gd name="T30" fmla="*/ 198520 w 1647825"/>
                <a:gd name="T31" fmla="*/ 994251 h 1647826"/>
                <a:gd name="T32" fmla="*/ 228545 w 1647825"/>
                <a:gd name="T33" fmla="*/ 1165580 h 1647826"/>
                <a:gd name="T34" fmla="*/ 158888 w 1647825"/>
                <a:gd name="T35" fmla="*/ 998634 h 1647826"/>
                <a:gd name="T36" fmla="*/ 1499776 w 1647825"/>
                <a:gd name="T37" fmla="*/ 943174 h 1647826"/>
                <a:gd name="T38" fmla="*/ 1443657 w 1647825"/>
                <a:gd name="T39" fmla="*/ 1118941 h 1647826"/>
                <a:gd name="T40" fmla="*/ 1430523 w 1647825"/>
                <a:gd name="T41" fmla="*/ 1050060 h 1647826"/>
                <a:gd name="T42" fmla="*/ 1647825 w 1647825"/>
                <a:gd name="T43" fmla="*/ 804876 h 1647826"/>
                <a:gd name="T44" fmla="*/ 1627188 w 1647825"/>
                <a:gd name="T45" fmla="*/ 1006630 h 1647826"/>
                <a:gd name="T46" fmla="*/ 1562100 w 1647825"/>
                <a:gd name="T47" fmla="*/ 1190116 h 1647826"/>
                <a:gd name="T48" fmla="*/ 1456928 w 1647825"/>
                <a:gd name="T49" fmla="*/ 1350963 h 1647826"/>
                <a:gd name="T50" fmla="*/ 1529556 w 1647825"/>
                <a:gd name="T51" fmla="*/ 1167081 h 1647826"/>
                <a:gd name="T52" fmla="*/ 1588294 w 1647825"/>
                <a:gd name="T53" fmla="*/ 1003056 h 1647826"/>
                <a:gd name="T54" fmla="*/ 1608931 w 1647825"/>
                <a:gd name="T55" fmla="*/ 823940 h 1647826"/>
                <a:gd name="T56" fmla="*/ 45244 w 1647825"/>
                <a:gd name="T57" fmla="*/ 926307 h 1647826"/>
                <a:gd name="T58" fmla="*/ 89297 w 1647825"/>
                <a:gd name="T59" fmla="*/ 1101726 h 1647826"/>
                <a:gd name="T60" fmla="*/ 170260 w 1647825"/>
                <a:gd name="T61" fmla="*/ 1259285 h 1647826"/>
                <a:gd name="T62" fmla="*/ 135335 w 1647825"/>
                <a:gd name="T63" fmla="*/ 1276748 h 1647826"/>
                <a:gd name="T64" fmla="*/ 46831 w 1647825"/>
                <a:gd name="T65" fmla="*/ 1098948 h 1647826"/>
                <a:gd name="T66" fmla="*/ 3175 w 1647825"/>
                <a:gd name="T67" fmla="*/ 900907 h 1647826"/>
                <a:gd name="T68" fmla="*/ 1314889 w 1647825"/>
                <a:gd name="T69" fmla="*/ 671513 h 1647826"/>
                <a:gd name="T70" fmla="*/ 987105 w 1647825"/>
                <a:gd name="T71" fmla="*/ 1046163 h 1647826"/>
                <a:gd name="T72" fmla="*/ 1540533 w 1647825"/>
                <a:gd name="T73" fmla="*/ 418281 h 1647826"/>
                <a:gd name="T74" fmla="*/ 1626767 w 1647825"/>
                <a:gd name="T75" fmla="*/ 640748 h 1647826"/>
                <a:gd name="T76" fmla="*/ 1341437 w 1647825"/>
                <a:gd name="T77" fmla="*/ 662559 h 1647826"/>
                <a:gd name="T78" fmla="*/ 175991 w 1647825"/>
                <a:gd name="T79" fmla="*/ 833870 h 1647826"/>
                <a:gd name="T80" fmla="*/ 31713 w 1647825"/>
                <a:gd name="T81" fmla="*/ 595541 h 1647826"/>
                <a:gd name="T82" fmla="*/ 293316 w 1647825"/>
                <a:gd name="T83" fmla="*/ 387350 h 1647826"/>
                <a:gd name="T84" fmla="*/ 1155020 w 1647825"/>
                <a:gd name="T85" fmla="*/ 223001 h 1647826"/>
                <a:gd name="T86" fmla="*/ 1312138 w 1647825"/>
                <a:gd name="T87" fmla="*/ 341854 h 1647826"/>
                <a:gd name="T88" fmla="*/ 1208052 w 1647825"/>
                <a:gd name="T89" fmla="*/ 302633 h 1647826"/>
                <a:gd name="T90" fmla="*/ 598488 w 1647825"/>
                <a:gd name="T91" fmla="*/ 217164 h 1647826"/>
                <a:gd name="T92" fmla="*/ 395220 w 1647825"/>
                <a:gd name="T93" fmla="*/ 338651 h 1647826"/>
                <a:gd name="T94" fmla="*/ 380872 w 1647825"/>
                <a:gd name="T95" fmla="*/ 299616 h 1647826"/>
                <a:gd name="T96" fmla="*/ 545878 w 1647825"/>
                <a:gd name="T97" fmla="*/ 196850 h 1647826"/>
                <a:gd name="T98" fmla="*/ 1212850 w 1647825"/>
                <a:gd name="T99" fmla="*/ 97392 h 1647826"/>
                <a:gd name="T100" fmla="*/ 1386682 w 1647825"/>
                <a:gd name="T101" fmla="*/ 223079 h 1647826"/>
                <a:gd name="T102" fmla="*/ 1522413 w 1647825"/>
                <a:gd name="T103" fmla="*/ 388938 h 1647826"/>
                <a:gd name="T104" fmla="*/ 1364457 w 1647825"/>
                <a:gd name="T105" fmla="*/ 255694 h 1647826"/>
                <a:gd name="T106" fmla="*/ 1221582 w 1647825"/>
                <a:gd name="T107" fmla="*/ 147507 h 1647826"/>
                <a:gd name="T108" fmla="*/ 1055291 w 1647825"/>
                <a:gd name="T109" fmla="*/ 73527 h 1647826"/>
                <a:gd name="T110" fmla="*/ 470813 w 1647825"/>
                <a:gd name="T111" fmla="*/ 122846 h 1647826"/>
                <a:gd name="T112" fmla="*/ 319328 w 1647825"/>
                <a:gd name="T113" fmla="*/ 222679 h 1647826"/>
                <a:gd name="T114" fmla="*/ 195602 w 1647825"/>
                <a:gd name="T115" fmla="*/ 354728 h 1647826"/>
                <a:gd name="T116" fmla="*/ 218602 w 1647825"/>
                <a:gd name="T117" fmla="*/ 265635 h 1647826"/>
                <a:gd name="T118" fmla="*/ 383174 w 1647825"/>
                <a:gd name="T119" fmla="*/ 127619 h 1647826"/>
                <a:gd name="T120" fmla="*/ 580263 w 1647825"/>
                <a:gd name="T121" fmla="*/ 36139 h 1647826"/>
                <a:gd name="T122" fmla="*/ 995500 w 1647825"/>
                <a:gd name="T123" fmla="*/ 18230 h 1647826"/>
                <a:gd name="T124" fmla="*/ 630147 w 1647825"/>
                <a:gd name="T125" fmla="*/ 63409 h 1647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47825" h="1647826">
                  <a:moveTo>
                    <a:pt x="1069148" y="1570038"/>
                  </a:moveTo>
                  <a:lnTo>
                    <a:pt x="1117600" y="1593610"/>
                  </a:lnTo>
                  <a:lnTo>
                    <a:pt x="1100126" y="1600289"/>
                  </a:lnTo>
                  <a:lnTo>
                    <a:pt x="1082651" y="1606182"/>
                  </a:lnTo>
                  <a:lnTo>
                    <a:pt x="1065177" y="1611682"/>
                  </a:lnTo>
                  <a:lnTo>
                    <a:pt x="1047305" y="1616790"/>
                  </a:lnTo>
                  <a:lnTo>
                    <a:pt x="1029831" y="1621504"/>
                  </a:lnTo>
                  <a:lnTo>
                    <a:pt x="1011562" y="1626218"/>
                  </a:lnTo>
                  <a:lnTo>
                    <a:pt x="993293" y="1630147"/>
                  </a:lnTo>
                  <a:lnTo>
                    <a:pt x="974628" y="1634076"/>
                  </a:lnTo>
                  <a:lnTo>
                    <a:pt x="956359" y="1636826"/>
                  </a:lnTo>
                  <a:lnTo>
                    <a:pt x="937693" y="1639969"/>
                  </a:lnTo>
                  <a:lnTo>
                    <a:pt x="919027" y="1641933"/>
                  </a:lnTo>
                  <a:lnTo>
                    <a:pt x="899964" y="1644290"/>
                  </a:lnTo>
                  <a:lnTo>
                    <a:pt x="880901" y="1645469"/>
                  </a:lnTo>
                  <a:lnTo>
                    <a:pt x="862235" y="1646648"/>
                  </a:lnTo>
                  <a:lnTo>
                    <a:pt x="842775" y="1647826"/>
                  </a:lnTo>
                  <a:lnTo>
                    <a:pt x="823315" y="1647826"/>
                  </a:lnTo>
                  <a:lnTo>
                    <a:pt x="804252" y="1647826"/>
                  </a:lnTo>
                  <a:lnTo>
                    <a:pt x="785586" y="1646648"/>
                  </a:lnTo>
                  <a:lnTo>
                    <a:pt x="766523" y="1645862"/>
                  </a:lnTo>
                  <a:lnTo>
                    <a:pt x="747857" y="1644290"/>
                  </a:lnTo>
                  <a:lnTo>
                    <a:pt x="729986" y="1642326"/>
                  </a:lnTo>
                  <a:lnTo>
                    <a:pt x="711320" y="1640362"/>
                  </a:lnTo>
                  <a:lnTo>
                    <a:pt x="693051" y="1637219"/>
                  </a:lnTo>
                  <a:lnTo>
                    <a:pt x="674782" y="1634469"/>
                  </a:lnTo>
                  <a:lnTo>
                    <a:pt x="656911" y="1630933"/>
                  </a:lnTo>
                  <a:lnTo>
                    <a:pt x="639039" y="1627004"/>
                  </a:lnTo>
                  <a:lnTo>
                    <a:pt x="621168" y="1622683"/>
                  </a:lnTo>
                  <a:lnTo>
                    <a:pt x="603693" y="1617968"/>
                  </a:lnTo>
                  <a:lnTo>
                    <a:pt x="586219" y="1613254"/>
                  </a:lnTo>
                  <a:lnTo>
                    <a:pt x="569142" y="1607754"/>
                  </a:lnTo>
                  <a:lnTo>
                    <a:pt x="552064" y="1602253"/>
                  </a:lnTo>
                  <a:lnTo>
                    <a:pt x="534987" y="1596360"/>
                  </a:lnTo>
                  <a:lnTo>
                    <a:pt x="583439" y="1572003"/>
                  </a:lnTo>
                  <a:lnTo>
                    <a:pt x="597736" y="1576324"/>
                  </a:lnTo>
                  <a:lnTo>
                    <a:pt x="612033" y="1580646"/>
                  </a:lnTo>
                  <a:lnTo>
                    <a:pt x="626728" y="1584182"/>
                  </a:lnTo>
                  <a:lnTo>
                    <a:pt x="640628" y="1587717"/>
                  </a:lnTo>
                  <a:lnTo>
                    <a:pt x="655322" y="1591253"/>
                  </a:lnTo>
                  <a:lnTo>
                    <a:pt x="670811" y="1594396"/>
                  </a:lnTo>
                  <a:lnTo>
                    <a:pt x="685505" y="1597146"/>
                  </a:lnTo>
                  <a:lnTo>
                    <a:pt x="700597" y="1599896"/>
                  </a:lnTo>
                  <a:lnTo>
                    <a:pt x="715689" y="1601861"/>
                  </a:lnTo>
                  <a:lnTo>
                    <a:pt x="730780" y="1603432"/>
                  </a:lnTo>
                  <a:lnTo>
                    <a:pt x="745872" y="1605396"/>
                  </a:lnTo>
                  <a:lnTo>
                    <a:pt x="760963" y="1606575"/>
                  </a:lnTo>
                  <a:lnTo>
                    <a:pt x="776452" y="1607754"/>
                  </a:lnTo>
                  <a:lnTo>
                    <a:pt x="791941" y="1608932"/>
                  </a:lnTo>
                  <a:lnTo>
                    <a:pt x="807429" y="1609325"/>
                  </a:lnTo>
                  <a:lnTo>
                    <a:pt x="823315" y="1609325"/>
                  </a:lnTo>
                  <a:lnTo>
                    <a:pt x="839201" y="1609325"/>
                  </a:lnTo>
                  <a:lnTo>
                    <a:pt x="855087" y="1608147"/>
                  </a:lnTo>
                  <a:lnTo>
                    <a:pt x="870973" y="1607754"/>
                  </a:lnTo>
                  <a:lnTo>
                    <a:pt x="887256" y="1606575"/>
                  </a:lnTo>
                  <a:lnTo>
                    <a:pt x="902744" y="1605396"/>
                  </a:lnTo>
                  <a:lnTo>
                    <a:pt x="918233" y="1603432"/>
                  </a:lnTo>
                  <a:lnTo>
                    <a:pt x="933722" y="1601468"/>
                  </a:lnTo>
                  <a:lnTo>
                    <a:pt x="949210" y="1598718"/>
                  </a:lnTo>
                  <a:lnTo>
                    <a:pt x="964699" y="1596360"/>
                  </a:lnTo>
                  <a:lnTo>
                    <a:pt x="980188" y="1593218"/>
                  </a:lnTo>
                  <a:lnTo>
                    <a:pt x="995279" y="1590467"/>
                  </a:lnTo>
                  <a:lnTo>
                    <a:pt x="1010371" y="1586932"/>
                  </a:lnTo>
                  <a:lnTo>
                    <a:pt x="1025065" y="1583003"/>
                  </a:lnTo>
                  <a:lnTo>
                    <a:pt x="1039760" y="1578681"/>
                  </a:lnTo>
                  <a:lnTo>
                    <a:pt x="1054454" y="1574360"/>
                  </a:lnTo>
                  <a:lnTo>
                    <a:pt x="1069148" y="1570038"/>
                  </a:lnTo>
                  <a:close/>
                  <a:moveTo>
                    <a:pt x="990600" y="1450975"/>
                  </a:moveTo>
                  <a:lnTo>
                    <a:pt x="960761" y="1497590"/>
                  </a:lnTo>
                  <a:lnTo>
                    <a:pt x="944450" y="1500332"/>
                  </a:lnTo>
                  <a:lnTo>
                    <a:pt x="927740" y="1503466"/>
                  </a:lnTo>
                  <a:lnTo>
                    <a:pt x="910632" y="1505424"/>
                  </a:lnTo>
                  <a:lnTo>
                    <a:pt x="893923" y="1507775"/>
                  </a:lnTo>
                  <a:lnTo>
                    <a:pt x="876417" y="1508950"/>
                  </a:lnTo>
                  <a:lnTo>
                    <a:pt x="859310" y="1510125"/>
                  </a:lnTo>
                  <a:lnTo>
                    <a:pt x="841804" y="1510909"/>
                  </a:lnTo>
                  <a:lnTo>
                    <a:pt x="824299" y="1511300"/>
                  </a:lnTo>
                  <a:lnTo>
                    <a:pt x="807589" y="1510909"/>
                  </a:lnTo>
                  <a:lnTo>
                    <a:pt x="791675" y="1510125"/>
                  </a:lnTo>
                  <a:lnTo>
                    <a:pt x="775363" y="1508950"/>
                  </a:lnTo>
                  <a:lnTo>
                    <a:pt x="759051" y="1507775"/>
                  </a:lnTo>
                  <a:lnTo>
                    <a:pt x="743137" y="1506208"/>
                  </a:lnTo>
                  <a:lnTo>
                    <a:pt x="727223" y="1503858"/>
                  </a:lnTo>
                  <a:lnTo>
                    <a:pt x="711707" y="1501899"/>
                  </a:lnTo>
                  <a:lnTo>
                    <a:pt x="695395" y="1498765"/>
                  </a:lnTo>
                  <a:lnTo>
                    <a:pt x="666750" y="1453326"/>
                  </a:lnTo>
                  <a:lnTo>
                    <a:pt x="685449" y="1458026"/>
                  </a:lnTo>
                  <a:lnTo>
                    <a:pt x="704546" y="1461552"/>
                  </a:lnTo>
                  <a:lnTo>
                    <a:pt x="724041" y="1465077"/>
                  </a:lnTo>
                  <a:lnTo>
                    <a:pt x="743933" y="1467819"/>
                  </a:lnTo>
                  <a:lnTo>
                    <a:pt x="763428" y="1469778"/>
                  </a:lnTo>
                  <a:lnTo>
                    <a:pt x="783718" y="1471345"/>
                  </a:lnTo>
                  <a:lnTo>
                    <a:pt x="803611" y="1472520"/>
                  </a:lnTo>
                  <a:lnTo>
                    <a:pt x="824299" y="1472520"/>
                  </a:lnTo>
                  <a:lnTo>
                    <a:pt x="845783" y="1472520"/>
                  </a:lnTo>
                  <a:lnTo>
                    <a:pt x="866869" y="1470953"/>
                  </a:lnTo>
                  <a:lnTo>
                    <a:pt x="888353" y="1469386"/>
                  </a:lnTo>
                  <a:lnTo>
                    <a:pt x="909439" y="1467428"/>
                  </a:lnTo>
                  <a:lnTo>
                    <a:pt x="930127" y="1463902"/>
                  </a:lnTo>
                  <a:lnTo>
                    <a:pt x="950417" y="1460377"/>
                  </a:lnTo>
                  <a:lnTo>
                    <a:pt x="970708" y="1456068"/>
                  </a:lnTo>
                  <a:lnTo>
                    <a:pt x="990600" y="1450975"/>
                  </a:lnTo>
                  <a:close/>
                  <a:moveTo>
                    <a:pt x="1402556" y="1195388"/>
                  </a:moveTo>
                  <a:lnTo>
                    <a:pt x="1425972" y="1326889"/>
                  </a:lnTo>
                  <a:lnTo>
                    <a:pt x="1435100" y="1376153"/>
                  </a:lnTo>
                  <a:lnTo>
                    <a:pt x="1420019" y="1392044"/>
                  </a:lnTo>
                  <a:lnTo>
                    <a:pt x="1404541" y="1408333"/>
                  </a:lnTo>
                  <a:lnTo>
                    <a:pt x="1389063" y="1423429"/>
                  </a:lnTo>
                  <a:lnTo>
                    <a:pt x="1372394" y="1438526"/>
                  </a:lnTo>
                  <a:lnTo>
                    <a:pt x="1356122" y="1452828"/>
                  </a:lnTo>
                  <a:lnTo>
                    <a:pt x="1339056" y="1467131"/>
                  </a:lnTo>
                  <a:lnTo>
                    <a:pt x="1321594" y="1480241"/>
                  </a:lnTo>
                  <a:lnTo>
                    <a:pt x="1303734" y="1493749"/>
                  </a:lnTo>
                  <a:lnTo>
                    <a:pt x="1285875" y="1506462"/>
                  </a:lnTo>
                  <a:lnTo>
                    <a:pt x="1267619" y="1518380"/>
                  </a:lnTo>
                  <a:lnTo>
                    <a:pt x="1248569" y="1529902"/>
                  </a:lnTo>
                  <a:lnTo>
                    <a:pt x="1229519" y="1541423"/>
                  </a:lnTo>
                  <a:lnTo>
                    <a:pt x="1210072" y="1552149"/>
                  </a:lnTo>
                  <a:lnTo>
                    <a:pt x="1190228" y="1562082"/>
                  </a:lnTo>
                  <a:lnTo>
                    <a:pt x="1170384" y="1572014"/>
                  </a:lnTo>
                  <a:lnTo>
                    <a:pt x="1149747" y="1581151"/>
                  </a:lnTo>
                  <a:lnTo>
                    <a:pt x="1103709" y="1557711"/>
                  </a:lnTo>
                  <a:lnTo>
                    <a:pt x="989012" y="1500503"/>
                  </a:lnTo>
                  <a:lnTo>
                    <a:pt x="996553" y="1489379"/>
                  </a:lnTo>
                  <a:lnTo>
                    <a:pt x="1027906" y="1439321"/>
                  </a:lnTo>
                  <a:lnTo>
                    <a:pt x="1136253" y="1267694"/>
                  </a:lnTo>
                  <a:lnTo>
                    <a:pt x="1342628" y="1211279"/>
                  </a:lnTo>
                  <a:lnTo>
                    <a:pt x="1400969" y="1195785"/>
                  </a:lnTo>
                  <a:lnTo>
                    <a:pt x="1402556" y="1195388"/>
                  </a:lnTo>
                  <a:close/>
                  <a:moveTo>
                    <a:pt x="252864" y="1195388"/>
                  </a:moveTo>
                  <a:lnTo>
                    <a:pt x="302960" y="1209265"/>
                  </a:lnTo>
                  <a:lnTo>
                    <a:pt x="515270" y="1266356"/>
                  </a:lnTo>
                  <a:lnTo>
                    <a:pt x="518849" y="1267545"/>
                  </a:lnTo>
                  <a:lnTo>
                    <a:pt x="537137" y="1295695"/>
                  </a:lnTo>
                  <a:lnTo>
                    <a:pt x="629775" y="1441992"/>
                  </a:lnTo>
                  <a:lnTo>
                    <a:pt x="660786" y="1491154"/>
                  </a:lnTo>
                  <a:lnTo>
                    <a:pt x="666750" y="1500669"/>
                  </a:lnTo>
                  <a:lnTo>
                    <a:pt x="550655" y="1559743"/>
                  </a:lnTo>
                  <a:lnTo>
                    <a:pt x="504138" y="1582738"/>
                  </a:lnTo>
                  <a:lnTo>
                    <a:pt x="484259" y="1574412"/>
                  </a:lnTo>
                  <a:lnTo>
                    <a:pt x="464379" y="1564897"/>
                  </a:lnTo>
                  <a:lnTo>
                    <a:pt x="444898" y="1555382"/>
                  </a:lnTo>
                  <a:lnTo>
                    <a:pt x="425814" y="1545074"/>
                  </a:lnTo>
                  <a:lnTo>
                    <a:pt x="407127" y="1533973"/>
                  </a:lnTo>
                  <a:lnTo>
                    <a:pt x="388441" y="1522871"/>
                  </a:lnTo>
                  <a:lnTo>
                    <a:pt x="370152" y="1511374"/>
                  </a:lnTo>
                  <a:lnTo>
                    <a:pt x="352260" y="1498687"/>
                  </a:lnTo>
                  <a:lnTo>
                    <a:pt x="334767" y="1486396"/>
                  </a:lnTo>
                  <a:lnTo>
                    <a:pt x="317671" y="1473313"/>
                  </a:lnTo>
                  <a:lnTo>
                    <a:pt x="300972" y="1459833"/>
                  </a:lnTo>
                  <a:lnTo>
                    <a:pt x="284671" y="1445560"/>
                  </a:lnTo>
                  <a:lnTo>
                    <a:pt x="267972" y="1431287"/>
                  </a:lnTo>
                  <a:lnTo>
                    <a:pt x="252467" y="1416618"/>
                  </a:lnTo>
                  <a:lnTo>
                    <a:pt x="236961" y="1401552"/>
                  </a:lnTo>
                  <a:lnTo>
                    <a:pt x="222250" y="1386090"/>
                  </a:lnTo>
                  <a:lnTo>
                    <a:pt x="230202" y="1336531"/>
                  </a:lnTo>
                  <a:lnTo>
                    <a:pt x="251671" y="1203318"/>
                  </a:lnTo>
                  <a:lnTo>
                    <a:pt x="252864" y="1195388"/>
                  </a:lnTo>
                  <a:close/>
                  <a:moveTo>
                    <a:pt x="950912" y="1071563"/>
                  </a:moveTo>
                  <a:lnTo>
                    <a:pt x="998316" y="1071563"/>
                  </a:lnTo>
                  <a:lnTo>
                    <a:pt x="1120775" y="1245264"/>
                  </a:lnTo>
                  <a:lnTo>
                    <a:pt x="1119590" y="1245662"/>
                  </a:lnTo>
                  <a:lnTo>
                    <a:pt x="1095888" y="1279526"/>
                  </a:lnTo>
                  <a:lnTo>
                    <a:pt x="950912" y="1071563"/>
                  </a:lnTo>
                  <a:close/>
                  <a:moveTo>
                    <a:pt x="652180" y="1071563"/>
                  </a:moveTo>
                  <a:lnTo>
                    <a:pt x="700087" y="1071563"/>
                  </a:lnTo>
                  <a:lnTo>
                    <a:pt x="554783" y="1276351"/>
                  </a:lnTo>
                  <a:lnTo>
                    <a:pt x="534987" y="1244662"/>
                  </a:lnTo>
                  <a:lnTo>
                    <a:pt x="652180" y="1071563"/>
                  </a:lnTo>
                  <a:close/>
                  <a:moveTo>
                    <a:pt x="177703" y="873125"/>
                  </a:moveTo>
                  <a:lnTo>
                    <a:pt x="179305" y="893844"/>
                  </a:lnTo>
                  <a:lnTo>
                    <a:pt x="182107" y="914164"/>
                  </a:lnTo>
                  <a:lnTo>
                    <a:pt x="185710" y="934485"/>
                  </a:lnTo>
                  <a:lnTo>
                    <a:pt x="188913" y="954805"/>
                  </a:lnTo>
                  <a:lnTo>
                    <a:pt x="193716" y="974727"/>
                  </a:lnTo>
                  <a:lnTo>
                    <a:pt x="198520" y="994251"/>
                  </a:lnTo>
                  <a:lnTo>
                    <a:pt x="204125" y="1013774"/>
                  </a:lnTo>
                  <a:lnTo>
                    <a:pt x="210931" y="1032899"/>
                  </a:lnTo>
                  <a:lnTo>
                    <a:pt x="217336" y="1052025"/>
                  </a:lnTo>
                  <a:lnTo>
                    <a:pt x="224942" y="1070751"/>
                  </a:lnTo>
                  <a:lnTo>
                    <a:pt x="232949" y="1089478"/>
                  </a:lnTo>
                  <a:lnTo>
                    <a:pt x="241356" y="1107009"/>
                  </a:lnTo>
                  <a:lnTo>
                    <a:pt x="250563" y="1124939"/>
                  </a:lnTo>
                  <a:lnTo>
                    <a:pt x="260171" y="1142470"/>
                  </a:lnTo>
                  <a:lnTo>
                    <a:pt x="270179" y="1159603"/>
                  </a:lnTo>
                  <a:lnTo>
                    <a:pt x="280988" y="1176338"/>
                  </a:lnTo>
                  <a:lnTo>
                    <a:pt x="228545" y="1165580"/>
                  </a:lnTo>
                  <a:lnTo>
                    <a:pt x="220538" y="1151236"/>
                  </a:lnTo>
                  <a:lnTo>
                    <a:pt x="212532" y="1136494"/>
                  </a:lnTo>
                  <a:lnTo>
                    <a:pt x="205326" y="1121752"/>
                  </a:lnTo>
                  <a:lnTo>
                    <a:pt x="198120" y="1107009"/>
                  </a:lnTo>
                  <a:lnTo>
                    <a:pt x="191315" y="1091869"/>
                  </a:lnTo>
                  <a:lnTo>
                    <a:pt x="185310" y="1076728"/>
                  </a:lnTo>
                  <a:lnTo>
                    <a:pt x="178904" y="1061587"/>
                  </a:lnTo>
                  <a:lnTo>
                    <a:pt x="173300" y="1046048"/>
                  </a:lnTo>
                  <a:lnTo>
                    <a:pt x="168096" y="1030509"/>
                  </a:lnTo>
                  <a:lnTo>
                    <a:pt x="163292" y="1014571"/>
                  </a:lnTo>
                  <a:lnTo>
                    <a:pt x="158888" y="998634"/>
                  </a:lnTo>
                  <a:lnTo>
                    <a:pt x="154885" y="982297"/>
                  </a:lnTo>
                  <a:lnTo>
                    <a:pt x="151282" y="966360"/>
                  </a:lnTo>
                  <a:lnTo>
                    <a:pt x="148079" y="949227"/>
                  </a:lnTo>
                  <a:lnTo>
                    <a:pt x="144877" y="932492"/>
                  </a:lnTo>
                  <a:lnTo>
                    <a:pt x="142875" y="915360"/>
                  </a:lnTo>
                  <a:lnTo>
                    <a:pt x="143275" y="915758"/>
                  </a:lnTo>
                  <a:lnTo>
                    <a:pt x="177703" y="873125"/>
                  </a:lnTo>
                  <a:close/>
                  <a:moveTo>
                    <a:pt x="1469926" y="865188"/>
                  </a:moveTo>
                  <a:lnTo>
                    <a:pt x="1504950" y="909130"/>
                  </a:lnTo>
                  <a:lnTo>
                    <a:pt x="1502960" y="925756"/>
                  </a:lnTo>
                  <a:lnTo>
                    <a:pt x="1499776" y="943174"/>
                  </a:lnTo>
                  <a:lnTo>
                    <a:pt x="1496990" y="959801"/>
                  </a:lnTo>
                  <a:lnTo>
                    <a:pt x="1493408" y="976428"/>
                  </a:lnTo>
                  <a:lnTo>
                    <a:pt x="1489428" y="993054"/>
                  </a:lnTo>
                  <a:lnTo>
                    <a:pt x="1484652" y="1009285"/>
                  </a:lnTo>
                  <a:lnTo>
                    <a:pt x="1479876" y="1025516"/>
                  </a:lnTo>
                  <a:lnTo>
                    <a:pt x="1474702" y="1041350"/>
                  </a:lnTo>
                  <a:lnTo>
                    <a:pt x="1469528" y="1057185"/>
                  </a:lnTo>
                  <a:lnTo>
                    <a:pt x="1463558" y="1073020"/>
                  </a:lnTo>
                  <a:lnTo>
                    <a:pt x="1457190" y="1088855"/>
                  </a:lnTo>
                  <a:lnTo>
                    <a:pt x="1450423" y="1103898"/>
                  </a:lnTo>
                  <a:lnTo>
                    <a:pt x="1443657" y="1118941"/>
                  </a:lnTo>
                  <a:lnTo>
                    <a:pt x="1435697" y="1133984"/>
                  </a:lnTo>
                  <a:lnTo>
                    <a:pt x="1428533" y="1148631"/>
                  </a:lnTo>
                  <a:lnTo>
                    <a:pt x="1420175" y="1162883"/>
                  </a:lnTo>
                  <a:lnTo>
                    <a:pt x="1365250" y="1177926"/>
                  </a:lnTo>
                  <a:lnTo>
                    <a:pt x="1376394" y="1160508"/>
                  </a:lnTo>
                  <a:lnTo>
                    <a:pt x="1386743" y="1143089"/>
                  </a:lnTo>
                  <a:lnTo>
                    <a:pt x="1396693" y="1124879"/>
                  </a:lnTo>
                  <a:lnTo>
                    <a:pt x="1405847" y="1106669"/>
                  </a:lnTo>
                  <a:lnTo>
                    <a:pt x="1414603" y="1088063"/>
                  </a:lnTo>
                  <a:lnTo>
                    <a:pt x="1422961" y="1069457"/>
                  </a:lnTo>
                  <a:lnTo>
                    <a:pt x="1430523" y="1050060"/>
                  </a:lnTo>
                  <a:lnTo>
                    <a:pt x="1437687" y="1030662"/>
                  </a:lnTo>
                  <a:lnTo>
                    <a:pt x="1444055" y="1010868"/>
                  </a:lnTo>
                  <a:lnTo>
                    <a:pt x="1449627" y="990283"/>
                  </a:lnTo>
                  <a:lnTo>
                    <a:pt x="1454802" y="970094"/>
                  </a:lnTo>
                  <a:lnTo>
                    <a:pt x="1459180" y="949508"/>
                  </a:lnTo>
                  <a:lnTo>
                    <a:pt x="1463160" y="928923"/>
                  </a:lnTo>
                  <a:lnTo>
                    <a:pt x="1466344" y="907942"/>
                  </a:lnTo>
                  <a:lnTo>
                    <a:pt x="1468334" y="886565"/>
                  </a:lnTo>
                  <a:lnTo>
                    <a:pt x="1469926" y="865188"/>
                  </a:lnTo>
                  <a:close/>
                  <a:moveTo>
                    <a:pt x="1646635" y="785813"/>
                  </a:moveTo>
                  <a:lnTo>
                    <a:pt x="1647825" y="804876"/>
                  </a:lnTo>
                  <a:lnTo>
                    <a:pt x="1647825" y="823940"/>
                  </a:lnTo>
                  <a:lnTo>
                    <a:pt x="1647825" y="842606"/>
                  </a:lnTo>
                  <a:lnTo>
                    <a:pt x="1646635" y="861669"/>
                  </a:lnTo>
                  <a:lnTo>
                    <a:pt x="1645841" y="879938"/>
                  </a:lnTo>
                  <a:lnTo>
                    <a:pt x="1644650" y="898605"/>
                  </a:lnTo>
                  <a:lnTo>
                    <a:pt x="1642269" y="916477"/>
                  </a:lnTo>
                  <a:lnTo>
                    <a:pt x="1640285" y="934746"/>
                  </a:lnTo>
                  <a:lnTo>
                    <a:pt x="1637506" y="953015"/>
                  </a:lnTo>
                  <a:lnTo>
                    <a:pt x="1634728" y="970887"/>
                  </a:lnTo>
                  <a:lnTo>
                    <a:pt x="1631156" y="988759"/>
                  </a:lnTo>
                  <a:lnTo>
                    <a:pt x="1627188" y="1006630"/>
                  </a:lnTo>
                  <a:lnTo>
                    <a:pt x="1623616" y="1023708"/>
                  </a:lnTo>
                  <a:lnTo>
                    <a:pt x="1618853" y="1041183"/>
                  </a:lnTo>
                  <a:lnTo>
                    <a:pt x="1614091" y="1058260"/>
                  </a:lnTo>
                  <a:lnTo>
                    <a:pt x="1608931" y="1075735"/>
                  </a:lnTo>
                  <a:lnTo>
                    <a:pt x="1602978" y="1092416"/>
                  </a:lnTo>
                  <a:lnTo>
                    <a:pt x="1597025" y="1109096"/>
                  </a:lnTo>
                  <a:lnTo>
                    <a:pt x="1590675" y="1125777"/>
                  </a:lnTo>
                  <a:lnTo>
                    <a:pt x="1584325" y="1142060"/>
                  </a:lnTo>
                  <a:lnTo>
                    <a:pt x="1576785" y="1158343"/>
                  </a:lnTo>
                  <a:lnTo>
                    <a:pt x="1569641" y="1174229"/>
                  </a:lnTo>
                  <a:lnTo>
                    <a:pt x="1562100" y="1190116"/>
                  </a:lnTo>
                  <a:lnTo>
                    <a:pt x="1553766" y="1205605"/>
                  </a:lnTo>
                  <a:lnTo>
                    <a:pt x="1545828" y="1221094"/>
                  </a:lnTo>
                  <a:lnTo>
                    <a:pt x="1537097" y="1236980"/>
                  </a:lnTo>
                  <a:lnTo>
                    <a:pt x="1527969" y="1251675"/>
                  </a:lnTo>
                  <a:lnTo>
                    <a:pt x="1518841" y="1266767"/>
                  </a:lnTo>
                  <a:lnTo>
                    <a:pt x="1508919" y="1281461"/>
                  </a:lnTo>
                  <a:lnTo>
                    <a:pt x="1499394" y="1295759"/>
                  </a:lnTo>
                  <a:lnTo>
                    <a:pt x="1489075" y="1309659"/>
                  </a:lnTo>
                  <a:lnTo>
                    <a:pt x="1478756" y="1323560"/>
                  </a:lnTo>
                  <a:lnTo>
                    <a:pt x="1468041" y="1337460"/>
                  </a:lnTo>
                  <a:lnTo>
                    <a:pt x="1456928" y="1350963"/>
                  </a:lnTo>
                  <a:lnTo>
                    <a:pt x="1447800" y="1300525"/>
                  </a:lnTo>
                  <a:lnTo>
                    <a:pt x="1457325" y="1287816"/>
                  </a:lnTo>
                  <a:lnTo>
                    <a:pt x="1466453" y="1274710"/>
                  </a:lnTo>
                  <a:lnTo>
                    <a:pt x="1474788" y="1262398"/>
                  </a:lnTo>
                  <a:lnTo>
                    <a:pt x="1483519" y="1248895"/>
                  </a:lnTo>
                  <a:lnTo>
                    <a:pt x="1492250" y="1235789"/>
                  </a:lnTo>
                  <a:lnTo>
                    <a:pt x="1499791" y="1222682"/>
                  </a:lnTo>
                  <a:lnTo>
                    <a:pt x="1508125" y="1208782"/>
                  </a:lnTo>
                  <a:lnTo>
                    <a:pt x="1515666" y="1195279"/>
                  </a:lnTo>
                  <a:lnTo>
                    <a:pt x="1522810" y="1180981"/>
                  </a:lnTo>
                  <a:lnTo>
                    <a:pt x="1529556" y="1167081"/>
                  </a:lnTo>
                  <a:lnTo>
                    <a:pt x="1536700" y="1153180"/>
                  </a:lnTo>
                  <a:lnTo>
                    <a:pt x="1543050" y="1138883"/>
                  </a:lnTo>
                  <a:lnTo>
                    <a:pt x="1549003" y="1124188"/>
                  </a:lnTo>
                  <a:lnTo>
                    <a:pt x="1555353" y="1109493"/>
                  </a:lnTo>
                  <a:lnTo>
                    <a:pt x="1560910" y="1094799"/>
                  </a:lnTo>
                  <a:lnTo>
                    <a:pt x="1566069" y="1079707"/>
                  </a:lnTo>
                  <a:lnTo>
                    <a:pt x="1571228" y="1064218"/>
                  </a:lnTo>
                  <a:lnTo>
                    <a:pt x="1575991" y="1049126"/>
                  </a:lnTo>
                  <a:lnTo>
                    <a:pt x="1580356" y="1034034"/>
                  </a:lnTo>
                  <a:lnTo>
                    <a:pt x="1584722" y="1018545"/>
                  </a:lnTo>
                  <a:lnTo>
                    <a:pt x="1588294" y="1003056"/>
                  </a:lnTo>
                  <a:lnTo>
                    <a:pt x="1591866" y="987170"/>
                  </a:lnTo>
                  <a:lnTo>
                    <a:pt x="1595041" y="971681"/>
                  </a:lnTo>
                  <a:lnTo>
                    <a:pt x="1597819" y="955398"/>
                  </a:lnTo>
                  <a:lnTo>
                    <a:pt x="1600597" y="939511"/>
                  </a:lnTo>
                  <a:lnTo>
                    <a:pt x="1602581" y="923228"/>
                  </a:lnTo>
                  <a:lnTo>
                    <a:pt x="1604566" y="906945"/>
                  </a:lnTo>
                  <a:lnTo>
                    <a:pt x="1606153" y="890662"/>
                  </a:lnTo>
                  <a:lnTo>
                    <a:pt x="1606947" y="874378"/>
                  </a:lnTo>
                  <a:lnTo>
                    <a:pt x="1607741" y="857301"/>
                  </a:lnTo>
                  <a:lnTo>
                    <a:pt x="1608931" y="841017"/>
                  </a:lnTo>
                  <a:lnTo>
                    <a:pt x="1608931" y="823940"/>
                  </a:lnTo>
                  <a:lnTo>
                    <a:pt x="1608931" y="822351"/>
                  </a:lnTo>
                  <a:lnTo>
                    <a:pt x="1646635" y="785813"/>
                  </a:lnTo>
                  <a:close/>
                  <a:moveTo>
                    <a:pt x="1191" y="779463"/>
                  </a:moveTo>
                  <a:lnTo>
                    <a:pt x="39291" y="816372"/>
                  </a:lnTo>
                  <a:lnTo>
                    <a:pt x="38894" y="824707"/>
                  </a:lnTo>
                  <a:lnTo>
                    <a:pt x="39291" y="842169"/>
                  </a:lnTo>
                  <a:lnTo>
                    <a:pt x="39687" y="858838"/>
                  </a:lnTo>
                  <a:lnTo>
                    <a:pt x="40481" y="876300"/>
                  </a:lnTo>
                  <a:lnTo>
                    <a:pt x="41672" y="892969"/>
                  </a:lnTo>
                  <a:lnTo>
                    <a:pt x="43656" y="910035"/>
                  </a:lnTo>
                  <a:lnTo>
                    <a:pt x="45244" y="926307"/>
                  </a:lnTo>
                  <a:lnTo>
                    <a:pt x="47625" y="943372"/>
                  </a:lnTo>
                  <a:lnTo>
                    <a:pt x="50403" y="959644"/>
                  </a:lnTo>
                  <a:lnTo>
                    <a:pt x="53578" y="975519"/>
                  </a:lnTo>
                  <a:lnTo>
                    <a:pt x="56753" y="992188"/>
                  </a:lnTo>
                  <a:lnTo>
                    <a:pt x="60325" y="1008063"/>
                  </a:lnTo>
                  <a:lnTo>
                    <a:pt x="64691" y="1023938"/>
                  </a:lnTo>
                  <a:lnTo>
                    <a:pt x="69056" y="1039813"/>
                  </a:lnTo>
                  <a:lnTo>
                    <a:pt x="73819" y="1055688"/>
                  </a:lnTo>
                  <a:lnTo>
                    <a:pt x="78581" y="1071166"/>
                  </a:lnTo>
                  <a:lnTo>
                    <a:pt x="83741" y="1086644"/>
                  </a:lnTo>
                  <a:lnTo>
                    <a:pt x="89297" y="1101726"/>
                  </a:lnTo>
                  <a:lnTo>
                    <a:pt x="95250" y="1116807"/>
                  </a:lnTo>
                  <a:lnTo>
                    <a:pt x="101203" y="1131888"/>
                  </a:lnTo>
                  <a:lnTo>
                    <a:pt x="108347" y="1146573"/>
                  </a:lnTo>
                  <a:lnTo>
                    <a:pt x="114697" y="1161257"/>
                  </a:lnTo>
                  <a:lnTo>
                    <a:pt x="122238" y="1175941"/>
                  </a:lnTo>
                  <a:lnTo>
                    <a:pt x="129381" y="1190229"/>
                  </a:lnTo>
                  <a:lnTo>
                    <a:pt x="137319" y="1204517"/>
                  </a:lnTo>
                  <a:lnTo>
                    <a:pt x="144860" y="1218407"/>
                  </a:lnTo>
                  <a:lnTo>
                    <a:pt x="153194" y="1232298"/>
                  </a:lnTo>
                  <a:lnTo>
                    <a:pt x="161925" y="1245792"/>
                  </a:lnTo>
                  <a:lnTo>
                    <a:pt x="170260" y="1259285"/>
                  </a:lnTo>
                  <a:lnTo>
                    <a:pt x="179388" y="1272382"/>
                  </a:lnTo>
                  <a:lnTo>
                    <a:pt x="188913" y="1285479"/>
                  </a:lnTo>
                  <a:lnTo>
                    <a:pt x="198438" y="1298179"/>
                  </a:lnTo>
                  <a:lnTo>
                    <a:pt x="207963" y="1311276"/>
                  </a:lnTo>
                  <a:lnTo>
                    <a:pt x="199628" y="1362076"/>
                  </a:lnTo>
                  <a:lnTo>
                    <a:pt x="188516" y="1348186"/>
                  </a:lnTo>
                  <a:lnTo>
                    <a:pt x="177403" y="1334295"/>
                  </a:lnTo>
                  <a:lnTo>
                    <a:pt x="166291" y="1320404"/>
                  </a:lnTo>
                  <a:lnTo>
                    <a:pt x="155575" y="1306117"/>
                  </a:lnTo>
                  <a:lnTo>
                    <a:pt x="145256" y="1291432"/>
                  </a:lnTo>
                  <a:lnTo>
                    <a:pt x="135335" y="1276748"/>
                  </a:lnTo>
                  <a:lnTo>
                    <a:pt x="125413" y="1261667"/>
                  </a:lnTo>
                  <a:lnTo>
                    <a:pt x="115888" y="1245792"/>
                  </a:lnTo>
                  <a:lnTo>
                    <a:pt x="106760" y="1230710"/>
                  </a:lnTo>
                  <a:lnTo>
                    <a:pt x="98425" y="1214835"/>
                  </a:lnTo>
                  <a:lnTo>
                    <a:pt x="90091" y="1198960"/>
                  </a:lnTo>
                  <a:lnTo>
                    <a:pt x="81756" y="1183085"/>
                  </a:lnTo>
                  <a:lnTo>
                    <a:pt x="74216" y="1166416"/>
                  </a:lnTo>
                  <a:lnTo>
                    <a:pt x="66675" y="1150144"/>
                  </a:lnTo>
                  <a:lnTo>
                    <a:pt x="59928" y="1133079"/>
                  </a:lnTo>
                  <a:lnTo>
                    <a:pt x="53578" y="1116410"/>
                  </a:lnTo>
                  <a:lnTo>
                    <a:pt x="46831" y="1098948"/>
                  </a:lnTo>
                  <a:lnTo>
                    <a:pt x="41275" y="1081882"/>
                  </a:lnTo>
                  <a:lnTo>
                    <a:pt x="35719" y="1064419"/>
                  </a:lnTo>
                  <a:lnTo>
                    <a:pt x="30559" y="1046957"/>
                  </a:lnTo>
                  <a:lnTo>
                    <a:pt x="25797" y="1029097"/>
                  </a:lnTo>
                  <a:lnTo>
                    <a:pt x="21431" y="1011635"/>
                  </a:lnTo>
                  <a:lnTo>
                    <a:pt x="17066" y="993379"/>
                  </a:lnTo>
                  <a:lnTo>
                    <a:pt x="13494" y="975122"/>
                  </a:lnTo>
                  <a:lnTo>
                    <a:pt x="10716" y="956469"/>
                  </a:lnTo>
                  <a:lnTo>
                    <a:pt x="7541" y="938610"/>
                  </a:lnTo>
                  <a:lnTo>
                    <a:pt x="5556" y="919957"/>
                  </a:lnTo>
                  <a:lnTo>
                    <a:pt x="3175" y="900907"/>
                  </a:lnTo>
                  <a:lnTo>
                    <a:pt x="1984" y="882254"/>
                  </a:lnTo>
                  <a:lnTo>
                    <a:pt x="794" y="863204"/>
                  </a:lnTo>
                  <a:lnTo>
                    <a:pt x="397" y="844154"/>
                  </a:lnTo>
                  <a:lnTo>
                    <a:pt x="0" y="824707"/>
                  </a:lnTo>
                  <a:lnTo>
                    <a:pt x="397" y="802085"/>
                  </a:lnTo>
                  <a:lnTo>
                    <a:pt x="1191" y="779463"/>
                  </a:lnTo>
                  <a:close/>
                  <a:moveTo>
                    <a:pt x="1314889" y="671513"/>
                  </a:moveTo>
                  <a:lnTo>
                    <a:pt x="1339850" y="701729"/>
                  </a:lnTo>
                  <a:lnTo>
                    <a:pt x="1101725" y="776288"/>
                  </a:lnTo>
                  <a:lnTo>
                    <a:pt x="1116385" y="730768"/>
                  </a:lnTo>
                  <a:lnTo>
                    <a:pt x="1314889" y="671513"/>
                  </a:lnTo>
                  <a:close/>
                  <a:moveTo>
                    <a:pt x="339763" y="668338"/>
                  </a:moveTo>
                  <a:lnTo>
                    <a:pt x="538932" y="730250"/>
                  </a:lnTo>
                  <a:lnTo>
                    <a:pt x="554038" y="776288"/>
                  </a:lnTo>
                  <a:lnTo>
                    <a:pt x="317500" y="698500"/>
                  </a:lnTo>
                  <a:lnTo>
                    <a:pt x="339763" y="668338"/>
                  </a:lnTo>
                  <a:close/>
                  <a:moveTo>
                    <a:pt x="828080" y="554038"/>
                  </a:moveTo>
                  <a:lnTo>
                    <a:pt x="847512" y="567940"/>
                  </a:lnTo>
                  <a:lnTo>
                    <a:pt x="1087438" y="737939"/>
                  </a:lnTo>
                  <a:lnTo>
                    <a:pt x="1086645" y="741117"/>
                  </a:lnTo>
                  <a:lnTo>
                    <a:pt x="1086249" y="742308"/>
                  </a:lnTo>
                  <a:lnTo>
                    <a:pt x="987105" y="1046163"/>
                  </a:lnTo>
                  <a:lnTo>
                    <a:pt x="980364" y="1046163"/>
                  </a:lnTo>
                  <a:lnTo>
                    <a:pt x="935551" y="1046163"/>
                  </a:lnTo>
                  <a:lnTo>
                    <a:pt x="669054" y="1046163"/>
                  </a:lnTo>
                  <a:lnTo>
                    <a:pt x="570308" y="742308"/>
                  </a:lnTo>
                  <a:lnTo>
                    <a:pt x="569911" y="741117"/>
                  </a:lnTo>
                  <a:lnTo>
                    <a:pt x="568325" y="737939"/>
                  </a:lnTo>
                  <a:lnTo>
                    <a:pt x="808648" y="567940"/>
                  </a:lnTo>
                  <a:lnTo>
                    <a:pt x="828080" y="554038"/>
                  </a:lnTo>
                  <a:close/>
                  <a:moveTo>
                    <a:pt x="1360910" y="387350"/>
                  </a:moveTo>
                  <a:lnTo>
                    <a:pt x="1489666" y="409557"/>
                  </a:lnTo>
                  <a:lnTo>
                    <a:pt x="1540533" y="418281"/>
                  </a:lnTo>
                  <a:lnTo>
                    <a:pt x="1550865" y="437316"/>
                  </a:lnTo>
                  <a:lnTo>
                    <a:pt x="1560800" y="456747"/>
                  </a:lnTo>
                  <a:lnTo>
                    <a:pt x="1570337" y="476178"/>
                  </a:lnTo>
                  <a:lnTo>
                    <a:pt x="1579477" y="495213"/>
                  </a:lnTo>
                  <a:lnTo>
                    <a:pt x="1587425" y="515834"/>
                  </a:lnTo>
                  <a:lnTo>
                    <a:pt x="1595373" y="536058"/>
                  </a:lnTo>
                  <a:lnTo>
                    <a:pt x="1602924" y="556282"/>
                  </a:lnTo>
                  <a:lnTo>
                    <a:pt x="1609679" y="577300"/>
                  </a:lnTo>
                  <a:lnTo>
                    <a:pt x="1616038" y="597920"/>
                  </a:lnTo>
                  <a:lnTo>
                    <a:pt x="1621601" y="619731"/>
                  </a:lnTo>
                  <a:lnTo>
                    <a:pt x="1626767" y="640748"/>
                  </a:lnTo>
                  <a:lnTo>
                    <a:pt x="1631536" y="662955"/>
                  </a:lnTo>
                  <a:lnTo>
                    <a:pt x="1635908" y="684369"/>
                  </a:lnTo>
                  <a:lnTo>
                    <a:pt x="1639484" y="706973"/>
                  </a:lnTo>
                  <a:lnTo>
                    <a:pt x="1641868" y="728783"/>
                  </a:lnTo>
                  <a:lnTo>
                    <a:pt x="1644650" y="751387"/>
                  </a:lnTo>
                  <a:lnTo>
                    <a:pt x="1607692" y="786680"/>
                  </a:lnTo>
                  <a:lnTo>
                    <a:pt x="1513510" y="877888"/>
                  </a:lnTo>
                  <a:lnTo>
                    <a:pt x="1508343" y="871543"/>
                  </a:lnTo>
                  <a:lnTo>
                    <a:pt x="1471386" y="825146"/>
                  </a:lnTo>
                  <a:lnTo>
                    <a:pt x="1363691" y="689921"/>
                  </a:lnTo>
                  <a:lnTo>
                    <a:pt x="1341437" y="662559"/>
                  </a:lnTo>
                  <a:lnTo>
                    <a:pt x="1341835" y="656214"/>
                  </a:lnTo>
                  <a:lnTo>
                    <a:pt x="1355743" y="455557"/>
                  </a:lnTo>
                  <a:lnTo>
                    <a:pt x="1360115" y="396074"/>
                  </a:lnTo>
                  <a:lnTo>
                    <a:pt x="1360910" y="387350"/>
                  </a:lnTo>
                  <a:close/>
                  <a:moveTo>
                    <a:pt x="293316" y="387350"/>
                  </a:moveTo>
                  <a:lnTo>
                    <a:pt x="293316" y="388143"/>
                  </a:lnTo>
                  <a:lnTo>
                    <a:pt x="297280" y="446040"/>
                  </a:lnTo>
                  <a:lnTo>
                    <a:pt x="311549" y="656214"/>
                  </a:lnTo>
                  <a:lnTo>
                    <a:pt x="312738" y="662559"/>
                  </a:lnTo>
                  <a:lnTo>
                    <a:pt x="290145" y="689921"/>
                  </a:lnTo>
                  <a:lnTo>
                    <a:pt x="175991" y="833870"/>
                  </a:lnTo>
                  <a:lnTo>
                    <a:pt x="141111" y="877888"/>
                  </a:lnTo>
                  <a:lnTo>
                    <a:pt x="138733" y="875509"/>
                  </a:lnTo>
                  <a:lnTo>
                    <a:pt x="39641" y="779939"/>
                  </a:lnTo>
                  <a:lnTo>
                    <a:pt x="3175" y="744646"/>
                  </a:lnTo>
                  <a:lnTo>
                    <a:pt x="5949" y="722835"/>
                  </a:lnTo>
                  <a:lnTo>
                    <a:pt x="8724" y="701025"/>
                  </a:lnTo>
                  <a:lnTo>
                    <a:pt x="12291" y="679611"/>
                  </a:lnTo>
                  <a:lnTo>
                    <a:pt x="16255" y="658197"/>
                  </a:lnTo>
                  <a:lnTo>
                    <a:pt x="21011" y="636783"/>
                  </a:lnTo>
                  <a:lnTo>
                    <a:pt x="26164" y="616162"/>
                  </a:lnTo>
                  <a:lnTo>
                    <a:pt x="31713" y="595541"/>
                  </a:lnTo>
                  <a:lnTo>
                    <a:pt x="38452" y="574920"/>
                  </a:lnTo>
                  <a:lnTo>
                    <a:pt x="44793" y="554696"/>
                  </a:lnTo>
                  <a:lnTo>
                    <a:pt x="51928" y="534472"/>
                  </a:lnTo>
                  <a:lnTo>
                    <a:pt x="59855" y="514644"/>
                  </a:lnTo>
                  <a:lnTo>
                    <a:pt x="68179" y="495213"/>
                  </a:lnTo>
                  <a:lnTo>
                    <a:pt x="77296" y="476178"/>
                  </a:lnTo>
                  <a:lnTo>
                    <a:pt x="86016" y="457143"/>
                  </a:lnTo>
                  <a:lnTo>
                    <a:pt x="95528" y="438109"/>
                  </a:lnTo>
                  <a:lnTo>
                    <a:pt x="105834" y="419867"/>
                  </a:lnTo>
                  <a:lnTo>
                    <a:pt x="156173" y="410747"/>
                  </a:lnTo>
                  <a:lnTo>
                    <a:pt x="293316" y="387350"/>
                  </a:lnTo>
                  <a:close/>
                  <a:moveTo>
                    <a:pt x="808037" y="298450"/>
                  </a:moveTo>
                  <a:lnTo>
                    <a:pt x="827881" y="306401"/>
                  </a:lnTo>
                  <a:lnTo>
                    <a:pt x="847725" y="298450"/>
                  </a:lnTo>
                  <a:lnTo>
                    <a:pt x="847725" y="536575"/>
                  </a:lnTo>
                  <a:lnTo>
                    <a:pt x="827881" y="522661"/>
                  </a:lnTo>
                  <a:lnTo>
                    <a:pt x="808037" y="536575"/>
                  </a:lnTo>
                  <a:lnTo>
                    <a:pt x="808037" y="298450"/>
                  </a:lnTo>
                  <a:close/>
                  <a:moveTo>
                    <a:pt x="1106341" y="198438"/>
                  </a:moveTo>
                  <a:lnTo>
                    <a:pt x="1122567" y="205965"/>
                  </a:lnTo>
                  <a:lnTo>
                    <a:pt x="1139189" y="214285"/>
                  </a:lnTo>
                  <a:lnTo>
                    <a:pt x="1155020" y="223001"/>
                  </a:lnTo>
                  <a:lnTo>
                    <a:pt x="1170455" y="231717"/>
                  </a:lnTo>
                  <a:lnTo>
                    <a:pt x="1185889" y="241225"/>
                  </a:lnTo>
                  <a:lnTo>
                    <a:pt x="1200928" y="251129"/>
                  </a:lnTo>
                  <a:lnTo>
                    <a:pt x="1216363" y="261034"/>
                  </a:lnTo>
                  <a:lnTo>
                    <a:pt x="1231006" y="271335"/>
                  </a:lnTo>
                  <a:lnTo>
                    <a:pt x="1244858" y="282031"/>
                  </a:lnTo>
                  <a:lnTo>
                    <a:pt x="1258710" y="293520"/>
                  </a:lnTo>
                  <a:lnTo>
                    <a:pt x="1272562" y="305010"/>
                  </a:lnTo>
                  <a:lnTo>
                    <a:pt x="1286018" y="316895"/>
                  </a:lnTo>
                  <a:lnTo>
                    <a:pt x="1299078" y="328780"/>
                  </a:lnTo>
                  <a:lnTo>
                    <a:pt x="1312138" y="341854"/>
                  </a:lnTo>
                  <a:lnTo>
                    <a:pt x="1324407" y="354928"/>
                  </a:lnTo>
                  <a:lnTo>
                    <a:pt x="1336675" y="367606"/>
                  </a:lnTo>
                  <a:lnTo>
                    <a:pt x="1332322" y="423863"/>
                  </a:lnTo>
                  <a:lnTo>
                    <a:pt x="1318470" y="406827"/>
                  </a:lnTo>
                  <a:lnTo>
                    <a:pt x="1304618" y="390584"/>
                  </a:lnTo>
                  <a:lnTo>
                    <a:pt x="1289975" y="374737"/>
                  </a:lnTo>
                  <a:lnTo>
                    <a:pt x="1274145" y="359286"/>
                  </a:lnTo>
                  <a:lnTo>
                    <a:pt x="1258314" y="344231"/>
                  </a:lnTo>
                  <a:lnTo>
                    <a:pt x="1242088" y="329969"/>
                  </a:lnTo>
                  <a:lnTo>
                    <a:pt x="1225070" y="316103"/>
                  </a:lnTo>
                  <a:lnTo>
                    <a:pt x="1208052" y="302633"/>
                  </a:lnTo>
                  <a:lnTo>
                    <a:pt x="1189847" y="290351"/>
                  </a:lnTo>
                  <a:lnTo>
                    <a:pt x="1171642" y="278070"/>
                  </a:lnTo>
                  <a:lnTo>
                    <a:pt x="1153437" y="266580"/>
                  </a:lnTo>
                  <a:lnTo>
                    <a:pt x="1134440" y="255884"/>
                  </a:lnTo>
                  <a:lnTo>
                    <a:pt x="1114652" y="245187"/>
                  </a:lnTo>
                  <a:lnTo>
                    <a:pt x="1094864" y="235679"/>
                  </a:lnTo>
                  <a:lnTo>
                    <a:pt x="1074680" y="227359"/>
                  </a:lnTo>
                  <a:lnTo>
                    <a:pt x="1054100" y="218643"/>
                  </a:lnTo>
                  <a:lnTo>
                    <a:pt x="1106341" y="198438"/>
                  </a:lnTo>
                  <a:close/>
                  <a:moveTo>
                    <a:pt x="545878" y="196850"/>
                  </a:moveTo>
                  <a:lnTo>
                    <a:pt x="598488" y="217164"/>
                  </a:lnTo>
                  <a:lnTo>
                    <a:pt x="577763" y="225130"/>
                  </a:lnTo>
                  <a:lnTo>
                    <a:pt x="557835" y="233495"/>
                  </a:lnTo>
                  <a:lnTo>
                    <a:pt x="538305" y="243055"/>
                  </a:lnTo>
                  <a:lnTo>
                    <a:pt x="518775" y="253013"/>
                  </a:lnTo>
                  <a:lnTo>
                    <a:pt x="500441" y="263369"/>
                  </a:lnTo>
                  <a:lnTo>
                    <a:pt x="481709" y="274522"/>
                  </a:lnTo>
                  <a:lnTo>
                    <a:pt x="463375" y="286471"/>
                  </a:lnTo>
                  <a:lnTo>
                    <a:pt x="446236" y="298421"/>
                  </a:lnTo>
                  <a:lnTo>
                    <a:pt x="428700" y="311566"/>
                  </a:lnTo>
                  <a:lnTo>
                    <a:pt x="411960" y="325108"/>
                  </a:lnTo>
                  <a:lnTo>
                    <a:pt x="395220" y="338651"/>
                  </a:lnTo>
                  <a:lnTo>
                    <a:pt x="379676" y="352991"/>
                  </a:lnTo>
                  <a:lnTo>
                    <a:pt x="364132" y="368127"/>
                  </a:lnTo>
                  <a:lnTo>
                    <a:pt x="349385" y="383263"/>
                  </a:lnTo>
                  <a:lnTo>
                    <a:pt x="335037" y="399594"/>
                  </a:lnTo>
                  <a:lnTo>
                    <a:pt x="321087" y="415925"/>
                  </a:lnTo>
                  <a:lnTo>
                    <a:pt x="317500" y="360957"/>
                  </a:lnTo>
                  <a:lnTo>
                    <a:pt x="329457" y="347812"/>
                  </a:lnTo>
                  <a:lnTo>
                    <a:pt x="341414" y="335465"/>
                  </a:lnTo>
                  <a:lnTo>
                    <a:pt x="354567" y="323117"/>
                  </a:lnTo>
                  <a:lnTo>
                    <a:pt x="367719" y="311566"/>
                  </a:lnTo>
                  <a:lnTo>
                    <a:pt x="380872" y="299616"/>
                  </a:lnTo>
                  <a:lnTo>
                    <a:pt x="394423" y="288463"/>
                  </a:lnTo>
                  <a:lnTo>
                    <a:pt x="408373" y="277708"/>
                  </a:lnTo>
                  <a:lnTo>
                    <a:pt x="422721" y="267352"/>
                  </a:lnTo>
                  <a:lnTo>
                    <a:pt x="437069" y="256996"/>
                  </a:lnTo>
                  <a:lnTo>
                    <a:pt x="451816" y="247436"/>
                  </a:lnTo>
                  <a:lnTo>
                    <a:pt x="466962" y="237877"/>
                  </a:lnTo>
                  <a:lnTo>
                    <a:pt x="482107" y="228715"/>
                  </a:lnTo>
                  <a:lnTo>
                    <a:pt x="497651" y="219952"/>
                  </a:lnTo>
                  <a:lnTo>
                    <a:pt x="513195" y="211986"/>
                  </a:lnTo>
                  <a:lnTo>
                    <a:pt x="529536" y="204020"/>
                  </a:lnTo>
                  <a:lnTo>
                    <a:pt x="545878" y="196850"/>
                  </a:lnTo>
                  <a:close/>
                  <a:moveTo>
                    <a:pt x="1028700" y="25400"/>
                  </a:moveTo>
                  <a:lnTo>
                    <a:pt x="1048147" y="30571"/>
                  </a:lnTo>
                  <a:lnTo>
                    <a:pt x="1067197" y="36139"/>
                  </a:lnTo>
                  <a:lnTo>
                    <a:pt x="1086247" y="42503"/>
                  </a:lnTo>
                  <a:lnTo>
                    <a:pt x="1104900" y="49265"/>
                  </a:lnTo>
                  <a:lnTo>
                    <a:pt x="1123553" y="56026"/>
                  </a:lnTo>
                  <a:lnTo>
                    <a:pt x="1142207" y="63186"/>
                  </a:lnTo>
                  <a:lnTo>
                    <a:pt x="1160066" y="71538"/>
                  </a:lnTo>
                  <a:lnTo>
                    <a:pt x="1177925" y="79891"/>
                  </a:lnTo>
                  <a:lnTo>
                    <a:pt x="1195388" y="88641"/>
                  </a:lnTo>
                  <a:lnTo>
                    <a:pt x="1212850" y="97392"/>
                  </a:lnTo>
                  <a:lnTo>
                    <a:pt x="1230313" y="106937"/>
                  </a:lnTo>
                  <a:lnTo>
                    <a:pt x="1246982" y="116881"/>
                  </a:lnTo>
                  <a:lnTo>
                    <a:pt x="1263650" y="127620"/>
                  </a:lnTo>
                  <a:lnTo>
                    <a:pt x="1280319" y="138359"/>
                  </a:lnTo>
                  <a:lnTo>
                    <a:pt x="1296194" y="149098"/>
                  </a:lnTo>
                  <a:lnTo>
                    <a:pt x="1312069" y="160633"/>
                  </a:lnTo>
                  <a:lnTo>
                    <a:pt x="1327547" y="172565"/>
                  </a:lnTo>
                  <a:lnTo>
                    <a:pt x="1342629" y="184497"/>
                  </a:lnTo>
                  <a:lnTo>
                    <a:pt x="1358107" y="197225"/>
                  </a:lnTo>
                  <a:lnTo>
                    <a:pt x="1372791" y="209953"/>
                  </a:lnTo>
                  <a:lnTo>
                    <a:pt x="1386682" y="223079"/>
                  </a:lnTo>
                  <a:lnTo>
                    <a:pt x="1400572" y="237000"/>
                  </a:lnTo>
                  <a:lnTo>
                    <a:pt x="1414463" y="250921"/>
                  </a:lnTo>
                  <a:lnTo>
                    <a:pt x="1427957" y="264444"/>
                  </a:lnTo>
                  <a:lnTo>
                    <a:pt x="1440657" y="279161"/>
                  </a:lnTo>
                  <a:lnTo>
                    <a:pt x="1453754" y="293877"/>
                  </a:lnTo>
                  <a:lnTo>
                    <a:pt x="1466454" y="309389"/>
                  </a:lnTo>
                  <a:lnTo>
                    <a:pt x="1477963" y="324901"/>
                  </a:lnTo>
                  <a:lnTo>
                    <a:pt x="1489473" y="340413"/>
                  </a:lnTo>
                  <a:lnTo>
                    <a:pt x="1501379" y="356323"/>
                  </a:lnTo>
                  <a:lnTo>
                    <a:pt x="1512094" y="372233"/>
                  </a:lnTo>
                  <a:lnTo>
                    <a:pt x="1522413" y="388938"/>
                  </a:lnTo>
                  <a:lnTo>
                    <a:pt x="1470026" y="380187"/>
                  </a:lnTo>
                  <a:lnTo>
                    <a:pt x="1460501" y="366664"/>
                  </a:lnTo>
                  <a:lnTo>
                    <a:pt x="1451373" y="353539"/>
                  </a:lnTo>
                  <a:lnTo>
                    <a:pt x="1441451" y="340413"/>
                  </a:lnTo>
                  <a:lnTo>
                    <a:pt x="1430735" y="327685"/>
                  </a:lnTo>
                  <a:lnTo>
                    <a:pt x="1420416" y="315355"/>
                  </a:lnTo>
                  <a:lnTo>
                    <a:pt x="1409701" y="302627"/>
                  </a:lnTo>
                  <a:lnTo>
                    <a:pt x="1398985" y="290695"/>
                  </a:lnTo>
                  <a:lnTo>
                    <a:pt x="1387872" y="278763"/>
                  </a:lnTo>
                  <a:lnTo>
                    <a:pt x="1375966" y="267228"/>
                  </a:lnTo>
                  <a:lnTo>
                    <a:pt x="1364457" y="255694"/>
                  </a:lnTo>
                  <a:lnTo>
                    <a:pt x="1352154" y="244557"/>
                  </a:lnTo>
                  <a:lnTo>
                    <a:pt x="1340247" y="233420"/>
                  </a:lnTo>
                  <a:lnTo>
                    <a:pt x="1327944" y="223079"/>
                  </a:lnTo>
                  <a:lnTo>
                    <a:pt x="1315244" y="212737"/>
                  </a:lnTo>
                  <a:lnTo>
                    <a:pt x="1302544" y="202396"/>
                  </a:lnTo>
                  <a:lnTo>
                    <a:pt x="1289844" y="192452"/>
                  </a:lnTo>
                  <a:lnTo>
                    <a:pt x="1276350" y="182906"/>
                  </a:lnTo>
                  <a:lnTo>
                    <a:pt x="1262857" y="173758"/>
                  </a:lnTo>
                  <a:lnTo>
                    <a:pt x="1248966" y="164610"/>
                  </a:lnTo>
                  <a:lnTo>
                    <a:pt x="1235472" y="155462"/>
                  </a:lnTo>
                  <a:lnTo>
                    <a:pt x="1221582" y="147507"/>
                  </a:lnTo>
                  <a:lnTo>
                    <a:pt x="1207294" y="139155"/>
                  </a:lnTo>
                  <a:lnTo>
                    <a:pt x="1192610" y="130802"/>
                  </a:lnTo>
                  <a:lnTo>
                    <a:pt x="1178322" y="123643"/>
                  </a:lnTo>
                  <a:lnTo>
                    <a:pt x="1163241" y="116085"/>
                  </a:lnTo>
                  <a:lnTo>
                    <a:pt x="1148557" y="108926"/>
                  </a:lnTo>
                  <a:lnTo>
                    <a:pt x="1133475" y="102164"/>
                  </a:lnTo>
                  <a:lnTo>
                    <a:pt x="1117997" y="95801"/>
                  </a:lnTo>
                  <a:lnTo>
                    <a:pt x="1102916" y="89834"/>
                  </a:lnTo>
                  <a:lnTo>
                    <a:pt x="1087041" y="84266"/>
                  </a:lnTo>
                  <a:lnTo>
                    <a:pt x="1071166" y="78698"/>
                  </a:lnTo>
                  <a:lnTo>
                    <a:pt x="1055291" y="73527"/>
                  </a:lnTo>
                  <a:lnTo>
                    <a:pt x="1028700" y="25400"/>
                  </a:lnTo>
                  <a:close/>
                  <a:moveTo>
                    <a:pt x="619125" y="25400"/>
                  </a:moveTo>
                  <a:lnTo>
                    <a:pt x="594935" y="72333"/>
                  </a:lnTo>
                  <a:lnTo>
                    <a:pt x="579073" y="77504"/>
                  </a:lnTo>
                  <a:lnTo>
                    <a:pt x="563211" y="82674"/>
                  </a:lnTo>
                  <a:lnTo>
                    <a:pt x="546952" y="89038"/>
                  </a:lnTo>
                  <a:lnTo>
                    <a:pt x="531486" y="95004"/>
                  </a:lnTo>
                  <a:lnTo>
                    <a:pt x="516020" y="101368"/>
                  </a:lnTo>
                  <a:lnTo>
                    <a:pt x="500951" y="108130"/>
                  </a:lnTo>
                  <a:lnTo>
                    <a:pt x="485882" y="115289"/>
                  </a:lnTo>
                  <a:lnTo>
                    <a:pt x="470813" y="122846"/>
                  </a:lnTo>
                  <a:lnTo>
                    <a:pt x="456140" y="130005"/>
                  </a:lnTo>
                  <a:lnTo>
                    <a:pt x="441467" y="138358"/>
                  </a:lnTo>
                  <a:lnTo>
                    <a:pt x="427191" y="146313"/>
                  </a:lnTo>
                  <a:lnTo>
                    <a:pt x="412915" y="155063"/>
                  </a:lnTo>
                  <a:lnTo>
                    <a:pt x="399036" y="163813"/>
                  </a:lnTo>
                  <a:lnTo>
                    <a:pt x="385156" y="172961"/>
                  </a:lnTo>
                  <a:lnTo>
                    <a:pt x="371277" y="182507"/>
                  </a:lnTo>
                  <a:lnTo>
                    <a:pt x="358190" y="192053"/>
                  </a:lnTo>
                  <a:lnTo>
                    <a:pt x="345104" y="201996"/>
                  </a:lnTo>
                  <a:lnTo>
                    <a:pt x="332018" y="212338"/>
                  </a:lnTo>
                  <a:lnTo>
                    <a:pt x="319328" y="222679"/>
                  </a:lnTo>
                  <a:lnTo>
                    <a:pt x="307035" y="233418"/>
                  </a:lnTo>
                  <a:lnTo>
                    <a:pt x="294741" y="244554"/>
                  </a:lnTo>
                  <a:lnTo>
                    <a:pt x="282448" y="256089"/>
                  </a:lnTo>
                  <a:lnTo>
                    <a:pt x="270948" y="267226"/>
                  </a:lnTo>
                  <a:lnTo>
                    <a:pt x="259448" y="278760"/>
                  </a:lnTo>
                  <a:lnTo>
                    <a:pt x="247948" y="291090"/>
                  </a:lnTo>
                  <a:lnTo>
                    <a:pt x="236844" y="303022"/>
                  </a:lnTo>
                  <a:lnTo>
                    <a:pt x="226137" y="315750"/>
                  </a:lnTo>
                  <a:lnTo>
                    <a:pt x="215826" y="328477"/>
                  </a:lnTo>
                  <a:lnTo>
                    <a:pt x="205516" y="341205"/>
                  </a:lnTo>
                  <a:lnTo>
                    <a:pt x="195602" y="354728"/>
                  </a:lnTo>
                  <a:lnTo>
                    <a:pt x="185688" y="367854"/>
                  </a:lnTo>
                  <a:lnTo>
                    <a:pt x="176170" y="381377"/>
                  </a:lnTo>
                  <a:lnTo>
                    <a:pt x="123825" y="390525"/>
                  </a:lnTo>
                  <a:lnTo>
                    <a:pt x="134135" y="373820"/>
                  </a:lnTo>
                  <a:lnTo>
                    <a:pt x="145239" y="357512"/>
                  </a:lnTo>
                  <a:lnTo>
                    <a:pt x="156739" y="341205"/>
                  </a:lnTo>
                  <a:lnTo>
                    <a:pt x="168239" y="325693"/>
                  </a:lnTo>
                  <a:lnTo>
                    <a:pt x="180136" y="310181"/>
                  </a:lnTo>
                  <a:lnTo>
                    <a:pt x="192826" y="295067"/>
                  </a:lnTo>
                  <a:lnTo>
                    <a:pt x="205516" y="280351"/>
                  </a:lnTo>
                  <a:lnTo>
                    <a:pt x="218602" y="265635"/>
                  </a:lnTo>
                  <a:lnTo>
                    <a:pt x="232085" y="251316"/>
                  </a:lnTo>
                  <a:lnTo>
                    <a:pt x="245965" y="237395"/>
                  </a:lnTo>
                  <a:lnTo>
                    <a:pt x="259844" y="223872"/>
                  </a:lnTo>
                  <a:lnTo>
                    <a:pt x="274517" y="210349"/>
                  </a:lnTo>
                  <a:lnTo>
                    <a:pt x="289190" y="197621"/>
                  </a:lnTo>
                  <a:lnTo>
                    <a:pt x="303862" y="184893"/>
                  </a:lnTo>
                  <a:lnTo>
                    <a:pt x="319328" y="172961"/>
                  </a:lnTo>
                  <a:lnTo>
                    <a:pt x="334794" y="160631"/>
                  </a:lnTo>
                  <a:lnTo>
                    <a:pt x="350656" y="149495"/>
                  </a:lnTo>
                  <a:lnTo>
                    <a:pt x="366518" y="138358"/>
                  </a:lnTo>
                  <a:lnTo>
                    <a:pt x="383174" y="127619"/>
                  </a:lnTo>
                  <a:lnTo>
                    <a:pt x="399829" y="116880"/>
                  </a:lnTo>
                  <a:lnTo>
                    <a:pt x="416881" y="106936"/>
                  </a:lnTo>
                  <a:lnTo>
                    <a:pt x="433933" y="97391"/>
                  </a:lnTo>
                  <a:lnTo>
                    <a:pt x="451778" y="88640"/>
                  </a:lnTo>
                  <a:lnTo>
                    <a:pt x="469227" y="79890"/>
                  </a:lnTo>
                  <a:lnTo>
                    <a:pt x="487072" y="71140"/>
                  </a:lnTo>
                  <a:lnTo>
                    <a:pt x="505710" y="63185"/>
                  </a:lnTo>
                  <a:lnTo>
                    <a:pt x="523951" y="56026"/>
                  </a:lnTo>
                  <a:lnTo>
                    <a:pt x="542193" y="48867"/>
                  </a:lnTo>
                  <a:lnTo>
                    <a:pt x="561228" y="42105"/>
                  </a:lnTo>
                  <a:lnTo>
                    <a:pt x="580263" y="36139"/>
                  </a:lnTo>
                  <a:lnTo>
                    <a:pt x="599694" y="30570"/>
                  </a:lnTo>
                  <a:lnTo>
                    <a:pt x="619125" y="25400"/>
                  </a:lnTo>
                  <a:close/>
                  <a:moveTo>
                    <a:pt x="824315" y="0"/>
                  </a:moveTo>
                  <a:lnTo>
                    <a:pt x="846110" y="792"/>
                  </a:lnTo>
                  <a:lnTo>
                    <a:pt x="868300" y="1585"/>
                  </a:lnTo>
                  <a:lnTo>
                    <a:pt x="889699" y="2774"/>
                  </a:lnTo>
                  <a:lnTo>
                    <a:pt x="911097" y="4756"/>
                  </a:lnTo>
                  <a:lnTo>
                    <a:pt x="932495" y="7530"/>
                  </a:lnTo>
                  <a:lnTo>
                    <a:pt x="953497" y="10700"/>
                  </a:lnTo>
                  <a:lnTo>
                    <a:pt x="974499" y="13871"/>
                  </a:lnTo>
                  <a:lnTo>
                    <a:pt x="995500" y="18230"/>
                  </a:lnTo>
                  <a:lnTo>
                    <a:pt x="1020861" y="63806"/>
                  </a:lnTo>
                  <a:lnTo>
                    <a:pt x="1084263" y="178339"/>
                  </a:lnTo>
                  <a:lnTo>
                    <a:pt x="1071187" y="183491"/>
                  </a:lnTo>
                  <a:lnTo>
                    <a:pt x="1015710" y="204892"/>
                  </a:lnTo>
                  <a:lnTo>
                    <a:pt x="847298" y="270679"/>
                  </a:lnTo>
                  <a:lnTo>
                    <a:pt x="827882" y="277813"/>
                  </a:lnTo>
                  <a:lnTo>
                    <a:pt x="808465" y="270679"/>
                  </a:lnTo>
                  <a:lnTo>
                    <a:pt x="636883" y="203703"/>
                  </a:lnTo>
                  <a:lnTo>
                    <a:pt x="581010" y="181906"/>
                  </a:lnTo>
                  <a:lnTo>
                    <a:pt x="571500" y="178339"/>
                  </a:lnTo>
                  <a:lnTo>
                    <a:pt x="630147" y="63409"/>
                  </a:lnTo>
                  <a:lnTo>
                    <a:pt x="653130" y="18230"/>
                  </a:lnTo>
                  <a:lnTo>
                    <a:pt x="673736" y="13871"/>
                  </a:lnTo>
                  <a:lnTo>
                    <a:pt x="694738" y="10700"/>
                  </a:lnTo>
                  <a:lnTo>
                    <a:pt x="716136" y="7530"/>
                  </a:lnTo>
                  <a:lnTo>
                    <a:pt x="737534" y="4756"/>
                  </a:lnTo>
                  <a:lnTo>
                    <a:pt x="758932" y="2774"/>
                  </a:lnTo>
                  <a:lnTo>
                    <a:pt x="780726" y="1585"/>
                  </a:lnTo>
                  <a:lnTo>
                    <a:pt x="802125" y="792"/>
                  </a:lnTo>
                  <a:lnTo>
                    <a:pt x="8243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510">
                <a:sym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14"/>
              </p:custDataLst>
            </p:nvPr>
          </p:nvSpPr>
          <p:spPr>
            <a:xfrm>
              <a:off x="3463835" y="1855184"/>
              <a:ext cx="4572000" cy="726609"/>
            </a:xfrm>
            <a:prstGeom prst="rect">
              <a:avLst/>
            </a:prstGeom>
          </p:spPr>
          <p:txBody>
            <a:bodyPr>
              <a:normAutofit fontScale="90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510" b="1" dirty="0">
                  <a:sym typeface="Arial" panose="020B0604020202020204" pitchFamily="34" charset="0"/>
                </a:rPr>
                <a:t>混群</a:t>
              </a:r>
              <a:r>
                <a:rPr lang="en-US" altLang="zh-CN" sz="1510" b="1" dirty="0">
                  <a:sym typeface="Arial" panose="020B0604020202020204" pitchFamily="34" charset="0"/>
                </a:rPr>
                <a:t>-</a:t>
              </a:r>
              <a:r>
                <a:rPr lang="zh-CN" altLang="en-US" sz="1510" b="1" dirty="0">
                  <a:sym typeface="Arial" panose="020B0604020202020204" pitchFamily="34" charset="0"/>
                </a:rPr>
                <a:t>卧底观察</a:t>
              </a:r>
              <a:r>
                <a:rPr lang="en-US" altLang="zh-CN" sz="1510" b="1" dirty="0">
                  <a:sym typeface="Arial" panose="020B0604020202020204" pitchFamily="34" charset="0"/>
                </a:rPr>
                <a:t>-</a:t>
              </a:r>
              <a:r>
                <a:rPr lang="zh-CN" altLang="en-US" sz="1510" b="1" dirty="0">
                  <a:sym typeface="Arial" panose="020B0604020202020204" pitchFamily="34" charset="0"/>
                </a:rPr>
                <a:t>拆解逻辑</a:t>
              </a:r>
              <a:br>
                <a:rPr lang="zh-CN" altLang="en-US" sz="1510" b="1" dirty="0">
                  <a:sym typeface="Arial" panose="020B0604020202020204" pitchFamily="34" charset="0"/>
                </a:rPr>
              </a:br>
              <a:r>
                <a:rPr lang="zh-CN" altLang="en-US" sz="1510" dirty="0">
                  <a:sym typeface="Arial" panose="020B0604020202020204" pitchFamily="34" charset="0"/>
                </a:rPr>
                <a:t>超级角度：群成员（头像昵称朋友圈判断一波）、发言时间、内容、主题，说话风格，先记录，再分类</a:t>
              </a:r>
              <a:endParaRPr lang="zh-CN" altLang="en-US" sz="1510" dirty="0">
                <a:sym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15"/>
            </p:custDataLst>
          </p:nvPr>
        </p:nvGrpSpPr>
        <p:grpSpPr>
          <a:xfrm>
            <a:off x="2736980" y="4385772"/>
            <a:ext cx="5460692" cy="779169"/>
            <a:chOff x="2943498" y="1855184"/>
            <a:chExt cx="5092337" cy="726609"/>
          </a:xfrm>
        </p:grpSpPr>
        <p:sp>
          <p:nvSpPr>
            <p:cNvPr id="26" name="KSO_Shape"/>
            <p:cNvSpPr/>
            <p:nvPr>
              <p:custDataLst>
                <p:tags r:id="rId16"/>
              </p:custDataLst>
            </p:nvPr>
          </p:nvSpPr>
          <p:spPr bwMode="auto">
            <a:xfrm>
              <a:off x="2943498" y="2024744"/>
              <a:ext cx="418010" cy="418010"/>
            </a:xfrm>
            <a:custGeom>
              <a:avLst/>
              <a:gdLst>
                <a:gd name="T0" fmla="*/ 956359 w 1647825"/>
                <a:gd name="T1" fmla="*/ 1636826 h 1647826"/>
                <a:gd name="T2" fmla="*/ 747857 w 1647825"/>
                <a:gd name="T3" fmla="*/ 1644290 h 1647826"/>
                <a:gd name="T4" fmla="*/ 552064 w 1647825"/>
                <a:gd name="T5" fmla="*/ 1602253 h 1647826"/>
                <a:gd name="T6" fmla="*/ 715689 w 1647825"/>
                <a:gd name="T7" fmla="*/ 1601861 h 1647826"/>
                <a:gd name="T8" fmla="*/ 887256 w 1647825"/>
                <a:gd name="T9" fmla="*/ 1606575 h 1647826"/>
                <a:gd name="T10" fmla="*/ 1054454 w 1647825"/>
                <a:gd name="T11" fmla="*/ 1574360 h 1647826"/>
                <a:gd name="T12" fmla="*/ 824299 w 1647825"/>
                <a:gd name="T13" fmla="*/ 1511300 h 1647826"/>
                <a:gd name="T14" fmla="*/ 704546 w 1647825"/>
                <a:gd name="T15" fmla="*/ 1461552 h 1647826"/>
                <a:gd name="T16" fmla="*/ 930127 w 1647825"/>
                <a:gd name="T17" fmla="*/ 1463902 h 1647826"/>
                <a:gd name="T18" fmla="*/ 1356122 w 1647825"/>
                <a:gd name="T19" fmla="*/ 1452828 h 1647826"/>
                <a:gd name="T20" fmla="*/ 1149747 w 1647825"/>
                <a:gd name="T21" fmla="*/ 1581151 h 1647826"/>
                <a:gd name="T22" fmla="*/ 515270 w 1647825"/>
                <a:gd name="T23" fmla="*/ 1266356 h 1647826"/>
                <a:gd name="T24" fmla="*/ 425814 w 1647825"/>
                <a:gd name="T25" fmla="*/ 1545074 h 1647826"/>
                <a:gd name="T26" fmla="*/ 236961 w 1647825"/>
                <a:gd name="T27" fmla="*/ 1401552 h 1647826"/>
                <a:gd name="T28" fmla="*/ 652180 w 1647825"/>
                <a:gd name="T29" fmla="*/ 1071563 h 1647826"/>
                <a:gd name="T30" fmla="*/ 198520 w 1647825"/>
                <a:gd name="T31" fmla="*/ 994251 h 1647826"/>
                <a:gd name="T32" fmla="*/ 228545 w 1647825"/>
                <a:gd name="T33" fmla="*/ 1165580 h 1647826"/>
                <a:gd name="T34" fmla="*/ 158888 w 1647825"/>
                <a:gd name="T35" fmla="*/ 998634 h 1647826"/>
                <a:gd name="T36" fmla="*/ 1499776 w 1647825"/>
                <a:gd name="T37" fmla="*/ 943174 h 1647826"/>
                <a:gd name="T38" fmla="*/ 1443657 w 1647825"/>
                <a:gd name="T39" fmla="*/ 1118941 h 1647826"/>
                <a:gd name="T40" fmla="*/ 1430523 w 1647825"/>
                <a:gd name="T41" fmla="*/ 1050060 h 1647826"/>
                <a:gd name="T42" fmla="*/ 1647825 w 1647825"/>
                <a:gd name="T43" fmla="*/ 804876 h 1647826"/>
                <a:gd name="T44" fmla="*/ 1627188 w 1647825"/>
                <a:gd name="T45" fmla="*/ 1006630 h 1647826"/>
                <a:gd name="T46" fmla="*/ 1562100 w 1647825"/>
                <a:gd name="T47" fmla="*/ 1190116 h 1647826"/>
                <a:gd name="T48" fmla="*/ 1456928 w 1647825"/>
                <a:gd name="T49" fmla="*/ 1350963 h 1647826"/>
                <a:gd name="T50" fmla="*/ 1529556 w 1647825"/>
                <a:gd name="T51" fmla="*/ 1167081 h 1647826"/>
                <a:gd name="T52" fmla="*/ 1588294 w 1647825"/>
                <a:gd name="T53" fmla="*/ 1003056 h 1647826"/>
                <a:gd name="T54" fmla="*/ 1608931 w 1647825"/>
                <a:gd name="T55" fmla="*/ 823940 h 1647826"/>
                <a:gd name="T56" fmla="*/ 45244 w 1647825"/>
                <a:gd name="T57" fmla="*/ 926307 h 1647826"/>
                <a:gd name="T58" fmla="*/ 89297 w 1647825"/>
                <a:gd name="T59" fmla="*/ 1101726 h 1647826"/>
                <a:gd name="T60" fmla="*/ 170260 w 1647825"/>
                <a:gd name="T61" fmla="*/ 1259285 h 1647826"/>
                <a:gd name="T62" fmla="*/ 135335 w 1647825"/>
                <a:gd name="T63" fmla="*/ 1276748 h 1647826"/>
                <a:gd name="T64" fmla="*/ 46831 w 1647825"/>
                <a:gd name="T65" fmla="*/ 1098948 h 1647826"/>
                <a:gd name="T66" fmla="*/ 3175 w 1647825"/>
                <a:gd name="T67" fmla="*/ 900907 h 1647826"/>
                <a:gd name="T68" fmla="*/ 1314889 w 1647825"/>
                <a:gd name="T69" fmla="*/ 671513 h 1647826"/>
                <a:gd name="T70" fmla="*/ 987105 w 1647825"/>
                <a:gd name="T71" fmla="*/ 1046163 h 1647826"/>
                <a:gd name="T72" fmla="*/ 1540533 w 1647825"/>
                <a:gd name="T73" fmla="*/ 418281 h 1647826"/>
                <a:gd name="T74" fmla="*/ 1626767 w 1647825"/>
                <a:gd name="T75" fmla="*/ 640748 h 1647826"/>
                <a:gd name="T76" fmla="*/ 1341437 w 1647825"/>
                <a:gd name="T77" fmla="*/ 662559 h 1647826"/>
                <a:gd name="T78" fmla="*/ 175991 w 1647825"/>
                <a:gd name="T79" fmla="*/ 833870 h 1647826"/>
                <a:gd name="T80" fmla="*/ 31713 w 1647825"/>
                <a:gd name="T81" fmla="*/ 595541 h 1647826"/>
                <a:gd name="T82" fmla="*/ 293316 w 1647825"/>
                <a:gd name="T83" fmla="*/ 387350 h 1647826"/>
                <a:gd name="T84" fmla="*/ 1155020 w 1647825"/>
                <a:gd name="T85" fmla="*/ 223001 h 1647826"/>
                <a:gd name="T86" fmla="*/ 1312138 w 1647825"/>
                <a:gd name="T87" fmla="*/ 341854 h 1647826"/>
                <a:gd name="T88" fmla="*/ 1208052 w 1647825"/>
                <a:gd name="T89" fmla="*/ 302633 h 1647826"/>
                <a:gd name="T90" fmla="*/ 598488 w 1647825"/>
                <a:gd name="T91" fmla="*/ 217164 h 1647826"/>
                <a:gd name="T92" fmla="*/ 395220 w 1647825"/>
                <a:gd name="T93" fmla="*/ 338651 h 1647826"/>
                <a:gd name="T94" fmla="*/ 380872 w 1647825"/>
                <a:gd name="T95" fmla="*/ 299616 h 1647826"/>
                <a:gd name="T96" fmla="*/ 545878 w 1647825"/>
                <a:gd name="T97" fmla="*/ 196850 h 1647826"/>
                <a:gd name="T98" fmla="*/ 1212850 w 1647825"/>
                <a:gd name="T99" fmla="*/ 97392 h 1647826"/>
                <a:gd name="T100" fmla="*/ 1386682 w 1647825"/>
                <a:gd name="T101" fmla="*/ 223079 h 1647826"/>
                <a:gd name="T102" fmla="*/ 1522413 w 1647825"/>
                <a:gd name="T103" fmla="*/ 388938 h 1647826"/>
                <a:gd name="T104" fmla="*/ 1364457 w 1647825"/>
                <a:gd name="T105" fmla="*/ 255694 h 1647826"/>
                <a:gd name="T106" fmla="*/ 1221582 w 1647825"/>
                <a:gd name="T107" fmla="*/ 147507 h 1647826"/>
                <a:gd name="T108" fmla="*/ 1055291 w 1647825"/>
                <a:gd name="T109" fmla="*/ 73527 h 1647826"/>
                <a:gd name="T110" fmla="*/ 470813 w 1647825"/>
                <a:gd name="T111" fmla="*/ 122846 h 1647826"/>
                <a:gd name="T112" fmla="*/ 319328 w 1647825"/>
                <a:gd name="T113" fmla="*/ 222679 h 1647826"/>
                <a:gd name="T114" fmla="*/ 195602 w 1647825"/>
                <a:gd name="T115" fmla="*/ 354728 h 1647826"/>
                <a:gd name="T116" fmla="*/ 218602 w 1647825"/>
                <a:gd name="T117" fmla="*/ 265635 h 1647826"/>
                <a:gd name="T118" fmla="*/ 383174 w 1647825"/>
                <a:gd name="T119" fmla="*/ 127619 h 1647826"/>
                <a:gd name="T120" fmla="*/ 580263 w 1647825"/>
                <a:gd name="T121" fmla="*/ 36139 h 1647826"/>
                <a:gd name="T122" fmla="*/ 995500 w 1647825"/>
                <a:gd name="T123" fmla="*/ 18230 h 1647826"/>
                <a:gd name="T124" fmla="*/ 630147 w 1647825"/>
                <a:gd name="T125" fmla="*/ 63409 h 1647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47825" h="1647826">
                  <a:moveTo>
                    <a:pt x="1069148" y="1570038"/>
                  </a:moveTo>
                  <a:lnTo>
                    <a:pt x="1117600" y="1593610"/>
                  </a:lnTo>
                  <a:lnTo>
                    <a:pt x="1100126" y="1600289"/>
                  </a:lnTo>
                  <a:lnTo>
                    <a:pt x="1082651" y="1606182"/>
                  </a:lnTo>
                  <a:lnTo>
                    <a:pt x="1065177" y="1611682"/>
                  </a:lnTo>
                  <a:lnTo>
                    <a:pt x="1047305" y="1616790"/>
                  </a:lnTo>
                  <a:lnTo>
                    <a:pt x="1029831" y="1621504"/>
                  </a:lnTo>
                  <a:lnTo>
                    <a:pt x="1011562" y="1626218"/>
                  </a:lnTo>
                  <a:lnTo>
                    <a:pt x="993293" y="1630147"/>
                  </a:lnTo>
                  <a:lnTo>
                    <a:pt x="974628" y="1634076"/>
                  </a:lnTo>
                  <a:lnTo>
                    <a:pt x="956359" y="1636826"/>
                  </a:lnTo>
                  <a:lnTo>
                    <a:pt x="937693" y="1639969"/>
                  </a:lnTo>
                  <a:lnTo>
                    <a:pt x="919027" y="1641933"/>
                  </a:lnTo>
                  <a:lnTo>
                    <a:pt x="899964" y="1644290"/>
                  </a:lnTo>
                  <a:lnTo>
                    <a:pt x="880901" y="1645469"/>
                  </a:lnTo>
                  <a:lnTo>
                    <a:pt x="862235" y="1646648"/>
                  </a:lnTo>
                  <a:lnTo>
                    <a:pt x="842775" y="1647826"/>
                  </a:lnTo>
                  <a:lnTo>
                    <a:pt x="823315" y="1647826"/>
                  </a:lnTo>
                  <a:lnTo>
                    <a:pt x="804252" y="1647826"/>
                  </a:lnTo>
                  <a:lnTo>
                    <a:pt x="785586" y="1646648"/>
                  </a:lnTo>
                  <a:lnTo>
                    <a:pt x="766523" y="1645862"/>
                  </a:lnTo>
                  <a:lnTo>
                    <a:pt x="747857" y="1644290"/>
                  </a:lnTo>
                  <a:lnTo>
                    <a:pt x="729986" y="1642326"/>
                  </a:lnTo>
                  <a:lnTo>
                    <a:pt x="711320" y="1640362"/>
                  </a:lnTo>
                  <a:lnTo>
                    <a:pt x="693051" y="1637219"/>
                  </a:lnTo>
                  <a:lnTo>
                    <a:pt x="674782" y="1634469"/>
                  </a:lnTo>
                  <a:lnTo>
                    <a:pt x="656911" y="1630933"/>
                  </a:lnTo>
                  <a:lnTo>
                    <a:pt x="639039" y="1627004"/>
                  </a:lnTo>
                  <a:lnTo>
                    <a:pt x="621168" y="1622683"/>
                  </a:lnTo>
                  <a:lnTo>
                    <a:pt x="603693" y="1617968"/>
                  </a:lnTo>
                  <a:lnTo>
                    <a:pt x="586219" y="1613254"/>
                  </a:lnTo>
                  <a:lnTo>
                    <a:pt x="569142" y="1607754"/>
                  </a:lnTo>
                  <a:lnTo>
                    <a:pt x="552064" y="1602253"/>
                  </a:lnTo>
                  <a:lnTo>
                    <a:pt x="534987" y="1596360"/>
                  </a:lnTo>
                  <a:lnTo>
                    <a:pt x="583439" y="1572003"/>
                  </a:lnTo>
                  <a:lnTo>
                    <a:pt x="597736" y="1576324"/>
                  </a:lnTo>
                  <a:lnTo>
                    <a:pt x="612033" y="1580646"/>
                  </a:lnTo>
                  <a:lnTo>
                    <a:pt x="626728" y="1584182"/>
                  </a:lnTo>
                  <a:lnTo>
                    <a:pt x="640628" y="1587717"/>
                  </a:lnTo>
                  <a:lnTo>
                    <a:pt x="655322" y="1591253"/>
                  </a:lnTo>
                  <a:lnTo>
                    <a:pt x="670811" y="1594396"/>
                  </a:lnTo>
                  <a:lnTo>
                    <a:pt x="685505" y="1597146"/>
                  </a:lnTo>
                  <a:lnTo>
                    <a:pt x="700597" y="1599896"/>
                  </a:lnTo>
                  <a:lnTo>
                    <a:pt x="715689" y="1601861"/>
                  </a:lnTo>
                  <a:lnTo>
                    <a:pt x="730780" y="1603432"/>
                  </a:lnTo>
                  <a:lnTo>
                    <a:pt x="745872" y="1605396"/>
                  </a:lnTo>
                  <a:lnTo>
                    <a:pt x="760963" y="1606575"/>
                  </a:lnTo>
                  <a:lnTo>
                    <a:pt x="776452" y="1607754"/>
                  </a:lnTo>
                  <a:lnTo>
                    <a:pt x="791941" y="1608932"/>
                  </a:lnTo>
                  <a:lnTo>
                    <a:pt x="807429" y="1609325"/>
                  </a:lnTo>
                  <a:lnTo>
                    <a:pt x="823315" y="1609325"/>
                  </a:lnTo>
                  <a:lnTo>
                    <a:pt x="839201" y="1609325"/>
                  </a:lnTo>
                  <a:lnTo>
                    <a:pt x="855087" y="1608147"/>
                  </a:lnTo>
                  <a:lnTo>
                    <a:pt x="870973" y="1607754"/>
                  </a:lnTo>
                  <a:lnTo>
                    <a:pt x="887256" y="1606575"/>
                  </a:lnTo>
                  <a:lnTo>
                    <a:pt x="902744" y="1605396"/>
                  </a:lnTo>
                  <a:lnTo>
                    <a:pt x="918233" y="1603432"/>
                  </a:lnTo>
                  <a:lnTo>
                    <a:pt x="933722" y="1601468"/>
                  </a:lnTo>
                  <a:lnTo>
                    <a:pt x="949210" y="1598718"/>
                  </a:lnTo>
                  <a:lnTo>
                    <a:pt x="964699" y="1596360"/>
                  </a:lnTo>
                  <a:lnTo>
                    <a:pt x="980188" y="1593218"/>
                  </a:lnTo>
                  <a:lnTo>
                    <a:pt x="995279" y="1590467"/>
                  </a:lnTo>
                  <a:lnTo>
                    <a:pt x="1010371" y="1586932"/>
                  </a:lnTo>
                  <a:lnTo>
                    <a:pt x="1025065" y="1583003"/>
                  </a:lnTo>
                  <a:lnTo>
                    <a:pt x="1039760" y="1578681"/>
                  </a:lnTo>
                  <a:lnTo>
                    <a:pt x="1054454" y="1574360"/>
                  </a:lnTo>
                  <a:lnTo>
                    <a:pt x="1069148" y="1570038"/>
                  </a:lnTo>
                  <a:close/>
                  <a:moveTo>
                    <a:pt x="990600" y="1450975"/>
                  </a:moveTo>
                  <a:lnTo>
                    <a:pt x="960761" y="1497590"/>
                  </a:lnTo>
                  <a:lnTo>
                    <a:pt x="944450" y="1500332"/>
                  </a:lnTo>
                  <a:lnTo>
                    <a:pt x="927740" y="1503466"/>
                  </a:lnTo>
                  <a:lnTo>
                    <a:pt x="910632" y="1505424"/>
                  </a:lnTo>
                  <a:lnTo>
                    <a:pt x="893923" y="1507775"/>
                  </a:lnTo>
                  <a:lnTo>
                    <a:pt x="876417" y="1508950"/>
                  </a:lnTo>
                  <a:lnTo>
                    <a:pt x="859310" y="1510125"/>
                  </a:lnTo>
                  <a:lnTo>
                    <a:pt x="841804" y="1510909"/>
                  </a:lnTo>
                  <a:lnTo>
                    <a:pt x="824299" y="1511300"/>
                  </a:lnTo>
                  <a:lnTo>
                    <a:pt x="807589" y="1510909"/>
                  </a:lnTo>
                  <a:lnTo>
                    <a:pt x="791675" y="1510125"/>
                  </a:lnTo>
                  <a:lnTo>
                    <a:pt x="775363" y="1508950"/>
                  </a:lnTo>
                  <a:lnTo>
                    <a:pt x="759051" y="1507775"/>
                  </a:lnTo>
                  <a:lnTo>
                    <a:pt x="743137" y="1506208"/>
                  </a:lnTo>
                  <a:lnTo>
                    <a:pt x="727223" y="1503858"/>
                  </a:lnTo>
                  <a:lnTo>
                    <a:pt x="711707" y="1501899"/>
                  </a:lnTo>
                  <a:lnTo>
                    <a:pt x="695395" y="1498765"/>
                  </a:lnTo>
                  <a:lnTo>
                    <a:pt x="666750" y="1453326"/>
                  </a:lnTo>
                  <a:lnTo>
                    <a:pt x="685449" y="1458026"/>
                  </a:lnTo>
                  <a:lnTo>
                    <a:pt x="704546" y="1461552"/>
                  </a:lnTo>
                  <a:lnTo>
                    <a:pt x="724041" y="1465077"/>
                  </a:lnTo>
                  <a:lnTo>
                    <a:pt x="743933" y="1467819"/>
                  </a:lnTo>
                  <a:lnTo>
                    <a:pt x="763428" y="1469778"/>
                  </a:lnTo>
                  <a:lnTo>
                    <a:pt x="783718" y="1471345"/>
                  </a:lnTo>
                  <a:lnTo>
                    <a:pt x="803611" y="1472520"/>
                  </a:lnTo>
                  <a:lnTo>
                    <a:pt x="824299" y="1472520"/>
                  </a:lnTo>
                  <a:lnTo>
                    <a:pt x="845783" y="1472520"/>
                  </a:lnTo>
                  <a:lnTo>
                    <a:pt x="866869" y="1470953"/>
                  </a:lnTo>
                  <a:lnTo>
                    <a:pt x="888353" y="1469386"/>
                  </a:lnTo>
                  <a:lnTo>
                    <a:pt x="909439" y="1467428"/>
                  </a:lnTo>
                  <a:lnTo>
                    <a:pt x="930127" y="1463902"/>
                  </a:lnTo>
                  <a:lnTo>
                    <a:pt x="950417" y="1460377"/>
                  </a:lnTo>
                  <a:lnTo>
                    <a:pt x="970708" y="1456068"/>
                  </a:lnTo>
                  <a:lnTo>
                    <a:pt x="990600" y="1450975"/>
                  </a:lnTo>
                  <a:close/>
                  <a:moveTo>
                    <a:pt x="1402556" y="1195388"/>
                  </a:moveTo>
                  <a:lnTo>
                    <a:pt x="1425972" y="1326889"/>
                  </a:lnTo>
                  <a:lnTo>
                    <a:pt x="1435100" y="1376153"/>
                  </a:lnTo>
                  <a:lnTo>
                    <a:pt x="1420019" y="1392044"/>
                  </a:lnTo>
                  <a:lnTo>
                    <a:pt x="1404541" y="1408333"/>
                  </a:lnTo>
                  <a:lnTo>
                    <a:pt x="1389063" y="1423429"/>
                  </a:lnTo>
                  <a:lnTo>
                    <a:pt x="1372394" y="1438526"/>
                  </a:lnTo>
                  <a:lnTo>
                    <a:pt x="1356122" y="1452828"/>
                  </a:lnTo>
                  <a:lnTo>
                    <a:pt x="1339056" y="1467131"/>
                  </a:lnTo>
                  <a:lnTo>
                    <a:pt x="1321594" y="1480241"/>
                  </a:lnTo>
                  <a:lnTo>
                    <a:pt x="1303734" y="1493749"/>
                  </a:lnTo>
                  <a:lnTo>
                    <a:pt x="1285875" y="1506462"/>
                  </a:lnTo>
                  <a:lnTo>
                    <a:pt x="1267619" y="1518380"/>
                  </a:lnTo>
                  <a:lnTo>
                    <a:pt x="1248569" y="1529902"/>
                  </a:lnTo>
                  <a:lnTo>
                    <a:pt x="1229519" y="1541423"/>
                  </a:lnTo>
                  <a:lnTo>
                    <a:pt x="1210072" y="1552149"/>
                  </a:lnTo>
                  <a:lnTo>
                    <a:pt x="1190228" y="1562082"/>
                  </a:lnTo>
                  <a:lnTo>
                    <a:pt x="1170384" y="1572014"/>
                  </a:lnTo>
                  <a:lnTo>
                    <a:pt x="1149747" y="1581151"/>
                  </a:lnTo>
                  <a:lnTo>
                    <a:pt x="1103709" y="1557711"/>
                  </a:lnTo>
                  <a:lnTo>
                    <a:pt x="989012" y="1500503"/>
                  </a:lnTo>
                  <a:lnTo>
                    <a:pt x="996553" y="1489379"/>
                  </a:lnTo>
                  <a:lnTo>
                    <a:pt x="1027906" y="1439321"/>
                  </a:lnTo>
                  <a:lnTo>
                    <a:pt x="1136253" y="1267694"/>
                  </a:lnTo>
                  <a:lnTo>
                    <a:pt x="1342628" y="1211279"/>
                  </a:lnTo>
                  <a:lnTo>
                    <a:pt x="1400969" y="1195785"/>
                  </a:lnTo>
                  <a:lnTo>
                    <a:pt x="1402556" y="1195388"/>
                  </a:lnTo>
                  <a:close/>
                  <a:moveTo>
                    <a:pt x="252864" y="1195388"/>
                  </a:moveTo>
                  <a:lnTo>
                    <a:pt x="302960" y="1209265"/>
                  </a:lnTo>
                  <a:lnTo>
                    <a:pt x="515270" y="1266356"/>
                  </a:lnTo>
                  <a:lnTo>
                    <a:pt x="518849" y="1267545"/>
                  </a:lnTo>
                  <a:lnTo>
                    <a:pt x="537137" y="1295695"/>
                  </a:lnTo>
                  <a:lnTo>
                    <a:pt x="629775" y="1441992"/>
                  </a:lnTo>
                  <a:lnTo>
                    <a:pt x="660786" y="1491154"/>
                  </a:lnTo>
                  <a:lnTo>
                    <a:pt x="666750" y="1500669"/>
                  </a:lnTo>
                  <a:lnTo>
                    <a:pt x="550655" y="1559743"/>
                  </a:lnTo>
                  <a:lnTo>
                    <a:pt x="504138" y="1582738"/>
                  </a:lnTo>
                  <a:lnTo>
                    <a:pt x="484259" y="1574412"/>
                  </a:lnTo>
                  <a:lnTo>
                    <a:pt x="464379" y="1564897"/>
                  </a:lnTo>
                  <a:lnTo>
                    <a:pt x="444898" y="1555382"/>
                  </a:lnTo>
                  <a:lnTo>
                    <a:pt x="425814" y="1545074"/>
                  </a:lnTo>
                  <a:lnTo>
                    <a:pt x="407127" y="1533973"/>
                  </a:lnTo>
                  <a:lnTo>
                    <a:pt x="388441" y="1522871"/>
                  </a:lnTo>
                  <a:lnTo>
                    <a:pt x="370152" y="1511374"/>
                  </a:lnTo>
                  <a:lnTo>
                    <a:pt x="352260" y="1498687"/>
                  </a:lnTo>
                  <a:lnTo>
                    <a:pt x="334767" y="1486396"/>
                  </a:lnTo>
                  <a:lnTo>
                    <a:pt x="317671" y="1473313"/>
                  </a:lnTo>
                  <a:lnTo>
                    <a:pt x="300972" y="1459833"/>
                  </a:lnTo>
                  <a:lnTo>
                    <a:pt x="284671" y="1445560"/>
                  </a:lnTo>
                  <a:lnTo>
                    <a:pt x="267972" y="1431287"/>
                  </a:lnTo>
                  <a:lnTo>
                    <a:pt x="252467" y="1416618"/>
                  </a:lnTo>
                  <a:lnTo>
                    <a:pt x="236961" y="1401552"/>
                  </a:lnTo>
                  <a:lnTo>
                    <a:pt x="222250" y="1386090"/>
                  </a:lnTo>
                  <a:lnTo>
                    <a:pt x="230202" y="1336531"/>
                  </a:lnTo>
                  <a:lnTo>
                    <a:pt x="251671" y="1203318"/>
                  </a:lnTo>
                  <a:lnTo>
                    <a:pt x="252864" y="1195388"/>
                  </a:lnTo>
                  <a:close/>
                  <a:moveTo>
                    <a:pt x="950912" y="1071563"/>
                  </a:moveTo>
                  <a:lnTo>
                    <a:pt x="998316" y="1071563"/>
                  </a:lnTo>
                  <a:lnTo>
                    <a:pt x="1120775" y="1245264"/>
                  </a:lnTo>
                  <a:lnTo>
                    <a:pt x="1119590" y="1245662"/>
                  </a:lnTo>
                  <a:lnTo>
                    <a:pt x="1095888" y="1279526"/>
                  </a:lnTo>
                  <a:lnTo>
                    <a:pt x="950912" y="1071563"/>
                  </a:lnTo>
                  <a:close/>
                  <a:moveTo>
                    <a:pt x="652180" y="1071563"/>
                  </a:moveTo>
                  <a:lnTo>
                    <a:pt x="700087" y="1071563"/>
                  </a:lnTo>
                  <a:lnTo>
                    <a:pt x="554783" y="1276351"/>
                  </a:lnTo>
                  <a:lnTo>
                    <a:pt x="534987" y="1244662"/>
                  </a:lnTo>
                  <a:lnTo>
                    <a:pt x="652180" y="1071563"/>
                  </a:lnTo>
                  <a:close/>
                  <a:moveTo>
                    <a:pt x="177703" y="873125"/>
                  </a:moveTo>
                  <a:lnTo>
                    <a:pt x="179305" y="893844"/>
                  </a:lnTo>
                  <a:lnTo>
                    <a:pt x="182107" y="914164"/>
                  </a:lnTo>
                  <a:lnTo>
                    <a:pt x="185710" y="934485"/>
                  </a:lnTo>
                  <a:lnTo>
                    <a:pt x="188913" y="954805"/>
                  </a:lnTo>
                  <a:lnTo>
                    <a:pt x="193716" y="974727"/>
                  </a:lnTo>
                  <a:lnTo>
                    <a:pt x="198520" y="994251"/>
                  </a:lnTo>
                  <a:lnTo>
                    <a:pt x="204125" y="1013774"/>
                  </a:lnTo>
                  <a:lnTo>
                    <a:pt x="210931" y="1032899"/>
                  </a:lnTo>
                  <a:lnTo>
                    <a:pt x="217336" y="1052025"/>
                  </a:lnTo>
                  <a:lnTo>
                    <a:pt x="224942" y="1070751"/>
                  </a:lnTo>
                  <a:lnTo>
                    <a:pt x="232949" y="1089478"/>
                  </a:lnTo>
                  <a:lnTo>
                    <a:pt x="241356" y="1107009"/>
                  </a:lnTo>
                  <a:lnTo>
                    <a:pt x="250563" y="1124939"/>
                  </a:lnTo>
                  <a:lnTo>
                    <a:pt x="260171" y="1142470"/>
                  </a:lnTo>
                  <a:lnTo>
                    <a:pt x="270179" y="1159603"/>
                  </a:lnTo>
                  <a:lnTo>
                    <a:pt x="280988" y="1176338"/>
                  </a:lnTo>
                  <a:lnTo>
                    <a:pt x="228545" y="1165580"/>
                  </a:lnTo>
                  <a:lnTo>
                    <a:pt x="220538" y="1151236"/>
                  </a:lnTo>
                  <a:lnTo>
                    <a:pt x="212532" y="1136494"/>
                  </a:lnTo>
                  <a:lnTo>
                    <a:pt x="205326" y="1121752"/>
                  </a:lnTo>
                  <a:lnTo>
                    <a:pt x="198120" y="1107009"/>
                  </a:lnTo>
                  <a:lnTo>
                    <a:pt x="191315" y="1091869"/>
                  </a:lnTo>
                  <a:lnTo>
                    <a:pt x="185310" y="1076728"/>
                  </a:lnTo>
                  <a:lnTo>
                    <a:pt x="178904" y="1061587"/>
                  </a:lnTo>
                  <a:lnTo>
                    <a:pt x="173300" y="1046048"/>
                  </a:lnTo>
                  <a:lnTo>
                    <a:pt x="168096" y="1030509"/>
                  </a:lnTo>
                  <a:lnTo>
                    <a:pt x="163292" y="1014571"/>
                  </a:lnTo>
                  <a:lnTo>
                    <a:pt x="158888" y="998634"/>
                  </a:lnTo>
                  <a:lnTo>
                    <a:pt x="154885" y="982297"/>
                  </a:lnTo>
                  <a:lnTo>
                    <a:pt x="151282" y="966360"/>
                  </a:lnTo>
                  <a:lnTo>
                    <a:pt x="148079" y="949227"/>
                  </a:lnTo>
                  <a:lnTo>
                    <a:pt x="144877" y="932492"/>
                  </a:lnTo>
                  <a:lnTo>
                    <a:pt x="142875" y="915360"/>
                  </a:lnTo>
                  <a:lnTo>
                    <a:pt x="143275" y="915758"/>
                  </a:lnTo>
                  <a:lnTo>
                    <a:pt x="177703" y="873125"/>
                  </a:lnTo>
                  <a:close/>
                  <a:moveTo>
                    <a:pt x="1469926" y="865188"/>
                  </a:moveTo>
                  <a:lnTo>
                    <a:pt x="1504950" y="909130"/>
                  </a:lnTo>
                  <a:lnTo>
                    <a:pt x="1502960" y="925756"/>
                  </a:lnTo>
                  <a:lnTo>
                    <a:pt x="1499776" y="943174"/>
                  </a:lnTo>
                  <a:lnTo>
                    <a:pt x="1496990" y="959801"/>
                  </a:lnTo>
                  <a:lnTo>
                    <a:pt x="1493408" y="976428"/>
                  </a:lnTo>
                  <a:lnTo>
                    <a:pt x="1489428" y="993054"/>
                  </a:lnTo>
                  <a:lnTo>
                    <a:pt x="1484652" y="1009285"/>
                  </a:lnTo>
                  <a:lnTo>
                    <a:pt x="1479876" y="1025516"/>
                  </a:lnTo>
                  <a:lnTo>
                    <a:pt x="1474702" y="1041350"/>
                  </a:lnTo>
                  <a:lnTo>
                    <a:pt x="1469528" y="1057185"/>
                  </a:lnTo>
                  <a:lnTo>
                    <a:pt x="1463558" y="1073020"/>
                  </a:lnTo>
                  <a:lnTo>
                    <a:pt x="1457190" y="1088855"/>
                  </a:lnTo>
                  <a:lnTo>
                    <a:pt x="1450423" y="1103898"/>
                  </a:lnTo>
                  <a:lnTo>
                    <a:pt x="1443657" y="1118941"/>
                  </a:lnTo>
                  <a:lnTo>
                    <a:pt x="1435697" y="1133984"/>
                  </a:lnTo>
                  <a:lnTo>
                    <a:pt x="1428533" y="1148631"/>
                  </a:lnTo>
                  <a:lnTo>
                    <a:pt x="1420175" y="1162883"/>
                  </a:lnTo>
                  <a:lnTo>
                    <a:pt x="1365250" y="1177926"/>
                  </a:lnTo>
                  <a:lnTo>
                    <a:pt x="1376394" y="1160508"/>
                  </a:lnTo>
                  <a:lnTo>
                    <a:pt x="1386743" y="1143089"/>
                  </a:lnTo>
                  <a:lnTo>
                    <a:pt x="1396693" y="1124879"/>
                  </a:lnTo>
                  <a:lnTo>
                    <a:pt x="1405847" y="1106669"/>
                  </a:lnTo>
                  <a:lnTo>
                    <a:pt x="1414603" y="1088063"/>
                  </a:lnTo>
                  <a:lnTo>
                    <a:pt x="1422961" y="1069457"/>
                  </a:lnTo>
                  <a:lnTo>
                    <a:pt x="1430523" y="1050060"/>
                  </a:lnTo>
                  <a:lnTo>
                    <a:pt x="1437687" y="1030662"/>
                  </a:lnTo>
                  <a:lnTo>
                    <a:pt x="1444055" y="1010868"/>
                  </a:lnTo>
                  <a:lnTo>
                    <a:pt x="1449627" y="990283"/>
                  </a:lnTo>
                  <a:lnTo>
                    <a:pt x="1454802" y="970094"/>
                  </a:lnTo>
                  <a:lnTo>
                    <a:pt x="1459180" y="949508"/>
                  </a:lnTo>
                  <a:lnTo>
                    <a:pt x="1463160" y="928923"/>
                  </a:lnTo>
                  <a:lnTo>
                    <a:pt x="1466344" y="907942"/>
                  </a:lnTo>
                  <a:lnTo>
                    <a:pt x="1468334" y="886565"/>
                  </a:lnTo>
                  <a:lnTo>
                    <a:pt x="1469926" y="865188"/>
                  </a:lnTo>
                  <a:close/>
                  <a:moveTo>
                    <a:pt x="1646635" y="785813"/>
                  </a:moveTo>
                  <a:lnTo>
                    <a:pt x="1647825" y="804876"/>
                  </a:lnTo>
                  <a:lnTo>
                    <a:pt x="1647825" y="823940"/>
                  </a:lnTo>
                  <a:lnTo>
                    <a:pt x="1647825" y="842606"/>
                  </a:lnTo>
                  <a:lnTo>
                    <a:pt x="1646635" y="861669"/>
                  </a:lnTo>
                  <a:lnTo>
                    <a:pt x="1645841" y="879938"/>
                  </a:lnTo>
                  <a:lnTo>
                    <a:pt x="1644650" y="898605"/>
                  </a:lnTo>
                  <a:lnTo>
                    <a:pt x="1642269" y="916477"/>
                  </a:lnTo>
                  <a:lnTo>
                    <a:pt x="1640285" y="934746"/>
                  </a:lnTo>
                  <a:lnTo>
                    <a:pt x="1637506" y="953015"/>
                  </a:lnTo>
                  <a:lnTo>
                    <a:pt x="1634728" y="970887"/>
                  </a:lnTo>
                  <a:lnTo>
                    <a:pt x="1631156" y="988759"/>
                  </a:lnTo>
                  <a:lnTo>
                    <a:pt x="1627188" y="1006630"/>
                  </a:lnTo>
                  <a:lnTo>
                    <a:pt x="1623616" y="1023708"/>
                  </a:lnTo>
                  <a:lnTo>
                    <a:pt x="1618853" y="1041183"/>
                  </a:lnTo>
                  <a:lnTo>
                    <a:pt x="1614091" y="1058260"/>
                  </a:lnTo>
                  <a:lnTo>
                    <a:pt x="1608931" y="1075735"/>
                  </a:lnTo>
                  <a:lnTo>
                    <a:pt x="1602978" y="1092416"/>
                  </a:lnTo>
                  <a:lnTo>
                    <a:pt x="1597025" y="1109096"/>
                  </a:lnTo>
                  <a:lnTo>
                    <a:pt x="1590675" y="1125777"/>
                  </a:lnTo>
                  <a:lnTo>
                    <a:pt x="1584325" y="1142060"/>
                  </a:lnTo>
                  <a:lnTo>
                    <a:pt x="1576785" y="1158343"/>
                  </a:lnTo>
                  <a:lnTo>
                    <a:pt x="1569641" y="1174229"/>
                  </a:lnTo>
                  <a:lnTo>
                    <a:pt x="1562100" y="1190116"/>
                  </a:lnTo>
                  <a:lnTo>
                    <a:pt x="1553766" y="1205605"/>
                  </a:lnTo>
                  <a:lnTo>
                    <a:pt x="1545828" y="1221094"/>
                  </a:lnTo>
                  <a:lnTo>
                    <a:pt x="1537097" y="1236980"/>
                  </a:lnTo>
                  <a:lnTo>
                    <a:pt x="1527969" y="1251675"/>
                  </a:lnTo>
                  <a:lnTo>
                    <a:pt x="1518841" y="1266767"/>
                  </a:lnTo>
                  <a:lnTo>
                    <a:pt x="1508919" y="1281461"/>
                  </a:lnTo>
                  <a:lnTo>
                    <a:pt x="1499394" y="1295759"/>
                  </a:lnTo>
                  <a:lnTo>
                    <a:pt x="1489075" y="1309659"/>
                  </a:lnTo>
                  <a:lnTo>
                    <a:pt x="1478756" y="1323560"/>
                  </a:lnTo>
                  <a:lnTo>
                    <a:pt x="1468041" y="1337460"/>
                  </a:lnTo>
                  <a:lnTo>
                    <a:pt x="1456928" y="1350963"/>
                  </a:lnTo>
                  <a:lnTo>
                    <a:pt x="1447800" y="1300525"/>
                  </a:lnTo>
                  <a:lnTo>
                    <a:pt x="1457325" y="1287816"/>
                  </a:lnTo>
                  <a:lnTo>
                    <a:pt x="1466453" y="1274710"/>
                  </a:lnTo>
                  <a:lnTo>
                    <a:pt x="1474788" y="1262398"/>
                  </a:lnTo>
                  <a:lnTo>
                    <a:pt x="1483519" y="1248895"/>
                  </a:lnTo>
                  <a:lnTo>
                    <a:pt x="1492250" y="1235789"/>
                  </a:lnTo>
                  <a:lnTo>
                    <a:pt x="1499791" y="1222682"/>
                  </a:lnTo>
                  <a:lnTo>
                    <a:pt x="1508125" y="1208782"/>
                  </a:lnTo>
                  <a:lnTo>
                    <a:pt x="1515666" y="1195279"/>
                  </a:lnTo>
                  <a:lnTo>
                    <a:pt x="1522810" y="1180981"/>
                  </a:lnTo>
                  <a:lnTo>
                    <a:pt x="1529556" y="1167081"/>
                  </a:lnTo>
                  <a:lnTo>
                    <a:pt x="1536700" y="1153180"/>
                  </a:lnTo>
                  <a:lnTo>
                    <a:pt x="1543050" y="1138883"/>
                  </a:lnTo>
                  <a:lnTo>
                    <a:pt x="1549003" y="1124188"/>
                  </a:lnTo>
                  <a:lnTo>
                    <a:pt x="1555353" y="1109493"/>
                  </a:lnTo>
                  <a:lnTo>
                    <a:pt x="1560910" y="1094799"/>
                  </a:lnTo>
                  <a:lnTo>
                    <a:pt x="1566069" y="1079707"/>
                  </a:lnTo>
                  <a:lnTo>
                    <a:pt x="1571228" y="1064218"/>
                  </a:lnTo>
                  <a:lnTo>
                    <a:pt x="1575991" y="1049126"/>
                  </a:lnTo>
                  <a:lnTo>
                    <a:pt x="1580356" y="1034034"/>
                  </a:lnTo>
                  <a:lnTo>
                    <a:pt x="1584722" y="1018545"/>
                  </a:lnTo>
                  <a:lnTo>
                    <a:pt x="1588294" y="1003056"/>
                  </a:lnTo>
                  <a:lnTo>
                    <a:pt x="1591866" y="987170"/>
                  </a:lnTo>
                  <a:lnTo>
                    <a:pt x="1595041" y="971681"/>
                  </a:lnTo>
                  <a:lnTo>
                    <a:pt x="1597819" y="955398"/>
                  </a:lnTo>
                  <a:lnTo>
                    <a:pt x="1600597" y="939511"/>
                  </a:lnTo>
                  <a:lnTo>
                    <a:pt x="1602581" y="923228"/>
                  </a:lnTo>
                  <a:lnTo>
                    <a:pt x="1604566" y="906945"/>
                  </a:lnTo>
                  <a:lnTo>
                    <a:pt x="1606153" y="890662"/>
                  </a:lnTo>
                  <a:lnTo>
                    <a:pt x="1606947" y="874378"/>
                  </a:lnTo>
                  <a:lnTo>
                    <a:pt x="1607741" y="857301"/>
                  </a:lnTo>
                  <a:lnTo>
                    <a:pt x="1608931" y="841017"/>
                  </a:lnTo>
                  <a:lnTo>
                    <a:pt x="1608931" y="823940"/>
                  </a:lnTo>
                  <a:lnTo>
                    <a:pt x="1608931" y="822351"/>
                  </a:lnTo>
                  <a:lnTo>
                    <a:pt x="1646635" y="785813"/>
                  </a:lnTo>
                  <a:close/>
                  <a:moveTo>
                    <a:pt x="1191" y="779463"/>
                  </a:moveTo>
                  <a:lnTo>
                    <a:pt x="39291" y="816372"/>
                  </a:lnTo>
                  <a:lnTo>
                    <a:pt x="38894" y="824707"/>
                  </a:lnTo>
                  <a:lnTo>
                    <a:pt x="39291" y="842169"/>
                  </a:lnTo>
                  <a:lnTo>
                    <a:pt x="39687" y="858838"/>
                  </a:lnTo>
                  <a:lnTo>
                    <a:pt x="40481" y="876300"/>
                  </a:lnTo>
                  <a:lnTo>
                    <a:pt x="41672" y="892969"/>
                  </a:lnTo>
                  <a:lnTo>
                    <a:pt x="43656" y="910035"/>
                  </a:lnTo>
                  <a:lnTo>
                    <a:pt x="45244" y="926307"/>
                  </a:lnTo>
                  <a:lnTo>
                    <a:pt x="47625" y="943372"/>
                  </a:lnTo>
                  <a:lnTo>
                    <a:pt x="50403" y="959644"/>
                  </a:lnTo>
                  <a:lnTo>
                    <a:pt x="53578" y="975519"/>
                  </a:lnTo>
                  <a:lnTo>
                    <a:pt x="56753" y="992188"/>
                  </a:lnTo>
                  <a:lnTo>
                    <a:pt x="60325" y="1008063"/>
                  </a:lnTo>
                  <a:lnTo>
                    <a:pt x="64691" y="1023938"/>
                  </a:lnTo>
                  <a:lnTo>
                    <a:pt x="69056" y="1039813"/>
                  </a:lnTo>
                  <a:lnTo>
                    <a:pt x="73819" y="1055688"/>
                  </a:lnTo>
                  <a:lnTo>
                    <a:pt x="78581" y="1071166"/>
                  </a:lnTo>
                  <a:lnTo>
                    <a:pt x="83741" y="1086644"/>
                  </a:lnTo>
                  <a:lnTo>
                    <a:pt x="89297" y="1101726"/>
                  </a:lnTo>
                  <a:lnTo>
                    <a:pt x="95250" y="1116807"/>
                  </a:lnTo>
                  <a:lnTo>
                    <a:pt x="101203" y="1131888"/>
                  </a:lnTo>
                  <a:lnTo>
                    <a:pt x="108347" y="1146573"/>
                  </a:lnTo>
                  <a:lnTo>
                    <a:pt x="114697" y="1161257"/>
                  </a:lnTo>
                  <a:lnTo>
                    <a:pt x="122238" y="1175941"/>
                  </a:lnTo>
                  <a:lnTo>
                    <a:pt x="129381" y="1190229"/>
                  </a:lnTo>
                  <a:lnTo>
                    <a:pt x="137319" y="1204517"/>
                  </a:lnTo>
                  <a:lnTo>
                    <a:pt x="144860" y="1218407"/>
                  </a:lnTo>
                  <a:lnTo>
                    <a:pt x="153194" y="1232298"/>
                  </a:lnTo>
                  <a:lnTo>
                    <a:pt x="161925" y="1245792"/>
                  </a:lnTo>
                  <a:lnTo>
                    <a:pt x="170260" y="1259285"/>
                  </a:lnTo>
                  <a:lnTo>
                    <a:pt x="179388" y="1272382"/>
                  </a:lnTo>
                  <a:lnTo>
                    <a:pt x="188913" y="1285479"/>
                  </a:lnTo>
                  <a:lnTo>
                    <a:pt x="198438" y="1298179"/>
                  </a:lnTo>
                  <a:lnTo>
                    <a:pt x="207963" y="1311276"/>
                  </a:lnTo>
                  <a:lnTo>
                    <a:pt x="199628" y="1362076"/>
                  </a:lnTo>
                  <a:lnTo>
                    <a:pt x="188516" y="1348186"/>
                  </a:lnTo>
                  <a:lnTo>
                    <a:pt x="177403" y="1334295"/>
                  </a:lnTo>
                  <a:lnTo>
                    <a:pt x="166291" y="1320404"/>
                  </a:lnTo>
                  <a:lnTo>
                    <a:pt x="155575" y="1306117"/>
                  </a:lnTo>
                  <a:lnTo>
                    <a:pt x="145256" y="1291432"/>
                  </a:lnTo>
                  <a:lnTo>
                    <a:pt x="135335" y="1276748"/>
                  </a:lnTo>
                  <a:lnTo>
                    <a:pt x="125413" y="1261667"/>
                  </a:lnTo>
                  <a:lnTo>
                    <a:pt x="115888" y="1245792"/>
                  </a:lnTo>
                  <a:lnTo>
                    <a:pt x="106760" y="1230710"/>
                  </a:lnTo>
                  <a:lnTo>
                    <a:pt x="98425" y="1214835"/>
                  </a:lnTo>
                  <a:lnTo>
                    <a:pt x="90091" y="1198960"/>
                  </a:lnTo>
                  <a:lnTo>
                    <a:pt x="81756" y="1183085"/>
                  </a:lnTo>
                  <a:lnTo>
                    <a:pt x="74216" y="1166416"/>
                  </a:lnTo>
                  <a:lnTo>
                    <a:pt x="66675" y="1150144"/>
                  </a:lnTo>
                  <a:lnTo>
                    <a:pt x="59928" y="1133079"/>
                  </a:lnTo>
                  <a:lnTo>
                    <a:pt x="53578" y="1116410"/>
                  </a:lnTo>
                  <a:lnTo>
                    <a:pt x="46831" y="1098948"/>
                  </a:lnTo>
                  <a:lnTo>
                    <a:pt x="41275" y="1081882"/>
                  </a:lnTo>
                  <a:lnTo>
                    <a:pt x="35719" y="1064419"/>
                  </a:lnTo>
                  <a:lnTo>
                    <a:pt x="30559" y="1046957"/>
                  </a:lnTo>
                  <a:lnTo>
                    <a:pt x="25797" y="1029097"/>
                  </a:lnTo>
                  <a:lnTo>
                    <a:pt x="21431" y="1011635"/>
                  </a:lnTo>
                  <a:lnTo>
                    <a:pt x="17066" y="993379"/>
                  </a:lnTo>
                  <a:lnTo>
                    <a:pt x="13494" y="975122"/>
                  </a:lnTo>
                  <a:lnTo>
                    <a:pt x="10716" y="956469"/>
                  </a:lnTo>
                  <a:lnTo>
                    <a:pt x="7541" y="938610"/>
                  </a:lnTo>
                  <a:lnTo>
                    <a:pt x="5556" y="919957"/>
                  </a:lnTo>
                  <a:lnTo>
                    <a:pt x="3175" y="900907"/>
                  </a:lnTo>
                  <a:lnTo>
                    <a:pt x="1984" y="882254"/>
                  </a:lnTo>
                  <a:lnTo>
                    <a:pt x="794" y="863204"/>
                  </a:lnTo>
                  <a:lnTo>
                    <a:pt x="397" y="844154"/>
                  </a:lnTo>
                  <a:lnTo>
                    <a:pt x="0" y="824707"/>
                  </a:lnTo>
                  <a:lnTo>
                    <a:pt x="397" y="802085"/>
                  </a:lnTo>
                  <a:lnTo>
                    <a:pt x="1191" y="779463"/>
                  </a:lnTo>
                  <a:close/>
                  <a:moveTo>
                    <a:pt x="1314889" y="671513"/>
                  </a:moveTo>
                  <a:lnTo>
                    <a:pt x="1339850" y="701729"/>
                  </a:lnTo>
                  <a:lnTo>
                    <a:pt x="1101725" y="776288"/>
                  </a:lnTo>
                  <a:lnTo>
                    <a:pt x="1116385" y="730768"/>
                  </a:lnTo>
                  <a:lnTo>
                    <a:pt x="1314889" y="671513"/>
                  </a:lnTo>
                  <a:close/>
                  <a:moveTo>
                    <a:pt x="339763" y="668338"/>
                  </a:moveTo>
                  <a:lnTo>
                    <a:pt x="538932" y="730250"/>
                  </a:lnTo>
                  <a:lnTo>
                    <a:pt x="554038" y="776288"/>
                  </a:lnTo>
                  <a:lnTo>
                    <a:pt x="317500" y="698500"/>
                  </a:lnTo>
                  <a:lnTo>
                    <a:pt x="339763" y="668338"/>
                  </a:lnTo>
                  <a:close/>
                  <a:moveTo>
                    <a:pt x="828080" y="554038"/>
                  </a:moveTo>
                  <a:lnTo>
                    <a:pt x="847512" y="567940"/>
                  </a:lnTo>
                  <a:lnTo>
                    <a:pt x="1087438" y="737939"/>
                  </a:lnTo>
                  <a:lnTo>
                    <a:pt x="1086645" y="741117"/>
                  </a:lnTo>
                  <a:lnTo>
                    <a:pt x="1086249" y="742308"/>
                  </a:lnTo>
                  <a:lnTo>
                    <a:pt x="987105" y="1046163"/>
                  </a:lnTo>
                  <a:lnTo>
                    <a:pt x="980364" y="1046163"/>
                  </a:lnTo>
                  <a:lnTo>
                    <a:pt x="935551" y="1046163"/>
                  </a:lnTo>
                  <a:lnTo>
                    <a:pt x="669054" y="1046163"/>
                  </a:lnTo>
                  <a:lnTo>
                    <a:pt x="570308" y="742308"/>
                  </a:lnTo>
                  <a:lnTo>
                    <a:pt x="569911" y="741117"/>
                  </a:lnTo>
                  <a:lnTo>
                    <a:pt x="568325" y="737939"/>
                  </a:lnTo>
                  <a:lnTo>
                    <a:pt x="808648" y="567940"/>
                  </a:lnTo>
                  <a:lnTo>
                    <a:pt x="828080" y="554038"/>
                  </a:lnTo>
                  <a:close/>
                  <a:moveTo>
                    <a:pt x="1360910" y="387350"/>
                  </a:moveTo>
                  <a:lnTo>
                    <a:pt x="1489666" y="409557"/>
                  </a:lnTo>
                  <a:lnTo>
                    <a:pt x="1540533" y="418281"/>
                  </a:lnTo>
                  <a:lnTo>
                    <a:pt x="1550865" y="437316"/>
                  </a:lnTo>
                  <a:lnTo>
                    <a:pt x="1560800" y="456747"/>
                  </a:lnTo>
                  <a:lnTo>
                    <a:pt x="1570337" y="476178"/>
                  </a:lnTo>
                  <a:lnTo>
                    <a:pt x="1579477" y="495213"/>
                  </a:lnTo>
                  <a:lnTo>
                    <a:pt x="1587425" y="515834"/>
                  </a:lnTo>
                  <a:lnTo>
                    <a:pt x="1595373" y="536058"/>
                  </a:lnTo>
                  <a:lnTo>
                    <a:pt x="1602924" y="556282"/>
                  </a:lnTo>
                  <a:lnTo>
                    <a:pt x="1609679" y="577300"/>
                  </a:lnTo>
                  <a:lnTo>
                    <a:pt x="1616038" y="597920"/>
                  </a:lnTo>
                  <a:lnTo>
                    <a:pt x="1621601" y="619731"/>
                  </a:lnTo>
                  <a:lnTo>
                    <a:pt x="1626767" y="640748"/>
                  </a:lnTo>
                  <a:lnTo>
                    <a:pt x="1631536" y="662955"/>
                  </a:lnTo>
                  <a:lnTo>
                    <a:pt x="1635908" y="684369"/>
                  </a:lnTo>
                  <a:lnTo>
                    <a:pt x="1639484" y="706973"/>
                  </a:lnTo>
                  <a:lnTo>
                    <a:pt x="1641868" y="728783"/>
                  </a:lnTo>
                  <a:lnTo>
                    <a:pt x="1644650" y="751387"/>
                  </a:lnTo>
                  <a:lnTo>
                    <a:pt x="1607692" y="786680"/>
                  </a:lnTo>
                  <a:lnTo>
                    <a:pt x="1513510" y="877888"/>
                  </a:lnTo>
                  <a:lnTo>
                    <a:pt x="1508343" y="871543"/>
                  </a:lnTo>
                  <a:lnTo>
                    <a:pt x="1471386" y="825146"/>
                  </a:lnTo>
                  <a:lnTo>
                    <a:pt x="1363691" y="689921"/>
                  </a:lnTo>
                  <a:lnTo>
                    <a:pt x="1341437" y="662559"/>
                  </a:lnTo>
                  <a:lnTo>
                    <a:pt x="1341835" y="656214"/>
                  </a:lnTo>
                  <a:lnTo>
                    <a:pt x="1355743" y="455557"/>
                  </a:lnTo>
                  <a:lnTo>
                    <a:pt x="1360115" y="396074"/>
                  </a:lnTo>
                  <a:lnTo>
                    <a:pt x="1360910" y="387350"/>
                  </a:lnTo>
                  <a:close/>
                  <a:moveTo>
                    <a:pt x="293316" y="387350"/>
                  </a:moveTo>
                  <a:lnTo>
                    <a:pt x="293316" y="388143"/>
                  </a:lnTo>
                  <a:lnTo>
                    <a:pt x="297280" y="446040"/>
                  </a:lnTo>
                  <a:lnTo>
                    <a:pt x="311549" y="656214"/>
                  </a:lnTo>
                  <a:lnTo>
                    <a:pt x="312738" y="662559"/>
                  </a:lnTo>
                  <a:lnTo>
                    <a:pt x="290145" y="689921"/>
                  </a:lnTo>
                  <a:lnTo>
                    <a:pt x="175991" y="833870"/>
                  </a:lnTo>
                  <a:lnTo>
                    <a:pt x="141111" y="877888"/>
                  </a:lnTo>
                  <a:lnTo>
                    <a:pt x="138733" y="875509"/>
                  </a:lnTo>
                  <a:lnTo>
                    <a:pt x="39641" y="779939"/>
                  </a:lnTo>
                  <a:lnTo>
                    <a:pt x="3175" y="744646"/>
                  </a:lnTo>
                  <a:lnTo>
                    <a:pt x="5949" y="722835"/>
                  </a:lnTo>
                  <a:lnTo>
                    <a:pt x="8724" y="701025"/>
                  </a:lnTo>
                  <a:lnTo>
                    <a:pt x="12291" y="679611"/>
                  </a:lnTo>
                  <a:lnTo>
                    <a:pt x="16255" y="658197"/>
                  </a:lnTo>
                  <a:lnTo>
                    <a:pt x="21011" y="636783"/>
                  </a:lnTo>
                  <a:lnTo>
                    <a:pt x="26164" y="616162"/>
                  </a:lnTo>
                  <a:lnTo>
                    <a:pt x="31713" y="595541"/>
                  </a:lnTo>
                  <a:lnTo>
                    <a:pt x="38452" y="574920"/>
                  </a:lnTo>
                  <a:lnTo>
                    <a:pt x="44793" y="554696"/>
                  </a:lnTo>
                  <a:lnTo>
                    <a:pt x="51928" y="534472"/>
                  </a:lnTo>
                  <a:lnTo>
                    <a:pt x="59855" y="514644"/>
                  </a:lnTo>
                  <a:lnTo>
                    <a:pt x="68179" y="495213"/>
                  </a:lnTo>
                  <a:lnTo>
                    <a:pt x="77296" y="476178"/>
                  </a:lnTo>
                  <a:lnTo>
                    <a:pt x="86016" y="457143"/>
                  </a:lnTo>
                  <a:lnTo>
                    <a:pt x="95528" y="438109"/>
                  </a:lnTo>
                  <a:lnTo>
                    <a:pt x="105834" y="419867"/>
                  </a:lnTo>
                  <a:lnTo>
                    <a:pt x="156173" y="410747"/>
                  </a:lnTo>
                  <a:lnTo>
                    <a:pt x="293316" y="387350"/>
                  </a:lnTo>
                  <a:close/>
                  <a:moveTo>
                    <a:pt x="808037" y="298450"/>
                  </a:moveTo>
                  <a:lnTo>
                    <a:pt x="827881" y="306401"/>
                  </a:lnTo>
                  <a:lnTo>
                    <a:pt x="847725" y="298450"/>
                  </a:lnTo>
                  <a:lnTo>
                    <a:pt x="847725" y="536575"/>
                  </a:lnTo>
                  <a:lnTo>
                    <a:pt x="827881" y="522661"/>
                  </a:lnTo>
                  <a:lnTo>
                    <a:pt x="808037" y="536575"/>
                  </a:lnTo>
                  <a:lnTo>
                    <a:pt x="808037" y="298450"/>
                  </a:lnTo>
                  <a:close/>
                  <a:moveTo>
                    <a:pt x="1106341" y="198438"/>
                  </a:moveTo>
                  <a:lnTo>
                    <a:pt x="1122567" y="205965"/>
                  </a:lnTo>
                  <a:lnTo>
                    <a:pt x="1139189" y="214285"/>
                  </a:lnTo>
                  <a:lnTo>
                    <a:pt x="1155020" y="223001"/>
                  </a:lnTo>
                  <a:lnTo>
                    <a:pt x="1170455" y="231717"/>
                  </a:lnTo>
                  <a:lnTo>
                    <a:pt x="1185889" y="241225"/>
                  </a:lnTo>
                  <a:lnTo>
                    <a:pt x="1200928" y="251129"/>
                  </a:lnTo>
                  <a:lnTo>
                    <a:pt x="1216363" y="261034"/>
                  </a:lnTo>
                  <a:lnTo>
                    <a:pt x="1231006" y="271335"/>
                  </a:lnTo>
                  <a:lnTo>
                    <a:pt x="1244858" y="282031"/>
                  </a:lnTo>
                  <a:lnTo>
                    <a:pt x="1258710" y="293520"/>
                  </a:lnTo>
                  <a:lnTo>
                    <a:pt x="1272562" y="305010"/>
                  </a:lnTo>
                  <a:lnTo>
                    <a:pt x="1286018" y="316895"/>
                  </a:lnTo>
                  <a:lnTo>
                    <a:pt x="1299078" y="328780"/>
                  </a:lnTo>
                  <a:lnTo>
                    <a:pt x="1312138" y="341854"/>
                  </a:lnTo>
                  <a:lnTo>
                    <a:pt x="1324407" y="354928"/>
                  </a:lnTo>
                  <a:lnTo>
                    <a:pt x="1336675" y="367606"/>
                  </a:lnTo>
                  <a:lnTo>
                    <a:pt x="1332322" y="423863"/>
                  </a:lnTo>
                  <a:lnTo>
                    <a:pt x="1318470" y="406827"/>
                  </a:lnTo>
                  <a:lnTo>
                    <a:pt x="1304618" y="390584"/>
                  </a:lnTo>
                  <a:lnTo>
                    <a:pt x="1289975" y="374737"/>
                  </a:lnTo>
                  <a:lnTo>
                    <a:pt x="1274145" y="359286"/>
                  </a:lnTo>
                  <a:lnTo>
                    <a:pt x="1258314" y="344231"/>
                  </a:lnTo>
                  <a:lnTo>
                    <a:pt x="1242088" y="329969"/>
                  </a:lnTo>
                  <a:lnTo>
                    <a:pt x="1225070" y="316103"/>
                  </a:lnTo>
                  <a:lnTo>
                    <a:pt x="1208052" y="302633"/>
                  </a:lnTo>
                  <a:lnTo>
                    <a:pt x="1189847" y="290351"/>
                  </a:lnTo>
                  <a:lnTo>
                    <a:pt x="1171642" y="278070"/>
                  </a:lnTo>
                  <a:lnTo>
                    <a:pt x="1153437" y="266580"/>
                  </a:lnTo>
                  <a:lnTo>
                    <a:pt x="1134440" y="255884"/>
                  </a:lnTo>
                  <a:lnTo>
                    <a:pt x="1114652" y="245187"/>
                  </a:lnTo>
                  <a:lnTo>
                    <a:pt x="1094864" y="235679"/>
                  </a:lnTo>
                  <a:lnTo>
                    <a:pt x="1074680" y="227359"/>
                  </a:lnTo>
                  <a:lnTo>
                    <a:pt x="1054100" y="218643"/>
                  </a:lnTo>
                  <a:lnTo>
                    <a:pt x="1106341" y="198438"/>
                  </a:lnTo>
                  <a:close/>
                  <a:moveTo>
                    <a:pt x="545878" y="196850"/>
                  </a:moveTo>
                  <a:lnTo>
                    <a:pt x="598488" y="217164"/>
                  </a:lnTo>
                  <a:lnTo>
                    <a:pt x="577763" y="225130"/>
                  </a:lnTo>
                  <a:lnTo>
                    <a:pt x="557835" y="233495"/>
                  </a:lnTo>
                  <a:lnTo>
                    <a:pt x="538305" y="243055"/>
                  </a:lnTo>
                  <a:lnTo>
                    <a:pt x="518775" y="253013"/>
                  </a:lnTo>
                  <a:lnTo>
                    <a:pt x="500441" y="263369"/>
                  </a:lnTo>
                  <a:lnTo>
                    <a:pt x="481709" y="274522"/>
                  </a:lnTo>
                  <a:lnTo>
                    <a:pt x="463375" y="286471"/>
                  </a:lnTo>
                  <a:lnTo>
                    <a:pt x="446236" y="298421"/>
                  </a:lnTo>
                  <a:lnTo>
                    <a:pt x="428700" y="311566"/>
                  </a:lnTo>
                  <a:lnTo>
                    <a:pt x="411960" y="325108"/>
                  </a:lnTo>
                  <a:lnTo>
                    <a:pt x="395220" y="338651"/>
                  </a:lnTo>
                  <a:lnTo>
                    <a:pt x="379676" y="352991"/>
                  </a:lnTo>
                  <a:lnTo>
                    <a:pt x="364132" y="368127"/>
                  </a:lnTo>
                  <a:lnTo>
                    <a:pt x="349385" y="383263"/>
                  </a:lnTo>
                  <a:lnTo>
                    <a:pt x="335037" y="399594"/>
                  </a:lnTo>
                  <a:lnTo>
                    <a:pt x="321087" y="415925"/>
                  </a:lnTo>
                  <a:lnTo>
                    <a:pt x="317500" y="360957"/>
                  </a:lnTo>
                  <a:lnTo>
                    <a:pt x="329457" y="347812"/>
                  </a:lnTo>
                  <a:lnTo>
                    <a:pt x="341414" y="335465"/>
                  </a:lnTo>
                  <a:lnTo>
                    <a:pt x="354567" y="323117"/>
                  </a:lnTo>
                  <a:lnTo>
                    <a:pt x="367719" y="311566"/>
                  </a:lnTo>
                  <a:lnTo>
                    <a:pt x="380872" y="299616"/>
                  </a:lnTo>
                  <a:lnTo>
                    <a:pt x="394423" y="288463"/>
                  </a:lnTo>
                  <a:lnTo>
                    <a:pt x="408373" y="277708"/>
                  </a:lnTo>
                  <a:lnTo>
                    <a:pt x="422721" y="267352"/>
                  </a:lnTo>
                  <a:lnTo>
                    <a:pt x="437069" y="256996"/>
                  </a:lnTo>
                  <a:lnTo>
                    <a:pt x="451816" y="247436"/>
                  </a:lnTo>
                  <a:lnTo>
                    <a:pt x="466962" y="237877"/>
                  </a:lnTo>
                  <a:lnTo>
                    <a:pt x="482107" y="228715"/>
                  </a:lnTo>
                  <a:lnTo>
                    <a:pt x="497651" y="219952"/>
                  </a:lnTo>
                  <a:lnTo>
                    <a:pt x="513195" y="211986"/>
                  </a:lnTo>
                  <a:lnTo>
                    <a:pt x="529536" y="204020"/>
                  </a:lnTo>
                  <a:lnTo>
                    <a:pt x="545878" y="196850"/>
                  </a:lnTo>
                  <a:close/>
                  <a:moveTo>
                    <a:pt x="1028700" y="25400"/>
                  </a:moveTo>
                  <a:lnTo>
                    <a:pt x="1048147" y="30571"/>
                  </a:lnTo>
                  <a:lnTo>
                    <a:pt x="1067197" y="36139"/>
                  </a:lnTo>
                  <a:lnTo>
                    <a:pt x="1086247" y="42503"/>
                  </a:lnTo>
                  <a:lnTo>
                    <a:pt x="1104900" y="49265"/>
                  </a:lnTo>
                  <a:lnTo>
                    <a:pt x="1123553" y="56026"/>
                  </a:lnTo>
                  <a:lnTo>
                    <a:pt x="1142207" y="63186"/>
                  </a:lnTo>
                  <a:lnTo>
                    <a:pt x="1160066" y="71538"/>
                  </a:lnTo>
                  <a:lnTo>
                    <a:pt x="1177925" y="79891"/>
                  </a:lnTo>
                  <a:lnTo>
                    <a:pt x="1195388" y="88641"/>
                  </a:lnTo>
                  <a:lnTo>
                    <a:pt x="1212850" y="97392"/>
                  </a:lnTo>
                  <a:lnTo>
                    <a:pt x="1230313" y="106937"/>
                  </a:lnTo>
                  <a:lnTo>
                    <a:pt x="1246982" y="116881"/>
                  </a:lnTo>
                  <a:lnTo>
                    <a:pt x="1263650" y="127620"/>
                  </a:lnTo>
                  <a:lnTo>
                    <a:pt x="1280319" y="138359"/>
                  </a:lnTo>
                  <a:lnTo>
                    <a:pt x="1296194" y="149098"/>
                  </a:lnTo>
                  <a:lnTo>
                    <a:pt x="1312069" y="160633"/>
                  </a:lnTo>
                  <a:lnTo>
                    <a:pt x="1327547" y="172565"/>
                  </a:lnTo>
                  <a:lnTo>
                    <a:pt x="1342629" y="184497"/>
                  </a:lnTo>
                  <a:lnTo>
                    <a:pt x="1358107" y="197225"/>
                  </a:lnTo>
                  <a:lnTo>
                    <a:pt x="1372791" y="209953"/>
                  </a:lnTo>
                  <a:lnTo>
                    <a:pt x="1386682" y="223079"/>
                  </a:lnTo>
                  <a:lnTo>
                    <a:pt x="1400572" y="237000"/>
                  </a:lnTo>
                  <a:lnTo>
                    <a:pt x="1414463" y="250921"/>
                  </a:lnTo>
                  <a:lnTo>
                    <a:pt x="1427957" y="264444"/>
                  </a:lnTo>
                  <a:lnTo>
                    <a:pt x="1440657" y="279161"/>
                  </a:lnTo>
                  <a:lnTo>
                    <a:pt x="1453754" y="293877"/>
                  </a:lnTo>
                  <a:lnTo>
                    <a:pt x="1466454" y="309389"/>
                  </a:lnTo>
                  <a:lnTo>
                    <a:pt x="1477963" y="324901"/>
                  </a:lnTo>
                  <a:lnTo>
                    <a:pt x="1489473" y="340413"/>
                  </a:lnTo>
                  <a:lnTo>
                    <a:pt x="1501379" y="356323"/>
                  </a:lnTo>
                  <a:lnTo>
                    <a:pt x="1512094" y="372233"/>
                  </a:lnTo>
                  <a:lnTo>
                    <a:pt x="1522413" y="388938"/>
                  </a:lnTo>
                  <a:lnTo>
                    <a:pt x="1470026" y="380187"/>
                  </a:lnTo>
                  <a:lnTo>
                    <a:pt x="1460501" y="366664"/>
                  </a:lnTo>
                  <a:lnTo>
                    <a:pt x="1451373" y="353539"/>
                  </a:lnTo>
                  <a:lnTo>
                    <a:pt x="1441451" y="340413"/>
                  </a:lnTo>
                  <a:lnTo>
                    <a:pt x="1430735" y="327685"/>
                  </a:lnTo>
                  <a:lnTo>
                    <a:pt x="1420416" y="315355"/>
                  </a:lnTo>
                  <a:lnTo>
                    <a:pt x="1409701" y="302627"/>
                  </a:lnTo>
                  <a:lnTo>
                    <a:pt x="1398985" y="290695"/>
                  </a:lnTo>
                  <a:lnTo>
                    <a:pt x="1387872" y="278763"/>
                  </a:lnTo>
                  <a:lnTo>
                    <a:pt x="1375966" y="267228"/>
                  </a:lnTo>
                  <a:lnTo>
                    <a:pt x="1364457" y="255694"/>
                  </a:lnTo>
                  <a:lnTo>
                    <a:pt x="1352154" y="244557"/>
                  </a:lnTo>
                  <a:lnTo>
                    <a:pt x="1340247" y="233420"/>
                  </a:lnTo>
                  <a:lnTo>
                    <a:pt x="1327944" y="223079"/>
                  </a:lnTo>
                  <a:lnTo>
                    <a:pt x="1315244" y="212737"/>
                  </a:lnTo>
                  <a:lnTo>
                    <a:pt x="1302544" y="202396"/>
                  </a:lnTo>
                  <a:lnTo>
                    <a:pt x="1289844" y="192452"/>
                  </a:lnTo>
                  <a:lnTo>
                    <a:pt x="1276350" y="182906"/>
                  </a:lnTo>
                  <a:lnTo>
                    <a:pt x="1262857" y="173758"/>
                  </a:lnTo>
                  <a:lnTo>
                    <a:pt x="1248966" y="164610"/>
                  </a:lnTo>
                  <a:lnTo>
                    <a:pt x="1235472" y="155462"/>
                  </a:lnTo>
                  <a:lnTo>
                    <a:pt x="1221582" y="147507"/>
                  </a:lnTo>
                  <a:lnTo>
                    <a:pt x="1207294" y="139155"/>
                  </a:lnTo>
                  <a:lnTo>
                    <a:pt x="1192610" y="130802"/>
                  </a:lnTo>
                  <a:lnTo>
                    <a:pt x="1178322" y="123643"/>
                  </a:lnTo>
                  <a:lnTo>
                    <a:pt x="1163241" y="116085"/>
                  </a:lnTo>
                  <a:lnTo>
                    <a:pt x="1148557" y="108926"/>
                  </a:lnTo>
                  <a:lnTo>
                    <a:pt x="1133475" y="102164"/>
                  </a:lnTo>
                  <a:lnTo>
                    <a:pt x="1117997" y="95801"/>
                  </a:lnTo>
                  <a:lnTo>
                    <a:pt x="1102916" y="89834"/>
                  </a:lnTo>
                  <a:lnTo>
                    <a:pt x="1087041" y="84266"/>
                  </a:lnTo>
                  <a:lnTo>
                    <a:pt x="1071166" y="78698"/>
                  </a:lnTo>
                  <a:lnTo>
                    <a:pt x="1055291" y="73527"/>
                  </a:lnTo>
                  <a:lnTo>
                    <a:pt x="1028700" y="25400"/>
                  </a:lnTo>
                  <a:close/>
                  <a:moveTo>
                    <a:pt x="619125" y="25400"/>
                  </a:moveTo>
                  <a:lnTo>
                    <a:pt x="594935" y="72333"/>
                  </a:lnTo>
                  <a:lnTo>
                    <a:pt x="579073" y="77504"/>
                  </a:lnTo>
                  <a:lnTo>
                    <a:pt x="563211" y="82674"/>
                  </a:lnTo>
                  <a:lnTo>
                    <a:pt x="546952" y="89038"/>
                  </a:lnTo>
                  <a:lnTo>
                    <a:pt x="531486" y="95004"/>
                  </a:lnTo>
                  <a:lnTo>
                    <a:pt x="516020" y="101368"/>
                  </a:lnTo>
                  <a:lnTo>
                    <a:pt x="500951" y="108130"/>
                  </a:lnTo>
                  <a:lnTo>
                    <a:pt x="485882" y="115289"/>
                  </a:lnTo>
                  <a:lnTo>
                    <a:pt x="470813" y="122846"/>
                  </a:lnTo>
                  <a:lnTo>
                    <a:pt x="456140" y="130005"/>
                  </a:lnTo>
                  <a:lnTo>
                    <a:pt x="441467" y="138358"/>
                  </a:lnTo>
                  <a:lnTo>
                    <a:pt x="427191" y="146313"/>
                  </a:lnTo>
                  <a:lnTo>
                    <a:pt x="412915" y="155063"/>
                  </a:lnTo>
                  <a:lnTo>
                    <a:pt x="399036" y="163813"/>
                  </a:lnTo>
                  <a:lnTo>
                    <a:pt x="385156" y="172961"/>
                  </a:lnTo>
                  <a:lnTo>
                    <a:pt x="371277" y="182507"/>
                  </a:lnTo>
                  <a:lnTo>
                    <a:pt x="358190" y="192053"/>
                  </a:lnTo>
                  <a:lnTo>
                    <a:pt x="345104" y="201996"/>
                  </a:lnTo>
                  <a:lnTo>
                    <a:pt x="332018" y="212338"/>
                  </a:lnTo>
                  <a:lnTo>
                    <a:pt x="319328" y="222679"/>
                  </a:lnTo>
                  <a:lnTo>
                    <a:pt x="307035" y="233418"/>
                  </a:lnTo>
                  <a:lnTo>
                    <a:pt x="294741" y="244554"/>
                  </a:lnTo>
                  <a:lnTo>
                    <a:pt x="282448" y="256089"/>
                  </a:lnTo>
                  <a:lnTo>
                    <a:pt x="270948" y="267226"/>
                  </a:lnTo>
                  <a:lnTo>
                    <a:pt x="259448" y="278760"/>
                  </a:lnTo>
                  <a:lnTo>
                    <a:pt x="247948" y="291090"/>
                  </a:lnTo>
                  <a:lnTo>
                    <a:pt x="236844" y="303022"/>
                  </a:lnTo>
                  <a:lnTo>
                    <a:pt x="226137" y="315750"/>
                  </a:lnTo>
                  <a:lnTo>
                    <a:pt x="215826" y="328477"/>
                  </a:lnTo>
                  <a:lnTo>
                    <a:pt x="205516" y="341205"/>
                  </a:lnTo>
                  <a:lnTo>
                    <a:pt x="195602" y="354728"/>
                  </a:lnTo>
                  <a:lnTo>
                    <a:pt x="185688" y="367854"/>
                  </a:lnTo>
                  <a:lnTo>
                    <a:pt x="176170" y="381377"/>
                  </a:lnTo>
                  <a:lnTo>
                    <a:pt x="123825" y="390525"/>
                  </a:lnTo>
                  <a:lnTo>
                    <a:pt x="134135" y="373820"/>
                  </a:lnTo>
                  <a:lnTo>
                    <a:pt x="145239" y="357512"/>
                  </a:lnTo>
                  <a:lnTo>
                    <a:pt x="156739" y="341205"/>
                  </a:lnTo>
                  <a:lnTo>
                    <a:pt x="168239" y="325693"/>
                  </a:lnTo>
                  <a:lnTo>
                    <a:pt x="180136" y="310181"/>
                  </a:lnTo>
                  <a:lnTo>
                    <a:pt x="192826" y="295067"/>
                  </a:lnTo>
                  <a:lnTo>
                    <a:pt x="205516" y="280351"/>
                  </a:lnTo>
                  <a:lnTo>
                    <a:pt x="218602" y="265635"/>
                  </a:lnTo>
                  <a:lnTo>
                    <a:pt x="232085" y="251316"/>
                  </a:lnTo>
                  <a:lnTo>
                    <a:pt x="245965" y="237395"/>
                  </a:lnTo>
                  <a:lnTo>
                    <a:pt x="259844" y="223872"/>
                  </a:lnTo>
                  <a:lnTo>
                    <a:pt x="274517" y="210349"/>
                  </a:lnTo>
                  <a:lnTo>
                    <a:pt x="289190" y="197621"/>
                  </a:lnTo>
                  <a:lnTo>
                    <a:pt x="303862" y="184893"/>
                  </a:lnTo>
                  <a:lnTo>
                    <a:pt x="319328" y="172961"/>
                  </a:lnTo>
                  <a:lnTo>
                    <a:pt x="334794" y="160631"/>
                  </a:lnTo>
                  <a:lnTo>
                    <a:pt x="350656" y="149495"/>
                  </a:lnTo>
                  <a:lnTo>
                    <a:pt x="366518" y="138358"/>
                  </a:lnTo>
                  <a:lnTo>
                    <a:pt x="383174" y="127619"/>
                  </a:lnTo>
                  <a:lnTo>
                    <a:pt x="399829" y="116880"/>
                  </a:lnTo>
                  <a:lnTo>
                    <a:pt x="416881" y="106936"/>
                  </a:lnTo>
                  <a:lnTo>
                    <a:pt x="433933" y="97391"/>
                  </a:lnTo>
                  <a:lnTo>
                    <a:pt x="451778" y="88640"/>
                  </a:lnTo>
                  <a:lnTo>
                    <a:pt x="469227" y="79890"/>
                  </a:lnTo>
                  <a:lnTo>
                    <a:pt x="487072" y="71140"/>
                  </a:lnTo>
                  <a:lnTo>
                    <a:pt x="505710" y="63185"/>
                  </a:lnTo>
                  <a:lnTo>
                    <a:pt x="523951" y="56026"/>
                  </a:lnTo>
                  <a:lnTo>
                    <a:pt x="542193" y="48867"/>
                  </a:lnTo>
                  <a:lnTo>
                    <a:pt x="561228" y="42105"/>
                  </a:lnTo>
                  <a:lnTo>
                    <a:pt x="580263" y="36139"/>
                  </a:lnTo>
                  <a:lnTo>
                    <a:pt x="599694" y="30570"/>
                  </a:lnTo>
                  <a:lnTo>
                    <a:pt x="619125" y="25400"/>
                  </a:lnTo>
                  <a:close/>
                  <a:moveTo>
                    <a:pt x="824315" y="0"/>
                  </a:moveTo>
                  <a:lnTo>
                    <a:pt x="846110" y="792"/>
                  </a:lnTo>
                  <a:lnTo>
                    <a:pt x="868300" y="1585"/>
                  </a:lnTo>
                  <a:lnTo>
                    <a:pt x="889699" y="2774"/>
                  </a:lnTo>
                  <a:lnTo>
                    <a:pt x="911097" y="4756"/>
                  </a:lnTo>
                  <a:lnTo>
                    <a:pt x="932495" y="7530"/>
                  </a:lnTo>
                  <a:lnTo>
                    <a:pt x="953497" y="10700"/>
                  </a:lnTo>
                  <a:lnTo>
                    <a:pt x="974499" y="13871"/>
                  </a:lnTo>
                  <a:lnTo>
                    <a:pt x="995500" y="18230"/>
                  </a:lnTo>
                  <a:lnTo>
                    <a:pt x="1020861" y="63806"/>
                  </a:lnTo>
                  <a:lnTo>
                    <a:pt x="1084263" y="178339"/>
                  </a:lnTo>
                  <a:lnTo>
                    <a:pt x="1071187" y="183491"/>
                  </a:lnTo>
                  <a:lnTo>
                    <a:pt x="1015710" y="204892"/>
                  </a:lnTo>
                  <a:lnTo>
                    <a:pt x="847298" y="270679"/>
                  </a:lnTo>
                  <a:lnTo>
                    <a:pt x="827882" y="277813"/>
                  </a:lnTo>
                  <a:lnTo>
                    <a:pt x="808465" y="270679"/>
                  </a:lnTo>
                  <a:lnTo>
                    <a:pt x="636883" y="203703"/>
                  </a:lnTo>
                  <a:lnTo>
                    <a:pt x="581010" y="181906"/>
                  </a:lnTo>
                  <a:lnTo>
                    <a:pt x="571500" y="178339"/>
                  </a:lnTo>
                  <a:lnTo>
                    <a:pt x="630147" y="63409"/>
                  </a:lnTo>
                  <a:lnTo>
                    <a:pt x="653130" y="18230"/>
                  </a:lnTo>
                  <a:lnTo>
                    <a:pt x="673736" y="13871"/>
                  </a:lnTo>
                  <a:lnTo>
                    <a:pt x="694738" y="10700"/>
                  </a:lnTo>
                  <a:lnTo>
                    <a:pt x="716136" y="7530"/>
                  </a:lnTo>
                  <a:lnTo>
                    <a:pt x="737534" y="4756"/>
                  </a:lnTo>
                  <a:lnTo>
                    <a:pt x="758932" y="2774"/>
                  </a:lnTo>
                  <a:lnTo>
                    <a:pt x="780726" y="1585"/>
                  </a:lnTo>
                  <a:lnTo>
                    <a:pt x="802125" y="792"/>
                  </a:lnTo>
                  <a:lnTo>
                    <a:pt x="8243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510">
                <a:sym typeface="Arial" panose="020B0604020202020204" pitchFamily="34" charset="0"/>
              </a:endParaRPr>
            </a:p>
          </p:txBody>
        </p:sp>
        <p:sp>
          <p:nvSpPr>
            <p:cNvPr id="27" name="矩形 26"/>
            <p:cNvSpPr/>
            <p:nvPr>
              <p:custDataLst>
                <p:tags r:id="rId17"/>
              </p:custDataLst>
            </p:nvPr>
          </p:nvSpPr>
          <p:spPr>
            <a:xfrm>
              <a:off x="3463835" y="1855184"/>
              <a:ext cx="4572000" cy="726609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510" b="1" dirty="0">
                  <a:sym typeface="Arial" panose="020B0604020202020204" pitchFamily="34" charset="0"/>
                </a:rPr>
                <a:t>现实生活静默观察</a:t>
              </a:r>
              <a:br>
                <a:rPr lang="zh-CN" altLang="en-US" sz="1510" b="1" dirty="0">
                  <a:sym typeface="Arial" panose="020B0604020202020204" pitchFamily="34" charset="0"/>
                </a:rPr>
              </a:br>
              <a:r>
                <a:rPr lang="zh-CN" altLang="en-US" sz="1510" dirty="0">
                  <a:sym typeface="Arial" panose="020B0604020202020204" pitchFamily="34" charset="0"/>
                </a:rPr>
                <a:t>用眼睛看，用耳朵听，不要问。</a:t>
              </a:r>
              <a:endParaRPr lang="zh-CN" altLang="en-US" sz="1510" dirty="0">
                <a:sym typeface="Arial" panose="020B0604020202020204" pitchFamily="34" charset="0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707390" y="382270"/>
            <a:ext cx="341630" cy="280035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object 13"/>
          <p:cNvSpPr/>
          <p:nvPr/>
        </p:nvSpPr>
        <p:spPr>
          <a:xfrm>
            <a:off x="987602" y="1035874"/>
            <a:ext cx="2862175" cy="28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wrap="square" lIns="0" tIns="0" rIns="0" bIns="0" rtlCol="0"/>
          <a:p/>
        </p:txBody>
      </p:sp>
      <p:sp>
        <p:nvSpPr>
          <p:cNvPr id="3" name="object 13"/>
          <p:cNvSpPr/>
          <p:nvPr/>
        </p:nvSpPr>
        <p:spPr>
          <a:xfrm>
            <a:off x="7642402" y="1960434"/>
            <a:ext cx="2862175" cy="287213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wrap="square" lIns="0" tIns="0" rIns="0" bIns="0" rtlCol="0"/>
          <a:p/>
        </p:txBody>
      </p:sp>
      <p:sp>
        <p:nvSpPr>
          <p:cNvPr id="2" name="文本框 1"/>
          <p:cNvSpPr txBox="1"/>
          <p:nvPr/>
        </p:nvSpPr>
        <p:spPr>
          <a:xfrm>
            <a:off x="1245870" y="346075"/>
            <a:ext cx="6089015" cy="337185"/>
          </a:xfrm>
          <a:prstGeom prst="rect">
            <a:avLst/>
          </a:prstGeom>
          <a:noFill/>
          <a:ln w="12700">
            <a:solidFill>
              <a:srgbClr val="FEA90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亲临实境：门店走访，了解用户人群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竞对情况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0" y="847090"/>
            <a:ext cx="4573270" cy="2164715"/>
          </a:xfrm>
          <a:prstGeom prst="rect">
            <a:avLst/>
          </a:prstGeom>
        </p:spPr>
      </p:pic>
      <p:sp>
        <p:nvSpPr>
          <p:cNvPr id="17" name="文本框 3"/>
          <p:cNvSpPr txBox="1"/>
          <p:nvPr/>
        </p:nvSpPr>
        <p:spPr>
          <a:xfrm>
            <a:off x="568325" y="5044440"/>
            <a:ext cx="8945245" cy="386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 anchor="t">
            <a:spAutoFit/>
          </a:bodyPr>
          <a:p>
            <a:pPr>
              <a:lnSpc>
                <a:spcPct val="160000"/>
              </a:lnSpc>
            </a:pP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图文结合，结论明确，过程清晰的体验报告</a:t>
            </a:r>
            <a:r>
              <a:rPr lang="zh-CN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sz="1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25" y="719455"/>
            <a:ext cx="4010025" cy="22923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325" y="3133090"/>
            <a:ext cx="2352040" cy="1789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7080" y="3139440"/>
            <a:ext cx="2230120" cy="17252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6770" y="3139440"/>
            <a:ext cx="2899410" cy="1732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grpSp>
        <p:nvGrpSpPr>
          <p:cNvPr id="8" name="组合 7"/>
          <p:cNvGrpSpPr/>
          <p:nvPr/>
        </p:nvGrpSpPr>
        <p:grpSpPr>
          <a:xfrm>
            <a:off x="974030" y="1605994"/>
            <a:ext cx="2169661" cy="2287763"/>
            <a:chOff x="6847" y="2963"/>
            <a:chExt cx="2446" cy="2633"/>
          </a:xfrm>
        </p:grpSpPr>
        <p:pic>
          <p:nvPicPr>
            <p:cNvPr id="10" name="图片 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7189" y="3936"/>
              <a:ext cx="1780" cy="6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zh-CN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产品定位</a:t>
              </a:r>
              <a:endParaRPr lang="zh-CN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3325924" y="2157140"/>
            <a:ext cx="6933771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找准用户定位后，根据产品调性，了解用户真正需要的是什么，找到粉丝的需求痛点并将自己的产品和服务进一步升级，为用户输出利益点。</a:t>
            </a:r>
            <a:endParaRPr lang="zh-CN" altLang="en-US" noProof="1"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文本框 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158647" y="290510"/>
            <a:ext cx="1578903" cy="5221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产品定位</a:t>
            </a:r>
            <a:endParaRPr lang="zh-CN" altLang="zh-CN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3569336" y="2598738"/>
            <a:ext cx="468693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2000" b="1">
                <a:solidFill>
                  <a:schemeClr val="tx1"/>
                </a:solidFill>
                <a:latin typeface="+mj-ea"/>
                <a:ea typeface="+mj-ea"/>
                <a:sym typeface="+mn-ea"/>
              </a:rPr>
              <a:t>Part  D</a:t>
            </a:r>
            <a:r>
              <a:rPr lang="en-US" altLang="zh-CN" sz="2000" b="1">
                <a:solidFill>
                  <a:schemeClr val="tx1"/>
                </a:solidFill>
                <a:sym typeface="+mn-ea"/>
              </a:rPr>
              <a:t>   </a:t>
            </a: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挖掘人群画像，做好社群定位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061335" y="2610485"/>
            <a:ext cx="522605" cy="38671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5125" name="文本框 22"/>
          <p:cNvSpPr txBox="1"/>
          <p:nvPr/>
        </p:nvSpPr>
        <p:spPr>
          <a:xfrm>
            <a:off x="3791082" y="1308221"/>
            <a:ext cx="323088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48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某洗护品牌</a:t>
            </a:r>
            <a:endParaRPr lang="zh-CN" altLang="en-US" sz="4800" b="1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863610" y="2902584"/>
            <a:ext cx="6869005" cy="2161406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5" name="文本框 4"/>
          <p:cNvSpPr txBox="1"/>
          <p:nvPr/>
        </p:nvSpPr>
        <p:spPr>
          <a:xfrm>
            <a:off x="1939805" y="2968619"/>
            <a:ext cx="6933771" cy="20300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社群定位：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这是一个面向生活类相关内容的互动交流平台，在这里，能为学生、白领、宝妈，甚至是退休的妈妈们分享专业的洗护知识，推荐优质、性价比高的洗护产品，针对性地为大家解答关于洗护方面的疑惑。为维护社群多元化和活跃度，在鼓励大家积极交流、分享日常洗护经验的同时，也会结合时事热点进行趣味互动等，加深品牌印象与影响力，打造个人洗护领导品牌。</a:t>
            </a:r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093878" y="289875"/>
            <a:ext cx="1578903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案例解析</a:t>
            </a:r>
            <a:endParaRPr lang="zh-CN" altLang="zh-CN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23" name="文本框 22"/>
          <p:cNvSpPr txBox="1"/>
          <p:nvPr/>
        </p:nvSpPr>
        <p:spPr>
          <a:xfrm>
            <a:off x="914777" y="318612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noProof="1">
                <a:latin typeface="宋体" panose="02010600030101010101" pitchFamily="2" charset="-122"/>
                <a:cs typeface="微软雅黑" panose="020B0503020204020204" charset="-122"/>
                <a:sym typeface="+mn-ea"/>
              </a:rPr>
              <a:t>人群画像分析</a:t>
            </a:r>
            <a:endParaRPr lang="zh-CN" altLang="en-US" sz="1600" b="1" noProof="1">
              <a:latin typeface="宋体" panose="02010600030101010101" pitchFamily="2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104" name="组合 6"/>
          <p:cNvGrpSpPr/>
          <p:nvPr/>
        </p:nvGrpSpPr>
        <p:grpSpPr>
          <a:xfrm>
            <a:off x="467331" y="356391"/>
            <a:ext cx="321290" cy="262239"/>
            <a:chOff x="4729" y="1585"/>
            <a:chExt cx="842" cy="708"/>
          </a:xfrm>
        </p:grpSpPr>
        <p:pic>
          <p:nvPicPr>
            <p:cNvPr id="4105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6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7" name="图片 1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" name="矩形 7"/>
          <p:cNvSpPr/>
          <p:nvPr/>
        </p:nvSpPr>
        <p:spPr>
          <a:xfrm>
            <a:off x="6296905" y="717684"/>
            <a:ext cx="3425613" cy="838148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65" name="ïṡļîḍe"/>
          <p:cNvSpPr/>
          <p:nvPr/>
        </p:nvSpPr>
        <p:spPr>
          <a:xfrm>
            <a:off x="5815605" y="1556467"/>
            <a:ext cx="5246680" cy="1292145"/>
          </a:xfrm>
          <a:prstGeom prst="rect">
            <a:avLst/>
          </a:prstGeom>
        </p:spPr>
        <p:txBody>
          <a:bodyPr wrap="square" lIns="91434" tIns="45717" rIns="91434" bIns="45717">
            <a:normAutofit/>
          </a:bodyPr>
          <a:lstStyle/>
          <a:p>
            <a:pPr algn="l" fontAlgn="auto">
              <a:lnSpc>
                <a:spcPct val="150000"/>
              </a:lnSpc>
            </a:pPr>
            <a:endParaRPr lang="zh-CN" altLang="en-US" sz="56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96905" y="1910775"/>
            <a:ext cx="3426248" cy="1224839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56" y="3070213"/>
            <a:ext cx="5401611" cy="227125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56" y="656093"/>
            <a:ext cx="5401611" cy="227442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456280" y="822452"/>
            <a:ext cx="2539843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男性用户占比：23.57%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女性用户占比：76.43%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56280" y="1987605"/>
            <a:ext cx="2539843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18-25岁：37.4%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26-30岁：21.31%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31-35岁：14.19%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合计72.9%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058160" y="3475953"/>
            <a:ext cx="3880245" cy="1755666"/>
            <a:chOff x="9513" y="6523"/>
            <a:chExt cx="6111" cy="2765"/>
          </a:xfrm>
        </p:grpSpPr>
        <p:sp>
          <p:nvSpPr>
            <p:cNvPr id="12" name="object 13"/>
            <p:cNvSpPr/>
            <p:nvPr/>
          </p:nvSpPr>
          <p:spPr>
            <a:xfrm>
              <a:off x="9513" y="6523"/>
              <a:ext cx="6111" cy="482"/>
            </a:xfrm>
            <a:prstGeom prst="rect">
              <a:avLst/>
            </a:prstGeom>
            <a:solidFill>
              <a:srgbClr val="EC69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1719" y="6523"/>
              <a:ext cx="168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400" b="1">
                  <a:solidFill>
                    <a:schemeClr val="bg1"/>
                  </a:solidFill>
                </a:rPr>
                <a:t>分析及判断</a:t>
              </a:r>
              <a:endParaRPr lang="zh-CN" altLang="en-US" sz="1400" b="1">
                <a:solidFill>
                  <a:schemeClr val="bg1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9513" y="6975"/>
              <a:ext cx="6111" cy="18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513" y="6975"/>
              <a:ext cx="6110" cy="2313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60000"/>
                </a:lnSpc>
              </a:pPr>
              <a:r>
                <a:rPr lang="en-US" sz="1400" dirty="0"/>
                <a:t>1</a:t>
              </a:r>
              <a:r>
                <a:rPr lang="zh-CN" altLang="en-US" sz="1400"/>
                <a:t>、用户年龄层覆盖网购主流群体，说明客户标签不集中，覆盖范围广</a:t>
              </a:r>
              <a:endParaRPr lang="zh-CN" altLang="en-US" sz="1400"/>
            </a:p>
            <a:p>
              <a:pPr algn="l">
                <a:lnSpc>
                  <a:spcPct val="160000"/>
                </a:lnSpc>
              </a:pPr>
              <a:r>
                <a:rPr lang="en-US" altLang="zh-CN" sz="1400" dirty="0"/>
                <a:t>2</a:t>
              </a:r>
              <a:r>
                <a:rPr lang="zh-CN" altLang="en-US" sz="1400"/>
                <a:t>、男女比例 </a:t>
              </a:r>
              <a:r>
                <a:rPr lang="en-US" altLang="zh-CN" sz="1400" dirty="0"/>
                <a:t>1</a:t>
              </a:r>
              <a:r>
                <a:rPr lang="zh-CN" altLang="en-US" sz="1400"/>
                <a:t>：</a:t>
              </a:r>
              <a:r>
                <a:rPr lang="en-US" altLang="zh-CN" sz="1400" dirty="0"/>
                <a:t>3 </a:t>
              </a:r>
              <a:r>
                <a:rPr lang="zh-CN" altLang="en-US" sz="1400"/>
                <a:t>，品牌认知偏女性化，输出内容主要以女性视角</a:t>
              </a:r>
              <a:endParaRPr lang="zh-CN" altLang="en-US" sz="140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6" name="对角圆角矩形 15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文本框 1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23" name="文本框 22"/>
          <p:cNvSpPr txBox="1"/>
          <p:nvPr/>
        </p:nvSpPr>
        <p:spPr>
          <a:xfrm>
            <a:off x="914777" y="318612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noProof="1">
                <a:latin typeface="宋体" panose="02010600030101010101" pitchFamily="2" charset="-122"/>
                <a:cs typeface="微软雅黑" panose="020B0503020204020204" charset="-122"/>
                <a:sym typeface="+mn-ea"/>
              </a:rPr>
              <a:t>人群画像分析</a:t>
            </a:r>
            <a:endParaRPr lang="zh-CN" altLang="en-US" sz="1600" b="1" noProof="1">
              <a:latin typeface="宋体" panose="02010600030101010101" pitchFamily="2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104" name="组合 6"/>
          <p:cNvGrpSpPr/>
          <p:nvPr/>
        </p:nvGrpSpPr>
        <p:grpSpPr>
          <a:xfrm>
            <a:off x="467331" y="356391"/>
            <a:ext cx="321290" cy="262239"/>
            <a:chOff x="4729" y="1585"/>
            <a:chExt cx="842" cy="708"/>
          </a:xfrm>
        </p:grpSpPr>
        <p:pic>
          <p:nvPicPr>
            <p:cNvPr id="4105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6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7" name="图片 1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5" name="ïṡļîḍe"/>
          <p:cNvSpPr/>
          <p:nvPr/>
        </p:nvSpPr>
        <p:spPr>
          <a:xfrm>
            <a:off x="5815605" y="1556467"/>
            <a:ext cx="5246680" cy="1292145"/>
          </a:xfrm>
          <a:prstGeom prst="rect">
            <a:avLst/>
          </a:prstGeom>
        </p:spPr>
        <p:txBody>
          <a:bodyPr wrap="square" lIns="91434" tIns="45717" rIns="91434" bIns="45717">
            <a:normAutofit/>
          </a:bodyPr>
          <a:lstStyle/>
          <a:p>
            <a:pPr algn="l" fontAlgn="auto">
              <a:lnSpc>
                <a:spcPct val="150000"/>
              </a:lnSpc>
            </a:pPr>
            <a:endParaRPr lang="zh-CN" altLang="en-US" sz="56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20" y="717684"/>
            <a:ext cx="5423199" cy="229284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55" y="3135614"/>
            <a:ext cx="5422564" cy="204203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6009903" y="847851"/>
            <a:ext cx="3884690" cy="1706774"/>
            <a:chOff x="9393" y="5290"/>
            <a:chExt cx="6118" cy="2688"/>
          </a:xfrm>
        </p:grpSpPr>
        <p:sp>
          <p:nvSpPr>
            <p:cNvPr id="18" name="object 13"/>
            <p:cNvSpPr/>
            <p:nvPr/>
          </p:nvSpPr>
          <p:spPr>
            <a:xfrm>
              <a:off x="9393" y="5290"/>
              <a:ext cx="6111" cy="452"/>
            </a:xfrm>
            <a:prstGeom prst="rect">
              <a:avLst/>
            </a:prstGeom>
            <a:solidFill>
              <a:srgbClr val="EC69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1804" y="5290"/>
              <a:ext cx="1288" cy="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chemeClr val="bg1"/>
                  </a:solidFill>
                </a:rPr>
                <a:t>分析及判断</a:t>
              </a:r>
              <a:endParaRPr lang="zh-CN" altLang="en-US" sz="1000" b="1">
                <a:solidFill>
                  <a:schemeClr val="bg1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93" y="5676"/>
              <a:ext cx="6111" cy="230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521" y="5936"/>
              <a:ext cx="5990" cy="16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60000"/>
                </a:lnSpc>
                <a:buClrTx/>
                <a:buSzTx/>
                <a:buFontTx/>
              </a:pPr>
              <a:r>
                <a:rPr lang="zh-CN" altLang="en-US" sz="1400"/>
                <a:t>1、品牌偏好数码、零食以及通路型品牌，说明用户覆盖面广，品牌忠诚度低，个性不鲜明</a:t>
              </a:r>
              <a:endParaRPr lang="zh-CN" altLang="en-US" sz="1400"/>
            </a:p>
            <a:p>
              <a:pPr algn="l">
                <a:lnSpc>
                  <a:spcPct val="160000"/>
                </a:lnSpc>
              </a:pPr>
              <a:endParaRPr lang="zh-CN" altLang="en-US" sz="1000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009903" y="3135614"/>
            <a:ext cx="3885325" cy="1805828"/>
            <a:chOff x="9393" y="5290"/>
            <a:chExt cx="6119" cy="2736"/>
          </a:xfrm>
        </p:grpSpPr>
        <p:sp>
          <p:nvSpPr>
            <p:cNvPr id="328" name="object 13"/>
            <p:cNvSpPr/>
            <p:nvPr/>
          </p:nvSpPr>
          <p:spPr>
            <a:xfrm>
              <a:off x="9393" y="5290"/>
              <a:ext cx="6111" cy="452"/>
            </a:xfrm>
            <a:prstGeom prst="rect">
              <a:avLst/>
            </a:prstGeom>
            <a:solidFill>
              <a:srgbClr val="EC69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9" name="文本框 328"/>
            <p:cNvSpPr txBox="1"/>
            <p:nvPr/>
          </p:nvSpPr>
          <p:spPr>
            <a:xfrm>
              <a:off x="11804" y="5290"/>
              <a:ext cx="1611" cy="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chemeClr val="bg1"/>
                  </a:solidFill>
                </a:rPr>
                <a:t>分析及判断</a:t>
              </a:r>
              <a:endParaRPr lang="zh-CN" altLang="en-US" sz="1000" b="1">
                <a:solidFill>
                  <a:schemeClr val="bg1"/>
                </a:solidFill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9401" y="5724"/>
              <a:ext cx="6111" cy="230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530" y="5834"/>
              <a:ext cx="5854" cy="200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60000"/>
                </a:lnSpc>
              </a:pPr>
              <a:r>
                <a:rPr lang="en-US" sz="1000" dirty="0"/>
                <a:t>1</a:t>
              </a:r>
              <a:r>
                <a:rPr lang="zh-CN" altLang="en-US" sz="1000" dirty="0"/>
                <a:t>，数码达人</a:t>
              </a:r>
              <a:r>
                <a:rPr lang="en-US" altLang="zh-CN" sz="1000" dirty="0"/>
                <a:t>&amp;</a:t>
              </a:r>
              <a:r>
                <a:rPr lang="zh-CN" altLang="en-US" sz="1000" dirty="0"/>
                <a:t>速食客     </a:t>
              </a:r>
              <a:r>
                <a:rPr lang="en-US" altLang="zh-CN" sz="1000" dirty="0"/>
                <a:t>VS     </a:t>
              </a:r>
              <a:r>
                <a:rPr lang="zh-CN" altLang="en-US" sz="1000" dirty="0"/>
                <a:t>时尚靓妹</a:t>
              </a:r>
              <a:r>
                <a:rPr lang="en-US" altLang="zh-CN" sz="1000" dirty="0"/>
                <a:t>&amp;</a:t>
              </a:r>
              <a:r>
                <a:rPr lang="zh-CN" altLang="en-US" sz="1000" dirty="0"/>
                <a:t>家庭主妇</a:t>
              </a:r>
              <a:r>
                <a:rPr lang="en-US" altLang="zh-CN" sz="1000" dirty="0"/>
                <a:t>&amp;</a:t>
              </a:r>
              <a:r>
                <a:rPr lang="zh-CN" altLang="en-US" sz="1000" dirty="0"/>
                <a:t>白富美</a:t>
              </a:r>
              <a:endParaRPr lang="zh-CN" altLang="en-US" sz="1000" dirty="0"/>
            </a:p>
            <a:p>
              <a:pPr algn="l">
                <a:lnSpc>
                  <a:spcPct val="160000"/>
                </a:lnSpc>
              </a:pPr>
              <a:r>
                <a:rPr lang="zh-CN" altLang="en-US" sz="1000" dirty="0"/>
                <a:t>相对矛盾的组合，反应出品牌用户覆盖面广，后续私域投放的内容需要不能全部都是洗护专业知识（粘度低）</a:t>
              </a:r>
              <a:endParaRPr lang="zh-CN" altLang="en-US" sz="1000" dirty="0"/>
            </a:p>
            <a:p>
              <a:pPr algn="l">
                <a:lnSpc>
                  <a:spcPct val="160000"/>
                </a:lnSpc>
              </a:pPr>
              <a:r>
                <a:rPr lang="en-US" altLang="zh-CN" sz="1000" dirty="0"/>
                <a:t>2</a:t>
              </a:r>
              <a:r>
                <a:rPr lang="zh-CN" altLang="en-US" sz="1000" dirty="0"/>
                <a:t>，顾客消费层级集中在第二第三层级，符合目前的店铺客单价</a:t>
              </a:r>
              <a:r>
                <a:rPr lang="en-US" altLang="zh-CN" sz="1000" dirty="0"/>
                <a:t>89</a:t>
              </a:r>
              <a:r>
                <a:rPr lang="zh-CN" altLang="en-US" sz="1000" dirty="0"/>
                <a:t>元的状态。后续私域产品规划可尝试</a:t>
              </a:r>
              <a:r>
                <a:rPr lang="en-US" altLang="zh-CN" sz="1000" dirty="0"/>
                <a:t>100-120</a:t>
              </a:r>
              <a:r>
                <a:rPr lang="zh-CN" altLang="en-US" sz="1000" dirty="0"/>
                <a:t>元</a:t>
              </a:r>
              <a:endParaRPr lang="zh-CN" altLang="en-US" sz="1000" dirty="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23" name="文本框 22"/>
          <p:cNvSpPr txBox="1"/>
          <p:nvPr/>
        </p:nvSpPr>
        <p:spPr>
          <a:xfrm>
            <a:off x="1201779" y="318612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noProof="1">
                <a:latin typeface="宋体" panose="02010600030101010101" pitchFamily="2" charset="-122"/>
                <a:cs typeface="微软雅黑" panose="020B0503020204020204" charset="-122"/>
                <a:sym typeface="+mn-ea"/>
              </a:rPr>
              <a:t>人群画像分析</a:t>
            </a:r>
            <a:endParaRPr lang="zh-CN" altLang="en-US" sz="1600" b="1" noProof="1">
              <a:latin typeface="宋体" panose="02010600030101010101" pitchFamily="2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104" name="组合 6"/>
          <p:cNvGrpSpPr/>
          <p:nvPr/>
        </p:nvGrpSpPr>
        <p:grpSpPr>
          <a:xfrm>
            <a:off x="467331" y="356391"/>
            <a:ext cx="321290" cy="262239"/>
            <a:chOff x="4729" y="1585"/>
            <a:chExt cx="842" cy="708"/>
          </a:xfrm>
        </p:grpSpPr>
        <p:pic>
          <p:nvPicPr>
            <p:cNvPr id="4105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6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7" name="图片 1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5" name="ïṡļîḍe"/>
          <p:cNvSpPr/>
          <p:nvPr/>
        </p:nvSpPr>
        <p:spPr>
          <a:xfrm>
            <a:off x="5815605" y="1556467"/>
            <a:ext cx="5246680" cy="1292145"/>
          </a:xfrm>
          <a:prstGeom prst="rect">
            <a:avLst/>
          </a:prstGeom>
        </p:spPr>
        <p:txBody>
          <a:bodyPr wrap="square" lIns="91434" tIns="45717" rIns="91434" bIns="45717">
            <a:normAutofit/>
          </a:bodyPr>
          <a:lstStyle/>
          <a:p>
            <a:pPr algn="l" fontAlgn="auto">
              <a:lnSpc>
                <a:spcPct val="150000"/>
              </a:lnSpc>
            </a:pPr>
            <a:endParaRPr lang="zh-CN" altLang="en-US" sz="56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31" y="786260"/>
            <a:ext cx="1379770" cy="28325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910" y="724986"/>
            <a:ext cx="1363261" cy="2822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980" y="725938"/>
            <a:ext cx="1379770" cy="30744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1750" y="725938"/>
            <a:ext cx="1363261" cy="2900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7560" y="713239"/>
            <a:ext cx="1363261" cy="29132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371" y="735781"/>
            <a:ext cx="1382944" cy="2932883"/>
          </a:xfrm>
          <a:prstGeom prst="rect">
            <a:avLst/>
          </a:prstGeom>
        </p:spPr>
      </p:pic>
      <p:sp>
        <p:nvSpPr>
          <p:cNvPr id="12" name="object 13"/>
          <p:cNvSpPr/>
          <p:nvPr/>
        </p:nvSpPr>
        <p:spPr>
          <a:xfrm>
            <a:off x="2976061" y="3779464"/>
            <a:ext cx="3880245" cy="287002"/>
          </a:xfrm>
          <a:prstGeom prst="rect">
            <a:avLst/>
          </a:prstGeom>
          <a:solidFill>
            <a:srgbClr val="EC69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文本框 12"/>
          <p:cNvSpPr txBox="1"/>
          <p:nvPr/>
        </p:nvSpPr>
        <p:spPr>
          <a:xfrm>
            <a:off x="4411707" y="3800418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976061" y="4066467"/>
            <a:ext cx="379960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b="1" dirty="0"/>
              <a:t>17-25</a:t>
            </a:r>
            <a:r>
              <a:rPr lang="zh-CN" altLang="en-US" sz="1000" b="1"/>
              <a:t>岁典型用户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sz="1000"/>
              <a:t>朋友圈单图展示 </a:t>
            </a:r>
            <a:r>
              <a:rPr lang="en-US" altLang="zh-CN" sz="1000" dirty="0"/>
              <a:t>+ </a:t>
            </a:r>
            <a:r>
              <a:rPr lang="zh-CN" altLang="en-US" sz="1000"/>
              <a:t>简短文字，基本不分享文章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内容集中在美食、心情、友情、旅游、学习、励志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在朋友圈经常晒自拍大头像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希望展现自己积极向上、与众不同、美丽自信、随性可爱的一面</a:t>
            </a:r>
            <a:endParaRPr lang="zh-CN" altLang="en-US" sz="1000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5" name="对角圆角矩形 4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文本框 1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23" name="文本框 22"/>
          <p:cNvSpPr txBox="1"/>
          <p:nvPr/>
        </p:nvSpPr>
        <p:spPr>
          <a:xfrm>
            <a:off x="914777" y="318612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noProof="1">
                <a:latin typeface="宋体" panose="02010600030101010101" pitchFamily="2" charset="-122"/>
                <a:cs typeface="微软雅黑" panose="020B0503020204020204" charset="-122"/>
                <a:sym typeface="+mn-ea"/>
              </a:rPr>
              <a:t>人群画像分析</a:t>
            </a:r>
            <a:endParaRPr lang="zh-CN" altLang="en-US" sz="1600" b="1" noProof="1">
              <a:latin typeface="宋体" panose="02010600030101010101" pitchFamily="2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104" name="组合 6"/>
          <p:cNvGrpSpPr/>
          <p:nvPr/>
        </p:nvGrpSpPr>
        <p:grpSpPr>
          <a:xfrm>
            <a:off x="467331" y="356391"/>
            <a:ext cx="321290" cy="262239"/>
            <a:chOff x="4729" y="1585"/>
            <a:chExt cx="842" cy="708"/>
          </a:xfrm>
        </p:grpSpPr>
        <p:pic>
          <p:nvPicPr>
            <p:cNvPr id="4105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6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7" name="图片 1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5" name="ïṡļîḍe"/>
          <p:cNvSpPr/>
          <p:nvPr/>
        </p:nvSpPr>
        <p:spPr>
          <a:xfrm>
            <a:off x="5815605" y="1556467"/>
            <a:ext cx="5246680" cy="1292145"/>
          </a:xfrm>
          <a:prstGeom prst="rect">
            <a:avLst/>
          </a:prstGeom>
        </p:spPr>
        <p:txBody>
          <a:bodyPr wrap="square" lIns="91434" tIns="45717" rIns="91434" bIns="45717">
            <a:normAutofit/>
          </a:bodyPr>
          <a:lstStyle/>
          <a:p>
            <a:pPr algn="l" fontAlgn="auto">
              <a:lnSpc>
                <a:spcPct val="150000"/>
              </a:lnSpc>
            </a:pPr>
            <a:endParaRPr lang="zh-CN" altLang="en-US" sz="56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31" y="641490"/>
            <a:ext cx="1431201" cy="297923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252" y="641489"/>
            <a:ext cx="1445171" cy="31049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3561" y="641172"/>
            <a:ext cx="1448345" cy="31513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6362" y="641172"/>
            <a:ext cx="1451520" cy="31538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2337" y="641172"/>
            <a:ext cx="1445171" cy="317162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1324" y="722765"/>
            <a:ext cx="1414057" cy="3162104"/>
          </a:xfrm>
          <a:prstGeom prst="rect">
            <a:avLst/>
          </a:prstGeom>
        </p:spPr>
      </p:pic>
      <p:sp>
        <p:nvSpPr>
          <p:cNvPr id="20" name="object 13"/>
          <p:cNvSpPr/>
          <p:nvPr/>
        </p:nvSpPr>
        <p:spPr>
          <a:xfrm>
            <a:off x="3099243" y="3905187"/>
            <a:ext cx="3880245" cy="287002"/>
          </a:xfrm>
          <a:prstGeom prst="rect">
            <a:avLst/>
          </a:prstGeom>
          <a:solidFill>
            <a:srgbClr val="EC69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文本框 328"/>
          <p:cNvSpPr txBox="1"/>
          <p:nvPr/>
        </p:nvSpPr>
        <p:spPr>
          <a:xfrm>
            <a:off x="4538699" y="3976937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047811" y="4078531"/>
            <a:ext cx="379960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b="1" dirty="0"/>
              <a:t>25-30</a:t>
            </a:r>
            <a:r>
              <a:rPr lang="zh-CN" altLang="en-US" sz="1000" b="1"/>
              <a:t>岁典型用户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sz="1000"/>
              <a:t>朋友圈单图展示 </a:t>
            </a:r>
            <a:r>
              <a:rPr lang="en-US" altLang="zh-CN" sz="1000" dirty="0"/>
              <a:t>+ </a:t>
            </a:r>
            <a:r>
              <a:rPr lang="zh-CN" altLang="en-US" sz="1000"/>
              <a:t>简短文字，少量分享文章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内容集中在美食、心情、社会热点、投票、商业信息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较少晒自拍，自拍多集中展示精致背景和职业白领形象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希望展现自己职业干练、知性优雅、关注社会热点，希望表达自己的看法</a:t>
            </a:r>
            <a:endParaRPr lang="zh-CN" altLang="en-US" sz="1000"/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resourc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23" name="文本框 22"/>
          <p:cNvSpPr txBox="1"/>
          <p:nvPr/>
        </p:nvSpPr>
        <p:spPr>
          <a:xfrm>
            <a:off x="771276" y="318612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noProof="1">
                <a:latin typeface="宋体" panose="02010600030101010101" pitchFamily="2" charset="-122"/>
                <a:cs typeface="微软雅黑" panose="020B0503020204020204" charset="-122"/>
                <a:sym typeface="+mn-ea"/>
              </a:rPr>
              <a:t>人群画像分析</a:t>
            </a:r>
            <a:endParaRPr lang="zh-CN" altLang="en-US" sz="1600" b="1" noProof="1">
              <a:latin typeface="宋体" panose="02010600030101010101" pitchFamily="2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104" name="组合 6"/>
          <p:cNvGrpSpPr/>
          <p:nvPr/>
        </p:nvGrpSpPr>
        <p:grpSpPr>
          <a:xfrm>
            <a:off x="467331" y="356391"/>
            <a:ext cx="321290" cy="262239"/>
            <a:chOff x="4729" y="1585"/>
            <a:chExt cx="842" cy="708"/>
          </a:xfrm>
        </p:grpSpPr>
        <p:pic>
          <p:nvPicPr>
            <p:cNvPr id="4105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6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7" name="图片 1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5" name="ïṡļîḍe"/>
          <p:cNvSpPr/>
          <p:nvPr/>
        </p:nvSpPr>
        <p:spPr>
          <a:xfrm>
            <a:off x="5815605" y="1556467"/>
            <a:ext cx="5246680" cy="1292145"/>
          </a:xfrm>
          <a:prstGeom prst="rect">
            <a:avLst/>
          </a:prstGeom>
        </p:spPr>
        <p:txBody>
          <a:bodyPr wrap="square" lIns="91434" tIns="45717" rIns="91434" bIns="45717">
            <a:normAutofit/>
          </a:bodyPr>
          <a:lstStyle/>
          <a:p>
            <a:pPr algn="l" fontAlgn="auto">
              <a:lnSpc>
                <a:spcPct val="150000"/>
              </a:lnSpc>
            </a:pPr>
            <a:endParaRPr lang="zh-CN" altLang="en-US" sz="56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9" name="文本框 328"/>
          <p:cNvSpPr txBox="1"/>
          <p:nvPr/>
        </p:nvSpPr>
        <p:spPr>
          <a:xfrm>
            <a:off x="4538699" y="3976937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31" y="655776"/>
            <a:ext cx="1451520" cy="317035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527" y="643076"/>
            <a:ext cx="1451520" cy="31601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4834" y="618948"/>
            <a:ext cx="1434376" cy="309797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2392" y="618313"/>
            <a:ext cx="1451520" cy="31678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2175" y="618948"/>
            <a:ext cx="1438186" cy="313353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4656" y="822770"/>
            <a:ext cx="1420407" cy="3153850"/>
          </a:xfrm>
          <a:prstGeom prst="rect">
            <a:avLst/>
          </a:prstGeom>
        </p:spPr>
      </p:pic>
      <p:sp>
        <p:nvSpPr>
          <p:cNvPr id="328" name="object 13"/>
          <p:cNvSpPr/>
          <p:nvPr/>
        </p:nvSpPr>
        <p:spPr>
          <a:xfrm>
            <a:off x="3143690" y="3826451"/>
            <a:ext cx="4548223" cy="287002"/>
          </a:xfrm>
          <a:prstGeom prst="rect">
            <a:avLst/>
          </a:prstGeom>
          <a:solidFill>
            <a:srgbClr val="EC69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文本框 12"/>
          <p:cNvSpPr txBox="1"/>
          <p:nvPr/>
        </p:nvSpPr>
        <p:spPr>
          <a:xfrm>
            <a:off x="4997776" y="3847405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143690" y="4078531"/>
            <a:ext cx="4497427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b="1" dirty="0"/>
              <a:t>30-35</a:t>
            </a:r>
            <a:r>
              <a:rPr lang="zh-CN" altLang="en-US" sz="1000" b="1"/>
              <a:t>岁典型用户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sz="1000"/>
              <a:t>朋友圈</a:t>
            </a:r>
            <a:r>
              <a:rPr lang="en-US" altLang="zh-CN" sz="1000" dirty="0"/>
              <a:t>2-4</a:t>
            </a:r>
            <a:r>
              <a:rPr lang="zh-CN" altLang="en-US" sz="1000"/>
              <a:t>图</a:t>
            </a:r>
            <a:r>
              <a:rPr lang="zh-CN" sz="1000"/>
              <a:t>展示 </a:t>
            </a:r>
            <a:r>
              <a:rPr lang="en-US" altLang="zh-CN" sz="1000" dirty="0"/>
              <a:t>+ </a:t>
            </a:r>
            <a:r>
              <a:rPr lang="zh-CN" altLang="en-US" sz="1000"/>
              <a:t>简短文字，基本不分享文章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内容集中在孩子、美食、厨艺、减肥、教育、保险微商出现频率较高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较少晒自拍，自拍多集中展示孩子、背景不精致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希望展现自己家庭美满、懂生活、精致、关注家庭、情亲、亲子关系，对职业迷茫，不再关注社会热点发表自己看法、宝妈做微商保险比例高</a:t>
            </a:r>
            <a:endParaRPr lang="zh-CN" altLang="en-US" sz="1000"/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文本框 14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23" name="文本框 22"/>
          <p:cNvSpPr txBox="1"/>
          <p:nvPr/>
        </p:nvSpPr>
        <p:spPr>
          <a:xfrm>
            <a:off x="809380" y="3186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092132" y="1238352"/>
            <a:ext cx="2565241" cy="1579465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6151" name="文本框 16"/>
          <p:cNvSpPr txBox="1"/>
          <p:nvPr/>
        </p:nvSpPr>
        <p:spPr>
          <a:xfrm>
            <a:off x="1330243" y="1014528"/>
            <a:ext cx="1461998" cy="4356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01.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用户定位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6152" name="组合 6"/>
          <p:cNvGrpSpPr/>
          <p:nvPr/>
        </p:nvGrpSpPr>
        <p:grpSpPr>
          <a:xfrm>
            <a:off x="380976" y="377980"/>
            <a:ext cx="342879" cy="280971"/>
            <a:chOff x="4729" y="1585"/>
            <a:chExt cx="842" cy="708"/>
          </a:xfrm>
        </p:grpSpPr>
        <p:pic>
          <p:nvPicPr>
            <p:cNvPr id="6153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54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55" name="图片 1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9" name="îşliḍê"/>
          <p:cNvSpPr/>
          <p:nvPr/>
        </p:nvSpPr>
        <p:spPr>
          <a:xfrm>
            <a:off x="1069592" y="1444170"/>
            <a:ext cx="2731919" cy="1435555"/>
          </a:xfrm>
          <a:prstGeom prst="rect">
            <a:avLst/>
          </a:prstGeom>
        </p:spPr>
        <p:txBody>
          <a:bodyPr wrap="square" lIns="91434" tIns="45717" rIns="91434" bIns="45717">
            <a:normAutofit fontScale="25000" lnSpcReduction="20000"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面向人群：各年龄阶层女性          </a:t>
            </a:r>
            <a:endParaRPr lang="zh-CN" altLang="en-US" sz="5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人群特性：价格敏感型</a:t>
            </a:r>
            <a:endParaRPr lang="zh-CN" altLang="en-US" sz="5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适合年龄：</a:t>
            </a: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18-50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岁</a:t>
            </a:r>
            <a:endParaRPr lang="zh-CN" altLang="en-US" sz="56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base">
              <a:lnSpc>
                <a:spcPct val="110000"/>
              </a:lnSpc>
              <a:defRPr/>
            </a:pPr>
            <a:endParaRPr lang="zh-CN" altLang="en-US" sz="56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43144" y="1238352"/>
            <a:ext cx="4717758" cy="1823607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65" name="ïṡļîḍe"/>
          <p:cNvSpPr/>
          <p:nvPr/>
        </p:nvSpPr>
        <p:spPr>
          <a:xfrm>
            <a:off x="4543144" y="1390742"/>
            <a:ext cx="4879673" cy="1647160"/>
          </a:xfrm>
          <a:prstGeom prst="rect">
            <a:avLst/>
          </a:prstGeom>
        </p:spPr>
        <p:txBody>
          <a:bodyPr wrap="square" lIns="91434" tIns="45717" rIns="91434" bIns="45717">
            <a:normAutofit fontScale="25000" lnSpcReduction="20000"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、用户在社群内能不定时学习到各种个人洗护专业知识</a:t>
            </a:r>
            <a:endParaRPr lang="en-US" altLang="zh-CN" sz="5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、能与同质性的粉丝进行经验交流或受到专业性指导</a:t>
            </a:r>
            <a:endParaRPr lang="zh-CN" altLang="en-US" sz="5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、掌握洗护小技巧，保持身心愉悦</a:t>
            </a:r>
            <a:endParaRPr lang="en-US" altLang="zh-CN" sz="56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、参与社群营销活动及获得各种福利优惠</a:t>
            </a:r>
            <a:endParaRPr lang="en-US" altLang="zh-CN" sz="5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、各类洗护产品售前售后详细了解和咨询</a:t>
            </a:r>
            <a:endParaRPr lang="zh-CN" altLang="en-US" sz="56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159" name="文本框 8"/>
          <p:cNvSpPr txBox="1"/>
          <p:nvPr/>
        </p:nvSpPr>
        <p:spPr>
          <a:xfrm>
            <a:off x="4789509" y="1014845"/>
            <a:ext cx="1852180" cy="4356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16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02.输出利益点</a:t>
            </a:r>
            <a:endParaRPr lang="zh-CN" sz="16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43144" y="3761685"/>
            <a:ext cx="4717758" cy="1579465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6161" name="文本框 15"/>
          <p:cNvSpPr txBox="1"/>
          <p:nvPr/>
        </p:nvSpPr>
        <p:spPr>
          <a:xfrm>
            <a:off x="4587591" y="4039481"/>
            <a:ext cx="4406627" cy="1168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1、洗护知识科普                   2、洗护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热点话题互动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3、培养经验交流                   4、日常主题打卡互动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5、粉丝营销活动                   6、洗护用品推荐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7、售前售后咨询                   8、优惠福利发放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9、KOC培养/招募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62" name="文本框 17"/>
          <p:cNvSpPr txBox="1"/>
          <p:nvPr/>
        </p:nvSpPr>
        <p:spPr>
          <a:xfrm>
            <a:off x="4789509" y="3531830"/>
            <a:ext cx="1851545" cy="4356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</a:rPr>
              <a:t>03.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社群日常内容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2" name="右箭头 21"/>
          <p:cNvSpPr/>
          <p:nvPr/>
        </p:nvSpPr>
        <p:spPr>
          <a:xfrm>
            <a:off x="3900247" y="1882837"/>
            <a:ext cx="503207" cy="28890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4" name="右箭头 23"/>
          <p:cNvSpPr/>
          <p:nvPr/>
        </p:nvSpPr>
        <p:spPr>
          <a:xfrm rot="5400000">
            <a:off x="6730583" y="3279115"/>
            <a:ext cx="504794" cy="28890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328" y="3625169"/>
            <a:ext cx="2521429" cy="1666137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文本框 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7173" name="文本框 22"/>
          <p:cNvSpPr txBox="1"/>
          <p:nvPr/>
        </p:nvSpPr>
        <p:spPr>
          <a:xfrm>
            <a:off x="3838075" y="1157408"/>
            <a:ext cx="323088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48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某酒类品牌</a:t>
            </a:r>
            <a:endParaRPr lang="zh-CN" altLang="en-US" sz="4800" b="1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664867" y="2860041"/>
            <a:ext cx="7063303" cy="2161406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5" name="文本框 4"/>
          <p:cNvSpPr txBox="1"/>
          <p:nvPr/>
        </p:nvSpPr>
        <p:spPr>
          <a:xfrm>
            <a:off x="1741062" y="2991478"/>
            <a:ext cx="7042349" cy="1706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社群定位：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这是一个为中产阶级男性朋友提供关于保健酒养生的互动交流平台，在这里，能为注重养生的男性朋友分享专业的保健酒养生知识，推荐优质的保健酒产品，针对性地为大家解答关于男性养生方面的疑惑，并提供更科学的男性养生方式。同时，也鼓励大家积极交流，分享日常养生经验、结合养生时节热点进行趣味互动，打造男性养生品牌。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116625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23" name="文本框 22"/>
          <p:cNvSpPr txBox="1"/>
          <p:nvPr/>
        </p:nvSpPr>
        <p:spPr>
          <a:xfrm>
            <a:off x="719199" y="318612"/>
            <a:ext cx="171450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目标人群画像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8200" name="组合 6"/>
          <p:cNvGrpSpPr/>
          <p:nvPr/>
        </p:nvGrpSpPr>
        <p:grpSpPr>
          <a:xfrm>
            <a:off x="380976" y="377980"/>
            <a:ext cx="342879" cy="280971"/>
            <a:chOff x="4729" y="1585"/>
            <a:chExt cx="842" cy="708"/>
          </a:xfrm>
        </p:grpSpPr>
        <p:pic>
          <p:nvPicPr>
            <p:cNvPr id="8201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3" name="图片 1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" name="object 9"/>
          <p:cNvSpPr/>
          <p:nvPr/>
        </p:nvSpPr>
        <p:spPr>
          <a:xfrm>
            <a:off x="620865" y="1013702"/>
            <a:ext cx="3255444" cy="4096766"/>
          </a:xfrm>
          <a:custGeom>
            <a:avLst/>
            <a:gdLst/>
            <a:ahLst/>
            <a:cxnLst/>
            <a:rect l="l" t="t" r="r" b="b"/>
            <a:pathLst>
              <a:path w="3255645" h="4097020">
                <a:moveTo>
                  <a:pt x="1644396" y="0"/>
                </a:moveTo>
                <a:lnTo>
                  <a:pt x="0" y="4096511"/>
                </a:lnTo>
                <a:lnTo>
                  <a:pt x="3255264" y="4096511"/>
                </a:lnTo>
                <a:lnTo>
                  <a:pt x="164439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2007619" y="1837501"/>
            <a:ext cx="482570" cy="56578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latin typeface="微软雅黑" panose="020B0503020204020204" charset="-122"/>
                <a:cs typeface="微软雅黑" panose="020B0503020204020204" charset="-122"/>
              </a:rPr>
              <a:t>目标</a:t>
            </a:r>
            <a:endParaRPr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b="1" spc="-5" dirty="0">
                <a:latin typeface="微软雅黑" panose="020B0503020204020204" charset="-122"/>
                <a:cs typeface="微软雅黑" panose="020B0503020204020204" charset="-122"/>
              </a:rPr>
              <a:t>人群</a:t>
            </a:r>
            <a:endParaRPr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22"/>
          <p:cNvSpPr/>
          <p:nvPr/>
        </p:nvSpPr>
        <p:spPr>
          <a:xfrm>
            <a:off x="183504" y="2497733"/>
            <a:ext cx="9881258" cy="0"/>
          </a:xfrm>
          <a:custGeom>
            <a:avLst/>
            <a:gdLst/>
            <a:ahLst/>
            <a:cxnLst/>
            <a:rect l="l" t="t" r="r" b="b"/>
            <a:pathLst>
              <a:path w="9881870">
                <a:moveTo>
                  <a:pt x="0" y="0"/>
                </a:moveTo>
                <a:lnTo>
                  <a:pt x="9881616" y="0"/>
                </a:lnTo>
              </a:path>
            </a:pathLst>
          </a:custGeom>
          <a:ln w="9144">
            <a:solidFill>
              <a:srgbClr val="B1B1B1"/>
            </a:solidFill>
            <a:prstDash val="sys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1854085" y="2803148"/>
            <a:ext cx="789256" cy="31940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微软雅黑" panose="020B0503020204020204" charset="-122"/>
                <a:cs typeface="微软雅黑" panose="020B0503020204020204" charset="-122"/>
              </a:rPr>
              <a:t>关键词</a:t>
            </a:r>
            <a:endParaRPr sz="20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-102484" y="3429473"/>
            <a:ext cx="9879989" cy="0"/>
          </a:xfrm>
          <a:custGeom>
            <a:avLst/>
            <a:gdLst/>
            <a:ahLst/>
            <a:cxnLst/>
            <a:rect l="l" t="t" r="r" b="b"/>
            <a:pathLst>
              <a:path w="9880600">
                <a:moveTo>
                  <a:pt x="0" y="0"/>
                </a:moveTo>
                <a:lnTo>
                  <a:pt x="9880092" y="0"/>
                </a:lnTo>
              </a:path>
            </a:pathLst>
          </a:custGeom>
          <a:ln w="9144">
            <a:solidFill>
              <a:srgbClr val="B1B1B1"/>
            </a:solidFill>
            <a:prstDash val="sys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 txBox="1"/>
          <p:nvPr/>
        </p:nvSpPr>
        <p:spPr>
          <a:xfrm>
            <a:off x="1726204" y="3636598"/>
            <a:ext cx="1045145" cy="31940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微软雅黑" panose="020B0503020204020204" charset="-122"/>
                <a:cs typeface="微软雅黑" panose="020B0503020204020204" charset="-122"/>
              </a:rPr>
              <a:t>关联属性</a:t>
            </a:r>
            <a:endParaRPr sz="20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22509" y="4352834"/>
            <a:ext cx="2252841" cy="56578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895985" algn="l"/>
                <a:tab pos="1782445" algn="l"/>
              </a:tabLst>
            </a:pPr>
            <a:r>
              <a:rPr sz="2700" baseline="2000" dirty="0">
                <a:latin typeface="微软雅黑" panose="020B0503020204020204" charset="-122"/>
                <a:cs typeface="微软雅黑" panose="020B0503020204020204" charset="-122"/>
              </a:rPr>
              <a:t>产品	档次	</a:t>
            </a:r>
            <a:r>
              <a:rPr dirty="0">
                <a:latin typeface="微软雅黑" panose="020B0503020204020204" charset="-122"/>
                <a:cs typeface="微软雅黑" panose="020B0503020204020204" charset="-122"/>
              </a:rPr>
              <a:t>人群 </a:t>
            </a:r>
            <a:r>
              <a:rPr sz="2700" baseline="2000" dirty="0">
                <a:latin typeface="微软雅黑" panose="020B0503020204020204" charset="-122"/>
                <a:cs typeface="微软雅黑" panose="020B0503020204020204" charset="-122"/>
              </a:rPr>
              <a:t>功能	定位	</a:t>
            </a:r>
            <a:r>
              <a:rPr spc="-5" dirty="0">
                <a:latin typeface="微软雅黑" panose="020B0503020204020204" charset="-122"/>
                <a:cs typeface="微软雅黑" panose="020B0503020204020204" charset="-122"/>
              </a:rPr>
              <a:t>定位</a:t>
            </a:r>
            <a:endParaRPr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726204" y="4277399"/>
            <a:ext cx="1905" cy="905454"/>
          </a:xfrm>
          <a:custGeom>
            <a:avLst/>
            <a:gdLst/>
            <a:ahLst/>
            <a:cxnLst/>
            <a:rect l="l" t="t" r="r" b="b"/>
            <a:pathLst>
              <a:path w="1905" h="905510">
                <a:moveTo>
                  <a:pt x="0" y="0"/>
                </a:moveTo>
                <a:lnTo>
                  <a:pt x="1523" y="905255"/>
                </a:lnTo>
              </a:path>
            </a:pathLst>
          </a:custGeom>
          <a:ln w="19812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2771603" y="4246286"/>
            <a:ext cx="0" cy="896564"/>
          </a:xfrm>
          <a:custGeom>
            <a:avLst/>
            <a:gdLst/>
            <a:ahLst/>
            <a:cxnLst/>
            <a:rect l="l" t="t" r="r" b="b"/>
            <a:pathLst>
              <a:path h="896620">
                <a:moveTo>
                  <a:pt x="0" y="0"/>
                </a:moveTo>
                <a:lnTo>
                  <a:pt x="0" y="896111"/>
                </a:lnTo>
              </a:path>
            </a:pathLst>
          </a:custGeom>
          <a:ln w="19812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4218170" y="1837753"/>
            <a:ext cx="407009" cy="378437"/>
          </a:xfrm>
          <a:custGeom>
            <a:avLst/>
            <a:gdLst/>
            <a:ahLst/>
            <a:cxnLst/>
            <a:rect l="l" t="t" r="r" b="b"/>
            <a:pathLst>
              <a:path w="407035" h="378460">
                <a:moveTo>
                  <a:pt x="0" y="94487"/>
                </a:moveTo>
                <a:lnTo>
                  <a:pt x="300228" y="94487"/>
                </a:lnTo>
                <a:lnTo>
                  <a:pt x="300228" y="0"/>
                </a:lnTo>
                <a:lnTo>
                  <a:pt x="406908" y="188975"/>
                </a:lnTo>
                <a:lnTo>
                  <a:pt x="300228" y="377952"/>
                </a:lnTo>
                <a:lnTo>
                  <a:pt x="300228" y="283464"/>
                </a:lnTo>
                <a:lnTo>
                  <a:pt x="0" y="283464"/>
                </a:lnTo>
                <a:lnTo>
                  <a:pt x="0" y="94487"/>
                </a:lnTo>
                <a:close/>
              </a:path>
            </a:pathLst>
          </a:custGeom>
          <a:solidFill>
            <a:schemeClr val="accent4"/>
          </a:solidFill>
          <a:ln w="9144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2"/>
          <p:cNvSpPr/>
          <p:nvPr/>
        </p:nvSpPr>
        <p:spPr>
          <a:xfrm>
            <a:off x="4218170" y="2778765"/>
            <a:ext cx="407009" cy="378437"/>
          </a:xfrm>
          <a:custGeom>
            <a:avLst/>
            <a:gdLst/>
            <a:ahLst/>
            <a:cxnLst/>
            <a:rect l="l" t="t" r="r" b="b"/>
            <a:pathLst>
              <a:path w="407035" h="378460">
                <a:moveTo>
                  <a:pt x="0" y="94487"/>
                </a:moveTo>
                <a:lnTo>
                  <a:pt x="300228" y="94487"/>
                </a:lnTo>
                <a:lnTo>
                  <a:pt x="300228" y="0"/>
                </a:lnTo>
                <a:lnTo>
                  <a:pt x="406908" y="188975"/>
                </a:lnTo>
                <a:lnTo>
                  <a:pt x="300228" y="377952"/>
                </a:lnTo>
                <a:lnTo>
                  <a:pt x="300228" y="283464"/>
                </a:lnTo>
                <a:lnTo>
                  <a:pt x="0" y="283464"/>
                </a:lnTo>
                <a:lnTo>
                  <a:pt x="0" y="94487"/>
                </a:lnTo>
                <a:close/>
              </a:path>
            </a:pathLst>
          </a:custGeom>
          <a:solidFill>
            <a:schemeClr val="accent4"/>
          </a:solidFill>
          <a:ln w="9144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2"/>
          <p:cNvSpPr/>
          <p:nvPr/>
        </p:nvSpPr>
        <p:spPr>
          <a:xfrm>
            <a:off x="4218170" y="3974396"/>
            <a:ext cx="407009" cy="378437"/>
          </a:xfrm>
          <a:custGeom>
            <a:avLst/>
            <a:gdLst/>
            <a:ahLst/>
            <a:cxnLst/>
            <a:rect l="l" t="t" r="r" b="b"/>
            <a:pathLst>
              <a:path w="407035" h="378460">
                <a:moveTo>
                  <a:pt x="0" y="94487"/>
                </a:moveTo>
                <a:lnTo>
                  <a:pt x="300228" y="94487"/>
                </a:lnTo>
                <a:lnTo>
                  <a:pt x="300228" y="0"/>
                </a:lnTo>
                <a:lnTo>
                  <a:pt x="406908" y="188975"/>
                </a:lnTo>
                <a:lnTo>
                  <a:pt x="300228" y="377952"/>
                </a:lnTo>
                <a:lnTo>
                  <a:pt x="300228" y="283464"/>
                </a:lnTo>
                <a:lnTo>
                  <a:pt x="0" y="283464"/>
                </a:lnTo>
                <a:lnTo>
                  <a:pt x="0" y="94487"/>
                </a:lnTo>
                <a:close/>
              </a:path>
            </a:pathLst>
          </a:custGeom>
          <a:solidFill>
            <a:schemeClr val="accent4"/>
          </a:solidFill>
          <a:ln w="9144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5008570" y="1583084"/>
            <a:ext cx="3818019" cy="829310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700" algn="l">
              <a:lnSpc>
                <a:spcPts val="3190"/>
              </a:lnSpc>
              <a:spcBef>
                <a:spcPts val="95"/>
              </a:spcBef>
            </a:pP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35岁至55岁</a:t>
            </a:r>
            <a:endParaRPr sz="18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algn="l">
              <a:lnSpc>
                <a:spcPts val="3190"/>
              </a:lnSpc>
            </a:pP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有一定经济基础且注重养身的男性</a:t>
            </a:r>
            <a:endParaRPr sz="18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8" name="object 20"/>
          <p:cNvSpPr txBox="1"/>
          <p:nvPr/>
        </p:nvSpPr>
        <p:spPr>
          <a:xfrm>
            <a:off x="5040953" y="2867661"/>
            <a:ext cx="4039620" cy="28892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微软雅黑" panose="020B0503020204020204" charset="-122"/>
                <a:cs typeface="微软雅黑" panose="020B0503020204020204" charset="-122"/>
              </a:rPr>
              <a:t>高端、男性、</a:t>
            </a:r>
            <a:r>
              <a:rPr spc="-5" dirty="0">
                <a:latin typeface="微软雅黑" panose="020B0503020204020204" charset="-122"/>
                <a:cs typeface="微软雅黑" panose="020B0503020204020204" charset="-122"/>
              </a:rPr>
              <a:t>35</a:t>
            </a:r>
            <a:r>
              <a:rPr dirty="0">
                <a:latin typeface="微软雅黑" panose="020B0503020204020204" charset="-122"/>
                <a:cs typeface="微软雅黑" panose="020B0503020204020204" charset="-122"/>
              </a:rPr>
              <a:t>岁以上、养</a:t>
            </a:r>
            <a:r>
              <a:rPr lang="zh-CN" dirty="0">
                <a:latin typeface="微软雅黑" panose="020B0503020204020204" charset="-122"/>
                <a:cs typeface="微软雅黑" panose="020B0503020204020204" charset="-122"/>
              </a:rPr>
              <a:t>身</a:t>
            </a:r>
            <a:endParaRPr lang="zh-CN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812302" y="3739113"/>
            <a:ext cx="1444536" cy="1085215"/>
          </a:xfrm>
          <a:prstGeom prst="rect">
            <a:avLst/>
          </a:prstGeom>
        </p:spPr>
        <p:txBody>
          <a:bodyPr vert="horz" wrap="square" lIns="0" tIns="67940" rIns="0" bIns="0" rtlCol="0">
            <a:spAutoFit/>
          </a:bodyPr>
          <a:lstStyle/>
          <a:p>
            <a:pPr marL="117475">
              <a:lnSpc>
                <a:spcPct val="100000"/>
              </a:lnSpc>
              <a:spcBef>
                <a:spcPts val="535"/>
              </a:spcBef>
            </a:pP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人群定位</a:t>
            </a:r>
            <a:endParaRPr sz="14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00000"/>
              </a:lnSpc>
              <a:spcBef>
                <a:spcPts val="500"/>
              </a:spcBef>
            </a:pPr>
            <a:r>
              <a:rPr sz="1600" dirty="0">
                <a:latin typeface="宋体" panose="02010600030101010101" pitchFamily="2" charset="-122"/>
                <a:cs typeface="宋体" panose="02010600030101010101" pitchFamily="2" charset="-122"/>
              </a:rPr>
              <a:t>35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岁以上男性 有一定经济基础 注重养身</a:t>
            </a:r>
            <a:endParaRPr sz="16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33"/>
          <p:cNvSpPr txBox="1"/>
          <p:nvPr/>
        </p:nvSpPr>
        <p:spPr>
          <a:xfrm>
            <a:off x="4885769" y="3739113"/>
            <a:ext cx="1444536" cy="902970"/>
          </a:xfrm>
          <a:prstGeom prst="rect">
            <a:avLst/>
          </a:prstGeom>
        </p:spPr>
        <p:txBody>
          <a:bodyPr vert="horz" wrap="square" lIns="0" tIns="679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500"/>
              </a:spcBef>
            </a:pP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产品功能</a:t>
            </a:r>
            <a:endParaRPr lang="zh-CN" sz="16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 algn="l">
              <a:lnSpc>
                <a:spcPct val="100000"/>
              </a:lnSpc>
              <a:spcBef>
                <a:spcPts val="500"/>
              </a:spcBef>
              <a:buClrTx/>
              <a:buSzTx/>
              <a:buFontTx/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帮助睡眠</a:t>
            </a:r>
            <a:endParaRPr sz="1600" spc="-5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 algn="l">
              <a:lnSpc>
                <a:spcPct val="100000"/>
              </a:lnSpc>
              <a:spcBef>
                <a:spcPts val="500"/>
              </a:spcBef>
              <a:buClrTx/>
              <a:buSzTx/>
              <a:buFontTx/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男性功能</a:t>
            </a:r>
            <a:endParaRPr sz="1600" spc="-5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33"/>
          <p:cNvSpPr txBox="1"/>
          <p:nvPr/>
        </p:nvSpPr>
        <p:spPr>
          <a:xfrm>
            <a:off x="6338559" y="3739113"/>
            <a:ext cx="1444536" cy="593090"/>
          </a:xfrm>
          <a:prstGeom prst="rect">
            <a:avLst/>
          </a:prstGeom>
        </p:spPr>
        <p:txBody>
          <a:bodyPr vert="horz" wrap="square" lIns="0" tIns="679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500"/>
              </a:spcBef>
            </a:pP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档次定位</a:t>
            </a:r>
            <a:endParaRPr lang="zh-CN" sz="16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 algn="l">
              <a:lnSpc>
                <a:spcPct val="100000"/>
              </a:lnSpc>
              <a:spcBef>
                <a:spcPts val="500"/>
              </a:spcBef>
              <a:buClrTx/>
              <a:buSzTx/>
              <a:buFontTx/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高端</a:t>
            </a:r>
            <a:endParaRPr sz="1600" spc="-5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720933" y="3695015"/>
            <a:ext cx="1142294" cy="1032446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19" name="矩形 18"/>
          <p:cNvSpPr/>
          <p:nvPr/>
        </p:nvSpPr>
        <p:spPr>
          <a:xfrm>
            <a:off x="6217535" y="3695015"/>
            <a:ext cx="1142294" cy="1032446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20" name="矩形 19"/>
          <p:cNvSpPr/>
          <p:nvPr/>
        </p:nvSpPr>
        <p:spPr>
          <a:xfrm>
            <a:off x="7684294" y="3695015"/>
            <a:ext cx="1572798" cy="1130865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26" name="矩形 25"/>
          <p:cNvSpPr/>
          <p:nvPr/>
        </p:nvSpPr>
        <p:spPr>
          <a:xfrm>
            <a:off x="4886023" y="1582500"/>
            <a:ext cx="4738712" cy="829894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27" name="矩形 26"/>
          <p:cNvSpPr/>
          <p:nvPr/>
        </p:nvSpPr>
        <p:spPr>
          <a:xfrm>
            <a:off x="4886023" y="2552720"/>
            <a:ext cx="4738712" cy="829894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grpSp>
        <p:nvGrpSpPr>
          <p:cNvPr id="8" name="组合 7"/>
          <p:cNvGrpSpPr/>
          <p:nvPr/>
        </p:nvGrpSpPr>
        <p:grpSpPr>
          <a:xfrm>
            <a:off x="563210" y="1425030"/>
            <a:ext cx="2169661" cy="2287763"/>
            <a:chOff x="6847" y="2963"/>
            <a:chExt cx="2446" cy="2633"/>
          </a:xfrm>
        </p:grpSpPr>
        <p:pic>
          <p:nvPicPr>
            <p:cNvPr id="10" name="图片 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7189" y="3936"/>
              <a:ext cx="1780" cy="6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zh-CN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内容定位</a:t>
              </a:r>
              <a:endParaRPr lang="zh-CN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047176" y="1176125"/>
            <a:ext cx="693377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根据用户属性及产品调性，确定社群日常内容，并将其细化规划，进行各种类型的讨论及互动，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维系用户、</a:t>
            </a:r>
            <a:r>
              <a:rPr lang="zh-CN" altLang="en-US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提高用户粘性。</a:t>
            </a:r>
            <a:endParaRPr lang="zh-CN" altLang="en-US" noProof="1"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b="6128"/>
          <a:stretch>
            <a:fillRect/>
          </a:stretch>
        </p:blipFill>
        <p:spPr>
          <a:xfrm>
            <a:off x="2961457" y="2456206"/>
            <a:ext cx="1706774" cy="2494126"/>
          </a:xfrm>
          <a:prstGeom prst="rect">
            <a:avLst/>
          </a:prstGeom>
          <a:ln>
            <a:solidFill>
              <a:srgbClr val="FEA90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582" y="2367312"/>
            <a:ext cx="1450885" cy="2583020"/>
          </a:xfrm>
          <a:prstGeom prst="rect">
            <a:avLst/>
          </a:prstGeom>
          <a:ln>
            <a:solidFill>
              <a:srgbClr val="FEA900"/>
            </a:solidFill>
          </a:ln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rcRect t="25211"/>
          <a:stretch>
            <a:fillRect/>
          </a:stretch>
        </p:blipFill>
        <p:spPr>
          <a:xfrm>
            <a:off x="7693819" y="2620026"/>
            <a:ext cx="1832497" cy="2255380"/>
          </a:xfrm>
          <a:prstGeom prst="rect">
            <a:avLst/>
          </a:prstGeom>
          <a:ln>
            <a:solidFill>
              <a:srgbClr val="FEA900"/>
            </a:solidFill>
          </a:ln>
        </p:spPr>
      </p:pic>
      <p:sp>
        <p:nvSpPr>
          <p:cNvPr id="21" name="文本框 20"/>
          <p:cNvSpPr txBox="1"/>
          <p:nvPr/>
        </p:nvSpPr>
        <p:spPr>
          <a:xfrm>
            <a:off x="2847340" y="5128260"/>
            <a:ext cx="19354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日常互动送礼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277793" y="5128121"/>
            <a:ext cx="1805828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话题讨论维度</a:t>
            </a:r>
            <a:endParaRPr lang="en-US" altLang="zh-CN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565557" y="5128121"/>
            <a:ext cx="2089021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专业知识科普</a:t>
            </a:r>
            <a:endParaRPr lang="zh-CN" altLang="en-US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9" name="对角圆角矩形 8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093878" y="289875"/>
            <a:ext cx="1578903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内容定位</a:t>
            </a:r>
            <a:endParaRPr lang="zh-CN" altLang="zh-CN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25" name="矩形 24"/>
          <p:cNvSpPr/>
          <p:nvPr/>
        </p:nvSpPr>
        <p:spPr>
          <a:xfrm>
            <a:off x="1092132" y="1238352"/>
            <a:ext cx="2565241" cy="1579465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8199" name="文本框 16"/>
          <p:cNvSpPr txBox="1"/>
          <p:nvPr/>
        </p:nvSpPr>
        <p:spPr>
          <a:xfrm>
            <a:off x="1330243" y="1014528"/>
            <a:ext cx="1461998" cy="4356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01.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用户定位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8200" name="组合 6"/>
          <p:cNvGrpSpPr/>
          <p:nvPr/>
        </p:nvGrpSpPr>
        <p:grpSpPr>
          <a:xfrm>
            <a:off x="380976" y="377980"/>
            <a:ext cx="342879" cy="280971"/>
            <a:chOff x="4729" y="1585"/>
            <a:chExt cx="842" cy="708"/>
          </a:xfrm>
        </p:grpSpPr>
        <p:pic>
          <p:nvPicPr>
            <p:cNvPr id="8201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3" name="图片 1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9" name="îşliḍê"/>
          <p:cNvSpPr/>
          <p:nvPr/>
        </p:nvSpPr>
        <p:spPr>
          <a:xfrm>
            <a:off x="1168328" y="1500273"/>
            <a:ext cx="2431899" cy="1055623"/>
          </a:xfrm>
          <a:prstGeom prst="rect">
            <a:avLst/>
          </a:prstGeom>
        </p:spPr>
        <p:txBody>
          <a:bodyPr wrap="square" lIns="91434" tIns="45717" rIns="91434" bIns="45717">
            <a:normAutofit fontScale="25000" lnSpcReduction="20000"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面向人群：有一定经济基础且注重养生的男性          </a:t>
            </a:r>
            <a:endParaRPr lang="zh-CN" altLang="en-US" sz="5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适合年龄：</a:t>
            </a:r>
            <a:r>
              <a:rPr 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35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岁以上</a:t>
            </a:r>
            <a:endParaRPr lang="zh-CN" altLang="en-US" sz="56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base">
              <a:lnSpc>
                <a:spcPct val="110000"/>
              </a:lnSpc>
              <a:defRPr/>
            </a:pPr>
            <a:endParaRPr lang="zh-CN" altLang="en-US" sz="56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43144" y="1238352"/>
            <a:ext cx="4717758" cy="1833132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65" name="ïṡļîḍe"/>
          <p:cNvSpPr/>
          <p:nvPr/>
        </p:nvSpPr>
        <p:spPr>
          <a:xfrm>
            <a:off x="4543144" y="1390742"/>
            <a:ext cx="4879673" cy="1292145"/>
          </a:xfrm>
          <a:prstGeom prst="rect">
            <a:avLst/>
          </a:prstGeom>
        </p:spPr>
        <p:txBody>
          <a:bodyPr wrap="square" lIns="91434" tIns="45717" rIns="91434" bIns="45717">
            <a:normAutofit fontScale="25000" lnSpcReduction="20000"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、用户在社群内能不定时学习到各种保健酒养生专业知识</a:t>
            </a:r>
            <a:endParaRPr lang="zh-CN" altLang="en-US" sz="5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、有效提高养生质量，提高身体素质</a:t>
            </a:r>
            <a:endParaRPr lang="en-US" altLang="zh-CN" sz="5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、能与同质性的粉丝进行养生经验交流或受到专业性指导</a:t>
            </a:r>
            <a:endParaRPr lang="en-US" altLang="zh-CN" sz="56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、参与社群营销活动及获得各种福利优惠</a:t>
            </a:r>
            <a:endParaRPr lang="en-US" altLang="zh-CN" sz="5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、各类保健酒产品售前售后详细了解和咨询</a:t>
            </a:r>
            <a:endParaRPr lang="zh-CN" altLang="en-US" sz="56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207" name="文本框 8"/>
          <p:cNvSpPr txBox="1"/>
          <p:nvPr/>
        </p:nvSpPr>
        <p:spPr>
          <a:xfrm>
            <a:off x="4789509" y="1014845"/>
            <a:ext cx="1698520" cy="4356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16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02.输出利益点</a:t>
            </a:r>
            <a:endParaRPr lang="zh-CN" sz="16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43144" y="3761685"/>
            <a:ext cx="4717758" cy="1579465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8209" name="文本框 15"/>
          <p:cNvSpPr txBox="1"/>
          <p:nvPr/>
        </p:nvSpPr>
        <p:spPr>
          <a:xfrm>
            <a:off x="4587591" y="4039481"/>
            <a:ext cx="4406627" cy="1168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1、保健酒养生知识科普         2、养生热点话题互动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3、培养经验交流                   4、日常主题打卡互动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5、粉丝营销活动                   6、保健酒推荐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7、售前售后咨询                   8、优惠福利发放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9、KOC培养/招募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10" name="文本框 17"/>
          <p:cNvSpPr txBox="1"/>
          <p:nvPr/>
        </p:nvSpPr>
        <p:spPr>
          <a:xfrm>
            <a:off x="4789509" y="3531195"/>
            <a:ext cx="1899802" cy="4356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</a:rPr>
              <a:t>03.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社群日常内容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2" name="右箭头 21"/>
          <p:cNvSpPr/>
          <p:nvPr/>
        </p:nvSpPr>
        <p:spPr>
          <a:xfrm>
            <a:off x="3900247" y="1882837"/>
            <a:ext cx="503207" cy="28890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4" name="右箭头 23"/>
          <p:cNvSpPr/>
          <p:nvPr/>
        </p:nvSpPr>
        <p:spPr>
          <a:xfrm rot="5400000">
            <a:off x="6730583" y="3279115"/>
            <a:ext cx="504794" cy="28890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328" y="3757241"/>
            <a:ext cx="2565876" cy="145088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文本框 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64320" y="28432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9221" name="文本框 22"/>
          <p:cNvSpPr txBox="1"/>
          <p:nvPr/>
        </p:nvSpPr>
        <p:spPr>
          <a:xfrm>
            <a:off x="3061448" y="1252017"/>
            <a:ext cx="445008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48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某童服童鞋品牌</a:t>
            </a:r>
            <a:endParaRPr lang="en-US" altLang="zh-CN" sz="48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772810" y="2751146"/>
            <a:ext cx="6868688" cy="2054098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5" name="文本框 4"/>
          <p:cNvSpPr txBox="1"/>
          <p:nvPr/>
        </p:nvSpPr>
        <p:spPr>
          <a:xfrm>
            <a:off x="1820432" y="2882900"/>
            <a:ext cx="6932184" cy="1706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社群定位：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这是一个为宝爸宝妈提供童装童鞋相关内容的互动交流平台，在这里，能为宝爸宝妈及儿童亲友分享专业的童装知识，推荐时尚与舒适相结合的童装产品，提高宝妈宝爸对儿童时尚的触觉和时尚感。同时，也鼓励大家积极交流，讨论儿童穿着经验和进行各种趣味互动，营造儿童时尚氛围，让品牌形象深入人心。</a:t>
            </a:r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116625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25" name="矩形 24"/>
          <p:cNvSpPr/>
          <p:nvPr/>
        </p:nvSpPr>
        <p:spPr>
          <a:xfrm>
            <a:off x="1092132" y="1238352"/>
            <a:ext cx="2565241" cy="1579465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10247" name="文本框 16"/>
          <p:cNvSpPr txBox="1"/>
          <p:nvPr/>
        </p:nvSpPr>
        <p:spPr>
          <a:xfrm>
            <a:off x="1330243" y="1014528"/>
            <a:ext cx="1461998" cy="4356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01.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用户定位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10248" name="组合 6"/>
          <p:cNvGrpSpPr/>
          <p:nvPr/>
        </p:nvGrpSpPr>
        <p:grpSpPr>
          <a:xfrm>
            <a:off x="380976" y="377980"/>
            <a:ext cx="342879" cy="280971"/>
            <a:chOff x="4729" y="1585"/>
            <a:chExt cx="842" cy="708"/>
          </a:xfrm>
        </p:grpSpPr>
        <p:pic>
          <p:nvPicPr>
            <p:cNvPr id="10249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0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1" name="图片 1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9" name="îşliḍê"/>
          <p:cNvSpPr/>
          <p:nvPr/>
        </p:nvSpPr>
        <p:spPr>
          <a:xfrm>
            <a:off x="1168328" y="1500273"/>
            <a:ext cx="2431899" cy="1317544"/>
          </a:xfrm>
          <a:prstGeom prst="rect">
            <a:avLst/>
          </a:prstGeom>
        </p:spPr>
        <p:txBody>
          <a:bodyPr wrap="square" lIns="91434" tIns="45717" rIns="91434" bIns="45717">
            <a:normAutofit fontScale="25000" lnSpcReduction="20000"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面向人群：追求时尚、品位、进步的少年儿童父母、亲友         </a:t>
            </a:r>
            <a:endParaRPr lang="zh-CN" altLang="en-US" sz="5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适合年龄：</a:t>
            </a:r>
            <a:r>
              <a:rPr 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18-45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岁</a:t>
            </a:r>
            <a:endParaRPr lang="zh-CN" altLang="en-US" sz="56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base">
              <a:lnSpc>
                <a:spcPct val="110000"/>
              </a:lnSpc>
              <a:defRPr/>
            </a:pPr>
            <a:endParaRPr lang="zh-CN" altLang="en-US" sz="56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43144" y="1238352"/>
            <a:ext cx="4717758" cy="1856625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65" name="ïṡļîḍe"/>
          <p:cNvSpPr/>
          <p:nvPr/>
        </p:nvSpPr>
        <p:spPr>
          <a:xfrm>
            <a:off x="4543144" y="1390742"/>
            <a:ext cx="4879673" cy="1292145"/>
          </a:xfrm>
          <a:prstGeom prst="rect">
            <a:avLst/>
          </a:prstGeom>
        </p:spPr>
        <p:txBody>
          <a:bodyPr wrap="square" lIns="91434" tIns="45717" rIns="91434" bIns="45717">
            <a:normAutofit fontScale="25000" lnSpcReduction="20000"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、在社群内能不定时学习到各种童装童鞋专业穿搭知识</a:t>
            </a:r>
            <a:endParaRPr lang="zh-CN" altLang="en-US" sz="5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、提高审美能力、儿童穿搭时尚感</a:t>
            </a:r>
            <a:endParaRPr lang="en-US" altLang="zh-CN" sz="5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、能与同质性的粉丝进行经验交流或受到专业性指导</a:t>
            </a:r>
            <a:endParaRPr lang="en-US" altLang="zh-CN" sz="56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、参与社群营销活动及获得各种福利优惠</a:t>
            </a:r>
            <a:endParaRPr lang="en-US" altLang="zh-CN" sz="5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、各类童装童鞋等服饰产品售前售后详细了解和咨询</a:t>
            </a:r>
            <a:endParaRPr lang="zh-CN" altLang="en-US" sz="56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255" name="文本框 8"/>
          <p:cNvSpPr txBox="1"/>
          <p:nvPr/>
        </p:nvSpPr>
        <p:spPr>
          <a:xfrm>
            <a:off x="4789509" y="1014845"/>
            <a:ext cx="1651533" cy="4356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16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02.输出利益点</a:t>
            </a:r>
            <a:endParaRPr lang="zh-CN" sz="16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43144" y="3833436"/>
            <a:ext cx="4717758" cy="1579465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10257" name="文本框 15"/>
          <p:cNvSpPr txBox="1"/>
          <p:nvPr/>
        </p:nvSpPr>
        <p:spPr>
          <a:xfrm>
            <a:off x="4587591" y="4111232"/>
            <a:ext cx="4406627" cy="1168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1、童装童鞋穿搭知识            2、儿童时尚话题互动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3、儿童日常穿搭经验交流     4、日常主题打卡互动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5、粉丝营销活动                   6、儿童服饰推荐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7、售前售后咨询                   8、优惠福利发放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9、KOC培养/招募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258" name="文本框 17"/>
          <p:cNvSpPr txBox="1"/>
          <p:nvPr/>
        </p:nvSpPr>
        <p:spPr>
          <a:xfrm>
            <a:off x="4789509" y="3602945"/>
            <a:ext cx="1911867" cy="4356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</a:rPr>
              <a:t>03.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社群日常内容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2" name="右箭头 21"/>
          <p:cNvSpPr/>
          <p:nvPr/>
        </p:nvSpPr>
        <p:spPr>
          <a:xfrm>
            <a:off x="3900247" y="1882837"/>
            <a:ext cx="503207" cy="28890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4" name="右箭头 23"/>
          <p:cNvSpPr/>
          <p:nvPr/>
        </p:nvSpPr>
        <p:spPr>
          <a:xfrm rot="5400000">
            <a:off x="6730583" y="3350866"/>
            <a:ext cx="504794" cy="28890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392" y="3519130"/>
            <a:ext cx="1894088" cy="189408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文本框 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4310" y="319247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18437" name="文本框 22"/>
          <p:cNvSpPr txBox="1"/>
          <p:nvPr/>
        </p:nvSpPr>
        <p:spPr>
          <a:xfrm>
            <a:off x="2599836" y="1279965"/>
            <a:ext cx="505968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48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某通信网络运营商</a:t>
            </a:r>
            <a:endParaRPr lang="zh-CN" altLang="en-US" sz="4800" b="1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695345" y="2808927"/>
            <a:ext cx="6868688" cy="2054098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5" name="文本框 4"/>
          <p:cNvSpPr txBox="1"/>
          <p:nvPr/>
        </p:nvSpPr>
        <p:spPr>
          <a:xfrm>
            <a:off x="1742967" y="2940681"/>
            <a:ext cx="6932184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社群定位：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这是一个为用户提供便利的全类型业务办理平台，在这里，能为大家分享最新资讯，推荐更优惠的业务活动，为大家专业解答业务疑惑。除此之外，结合时事热点进行趣味互动、派发福利，提高品牌形象和亲和力，增强用户信任感。</a:t>
            </a:r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0938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25" name="矩形 24"/>
          <p:cNvSpPr/>
          <p:nvPr/>
        </p:nvSpPr>
        <p:spPr>
          <a:xfrm>
            <a:off x="1092132" y="1238352"/>
            <a:ext cx="2565241" cy="1579465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19463" name="文本框 16"/>
          <p:cNvSpPr txBox="1"/>
          <p:nvPr/>
        </p:nvSpPr>
        <p:spPr>
          <a:xfrm>
            <a:off x="1330243" y="1014528"/>
            <a:ext cx="1461998" cy="4356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01.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用户定位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19464" name="组合 6"/>
          <p:cNvGrpSpPr/>
          <p:nvPr/>
        </p:nvGrpSpPr>
        <p:grpSpPr>
          <a:xfrm>
            <a:off x="380976" y="377980"/>
            <a:ext cx="342879" cy="280971"/>
            <a:chOff x="4729" y="1585"/>
            <a:chExt cx="842" cy="708"/>
          </a:xfrm>
        </p:grpSpPr>
        <p:pic>
          <p:nvPicPr>
            <p:cNvPr id="19465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6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7" name="图片 1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9" name="îşliḍê"/>
          <p:cNvSpPr/>
          <p:nvPr/>
        </p:nvSpPr>
        <p:spPr>
          <a:xfrm>
            <a:off x="1168328" y="1500273"/>
            <a:ext cx="2431899" cy="1182614"/>
          </a:xfrm>
          <a:prstGeom prst="rect">
            <a:avLst/>
          </a:prstGeom>
        </p:spPr>
        <p:txBody>
          <a:bodyPr wrap="square" lIns="91434" tIns="45717" rIns="91434" bIns="45717">
            <a:normAutofit fontScale="32500" lnSpcReduction="20000"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面向人群：各年龄阶层的移动用户      </a:t>
            </a:r>
            <a:endParaRPr lang="zh-CN" altLang="en-US" sz="5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适合年龄：</a:t>
            </a:r>
            <a:r>
              <a:rPr 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15-60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岁</a:t>
            </a:r>
            <a:endParaRPr lang="zh-CN" altLang="en-US" sz="56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base">
              <a:lnSpc>
                <a:spcPct val="110000"/>
              </a:lnSpc>
              <a:defRPr/>
            </a:pPr>
            <a:endParaRPr lang="zh-CN" altLang="en-US" sz="56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43144" y="1238352"/>
            <a:ext cx="4717758" cy="1579465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65" name="ïṡļîḍe"/>
          <p:cNvSpPr/>
          <p:nvPr/>
        </p:nvSpPr>
        <p:spPr>
          <a:xfrm>
            <a:off x="4543144" y="1390742"/>
            <a:ext cx="4879673" cy="1292145"/>
          </a:xfrm>
          <a:prstGeom prst="rect">
            <a:avLst/>
          </a:prstGeom>
        </p:spPr>
        <p:txBody>
          <a:bodyPr wrap="square" lIns="91434" tIns="45717" rIns="91434" bIns="45717">
            <a:normAutofit fontScale="25000" lnSpcReduction="10000"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、在社群内能不定时接收到品牌的最新资讯</a:t>
            </a:r>
            <a:endParaRPr lang="en-US" altLang="zh-CN" sz="5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、能得到一对一的业务服务</a:t>
            </a:r>
            <a:endParaRPr lang="en-US" altLang="zh-CN" sz="56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、参与社群营销活动及获得各种福利优惠</a:t>
            </a:r>
            <a:endParaRPr lang="en-US" altLang="zh-CN" sz="5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、各类业务产品的详细了解和咨询</a:t>
            </a:r>
            <a:endParaRPr lang="zh-CN" altLang="en-US" sz="56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471" name="文本框 8"/>
          <p:cNvSpPr txBox="1"/>
          <p:nvPr/>
        </p:nvSpPr>
        <p:spPr>
          <a:xfrm>
            <a:off x="4789509" y="1014845"/>
            <a:ext cx="1677566" cy="4356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16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02.输出利益点</a:t>
            </a:r>
            <a:endParaRPr lang="zh-CN" sz="16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43144" y="3546434"/>
            <a:ext cx="4717758" cy="1579465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19473" name="文本框 15"/>
          <p:cNvSpPr txBox="1"/>
          <p:nvPr/>
        </p:nvSpPr>
        <p:spPr>
          <a:xfrm>
            <a:off x="4587591" y="3824230"/>
            <a:ext cx="4406627" cy="1168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1、品牌资讯发放                   2、话题互动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3、培养经验交流                   4、日常主题打卡互动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5、粉丝营销活动                   6、业务产品推荐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7、业务咨询解疑                   8、优惠福利发放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9、KOC培养/招募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474" name="文本框 17"/>
          <p:cNvSpPr txBox="1"/>
          <p:nvPr/>
        </p:nvSpPr>
        <p:spPr>
          <a:xfrm>
            <a:off x="4789509" y="3315943"/>
            <a:ext cx="1893453" cy="4356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</a:rPr>
              <a:t>03.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社群日常内容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2" name="右箭头 21"/>
          <p:cNvSpPr/>
          <p:nvPr/>
        </p:nvSpPr>
        <p:spPr>
          <a:xfrm>
            <a:off x="3900247" y="1882837"/>
            <a:ext cx="503207" cy="28890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4" name="右箭头 23"/>
          <p:cNvSpPr/>
          <p:nvPr/>
        </p:nvSpPr>
        <p:spPr>
          <a:xfrm rot="5400000">
            <a:off x="6730583" y="3063864"/>
            <a:ext cx="504794" cy="28890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664" y="3482303"/>
            <a:ext cx="2555717" cy="1707409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文本框 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56700" y="319247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24581" name="文本框 22"/>
          <p:cNvSpPr txBox="1"/>
          <p:nvPr/>
        </p:nvSpPr>
        <p:spPr>
          <a:xfrm>
            <a:off x="3117361" y="1101528"/>
            <a:ext cx="445008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48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某盲盒手办品牌</a:t>
            </a:r>
            <a:endParaRPr lang="en-US" altLang="zh-CN" sz="48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502952" y="2664473"/>
            <a:ext cx="7363004" cy="2054098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5" name="文本框 4"/>
          <p:cNvSpPr txBox="1"/>
          <p:nvPr/>
        </p:nvSpPr>
        <p:spPr>
          <a:xfrm>
            <a:off x="1791859" y="2837818"/>
            <a:ext cx="6932184" cy="1706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社群定位：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这是一个为热爱二次元、潮玩的年轻人提供趣味萌物相关内容的互动交流平台，在这里，能为大家不定时分享二次元的有趣资讯，推荐时下最新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/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最热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/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最经典的二次元盲盒，通过趣味互动环节，为大家派福利。同时，也鼓励大家积极交流，讨论二次元、潮玩萌物，借此推广品牌，提高品牌影响力，力求打造潮玩领导品牌。</a:t>
            </a:r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1446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25" name="矩形 24"/>
          <p:cNvSpPr/>
          <p:nvPr/>
        </p:nvSpPr>
        <p:spPr>
          <a:xfrm>
            <a:off x="1092132" y="1238352"/>
            <a:ext cx="2565241" cy="1579465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25607" name="文本框 16"/>
          <p:cNvSpPr txBox="1"/>
          <p:nvPr/>
        </p:nvSpPr>
        <p:spPr>
          <a:xfrm>
            <a:off x="1330243" y="1014528"/>
            <a:ext cx="1461998" cy="4356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01.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用户定位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25608" name="组合 6"/>
          <p:cNvGrpSpPr/>
          <p:nvPr/>
        </p:nvGrpSpPr>
        <p:grpSpPr>
          <a:xfrm>
            <a:off x="380976" y="377980"/>
            <a:ext cx="342879" cy="280971"/>
            <a:chOff x="4729" y="1585"/>
            <a:chExt cx="842" cy="708"/>
          </a:xfrm>
        </p:grpSpPr>
        <p:pic>
          <p:nvPicPr>
            <p:cNvPr id="25609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0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1" name="图片 1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9" name="îşliḍê"/>
          <p:cNvSpPr/>
          <p:nvPr/>
        </p:nvSpPr>
        <p:spPr>
          <a:xfrm>
            <a:off x="1168328" y="1500273"/>
            <a:ext cx="2603339" cy="1055623"/>
          </a:xfrm>
          <a:prstGeom prst="rect">
            <a:avLst/>
          </a:prstGeom>
        </p:spPr>
        <p:txBody>
          <a:bodyPr wrap="square" lIns="91434" tIns="45717" rIns="91434" bIns="45717">
            <a:normAutofit fontScale="32500" lnSpcReduction="10000"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面向人群：热爱二次元、潮玩的年轻人      </a:t>
            </a:r>
            <a:endParaRPr lang="zh-CN" altLang="en-US" sz="5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适合年龄：</a:t>
            </a:r>
            <a:r>
              <a:rPr 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15-35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岁</a:t>
            </a:r>
            <a:endParaRPr lang="zh-CN" altLang="en-US" sz="56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base">
              <a:lnSpc>
                <a:spcPct val="110000"/>
              </a:lnSpc>
              <a:defRPr/>
            </a:pPr>
            <a:endParaRPr lang="zh-CN" altLang="en-US" sz="56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43144" y="1238352"/>
            <a:ext cx="4717758" cy="1579465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65" name="ïṡļîḍe"/>
          <p:cNvSpPr/>
          <p:nvPr/>
        </p:nvSpPr>
        <p:spPr>
          <a:xfrm>
            <a:off x="4543144" y="1390742"/>
            <a:ext cx="4879673" cy="1292145"/>
          </a:xfrm>
          <a:prstGeom prst="rect">
            <a:avLst/>
          </a:prstGeom>
        </p:spPr>
        <p:txBody>
          <a:bodyPr wrap="square" lIns="91434" tIns="45717" rIns="91434" bIns="45717">
            <a:normAutofit fontScale="25000" lnSpcReduction="10000"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、在社群内能不定时获取二次元最新最热的资讯</a:t>
            </a:r>
            <a:endParaRPr lang="en-US" altLang="zh-CN" sz="5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、能与有相同爱好的粉丝进行交流互动</a:t>
            </a:r>
            <a:endParaRPr lang="en-US" altLang="zh-CN" sz="56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、参与社群营销活动及获得各种福利优惠</a:t>
            </a:r>
            <a:endParaRPr lang="en-US" altLang="zh-CN" sz="5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、各类二次元盲盒产品售前售后详细了解和咨询</a:t>
            </a:r>
            <a:endParaRPr lang="zh-CN" altLang="en-US" sz="56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615" name="文本框 8"/>
          <p:cNvSpPr txBox="1"/>
          <p:nvPr/>
        </p:nvSpPr>
        <p:spPr>
          <a:xfrm>
            <a:off x="4789509" y="1014845"/>
            <a:ext cx="1626769" cy="4356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16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02.输出利益点</a:t>
            </a:r>
            <a:endParaRPr lang="zh-CN" sz="16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43144" y="3546434"/>
            <a:ext cx="4717758" cy="1579465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25617" name="文本框 15"/>
          <p:cNvSpPr txBox="1"/>
          <p:nvPr/>
        </p:nvSpPr>
        <p:spPr>
          <a:xfrm>
            <a:off x="4587591" y="3824230"/>
            <a:ext cx="4406627" cy="1168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1、二次元资讯发放               2、二次元话题互动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3、培养经验交流                   4、日常主题打卡互动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5、粉丝营销活动                   6、盲盒产品推荐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7、售前售后咨询                   8、优惠福利发放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9、KOC培养/招募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618" name="文本框 17"/>
          <p:cNvSpPr txBox="1"/>
          <p:nvPr/>
        </p:nvSpPr>
        <p:spPr>
          <a:xfrm>
            <a:off x="4789509" y="3315943"/>
            <a:ext cx="1779795" cy="4356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</a:rPr>
              <a:t>03.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社群日常内容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2" name="右箭头 21"/>
          <p:cNvSpPr/>
          <p:nvPr/>
        </p:nvSpPr>
        <p:spPr>
          <a:xfrm>
            <a:off x="3900247" y="1882837"/>
            <a:ext cx="503207" cy="28890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4" name="右箭头 23"/>
          <p:cNvSpPr/>
          <p:nvPr/>
        </p:nvSpPr>
        <p:spPr>
          <a:xfrm rot="5400000">
            <a:off x="6730583" y="3063864"/>
            <a:ext cx="504794" cy="28890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019" y="3315943"/>
            <a:ext cx="2036954" cy="2036954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文本框 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56700" y="319247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7845" y="102870"/>
            <a:ext cx="2588260" cy="5603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195" y="53340"/>
            <a:ext cx="2611120" cy="565340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24581" name="文本框 22"/>
          <p:cNvSpPr txBox="1"/>
          <p:nvPr/>
        </p:nvSpPr>
        <p:spPr>
          <a:xfrm>
            <a:off x="3117361" y="1101528"/>
            <a:ext cx="445008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48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某轻食控卡品牌</a:t>
            </a:r>
            <a:endParaRPr lang="en-US" altLang="zh-CN" sz="48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502952" y="2664473"/>
            <a:ext cx="7363004" cy="2054098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5" name="文本框 4"/>
          <p:cNvSpPr txBox="1"/>
          <p:nvPr/>
        </p:nvSpPr>
        <p:spPr>
          <a:xfrm>
            <a:off x="1791859" y="2837818"/>
            <a:ext cx="6932184" cy="1706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社群定位：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这是一个为热爱二次元、潮玩的年轻人提供趣味萌物相关内容的互动交流平台，在这里，能为大家不定时分享二次元的有趣资讯，推荐时下最新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/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最热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/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最经典的二次元盲盒，通过趣味互动环节，为大家派福利。同时，也鼓励大家积极交流，讨论二次元、潮玩萌物，借此推广品牌，提高品牌影响力，力求打造潮玩领导品牌。</a:t>
            </a:r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1446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25" name="矩形 24"/>
          <p:cNvSpPr/>
          <p:nvPr/>
        </p:nvSpPr>
        <p:spPr>
          <a:xfrm>
            <a:off x="1092132" y="1238352"/>
            <a:ext cx="2565241" cy="1579465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25607" name="文本框 16"/>
          <p:cNvSpPr txBox="1"/>
          <p:nvPr/>
        </p:nvSpPr>
        <p:spPr>
          <a:xfrm>
            <a:off x="1330243" y="1014528"/>
            <a:ext cx="1461998" cy="4356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01.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用户定位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25608" name="组合 6"/>
          <p:cNvGrpSpPr/>
          <p:nvPr/>
        </p:nvGrpSpPr>
        <p:grpSpPr>
          <a:xfrm>
            <a:off x="380976" y="377980"/>
            <a:ext cx="342879" cy="280971"/>
            <a:chOff x="4729" y="1585"/>
            <a:chExt cx="842" cy="708"/>
          </a:xfrm>
        </p:grpSpPr>
        <p:pic>
          <p:nvPicPr>
            <p:cNvPr id="25609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0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1" name="图片 1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9" name="îşliḍê"/>
          <p:cNvSpPr/>
          <p:nvPr/>
        </p:nvSpPr>
        <p:spPr>
          <a:xfrm>
            <a:off x="1168328" y="1500273"/>
            <a:ext cx="2603339" cy="1055623"/>
          </a:xfrm>
          <a:prstGeom prst="rect">
            <a:avLst/>
          </a:prstGeom>
        </p:spPr>
        <p:txBody>
          <a:bodyPr wrap="square" lIns="91434" tIns="45717" rIns="91434" bIns="45717">
            <a:normAutofit fontScale="25000" lnSpcReduction="10000"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面向人群：</a:t>
            </a:r>
            <a:r>
              <a:rPr lang="zh-CN" altLang="en-US" sz="72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学生为主以及</a:t>
            </a:r>
            <a:endParaRPr lang="zh-CN" altLang="en-US" sz="72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2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年轻时尚白领</a:t>
            </a:r>
            <a:r>
              <a:rPr lang="zh-CN" altLang="en-US" sz="64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endParaRPr lang="zh-CN" altLang="en-US" sz="64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适合年龄：</a:t>
            </a:r>
            <a:r>
              <a:rPr 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15-35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岁</a:t>
            </a:r>
            <a:endParaRPr lang="zh-CN" altLang="en-US" sz="56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base">
              <a:lnSpc>
                <a:spcPct val="110000"/>
              </a:lnSpc>
              <a:defRPr/>
            </a:pPr>
            <a:endParaRPr lang="zh-CN" altLang="en-US" sz="56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43144" y="1238352"/>
            <a:ext cx="4717758" cy="1579465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65" name="ïṡļîḍe"/>
          <p:cNvSpPr/>
          <p:nvPr/>
        </p:nvSpPr>
        <p:spPr>
          <a:xfrm>
            <a:off x="4543144" y="1390742"/>
            <a:ext cx="4879673" cy="1292145"/>
          </a:xfrm>
          <a:prstGeom prst="rect">
            <a:avLst/>
          </a:prstGeom>
        </p:spPr>
        <p:txBody>
          <a:bodyPr wrap="square" lIns="91434" tIns="45717" rIns="91434" bIns="45717">
            <a:normAutofit fontScale="25000" lnSpcReduction="10000"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、每日互联网</a:t>
            </a: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金融洞察新闻早报</a:t>
            </a:r>
            <a:endParaRPr lang="en-US" altLang="zh-CN" sz="5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、减肥知识</a:t>
            </a: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&amp;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健康控卡食谱推荐</a:t>
            </a:r>
            <a:endParaRPr lang="zh-CN" altLang="en-US" sz="5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、社群营销活动及获得各种福利优惠</a:t>
            </a:r>
            <a:endParaRPr lang="en-US" altLang="zh-CN" sz="5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56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、各类控卡产品专属搭配顾问</a:t>
            </a:r>
            <a:endParaRPr lang="zh-CN" altLang="en-US" sz="56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615" name="文本框 8"/>
          <p:cNvSpPr txBox="1"/>
          <p:nvPr/>
        </p:nvSpPr>
        <p:spPr>
          <a:xfrm>
            <a:off x="4789509" y="1014845"/>
            <a:ext cx="1626769" cy="4356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16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02.输出利益点</a:t>
            </a:r>
            <a:endParaRPr lang="zh-CN" sz="16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43144" y="3546434"/>
            <a:ext cx="4717758" cy="1579465"/>
          </a:xfrm>
          <a:prstGeom prst="rect">
            <a:avLst/>
          </a:prstGeom>
          <a:noFill/>
          <a:ln w="25400">
            <a:solidFill>
              <a:srgbClr val="FEA900"/>
            </a:solidFill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25617" name="文本框 15"/>
          <p:cNvSpPr txBox="1"/>
          <p:nvPr/>
        </p:nvSpPr>
        <p:spPr>
          <a:xfrm>
            <a:off x="4587591" y="3824230"/>
            <a:ext cx="4406627" cy="1168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1、热点趣闻资讯发放            2、二次元话题互动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3、培养经验交流                   4、日常主题打卡互动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5、粉丝营销活动                   6、盲盒产品推荐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7、售前售后咨询                   8、优惠福利发放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9、KOC培养/招募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618" name="文本框 17"/>
          <p:cNvSpPr txBox="1"/>
          <p:nvPr/>
        </p:nvSpPr>
        <p:spPr>
          <a:xfrm>
            <a:off x="4789509" y="3315943"/>
            <a:ext cx="1779795" cy="4356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</a:rPr>
              <a:t>03.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社群日常内容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2" name="右箭头 21"/>
          <p:cNvSpPr/>
          <p:nvPr/>
        </p:nvSpPr>
        <p:spPr>
          <a:xfrm>
            <a:off x="3900247" y="1882837"/>
            <a:ext cx="503207" cy="28890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4" name="右箭头 23"/>
          <p:cNvSpPr/>
          <p:nvPr/>
        </p:nvSpPr>
        <p:spPr>
          <a:xfrm rot="5400000">
            <a:off x="6730583" y="3063864"/>
            <a:ext cx="504794" cy="28890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文本框 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56700" y="319247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t="554" b="14102"/>
          <a:stretch>
            <a:fillRect/>
          </a:stretch>
        </p:blipFill>
        <p:spPr>
          <a:xfrm>
            <a:off x="1663065" y="2955925"/>
            <a:ext cx="1613535" cy="23507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817" y="120821"/>
            <a:ext cx="10041903" cy="552479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623849" y="985637"/>
            <a:ext cx="9000568" cy="4338052"/>
            <a:chOff x="982" y="1552"/>
            <a:chExt cx="14175" cy="6832"/>
          </a:xfrm>
        </p:grpSpPr>
        <p:grpSp>
          <p:nvGrpSpPr>
            <p:cNvPr id="38" name="组合 37"/>
            <p:cNvGrpSpPr/>
            <p:nvPr/>
          </p:nvGrpSpPr>
          <p:grpSpPr>
            <a:xfrm>
              <a:off x="8939" y="1552"/>
              <a:ext cx="6218" cy="6831"/>
              <a:chOff x="9429" y="1596"/>
              <a:chExt cx="6218" cy="6832"/>
            </a:xfrm>
          </p:grpSpPr>
          <p:sp>
            <p:nvSpPr>
              <p:cNvPr id="21" name="Pie 20"/>
              <p:cNvSpPr/>
              <p:nvPr/>
            </p:nvSpPr>
            <p:spPr>
              <a:xfrm rot="16200000">
                <a:off x="10499" y="1566"/>
                <a:ext cx="994" cy="1053"/>
              </a:xfrm>
              <a:prstGeom prst="pie">
                <a:avLst>
                  <a:gd name="adj1" fmla="val 0"/>
                  <a:gd name="adj2" fmla="val 12778483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微软雅黑" panose="020B0503020204020204" charset="-122"/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 flipV="1">
                <a:off x="10532" y="2143"/>
                <a:ext cx="448" cy="1568"/>
              </a:xfrm>
              <a:prstGeom prst="line">
                <a:avLst/>
              </a:prstGeom>
              <a:ln>
                <a:solidFill>
                  <a:srgbClr val="FFC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 useBgFill="1">
            <p:nvSpPr>
              <p:cNvPr id="3" name="Oval 14"/>
              <p:cNvSpPr>
                <a:spLocks noChangeArrowheads="1"/>
              </p:cNvSpPr>
              <p:nvPr/>
            </p:nvSpPr>
            <p:spPr bwMode="auto">
              <a:xfrm>
                <a:off x="10548" y="1670"/>
                <a:ext cx="895" cy="844"/>
              </a:xfrm>
              <a:prstGeom prst="ellipse">
                <a:avLst/>
              </a:prstGeom>
              <a:ln w="3175">
                <a:solidFill>
                  <a:srgbClr val="FFC100"/>
                </a:solidFill>
              </a:ln>
            </p:spPr>
            <p:txBody>
              <a:bodyPr vert="horz" wrap="none" lIns="121912" tIns="60956" rIns="121912" bIns="60956" numCol="1" anchor="ctr" anchorCtr="0" compatLnSpc="1"/>
              <a:lstStyle/>
              <a:p>
                <a:pPr algn="ctr"/>
                <a:r>
                  <a:rPr lang="zh-CN" altLang="en-US" sz="1465" dirty="0">
                    <a:latin typeface="微软雅黑" panose="020B0503020204020204" charset="-122"/>
                  </a:rPr>
                  <a:t>消费</a:t>
                </a:r>
                <a:endParaRPr lang="zh-CN" altLang="en-US" sz="1465" dirty="0">
                  <a:latin typeface="微软雅黑" panose="020B0503020204020204" charset="-122"/>
                </a:endParaRPr>
              </a:p>
              <a:p>
                <a:pPr algn="ctr"/>
                <a:r>
                  <a:rPr lang="zh-CN" altLang="en-US" sz="1465" dirty="0">
                    <a:latin typeface="微软雅黑" panose="020B0503020204020204" charset="-122"/>
                  </a:rPr>
                  <a:t>能力</a:t>
                </a:r>
                <a:endParaRPr lang="zh-CN" altLang="en-US" sz="1465" dirty="0">
                  <a:latin typeface="微软雅黑" panose="020B0503020204020204" charset="-122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1553" y="1639"/>
                <a:ext cx="2835" cy="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zh-CN" altLang="en-US" sz="1200" dirty="0">
                    <a:latin typeface="微软雅黑" panose="020B0503020204020204" charset="-122"/>
                  </a:rPr>
                  <a:t>消费者购买品牌相关的产品能力，如人均</a:t>
                </a:r>
                <a:r>
                  <a:rPr lang="en-US" altLang="zh-CN" sz="1200" dirty="0">
                    <a:latin typeface="微软雅黑" panose="020B0503020204020204" charset="-122"/>
                  </a:rPr>
                  <a:t>500</a:t>
                </a:r>
                <a:endParaRPr lang="en-US" altLang="zh-CN" sz="1200" dirty="0">
                  <a:latin typeface="微软雅黑" panose="020B0503020204020204" charset="-122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2812" y="2707"/>
                <a:ext cx="2835" cy="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zh-CN" altLang="en-US" sz="1200" dirty="0">
                    <a:latin typeface="微软雅黑" panose="020B0503020204020204" charset="-122"/>
                  </a:rPr>
                  <a:t>消费者购买相关产品的消费频次，月购买次数</a:t>
                </a:r>
                <a:endParaRPr lang="zh-CN" altLang="en-US" sz="1200" dirty="0">
                  <a:latin typeface="微软雅黑" panose="020B0503020204020204" charset="-122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2812" y="4084"/>
                <a:ext cx="2835" cy="9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zh-CN" altLang="en-US" sz="1200" dirty="0">
                    <a:latin typeface="微软雅黑" panose="020B0503020204020204" charset="-122"/>
                  </a:rPr>
                  <a:t>消费者购买产品习惯用现金、支付宝、微信支付等什么方式</a:t>
                </a:r>
                <a:endParaRPr lang="zh-CN" altLang="en-US" sz="1200" dirty="0">
                  <a:latin typeface="微软雅黑" panose="020B0503020204020204" charset="-122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2812" y="5378"/>
                <a:ext cx="2835" cy="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zh-CN" altLang="en-US" sz="1200" dirty="0">
                    <a:latin typeface="微软雅黑" panose="020B0503020204020204" charset="-122"/>
                  </a:rPr>
                  <a:t>目标消费者的社交场所习惯在线上</a:t>
                </a:r>
                <a:r>
                  <a:rPr lang="en-US" altLang="zh-CN" sz="1200" dirty="0">
                    <a:latin typeface="微软雅黑" panose="020B0503020204020204" charset="-122"/>
                  </a:rPr>
                  <a:t>or</a:t>
                </a:r>
                <a:r>
                  <a:rPr lang="zh-CN" altLang="en-US" sz="1200" dirty="0">
                    <a:latin typeface="微软雅黑" panose="020B0503020204020204" charset="-122"/>
                  </a:rPr>
                  <a:t>线下</a:t>
                </a:r>
                <a:endParaRPr lang="zh-CN" altLang="en-US" sz="1200" dirty="0">
                  <a:latin typeface="微软雅黑" panose="020B0503020204020204" charset="-122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2812" y="6821"/>
                <a:ext cx="2835" cy="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zh-CN" altLang="en-US" sz="1200" dirty="0">
                    <a:latin typeface="微软雅黑" panose="020B0503020204020204" charset="-122"/>
                  </a:rPr>
                  <a:t>用户喜欢去酒吧、</a:t>
                </a:r>
                <a:r>
                  <a:rPr lang="en-US" altLang="zh-CN" sz="1200" dirty="0">
                    <a:latin typeface="微软雅黑" panose="020B0503020204020204" charset="-122"/>
                  </a:rPr>
                  <a:t>KTV</a:t>
                </a:r>
                <a:r>
                  <a:rPr lang="zh-CN" altLang="en-US" sz="1200" dirty="0">
                    <a:latin typeface="微软雅黑" panose="020B0503020204020204" charset="-122"/>
                  </a:rPr>
                  <a:t>、商场、餐厅、网吧等</a:t>
                </a:r>
                <a:endParaRPr lang="zh-CN" altLang="en-US" sz="1200" dirty="0">
                  <a:latin typeface="微软雅黑" panose="020B0503020204020204" charset="-122"/>
                </a:endParaRPr>
              </a:p>
            </p:txBody>
          </p:sp>
          <p:sp>
            <p:nvSpPr>
              <p:cNvPr id="5" name="Rectangle 29"/>
              <p:cNvSpPr/>
              <p:nvPr/>
            </p:nvSpPr>
            <p:spPr>
              <a:xfrm>
                <a:off x="11553" y="7733"/>
                <a:ext cx="2835" cy="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zh-CN" altLang="en-US" sz="1200" dirty="0">
                    <a:latin typeface="微软雅黑" panose="020B0503020204020204" charset="-122"/>
                  </a:rPr>
                  <a:t>目标消费群体喜欢主动社交</a:t>
                </a:r>
                <a:r>
                  <a:rPr lang="en-US" altLang="zh-CN" sz="1200" dirty="0">
                    <a:latin typeface="微软雅黑" panose="020B0503020204020204" charset="-122"/>
                  </a:rPr>
                  <a:t>or</a:t>
                </a:r>
                <a:r>
                  <a:rPr lang="zh-CN" altLang="en-US" sz="1200" dirty="0">
                    <a:latin typeface="微软雅黑" panose="020B0503020204020204" charset="-122"/>
                  </a:rPr>
                  <a:t>被动社交？</a:t>
                </a:r>
                <a:endParaRPr lang="zh-CN" altLang="en-US" sz="1200" dirty="0">
                  <a:latin typeface="微软雅黑" panose="020B0503020204020204" charset="-122"/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flipH="1" flipV="1">
                <a:off x="10673" y="6205"/>
                <a:ext cx="306" cy="1678"/>
              </a:xfrm>
              <a:prstGeom prst="line">
                <a:avLst/>
              </a:prstGeom>
              <a:ln>
                <a:solidFill>
                  <a:srgbClr val="FFC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10573" y="3130"/>
                <a:ext cx="1602" cy="554"/>
              </a:xfrm>
              <a:prstGeom prst="line">
                <a:avLst/>
              </a:prstGeom>
              <a:ln>
                <a:solidFill>
                  <a:srgbClr val="FFC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0532" y="3725"/>
                <a:ext cx="1633" cy="773"/>
              </a:xfrm>
              <a:prstGeom prst="line">
                <a:avLst/>
              </a:prstGeom>
              <a:ln>
                <a:solidFill>
                  <a:srgbClr val="FFC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0673" y="6205"/>
                <a:ext cx="1486" cy="906"/>
              </a:xfrm>
              <a:prstGeom prst="line">
                <a:avLst/>
              </a:prstGeom>
              <a:ln>
                <a:solidFill>
                  <a:srgbClr val="FFC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10707" y="5768"/>
                <a:ext cx="1465" cy="476"/>
              </a:xfrm>
              <a:prstGeom prst="line">
                <a:avLst/>
              </a:prstGeom>
              <a:ln>
                <a:solidFill>
                  <a:srgbClr val="FFC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Pie 23"/>
              <p:cNvSpPr/>
              <p:nvPr/>
            </p:nvSpPr>
            <p:spPr>
              <a:xfrm rot="16200000">
                <a:off x="11713" y="3926"/>
                <a:ext cx="994" cy="1053"/>
              </a:xfrm>
              <a:prstGeom prst="pie">
                <a:avLst>
                  <a:gd name="adj1" fmla="val 0"/>
                  <a:gd name="adj2" fmla="val 8839672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23" name="Pie 22"/>
              <p:cNvSpPr/>
              <p:nvPr/>
            </p:nvSpPr>
            <p:spPr>
              <a:xfrm rot="16200000">
                <a:off x="11713" y="2549"/>
                <a:ext cx="994" cy="1053"/>
              </a:xfrm>
              <a:prstGeom prst="pie">
                <a:avLst>
                  <a:gd name="adj1" fmla="val 0"/>
                  <a:gd name="adj2" fmla="val 19354869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微软雅黑" panose="020B0503020204020204" charset="-122"/>
                </a:endParaRPr>
              </a:p>
            </p:txBody>
          </p:sp>
          <p:sp useBgFill="1">
            <p:nvSpPr>
              <p:cNvPr id="12" name="Oval 11"/>
              <p:cNvSpPr>
                <a:spLocks noChangeArrowheads="1"/>
              </p:cNvSpPr>
              <p:nvPr/>
            </p:nvSpPr>
            <p:spPr bwMode="auto">
              <a:xfrm>
                <a:off x="11762" y="4030"/>
                <a:ext cx="895" cy="844"/>
              </a:xfrm>
              <a:prstGeom prst="ellipse">
                <a:avLst/>
              </a:prstGeom>
              <a:ln w="3175">
                <a:solidFill>
                  <a:srgbClr val="FFC100"/>
                </a:solidFill>
              </a:ln>
            </p:spPr>
            <p:txBody>
              <a:bodyPr vert="horz" wrap="none" lIns="121912" tIns="60956" rIns="121912" bIns="60956" numCol="1" anchor="ctr" anchorCtr="0" compatLnSpc="1"/>
              <a:lstStyle/>
              <a:p>
                <a:pPr algn="ctr"/>
                <a:r>
                  <a:rPr lang="zh-CN" altLang="en-US" sz="1465" dirty="0">
                    <a:latin typeface="微软雅黑" panose="020B0503020204020204" charset="-122"/>
                  </a:rPr>
                  <a:t>支付</a:t>
                </a:r>
                <a:endParaRPr lang="zh-CN" altLang="en-US" sz="1465" dirty="0">
                  <a:latin typeface="微软雅黑" panose="020B0503020204020204" charset="-122"/>
                </a:endParaRPr>
              </a:p>
              <a:p>
                <a:pPr algn="ctr"/>
                <a:r>
                  <a:rPr lang="zh-CN" altLang="en-US" sz="1465" dirty="0">
                    <a:latin typeface="微软雅黑" panose="020B0503020204020204" charset="-122"/>
                  </a:rPr>
                  <a:t>方式</a:t>
                </a:r>
                <a:endParaRPr lang="zh-CN" altLang="en-US" sz="1465" dirty="0">
                  <a:latin typeface="微软雅黑" panose="020B0503020204020204" charset="-122"/>
                </a:endParaRPr>
              </a:p>
            </p:txBody>
          </p:sp>
          <p:sp useBgFill="1">
            <p:nvSpPr>
              <p:cNvPr id="14" name="Oval 13"/>
              <p:cNvSpPr>
                <a:spLocks noChangeArrowheads="1"/>
              </p:cNvSpPr>
              <p:nvPr/>
            </p:nvSpPr>
            <p:spPr bwMode="auto">
              <a:xfrm>
                <a:off x="11762" y="2653"/>
                <a:ext cx="895" cy="844"/>
              </a:xfrm>
              <a:prstGeom prst="ellipse">
                <a:avLst/>
              </a:prstGeom>
              <a:ln w="3175">
                <a:solidFill>
                  <a:srgbClr val="FFC100"/>
                </a:solidFill>
              </a:ln>
            </p:spPr>
            <p:txBody>
              <a:bodyPr vert="horz" wrap="none" lIns="121912" tIns="60956" rIns="121912" bIns="60956" numCol="1" anchor="ctr" anchorCtr="0" compatLnSpc="1"/>
              <a:lstStyle/>
              <a:p>
                <a:pPr algn="ctr"/>
                <a:r>
                  <a:rPr lang="zh-CN" altLang="en-US" sz="1465" dirty="0">
                    <a:latin typeface="微软雅黑" panose="020B0503020204020204" charset="-122"/>
                  </a:rPr>
                  <a:t>消费</a:t>
                </a:r>
                <a:endParaRPr lang="zh-CN" altLang="en-US" sz="1465" dirty="0">
                  <a:latin typeface="微软雅黑" panose="020B0503020204020204" charset="-122"/>
                </a:endParaRPr>
              </a:p>
              <a:p>
                <a:pPr algn="ctr"/>
                <a:r>
                  <a:rPr lang="zh-CN" altLang="en-US" sz="1465" dirty="0">
                    <a:latin typeface="微软雅黑" panose="020B0503020204020204" charset="-122"/>
                  </a:rPr>
                  <a:t>频次</a:t>
                </a:r>
                <a:endParaRPr lang="zh-CN" altLang="en-US" sz="1465" dirty="0">
                  <a:latin typeface="微软雅黑" panose="020B0503020204020204" charset="-122"/>
                </a:endParaRPr>
              </a:p>
            </p:txBody>
          </p:sp>
          <p:sp>
            <p:nvSpPr>
              <p:cNvPr id="32" name="Pie 31"/>
              <p:cNvSpPr/>
              <p:nvPr/>
            </p:nvSpPr>
            <p:spPr>
              <a:xfrm rot="16200000">
                <a:off x="11713" y="6583"/>
                <a:ext cx="994" cy="1053"/>
              </a:xfrm>
              <a:prstGeom prst="pie">
                <a:avLst>
                  <a:gd name="adj1" fmla="val 0"/>
                  <a:gd name="adj2" fmla="val 19354869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33" name="Pie 32"/>
              <p:cNvSpPr/>
              <p:nvPr/>
            </p:nvSpPr>
            <p:spPr>
              <a:xfrm rot="16200000">
                <a:off x="11713" y="5221"/>
                <a:ext cx="994" cy="1053"/>
              </a:xfrm>
              <a:prstGeom prst="pie">
                <a:avLst>
                  <a:gd name="adj1" fmla="val 0"/>
                  <a:gd name="adj2" fmla="val 12778483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微软雅黑" panose="020B0503020204020204" charset="-122"/>
                </a:endParaRPr>
              </a:p>
            </p:txBody>
          </p:sp>
          <p:sp useBgFill="1">
            <p:nvSpPr>
              <p:cNvPr id="7" name="Oval 34"/>
              <p:cNvSpPr>
                <a:spLocks noChangeArrowheads="1"/>
              </p:cNvSpPr>
              <p:nvPr/>
            </p:nvSpPr>
            <p:spPr bwMode="auto">
              <a:xfrm>
                <a:off x="11762" y="6687"/>
                <a:ext cx="895" cy="844"/>
              </a:xfrm>
              <a:prstGeom prst="ellipse">
                <a:avLst/>
              </a:prstGeom>
              <a:ln w="3175">
                <a:solidFill>
                  <a:srgbClr val="FFC100"/>
                </a:solidFill>
              </a:ln>
            </p:spPr>
            <p:txBody>
              <a:bodyPr vert="horz" wrap="none" lIns="121912" tIns="60956" rIns="121912" bIns="60956" numCol="1" anchor="ctr" anchorCtr="0" compatLnSpc="1"/>
              <a:lstStyle/>
              <a:p>
                <a:pPr algn="ctr"/>
                <a:r>
                  <a:rPr lang="zh-CN" altLang="en-US" sz="1465" dirty="0">
                    <a:latin typeface="微软雅黑" panose="020B0503020204020204" charset="-122"/>
                  </a:rPr>
                  <a:t>场所</a:t>
                </a:r>
                <a:endParaRPr lang="zh-CN" altLang="en-US" sz="1465" dirty="0">
                  <a:latin typeface="微软雅黑" panose="020B0503020204020204" charset="-122"/>
                </a:endParaRPr>
              </a:p>
            </p:txBody>
          </p:sp>
          <p:sp useBgFill="1">
            <p:nvSpPr>
              <p:cNvPr id="37" name="Oval 36"/>
              <p:cNvSpPr>
                <a:spLocks noChangeArrowheads="1"/>
              </p:cNvSpPr>
              <p:nvPr/>
            </p:nvSpPr>
            <p:spPr bwMode="auto">
              <a:xfrm>
                <a:off x="11762" y="5325"/>
                <a:ext cx="895" cy="844"/>
              </a:xfrm>
              <a:prstGeom prst="ellipse">
                <a:avLst/>
              </a:prstGeom>
              <a:ln w="3175">
                <a:solidFill>
                  <a:srgbClr val="FFC100"/>
                </a:solidFill>
              </a:ln>
            </p:spPr>
            <p:txBody>
              <a:bodyPr vert="horz" wrap="none" lIns="121912" tIns="60956" rIns="121912" bIns="60956" numCol="1" anchor="ctr" anchorCtr="0" compatLnSpc="1"/>
              <a:lstStyle/>
              <a:p>
                <a:pPr algn="ctr"/>
                <a:r>
                  <a:rPr lang="zh-CN" altLang="en-US" sz="1465" dirty="0">
                    <a:latin typeface="微软雅黑" panose="020B0503020204020204" charset="-122"/>
                  </a:rPr>
                  <a:t>场景</a:t>
                </a:r>
                <a:endParaRPr lang="zh-CN" altLang="en-US" sz="1465" dirty="0">
                  <a:latin typeface="微软雅黑" panose="020B0503020204020204" charset="-122"/>
                </a:endParaRPr>
              </a:p>
            </p:txBody>
          </p:sp>
          <p:sp>
            <p:nvSpPr>
              <p:cNvPr id="31" name="Pie 30"/>
              <p:cNvSpPr/>
              <p:nvPr/>
            </p:nvSpPr>
            <p:spPr>
              <a:xfrm rot="16200000">
                <a:off x="10499" y="7357"/>
                <a:ext cx="994" cy="1053"/>
              </a:xfrm>
              <a:prstGeom prst="pie">
                <a:avLst>
                  <a:gd name="adj1" fmla="val 0"/>
                  <a:gd name="adj2" fmla="val 8839672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微软雅黑" panose="020B0503020204020204" charset="-122"/>
                </a:endParaRPr>
              </a:p>
            </p:txBody>
          </p:sp>
          <p:sp useBgFill="1">
            <p:nvSpPr>
              <p:cNvPr id="34" name="Oval 33"/>
              <p:cNvSpPr>
                <a:spLocks noChangeArrowheads="1"/>
              </p:cNvSpPr>
              <p:nvPr/>
            </p:nvSpPr>
            <p:spPr bwMode="auto">
              <a:xfrm>
                <a:off x="10548" y="7461"/>
                <a:ext cx="895" cy="844"/>
              </a:xfrm>
              <a:prstGeom prst="ellipse">
                <a:avLst/>
              </a:prstGeom>
              <a:ln w="3175">
                <a:solidFill>
                  <a:srgbClr val="FFC100"/>
                </a:solidFill>
              </a:ln>
            </p:spPr>
            <p:txBody>
              <a:bodyPr vert="horz" wrap="none" lIns="121912" tIns="60956" rIns="121912" bIns="60956" numCol="1" anchor="ctr" anchorCtr="0" compatLnSpc="1"/>
              <a:lstStyle/>
              <a:p>
                <a:pPr algn="ctr"/>
                <a:r>
                  <a:rPr lang="zh-CN" altLang="en-US" sz="1465" dirty="0">
                    <a:latin typeface="微软雅黑" panose="020B0503020204020204" charset="-122"/>
                  </a:rPr>
                  <a:t>习惯</a:t>
                </a:r>
                <a:endParaRPr lang="zh-CN" altLang="en-US" sz="1465" dirty="0">
                  <a:latin typeface="微软雅黑" panose="020B0503020204020204" charset="-122"/>
                </a:endParaRPr>
              </a:p>
            </p:txBody>
          </p:sp>
          <p:cxnSp>
            <p:nvCxnSpPr>
              <p:cNvPr id="49" name="Straight Connector 48"/>
              <p:cNvCxnSpPr>
                <a:stCxn id="11" idx="6"/>
                <a:endCxn id="8" idx="3"/>
              </p:cNvCxnSpPr>
              <p:nvPr/>
            </p:nvCxnSpPr>
            <p:spPr>
              <a:xfrm flipV="1">
                <a:off x="9429" y="4278"/>
                <a:ext cx="507" cy="745"/>
              </a:xfrm>
              <a:prstGeom prst="line">
                <a:avLst/>
              </a:prstGeom>
              <a:ln>
                <a:solidFill>
                  <a:srgbClr val="FFC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>
                <a:stCxn id="11" idx="6"/>
                <a:endCxn id="9" idx="1"/>
              </p:cNvCxnSpPr>
              <p:nvPr/>
            </p:nvCxnSpPr>
            <p:spPr>
              <a:xfrm>
                <a:off x="9429" y="5023"/>
                <a:ext cx="507" cy="616"/>
              </a:xfrm>
              <a:prstGeom prst="line">
                <a:avLst/>
              </a:prstGeom>
              <a:ln>
                <a:solidFill>
                  <a:srgbClr val="FFC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Oval 7"/>
              <p:cNvSpPr>
                <a:spLocks noChangeArrowheads="1"/>
              </p:cNvSpPr>
              <p:nvPr/>
            </p:nvSpPr>
            <p:spPr bwMode="auto">
              <a:xfrm>
                <a:off x="9687" y="2909"/>
                <a:ext cx="1700" cy="160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none" lIns="121912" tIns="60956" rIns="121912" bIns="60956" numCol="1" anchor="ctr" anchorCtr="0" compatLnSpc="1"/>
              <a:lstStyle/>
              <a:p>
                <a:pPr algn="ctr"/>
                <a:r>
                  <a:rPr lang="zh-CN" altLang="en-US" sz="1600" b="1" dirty="0">
                    <a:solidFill>
                      <a:srgbClr val="FFC100"/>
                    </a:solidFill>
                    <a:latin typeface="微软雅黑" panose="020B0503020204020204" charset="-122"/>
                  </a:rPr>
                  <a:t>消费</a:t>
                </a:r>
                <a:endParaRPr lang="zh-CN" altLang="en-US" sz="1600" b="1" dirty="0">
                  <a:solidFill>
                    <a:srgbClr val="FFC100"/>
                  </a:solidFill>
                  <a:latin typeface="微软雅黑" panose="020B0503020204020204" charset="-122"/>
                </a:endParaRPr>
              </a:p>
              <a:p>
                <a:pPr algn="ctr"/>
                <a:r>
                  <a:rPr lang="zh-CN" altLang="en-US" sz="1600" b="1" dirty="0">
                    <a:solidFill>
                      <a:srgbClr val="FFC100"/>
                    </a:solidFill>
                    <a:latin typeface="微软雅黑" panose="020B0503020204020204" charset="-122"/>
                  </a:rPr>
                  <a:t>习惯</a:t>
                </a:r>
                <a:endParaRPr lang="zh-CN" altLang="en-US" sz="1600" b="1" dirty="0">
                  <a:solidFill>
                    <a:srgbClr val="FFC100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9" name="Oval 8"/>
              <p:cNvSpPr>
                <a:spLocks noChangeArrowheads="1"/>
              </p:cNvSpPr>
              <p:nvPr/>
            </p:nvSpPr>
            <p:spPr bwMode="auto">
              <a:xfrm>
                <a:off x="9687" y="5403"/>
                <a:ext cx="1700" cy="160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none" lIns="121912" tIns="60956" rIns="121912" bIns="60956" numCol="1" anchor="ctr" anchorCtr="0" compatLnSpc="1"/>
              <a:lstStyle/>
              <a:p>
                <a:pPr algn="ctr"/>
                <a:r>
                  <a:rPr lang="zh-CN" altLang="en-US" sz="1600" b="1" dirty="0">
                    <a:solidFill>
                      <a:srgbClr val="FFC100"/>
                    </a:solidFill>
                    <a:latin typeface="微软雅黑" panose="020B0503020204020204" charset="-122"/>
                  </a:rPr>
                  <a:t>社交</a:t>
                </a:r>
                <a:endParaRPr lang="zh-CN" altLang="en-US" sz="1600" b="1" dirty="0">
                  <a:solidFill>
                    <a:srgbClr val="FFC100"/>
                  </a:solidFill>
                  <a:latin typeface="微软雅黑" panose="020B0503020204020204" charset="-122"/>
                </a:endParaRPr>
              </a:p>
              <a:p>
                <a:pPr algn="ctr"/>
                <a:r>
                  <a:rPr lang="zh-CN" altLang="en-US" sz="1600" b="1" dirty="0">
                    <a:solidFill>
                      <a:srgbClr val="FFC100"/>
                    </a:solidFill>
                    <a:latin typeface="微软雅黑" panose="020B0503020204020204" charset="-122"/>
                  </a:rPr>
                  <a:t>习惯</a:t>
                </a:r>
                <a:endParaRPr lang="zh-CN" altLang="en-US" sz="1600" b="1" dirty="0">
                  <a:solidFill>
                    <a:srgbClr val="FFC100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11" name="Oval 2"/>
            <p:cNvSpPr>
              <a:spLocks noChangeArrowheads="1"/>
            </p:cNvSpPr>
            <p:nvPr/>
          </p:nvSpPr>
          <p:spPr bwMode="auto">
            <a:xfrm>
              <a:off x="6880" y="3820"/>
              <a:ext cx="2549" cy="2405"/>
            </a:xfrm>
            <a:prstGeom prst="ellipse">
              <a:avLst/>
            </a:prstGeom>
            <a:solidFill>
              <a:schemeClr val="bg1">
                <a:lumMod val="50000"/>
                <a:lumOff val="50000"/>
                <a:alpha val="30000"/>
              </a:schemeClr>
            </a:solidFill>
            <a:ln>
              <a:noFill/>
            </a:ln>
          </p:spPr>
          <p:txBody>
            <a:bodyPr vert="horz" wrap="square" lIns="121912" tIns="60956" rIns="121912" bIns="60956" numCol="1" anchor="t" anchorCtr="0" compatLnSpc="1"/>
            <a:lstStyle/>
            <a:p>
              <a:endParaRPr lang="en-US" sz="3200" dirty="0">
                <a:latin typeface="微软雅黑" panose="020B0503020204020204" charset="-122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7715" y="4201"/>
              <a:ext cx="878" cy="1651"/>
              <a:chOff x="4337711" y="2227524"/>
              <a:chExt cx="464843" cy="926632"/>
            </a:xfrm>
            <a:solidFill>
              <a:schemeClr val="tx1"/>
            </a:solidFill>
          </p:grpSpPr>
          <p:sp>
            <p:nvSpPr>
              <p:cNvPr id="13" name="Freeform 3"/>
              <p:cNvSpPr>
                <a:spLocks noEditPoints="1"/>
              </p:cNvSpPr>
              <p:nvPr/>
            </p:nvSpPr>
            <p:spPr bwMode="auto">
              <a:xfrm>
                <a:off x="4482148" y="2227524"/>
                <a:ext cx="174952" cy="174951"/>
              </a:xfrm>
              <a:custGeom>
                <a:avLst/>
                <a:gdLst>
                  <a:gd name="T0" fmla="*/ 23 w 46"/>
                  <a:gd name="T1" fmla="*/ 46 h 46"/>
                  <a:gd name="T2" fmla="*/ 0 w 46"/>
                  <a:gd name="T3" fmla="*/ 23 h 46"/>
                  <a:gd name="T4" fmla="*/ 23 w 46"/>
                  <a:gd name="T5" fmla="*/ 0 h 46"/>
                  <a:gd name="T6" fmla="*/ 46 w 46"/>
                  <a:gd name="T7" fmla="*/ 23 h 46"/>
                  <a:gd name="T8" fmla="*/ 23 w 46"/>
                  <a:gd name="T9" fmla="*/ 46 h 46"/>
                  <a:gd name="T10" fmla="*/ 23 w 46"/>
                  <a:gd name="T11" fmla="*/ 4 h 46"/>
                  <a:gd name="T12" fmla="*/ 5 w 46"/>
                  <a:gd name="T13" fmla="*/ 23 h 46"/>
                  <a:gd name="T14" fmla="*/ 23 w 46"/>
                  <a:gd name="T15" fmla="*/ 41 h 46"/>
                  <a:gd name="T16" fmla="*/ 41 w 46"/>
                  <a:gd name="T17" fmla="*/ 23 h 46"/>
                  <a:gd name="T18" fmla="*/ 23 w 46"/>
                  <a:gd name="T19" fmla="*/ 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46">
                    <a:moveTo>
                      <a:pt x="23" y="46"/>
                    </a:moveTo>
                    <a:cubicBezTo>
                      <a:pt x="10" y="46"/>
                      <a:pt x="0" y="35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36" y="0"/>
                      <a:pt x="46" y="10"/>
                      <a:pt x="46" y="23"/>
                    </a:cubicBezTo>
                    <a:cubicBezTo>
                      <a:pt x="46" y="35"/>
                      <a:pt x="36" y="46"/>
                      <a:pt x="23" y="46"/>
                    </a:cubicBezTo>
                    <a:close/>
                    <a:moveTo>
                      <a:pt x="23" y="4"/>
                    </a:moveTo>
                    <a:cubicBezTo>
                      <a:pt x="13" y="4"/>
                      <a:pt x="5" y="13"/>
                      <a:pt x="5" y="23"/>
                    </a:cubicBezTo>
                    <a:cubicBezTo>
                      <a:pt x="5" y="33"/>
                      <a:pt x="13" y="41"/>
                      <a:pt x="23" y="41"/>
                    </a:cubicBezTo>
                    <a:cubicBezTo>
                      <a:pt x="33" y="41"/>
                      <a:pt x="41" y="33"/>
                      <a:pt x="41" y="23"/>
                    </a:cubicBezTo>
                    <a:cubicBezTo>
                      <a:pt x="41" y="13"/>
                      <a:pt x="33" y="4"/>
                      <a:pt x="23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</a:ln>
            </p:spPr>
            <p:txBody>
              <a:bodyPr vert="horz" wrap="square" lIns="121912" tIns="60956" rIns="121912" bIns="60956" numCol="1" anchor="t" anchorCtr="0" compatLnSpc="1"/>
              <a:lstStyle/>
              <a:p>
                <a:endParaRPr lang="en-US" sz="3200" dirty="0">
                  <a:latin typeface="微软雅黑" panose="020B0503020204020204" charset="-122"/>
                </a:endParaRPr>
              </a:p>
            </p:txBody>
          </p:sp>
          <p:sp>
            <p:nvSpPr>
              <p:cNvPr id="18" name="Freeform 4"/>
              <p:cNvSpPr>
                <a:spLocks noEditPoints="1"/>
              </p:cNvSpPr>
              <p:nvPr/>
            </p:nvSpPr>
            <p:spPr bwMode="auto">
              <a:xfrm>
                <a:off x="4337711" y="2421802"/>
                <a:ext cx="464843" cy="732354"/>
              </a:xfrm>
              <a:custGeom>
                <a:avLst/>
                <a:gdLst>
                  <a:gd name="T0" fmla="*/ 68 w 122"/>
                  <a:gd name="T1" fmla="*/ 182 h 192"/>
                  <a:gd name="T2" fmla="*/ 54 w 122"/>
                  <a:gd name="T3" fmla="*/ 183 h 192"/>
                  <a:gd name="T4" fmla="*/ 32 w 122"/>
                  <a:gd name="T5" fmla="*/ 182 h 192"/>
                  <a:gd name="T6" fmla="*/ 35 w 122"/>
                  <a:gd name="T7" fmla="*/ 54 h 192"/>
                  <a:gd name="T8" fmla="*/ 10 w 122"/>
                  <a:gd name="T9" fmla="*/ 96 h 192"/>
                  <a:gd name="T10" fmla="*/ 1 w 122"/>
                  <a:gd name="T11" fmla="*/ 85 h 192"/>
                  <a:gd name="T12" fmla="*/ 4 w 122"/>
                  <a:gd name="T13" fmla="*/ 76 h 192"/>
                  <a:gd name="T14" fmla="*/ 61 w 122"/>
                  <a:gd name="T15" fmla="*/ 0 h 192"/>
                  <a:gd name="T16" fmla="*/ 118 w 122"/>
                  <a:gd name="T17" fmla="*/ 76 h 192"/>
                  <a:gd name="T18" fmla="*/ 121 w 122"/>
                  <a:gd name="T19" fmla="*/ 85 h 192"/>
                  <a:gd name="T20" fmla="*/ 112 w 122"/>
                  <a:gd name="T21" fmla="*/ 96 h 192"/>
                  <a:gd name="T22" fmla="*/ 87 w 122"/>
                  <a:gd name="T23" fmla="*/ 54 h 192"/>
                  <a:gd name="T24" fmla="*/ 90 w 122"/>
                  <a:gd name="T25" fmla="*/ 182 h 192"/>
                  <a:gd name="T26" fmla="*/ 79 w 122"/>
                  <a:gd name="T27" fmla="*/ 192 h 192"/>
                  <a:gd name="T28" fmla="*/ 63 w 122"/>
                  <a:gd name="T29" fmla="*/ 100 h 192"/>
                  <a:gd name="T30" fmla="*/ 79 w 122"/>
                  <a:gd name="T31" fmla="*/ 187 h 192"/>
                  <a:gd name="T32" fmla="*/ 79 w 122"/>
                  <a:gd name="T33" fmla="*/ 187 h 192"/>
                  <a:gd name="T34" fmla="*/ 86 w 122"/>
                  <a:gd name="T35" fmla="*/ 182 h 192"/>
                  <a:gd name="T36" fmla="*/ 85 w 122"/>
                  <a:gd name="T37" fmla="*/ 160 h 192"/>
                  <a:gd name="T38" fmla="*/ 82 w 122"/>
                  <a:gd name="T39" fmla="*/ 43 h 192"/>
                  <a:gd name="T40" fmla="*/ 87 w 122"/>
                  <a:gd name="T41" fmla="*/ 42 h 192"/>
                  <a:gd name="T42" fmla="*/ 112 w 122"/>
                  <a:gd name="T43" fmla="*/ 91 h 192"/>
                  <a:gd name="T44" fmla="*/ 116 w 122"/>
                  <a:gd name="T45" fmla="*/ 86 h 192"/>
                  <a:gd name="T46" fmla="*/ 116 w 122"/>
                  <a:gd name="T47" fmla="*/ 84 h 192"/>
                  <a:gd name="T48" fmla="*/ 93 w 122"/>
                  <a:gd name="T49" fmla="*/ 17 h 192"/>
                  <a:gd name="T50" fmla="*/ 29 w 122"/>
                  <a:gd name="T51" fmla="*/ 17 h 192"/>
                  <a:gd name="T52" fmla="*/ 6 w 122"/>
                  <a:gd name="T53" fmla="*/ 84 h 192"/>
                  <a:gd name="T54" fmla="*/ 6 w 122"/>
                  <a:gd name="T55" fmla="*/ 86 h 192"/>
                  <a:gd name="T56" fmla="*/ 10 w 122"/>
                  <a:gd name="T57" fmla="*/ 91 h 192"/>
                  <a:gd name="T58" fmla="*/ 35 w 122"/>
                  <a:gd name="T59" fmla="*/ 42 h 192"/>
                  <a:gd name="T60" fmla="*/ 40 w 122"/>
                  <a:gd name="T61" fmla="*/ 43 h 192"/>
                  <a:gd name="T62" fmla="*/ 37 w 122"/>
                  <a:gd name="T63" fmla="*/ 160 h 192"/>
                  <a:gd name="T64" fmla="*/ 36 w 122"/>
                  <a:gd name="T65" fmla="*/ 181 h 192"/>
                  <a:gd name="T66" fmla="*/ 43 w 122"/>
                  <a:gd name="T67" fmla="*/ 187 h 192"/>
                  <a:gd name="T68" fmla="*/ 59 w 122"/>
                  <a:gd name="T69" fmla="*/ 10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" h="192">
                    <a:moveTo>
                      <a:pt x="79" y="192"/>
                    </a:moveTo>
                    <a:cubicBezTo>
                      <a:pt x="74" y="192"/>
                      <a:pt x="69" y="188"/>
                      <a:pt x="68" y="182"/>
                    </a:cubicBezTo>
                    <a:cubicBezTo>
                      <a:pt x="61" y="120"/>
                      <a:pt x="61" y="120"/>
                      <a:pt x="61" y="120"/>
                    </a:cubicBezTo>
                    <a:cubicBezTo>
                      <a:pt x="54" y="183"/>
                      <a:pt x="54" y="183"/>
                      <a:pt x="54" y="183"/>
                    </a:cubicBezTo>
                    <a:cubicBezTo>
                      <a:pt x="53" y="188"/>
                      <a:pt x="48" y="192"/>
                      <a:pt x="43" y="192"/>
                    </a:cubicBezTo>
                    <a:cubicBezTo>
                      <a:pt x="37" y="192"/>
                      <a:pt x="32" y="188"/>
                      <a:pt x="32" y="182"/>
                    </a:cubicBezTo>
                    <a:cubicBezTo>
                      <a:pt x="32" y="182"/>
                      <a:pt x="32" y="182"/>
                      <a:pt x="32" y="182"/>
                    </a:cubicBezTo>
                    <a:cubicBezTo>
                      <a:pt x="32" y="179"/>
                      <a:pt x="34" y="103"/>
                      <a:pt x="35" y="54"/>
                    </a:cubicBezTo>
                    <a:cubicBezTo>
                      <a:pt x="18" y="91"/>
                      <a:pt x="18" y="91"/>
                      <a:pt x="18" y="91"/>
                    </a:cubicBezTo>
                    <a:cubicBezTo>
                      <a:pt x="17" y="94"/>
                      <a:pt x="14" y="96"/>
                      <a:pt x="10" y="96"/>
                    </a:cubicBezTo>
                    <a:cubicBezTo>
                      <a:pt x="9" y="96"/>
                      <a:pt x="8" y="96"/>
                      <a:pt x="7" y="95"/>
                    </a:cubicBezTo>
                    <a:cubicBezTo>
                      <a:pt x="3" y="94"/>
                      <a:pt x="0" y="89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4"/>
                      <a:pt x="3" y="81"/>
                      <a:pt x="4" y="76"/>
                    </a:cubicBezTo>
                    <a:cubicBezTo>
                      <a:pt x="10" y="58"/>
                      <a:pt x="22" y="21"/>
                      <a:pt x="25" y="15"/>
                    </a:cubicBezTo>
                    <a:cubicBezTo>
                      <a:pt x="30" y="4"/>
                      <a:pt x="41" y="0"/>
                      <a:pt x="61" y="0"/>
                    </a:cubicBezTo>
                    <a:cubicBezTo>
                      <a:pt x="81" y="0"/>
                      <a:pt x="92" y="4"/>
                      <a:pt x="97" y="15"/>
                    </a:cubicBezTo>
                    <a:cubicBezTo>
                      <a:pt x="100" y="21"/>
                      <a:pt x="112" y="58"/>
                      <a:pt x="118" y="76"/>
                    </a:cubicBezTo>
                    <a:cubicBezTo>
                      <a:pt x="119" y="81"/>
                      <a:pt x="121" y="84"/>
                      <a:pt x="121" y="85"/>
                    </a:cubicBezTo>
                    <a:cubicBezTo>
                      <a:pt x="121" y="85"/>
                      <a:pt x="121" y="85"/>
                      <a:pt x="121" y="85"/>
                    </a:cubicBezTo>
                    <a:cubicBezTo>
                      <a:pt x="122" y="89"/>
                      <a:pt x="119" y="94"/>
                      <a:pt x="115" y="95"/>
                    </a:cubicBezTo>
                    <a:cubicBezTo>
                      <a:pt x="114" y="96"/>
                      <a:pt x="113" y="96"/>
                      <a:pt x="112" y="96"/>
                    </a:cubicBezTo>
                    <a:cubicBezTo>
                      <a:pt x="108" y="96"/>
                      <a:pt x="105" y="94"/>
                      <a:pt x="104" y="91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8" y="103"/>
                      <a:pt x="90" y="179"/>
                      <a:pt x="90" y="182"/>
                    </a:cubicBezTo>
                    <a:cubicBezTo>
                      <a:pt x="90" y="182"/>
                      <a:pt x="90" y="182"/>
                      <a:pt x="90" y="182"/>
                    </a:cubicBezTo>
                    <a:cubicBezTo>
                      <a:pt x="90" y="188"/>
                      <a:pt x="85" y="192"/>
                      <a:pt x="79" y="192"/>
                    </a:cubicBezTo>
                    <a:cubicBezTo>
                      <a:pt x="79" y="192"/>
                      <a:pt x="79" y="192"/>
                      <a:pt x="79" y="192"/>
                    </a:cubicBezTo>
                    <a:close/>
                    <a:moveTo>
                      <a:pt x="61" y="98"/>
                    </a:moveTo>
                    <a:cubicBezTo>
                      <a:pt x="62" y="98"/>
                      <a:pt x="63" y="99"/>
                      <a:pt x="63" y="100"/>
                    </a:cubicBezTo>
                    <a:cubicBezTo>
                      <a:pt x="73" y="182"/>
                      <a:pt x="73" y="182"/>
                      <a:pt x="73" y="182"/>
                    </a:cubicBezTo>
                    <a:cubicBezTo>
                      <a:pt x="73" y="185"/>
                      <a:pt x="76" y="187"/>
                      <a:pt x="79" y="187"/>
                    </a:cubicBezTo>
                    <a:cubicBezTo>
                      <a:pt x="79" y="189"/>
                      <a:pt x="79" y="189"/>
                      <a:pt x="79" y="189"/>
                    </a:cubicBezTo>
                    <a:cubicBezTo>
                      <a:pt x="79" y="187"/>
                      <a:pt x="79" y="187"/>
                      <a:pt x="79" y="187"/>
                    </a:cubicBezTo>
                    <a:cubicBezTo>
                      <a:pt x="83" y="187"/>
                      <a:pt x="85" y="185"/>
                      <a:pt x="86" y="182"/>
                    </a:cubicBezTo>
                    <a:cubicBezTo>
                      <a:pt x="86" y="182"/>
                      <a:pt x="86" y="182"/>
                      <a:pt x="86" y="182"/>
                    </a:cubicBezTo>
                    <a:cubicBezTo>
                      <a:pt x="86" y="181"/>
                      <a:pt x="86" y="179"/>
                      <a:pt x="85" y="176"/>
                    </a:cubicBezTo>
                    <a:cubicBezTo>
                      <a:pt x="85" y="172"/>
                      <a:pt x="85" y="167"/>
                      <a:pt x="85" y="160"/>
                    </a:cubicBezTo>
                    <a:cubicBezTo>
                      <a:pt x="85" y="147"/>
                      <a:pt x="84" y="130"/>
                      <a:pt x="84" y="112"/>
                    </a:cubicBezTo>
                    <a:cubicBezTo>
                      <a:pt x="83" y="77"/>
                      <a:pt x="82" y="43"/>
                      <a:pt x="82" y="43"/>
                    </a:cubicBezTo>
                    <a:cubicBezTo>
                      <a:pt x="82" y="41"/>
                      <a:pt x="83" y="41"/>
                      <a:pt x="84" y="40"/>
                    </a:cubicBezTo>
                    <a:cubicBezTo>
                      <a:pt x="85" y="40"/>
                      <a:pt x="86" y="41"/>
                      <a:pt x="87" y="42"/>
                    </a:cubicBezTo>
                    <a:cubicBezTo>
                      <a:pt x="108" y="89"/>
                      <a:pt x="108" y="89"/>
                      <a:pt x="108" y="89"/>
                    </a:cubicBezTo>
                    <a:cubicBezTo>
                      <a:pt x="109" y="90"/>
                      <a:pt x="110" y="91"/>
                      <a:pt x="112" y="91"/>
                    </a:cubicBezTo>
                    <a:cubicBezTo>
                      <a:pt x="112" y="91"/>
                      <a:pt x="113" y="91"/>
                      <a:pt x="113" y="91"/>
                    </a:cubicBezTo>
                    <a:cubicBezTo>
                      <a:pt x="115" y="90"/>
                      <a:pt x="117" y="88"/>
                      <a:pt x="116" y="86"/>
                    </a:cubicBezTo>
                    <a:cubicBezTo>
                      <a:pt x="116" y="86"/>
                      <a:pt x="116" y="86"/>
                      <a:pt x="116" y="86"/>
                    </a:cubicBezTo>
                    <a:cubicBezTo>
                      <a:pt x="116" y="86"/>
                      <a:pt x="116" y="85"/>
                      <a:pt x="116" y="84"/>
                    </a:cubicBezTo>
                    <a:cubicBezTo>
                      <a:pt x="115" y="82"/>
                      <a:pt x="114" y="80"/>
                      <a:pt x="114" y="78"/>
                    </a:cubicBezTo>
                    <a:cubicBezTo>
                      <a:pt x="108" y="61"/>
                      <a:pt x="96" y="23"/>
                      <a:pt x="93" y="17"/>
                    </a:cubicBezTo>
                    <a:cubicBezTo>
                      <a:pt x="90" y="11"/>
                      <a:pt x="84" y="5"/>
                      <a:pt x="61" y="5"/>
                    </a:cubicBezTo>
                    <a:cubicBezTo>
                      <a:pt x="38" y="5"/>
                      <a:pt x="32" y="11"/>
                      <a:pt x="29" y="17"/>
                    </a:cubicBezTo>
                    <a:cubicBezTo>
                      <a:pt x="26" y="23"/>
                      <a:pt x="14" y="61"/>
                      <a:pt x="8" y="78"/>
                    </a:cubicBezTo>
                    <a:cubicBezTo>
                      <a:pt x="8" y="80"/>
                      <a:pt x="7" y="82"/>
                      <a:pt x="6" y="84"/>
                    </a:cubicBezTo>
                    <a:cubicBezTo>
                      <a:pt x="6" y="85"/>
                      <a:pt x="6" y="86"/>
                      <a:pt x="6" y="86"/>
                    </a:cubicBezTo>
                    <a:cubicBezTo>
                      <a:pt x="6" y="86"/>
                      <a:pt x="6" y="86"/>
                      <a:pt x="6" y="86"/>
                    </a:cubicBezTo>
                    <a:cubicBezTo>
                      <a:pt x="5" y="88"/>
                      <a:pt x="6" y="90"/>
                      <a:pt x="9" y="91"/>
                    </a:cubicBezTo>
                    <a:cubicBezTo>
                      <a:pt x="9" y="91"/>
                      <a:pt x="10" y="91"/>
                      <a:pt x="10" y="91"/>
                    </a:cubicBezTo>
                    <a:cubicBezTo>
                      <a:pt x="12" y="91"/>
                      <a:pt x="13" y="90"/>
                      <a:pt x="14" y="89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36" y="41"/>
                      <a:pt x="37" y="40"/>
                      <a:pt x="38" y="40"/>
                    </a:cubicBezTo>
                    <a:cubicBezTo>
                      <a:pt x="39" y="41"/>
                      <a:pt x="40" y="41"/>
                      <a:pt x="40" y="43"/>
                    </a:cubicBezTo>
                    <a:cubicBezTo>
                      <a:pt x="40" y="43"/>
                      <a:pt x="39" y="78"/>
                      <a:pt x="38" y="112"/>
                    </a:cubicBezTo>
                    <a:cubicBezTo>
                      <a:pt x="38" y="130"/>
                      <a:pt x="37" y="147"/>
                      <a:pt x="37" y="160"/>
                    </a:cubicBezTo>
                    <a:cubicBezTo>
                      <a:pt x="37" y="167"/>
                      <a:pt x="37" y="172"/>
                      <a:pt x="36" y="176"/>
                    </a:cubicBezTo>
                    <a:cubicBezTo>
                      <a:pt x="36" y="178"/>
                      <a:pt x="36" y="180"/>
                      <a:pt x="36" y="181"/>
                    </a:cubicBezTo>
                    <a:cubicBezTo>
                      <a:pt x="36" y="181"/>
                      <a:pt x="36" y="182"/>
                      <a:pt x="36" y="182"/>
                    </a:cubicBezTo>
                    <a:cubicBezTo>
                      <a:pt x="36" y="185"/>
                      <a:pt x="39" y="187"/>
                      <a:pt x="43" y="187"/>
                    </a:cubicBezTo>
                    <a:cubicBezTo>
                      <a:pt x="46" y="187"/>
                      <a:pt x="49" y="185"/>
                      <a:pt x="49" y="182"/>
                    </a:cubicBezTo>
                    <a:cubicBezTo>
                      <a:pt x="59" y="100"/>
                      <a:pt x="59" y="100"/>
                      <a:pt x="59" y="100"/>
                    </a:cubicBezTo>
                    <a:cubicBezTo>
                      <a:pt x="59" y="99"/>
                      <a:pt x="60" y="98"/>
                      <a:pt x="61" y="9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</a:ln>
            </p:spPr>
            <p:txBody>
              <a:bodyPr vert="horz" wrap="square" lIns="121912" tIns="60956" rIns="121912" bIns="60956" numCol="1" anchor="t" anchorCtr="0" compatLnSpc="1"/>
              <a:lstStyle/>
              <a:p>
                <a:endParaRPr lang="en-US" sz="3200" dirty="0">
                  <a:latin typeface="微软雅黑" panose="020B0503020204020204" charset="-122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982" y="1552"/>
              <a:ext cx="6369" cy="6832"/>
              <a:chOff x="511" y="1596"/>
              <a:chExt cx="6369" cy="6832"/>
            </a:xfrm>
          </p:grpSpPr>
          <p:cxnSp>
            <p:nvCxnSpPr>
              <p:cNvPr id="77" name="Straight Connector 76"/>
              <p:cNvCxnSpPr>
                <a:stCxn id="11" idx="2"/>
                <a:endCxn id="53" idx="3"/>
              </p:cNvCxnSpPr>
              <p:nvPr/>
            </p:nvCxnSpPr>
            <p:spPr>
              <a:xfrm flipH="1" flipV="1">
                <a:off x="6251" y="4278"/>
                <a:ext cx="629" cy="7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>
                <a:stCxn id="11" idx="2"/>
                <a:endCxn id="54" idx="1"/>
              </p:cNvCxnSpPr>
              <p:nvPr/>
            </p:nvCxnSpPr>
            <p:spPr>
              <a:xfrm flipH="1">
                <a:off x="6251" y="5023"/>
                <a:ext cx="629" cy="61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Pie 51"/>
              <p:cNvSpPr/>
              <p:nvPr/>
            </p:nvSpPr>
            <p:spPr>
              <a:xfrm rot="16200000">
                <a:off x="4694" y="1566"/>
                <a:ext cx="994" cy="1053"/>
              </a:xfrm>
              <a:prstGeom prst="pie">
                <a:avLst>
                  <a:gd name="adj1" fmla="val 0"/>
                  <a:gd name="adj2" fmla="val 12778483"/>
                </a:avLst>
              </a:prstGeom>
              <a:solidFill>
                <a:srgbClr val="FFC1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微软雅黑" panose="020B0503020204020204" charset="-122"/>
                </a:endParaRPr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 flipH="1" flipV="1">
                <a:off x="5208" y="2143"/>
                <a:ext cx="448" cy="156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 useBgFill="1">
            <p:nvSpPr>
              <p:cNvPr id="56" name="Oval 55"/>
              <p:cNvSpPr>
                <a:spLocks noChangeArrowheads="1"/>
              </p:cNvSpPr>
              <p:nvPr/>
            </p:nvSpPr>
            <p:spPr bwMode="auto">
              <a:xfrm flipH="1">
                <a:off x="4743" y="1670"/>
                <a:ext cx="895" cy="844"/>
              </a:xfrm>
              <a:prstGeom prst="ellipse">
                <a:avLst/>
              </a:prstGeom>
              <a:ln w="3175">
                <a:solidFill>
                  <a:schemeClr val="tx1"/>
                </a:solidFill>
              </a:ln>
            </p:spPr>
            <p:txBody>
              <a:bodyPr vert="horz" wrap="none" lIns="121912" tIns="60956" rIns="121912" bIns="60956" numCol="1" anchor="ctr" anchorCtr="0" compatLnSpc="1"/>
              <a:lstStyle/>
              <a:p>
                <a:pPr algn="ctr"/>
                <a:r>
                  <a:rPr lang="zh-CN" altLang="en-US" sz="1465" dirty="0">
                    <a:latin typeface="微软雅黑" panose="020B0503020204020204" charset="-122"/>
                  </a:rPr>
                  <a:t>性别</a:t>
                </a:r>
                <a:endParaRPr lang="zh-CN" altLang="en-US" sz="1465" dirty="0">
                  <a:latin typeface="微软雅黑" panose="020B0503020204020204" charset="-122"/>
                </a:endParaRPr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flipV="1">
                <a:off x="5208" y="6205"/>
                <a:ext cx="306" cy="16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H="1" flipV="1">
                <a:off x="4011" y="3130"/>
                <a:ext cx="1602" cy="55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H="1">
                <a:off x="4022" y="3725"/>
                <a:ext cx="1633" cy="77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H="1">
                <a:off x="4028" y="6205"/>
                <a:ext cx="1486" cy="9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H="1" flipV="1">
                <a:off x="4015" y="5768"/>
                <a:ext cx="1465" cy="4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Pie 61"/>
              <p:cNvSpPr/>
              <p:nvPr/>
            </p:nvSpPr>
            <p:spPr>
              <a:xfrm rot="16200000">
                <a:off x="3480" y="3926"/>
                <a:ext cx="994" cy="1053"/>
              </a:xfrm>
              <a:prstGeom prst="pie">
                <a:avLst>
                  <a:gd name="adj1" fmla="val 0"/>
                  <a:gd name="adj2" fmla="val 8839672"/>
                </a:avLst>
              </a:prstGeom>
              <a:solidFill>
                <a:srgbClr val="FFC1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63" name="Pie 62"/>
              <p:cNvSpPr/>
              <p:nvPr/>
            </p:nvSpPr>
            <p:spPr>
              <a:xfrm rot="16200000">
                <a:off x="3480" y="2549"/>
                <a:ext cx="994" cy="1053"/>
              </a:xfrm>
              <a:prstGeom prst="pie">
                <a:avLst>
                  <a:gd name="adj1" fmla="val 0"/>
                  <a:gd name="adj2" fmla="val 19354869"/>
                </a:avLst>
              </a:prstGeom>
              <a:solidFill>
                <a:srgbClr val="FFC1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微软雅黑" panose="020B0503020204020204" charset="-122"/>
                </a:endParaRPr>
              </a:p>
            </p:txBody>
          </p:sp>
          <p:sp useBgFill="1">
            <p:nvSpPr>
              <p:cNvPr id="64" name="Oval 63"/>
              <p:cNvSpPr>
                <a:spLocks noChangeArrowheads="1"/>
              </p:cNvSpPr>
              <p:nvPr/>
            </p:nvSpPr>
            <p:spPr bwMode="auto">
              <a:xfrm flipH="1">
                <a:off x="3529" y="4030"/>
                <a:ext cx="895" cy="844"/>
              </a:xfrm>
              <a:prstGeom prst="ellipse">
                <a:avLst/>
              </a:prstGeom>
              <a:ln w="3175">
                <a:solidFill>
                  <a:schemeClr val="tx1"/>
                </a:solidFill>
              </a:ln>
            </p:spPr>
            <p:txBody>
              <a:bodyPr vert="horz" wrap="none" lIns="121912" tIns="60956" rIns="121912" bIns="60956" numCol="1" anchor="ctr" anchorCtr="0" compatLnSpc="1"/>
              <a:lstStyle/>
              <a:p>
                <a:pPr algn="ctr"/>
                <a:r>
                  <a:rPr lang="zh-CN" altLang="en-US" sz="1465" dirty="0">
                    <a:latin typeface="微软雅黑" panose="020B0503020204020204" charset="-122"/>
                  </a:rPr>
                  <a:t>学历</a:t>
                </a:r>
                <a:endParaRPr lang="zh-CN" altLang="en-US" sz="1465" dirty="0">
                  <a:latin typeface="微软雅黑" panose="020B0503020204020204" charset="-122"/>
                </a:endParaRPr>
              </a:p>
            </p:txBody>
          </p:sp>
          <p:sp useBgFill="1">
            <p:nvSpPr>
              <p:cNvPr id="65" name="Oval 64"/>
              <p:cNvSpPr>
                <a:spLocks noChangeArrowheads="1"/>
              </p:cNvSpPr>
              <p:nvPr/>
            </p:nvSpPr>
            <p:spPr bwMode="auto">
              <a:xfrm flipH="1">
                <a:off x="3529" y="2653"/>
                <a:ext cx="895" cy="844"/>
              </a:xfrm>
              <a:prstGeom prst="ellipse">
                <a:avLst/>
              </a:prstGeom>
              <a:ln w="3175">
                <a:solidFill>
                  <a:schemeClr val="tx1"/>
                </a:solidFill>
              </a:ln>
            </p:spPr>
            <p:txBody>
              <a:bodyPr vert="horz" wrap="none" lIns="121912" tIns="60956" rIns="121912" bIns="60956" numCol="1" anchor="ctr" anchorCtr="0" compatLnSpc="1"/>
              <a:lstStyle/>
              <a:p>
                <a:pPr algn="ctr"/>
                <a:r>
                  <a:rPr lang="zh-CN" altLang="en-US" sz="1465" dirty="0">
                    <a:latin typeface="微软雅黑" panose="020B0503020204020204" charset="-122"/>
                  </a:rPr>
                  <a:t>年龄</a:t>
                </a:r>
                <a:endParaRPr lang="zh-CN" altLang="en-US" sz="1465" dirty="0">
                  <a:latin typeface="微软雅黑" panose="020B0503020204020204" charset="-122"/>
                </a:endParaRPr>
              </a:p>
            </p:txBody>
          </p:sp>
          <p:sp>
            <p:nvSpPr>
              <p:cNvPr id="66" name="Pie 65"/>
              <p:cNvSpPr/>
              <p:nvPr/>
            </p:nvSpPr>
            <p:spPr>
              <a:xfrm rot="16200000">
                <a:off x="3480" y="6583"/>
                <a:ext cx="994" cy="1053"/>
              </a:xfrm>
              <a:prstGeom prst="pie">
                <a:avLst>
                  <a:gd name="adj1" fmla="val 0"/>
                  <a:gd name="adj2" fmla="val 19354869"/>
                </a:avLst>
              </a:prstGeom>
              <a:solidFill>
                <a:srgbClr val="FFC1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67" name="Pie 66"/>
              <p:cNvSpPr/>
              <p:nvPr/>
            </p:nvSpPr>
            <p:spPr>
              <a:xfrm rot="16200000">
                <a:off x="3480" y="5221"/>
                <a:ext cx="994" cy="1053"/>
              </a:xfrm>
              <a:prstGeom prst="pie">
                <a:avLst>
                  <a:gd name="adj1" fmla="val 0"/>
                  <a:gd name="adj2" fmla="val 12778483"/>
                </a:avLst>
              </a:prstGeom>
              <a:solidFill>
                <a:srgbClr val="FFC1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微软雅黑" panose="020B0503020204020204" charset="-122"/>
                </a:endParaRPr>
              </a:p>
            </p:txBody>
          </p:sp>
          <p:sp useBgFill="1">
            <p:nvSpPr>
              <p:cNvPr id="68" name="Oval 67"/>
              <p:cNvSpPr>
                <a:spLocks noChangeArrowheads="1"/>
              </p:cNvSpPr>
              <p:nvPr/>
            </p:nvSpPr>
            <p:spPr bwMode="auto">
              <a:xfrm flipH="1">
                <a:off x="3529" y="6687"/>
                <a:ext cx="895" cy="844"/>
              </a:xfrm>
              <a:prstGeom prst="ellipse">
                <a:avLst/>
              </a:prstGeom>
              <a:ln w="3175">
                <a:solidFill>
                  <a:schemeClr val="tx1"/>
                </a:solidFill>
              </a:ln>
            </p:spPr>
            <p:txBody>
              <a:bodyPr vert="horz" wrap="none" lIns="121912" tIns="60956" rIns="121912" bIns="60956" numCol="1" anchor="ctr" anchorCtr="0" compatLnSpc="1"/>
              <a:lstStyle/>
              <a:p>
                <a:pPr algn="ctr"/>
                <a:r>
                  <a:rPr lang="zh-CN" altLang="en-US" sz="1465" dirty="0">
                    <a:latin typeface="微软雅黑" panose="020B0503020204020204" charset="-122"/>
                  </a:rPr>
                  <a:t>爱好</a:t>
                </a:r>
                <a:endParaRPr lang="zh-CN" altLang="en-US" sz="1465" dirty="0">
                  <a:latin typeface="微软雅黑" panose="020B0503020204020204" charset="-122"/>
                </a:endParaRPr>
              </a:p>
            </p:txBody>
          </p:sp>
          <p:sp useBgFill="1">
            <p:nvSpPr>
              <p:cNvPr id="69" name="Oval 68"/>
              <p:cNvSpPr>
                <a:spLocks noChangeArrowheads="1"/>
              </p:cNvSpPr>
              <p:nvPr/>
            </p:nvSpPr>
            <p:spPr bwMode="auto">
              <a:xfrm flipH="1">
                <a:off x="3529" y="5325"/>
                <a:ext cx="895" cy="844"/>
              </a:xfrm>
              <a:prstGeom prst="ellipse">
                <a:avLst/>
              </a:prstGeom>
              <a:ln w="3175">
                <a:solidFill>
                  <a:schemeClr val="tx1"/>
                </a:solidFill>
              </a:ln>
            </p:spPr>
            <p:txBody>
              <a:bodyPr vert="horz" wrap="none" lIns="121912" tIns="60956" rIns="121912" bIns="60956" numCol="1" anchor="ctr" anchorCtr="0" compatLnSpc="1"/>
              <a:lstStyle/>
              <a:p>
                <a:pPr algn="ctr"/>
                <a:r>
                  <a:rPr lang="zh-CN" altLang="en-US" sz="1465" dirty="0">
                    <a:latin typeface="微软雅黑" panose="020B0503020204020204" charset="-122"/>
                  </a:rPr>
                  <a:t>平台</a:t>
                </a:r>
                <a:endParaRPr lang="zh-CN" altLang="en-US" sz="1465" dirty="0">
                  <a:latin typeface="微软雅黑" panose="020B0503020204020204" charset="-122"/>
                </a:endParaRPr>
              </a:p>
            </p:txBody>
          </p:sp>
          <p:sp>
            <p:nvSpPr>
              <p:cNvPr id="70" name="Pie 69"/>
              <p:cNvSpPr/>
              <p:nvPr/>
            </p:nvSpPr>
            <p:spPr>
              <a:xfrm rot="16200000">
                <a:off x="4694" y="7357"/>
                <a:ext cx="994" cy="1053"/>
              </a:xfrm>
              <a:prstGeom prst="pie">
                <a:avLst>
                  <a:gd name="adj1" fmla="val 0"/>
                  <a:gd name="adj2" fmla="val 8839672"/>
                </a:avLst>
              </a:prstGeom>
              <a:solidFill>
                <a:srgbClr val="FFC1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微软雅黑" panose="020B0503020204020204" charset="-122"/>
                </a:endParaRPr>
              </a:p>
            </p:txBody>
          </p:sp>
          <p:sp useBgFill="1">
            <p:nvSpPr>
              <p:cNvPr id="71" name="Oval 70"/>
              <p:cNvSpPr>
                <a:spLocks noChangeArrowheads="1"/>
              </p:cNvSpPr>
              <p:nvPr/>
            </p:nvSpPr>
            <p:spPr bwMode="auto">
              <a:xfrm flipH="1">
                <a:off x="4743" y="7461"/>
                <a:ext cx="895" cy="844"/>
              </a:xfrm>
              <a:prstGeom prst="ellipse">
                <a:avLst/>
              </a:prstGeom>
              <a:ln w="3175">
                <a:solidFill>
                  <a:schemeClr val="tx1"/>
                </a:solidFill>
              </a:ln>
            </p:spPr>
            <p:txBody>
              <a:bodyPr vert="horz" wrap="none" lIns="121912" tIns="60956" rIns="121912" bIns="60956" numCol="1" anchor="ctr" anchorCtr="0" compatLnSpc="1"/>
              <a:lstStyle/>
              <a:p>
                <a:pPr algn="ctr"/>
                <a:r>
                  <a:rPr lang="zh-CN" altLang="en-US" sz="1465" dirty="0">
                    <a:latin typeface="微软雅黑" panose="020B0503020204020204" charset="-122"/>
                  </a:rPr>
                  <a:t>习惯</a:t>
                </a:r>
                <a:endParaRPr lang="zh-CN" altLang="en-US" sz="1465" dirty="0">
                  <a:latin typeface="微软雅黑" panose="020B0503020204020204" charset="-122"/>
                </a:endParaRPr>
              </a:p>
            </p:txBody>
          </p:sp>
          <p:sp>
            <p:nvSpPr>
              <p:cNvPr id="53" name="Oval 52"/>
              <p:cNvSpPr>
                <a:spLocks noChangeArrowheads="1"/>
              </p:cNvSpPr>
              <p:nvPr/>
            </p:nvSpPr>
            <p:spPr bwMode="auto">
              <a:xfrm flipH="1">
                <a:off x="4800" y="2909"/>
                <a:ext cx="1700" cy="1604"/>
              </a:xfrm>
              <a:prstGeom prst="ellipse">
                <a:avLst/>
              </a:prstGeom>
              <a:solidFill>
                <a:srgbClr val="FFC100"/>
              </a:solidFill>
              <a:ln>
                <a:noFill/>
              </a:ln>
            </p:spPr>
            <p:txBody>
              <a:bodyPr vert="horz" wrap="none" lIns="121912" tIns="60956" rIns="121912" bIns="60956" numCol="1" anchor="ctr" anchorCtr="0" compatLnSpc="1"/>
              <a:lstStyle/>
              <a:p>
                <a:pPr algn="ctr"/>
                <a:r>
                  <a:rPr lang="zh-CN" altLang="en-US" sz="1600" b="1" dirty="0">
                    <a:solidFill>
                      <a:schemeClr val="tx1"/>
                    </a:solidFill>
                    <a:latin typeface="微软雅黑" panose="020B0503020204020204" charset="-122"/>
                  </a:rPr>
                  <a:t>基础</a:t>
                </a:r>
                <a:endParaRPr lang="zh-CN" altLang="en-US" sz="1600" b="1" dirty="0">
                  <a:solidFill>
                    <a:schemeClr val="tx1"/>
                  </a:solidFill>
                  <a:latin typeface="微软雅黑" panose="020B0503020204020204" charset="-122"/>
                </a:endParaRPr>
              </a:p>
              <a:p>
                <a:pPr algn="ctr"/>
                <a:r>
                  <a:rPr lang="zh-CN" altLang="en-US" sz="1600" b="1" dirty="0">
                    <a:solidFill>
                      <a:schemeClr val="tx1"/>
                    </a:solidFill>
                    <a:latin typeface="微软雅黑" panose="020B0503020204020204" charset="-122"/>
                  </a:rPr>
                  <a:t>属性</a:t>
                </a:r>
                <a:endParaRPr lang="zh-CN" altLang="en-US" sz="1600" b="1" dirty="0">
                  <a:solidFill>
                    <a:schemeClr val="tx1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54" name="Oval 53"/>
              <p:cNvSpPr>
                <a:spLocks noChangeArrowheads="1"/>
              </p:cNvSpPr>
              <p:nvPr/>
            </p:nvSpPr>
            <p:spPr bwMode="auto">
              <a:xfrm flipH="1">
                <a:off x="4800" y="5403"/>
                <a:ext cx="1700" cy="1604"/>
              </a:xfrm>
              <a:prstGeom prst="ellipse">
                <a:avLst/>
              </a:prstGeom>
              <a:solidFill>
                <a:srgbClr val="FFC100"/>
              </a:solidFill>
              <a:ln>
                <a:noFill/>
              </a:ln>
            </p:spPr>
            <p:txBody>
              <a:bodyPr vert="horz" wrap="none" lIns="121912" tIns="60956" rIns="121912" bIns="60956" numCol="1" anchor="ctr" anchorCtr="0" compatLnSpc="1"/>
              <a:lstStyle/>
              <a:p>
                <a:pPr algn="ctr"/>
                <a:r>
                  <a:rPr lang="zh-CN" altLang="en-US" sz="1600" b="1" dirty="0">
                    <a:solidFill>
                      <a:schemeClr val="tx1"/>
                    </a:solidFill>
                    <a:latin typeface="微软雅黑" panose="020B0503020204020204" charset="-122"/>
                  </a:rPr>
                  <a:t>内容</a:t>
                </a:r>
                <a:endParaRPr lang="zh-CN" altLang="en-US" sz="1600" b="1" dirty="0">
                  <a:solidFill>
                    <a:schemeClr val="tx1"/>
                  </a:solidFill>
                  <a:latin typeface="微软雅黑" panose="020B0503020204020204" charset="-122"/>
                </a:endParaRPr>
              </a:p>
              <a:p>
                <a:pPr algn="ctr"/>
                <a:r>
                  <a:rPr lang="zh-CN" altLang="en-US" sz="1600" b="1" dirty="0">
                    <a:solidFill>
                      <a:schemeClr val="tx1"/>
                    </a:solidFill>
                    <a:latin typeface="微软雅黑" panose="020B0503020204020204" charset="-122"/>
                  </a:rPr>
                  <a:t>偏好</a:t>
                </a:r>
                <a:endParaRPr lang="zh-CN" altLang="en-US" sz="1600" b="1" dirty="0">
                  <a:solidFill>
                    <a:schemeClr val="tx1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1855" y="1639"/>
                <a:ext cx="2835" cy="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95000"/>
                  </a:lnSpc>
                </a:pPr>
                <a:r>
                  <a:rPr lang="zh-CN" altLang="en-US" sz="1200" dirty="0">
                    <a:latin typeface="微软雅黑" panose="020B0503020204020204" charset="-122"/>
                  </a:rPr>
                  <a:t>目标消费群体性别比例数据，抓取消费者身份</a:t>
                </a:r>
                <a:endParaRPr lang="zh-CN" altLang="en-US" sz="1200" dirty="0">
                  <a:latin typeface="微软雅黑" panose="020B0503020204020204" charset="-122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511" y="2707"/>
                <a:ext cx="2835" cy="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95000"/>
                  </a:lnSpc>
                </a:pPr>
                <a:r>
                  <a:rPr lang="zh-CN" altLang="en-US" sz="1200" dirty="0">
                    <a:latin typeface="微软雅黑" panose="020B0503020204020204" charset="-122"/>
                  </a:rPr>
                  <a:t>目标消费群体年龄层次阶段，抓取消费者年代</a:t>
                </a:r>
                <a:endParaRPr lang="zh-CN" altLang="en-US" sz="1200" dirty="0">
                  <a:latin typeface="微软雅黑" panose="020B0503020204020204" charset="-122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511" y="4084"/>
                <a:ext cx="2835" cy="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95000"/>
                  </a:lnSpc>
                </a:pPr>
                <a:r>
                  <a:rPr lang="zh-CN" altLang="en-US" sz="1200" dirty="0">
                    <a:latin typeface="微软雅黑" panose="020B0503020204020204" charset="-122"/>
                  </a:rPr>
                  <a:t>目标消费者的教育背景，文化程度，素质涵养</a:t>
                </a:r>
                <a:endParaRPr lang="zh-CN" altLang="en-US" sz="1200" dirty="0">
                  <a:latin typeface="微软雅黑" panose="020B0503020204020204" charset="-122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511" y="5378"/>
                <a:ext cx="2835" cy="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95000"/>
                  </a:lnSpc>
                </a:pPr>
                <a:r>
                  <a:rPr lang="zh-CN" altLang="en-US" sz="1200" dirty="0">
                    <a:latin typeface="微软雅黑" panose="020B0503020204020204" charset="-122"/>
                  </a:rPr>
                  <a:t>偏向于哪些种草平台，经常在哪个渠道种草</a:t>
                </a:r>
                <a:endParaRPr lang="zh-CN" altLang="en-US" sz="1200" dirty="0">
                  <a:latin typeface="微软雅黑" panose="020B0503020204020204" charset="-122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511" y="6821"/>
                <a:ext cx="2835" cy="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95000"/>
                  </a:lnSpc>
                </a:pPr>
                <a:r>
                  <a:rPr lang="zh-CN" altLang="en-US" sz="1200" dirty="0">
                    <a:latin typeface="微软雅黑" panose="020B0503020204020204" charset="-122"/>
                  </a:rPr>
                  <a:t>目标消费群体喜欢做什么事情？兴趣爱好标签</a:t>
                </a:r>
                <a:endParaRPr lang="zh-CN" altLang="en-US" sz="1200" dirty="0">
                  <a:latin typeface="微软雅黑" panose="020B0503020204020204" charset="-122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1855" y="7733"/>
                <a:ext cx="2835" cy="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95000"/>
                  </a:lnSpc>
                </a:pPr>
                <a:r>
                  <a:rPr lang="zh-CN" altLang="en-US" sz="1200" dirty="0">
                    <a:latin typeface="微软雅黑" panose="020B0503020204020204" charset="-122"/>
                  </a:rPr>
                  <a:t>对种草内容的要求：文案简短、喜欢视频互动</a:t>
                </a:r>
                <a:endParaRPr lang="zh-CN" altLang="en-US" sz="1200" dirty="0">
                  <a:latin typeface="微软雅黑" panose="020B0503020204020204" charset="-122"/>
                </a:endParaRPr>
              </a:p>
            </p:txBody>
          </p:sp>
        </p:grpSp>
      </p:grpSp>
      <p:sp>
        <p:nvSpPr>
          <p:cNvPr id="75" name="文本框 74"/>
          <p:cNvSpPr txBox="1"/>
          <p:nvPr/>
        </p:nvSpPr>
        <p:spPr>
          <a:xfrm>
            <a:off x="1191143" y="436396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人群画像分析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746" y="464334"/>
            <a:ext cx="341609" cy="280018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6" name="对角圆角矩形 15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552258" y="2219325"/>
            <a:ext cx="7040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品牌化私域定位与企业战略的关系</a:t>
            </a:r>
            <a:endParaRPr lang="en-US" altLang="zh-CN" sz="3600" b="1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37665" y="4204335"/>
            <a:ext cx="6870065" cy="330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>
              <a:lnSpc>
                <a:spcPct val="130000"/>
              </a:lnSpc>
            </a:pPr>
            <a:r>
              <a:rPr lang="zh-CN" altLang="en-US" sz="1200" b="1">
                <a:solidFill>
                  <a:schemeClr val="tx1"/>
                </a:solidFill>
                <a:sym typeface="+mn-ea"/>
              </a:rPr>
              <a:t>所有传统领域出现过的机会，都值得用企微私域再做一遍！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86835" y="14605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2201545" y="2063115"/>
            <a:ext cx="6090285" cy="2388870"/>
            <a:chOff x="2807" y="2814"/>
            <a:chExt cx="9591" cy="3762"/>
          </a:xfrm>
        </p:grpSpPr>
        <p:grpSp>
          <p:nvGrpSpPr>
            <p:cNvPr id="21" name="组合 20"/>
            <p:cNvGrpSpPr/>
            <p:nvPr/>
          </p:nvGrpSpPr>
          <p:grpSpPr>
            <a:xfrm>
              <a:off x="2807" y="2814"/>
              <a:ext cx="1596" cy="3763"/>
              <a:chOff x="3953" y="3354"/>
              <a:chExt cx="1596" cy="3763"/>
            </a:xfrm>
          </p:grpSpPr>
          <p:sp>
            <p:nvSpPr>
              <p:cNvPr id="45" name="文本框 44"/>
              <p:cNvSpPr txBox="1"/>
              <p:nvPr/>
            </p:nvSpPr>
            <p:spPr>
              <a:xfrm>
                <a:off x="4045" y="5447"/>
                <a:ext cx="1454" cy="167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  <a:t>品牌传播</a:t>
                </a:r>
                <a:endParaRPr lang="zh-CN" altLang="en-US" sz="1400" b="1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  <a:t>流量采买</a:t>
                </a:r>
                <a:endParaRPr lang="zh-CN" altLang="en-US" sz="1400" b="1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  <a:t>裂变增量</a:t>
                </a:r>
                <a:endParaRPr lang="zh-CN" altLang="en-US" sz="1400" b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3953" y="3354"/>
                <a:ext cx="1596" cy="1718"/>
                <a:chOff x="3413" y="3864"/>
                <a:chExt cx="1596" cy="1718"/>
              </a:xfrm>
            </p:grpSpPr>
            <p:pic>
              <p:nvPicPr>
                <p:cNvPr id="44" name="图片 43" descr="六角形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413" y="3864"/>
                  <a:ext cx="1596" cy="1718"/>
                </a:xfrm>
                <a:prstGeom prst="rect">
                  <a:avLst/>
                </a:prstGeom>
              </p:spPr>
            </p:pic>
            <p:sp>
              <p:nvSpPr>
                <p:cNvPr id="5" name="文本框 4"/>
                <p:cNvSpPr txBox="1"/>
                <p:nvPr/>
              </p:nvSpPr>
              <p:spPr>
                <a:xfrm>
                  <a:off x="3689" y="4448"/>
                  <a:ext cx="1104" cy="58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zh-CN" altLang="en-US" b="1">
                      <a:latin typeface="微软雅黑" panose="020B0503020204020204" charset="-122"/>
                      <a:ea typeface="微软雅黑" panose="020B0503020204020204" charset="-122"/>
                    </a:rPr>
                    <a:t>流量</a:t>
                  </a:r>
                  <a:endParaRPr lang="zh-CN" altLang="en-US" b="1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sp>
          <p:nvSpPr>
            <p:cNvPr id="12" name="文本框 11"/>
            <p:cNvSpPr txBox="1"/>
            <p:nvPr/>
          </p:nvSpPr>
          <p:spPr>
            <a:xfrm>
              <a:off x="4654" y="3383"/>
              <a:ext cx="557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</a:rPr>
                <a:t>X</a:t>
              </a:r>
              <a:endParaRPr lang="en-US" altLang="zh-CN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309" y="3383"/>
              <a:ext cx="57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</a:rPr>
                <a:t>X</a:t>
              </a:r>
              <a:endParaRPr lang="en-US" altLang="zh-CN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979" y="3383"/>
              <a:ext cx="57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</a:rPr>
                <a:t>X</a:t>
              </a:r>
              <a:endParaRPr lang="en-US" altLang="zh-CN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5462" y="2814"/>
              <a:ext cx="1596" cy="3763"/>
              <a:chOff x="3953" y="3354"/>
              <a:chExt cx="1596" cy="3763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4045" y="5447"/>
                <a:ext cx="1454" cy="167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  <a:t>营销创意</a:t>
                </a:r>
                <a:endParaRPr lang="zh-CN" altLang="en-US" sz="1400" b="1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  <a:t>营销工具</a:t>
                </a:r>
                <a:endParaRPr lang="zh-CN" altLang="en-US" sz="1400" b="1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  <a:t>精准营销</a:t>
                </a:r>
                <a:endParaRPr lang="zh-CN" altLang="en-US" sz="1400" b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25" name="组合 24"/>
              <p:cNvGrpSpPr/>
              <p:nvPr/>
            </p:nvGrpSpPr>
            <p:grpSpPr>
              <a:xfrm>
                <a:off x="3953" y="3354"/>
                <a:ext cx="1596" cy="1718"/>
                <a:chOff x="3413" y="3864"/>
                <a:chExt cx="1596" cy="1718"/>
              </a:xfrm>
            </p:grpSpPr>
            <p:pic>
              <p:nvPicPr>
                <p:cNvPr id="26" name="图片 25" descr="六角形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413" y="3864"/>
                  <a:ext cx="1596" cy="1718"/>
                </a:xfrm>
                <a:prstGeom prst="rect">
                  <a:avLst/>
                </a:prstGeom>
              </p:spPr>
            </p:pic>
            <p:sp>
              <p:nvSpPr>
                <p:cNvPr id="27" name="文本框 26"/>
                <p:cNvSpPr txBox="1"/>
                <p:nvPr/>
              </p:nvSpPr>
              <p:spPr>
                <a:xfrm>
                  <a:off x="3539" y="4448"/>
                  <a:ext cx="1419" cy="58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zh-CN" altLang="en-US" b="1">
                      <a:latin typeface="微软雅黑" panose="020B0503020204020204" charset="-122"/>
                      <a:ea typeface="微软雅黑" panose="020B0503020204020204" charset="-122"/>
                    </a:rPr>
                    <a:t>转化率</a:t>
                  </a:r>
                  <a:endParaRPr lang="zh-CN" altLang="en-US" b="1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grpSp>
          <p:nvGrpSpPr>
            <p:cNvPr id="38" name="组合 37"/>
            <p:cNvGrpSpPr/>
            <p:nvPr/>
          </p:nvGrpSpPr>
          <p:grpSpPr>
            <a:xfrm>
              <a:off x="8132" y="2814"/>
              <a:ext cx="1596" cy="3763"/>
              <a:chOff x="3953" y="3354"/>
              <a:chExt cx="1596" cy="3763"/>
            </a:xfrm>
          </p:grpSpPr>
          <p:sp>
            <p:nvSpPr>
              <p:cNvPr id="39" name="文本框 38"/>
              <p:cNvSpPr txBox="1"/>
              <p:nvPr/>
            </p:nvSpPr>
            <p:spPr>
              <a:xfrm>
                <a:off x="4045" y="5447"/>
                <a:ext cx="1454" cy="167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  <a:t>卡券工具</a:t>
                </a:r>
                <a:endParaRPr lang="zh-CN" altLang="en-US" sz="1400" b="1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  <a:t>促销活动</a:t>
                </a:r>
                <a:endParaRPr lang="zh-CN" altLang="en-US" sz="1400" b="1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购买半径</a:t>
                </a:r>
                <a:endParaRPr lang="zh-CN" altLang="en-US" sz="1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40" name="组合 39"/>
              <p:cNvGrpSpPr/>
              <p:nvPr/>
            </p:nvGrpSpPr>
            <p:grpSpPr>
              <a:xfrm>
                <a:off x="3953" y="3354"/>
                <a:ext cx="1596" cy="1718"/>
                <a:chOff x="3413" y="3864"/>
                <a:chExt cx="1596" cy="1718"/>
              </a:xfrm>
            </p:grpSpPr>
            <p:pic>
              <p:nvPicPr>
                <p:cNvPr id="41" name="图片 40" descr="六角形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413" y="3864"/>
                  <a:ext cx="1596" cy="1718"/>
                </a:xfrm>
                <a:prstGeom prst="rect">
                  <a:avLst/>
                </a:prstGeom>
              </p:spPr>
            </p:pic>
            <p:sp>
              <p:nvSpPr>
                <p:cNvPr id="42" name="文本框 41"/>
                <p:cNvSpPr txBox="1"/>
                <p:nvPr/>
              </p:nvSpPr>
              <p:spPr>
                <a:xfrm>
                  <a:off x="3504" y="4448"/>
                  <a:ext cx="1415" cy="58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zh-CN" altLang="en-US" b="1">
                      <a:latin typeface="微软雅黑" panose="020B0503020204020204" charset="-122"/>
                      <a:ea typeface="微软雅黑" panose="020B0503020204020204" charset="-122"/>
                    </a:rPr>
                    <a:t>客单价</a:t>
                  </a:r>
                  <a:endParaRPr lang="zh-CN" altLang="en-US" b="1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grpSp>
          <p:nvGrpSpPr>
            <p:cNvPr id="43" name="组合 42"/>
            <p:cNvGrpSpPr/>
            <p:nvPr/>
          </p:nvGrpSpPr>
          <p:grpSpPr>
            <a:xfrm>
              <a:off x="10802" y="2814"/>
              <a:ext cx="1596" cy="3763"/>
              <a:chOff x="3953" y="3354"/>
              <a:chExt cx="1596" cy="3763"/>
            </a:xfrm>
          </p:grpSpPr>
          <p:sp>
            <p:nvSpPr>
              <p:cNvPr id="46" name="文本框 45"/>
              <p:cNvSpPr txBox="1"/>
              <p:nvPr/>
            </p:nvSpPr>
            <p:spPr>
              <a:xfrm>
                <a:off x="4045" y="5447"/>
                <a:ext cx="1454" cy="167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私域运营</a:t>
                </a:r>
                <a:endParaRPr lang="zh-CN" altLang="en-US" sz="1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会员体系</a:t>
                </a:r>
                <a:endParaRPr lang="zh-CN" altLang="en-US" sz="1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400" b="1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私域内容</a:t>
                </a:r>
                <a:endParaRPr lang="zh-CN" altLang="en-US" sz="1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47" name="组合 46"/>
              <p:cNvGrpSpPr/>
              <p:nvPr/>
            </p:nvGrpSpPr>
            <p:grpSpPr>
              <a:xfrm>
                <a:off x="3953" y="3354"/>
                <a:ext cx="1596" cy="1718"/>
                <a:chOff x="3413" y="3864"/>
                <a:chExt cx="1596" cy="1718"/>
              </a:xfrm>
            </p:grpSpPr>
            <p:pic>
              <p:nvPicPr>
                <p:cNvPr id="48" name="图片 47" descr="六角形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413" y="3864"/>
                  <a:ext cx="1596" cy="1718"/>
                </a:xfrm>
                <a:prstGeom prst="rect">
                  <a:avLst/>
                </a:prstGeom>
              </p:spPr>
            </p:pic>
            <p:sp>
              <p:nvSpPr>
                <p:cNvPr id="49" name="文本框 48"/>
                <p:cNvSpPr txBox="1"/>
                <p:nvPr/>
              </p:nvSpPr>
              <p:spPr>
                <a:xfrm>
                  <a:off x="3719" y="4253"/>
                  <a:ext cx="1104" cy="1016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zh-CN" altLang="en-US" b="1">
                      <a:latin typeface="微软雅黑" panose="020B0503020204020204" charset="-122"/>
                      <a:ea typeface="微软雅黑" panose="020B0503020204020204" charset="-122"/>
                    </a:rPr>
                    <a:t>复购频次</a:t>
                  </a:r>
                  <a:endParaRPr lang="zh-CN" altLang="en-US" b="1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sp>
        <p:nvSpPr>
          <p:cNvPr id="56" name="文本框 55"/>
          <p:cNvSpPr txBox="1"/>
          <p:nvPr/>
        </p:nvSpPr>
        <p:spPr>
          <a:xfrm>
            <a:off x="2220595" y="1005205"/>
            <a:ext cx="26155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40000"/>
              </a:lnSpc>
            </a:pPr>
            <a:r>
              <a:rPr lang="en-US" altLang="zh-CN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GMV =</a:t>
            </a:r>
            <a:endParaRPr lang="en-US" altLang="zh-CN" sz="4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53" name="图片 52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54" name="图片 5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55" name="图片 5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093788" y="464185"/>
            <a:ext cx="311150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2021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年我们面临的变化（交易层面）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3_4"/>
  <p:tag name="KSO_WM_UNIT_ID" val="diagram20181993_2*o_h_i*1_3_4"/>
  <p:tag name="KSO_WM_UNIT_LAYERLEVEL" val="1_1_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10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i"/>
  <p:tag name="KSO_WM_UNIT_INDEX" val="1_17"/>
  <p:tag name="KSO_WM_UNIT_ID" val="diagram20181993_2*o_i*1_17"/>
  <p:tag name="KSO_WM_UNIT_LAYERLEVEL" val="1_1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SLIDE_ITEM_CNT" val="4"/>
</p:tagLst>
</file>

<file path=ppt/tags/tag12.xml><?xml version="1.0" encoding="utf-8"?>
<p:tagLst xmlns:p="http://schemas.openxmlformats.org/presentationml/2006/main">
  <p:tag name="KSO_WM_SLIDE_ITEM_CNT" val="4"/>
</p:tagLst>
</file>

<file path=ppt/tags/tag13.xml><?xml version="1.0" encoding="utf-8"?>
<p:tagLst xmlns:p="http://schemas.openxmlformats.org/presentationml/2006/main">
  <p:tag name="KSO_WM_TEMPLATE_CATEGORY" val="diagram"/>
  <p:tag name="KSO_WM_TEMPLATE_INDEX" val="160569"/>
  <p:tag name="KSO_WM_UNIT_TYPE" val="l_i"/>
  <p:tag name="KSO_WM_UNIT_INDEX" val="1_1"/>
  <p:tag name="KSO_WM_UNIT_ID" val="diagram160569_3*l_i*1_1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</p:tagLst>
</file>

<file path=ppt/tags/tag14.xml><?xml version="1.0" encoding="utf-8"?>
<p:tagLst xmlns:p="http://schemas.openxmlformats.org/presentationml/2006/main">
  <p:tag name="KSO_WM_TEMPLATE_CATEGORY" val="diagram"/>
  <p:tag name="KSO_WM_TEMPLATE_INDEX" val="160569"/>
  <p:tag name="KSO_WM_UNIT_TYPE" val="l_i"/>
  <p:tag name="KSO_WM_UNIT_INDEX" val="1_2"/>
  <p:tag name="KSO_WM_UNIT_ID" val="diagram160569_3*l_i*1_2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569_3*i*3"/>
  <p:tag name="KSO_WM_TEMPLATE_CATEGORY" val="diagram"/>
  <p:tag name="KSO_WM_TEMPLATE_INDEX" val="160569"/>
  <p:tag name="KSO_WM_UNIT_INDEX" val="3"/>
</p:tagLst>
</file>

<file path=ppt/tags/tag16.xml><?xml version="1.0" encoding="utf-8"?>
<p:tagLst xmlns:p="http://schemas.openxmlformats.org/presentationml/2006/main">
  <p:tag name="KSO_WM_TEMPLATE_CATEGORY" val="diagram"/>
  <p:tag name="KSO_WM_TEMPLATE_INDEX" val="160569"/>
  <p:tag name="KSO_WM_UNIT_TYPE" val="l_i"/>
  <p:tag name="KSO_WM_UNIT_INDEX" val="1_3"/>
  <p:tag name="KSO_WM_UNIT_ID" val="diagram160569_3*l_i*1_3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TEMPLATE_CATEGORY" val="diagram"/>
  <p:tag name="KSO_WM_TEMPLATE_INDEX" val="160569"/>
  <p:tag name="KSO_WM_UNIT_TYPE" val="l_h_f"/>
  <p:tag name="KSO_WM_UNIT_INDEX" val="1_1_1"/>
  <p:tag name="KSO_WM_UNIT_ID" val="diagram160569_3*l_h_f*1_1_1"/>
  <p:tag name="KSO_WM_UNIT_CLEAR" val="1"/>
  <p:tag name="KSO_WM_UNIT_LAYERLEVEL" val="1_1_1"/>
  <p:tag name="KSO_WM_UNIT_VALUE" val="50"/>
  <p:tag name="KSO_WM_UNIT_HIGHLIGHT" val="0"/>
  <p:tag name="KSO_WM_UNIT_COMPATIBLE" val="0"/>
  <p:tag name="KSO_WM_BEAUTIFY_FLAG" val="#wm#"/>
  <p:tag name="KSO_WM_UNIT_PRESET_TEXT_INDEX" val="4"/>
  <p:tag name="KSO_WM_UNIT_PRESET_TEXT_LEN" val="85"/>
  <p:tag name="KSO_WM_TAG_VERSION" val="1.0"/>
  <p:tag name="KSO_WM_DIAGRAM_GROUP_CODE" val="l1-1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569_3*i*8"/>
  <p:tag name="KSO_WM_TEMPLATE_CATEGORY" val="diagram"/>
  <p:tag name="KSO_WM_TEMPLATE_INDEX" val="160569"/>
  <p:tag name="KSO_WM_UNIT_INDEX" val="8"/>
</p:tagLst>
</file>

<file path=ppt/tags/tag19.xml><?xml version="1.0" encoding="utf-8"?>
<p:tagLst xmlns:p="http://schemas.openxmlformats.org/presentationml/2006/main">
  <p:tag name="KSO_WM_TEMPLATE_CATEGORY" val="diagram"/>
  <p:tag name="KSO_WM_TEMPLATE_INDEX" val="160569"/>
  <p:tag name="KSO_WM_UNIT_TYPE" val="l_i"/>
  <p:tag name="KSO_WM_UNIT_INDEX" val="1_4"/>
  <p:tag name="KSO_WM_UNIT_ID" val="diagram160569_3*l_i*1_4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2_4"/>
  <p:tag name="KSO_WM_UNIT_ID" val="diagram20181993_2*o_h_i*1_2_4"/>
  <p:tag name="KSO_WM_UNIT_LAYERLEVEL" val="1_1_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20.xml><?xml version="1.0" encoding="utf-8"?>
<p:tagLst xmlns:p="http://schemas.openxmlformats.org/presentationml/2006/main">
  <p:tag name="KSO_WM_TEMPLATE_CATEGORY" val="diagram"/>
  <p:tag name="KSO_WM_TEMPLATE_INDEX" val="160569"/>
  <p:tag name="KSO_WM_UNIT_TYPE" val="l_h_f"/>
  <p:tag name="KSO_WM_UNIT_INDEX" val="1_2_1"/>
  <p:tag name="KSO_WM_UNIT_ID" val="diagram160569_3*l_h_f*1_2_1"/>
  <p:tag name="KSO_WM_UNIT_CLEAR" val="1"/>
  <p:tag name="KSO_WM_UNIT_LAYERLEVEL" val="1_1_1"/>
  <p:tag name="KSO_WM_UNIT_VALUE" val="50"/>
  <p:tag name="KSO_WM_UNIT_HIGHLIGHT" val="0"/>
  <p:tag name="KSO_WM_UNIT_COMPATIBLE" val="0"/>
  <p:tag name="KSO_WM_BEAUTIFY_FLAG" val="#wm#"/>
  <p:tag name="KSO_WM_UNIT_PRESET_TEXT_INDEX" val="4"/>
  <p:tag name="KSO_WM_UNIT_PRESET_TEXT_LEN" val="85"/>
  <p:tag name="KSO_WM_TAG_VERSION" val="1.0"/>
  <p:tag name="KSO_WM_DIAGRAM_GROUP_CODE" val="l1-1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569_3*i*13"/>
  <p:tag name="KSO_WM_TEMPLATE_CATEGORY" val="diagram"/>
  <p:tag name="KSO_WM_TEMPLATE_INDEX" val="160569"/>
  <p:tag name="KSO_WM_UNIT_INDEX" val="13"/>
</p:tagLst>
</file>

<file path=ppt/tags/tag22.xml><?xml version="1.0" encoding="utf-8"?>
<p:tagLst xmlns:p="http://schemas.openxmlformats.org/presentationml/2006/main">
  <p:tag name="KSO_WM_TEMPLATE_CATEGORY" val="diagram"/>
  <p:tag name="KSO_WM_TEMPLATE_INDEX" val="160569"/>
  <p:tag name="KSO_WM_UNIT_TYPE" val="l_i"/>
  <p:tag name="KSO_WM_UNIT_INDEX" val="1_5"/>
  <p:tag name="KSO_WM_UNIT_ID" val="diagram160569_3*l_i*1_5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TEMPLATE_CATEGORY" val="diagram"/>
  <p:tag name="KSO_WM_TEMPLATE_INDEX" val="160569"/>
  <p:tag name="KSO_WM_UNIT_TYPE" val="l_h_f"/>
  <p:tag name="KSO_WM_UNIT_INDEX" val="1_3_1"/>
  <p:tag name="KSO_WM_UNIT_ID" val="diagram160569_3*l_h_f*1_3_1"/>
  <p:tag name="KSO_WM_UNIT_CLEAR" val="1"/>
  <p:tag name="KSO_WM_UNIT_LAYERLEVEL" val="1_1_1"/>
  <p:tag name="KSO_WM_UNIT_VALUE" val="50"/>
  <p:tag name="KSO_WM_UNIT_HIGHLIGHT" val="0"/>
  <p:tag name="KSO_WM_UNIT_COMPATIBLE" val="0"/>
  <p:tag name="KSO_WM_BEAUTIFY_FLAG" val="#wm#"/>
  <p:tag name="KSO_WM_UNIT_PRESET_TEXT_INDEX" val="4"/>
  <p:tag name="KSO_WM_UNIT_PRESET_TEXT_LEN" val="85"/>
  <p:tag name="KSO_WM_TAG_VERSION" val="1.0"/>
  <p:tag name="KSO_WM_DIAGRAM_GROUP_CODE" val="l1-1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569_3*i*18"/>
  <p:tag name="KSO_WM_TEMPLATE_CATEGORY" val="diagram"/>
  <p:tag name="KSO_WM_TEMPLATE_INDEX" val="160569"/>
  <p:tag name="KSO_WM_UNIT_INDEX" val="18"/>
</p:tagLst>
</file>

<file path=ppt/tags/tag25.xml><?xml version="1.0" encoding="utf-8"?>
<p:tagLst xmlns:p="http://schemas.openxmlformats.org/presentationml/2006/main">
  <p:tag name="KSO_WM_TEMPLATE_CATEGORY" val="diagram"/>
  <p:tag name="KSO_WM_TEMPLATE_INDEX" val="160569"/>
  <p:tag name="KSO_WM_UNIT_TYPE" val="l_i"/>
  <p:tag name="KSO_WM_UNIT_INDEX" val="1_6"/>
  <p:tag name="KSO_WM_UNIT_ID" val="diagram160569_3*l_i*1_6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TEMPLATE_CATEGORY" val="diagram"/>
  <p:tag name="KSO_WM_TEMPLATE_INDEX" val="160569"/>
  <p:tag name="KSO_WM_UNIT_TYPE" val="l_h_f"/>
  <p:tag name="KSO_WM_UNIT_INDEX" val="1_4_1"/>
  <p:tag name="KSO_WM_UNIT_ID" val="diagram160569_3*l_h_f*1_4_1"/>
  <p:tag name="KSO_WM_UNIT_CLEAR" val="1"/>
  <p:tag name="KSO_WM_UNIT_LAYERLEVEL" val="1_1_1"/>
  <p:tag name="KSO_WM_UNIT_VALUE" val="50"/>
  <p:tag name="KSO_WM_UNIT_HIGHLIGHT" val="0"/>
  <p:tag name="KSO_WM_UNIT_COMPATIBLE" val="0"/>
  <p:tag name="KSO_WM_BEAUTIFY_FLAG" val="#wm#"/>
  <p:tag name="KSO_WM_UNIT_PRESET_TEXT_INDEX" val="4"/>
  <p:tag name="KSO_WM_UNIT_PRESET_TEXT_LEN" val="85"/>
  <p:tag name="KSO_WM_TAG_VERSION" val="1.0"/>
  <p:tag name="KSO_WM_DIAGRAM_GROUP_CODE" val="l1-1"/>
  <p:tag name="KSO_WM_UNIT_TEXT_FILL_FORE_SCHEMECOLOR_INDEX" val="13"/>
  <p:tag name="KSO_WM_UNIT_TEXT_FILL_TYPE" val="1"/>
</p:tagLst>
</file>

<file path=ppt/tags/tag27.xml><?xml version="1.0" encoding="utf-8"?>
<p:tagLst xmlns:p="http://schemas.openxmlformats.org/presentationml/2006/main">
  <p:tag name="KSO_WM_SLIDE_ITEM_CNT" val="4"/>
</p:tagLst>
</file>

<file path=ppt/tags/tag3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1_4"/>
  <p:tag name="KSO_WM_UNIT_ID" val="diagram20181993_2*o_h_i*1_1_4"/>
  <p:tag name="KSO_WM_UNIT_LAYERLEVEL" val="1_1_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1_6"/>
  <p:tag name="KSO_WM_UNIT_ID" val="diagram20181993_2*o_h_i*1_1_6"/>
  <p:tag name="KSO_WM_UNIT_LAYERLEVEL" val="1_1_1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i"/>
  <p:tag name="KSO_WM_UNIT_INDEX" val="1_17"/>
  <p:tag name="KSO_WM_UNIT_ID" val="diagram20181993_2*o_i*1_17"/>
  <p:tag name="KSO_WM_UNIT_LAYERLEVEL" val="1_1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3_4"/>
  <p:tag name="KSO_WM_UNIT_ID" val="diagram20181993_2*o_h_i*1_3_4"/>
  <p:tag name="KSO_WM_UNIT_LAYERLEVEL" val="1_1_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2_4"/>
  <p:tag name="KSO_WM_UNIT_ID" val="diagram20181993_2*o_h_i*1_2_4"/>
  <p:tag name="KSO_WM_UNIT_LAYERLEVEL" val="1_1_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1_4"/>
  <p:tag name="KSO_WM_UNIT_ID" val="diagram20181993_2*o_h_i*1_1_4"/>
  <p:tag name="KSO_WM_UNIT_LAYERLEVEL" val="1_1_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1_6"/>
  <p:tag name="KSO_WM_UNIT_ID" val="diagram20181993_2*o_h_i*1_1_6"/>
  <p:tag name="KSO_WM_UNIT_LAYERLEVEL" val="1_1_1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7698</Words>
  <Application>WPS 演示</Application>
  <PresentationFormat>自定义</PresentationFormat>
  <Paragraphs>860</Paragraphs>
  <Slides>69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69</vt:i4>
      </vt:variant>
    </vt:vector>
  </HeadingPairs>
  <TitlesOfParts>
    <vt:vector size="77" baseType="lpstr">
      <vt:lpstr>Arial</vt:lpstr>
      <vt:lpstr>宋体</vt:lpstr>
      <vt:lpstr>Wingdings</vt:lpstr>
      <vt:lpstr>微软雅黑</vt:lpstr>
      <vt:lpstr>Calibri</vt:lpstr>
      <vt:lpstr>Arial Unicode MS</vt:lpstr>
      <vt:lpstr>Wingdings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你想象的客户VS实际买你东西的客户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有一定经济基础且注重养身的男性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Administrator</cp:lastModifiedBy>
  <cp:revision>408</cp:revision>
  <dcterms:created xsi:type="dcterms:W3CDTF">2019-12-22T05:53:00Z</dcterms:created>
  <dcterms:modified xsi:type="dcterms:W3CDTF">2021-09-23T01:35:17Z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6F97E908112E46C7A06BE1413615179A</vt:lpwstr>
  </property>
</Properties>
</file>