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1.svg" ContentType="image/svg+xml"/>
  <Override PartName="/ppt/media/image2.svg" ContentType="image/svg+xml"/>
  <Override PartName="/ppt/media/image3.svg" ContentType="image/svg+xml"/>
  <Override PartName="/ppt/media/image4.svg" ContentType="image/svg+xml"/>
  <Override PartName="/ppt/media/image5.svg" ContentType="image/svg+xml"/>
  <Override PartName="/ppt/media/image6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283" r:id="rId3"/>
    <p:sldId id="3125" r:id="rId5"/>
    <p:sldId id="5941" r:id="rId6"/>
    <p:sldId id="6002" r:id="rId7"/>
    <p:sldId id="6003" r:id="rId8"/>
    <p:sldId id="5942" r:id="rId9"/>
    <p:sldId id="5943" r:id="rId10"/>
    <p:sldId id="5944" r:id="rId11"/>
    <p:sldId id="5945" r:id="rId12"/>
    <p:sldId id="5946" r:id="rId13"/>
    <p:sldId id="5883" r:id="rId14"/>
    <p:sldId id="5882" r:id="rId15"/>
    <p:sldId id="5826" r:id="rId16"/>
    <p:sldId id="5885" r:id="rId17"/>
    <p:sldId id="5886" r:id="rId18"/>
    <p:sldId id="5887" r:id="rId19"/>
    <p:sldId id="5888" r:id="rId20"/>
    <p:sldId id="5889" r:id="rId21"/>
    <p:sldId id="5890" r:id="rId22"/>
    <p:sldId id="5891" r:id="rId23"/>
    <p:sldId id="5892" r:id="rId24"/>
    <p:sldId id="5893" r:id="rId25"/>
    <p:sldId id="5894" r:id="rId26"/>
    <p:sldId id="6004" r:id="rId27"/>
    <p:sldId id="6005" r:id="rId28"/>
    <p:sldId id="6006" r:id="rId29"/>
    <p:sldId id="6007" r:id="rId30"/>
    <p:sldId id="6008" r:id="rId31"/>
    <p:sldId id="6009" r:id="rId32"/>
    <p:sldId id="6010" r:id="rId33"/>
    <p:sldId id="6011" r:id="rId34"/>
    <p:sldId id="6012" r:id="rId35"/>
    <p:sldId id="6013" r:id="rId36"/>
    <p:sldId id="6014" r:id="rId37"/>
    <p:sldId id="6015" r:id="rId38"/>
    <p:sldId id="6016" r:id="rId39"/>
    <p:sldId id="6017" r:id="rId40"/>
    <p:sldId id="6018" r:id="rId41"/>
    <p:sldId id="6019" r:id="rId42"/>
    <p:sldId id="6020" r:id="rId43"/>
    <p:sldId id="6021" r:id="rId44"/>
    <p:sldId id="6022" r:id="rId45"/>
    <p:sldId id="6023" r:id="rId46"/>
    <p:sldId id="6024" r:id="rId47"/>
    <p:sldId id="6025" r:id="rId48"/>
    <p:sldId id="6026" r:id="rId49"/>
    <p:sldId id="6027" r:id="rId50"/>
    <p:sldId id="6028" r:id="rId51"/>
    <p:sldId id="6029" r:id="rId52"/>
    <p:sldId id="6030" r:id="rId53"/>
    <p:sldId id="6031" r:id="rId54"/>
    <p:sldId id="6032" r:id="rId55"/>
    <p:sldId id="5759" r:id="rId56"/>
    <p:sldId id="3126" r:id="rId57"/>
    <p:sldId id="3127" r:id="rId58"/>
    <p:sldId id="3128" r:id="rId59"/>
    <p:sldId id="3129" r:id="rId60"/>
    <p:sldId id="3130" r:id="rId61"/>
    <p:sldId id="3131" r:id="rId62"/>
    <p:sldId id="3133" r:id="rId63"/>
    <p:sldId id="3135" r:id="rId64"/>
    <p:sldId id="3136" r:id="rId65"/>
    <p:sldId id="3137" r:id="rId66"/>
    <p:sldId id="3138" r:id="rId67"/>
    <p:sldId id="3139" r:id="rId68"/>
    <p:sldId id="3140" r:id="rId69"/>
    <p:sldId id="3141" r:id="rId70"/>
    <p:sldId id="3142" r:id="rId71"/>
    <p:sldId id="3143" r:id="rId72"/>
    <p:sldId id="3144" r:id="rId73"/>
    <p:sldId id="3145" r:id="rId74"/>
  </p:sldIdLst>
  <p:sldSz cx="10259695" cy="575945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倪腾" initials="倪腾" lastIdx="2" clrIdx="0"/>
  <p:cmAuthor id="2" name=" " initials="" lastIdx="1" clrIdx="1"/>
  <p:cmAuthor id="3" name="廖梦竹" initials="M" lastIdx="2" clrIdx="2"/>
  <p:cmAuthor id="4" name="Administrator" initials="A" lastIdx="2" clrIdx="3"/>
  <p:cmAuthor id="75" name="作者" initials="A" lastIdx="0" clrIdx="24"/>
  <p:cmAuthor id="0" name="李涛" initials="李涛" lastIdx="0" clrIdx="0"/>
  <p:cmAuthor id="5" name="vonta‘s" initials="8" lastIdx="1" clrIdx="2"/>
  <p:cmAuthor id="76" name="Liang" initials="L" lastIdx="1" clrIdx="2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A900"/>
    <a:srgbClr val="FFFF00"/>
    <a:srgbClr val="BDD7EE"/>
    <a:srgbClr val="F1F1F1"/>
    <a:srgbClr val="F8F8F8"/>
    <a:srgbClr val="120C16"/>
    <a:srgbClr val="6DF5ED"/>
    <a:srgbClr val="E93252"/>
    <a:srgbClr val="0358B2"/>
    <a:srgbClr val="0358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59" autoAdjust="0"/>
    <p:restoredTop sz="93826" autoAdjust="0"/>
  </p:normalViewPr>
  <p:slideViewPr>
    <p:cSldViewPr snapToGrid="0">
      <p:cViewPr varScale="1">
        <p:scale>
          <a:sx n="75" d="100"/>
          <a:sy n="75" d="100"/>
        </p:scale>
        <p:origin x="700" y="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8" Type="http://schemas.openxmlformats.org/officeDocument/2006/relationships/commentAuthors" Target="commentAuthors.xml"/><Relationship Id="rId77" Type="http://schemas.openxmlformats.org/officeDocument/2006/relationships/tableStyles" Target="tableStyles.xml"/><Relationship Id="rId76" Type="http://schemas.openxmlformats.org/officeDocument/2006/relationships/viewProps" Target="viewProps.xml"/><Relationship Id="rId75" Type="http://schemas.openxmlformats.org/officeDocument/2006/relationships/presProps" Target="presProps.xml"/><Relationship Id="rId74" Type="http://schemas.openxmlformats.org/officeDocument/2006/relationships/slide" Target="slides/slide71.xml"/><Relationship Id="rId73" Type="http://schemas.openxmlformats.org/officeDocument/2006/relationships/slide" Target="slides/slide70.xml"/><Relationship Id="rId72" Type="http://schemas.openxmlformats.org/officeDocument/2006/relationships/slide" Target="slides/slide69.xml"/><Relationship Id="rId71" Type="http://schemas.openxmlformats.org/officeDocument/2006/relationships/slide" Target="slides/slide68.xml"/><Relationship Id="rId70" Type="http://schemas.openxmlformats.org/officeDocument/2006/relationships/slide" Target="slides/slide67.xml"/><Relationship Id="rId7" Type="http://schemas.openxmlformats.org/officeDocument/2006/relationships/slide" Target="slides/slide4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0261" y="1143000"/>
            <a:ext cx="5497477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1038" y="1143000"/>
            <a:ext cx="54959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1946FB1-5178-40F3-ABDB-7A7A8A80347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1038" y="1143000"/>
            <a:ext cx="54959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碧翠园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82591" y="942757"/>
            <a:ext cx="7695544" cy="2005523"/>
          </a:xfrm>
        </p:spPr>
        <p:txBody>
          <a:bodyPr anchor="b"/>
          <a:lstStyle>
            <a:lvl1pPr algn="ctr">
              <a:defRPr sz="503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282591" y="3025619"/>
            <a:ext cx="7695544" cy="1390797"/>
          </a:xfrm>
        </p:spPr>
        <p:txBody>
          <a:bodyPr/>
          <a:lstStyle>
            <a:lvl1pPr marL="0" indent="0" algn="ctr">
              <a:buNone/>
              <a:defRPr sz="2010"/>
            </a:lvl1pPr>
            <a:lvl2pPr marL="382905" indent="0" algn="ctr">
              <a:buNone/>
              <a:defRPr sz="1670"/>
            </a:lvl2pPr>
            <a:lvl3pPr marL="766445" indent="0" algn="ctr">
              <a:buNone/>
              <a:defRPr sz="1510"/>
            </a:lvl3pPr>
            <a:lvl4pPr marL="1148715" indent="0" algn="ctr">
              <a:buNone/>
              <a:defRPr sz="1340"/>
            </a:lvl4pPr>
            <a:lvl5pPr marL="1533525" indent="0" algn="ctr">
              <a:buNone/>
              <a:defRPr sz="1340"/>
            </a:lvl5pPr>
            <a:lvl6pPr marL="1915795" indent="0" algn="ctr">
              <a:buNone/>
              <a:defRPr sz="1340"/>
            </a:lvl6pPr>
            <a:lvl7pPr marL="2299970" indent="0" algn="ctr">
              <a:buNone/>
              <a:defRPr sz="1340"/>
            </a:lvl7pPr>
            <a:lvl8pPr marL="2682240" indent="0" algn="ctr">
              <a:buNone/>
              <a:defRPr sz="1340"/>
            </a:lvl8pPr>
            <a:lvl9pPr marL="3065780" indent="0" algn="ctr">
              <a:buNone/>
              <a:defRPr sz="134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342833" y="306697"/>
            <a:ext cx="2212469" cy="488179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05426" y="306697"/>
            <a:ext cx="6509148" cy="488179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0082" y="1436137"/>
            <a:ext cx="8849876" cy="2396226"/>
          </a:xfrm>
        </p:spPr>
        <p:txBody>
          <a:bodyPr anchor="b"/>
          <a:lstStyle>
            <a:lvl1pPr>
              <a:defRPr sz="503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0082" y="3855032"/>
            <a:ext cx="8849876" cy="1260118"/>
          </a:xfrm>
        </p:spPr>
        <p:txBody>
          <a:bodyPr/>
          <a:lstStyle>
            <a:lvl1pPr marL="0" indent="0">
              <a:buNone/>
              <a:defRPr sz="2010">
                <a:solidFill>
                  <a:schemeClr val="tx1">
                    <a:tint val="75000"/>
                  </a:schemeClr>
                </a:solidFill>
              </a:defRPr>
            </a:lvl1pPr>
            <a:lvl2pPr marL="382905" indent="0">
              <a:buNone/>
              <a:defRPr sz="1670">
                <a:solidFill>
                  <a:schemeClr val="tx1">
                    <a:tint val="75000"/>
                  </a:schemeClr>
                </a:solidFill>
              </a:defRPr>
            </a:lvl2pPr>
            <a:lvl3pPr marL="76644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3pPr>
            <a:lvl4pPr marL="1148715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4pPr>
            <a:lvl5pPr marL="1533525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5pPr>
            <a:lvl6pPr marL="1915795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6pPr>
            <a:lvl7pPr marL="229997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7pPr>
            <a:lvl8pPr marL="268224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8pPr>
            <a:lvl9pPr marL="306578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05426" y="1533478"/>
            <a:ext cx="4360808" cy="365501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194493" y="1533478"/>
            <a:ext cx="4360808" cy="365501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6762" y="306697"/>
            <a:ext cx="8849876" cy="111343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6762" y="1412135"/>
            <a:ext cx="4340767" cy="692065"/>
          </a:xfrm>
        </p:spPr>
        <p:txBody>
          <a:bodyPr anchor="b"/>
          <a:lstStyle>
            <a:lvl1pPr marL="0" indent="0">
              <a:buNone/>
              <a:defRPr sz="2010" b="1"/>
            </a:lvl1pPr>
            <a:lvl2pPr marL="382905" indent="0">
              <a:buNone/>
              <a:defRPr sz="1670" b="1"/>
            </a:lvl2pPr>
            <a:lvl3pPr marL="766445" indent="0">
              <a:buNone/>
              <a:defRPr sz="1510" b="1"/>
            </a:lvl3pPr>
            <a:lvl4pPr marL="1148715" indent="0">
              <a:buNone/>
              <a:defRPr sz="1340" b="1"/>
            </a:lvl4pPr>
            <a:lvl5pPr marL="1533525" indent="0">
              <a:buNone/>
              <a:defRPr sz="1340" b="1"/>
            </a:lvl5pPr>
            <a:lvl6pPr marL="1915795" indent="0">
              <a:buNone/>
              <a:defRPr sz="1340" b="1"/>
            </a:lvl6pPr>
            <a:lvl7pPr marL="2299970" indent="0">
              <a:buNone/>
              <a:defRPr sz="1340" b="1"/>
            </a:lvl7pPr>
            <a:lvl8pPr marL="2682240" indent="0">
              <a:buNone/>
              <a:defRPr sz="1340" b="1"/>
            </a:lvl8pPr>
            <a:lvl9pPr marL="3065780" indent="0">
              <a:buNone/>
              <a:defRPr sz="134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06762" y="2104200"/>
            <a:ext cx="4340767" cy="30949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194493" y="1412135"/>
            <a:ext cx="4362145" cy="692065"/>
          </a:xfrm>
        </p:spPr>
        <p:txBody>
          <a:bodyPr anchor="b"/>
          <a:lstStyle>
            <a:lvl1pPr marL="0" indent="0">
              <a:buNone/>
              <a:defRPr sz="2010" b="1"/>
            </a:lvl1pPr>
            <a:lvl2pPr marL="382905" indent="0">
              <a:buNone/>
              <a:defRPr sz="1670" b="1"/>
            </a:lvl2pPr>
            <a:lvl3pPr marL="766445" indent="0">
              <a:buNone/>
              <a:defRPr sz="1510" b="1"/>
            </a:lvl3pPr>
            <a:lvl4pPr marL="1148715" indent="0">
              <a:buNone/>
              <a:defRPr sz="1340" b="1"/>
            </a:lvl4pPr>
            <a:lvl5pPr marL="1533525" indent="0">
              <a:buNone/>
              <a:defRPr sz="1340" b="1"/>
            </a:lvl5pPr>
            <a:lvl6pPr marL="1915795" indent="0">
              <a:buNone/>
              <a:defRPr sz="1340" b="1"/>
            </a:lvl6pPr>
            <a:lvl7pPr marL="2299970" indent="0">
              <a:buNone/>
              <a:defRPr sz="1340" b="1"/>
            </a:lvl7pPr>
            <a:lvl8pPr marL="2682240" indent="0">
              <a:buNone/>
              <a:defRPr sz="1340" b="1"/>
            </a:lvl8pPr>
            <a:lvl9pPr marL="3065780" indent="0">
              <a:buNone/>
              <a:defRPr sz="134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194493" y="2104200"/>
            <a:ext cx="4362145" cy="30949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6762" y="384036"/>
            <a:ext cx="3309351" cy="1344127"/>
          </a:xfrm>
        </p:spPr>
        <p:txBody>
          <a:bodyPr anchor="b"/>
          <a:lstStyle>
            <a:lvl1pPr>
              <a:defRPr sz="267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362145" y="829413"/>
            <a:ext cx="5194492" cy="4093720"/>
          </a:xfrm>
        </p:spPr>
        <p:txBody>
          <a:bodyPr/>
          <a:lstStyle>
            <a:lvl1pPr>
              <a:defRPr sz="2675"/>
            </a:lvl1pPr>
            <a:lvl2pPr>
              <a:defRPr sz="2345"/>
            </a:lvl2pPr>
            <a:lvl3pPr>
              <a:defRPr sz="2010"/>
            </a:lvl3pPr>
            <a:lvl4pPr>
              <a:defRPr sz="1670"/>
            </a:lvl4pPr>
            <a:lvl5pPr>
              <a:defRPr sz="1670"/>
            </a:lvl5pPr>
            <a:lvl6pPr>
              <a:defRPr sz="1670"/>
            </a:lvl6pPr>
            <a:lvl7pPr>
              <a:defRPr sz="1670"/>
            </a:lvl7pPr>
            <a:lvl8pPr>
              <a:defRPr sz="1670"/>
            </a:lvl8pPr>
            <a:lvl9pPr>
              <a:defRPr sz="167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06762" y="1728163"/>
            <a:ext cx="3309351" cy="3201636"/>
          </a:xfrm>
        </p:spPr>
        <p:txBody>
          <a:bodyPr/>
          <a:lstStyle>
            <a:lvl1pPr marL="0" indent="0">
              <a:buNone/>
              <a:defRPr sz="1340"/>
            </a:lvl1pPr>
            <a:lvl2pPr marL="382905" indent="0">
              <a:buNone/>
              <a:defRPr sz="1175"/>
            </a:lvl2pPr>
            <a:lvl3pPr marL="766445" indent="0">
              <a:buNone/>
              <a:defRPr sz="1005"/>
            </a:lvl3pPr>
            <a:lvl4pPr marL="1148715" indent="0">
              <a:buNone/>
              <a:defRPr sz="840"/>
            </a:lvl4pPr>
            <a:lvl5pPr marL="1533525" indent="0">
              <a:buNone/>
              <a:defRPr sz="840"/>
            </a:lvl5pPr>
            <a:lvl6pPr marL="1915795" indent="0">
              <a:buNone/>
              <a:defRPr sz="840"/>
            </a:lvl6pPr>
            <a:lvl7pPr marL="2299970" indent="0">
              <a:buNone/>
              <a:defRPr sz="840"/>
            </a:lvl7pPr>
            <a:lvl8pPr marL="2682240" indent="0">
              <a:buNone/>
              <a:defRPr sz="840"/>
            </a:lvl8pPr>
            <a:lvl9pPr marL="3065780" indent="0">
              <a:buNone/>
              <a:defRPr sz="84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6762" y="384036"/>
            <a:ext cx="3309351" cy="1344127"/>
          </a:xfrm>
        </p:spPr>
        <p:txBody>
          <a:bodyPr anchor="b"/>
          <a:lstStyle>
            <a:lvl1pPr>
              <a:defRPr sz="267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362145" y="829413"/>
            <a:ext cx="5194492" cy="4093720"/>
          </a:xfrm>
        </p:spPr>
        <p:txBody>
          <a:bodyPr/>
          <a:lstStyle>
            <a:lvl1pPr marL="0" indent="0">
              <a:buNone/>
              <a:defRPr sz="2675"/>
            </a:lvl1pPr>
            <a:lvl2pPr marL="382905" indent="0">
              <a:buNone/>
              <a:defRPr sz="2345"/>
            </a:lvl2pPr>
            <a:lvl3pPr marL="766445" indent="0">
              <a:buNone/>
              <a:defRPr sz="2010"/>
            </a:lvl3pPr>
            <a:lvl4pPr marL="1148715" indent="0">
              <a:buNone/>
              <a:defRPr sz="1670"/>
            </a:lvl4pPr>
            <a:lvl5pPr marL="1533525" indent="0">
              <a:buNone/>
              <a:defRPr sz="1670"/>
            </a:lvl5pPr>
            <a:lvl6pPr marL="1915795" indent="0">
              <a:buNone/>
              <a:defRPr sz="1670"/>
            </a:lvl6pPr>
            <a:lvl7pPr marL="2299970" indent="0">
              <a:buNone/>
              <a:defRPr sz="1670"/>
            </a:lvl7pPr>
            <a:lvl8pPr marL="2682240" indent="0">
              <a:buNone/>
              <a:defRPr sz="1670"/>
            </a:lvl8pPr>
            <a:lvl9pPr marL="3065780" indent="0">
              <a:buNone/>
              <a:defRPr sz="167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06762" y="1728163"/>
            <a:ext cx="3309351" cy="3201636"/>
          </a:xfrm>
        </p:spPr>
        <p:txBody>
          <a:bodyPr/>
          <a:lstStyle>
            <a:lvl1pPr marL="0" indent="0">
              <a:buNone/>
              <a:defRPr sz="1340"/>
            </a:lvl1pPr>
            <a:lvl2pPr marL="382905" indent="0">
              <a:buNone/>
              <a:defRPr sz="1175"/>
            </a:lvl2pPr>
            <a:lvl3pPr marL="766445" indent="0">
              <a:buNone/>
              <a:defRPr sz="1005"/>
            </a:lvl3pPr>
            <a:lvl4pPr marL="1148715" indent="0">
              <a:buNone/>
              <a:defRPr sz="840"/>
            </a:lvl4pPr>
            <a:lvl5pPr marL="1533525" indent="0">
              <a:buNone/>
              <a:defRPr sz="840"/>
            </a:lvl5pPr>
            <a:lvl6pPr marL="1915795" indent="0">
              <a:buNone/>
              <a:defRPr sz="840"/>
            </a:lvl6pPr>
            <a:lvl7pPr marL="2299970" indent="0">
              <a:buNone/>
              <a:defRPr sz="840"/>
            </a:lvl7pPr>
            <a:lvl8pPr marL="2682240" indent="0">
              <a:buNone/>
              <a:defRPr sz="840"/>
            </a:lvl8pPr>
            <a:lvl9pPr marL="3065780" indent="0">
              <a:buNone/>
              <a:defRPr sz="84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05425" y="306697"/>
            <a:ext cx="8849876" cy="11134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5425" y="1533478"/>
            <a:ext cx="8849876" cy="3655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05425" y="5339170"/>
            <a:ext cx="2308663" cy="306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398866" y="5339170"/>
            <a:ext cx="3462995" cy="306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246637" y="5339170"/>
            <a:ext cx="2308663" cy="306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766445" rtl="0" eaLnBrk="1" latinLnBrk="0" hangingPunct="1">
        <a:lnSpc>
          <a:spcPct val="90000"/>
        </a:lnSpc>
        <a:spcBef>
          <a:spcPct val="0"/>
        </a:spcBef>
        <a:buNone/>
        <a:defRPr sz="36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1770" indent="-191770" algn="l" defTabSz="766445" rtl="0" eaLnBrk="1" latinLnBrk="0" hangingPunct="1">
        <a:lnSpc>
          <a:spcPct val="90000"/>
        </a:lnSpc>
        <a:spcBef>
          <a:spcPts val="840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1pPr>
      <a:lvl2pPr marL="57467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2010" kern="1200">
          <a:solidFill>
            <a:schemeClr val="tx1"/>
          </a:solidFill>
          <a:latin typeface="+mn-lt"/>
          <a:ea typeface="+mn-ea"/>
          <a:cs typeface="+mn-cs"/>
        </a:defRPr>
      </a:lvl2pPr>
      <a:lvl3pPr marL="95885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670" kern="1200">
          <a:solidFill>
            <a:schemeClr val="tx1"/>
          </a:solidFill>
          <a:latin typeface="+mn-lt"/>
          <a:ea typeface="+mn-ea"/>
          <a:cs typeface="+mn-cs"/>
        </a:defRPr>
      </a:lvl3pPr>
      <a:lvl4pPr marL="134112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4pPr>
      <a:lvl5pPr marL="172466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5pPr>
      <a:lvl6pPr marL="210756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6pPr>
      <a:lvl7pPr marL="249110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7pPr>
      <a:lvl8pPr marL="287401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8pPr>
      <a:lvl9pPr marL="325818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1pPr>
      <a:lvl2pPr marL="38290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2pPr>
      <a:lvl3pPr marL="76644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3pPr>
      <a:lvl4pPr marL="114871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4pPr>
      <a:lvl5pPr marL="153352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5pPr>
      <a:lvl6pPr marL="191579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6pPr>
      <a:lvl7pPr marL="229997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7pPr>
      <a:lvl8pPr marL="268224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8pPr>
      <a:lvl9pPr marL="306578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sv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tags" Target="../tags/tag61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4.png"/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4.png"/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31.png"/><Relationship Id="rId6" Type="http://schemas.openxmlformats.org/officeDocument/2006/relationships/image" Target="../media/image30.emf"/><Relationship Id="rId5" Type="http://schemas.openxmlformats.org/officeDocument/2006/relationships/image" Target="../media/image4.png"/><Relationship Id="rId4" Type="http://schemas.openxmlformats.org/officeDocument/2006/relationships/image" Target="../media/image23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29.emf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33.emf"/><Relationship Id="rId5" Type="http://schemas.openxmlformats.org/officeDocument/2006/relationships/image" Target="../media/image4.png"/><Relationship Id="rId4" Type="http://schemas.openxmlformats.org/officeDocument/2006/relationships/image" Target="../media/image23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32.emf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3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34.emf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5.emf"/><Relationship Id="rId4" Type="http://schemas.openxmlformats.org/officeDocument/2006/relationships/image" Target="../media/image4.png"/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4.png"/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7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62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tags" Target="../tags/tag2.xml"/><Relationship Id="rId4" Type="http://schemas.openxmlformats.org/officeDocument/2006/relationships/tags" Target="../tags/tag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8" Type="http://schemas.openxmlformats.org/officeDocument/2006/relationships/slideLayout" Target="../slideLayouts/slideLayout1.xml"/><Relationship Id="rId17" Type="http://schemas.openxmlformats.org/officeDocument/2006/relationships/tags" Target="../tags/tag14.xml"/><Relationship Id="rId16" Type="http://schemas.openxmlformats.org/officeDocument/2006/relationships/tags" Target="../tags/tag13.xml"/><Relationship Id="rId15" Type="http://schemas.openxmlformats.org/officeDocument/2006/relationships/tags" Target="../tags/tag12.xml"/><Relationship Id="rId14" Type="http://schemas.openxmlformats.org/officeDocument/2006/relationships/tags" Target="../tags/tag11.xml"/><Relationship Id="rId13" Type="http://schemas.openxmlformats.org/officeDocument/2006/relationships/tags" Target="../tags/tag10.xml"/><Relationship Id="rId12" Type="http://schemas.openxmlformats.org/officeDocument/2006/relationships/tags" Target="../tags/tag9.xml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40.png"/><Relationship Id="rId7" Type="http://schemas.openxmlformats.org/officeDocument/2006/relationships/image" Target="../media/image39.png"/><Relationship Id="rId6" Type="http://schemas.openxmlformats.org/officeDocument/2006/relationships/image" Target="../media/image38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3.svg"/><Relationship Id="rId3" Type="http://schemas.openxmlformats.org/officeDocument/2006/relationships/image" Target="../media/image2.png"/><Relationship Id="rId2" Type="http://schemas.openxmlformats.org/officeDocument/2006/relationships/image" Target="../media/image41.png"/><Relationship Id="rId1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43.png"/><Relationship Id="rId6" Type="http://schemas.openxmlformats.org/officeDocument/2006/relationships/image" Target="../media/image42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6" Type="http://schemas.openxmlformats.org/officeDocument/2006/relationships/image" Target="../media/image42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42.png"/><Relationship Id="rId6" Type="http://schemas.openxmlformats.org/officeDocument/2006/relationships/image" Target="../media/image47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20.xml"/><Relationship Id="rId8" Type="http://schemas.openxmlformats.org/officeDocument/2006/relationships/tags" Target="../tags/tag19.xml"/><Relationship Id="rId7" Type="http://schemas.openxmlformats.org/officeDocument/2006/relationships/tags" Target="../tags/tag18.xml"/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" Type="http://schemas.openxmlformats.org/officeDocument/2006/relationships/tags" Target="../tags/tag15.xml"/><Relationship Id="rId37" Type="http://schemas.openxmlformats.org/officeDocument/2006/relationships/notesSlide" Target="../notesSlides/notesSlide2.xml"/><Relationship Id="rId36" Type="http://schemas.openxmlformats.org/officeDocument/2006/relationships/slideLayout" Target="../slideLayouts/slideLayout1.xml"/><Relationship Id="rId35" Type="http://schemas.openxmlformats.org/officeDocument/2006/relationships/tags" Target="../tags/tag46.xml"/><Relationship Id="rId34" Type="http://schemas.openxmlformats.org/officeDocument/2006/relationships/tags" Target="../tags/tag45.xml"/><Relationship Id="rId33" Type="http://schemas.openxmlformats.org/officeDocument/2006/relationships/tags" Target="../tags/tag44.xml"/><Relationship Id="rId32" Type="http://schemas.openxmlformats.org/officeDocument/2006/relationships/tags" Target="../tags/tag43.xml"/><Relationship Id="rId31" Type="http://schemas.openxmlformats.org/officeDocument/2006/relationships/tags" Target="../tags/tag42.xml"/><Relationship Id="rId30" Type="http://schemas.openxmlformats.org/officeDocument/2006/relationships/tags" Target="../tags/tag41.xml"/><Relationship Id="rId3" Type="http://schemas.openxmlformats.org/officeDocument/2006/relationships/image" Target="../media/image5.png"/><Relationship Id="rId29" Type="http://schemas.openxmlformats.org/officeDocument/2006/relationships/tags" Target="../tags/tag40.xml"/><Relationship Id="rId28" Type="http://schemas.openxmlformats.org/officeDocument/2006/relationships/tags" Target="../tags/tag39.xml"/><Relationship Id="rId27" Type="http://schemas.openxmlformats.org/officeDocument/2006/relationships/tags" Target="../tags/tag38.xml"/><Relationship Id="rId26" Type="http://schemas.openxmlformats.org/officeDocument/2006/relationships/tags" Target="../tags/tag37.xml"/><Relationship Id="rId25" Type="http://schemas.openxmlformats.org/officeDocument/2006/relationships/tags" Target="../tags/tag36.xml"/><Relationship Id="rId24" Type="http://schemas.openxmlformats.org/officeDocument/2006/relationships/tags" Target="../tags/tag35.xml"/><Relationship Id="rId23" Type="http://schemas.openxmlformats.org/officeDocument/2006/relationships/tags" Target="../tags/tag34.xml"/><Relationship Id="rId22" Type="http://schemas.openxmlformats.org/officeDocument/2006/relationships/tags" Target="../tags/tag33.xml"/><Relationship Id="rId21" Type="http://schemas.openxmlformats.org/officeDocument/2006/relationships/tags" Target="../tags/tag32.xml"/><Relationship Id="rId20" Type="http://schemas.openxmlformats.org/officeDocument/2006/relationships/tags" Target="../tags/tag31.xml"/><Relationship Id="rId2" Type="http://schemas.openxmlformats.org/officeDocument/2006/relationships/image" Target="../media/image3.png"/><Relationship Id="rId19" Type="http://schemas.openxmlformats.org/officeDocument/2006/relationships/tags" Target="../tags/tag30.xml"/><Relationship Id="rId18" Type="http://schemas.openxmlformats.org/officeDocument/2006/relationships/tags" Target="../tags/tag29.xml"/><Relationship Id="rId17" Type="http://schemas.openxmlformats.org/officeDocument/2006/relationships/tags" Target="../tags/tag28.xml"/><Relationship Id="rId16" Type="http://schemas.openxmlformats.org/officeDocument/2006/relationships/tags" Target="../tags/tag27.xml"/><Relationship Id="rId15" Type="http://schemas.openxmlformats.org/officeDocument/2006/relationships/tags" Target="../tags/tag26.xml"/><Relationship Id="rId14" Type="http://schemas.openxmlformats.org/officeDocument/2006/relationships/tags" Target="../tags/tag25.xml"/><Relationship Id="rId13" Type="http://schemas.openxmlformats.org/officeDocument/2006/relationships/tags" Target="../tags/tag24.xml"/><Relationship Id="rId12" Type="http://schemas.openxmlformats.org/officeDocument/2006/relationships/tags" Target="../tags/tag23.xml"/><Relationship Id="rId11" Type="http://schemas.openxmlformats.org/officeDocument/2006/relationships/tags" Target="../tags/tag22.xml"/><Relationship Id="rId10" Type="http://schemas.openxmlformats.org/officeDocument/2006/relationships/tags" Target="../tags/tag21.xml"/><Relationship Id="rId1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50.png"/><Relationship Id="rId6" Type="http://schemas.openxmlformats.org/officeDocument/2006/relationships/image" Target="../media/image49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54.png"/><Relationship Id="rId6" Type="http://schemas.openxmlformats.org/officeDocument/2006/relationships/image" Target="../media/image53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58.png"/><Relationship Id="rId7" Type="http://schemas.openxmlformats.org/officeDocument/2006/relationships/image" Target="../media/image57.png"/><Relationship Id="rId6" Type="http://schemas.openxmlformats.org/officeDocument/2006/relationships/image" Target="../media/image42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61.png"/><Relationship Id="rId7" Type="http://schemas.openxmlformats.org/officeDocument/2006/relationships/image" Target="../media/image60.png"/><Relationship Id="rId6" Type="http://schemas.openxmlformats.org/officeDocument/2006/relationships/image" Target="../media/image59.jpe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9" Type="http://schemas.openxmlformats.org/officeDocument/2006/relationships/image" Target="../media/image64.png"/><Relationship Id="rId8" Type="http://schemas.openxmlformats.org/officeDocument/2006/relationships/image" Target="../media/image63.png"/><Relationship Id="rId7" Type="http://schemas.openxmlformats.org/officeDocument/2006/relationships/image" Target="../media/image62.png"/><Relationship Id="rId6" Type="http://schemas.openxmlformats.org/officeDocument/2006/relationships/tags" Target="../tags/tag63.xml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66.png"/><Relationship Id="rId6" Type="http://schemas.openxmlformats.org/officeDocument/2006/relationships/image" Target="../media/image6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9" Type="http://schemas.openxmlformats.org/officeDocument/2006/relationships/image" Target="../media/image70.png"/><Relationship Id="rId8" Type="http://schemas.openxmlformats.org/officeDocument/2006/relationships/image" Target="../media/image69.png"/><Relationship Id="rId7" Type="http://schemas.openxmlformats.org/officeDocument/2006/relationships/image" Target="../media/image68.png"/><Relationship Id="rId6" Type="http://schemas.openxmlformats.org/officeDocument/2006/relationships/image" Target="../media/image67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png"/><Relationship Id="rId8" Type="http://schemas.openxmlformats.org/officeDocument/2006/relationships/tags" Target="../tags/tag66.xml"/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image" Target="../media/image5.svg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72.png"/><Relationship Id="rId1" Type="http://schemas.openxmlformats.org/officeDocument/2006/relationships/image" Target="../media/image71.png"/></Relationships>
</file>

<file path=ppt/slides/_rels/slide5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74.png"/><Relationship Id="rId1" Type="http://schemas.openxmlformats.org/officeDocument/2006/relationships/image" Target="../media/image73.png"/></Relationships>
</file>

<file path=ppt/slides/_rels/slide5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4.png"/><Relationship Id="rId7" Type="http://schemas.openxmlformats.org/officeDocument/2006/relationships/tags" Target="../tags/tag69.xml"/><Relationship Id="rId6" Type="http://schemas.openxmlformats.org/officeDocument/2006/relationships/tags" Target="../tags/tag68.xml"/><Relationship Id="rId5" Type="http://schemas.openxmlformats.org/officeDocument/2006/relationships/tags" Target="../tags/tag67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76.png"/><Relationship Id="rId1" Type="http://schemas.openxmlformats.org/officeDocument/2006/relationships/image" Target="../media/image7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7.png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8" Type="http://schemas.openxmlformats.org/officeDocument/2006/relationships/tags" Target="../tags/tag52.xml"/><Relationship Id="rId7" Type="http://schemas.openxmlformats.org/officeDocument/2006/relationships/tags" Target="../tags/tag51.xml"/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4" Type="http://schemas.openxmlformats.org/officeDocument/2006/relationships/tags" Target="../tags/tag48.xml"/><Relationship Id="rId3" Type="http://schemas.openxmlformats.org/officeDocument/2006/relationships/tags" Target="../tags/tag47.xml"/><Relationship Id="rId2" Type="http://schemas.openxmlformats.org/officeDocument/2006/relationships/image" Target="../media/image3.png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55.xml"/><Relationship Id="rId12" Type="http://schemas.openxmlformats.org/officeDocument/2006/relationships/tags" Target="../tags/tag54.xml"/><Relationship Id="rId11" Type="http://schemas.openxmlformats.org/officeDocument/2006/relationships/tags" Target="../tags/tag53.xml"/><Relationship Id="rId10" Type="http://schemas.openxmlformats.org/officeDocument/2006/relationships/image" Target="../media/image2.svg"/><Relationship Id="rId1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79.png"/><Relationship Id="rId1" Type="http://schemas.openxmlformats.org/officeDocument/2006/relationships/image" Target="../media/image78.png"/></Relationships>
</file>

<file path=ppt/slides/_rels/slide6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81.png"/><Relationship Id="rId1" Type="http://schemas.openxmlformats.org/officeDocument/2006/relationships/image" Target="../media/image80.png"/></Relationships>
</file>

<file path=ppt/slides/_rels/slide6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83.png"/><Relationship Id="rId2" Type="http://schemas.openxmlformats.org/officeDocument/2006/relationships/image" Target="../media/image80.png"/><Relationship Id="rId1" Type="http://schemas.openxmlformats.org/officeDocument/2006/relationships/image" Target="../media/image82.png"/></Relationships>
</file>

<file path=ppt/slides/_rels/slide6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83.png"/><Relationship Id="rId2" Type="http://schemas.openxmlformats.org/officeDocument/2006/relationships/image" Target="../media/image80.png"/><Relationship Id="rId1" Type="http://schemas.openxmlformats.org/officeDocument/2006/relationships/image" Target="../media/image82.png"/></Relationships>
</file>

<file path=ppt/slides/_rels/slide6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4.png"/><Relationship Id="rId7" Type="http://schemas.openxmlformats.org/officeDocument/2006/relationships/tags" Target="../tags/tag72.xml"/><Relationship Id="rId6" Type="http://schemas.openxmlformats.org/officeDocument/2006/relationships/tags" Target="../tags/tag71.xml"/><Relationship Id="rId5" Type="http://schemas.openxmlformats.org/officeDocument/2006/relationships/tags" Target="../tags/tag70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image" Target="../media/image84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image" Target="../media/image90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image" Target="../media/image96.png"/></Relationships>
</file>

<file path=ppt/slides/_rels/slide68.xml.rels><?xml version="1.0" encoding="UTF-8" standalone="yes"?>
<Relationships xmlns="http://schemas.openxmlformats.org/package/2006/relationships"><Relationship Id="rId9" Type="http://schemas.openxmlformats.org/officeDocument/2006/relationships/tags" Target="../tags/tag77.xml"/><Relationship Id="rId8" Type="http://schemas.openxmlformats.org/officeDocument/2006/relationships/tags" Target="../tags/tag76.xml"/><Relationship Id="rId7" Type="http://schemas.openxmlformats.org/officeDocument/2006/relationships/tags" Target="../tags/tag75.xml"/><Relationship Id="rId6" Type="http://schemas.openxmlformats.org/officeDocument/2006/relationships/tags" Target="../tags/tag74.xml"/><Relationship Id="rId5" Type="http://schemas.openxmlformats.org/officeDocument/2006/relationships/tags" Target="../tags/tag73.xml"/><Relationship Id="rId4" Type="http://schemas.openxmlformats.org/officeDocument/2006/relationships/image" Target="../media/image102.png"/><Relationship Id="rId3" Type="http://schemas.openxmlformats.org/officeDocument/2006/relationships/image" Target="../media/image23.png"/><Relationship Id="rId20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9" Type="http://schemas.openxmlformats.org/officeDocument/2006/relationships/image" Target="../media/image4.png"/><Relationship Id="rId18" Type="http://schemas.openxmlformats.org/officeDocument/2006/relationships/image" Target="../media/image6.svg"/><Relationship Id="rId17" Type="http://schemas.openxmlformats.org/officeDocument/2006/relationships/image" Target="../media/image103.png"/><Relationship Id="rId16" Type="http://schemas.openxmlformats.org/officeDocument/2006/relationships/tags" Target="../tags/tag84.xml"/><Relationship Id="rId15" Type="http://schemas.openxmlformats.org/officeDocument/2006/relationships/tags" Target="../tags/tag83.xml"/><Relationship Id="rId14" Type="http://schemas.openxmlformats.org/officeDocument/2006/relationships/tags" Target="../tags/tag82.xml"/><Relationship Id="rId13" Type="http://schemas.openxmlformats.org/officeDocument/2006/relationships/tags" Target="../tags/tag81.xml"/><Relationship Id="rId12" Type="http://schemas.openxmlformats.org/officeDocument/2006/relationships/tags" Target="../tags/tag80.xml"/><Relationship Id="rId11" Type="http://schemas.openxmlformats.org/officeDocument/2006/relationships/tags" Target="../tags/tag79.xml"/><Relationship Id="rId10" Type="http://schemas.openxmlformats.org/officeDocument/2006/relationships/tags" Target="../tags/tag78.xml"/><Relationship Id="rId1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7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7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57.xml"/><Relationship Id="rId8" Type="http://schemas.openxmlformats.org/officeDocument/2006/relationships/tags" Target="../tags/tag56.xml"/><Relationship Id="rId7" Type="http://schemas.openxmlformats.org/officeDocument/2006/relationships/image" Target="../media/image17.png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4" Type="http://schemas.openxmlformats.org/officeDocument/2006/relationships/notesSlide" Target="../notesSlides/notesSlide3.xml"/><Relationship Id="rId13" Type="http://schemas.openxmlformats.org/officeDocument/2006/relationships/slideLayout" Target="../slideLayouts/slideLayout7.xml"/><Relationship Id="rId12" Type="http://schemas.openxmlformats.org/officeDocument/2006/relationships/tags" Target="../tags/tag60.xml"/><Relationship Id="rId11" Type="http://schemas.openxmlformats.org/officeDocument/2006/relationships/tags" Target="../tags/tag59.xml"/><Relationship Id="rId10" Type="http://schemas.openxmlformats.org/officeDocument/2006/relationships/tags" Target="../tags/tag58.xml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8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009458" y="2219325"/>
            <a:ext cx="61264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sz="3600" b="1">
                <a:solidFill>
                  <a:schemeClr val="tx1"/>
                </a:solidFill>
              </a:rPr>
              <a:t>点燃私域训练营落地实操宝典</a:t>
            </a:r>
            <a:endParaRPr lang="zh-CN" sz="3600" b="1">
              <a:solidFill>
                <a:schemeClr val="tx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637665" y="4204335"/>
            <a:ext cx="6870065" cy="3308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>
              <a:lnSpc>
                <a:spcPct val="130000"/>
              </a:lnSpc>
            </a:pPr>
            <a:r>
              <a:rPr lang="zh-CN" altLang="en-US" sz="1200" b="1">
                <a:solidFill>
                  <a:schemeClr val="tx1"/>
                </a:solidFill>
                <a:sym typeface="+mn-ea"/>
              </a:rPr>
              <a:t>所有传统领域出现过的机会，都值得用企微私域再做一遍！</a:t>
            </a:r>
            <a:endParaRPr lang="zh-CN" altLang="en-US" sz="1200" b="1">
              <a:solidFill>
                <a:schemeClr val="tx1"/>
              </a:solidFill>
              <a:sym typeface="+mn-ea"/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H="1" flipV="1">
            <a:off x="7620" y="4621530"/>
            <a:ext cx="10130155" cy="762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8"/>
          <p:cNvGrpSpPr/>
          <p:nvPr/>
        </p:nvGrpSpPr>
        <p:grpSpPr>
          <a:xfrm>
            <a:off x="3886835" y="1460500"/>
            <a:ext cx="2516505" cy="621030"/>
            <a:chOff x="5993" y="4227"/>
            <a:chExt cx="3963" cy="978"/>
          </a:xfrm>
        </p:grpSpPr>
        <p:sp>
          <p:nvSpPr>
            <p:cNvPr id="31" name="矩形 30"/>
            <p:cNvSpPr/>
            <p:nvPr/>
          </p:nvSpPr>
          <p:spPr>
            <a:xfrm>
              <a:off x="6984" y="4672"/>
              <a:ext cx="2973" cy="532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5993" y="4673"/>
              <a:ext cx="991" cy="5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8" name="图片 27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6022" y="4227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6985" y="4673"/>
              <a:ext cx="2971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rgbClr val="FEA900"/>
                  </a:solidFill>
                  <a:sym typeface="+mn-ea"/>
                </a:rPr>
                <a:t>品牌私域运营中心</a:t>
              </a:r>
              <a:endParaRPr lang="zh-CN" altLang="en-US" sz="1600" b="1">
                <a:solidFill>
                  <a:srgbClr val="FEA900"/>
                </a:solidFill>
                <a:sym typeface="+mn-ea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994" y="4673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5" name="圆角矩形 4"/>
          <p:cNvSpPr/>
          <p:nvPr/>
        </p:nvSpPr>
        <p:spPr>
          <a:xfrm>
            <a:off x="2223135" y="2564130"/>
            <a:ext cx="5813425" cy="63055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2056765" y="2618105"/>
            <a:ext cx="61468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800" b="1" dirty="0">
                <a:sym typeface="+mn-ea"/>
              </a:rPr>
              <a:t>某个护品牌</a:t>
            </a:r>
            <a:r>
              <a:rPr lang="en-US" altLang="zh-CN" sz="2800" b="1" dirty="0">
                <a:sym typeface="+mn-ea"/>
              </a:rPr>
              <a:t>A</a:t>
            </a:r>
            <a:r>
              <a:rPr lang="zh-CN" altLang="en-US" sz="2800" b="1" dirty="0">
                <a:sym typeface="+mn-ea"/>
              </a:rPr>
              <a:t>案例</a:t>
            </a:r>
            <a:endParaRPr lang="zh-CN" altLang="en-US" sz="28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42023" y="351473"/>
            <a:ext cx="119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>
                <a:solidFill>
                  <a:schemeClr val="tx1"/>
                </a:solidFill>
                <a:sym typeface="+mn-ea"/>
              </a:rPr>
              <a:t>案例解析</a:t>
            </a:r>
            <a:endParaRPr lang="zh-CN" altLang="en-US" sz="20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85775" y="398145"/>
            <a:ext cx="341630" cy="280035"/>
            <a:chOff x="4729" y="1585"/>
            <a:chExt cx="842" cy="708"/>
          </a:xfrm>
        </p:grpSpPr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4" name="图片 13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5" name="图片 1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/>
        </p:nvSpPr>
        <p:spPr>
          <a:xfrm>
            <a:off x="521644" y="297147"/>
            <a:ext cx="3992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2000" b="1" dirty="0">
                <a:solidFill>
                  <a:schemeClr val="tx1"/>
                </a:solidFill>
                <a:sym typeface="+mn-ea"/>
              </a:rPr>
              <a:t>通过软件活码生成器设置来源标签</a:t>
            </a:r>
            <a:endParaRPr lang="zh-CN" altLang="en-US" sz="2000" b="1" dirty="0">
              <a:solidFill>
                <a:schemeClr val="tx1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81910" y="829310"/>
            <a:ext cx="5781675" cy="485330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/>
        </p:nvSpPr>
        <p:spPr>
          <a:xfrm>
            <a:off x="648644" y="297147"/>
            <a:ext cx="373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2000" b="1" dirty="0">
                <a:solidFill>
                  <a:schemeClr val="tx1"/>
                </a:solidFill>
                <a:sym typeface="+mn-ea"/>
              </a:rPr>
              <a:t>通过软件导入商城订单获取标签</a:t>
            </a:r>
            <a:endParaRPr lang="zh-CN" altLang="en-US" sz="2000" b="1" dirty="0">
              <a:solidFill>
                <a:schemeClr val="tx1"/>
              </a:solidFill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8335" y="847090"/>
            <a:ext cx="8385810" cy="448564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635" y="799465"/>
            <a:ext cx="5751195" cy="460375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40644" y="297147"/>
            <a:ext cx="4754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2000" b="1" dirty="0">
                <a:solidFill>
                  <a:schemeClr val="tx1"/>
                </a:solidFill>
                <a:sym typeface="+mn-ea"/>
              </a:rPr>
              <a:t>通过有赞商城会员注册信息获取以下标签</a:t>
            </a:r>
            <a:endParaRPr lang="zh-CN" altLang="en-US" sz="2000" b="1" dirty="0">
              <a:solidFill>
                <a:schemeClr val="tx1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4325" y="297180"/>
            <a:ext cx="2760345" cy="563499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5" name="圆角矩形 4"/>
          <p:cNvSpPr/>
          <p:nvPr/>
        </p:nvSpPr>
        <p:spPr>
          <a:xfrm>
            <a:off x="2223135" y="2564130"/>
            <a:ext cx="5813425" cy="63055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2056765" y="2618105"/>
            <a:ext cx="61468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800" b="1" dirty="0">
                <a:sym typeface="+mn-ea"/>
              </a:rPr>
              <a:t>某减脂类食品品牌案例</a:t>
            </a:r>
            <a:endParaRPr lang="zh-CN" altLang="en-US" sz="28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42023" y="351473"/>
            <a:ext cx="119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>
                <a:solidFill>
                  <a:schemeClr val="tx1"/>
                </a:solidFill>
                <a:sym typeface="+mn-ea"/>
              </a:rPr>
              <a:t>案例解析</a:t>
            </a:r>
            <a:endParaRPr lang="zh-CN" altLang="en-US" sz="20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85775" y="398145"/>
            <a:ext cx="341630" cy="280035"/>
            <a:chOff x="4729" y="1585"/>
            <a:chExt cx="842" cy="708"/>
          </a:xfrm>
        </p:grpSpPr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4" name="图片 13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5" name="图片 1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398145" y="239395"/>
            <a:ext cx="1013460" cy="1090930"/>
            <a:chOff x="3413" y="3864"/>
            <a:chExt cx="1596" cy="1718"/>
          </a:xfrm>
        </p:grpSpPr>
        <p:pic>
          <p:nvPicPr>
            <p:cNvPr id="19" name="图片 18" descr="六角形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3719" y="4253"/>
              <a:ext cx="1104" cy="101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 dirty="0">
                  <a:latin typeface="微软雅黑" panose="020B0503020204020204" charset="-122"/>
                  <a:ea typeface="微软雅黑" panose="020B0503020204020204" charset="-122"/>
                </a:rPr>
                <a:t>数据收集</a:t>
              </a:r>
              <a:endParaRPr lang="zh-CN" altLang="en-US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404570" y="581372"/>
            <a:ext cx="5262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一、标签体系的基础：通过人群画像进行数据收集</a:t>
            </a:r>
            <a:endParaRPr lang="zh-CN" altLang="en-US" b="1" dirty="0"/>
          </a:p>
        </p:txBody>
      </p:sp>
      <p:grpSp>
        <p:nvGrpSpPr>
          <p:cNvPr id="28" name="组合 27"/>
          <p:cNvGrpSpPr/>
          <p:nvPr/>
        </p:nvGrpSpPr>
        <p:grpSpPr>
          <a:xfrm>
            <a:off x="3367257" y="2365375"/>
            <a:ext cx="2818765" cy="514350"/>
            <a:chOff x="5743" y="2751"/>
            <a:chExt cx="4439" cy="810"/>
          </a:xfrm>
        </p:grpSpPr>
        <p:sp>
          <p:nvSpPr>
            <p:cNvPr id="29" name="矩形 28"/>
            <p:cNvSpPr/>
            <p:nvPr/>
          </p:nvSpPr>
          <p:spPr>
            <a:xfrm>
              <a:off x="6746" y="2751"/>
              <a:ext cx="3437" cy="811"/>
            </a:xfrm>
            <a:prstGeom prst="rect">
              <a:avLst/>
            </a:prstGeom>
            <a:solidFill>
              <a:srgbClr val="E4DA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0" name="图片 32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49" y="2853"/>
              <a:ext cx="337" cy="709"/>
            </a:xfrm>
            <a:prstGeom prst="rect">
              <a:avLst/>
            </a:prstGeom>
          </p:spPr>
        </p:pic>
        <p:pic>
          <p:nvPicPr>
            <p:cNvPr id="31" name="图片 33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96" y="2853"/>
              <a:ext cx="337" cy="709"/>
            </a:xfrm>
            <a:prstGeom prst="rect">
              <a:avLst/>
            </a:prstGeom>
          </p:spPr>
        </p:pic>
        <p:pic>
          <p:nvPicPr>
            <p:cNvPr id="32" name="图片 34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43" y="2853"/>
              <a:ext cx="337" cy="709"/>
            </a:xfrm>
            <a:prstGeom prst="rect">
              <a:avLst/>
            </a:prstGeom>
          </p:spPr>
        </p:pic>
      </p:grpSp>
      <p:sp>
        <p:nvSpPr>
          <p:cNvPr id="33" name="文本框 32"/>
          <p:cNvSpPr txBox="1"/>
          <p:nvPr>
            <p:custDataLst>
              <p:tags r:id="rId5"/>
            </p:custDataLst>
          </p:nvPr>
        </p:nvSpPr>
        <p:spPr>
          <a:xfrm>
            <a:off x="4091212" y="2438201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035898"/>
                </a:solidFill>
              </a:rPr>
              <a:t>调查问卷粉丝画像</a:t>
            </a:r>
            <a:endParaRPr lang="zh-CN" altLang="en-US" b="1" dirty="0">
              <a:solidFill>
                <a:srgbClr val="035898"/>
              </a:solidFill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398145" y="239395"/>
            <a:ext cx="1013460" cy="1090930"/>
            <a:chOff x="3413" y="3864"/>
            <a:chExt cx="1596" cy="1718"/>
          </a:xfrm>
        </p:grpSpPr>
        <p:pic>
          <p:nvPicPr>
            <p:cNvPr id="19" name="图片 18" descr="六角形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3719" y="4253"/>
              <a:ext cx="1104" cy="101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 dirty="0">
                  <a:latin typeface="微软雅黑" panose="020B0503020204020204" charset="-122"/>
                  <a:ea typeface="微软雅黑" panose="020B0503020204020204" charset="-122"/>
                </a:rPr>
                <a:t>数据收集</a:t>
              </a:r>
              <a:endParaRPr lang="zh-CN" altLang="en-US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404570" y="581372"/>
            <a:ext cx="5262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一、标签体系的基础：通过调查问卷收集粉丝画像</a:t>
            </a:r>
            <a:endParaRPr lang="zh-CN" altLang="en-US" b="1" dirty="0"/>
          </a:p>
        </p:txBody>
      </p:sp>
      <p:grpSp>
        <p:nvGrpSpPr>
          <p:cNvPr id="5" name="组合 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45" y="1379855"/>
            <a:ext cx="4539155" cy="351005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2402" y="1379855"/>
            <a:ext cx="5098525" cy="3510054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945758" y="1449070"/>
            <a:ext cx="159489" cy="262772"/>
          </a:xfrm>
          <a:prstGeom prst="rect">
            <a:avLst/>
          </a:prstGeom>
          <a:solidFill>
            <a:srgbClr val="BDD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7549116" y="1390488"/>
            <a:ext cx="106326" cy="17249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/>
        </p:nvSpPr>
        <p:spPr>
          <a:xfrm>
            <a:off x="6819013" y="2643114"/>
            <a:ext cx="106326" cy="17249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/>
          <p:cNvSpPr/>
          <p:nvPr/>
        </p:nvSpPr>
        <p:spPr>
          <a:xfrm>
            <a:off x="6760701" y="3679109"/>
            <a:ext cx="106326" cy="17249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398145" y="239395"/>
            <a:ext cx="1013460" cy="1090930"/>
            <a:chOff x="3413" y="3864"/>
            <a:chExt cx="1596" cy="1718"/>
          </a:xfrm>
        </p:grpSpPr>
        <p:pic>
          <p:nvPicPr>
            <p:cNvPr id="19" name="图片 18" descr="六角形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3719" y="4253"/>
              <a:ext cx="1104" cy="101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 dirty="0">
                  <a:latin typeface="微软雅黑" panose="020B0503020204020204" charset="-122"/>
                  <a:ea typeface="微软雅黑" panose="020B0503020204020204" charset="-122"/>
                </a:rPr>
                <a:t>数据收集</a:t>
              </a:r>
              <a:endParaRPr lang="zh-CN" altLang="en-US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1945758" y="1449070"/>
            <a:ext cx="212651" cy="262772"/>
          </a:xfrm>
          <a:prstGeom prst="rect">
            <a:avLst/>
          </a:prstGeom>
          <a:solidFill>
            <a:srgbClr val="BDD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554" y="1445260"/>
            <a:ext cx="5308424" cy="3654558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2518310" y="1449070"/>
            <a:ext cx="106326" cy="17249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2871603" y="2736790"/>
            <a:ext cx="106326" cy="17249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2052083" y="3828548"/>
            <a:ext cx="106326" cy="17249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6652" y="970580"/>
            <a:ext cx="4243170" cy="4119171"/>
          </a:xfrm>
          <a:prstGeom prst="rect">
            <a:avLst/>
          </a:prstGeom>
        </p:spPr>
      </p:pic>
      <p:sp>
        <p:nvSpPr>
          <p:cNvPr id="27" name="矩形 26"/>
          <p:cNvSpPr/>
          <p:nvPr/>
        </p:nvSpPr>
        <p:spPr>
          <a:xfrm>
            <a:off x="7011212" y="1825934"/>
            <a:ext cx="106326" cy="17249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/>
          <p:cNvSpPr txBox="1"/>
          <p:nvPr/>
        </p:nvSpPr>
        <p:spPr>
          <a:xfrm>
            <a:off x="1404570" y="581372"/>
            <a:ext cx="5262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一、标签体系的基础：通过调查问卷收集粉丝画像</a:t>
            </a:r>
            <a:endParaRPr lang="zh-CN" altLang="en-US" b="1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6273" y="1121955"/>
            <a:ext cx="5010997" cy="4056123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398145" y="239395"/>
            <a:ext cx="1013460" cy="1090930"/>
            <a:chOff x="3413" y="3864"/>
            <a:chExt cx="1596" cy="1718"/>
          </a:xfrm>
        </p:grpSpPr>
        <p:pic>
          <p:nvPicPr>
            <p:cNvPr id="19" name="图片 18" descr="六角形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3719" y="4253"/>
              <a:ext cx="1104" cy="101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 dirty="0">
                  <a:latin typeface="微软雅黑" panose="020B0503020204020204" charset="-122"/>
                  <a:ea typeface="微软雅黑" panose="020B0503020204020204" charset="-122"/>
                </a:rPr>
                <a:t>数据收集</a:t>
              </a:r>
              <a:endParaRPr lang="zh-CN" altLang="en-US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27" name="矩形 26"/>
          <p:cNvSpPr/>
          <p:nvPr/>
        </p:nvSpPr>
        <p:spPr>
          <a:xfrm>
            <a:off x="1187169" y="3150016"/>
            <a:ext cx="106326" cy="17249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5277" y="1132840"/>
            <a:ext cx="4429057" cy="2513248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1041348" y="3961635"/>
            <a:ext cx="106326" cy="17249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6935330" y="1144876"/>
            <a:ext cx="106326" cy="17249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6882167" y="2389464"/>
            <a:ext cx="106326" cy="17249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/>
        </p:nvSpPr>
        <p:spPr>
          <a:xfrm>
            <a:off x="1404570" y="581372"/>
            <a:ext cx="5262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一、标签体系的基础：通过调查问卷收集粉丝画像</a:t>
            </a:r>
            <a:endParaRPr lang="zh-CN" altLang="en-US" b="1" dirty="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1656" y="3646088"/>
            <a:ext cx="1645663" cy="161886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8145" y="1352550"/>
            <a:ext cx="4829685" cy="2156194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398145" y="239395"/>
            <a:ext cx="1013460" cy="1090930"/>
            <a:chOff x="3413" y="3864"/>
            <a:chExt cx="1596" cy="1718"/>
          </a:xfrm>
        </p:grpSpPr>
        <p:pic>
          <p:nvPicPr>
            <p:cNvPr id="19" name="图片 18" descr="六角形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3719" y="4253"/>
              <a:ext cx="1104" cy="101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 dirty="0">
                  <a:latin typeface="微软雅黑" panose="020B0503020204020204" charset="-122"/>
                  <a:ea typeface="微软雅黑" panose="020B0503020204020204" charset="-122"/>
                </a:rPr>
                <a:t>数据收集</a:t>
              </a:r>
              <a:endParaRPr lang="zh-CN" altLang="en-US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27" name="矩形 26"/>
          <p:cNvSpPr/>
          <p:nvPr/>
        </p:nvSpPr>
        <p:spPr>
          <a:xfrm>
            <a:off x="1664199" y="1348740"/>
            <a:ext cx="106326" cy="17249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6557" y="1352550"/>
            <a:ext cx="4661754" cy="2645292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6664917" y="1369678"/>
            <a:ext cx="106326" cy="17249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1404570" y="581372"/>
            <a:ext cx="5262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一、标签体系的基础：通过调查问卷收集粉丝画像</a:t>
            </a:r>
            <a:endParaRPr lang="zh-CN" altLang="en-US" b="1" dirty="0"/>
          </a:p>
        </p:txBody>
      </p:sp>
      <p:sp>
        <p:nvSpPr>
          <p:cNvPr id="6" name="文本框 5"/>
          <p:cNvSpPr txBox="1"/>
          <p:nvPr/>
        </p:nvSpPr>
        <p:spPr>
          <a:xfrm>
            <a:off x="3806456" y="4487665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EA900"/>
                </a:solidFill>
              </a:rPr>
              <a:t>本次调研总数：</a:t>
            </a:r>
            <a:r>
              <a:rPr lang="en-US" altLang="zh-CN" b="1" dirty="0">
                <a:solidFill>
                  <a:srgbClr val="FEA900"/>
                </a:solidFill>
              </a:rPr>
              <a:t>304</a:t>
            </a:r>
            <a:r>
              <a:rPr lang="zh-CN" altLang="en-US" b="1" dirty="0">
                <a:solidFill>
                  <a:srgbClr val="FEA900"/>
                </a:solidFill>
              </a:rPr>
              <a:t>份</a:t>
            </a:r>
            <a:endParaRPr lang="zh-CN" altLang="en-US" b="1" dirty="0">
              <a:solidFill>
                <a:srgbClr val="FEA9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4408488" y="2598738"/>
            <a:ext cx="210947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tx1"/>
                </a:solidFill>
                <a:latin typeface="+mj-ea"/>
                <a:ea typeface="+mj-ea"/>
                <a:sym typeface="+mn-ea"/>
              </a:rPr>
              <a:t>Part  5 </a:t>
            </a:r>
            <a:r>
              <a:rPr lang="zh-CN" sz="2000" b="1" dirty="0">
                <a:sym typeface="+mn-ea"/>
              </a:rPr>
              <a:t>用户标签</a:t>
            </a:r>
            <a:endParaRPr lang="zh-CN" sz="20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3770630" y="2604770"/>
            <a:ext cx="522605" cy="38671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3890010" y="1236980"/>
            <a:ext cx="2516505" cy="621030"/>
            <a:chOff x="5993" y="4227"/>
            <a:chExt cx="3963" cy="978"/>
          </a:xfrm>
        </p:grpSpPr>
        <p:sp>
          <p:nvSpPr>
            <p:cNvPr id="31" name="矩形 30"/>
            <p:cNvSpPr/>
            <p:nvPr/>
          </p:nvSpPr>
          <p:spPr>
            <a:xfrm>
              <a:off x="6984" y="4672"/>
              <a:ext cx="2973" cy="532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5993" y="4673"/>
              <a:ext cx="991" cy="5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8" name="图片 27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22" y="4227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6985" y="4673"/>
              <a:ext cx="2971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rgbClr val="FEA900"/>
                  </a:solidFill>
                  <a:sym typeface="+mn-ea"/>
                </a:rPr>
                <a:t>品牌私域运营中心</a:t>
              </a:r>
              <a:endParaRPr lang="zh-CN" altLang="en-US" sz="1600" b="1">
                <a:solidFill>
                  <a:srgbClr val="FEA900"/>
                </a:solidFill>
                <a:sym typeface="+mn-ea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994" y="4673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2657" y="909456"/>
            <a:ext cx="7964220" cy="4065190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398145" y="239395"/>
            <a:ext cx="1013460" cy="1090930"/>
            <a:chOff x="3413" y="3864"/>
            <a:chExt cx="1596" cy="1718"/>
          </a:xfrm>
        </p:grpSpPr>
        <p:pic>
          <p:nvPicPr>
            <p:cNvPr id="19" name="图片 18" descr="六角形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3719" y="4253"/>
              <a:ext cx="1104" cy="101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 dirty="0">
                  <a:latin typeface="微软雅黑" panose="020B0503020204020204" charset="-122"/>
                  <a:ea typeface="微软雅黑" panose="020B0503020204020204" charset="-122"/>
                </a:rPr>
                <a:t>数据收集</a:t>
              </a:r>
              <a:endParaRPr lang="zh-CN" altLang="en-US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25" name="文本框 24"/>
          <p:cNvSpPr txBox="1"/>
          <p:nvPr/>
        </p:nvSpPr>
        <p:spPr>
          <a:xfrm>
            <a:off x="1404570" y="581372"/>
            <a:ext cx="5032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二、用户标签分析：通过多维度进行分析、整合</a:t>
            </a:r>
            <a:endParaRPr lang="zh-CN" altLang="en-US" b="1" dirty="0"/>
          </a:p>
        </p:txBody>
      </p:sp>
      <p:sp>
        <p:nvSpPr>
          <p:cNvPr id="24" name="矩形 23"/>
          <p:cNvSpPr/>
          <p:nvPr/>
        </p:nvSpPr>
        <p:spPr>
          <a:xfrm>
            <a:off x="1837734" y="1508956"/>
            <a:ext cx="106326" cy="1724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7487167" y="1629801"/>
            <a:ext cx="106326" cy="1724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837734" y="5123644"/>
            <a:ext cx="6878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EA900"/>
                </a:solidFill>
              </a:rPr>
              <a:t>前期可通过问卷形成，后期通过粉丝朋友圈、订单等进行迭代更新</a:t>
            </a:r>
            <a:endParaRPr lang="zh-CN" altLang="en-US" b="1" dirty="0">
              <a:solidFill>
                <a:srgbClr val="FEA90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1184275" y="510762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103505" y="85725"/>
            <a:ext cx="868680" cy="931545"/>
            <a:chOff x="3413" y="3864"/>
            <a:chExt cx="1596" cy="1718"/>
          </a:xfrm>
        </p:grpSpPr>
        <p:pic>
          <p:nvPicPr>
            <p:cNvPr id="13" name="图片 12" descr="六角形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3719" y="4253"/>
              <a:ext cx="1104" cy="96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400" b="1" dirty="0">
                  <a:latin typeface="微软雅黑" panose="020B0503020204020204" charset="-122"/>
                  <a:ea typeface="微软雅黑" panose="020B0503020204020204" charset="-122"/>
                </a:rPr>
                <a:t>标签形成</a:t>
              </a:r>
              <a:endParaRPr lang="zh-CN" altLang="en-US" sz="1400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1537785" y="454779"/>
            <a:ext cx="4570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三、用户标签形成模板：特征标签（静态）</a:t>
            </a:r>
            <a:endParaRPr lang="zh-CN" altLang="en-US" b="1" dirty="0"/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594" y="1396550"/>
            <a:ext cx="9983914" cy="377086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1184275" y="510762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103505" y="85725"/>
            <a:ext cx="868680" cy="931545"/>
            <a:chOff x="3413" y="3864"/>
            <a:chExt cx="1596" cy="1718"/>
          </a:xfrm>
        </p:grpSpPr>
        <p:pic>
          <p:nvPicPr>
            <p:cNvPr id="13" name="图片 12" descr="六角形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3719" y="4253"/>
              <a:ext cx="1104" cy="96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400" b="1" dirty="0">
                  <a:latin typeface="微软雅黑" panose="020B0503020204020204" charset="-122"/>
                  <a:ea typeface="微软雅黑" panose="020B0503020204020204" charset="-122"/>
                </a:rPr>
                <a:t>标签形成</a:t>
              </a:r>
              <a:endParaRPr lang="zh-CN" altLang="en-US" sz="1400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1537785" y="454779"/>
            <a:ext cx="4570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三、用户标签形成模板：行为标签（动态）</a:t>
            </a:r>
            <a:endParaRPr lang="zh-CN" altLang="en-US" b="1" dirty="0"/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920" y="818815"/>
            <a:ext cx="6114824" cy="46822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1163081" y="419735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三、用户标签维护</a:t>
            </a:r>
            <a:endParaRPr lang="zh-CN" altLang="en-US" b="1" dirty="0"/>
          </a:p>
        </p:txBody>
      </p:sp>
      <p:grpSp>
        <p:nvGrpSpPr>
          <p:cNvPr id="12" name="组合 11"/>
          <p:cNvGrpSpPr/>
          <p:nvPr/>
        </p:nvGrpSpPr>
        <p:grpSpPr>
          <a:xfrm>
            <a:off x="2025332" y="2008386"/>
            <a:ext cx="6199505" cy="1209675"/>
            <a:chOff x="3198" y="3822"/>
            <a:chExt cx="9763" cy="1905"/>
          </a:xfrm>
        </p:grpSpPr>
        <p:grpSp>
          <p:nvGrpSpPr>
            <p:cNvPr id="14" name="组合 13"/>
            <p:cNvGrpSpPr/>
            <p:nvPr/>
          </p:nvGrpSpPr>
          <p:grpSpPr>
            <a:xfrm>
              <a:off x="3198" y="3822"/>
              <a:ext cx="1999" cy="1905"/>
              <a:chOff x="2727" y="2907"/>
              <a:chExt cx="1999" cy="190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3" name="矩形 32"/>
              <p:cNvSpPr/>
              <p:nvPr/>
            </p:nvSpPr>
            <p:spPr>
              <a:xfrm>
                <a:off x="2727" y="3155"/>
                <a:ext cx="1999" cy="1657"/>
              </a:xfrm>
              <a:prstGeom prst="rect">
                <a:avLst/>
              </a:prstGeom>
              <a:solidFill>
                <a:srgbClr val="FEA9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b="1" dirty="0">
                    <a:solidFill>
                      <a:schemeClr val="tx1"/>
                    </a:solidFill>
                  </a:rPr>
                  <a:t>定期更新</a:t>
                </a:r>
                <a:endParaRPr lang="zh-CN" alt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圆角矩形 16"/>
              <p:cNvSpPr/>
              <p:nvPr/>
            </p:nvSpPr>
            <p:spPr>
              <a:xfrm>
                <a:off x="2932" y="2907"/>
                <a:ext cx="1588" cy="445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1" dirty="0"/>
                  <a:t>1</a:t>
                </a:r>
                <a:endParaRPr lang="zh-CN" altLang="en-US" b="1" dirty="0"/>
              </a:p>
            </p:txBody>
          </p:sp>
          <p:sp>
            <p:nvSpPr>
              <p:cNvPr id="36" name="文本框 35"/>
              <p:cNvSpPr txBox="1"/>
              <p:nvPr/>
            </p:nvSpPr>
            <p:spPr>
              <a:xfrm>
                <a:off x="3581" y="2912"/>
                <a:ext cx="291" cy="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endParaRPr lang="zh-CN" altLang="en-US" sz="1000" b="1" dirty="0">
                  <a:solidFill>
                    <a:srgbClr val="FEA900"/>
                  </a:solidFill>
                  <a:sym typeface="+mn-ea"/>
                </a:endParaRPr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5786" y="3822"/>
              <a:ext cx="1999" cy="1905"/>
              <a:chOff x="2727" y="2907"/>
              <a:chExt cx="1999" cy="190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9" name="矩形 28"/>
              <p:cNvSpPr/>
              <p:nvPr/>
            </p:nvSpPr>
            <p:spPr>
              <a:xfrm>
                <a:off x="2727" y="3155"/>
                <a:ext cx="1999" cy="1657"/>
              </a:xfrm>
              <a:prstGeom prst="rect">
                <a:avLst/>
              </a:prstGeom>
              <a:solidFill>
                <a:srgbClr val="FEA9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b="1" dirty="0">
                    <a:solidFill>
                      <a:schemeClr val="tx1"/>
                    </a:solidFill>
                  </a:rPr>
                  <a:t>更新维度</a:t>
                </a:r>
                <a:endParaRPr lang="zh-CN" alt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圆角矩形 37"/>
              <p:cNvSpPr/>
              <p:nvPr/>
            </p:nvSpPr>
            <p:spPr>
              <a:xfrm>
                <a:off x="2932" y="2907"/>
                <a:ext cx="1588" cy="445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1" dirty="0"/>
                  <a:t>2</a:t>
                </a:r>
                <a:endParaRPr lang="zh-CN" altLang="en-US" b="1" dirty="0"/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8374" y="3822"/>
              <a:ext cx="1999" cy="1905"/>
              <a:chOff x="2727" y="2907"/>
              <a:chExt cx="1999" cy="190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5" name="矩形 24"/>
              <p:cNvSpPr/>
              <p:nvPr/>
            </p:nvSpPr>
            <p:spPr>
              <a:xfrm>
                <a:off x="2727" y="3155"/>
                <a:ext cx="1999" cy="1657"/>
              </a:xfrm>
              <a:prstGeom prst="rect">
                <a:avLst/>
              </a:prstGeom>
              <a:solidFill>
                <a:srgbClr val="FEA9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b="1" dirty="0">
                    <a:solidFill>
                      <a:schemeClr val="tx1"/>
                    </a:solidFill>
                  </a:rPr>
                  <a:t>更新权限</a:t>
                </a:r>
                <a:endParaRPr lang="zh-CN" alt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圆角矩形 46"/>
              <p:cNvSpPr/>
              <p:nvPr/>
            </p:nvSpPr>
            <p:spPr>
              <a:xfrm>
                <a:off x="2932" y="2907"/>
                <a:ext cx="1588" cy="445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1" dirty="0"/>
                  <a:t>3</a:t>
                </a:r>
                <a:endParaRPr lang="zh-CN" altLang="en-US" b="1" dirty="0"/>
              </a:p>
            </p:txBody>
          </p:sp>
        </p:grpSp>
        <p:grpSp>
          <p:nvGrpSpPr>
            <p:cNvPr id="20" name="组合 19"/>
            <p:cNvGrpSpPr/>
            <p:nvPr/>
          </p:nvGrpSpPr>
          <p:grpSpPr>
            <a:xfrm>
              <a:off x="10962" y="3822"/>
              <a:ext cx="1999" cy="1905"/>
              <a:chOff x="2727" y="2907"/>
              <a:chExt cx="1999" cy="190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1" name="矩形 20"/>
              <p:cNvSpPr/>
              <p:nvPr/>
            </p:nvSpPr>
            <p:spPr>
              <a:xfrm>
                <a:off x="2727" y="3155"/>
                <a:ext cx="1999" cy="1657"/>
              </a:xfrm>
              <a:prstGeom prst="rect">
                <a:avLst/>
              </a:prstGeom>
              <a:solidFill>
                <a:srgbClr val="FEA9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b="1" dirty="0">
                    <a:solidFill>
                      <a:schemeClr val="tx1"/>
                    </a:solidFill>
                  </a:rPr>
                  <a:t>无用标签清理</a:t>
                </a:r>
                <a:endParaRPr lang="zh-CN" alt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圆角矩形 51"/>
              <p:cNvSpPr/>
              <p:nvPr/>
            </p:nvSpPr>
            <p:spPr>
              <a:xfrm>
                <a:off x="2932" y="2907"/>
                <a:ext cx="1588" cy="445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1" dirty="0"/>
                  <a:t>4</a:t>
                </a:r>
                <a:endParaRPr lang="zh-CN" altLang="en-US" b="1" dirty="0"/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>
                <a:off x="3581" y="2912"/>
                <a:ext cx="291" cy="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endParaRPr lang="zh-CN" altLang="en-US" sz="1000" b="1" dirty="0">
                  <a:solidFill>
                    <a:srgbClr val="FEA900"/>
                  </a:solidFill>
                  <a:sym typeface="+mn-ea"/>
                </a:endParaRPr>
              </a:p>
            </p:txBody>
          </p:sp>
        </p:grpSp>
      </p:grpSp>
      <p:sp>
        <p:nvSpPr>
          <p:cNvPr id="3" name="文本框 2"/>
          <p:cNvSpPr txBox="1"/>
          <p:nvPr/>
        </p:nvSpPr>
        <p:spPr>
          <a:xfrm>
            <a:off x="2090419" y="3564493"/>
            <a:ext cx="1138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实时更新、每周、每月或</a:t>
            </a:r>
            <a:r>
              <a:rPr lang="en-US" altLang="zh-CN" sz="1200" dirty="0"/>
              <a:t>2-3</a:t>
            </a:r>
            <a:r>
              <a:rPr lang="zh-CN" altLang="en-US" sz="1200" dirty="0"/>
              <a:t>个月更新等</a:t>
            </a:r>
            <a:endParaRPr lang="zh-CN" altLang="en-US" sz="1200" dirty="0"/>
          </a:p>
        </p:txBody>
      </p:sp>
      <p:sp>
        <p:nvSpPr>
          <p:cNvPr id="39" name="文本框 38"/>
          <p:cNvSpPr txBox="1"/>
          <p:nvPr/>
        </p:nvSpPr>
        <p:spPr>
          <a:xfrm>
            <a:off x="3792893" y="3597513"/>
            <a:ext cx="11385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在什么情况下触发对具体用户的更新，如什么情况下更新某类用户的风险评级；</a:t>
            </a:r>
            <a:endParaRPr lang="zh-CN" altLang="en-US" sz="1200" dirty="0"/>
          </a:p>
        </p:txBody>
      </p:sp>
      <p:sp>
        <p:nvSpPr>
          <p:cNvPr id="40" name="文本框 39"/>
          <p:cNvSpPr txBox="1"/>
          <p:nvPr/>
        </p:nvSpPr>
        <p:spPr>
          <a:xfrm>
            <a:off x="5439270" y="3597513"/>
            <a:ext cx="11385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哪些成员可以进行标签编辑与整理，避免误删，误编导致人群损失。</a:t>
            </a:r>
            <a:endParaRPr lang="zh-CN" altLang="en-US" sz="1200" dirty="0"/>
          </a:p>
        </p:txBody>
      </p:sp>
      <p:sp>
        <p:nvSpPr>
          <p:cNvPr id="41" name="文本框 40"/>
          <p:cNvSpPr txBox="1"/>
          <p:nvPr/>
        </p:nvSpPr>
        <p:spPr>
          <a:xfrm>
            <a:off x="7085647" y="3597513"/>
            <a:ext cx="11385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避免无用标签过多占用资源，定期清理掉及给予更多新标签的测试机会。</a:t>
            </a:r>
            <a:endParaRPr lang="zh-CN" altLang="en-US" sz="1200" dirty="0"/>
          </a:p>
        </p:txBody>
      </p:sp>
      <p:grpSp>
        <p:nvGrpSpPr>
          <p:cNvPr id="5" name="组合 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7" name="对角圆角矩形 6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" name="图片 7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文本框 8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1" name="组合 1"/>
          <p:cNvGrpSpPr/>
          <p:nvPr/>
        </p:nvGrpSpPr>
        <p:grpSpPr bwMode="auto">
          <a:xfrm>
            <a:off x="8986710" y="381360"/>
            <a:ext cx="627364" cy="266154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1795" noProof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7418" name="图片 5" descr="黑色ROI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0" y="1476"/>
              <a:ext cx="680" cy="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矩形 2"/>
          <p:cNvSpPr/>
          <p:nvPr/>
        </p:nvSpPr>
        <p:spPr>
          <a:xfrm>
            <a:off x="113314" y="126295"/>
            <a:ext cx="10021980" cy="551319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sz="1795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Oval 12" descr="e7d195523061f1c09e9d68d7cf438b91ef959ecb14fc25d26BBA7F7DBC18E55DFF4014AF651F0BF2569D4B6C1DA7F1A4683A481403BD872FC687266AD13265C1DE7C373772FD8728ABDD69ADD03BFF5BE2862BC891DBB79E0226BB7D207528EEB97881406A351C307E14C0416AFA441AB665719EA8E490701D2EE425255D24A199B41FCCE65B4FC2D6864E4F8358127E"/>
          <p:cNvSpPr>
            <a:spLocks noChangeArrowheads="1"/>
          </p:cNvSpPr>
          <p:nvPr/>
        </p:nvSpPr>
        <p:spPr bwMode="auto">
          <a:xfrm>
            <a:off x="2005255" y="2415540"/>
            <a:ext cx="970811" cy="972633"/>
          </a:xfrm>
          <a:prstGeom prst="ellipse">
            <a:avLst/>
          </a:prstGeom>
          <a:solidFill>
            <a:srgbClr val="5F7B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/>
          </a:p>
        </p:txBody>
      </p:sp>
      <p:sp>
        <p:nvSpPr>
          <p:cNvPr id="10" name="Freeform 14" descr="e7d195523061f1c09e9d68d7cf438b91ef959ecb14fc25d26BBA7F7DBC18E55DFF4014AF651F0BF2569D4B6C1DA7F1A4683A481403BD872FC687266AD13265C1DE7C373772FD8728ABDD69ADD03BFF5BE2862BC891DBB79E0226BB7D207528EEB97881406A351C307E14C0416AFA441AB665719EA8E490701D2EE425255D24A199B41FCCE65B4FC2D6864E4F8358127E"/>
          <p:cNvSpPr/>
          <p:nvPr/>
        </p:nvSpPr>
        <p:spPr bwMode="auto">
          <a:xfrm>
            <a:off x="1616346" y="2901095"/>
            <a:ext cx="1748374" cy="878263"/>
          </a:xfrm>
          <a:custGeom>
            <a:avLst/>
            <a:gdLst>
              <a:gd name="T0" fmla="*/ 342 w 683"/>
              <a:gd name="T1" fmla="*/ 305 h 342"/>
              <a:gd name="T2" fmla="*/ 37 w 683"/>
              <a:gd name="T3" fmla="*/ 0 h 342"/>
              <a:gd name="T4" fmla="*/ 0 w 683"/>
              <a:gd name="T5" fmla="*/ 0 h 342"/>
              <a:gd name="T6" fmla="*/ 342 w 683"/>
              <a:gd name="T7" fmla="*/ 342 h 342"/>
              <a:gd name="T8" fmla="*/ 683 w 683"/>
              <a:gd name="T9" fmla="*/ 0 h 342"/>
              <a:gd name="T10" fmla="*/ 646 w 683"/>
              <a:gd name="T11" fmla="*/ 0 h 342"/>
              <a:gd name="T12" fmla="*/ 342 w 683"/>
              <a:gd name="T13" fmla="*/ 305 h 3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83" h="342">
                <a:moveTo>
                  <a:pt x="342" y="305"/>
                </a:moveTo>
                <a:cubicBezTo>
                  <a:pt x="173" y="305"/>
                  <a:pt x="37" y="169"/>
                  <a:pt x="3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89"/>
                  <a:pt x="153" y="342"/>
                  <a:pt x="342" y="342"/>
                </a:cubicBezTo>
                <a:cubicBezTo>
                  <a:pt x="530" y="342"/>
                  <a:pt x="683" y="189"/>
                  <a:pt x="683" y="0"/>
                </a:cubicBezTo>
                <a:cubicBezTo>
                  <a:pt x="646" y="0"/>
                  <a:pt x="646" y="0"/>
                  <a:pt x="646" y="0"/>
                </a:cubicBezTo>
                <a:cubicBezTo>
                  <a:pt x="646" y="169"/>
                  <a:pt x="510" y="305"/>
                  <a:pt x="342" y="30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rnd">
            <a:noFill/>
            <a:miter lim="800000"/>
          </a:ln>
        </p:spPr>
        <p:txBody>
          <a:bodyPr/>
          <a:p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41" name="Line 15" descr="e7d195523061f1c09e9d68d7cf438b91ef959ecb14fc25d26BBA7F7DBC18E55DFF4014AF651F0BF2569D4B6C1DA7F1A4683A481403BD872FC687266AD13265C1DE7C373772FD8728ABDD69ADD03BFF5BE2862BC891DBB79E0226BB7D207528EEB97881406A351C307E14C0416AFA441AB665719EA8E490701D2EE425255D24A199B41FCCE65B4FC2D6864E4F8358127E"/>
          <p:cNvSpPr>
            <a:spLocks noChangeShapeType="1"/>
          </p:cNvSpPr>
          <p:nvPr/>
        </p:nvSpPr>
        <p:spPr bwMode="auto">
          <a:xfrm flipV="1">
            <a:off x="2492815" y="2117205"/>
            <a:ext cx="0" cy="223751"/>
          </a:xfrm>
          <a:prstGeom prst="line">
            <a:avLst/>
          </a:prstGeom>
          <a:noFill/>
          <a:ln w="6350">
            <a:solidFill>
              <a:schemeClr val="tx1">
                <a:lumMod val="65000"/>
                <a:lumOff val="35000"/>
              </a:schemeClr>
            </a:solidFill>
            <a:prstDash val="solid"/>
            <a:rou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p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42" name="Oval 16" descr="e7d195523061f1c09e9d68d7cf438b91ef959ecb14fc25d26BBA7F7DBC18E55DFF4014AF651F0BF2569D4B6C1DA7F1A4683A481403BD872FC687266AD13265C1DE7C373772FD8728ABDD69ADD03BFF5BE2862BC891DBB79E0226BB7D207528EEB97881406A351C307E14C0416AFA441AB665719EA8E490701D2EE425255D24A199B41FCCE65B4FC2D6864E4F8358127E"/>
          <p:cNvSpPr>
            <a:spLocks noChangeArrowheads="1"/>
          </p:cNvSpPr>
          <p:nvPr/>
        </p:nvSpPr>
        <p:spPr bwMode="auto">
          <a:xfrm>
            <a:off x="3661443" y="2415540"/>
            <a:ext cx="970811" cy="972633"/>
          </a:xfrm>
          <a:prstGeom prst="ellipse">
            <a:avLst/>
          </a:prstGeom>
          <a:solidFill>
            <a:srgbClr val="D98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/>
          </a:p>
        </p:txBody>
      </p:sp>
      <p:sp>
        <p:nvSpPr>
          <p:cNvPr id="43" name="Freeform 18" descr="e7d195523061f1c09e9d68d7cf438b91ef959ecb14fc25d26BBA7F7DBC18E55DFF4014AF651F0BF2569D4B6C1DA7F1A4683A481403BD872FC687266AD13265C1DE7C373772FD8728ABDD69ADD03BFF5BE2862BC891DBB79E0226BB7D207528EEB97881406A351C307E14C0416AFA441AB665719EA8E490701D2EE425255D24A199B41FCCE65B4FC2D6864E4F8358127E"/>
          <p:cNvSpPr/>
          <p:nvPr/>
        </p:nvSpPr>
        <p:spPr bwMode="auto">
          <a:xfrm>
            <a:off x="3269871" y="2024355"/>
            <a:ext cx="1751417" cy="876740"/>
          </a:xfrm>
          <a:custGeom>
            <a:avLst/>
            <a:gdLst>
              <a:gd name="T0" fmla="*/ 342 w 684"/>
              <a:gd name="T1" fmla="*/ 37 h 341"/>
              <a:gd name="T2" fmla="*/ 647 w 684"/>
              <a:gd name="T3" fmla="*/ 341 h 341"/>
              <a:gd name="T4" fmla="*/ 684 w 684"/>
              <a:gd name="T5" fmla="*/ 341 h 341"/>
              <a:gd name="T6" fmla="*/ 342 w 684"/>
              <a:gd name="T7" fmla="*/ 0 h 341"/>
              <a:gd name="T8" fmla="*/ 0 w 684"/>
              <a:gd name="T9" fmla="*/ 341 h 341"/>
              <a:gd name="T10" fmla="*/ 37 w 684"/>
              <a:gd name="T11" fmla="*/ 341 h 341"/>
              <a:gd name="T12" fmla="*/ 342 w 684"/>
              <a:gd name="T13" fmla="*/ 37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84" h="341">
                <a:moveTo>
                  <a:pt x="342" y="37"/>
                </a:moveTo>
                <a:cubicBezTo>
                  <a:pt x="511" y="37"/>
                  <a:pt x="647" y="173"/>
                  <a:pt x="647" y="341"/>
                </a:cubicBezTo>
                <a:cubicBezTo>
                  <a:pt x="684" y="341"/>
                  <a:pt x="684" y="341"/>
                  <a:pt x="684" y="341"/>
                </a:cubicBezTo>
                <a:cubicBezTo>
                  <a:pt x="684" y="153"/>
                  <a:pt x="531" y="0"/>
                  <a:pt x="342" y="0"/>
                </a:cubicBezTo>
                <a:cubicBezTo>
                  <a:pt x="153" y="0"/>
                  <a:pt x="0" y="153"/>
                  <a:pt x="0" y="341"/>
                </a:cubicBezTo>
                <a:cubicBezTo>
                  <a:pt x="37" y="341"/>
                  <a:pt x="37" y="341"/>
                  <a:pt x="37" y="341"/>
                </a:cubicBezTo>
                <a:cubicBezTo>
                  <a:pt x="37" y="173"/>
                  <a:pt x="174" y="37"/>
                  <a:pt x="342" y="3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rnd">
            <a:noFill/>
            <a:miter lim="800000"/>
          </a:ln>
        </p:spPr>
        <p:txBody>
          <a:bodyPr/>
          <a:p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44" name="Oval 20" descr="e7d195523061f1c09e9d68d7cf438b91ef959ecb14fc25d26BBA7F7DBC18E55DFF4014AF651F0BF2569D4B6C1DA7F1A4683A481403BD872FC687266AD13265C1DE7C373772FD8728ABDD69ADD03BFF5BE2862BC891DBB79E0226BB7D207528EEB97881406A351C307E14C0416AFA441AB665719EA8E490701D2EE425255D24A199B41FCCE65B4FC2D6864E4F8358127E"/>
          <p:cNvSpPr>
            <a:spLocks noChangeArrowheads="1"/>
          </p:cNvSpPr>
          <p:nvPr/>
        </p:nvSpPr>
        <p:spPr bwMode="auto">
          <a:xfrm>
            <a:off x="5315474" y="2415540"/>
            <a:ext cx="972332" cy="972633"/>
          </a:xfrm>
          <a:prstGeom prst="ellipse">
            <a:avLst/>
          </a:prstGeom>
          <a:solidFill>
            <a:srgbClr val="85A9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/>
          </a:p>
        </p:txBody>
      </p:sp>
      <p:sp>
        <p:nvSpPr>
          <p:cNvPr id="45" name="Freeform 22" descr="e7d195523061f1c09e9d68d7cf438b91ef959ecb14fc25d26BBA7F7DBC18E55DFF4014AF651F0BF2569D4B6C1DA7F1A4683A481403BD872FC687266AD13265C1DE7C373772FD8728ABDD69ADD03BFF5BE2862BC891DBB79E0226BB7D207528EEB97881406A351C307E14C0416AFA441AB665719EA8E490701D2EE425255D24A199B41FCCE65B4FC2D6864E4F8358127E"/>
          <p:cNvSpPr/>
          <p:nvPr/>
        </p:nvSpPr>
        <p:spPr bwMode="auto">
          <a:xfrm>
            <a:off x="4926439" y="2901095"/>
            <a:ext cx="1751417" cy="878263"/>
          </a:xfrm>
          <a:custGeom>
            <a:avLst/>
            <a:gdLst>
              <a:gd name="T0" fmla="*/ 342 w 684"/>
              <a:gd name="T1" fmla="*/ 305 h 342"/>
              <a:gd name="T2" fmla="*/ 37 w 684"/>
              <a:gd name="T3" fmla="*/ 0 h 342"/>
              <a:gd name="T4" fmla="*/ 0 w 684"/>
              <a:gd name="T5" fmla="*/ 0 h 342"/>
              <a:gd name="T6" fmla="*/ 342 w 684"/>
              <a:gd name="T7" fmla="*/ 342 h 342"/>
              <a:gd name="T8" fmla="*/ 684 w 684"/>
              <a:gd name="T9" fmla="*/ 0 h 342"/>
              <a:gd name="T10" fmla="*/ 647 w 684"/>
              <a:gd name="T11" fmla="*/ 0 h 342"/>
              <a:gd name="T12" fmla="*/ 342 w 684"/>
              <a:gd name="T13" fmla="*/ 305 h 3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84" h="342">
                <a:moveTo>
                  <a:pt x="342" y="305"/>
                </a:moveTo>
                <a:cubicBezTo>
                  <a:pt x="174" y="305"/>
                  <a:pt x="37" y="169"/>
                  <a:pt x="3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89"/>
                  <a:pt x="153" y="342"/>
                  <a:pt x="342" y="342"/>
                </a:cubicBezTo>
                <a:cubicBezTo>
                  <a:pt x="531" y="342"/>
                  <a:pt x="684" y="189"/>
                  <a:pt x="684" y="0"/>
                </a:cubicBezTo>
                <a:cubicBezTo>
                  <a:pt x="647" y="0"/>
                  <a:pt x="647" y="0"/>
                  <a:pt x="647" y="0"/>
                </a:cubicBezTo>
                <a:cubicBezTo>
                  <a:pt x="647" y="169"/>
                  <a:pt x="510" y="305"/>
                  <a:pt x="342" y="30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rnd">
            <a:noFill/>
            <a:miter lim="800000"/>
          </a:ln>
        </p:spPr>
        <p:txBody>
          <a:bodyPr/>
          <a:p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46" name="Line 23" descr="e7d195523061f1c09e9d68d7cf438b91ef959ecb14fc25d26BBA7F7DBC18E55DFF4014AF651F0BF2569D4B6C1DA7F1A4683A481403BD872FC687266AD13265C1DE7C373772FD8728ABDD69ADD03BFF5BE2862BC891DBB79E0226BB7D207528EEB97881406A351C307E14C0416AFA441AB665719EA8E490701D2EE425255D24A199B41FCCE65B4FC2D6864E4F8358127E"/>
          <p:cNvSpPr>
            <a:spLocks noChangeShapeType="1"/>
          </p:cNvSpPr>
          <p:nvPr/>
        </p:nvSpPr>
        <p:spPr bwMode="auto">
          <a:xfrm flipV="1">
            <a:off x="5802401" y="2117205"/>
            <a:ext cx="0" cy="223751"/>
          </a:xfrm>
          <a:prstGeom prst="line">
            <a:avLst/>
          </a:prstGeom>
          <a:noFill/>
          <a:ln w="6350">
            <a:solidFill>
              <a:schemeClr val="tx1">
                <a:lumMod val="65000"/>
                <a:lumOff val="35000"/>
              </a:schemeClr>
            </a:solidFill>
            <a:prstDash val="solid"/>
            <a:rou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p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47" name="Oval 24" descr="e7d195523061f1c09e9d68d7cf438b91ef959ecb14fc25d26BBA7F7DBC18E55DFF4014AF651F0BF2569D4B6C1DA7F1A4683A481403BD872FC687266AD13265C1DE7C373772FD8728ABDD69ADD03BFF5BE2862BC891DBB79E0226BB7D207528EEB97881406A351C307E14C0416AFA441AB665719EA8E490701D2EE425255D24A199B41FCCE65B4FC2D6864E4F8358127E"/>
          <p:cNvSpPr>
            <a:spLocks noChangeArrowheads="1"/>
          </p:cNvSpPr>
          <p:nvPr/>
        </p:nvSpPr>
        <p:spPr bwMode="auto">
          <a:xfrm>
            <a:off x="6972548" y="2415540"/>
            <a:ext cx="969290" cy="972633"/>
          </a:xfrm>
          <a:prstGeom prst="ellipse">
            <a:avLst/>
          </a:prstGeom>
          <a:solidFill>
            <a:srgbClr val="F0BF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/>
          </a:p>
        </p:txBody>
      </p:sp>
      <p:sp>
        <p:nvSpPr>
          <p:cNvPr id="48" name="Freeform 26" descr="e7d195523061f1c09e9d68d7cf438b91ef959ecb14fc25d26BBA7F7DBC18E55DFF4014AF651F0BF2569D4B6C1DA7F1A4683A481403BD872FC687266AD13265C1DE7C373772FD8728ABDD69ADD03BFF5BE2862BC891DBB79E0226BB7D207528EEB97881406A351C307E14C0416AFA441AB665719EA8E490701D2EE425255D24A199B41FCCE65B4FC2D6864E4F8358127E"/>
          <p:cNvSpPr/>
          <p:nvPr/>
        </p:nvSpPr>
        <p:spPr bwMode="auto">
          <a:xfrm>
            <a:off x="6581358" y="2024405"/>
            <a:ext cx="1748374" cy="876740"/>
          </a:xfrm>
          <a:custGeom>
            <a:avLst/>
            <a:gdLst>
              <a:gd name="T0" fmla="*/ 341 w 683"/>
              <a:gd name="T1" fmla="*/ 37 h 341"/>
              <a:gd name="T2" fmla="*/ 646 w 683"/>
              <a:gd name="T3" fmla="*/ 341 h 341"/>
              <a:gd name="T4" fmla="*/ 683 w 683"/>
              <a:gd name="T5" fmla="*/ 341 h 341"/>
              <a:gd name="T6" fmla="*/ 341 w 683"/>
              <a:gd name="T7" fmla="*/ 0 h 341"/>
              <a:gd name="T8" fmla="*/ 0 w 683"/>
              <a:gd name="T9" fmla="*/ 341 h 341"/>
              <a:gd name="T10" fmla="*/ 37 w 683"/>
              <a:gd name="T11" fmla="*/ 341 h 341"/>
              <a:gd name="T12" fmla="*/ 341 w 683"/>
              <a:gd name="T13" fmla="*/ 37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83" h="341">
                <a:moveTo>
                  <a:pt x="341" y="37"/>
                </a:moveTo>
                <a:cubicBezTo>
                  <a:pt x="510" y="37"/>
                  <a:pt x="646" y="173"/>
                  <a:pt x="646" y="341"/>
                </a:cubicBezTo>
                <a:cubicBezTo>
                  <a:pt x="683" y="341"/>
                  <a:pt x="683" y="341"/>
                  <a:pt x="683" y="341"/>
                </a:cubicBezTo>
                <a:cubicBezTo>
                  <a:pt x="683" y="153"/>
                  <a:pt x="530" y="0"/>
                  <a:pt x="341" y="0"/>
                </a:cubicBezTo>
                <a:cubicBezTo>
                  <a:pt x="153" y="0"/>
                  <a:pt x="0" y="153"/>
                  <a:pt x="0" y="341"/>
                </a:cubicBezTo>
                <a:cubicBezTo>
                  <a:pt x="37" y="341"/>
                  <a:pt x="37" y="341"/>
                  <a:pt x="37" y="341"/>
                </a:cubicBezTo>
                <a:cubicBezTo>
                  <a:pt x="37" y="173"/>
                  <a:pt x="173" y="37"/>
                  <a:pt x="341" y="3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rnd">
            <a:noFill/>
            <a:miter lim="800000"/>
          </a:ln>
        </p:spPr>
        <p:txBody>
          <a:bodyPr/>
          <a:p>
            <a:endParaRPr lang="zh-CN" altLang="en-US" sz="2400">
              <a:solidFill>
                <a:schemeClr val="bg1"/>
              </a:solidFill>
            </a:endParaRPr>
          </a:p>
        </p:txBody>
      </p:sp>
      <p:grpSp>
        <p:nvGrpSpPr>
          <p:cNvPr id="49" name="组合 48"/>
          <p:cNvGrpSpPr/>
          <p:nvPr/>
        </p:nvGrpSpPr>
        <p:grpSpPr>
          <a:xfrm>
            <a:off x="3966754" y="2750305"/>
            <a:ext cx="360188" cy="303102"/>
            <a:chOff x="3516722" y="2466541"/>
            <a:chExt cx="360188" cy="303102"/>
          </a:xfrm>
          <a:solidFill>
            <a:schemeClr val="bg1"/>
          </a:solidFill>
        </p:grpSpPr>
        <p:sp>
          <p:nvSpPr>
            <p:cNvPr id="50" name="Freeform 32"/>
            <p:cNvSpPr>
              <a:spLocks noEditPoints="1"/>
            </p:cNvSpPr>
            <p:nvPr/>
          </p:nvSpPr>
          <p:spPr bwMode="auto">
            <a:xfrm>
              <a:off x="3516722" y="2466541"/>
              <a:ext cx="360188" cy="303102"/>
            </a:xfrm>
            <a:custGeom>
              <a:avLst/>
              <a:gdLst>
                <a:gd name="T0" fmla="*/ 507 w 548"/>
                <a:gd name="T1" fmla="*/ 0 h 462"/>
                <a:gd name="T2" fmla="*/ 41 w 548"/>
                <a:gd name="T3" fmla="*/ 0 h 462"/>
                <a:gd name="T4" fmla="*/ 0 w 548"/>
                <a:gd name="T5" fmla="*/ 41 h 462"/>
                <a:gd name="T6" fmla="*/ 0 w 548"/>
                <a:gd name="T7" fmla="*/ 369 h 462"/>
                <a:gd name="T8" fmla="*/ 41 w 548"/>
                <a:gd name="T9" fmla="*/ 409 h 462"/>
                <a:gd name="T10" fmla="*/ 226 w 548"/>
                <a:gd name="T11" fmla="*/ 409 h 462"/>
                <a:gd name="T12" fmla="*/ 226 w 548"/>
                <a:gd name="T13" fmla="*/ 416 h 462"/>
                <a:gd name="T14" fmla="*/ 223 w 548"/>
                <a:gd name="T15" fmla="*/ 428 h 462"/>
                <a:gd name="T16" fmla="*/ 177 w 548"/>
                <a:gd name="T17" fmla="*/ 445 h 462"/>
                <a:gd name="T18" fmla="*/ 160 w 548"/>
                <a:gd name="T19" fmla="*/ 449 h 462"/>
                <a:gd name="T20" fmla="*/ 151 w 548"/>
                <a:gd name="T21" fmla="*/ 449 h 462"/>
                <a:gd name="T22" fmla="*/ 142 w 548"/>
                <a:gd name="T23" fmla="*/ 455 h 462"/>
                <a:gd name="T24" fmla="*/ 142 w 548"/>
                <a:gd name="T25" fmla="*/ 455 h 462"/>
                <a:gd name="T26" fmla="*/ 151 w 548"/>
                <a:gd name="T27" fmla="*/ 462 h 462"/>
                <a:gd name="T28" fmla="*/ 397 w 548"/>
                <a:gd name="T29" fmla="*/ 462 h 462"/>
                <a:gd name="T30" fmla="*/ 406 w 548"/>
                <a:gd name="T31" fmla="*/ 455 h 462"/>
                <a:gd name="T32" fmla="*/ 406 w 548"/>
                <a:gd name="T33" fmla="*/ 455 h 462"/>
                <a:gd name="T34" fmla="*/ 402 w 548"/>
                <a:gd name="T35" fmla="*/ 449 h 462"/>
                <a:gd name="T36" fmla="*/ 389 w 548"/>
                <a:gd name="T37" fmla="*/ 448 h 462"/>
                <a:gd name="T38" fmla="*/ 329 w 548"/>
                <a:gd name="T39" fmla="*/ 426 h 462"/>
                <a:gd name="T40" fmla="*/ 322 w 548"/>
                <a:gd name="T41" fmla="*/ 416 h 462"/>
                <a:gd name="T42" fmla="*/ 322 w 548"/>
                <a:gd name="T43" fmla="*/ 409 h 462"/>
                <a:gd name="T44" fmla="*/ 507 w 548"/>
                <a:gd name="T45" fmla="*/ 409 h 462"/>
                <a:gd name="T46" fmla="*/ 548 w 548"/>
                <a:gd name="T47" fmla="*/ 369 h 462"/>
                <a:gd name="T48" fmla="*/ 548 w 548"/>
                <a:gd name="T49" fmla="*/ 41 h 462"/>
                <a:gd name="T50" fmla="*/ 507 w 548"/>
                <a:gd name="T51" fmla="*/ 0 h 462"/>
                <a:gd name="T52" fmla="*/ 510 w 548"/>
                <a:gd name="T53" fmla="*/ 330 h 462"/>
                <a:gd name="T54" fmla="*/ 497 w 548"/>
                <a:gd name="T55" fmla="*/ 344 h 462"/>
                <a:gd name="T56" fmla="*/ 51 w 548"/>
                <a:gd name="T57" fmla="*/ 344 h 462"/>
                <a:gd name="T58" fmla="*/ 38 w 548"/>
                <a:gd name="T59" fmla="*/ 330 h 462"/>
                <a:gd name="T60" fmla="*/ 38 w 548"/>
                <a:gd name="T61" fmla="*/ 50 h 462"/>
                <a:gd name="T62" fmla="*/ 51 w 548"/>
                <a:gd name="T63" fmla="*/ 36 h 462"/>
                <a:gd name="T64" fmla="*/ 497 w 548"/>
                <a:gd name="T65" fmla="*/ 36 h 462"/>
                <a:gd name="T66" fmla="*/ 510 w 548"/>
                <a:gd name="T67" fmla="*/ 50 h 462"/>
                <a:gd name="T68" fmla="*/ 510 w 548"/>
                <a:gd name="T69" fmla="*/ 330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48" h="462">
                  <a:moveTo>
                    <a:pt x="507" y="0"/>
                  </a:moveTo>
                  <a:cubicBezTo>
                    <a:pt x="41" y="0"/>
                    <a:pt x="41" y="0"/>
                    <a:pt x="41" y="0"/>
                  </a:cubicBezTo>
                  <a:cubicBezTo>
                    <a:pt x="18" y="0"/>
                    <a:pt x="0" y="18"/>
                    <a:pt x="0" y="41"/>
                  </a:cubicBezTo>
                  <a:cubicBezTo>
                    <a:pt x="0" y="369"/>
                    <a:pt x="0" y="369"/>
                    <a:pt x="0" y="369"/>
                  </a:cubicBezTo>
                  <a:cubicBezTo>
                    <a:pt x="0" y="391"/>
                    <a:pt x="18" y="409"/>
                    <a:pt x="41" y="409"/>
                  </a:cubicBezTo>
                  <a:cubicBezTo>
                    <a:pt x="226" y="409"/>
                    <a:pt x="226" y="409"/>
                    <a:pt x="226" y="409"/>
                  </a:cubicBezTo>
                  <a:cubicBezTo>
                    <a:pt x="226" y="416"/>
                    <a:pt x="226" y="416"/>
                    <a:pt x="226" y="416"/>
                  </a:cubicBezTo>
                  <a:cubicBezTo>
                    <a:pt x="226" y="419"/>
                    <a:pt x="225" y="425"/>
                    <a:pt x="223" y="428"/>
                  </a:cubicBezTo>
                  <a:cubicBezTo>
                    <a:pt x="177" y="445"/>
                    <a:pt x="177" y="445"/>
                    <a:pt x="177" y="445"/>
                  </a:cubicBezTo>
                  <a:cubicBezTo>
                    <a:pt x="173" y="447"/>
                    <a:pt x="165" y="449"/>
                    <a:pt x="160" y="449"/>
                  </a:cubicBezTo>
                  <a:cubicBezTo>
                    <a:pt x="151" y="449"/>
                    <a:pt x="151" y="449"/>
                    <a:pt x="151" y="449"/>
                  </a:cubicBezTo>
                  <a:cubicBezTo>
                    <a:pt x="146" y="449"/>
                    <a:pt x="142" y="452"/>
                    <a:pt x="142" y="455"/>
                  </a:cubicBezTo>
                  <a:cubicBezTo>
                    <a:pt x="142" y="455"/>
                    <a:pt x="142" y="455"/>
                    <a:pt x="142" y="455"/>
                  </a:cubicBezTo>
                  <a:cubicBezTo>
                    <a:pt x="142" y="459"/>
                    <a:pt x="146" y="462"/>
                    <a:pt x="151" y="462"/>
                  </a:cubicBezTo>
                  <a:cubicBezTo>
                    <a:pt x="397" y="462"/>
                    <a:pt x="397" y="462"/>
                    <a:pt x="397" y="462"/>
                  </a:cubicBezTo>
                  <a:cubicBezTo>
                    <a:pt x="402" y="462"/>
                    <a:pt x="406" y="459"/>
                    <a:pt x="406" y="455"/>
                  </a:cubicBezTo>
                  <a:cubicBezTo>
                    <a:pt x="406" y="455"/>
                    <a:pt x="406" y="455"/>
                    <a:pt x="406" y="455"/>
                  </a:cubicBezTo>
                  <a:cubicBezTo>
                    <a:pt x="406" y="452"/>
                    <a:pt x="404" y="449"/>
                    <a:pt x="402" y="449"/>
                  </a:cubicBezTo>
                  <a:cubicBezTo>
                    <a:pt x="399" y="449"/>
                    <a:pt x="393" y="448"/>
                    <a:pt x="389" y="448"/>
                  </a:cubicBezTo>
                  <a:cubicBezTo>
                    <a:pt x="329" y="426"/>
                    <a:pt x="329" y="426"/>
                    <a:pt x="329" y="426"/>
                  </a:cubicBezTo>
                  <a:cubicBezTo>
                    <a:pt x="325" y="424"/>
                    <a:pt x="322" y="419"/>
                    <a:pt x="322" y="416"/>
                  </a:cubicBezTo>
                  <a:cubicBezTo>
                    <a:pt x="322" y="409"/>
                    <a:pt x="322" y="409"/>
                    <a:pt x="322" y="409"/>
                  </a:cubicBezTo>
                  <a:cubicBezTo>
                    <a:pt x="507" y="409"/>
                    <a:pt x="507" y="409"/>
                    <a:pt x="507" y="409"/>
                  </a:cubicBezTo>
                  <a:cubicBezTo>
                    <a:pt x="530" y="409"/>
                    <a:pt x="548" y="391"/>
                    <a:pt x="548" y="369"/>
                  </a:cubicBezTo>
                  <a:cubicBezTo>
                    <a:pt x="548" y="41"/>
                    <a:pt x="548" y="41"/>
                    <a:pt x="548" y="41"/>
                  </a:cubicBezTo>
                  <a:cubicBezTo>
                    <a:pt x="548" y="18"/>
                    <a:pt x="530" y="0"/>
                    <a:pt x="507" y="0"/>
                  </a:cubicBezTo>
                  <a:close/>
                  <a:moveTo>
                    <a:pt x="510" y="330"/>
                  </a:moveTo>
                  <a:cubicBezTo>
                    <a:pt x="510" y="337"/>
                    <a:pt x="504" y="343"/>
                    <a:pt x="497" y="344"/>
                  </a:cubicBezTo>
                  <a:cubicBezTo>
                    <a:pt x="51" y="344"/>
                    <a:pt x="51" y="344"/>
                    <a:pt x="51" y="344"/>
                  </a:cubicBezTo>
                  <a:cubicBezTo>
                    <a:pt x="44" y="343"/>
                    <a:pt x="38" y="337"/>
                    <a:pt x="38" y="330"/>
                  </a:cubicBezTo>
                  <a:cubicBezTo>
                    <a:pt x="38" y="50"/>
                    <a:pt x="38" y="50"/>
                    <a:pt x="38" y="50"/>
                  </a:cubicBezTo>
                  <a:cubicBezTo>
                    <a:pt x="38" y="42"/>
                    <a:pt x="44" y="36"/>
                    <a:pt x="51" y="36"/>
                  </a:cubicBezTo>
                  <a:cubicBezTo>
                    <a:pt x="497" y="36"/>
                    <a:pt x="497" y="36"/>
                    <a:pt x="497" y="36"/>
                  </a:cubicBezTo>
                  <a:cubicBezTo>
                    <a:pt x="504" y="36"/>
                    <a:pt x="510" y="42"/>
                    <a:pt x="510" y="50"/>
                  </a:cubicBezTo>
                  <a:lnTo>
                    <a:pt x="510" y="33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en-AU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1" name="Oval 33"/>
            <p:cNvSpPr>
              <a:spLocks noChangeArrowheads="1"/>
            </p:cNvSpPr>
            <p:nvPr/>
          </p:nvSpPr>
          <p:spPr bwMode="auto">
            <a:xfrm>
              <a:off x="3796717" y="2713915"/>
              <a:ext cx="5437" cy="4078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en-AU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2" name="Freeform 34"/>
            <p:cNvSpPr/>
            <p:nvPr/>
          </p:nvSpPr>
          <p:spPr bwMode="auto">
            <a:xfrm>
              <a:off x="3806231" y="2711197"/>
              <a:ext cx="40776" cy="8155"/>
            </a:xfrm>
            <a:custGeom>
              <a:avLst/>
              <a:gdLst>
                <a:gd name="T0" fmla="*/ 63 w 63"/>
                <a:gd name="T1" fmla="*/ 6 h 13"/>
                <a:gd name="T2" fmla="*/ 57 w 63"/>
                <a:gd name="T3" fmla="*/ 13 h 13"/>
                <a:gd name="T4" fmla="*/ 6 w 63"/>
                <a:gd name="T5" fmla="*/ 13 h 13"/>
                <a:gd name="T6" fmla="*/ 0 w 63"/>
                <a:gd name="T7" fmla="*/ 6 h 13"/>
                <a:gd name="T8" fmla="*/ 0 w 63"/>
                <a:gd name="T9" fmla="*/ 6 h 13"/>
                <a:gd name="T10" fmla="*/ 6 w 63"/>
                <a:gd name="T11" fmla="*/ 0 h 13"/>
                <a:gd name="T12" fmla="*/ 57 w 63"/>
                <a:gd name="T13" fmla="*/ 0 h 13"/>
                <a:gd name="T14" fmla="*/ 63 w 63"/>
                <a:gd name="T15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3" h="13">
                  <a:moveTo>
                    <a:pt x="63" y="6"/>
                  </a:moveTo>
                  <a:cubicBezTo>
                    <a:pt x="63" y="10"/>
                    <a:pt x="60" y="13"/>
                    <a:pt x="57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3" y="13"/>
                    <a:pt x="0" y="10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60" y="0"/>
                    <a:pt x="63" y="3"/>
                    <a:pt x="63" y="6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en-AU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3" name="Freeform 35"/>
            <p:cNvSpPr/>
            <p:nvPr/>
          </p:nvSpPr>
          <p:spPr bwMode="auto">
            <a:xfrm>
              <a:off x="3788562" y="2518191"/>
              <a:ext cx="29902" cy="142716"/>
            </a:xfrm>
            <a:custGeom>
              <a:avLst/>
              <a:gdLst>
                <a:gd name="T0" fmla="*/ 45 w 45"/>
                <a:gd name="T1" fmla="*/ 193 h 216"/>
                <a:gd name="T2" fmla="*/ 22 w 45"/>
                <a:gd name="T3" fmla="*/ 216 h 216"/>
                <a:gd name="T4" fmla="*/ 22 w 45"/>
                <a:gd name="T5" fmla="*/ 216 h 216"/>
                <a:gd name="T6" fmla="*/ 0 w 45"/>
                <a:gd name="T7" fmla="*/ 193 h 216"/>
                <a:gd name="T8" fmla="*/ 0 w 45"/>
                <a:gd name="T9" fmla="*/ 23 h 216"/>
                <a:gd name="T10" fmla="*/ 22 w 45"/>
                <a:gd name="T11" fmla="*/ 0 h 216"/>
                <a:gd name="T12" fmla="*/ 22 w 45"/>
                <a:gd name="T13" fmla="*/ 0 h 216"/>
                <a:gd name="T14" fmla="*/ 45 w 45"/>
                <a:gd name="T15" fmla="*/ 23 h 216"/>
                <a:gd name="T16" fmla="*/ 45 w 45"/>
                <a:gd name="T17" fmla="*/ 19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216">
                  <a:moveTo>
                    <a:pt x="45" y="193"/>
                  </a:moveTo>
                  <a:cubicBezTo>
                    <a:pt x="45" y="206"/>
                    <a:pt x="35" y="216"/>
                    <a:pt x="22" y="216"/>
                  </a:cubicBezTo>
                  <a:cubicBezTo>
                    <a:pt x="22" y="216"/>
                    <a:pt x="22" y="216"/>
                    <a:pt x="22" y="216"/>
                  </a:cubicBezTo>
                  <a:cubicBezTo>
                    <a:pt x="10" y="216"/>
                    <a:pt x="0" y="206"/>
                    <a:pt x="0" y="19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0"/>
                    <a:pt x="10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35" y="0"/>
                    <a:pt x="45" y="10"/>
                    <a:pt x="45" y="23"/>
                  </a:cubicBezTo>
                  <a:lnTo>
                    <a:pt x="45" y="193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en-AU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4" name="Freeform 36"/>
            <p:cNvSpPr/>
            <p:nvPr/>
          </p:nvSpPr>
          <p:spPr bwMode="auto">
            <a:xfrm>
              <a:off x="3735553" y="2542656"/>
              <a:ext cx="29902" cy="118251"/>
            </a:xfrm>
            <a:custGeom>
              <a:avLst/>
              <a:gdLst>
                <a:gd name="T0" fmla="*/ 45 w 45"/>
                <a:gd name="T1" fmla="*/ 157 h 180"/>
                <a:gd name="T2" fmla="*/ 23 w 45"/>
                <a:gd name="T3" fmla="*/ 180 h 180"/>
                <a:gd name="T4" fmla="*/ 23 w 45"/>
                <a:gd name="T5" fmla="*/ 180 h 180"/>
                <a:gd name="T6" fmla="*/ 0 w 45"/>
                <a:gd name="T7" fmla="*/ 157 h 180"/>
                <a:gd name="T8" fmla="*/ 0 w 45"/>
                <a:gd name="T9" fmla="*/ 23 h 180"/>
                <a:gd name="T10" fmla="*/ 23 w 45"/>
                <a:gd name="T11" fmla="*/ 0 h 180"/>
                <a:gd name="T12" fmla="*/ 23 w 45"/>
                <a:gd name="T13" fmla="*/ 0 h 180"/>
                <a:gd name="T14" fmla="*/ 45 w 45"/>
                <a:gd name="T15" fmla="*/ 23 h 180"/>
                <a:gd name="T16" fmla="*/ 45 w 45"/>
                <a:gd name="T17" fmla="*/ 157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180">
                  <a:moveTo>
                    <a:pt x="45" y="157"/>
                  </a:moveTo>
                  <a:cubicBezTo>
                    <a:pt x="45" y="170"/>
                    <a:pt x="35" y="180"/>
                    <a:pt x="23" y="180"/>
                  </a:cubicBezTo>
                  <a:cubicBezTo>
                    <a:pt x="23" y="180"/>
                    <a:pt x="23" y="180"/>
                    <a:pt x="23" y="180"/>
                  </a:cubicBezTo>
                  <a:cubicBezTo>
                    <a:pt x="10" y="180"/>
                    <a:pt x="0" y="170"/>
                    <a:pt x="0" y="157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5" y="0"/>
                    <a:pt x="45" y="10"/>
                    <a:pt x="45" y="23"/>
                  </a:cubicBezTo>
                  <a:lnTo>
                    <a:pt x="45" y="157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en-AU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5" name="Freeform 37"/>
            <p:cNvSpPr/>
            <p:nvPr/>
          </p:nvSpPr>
          <p:spPr bwMode="auto">
            <a:xfrm>
              <a:off x="3682544" y="2565762"/>
              <a:ext cx="28544" cy="95144"/>
            </a:xfrm>
            <a:custGeom>
              <a:avLst/>
              <a:gdLst>
                <a:gd name="T0" fmla="*/ 44 w 44"/>
                <a:gd name="T1" fmla="*/ 121 h 144"/>
                <a:gd name="T2" fmla="*/ 22 w 44"/>
                <a:gd name="T3" fmla="*/ 144 h 144"/>
                <a:gd name="T4" fmla="*/ 22 w 44"/>
                <a:gd name="T5" fmla="*/ 144 h 144"/>
                <a:gd name="T6" fmla="*/ 0 w 44"/>
                <a:gd name="T7" fmla="*/ 121 h 144"/>
                <a:gd name="T8" fmla="*/ 0 w 44"/>
                <a:gd name="T9" fmla="*/ 23 h 144"/>
                <a:gd name="T10" fmla="*/ 22 w 44"/>
                <a:gd name="T11" fmla="*/ 0 h 144"/>
                <a:gd name="T12" fmla="*/ 22 w 44"/>
                <a:gd name="T13" fmla="*/ 0 h 144"/>
                <a:gd name="T14" fmla="*/ 44 w 44"/>
                <a:gd name="T15" fmla="*/ 23 h 144"/>
                <a:gd name="T16" fmla="*/ 44 w 44"/>
                <a:gd name="T17" fmla="*/ 121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144">
                  <a:moveTo>
                    <a:pt x="44" y="121"/>
                  </a:moveTo>
                  <a:cubicBezTo>
                    <a:pt x="44" y="134"/>
                    <a:pt x="34" y="144"/>
                    <a:pt x="22" y="144"/>
                  </a:cubicBezTo>
                  <a:cubicBezTo>
                    <a:pt x="22" y="144"/>
                    <a:pt x="22" y="144"/>
                    <a:pt x="22" y="144"/>
                  </a:cubicBezTo>
                  <a:cubicBezTo>
                    <a:pt x="10" y="144"/>
                    <a:pt x="0" y="134"/>
                    <a:pt x="0" y="121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0"/>
                    <a:pt x="10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34" y="0"/>
                    <a:pt x="44" y="10"/>
                    <a:pt x="44" y="23"/>
                  </a:cubicBezTo>
                  <a:lnTo>
                    <a:pt x="44" y="121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en-AU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6" name="Freeform 38"/>
            <p:cNvSpPr/>
            <p:nvPr/>
          </p:nvSpPr>
          <p:spPr bwMode="auto">
            <a:xfrm>
              <a:off x="3629535" y="2590228"/>
              <a:ext cx="29902" cy="70678"/>
            </a:xfrm>
            <a:custGeom>
              <a:avLst/>
              <a:gdLst>
                <a:gd name="T0" fmla="*/ 45 w 45"/>
                <a:gd name="T1" fmla="*/ 85 h 108"/>
                <a:gd name="T2" fmla="*/ 22 w 45"/>
                <a:gd name="T3" fmla="*/ 108 h 108"/>
                <a:gd name="T4" fmla="*/ 22 w 45"/>
                <a:gd name="T5" fmla="*/ 108 h 108"/>
                <a:gd name="T6" fmla="*/ 0 w 45"/>
                <a:gd name="T7" fmla="*/ 85 h 108"/>
                <a:gd name="T8" fmla="*/ 0 w 45"/>
                <a:gd name="T9" fmla="*/ 23 h 108"/>
                <a:gd name="T10" fmla="*/ 22 w 45"/>
                <a:gd name="T11" fmla="*/ 0 h 108"/>
                <a:gd name="T12" fmla="*/ 22 w 45"/>
                <a:gd name="T13" fmla="*/ 0 h 108"/>
                <a:gd name="T14" fmla="*/ 45 w 45"/>
                <a:gd name="T15" fmla="*/ 23 h 108"/>
                <a:gd name="T16" fmla="*/ 45 w 45"/>
                <a:gd name="T17" fmla="*/ 8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108">
                  <a:moveTo>
                    <a:pt x="45" y="85"/>
                  </a:moveTo>
                  <a:cubicBezTo>
                    <a:pt x="45" y="98"/>
                    <a:pt x="35" y="108"/>
                    <a:pt x="22" y="108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0" y="108"/>
                    <a:pt x="0" y="98"/>
                    <a:pt x="0" y="85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0"/>
                    <a:pt x="10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35" y="0"/>
                    <a:pt x="45" y="10"/>
                    <a:pt x="45" y="23"/>
                  </a:cubicBezTo>
                  <a:lnTo>
                    <a:pt x="45" y="85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en-AU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5" name="Freeform 39"/>
            <p:cNvSpPr/>
            <p:nvPr/>
          </p:nvSpPr>
          <p:spPr bwMode="auto">
            <a:xfrm>
              <a:off x="3576527" y="2613335"/>
              <a:ext cx="28544" cy="47572"/>
            </a:xfrm>
            <a:custGeom>
              <a:avLst/>
              <a:gdLst>
                <a:gd name="T0" fmla="*/ 45 w 45"/>
                <a:gd name="T1" fmla="*/ 49 h 72"/>
                <a:gd name="T2" fmla="*/ 23 w 45"/>
                <a:gd name="T3" fmla="*/ 72 h 72"/>
                <a:gd name="T4" fmla="*/ 23 w 45"/>
                <a:gd name="T5" fmla="*/ 72 h 72"/>
                <a:gd name="T6" fmla="*/ 0 w 45"/>
                <a:gd name="T7" fmla="*/ 49 h 72"/>
                <a:gd name="T8" fmla="*/ 0 w 45"/>
                <a:gd name="T9" fmla="*/ 23 h 72"/>
                <a:gd name="T10" fmla="*/ 23 w 45"/>
                <a:gd name="T11" fmla="*/ 0 h 72"/>
                <a:gd name="T12" fmla="*/ 23 w 45"/>
                <a:gd name="T13" fmla="*/ 0 h 72"/>
                <a:gd name="T14" fmla="*/ 45 w 45"/>
                <a:gd name="T15" fmla="*/ 23 h 72"/>
                <a:gd name="T16" fmla="*/ 45 w 45"/>
                <a:gd name="T17" fmla="*/ 49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72">
                  <a:moveTo>
                    <a:pt x="45" y="49"/>
                  </a:moveTo>
                  <a:cubicBezTo>
                    <a:pt x="45" y="62"/>
                    <a:pt x="35" y="72"/>
                    <a:pt x="23" y="72"/>
                  </a:cubicBezTo>
                  <a:cubicBezTo>
                    <a:pt x="23" y="72"/>
                    <a:pt x="23" y="72"/>
                    <a:pt x="23" y="72"/>
                  </a:cubicBezTo>
                  <a:cubicBezTo>
                    <a:pt x="10" y="72"/>
                    <a:pt x="0" y="62"/>
                    <a:pt x="0" y="49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5" y="0"/>
                    <a:pt x="45" y="10"/>
                    <a:pt x="45" y="23"/>
                  </a:cubicBezTo>
                  <a:lnTo>
                    <a:pt x="45" y="49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en-AU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7266226" y="2710889"/>
            <a:ext cx="381935" cy="381935"/>
            <a:chOff x="6815668" y="2385385"/>
            <a:chExt cx="381935" cy="381935"/>
          </a:xfrm>
          <a:solidFill>
            <a:schemeClr val="bg1"/>
          </a:solidFill>
        </p:grpSpPr>
        <p:sp>
          <p:nvSpPr>
            <p:cNvPr id="67" name="Freeform 78"/>
            <p:cNvSpPr/>
            <p:nvPr/>
          </p:nvSpPr>
          <p:spPr bwMode="auto">
            <a:xfrm>
              <a:off x="6815668" y="2385385"/>
              <a:ext cx="381935" cy="381935"/>
            </a:xfrm>
            <a:custGeom>
              <a:avLst/>
              <a:gdLst>
                <a:gd name="T0" fmla="*/ 539 w 580"/>
                <a:gd name="T1" fmla="*/ 141 h 580"/>
                <a:gd name="T2" fmla="*/ 509 w 580"/>
                <a:gd name="T3" fmla="*/ 171 h 580"/>
                <a:gd name="T4" fmla="*/ 489 w 580"/>
                <a:gd name="T5" fmla="*/ 181 h 580"/>
                <a:gd name="T6" fmla="*/ 517 w 580"/>
                <a:gd name="T7" fmla="*/ 290 h 580"/>
                <a:gd name="T8" fmla="*/ 290 w 580"/>
                <a:gd name="T9" fmla="*/ 517 h 580"/>
                <a:gd name="T10" fmla="*/ 63 w 580"/>
                <a:gd name="T11" fmla="*/ 290 h 580"/>
                <a:gd name="T12" fmla="*/ 290 w 580"/>
                <a:gd name="T13" fmla="*/ 63 h 580"/>
                <a:gd name="T14" fmla="*/ 401 w 580"/>
                <a:gd name="T15" fmla="*/ 92 h 580"/>
                <a:gd name="T16" fmla="*/ 411 w 580"/>
                <a:gd name="T17" fmla="*/ 72 h 580"/>
                <a:gd name="T18" fmla="*/ 441 w 580"/>
                <a:gd name="T19" fmla="*/ 42 h 580"/>
                <a:gd name="T20" fmla="*/ 290 w 580"/>
                <a:gd name="T21" fmla="*/ 0 h 580"/>
                <a:gd name="T22" fmla="*/ 0 w 580"/>
                <a:gd name="T23" fmla="*/ 290 h 580"/>
                <a:gd name="T24" fmla="*/ 290 w 580"/>
                <a:gd name="T25" fmla="*/ 580 h 580"/>
                <a:gd name="T26" fmla="*/ 580 w 580"/>
                <a:gd name="T27" fmla="*/ 290 h 580"/>
                <a:gd name="T28" fmla="*/ 539 w 580"/>
                <a:gd name="T29" fmla="*/ 141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0" h="580">
                  <a:moveTo>
                    <a:pt x="539" y="141"/>
                  </a:moveTo>
                  <a:cubicBezTo>
                    <a:pt x="509" y="171"/>
                    <a:pt x="509" y="171"/>
                    <a:pt x="509" y="171"/>
                  </a:cubicBezTo>
                  <a:cubicBezTo>
                    <a:pt x="504" y="176"/>
                    <a:pt x="496" y="179"/>
                    <a:pt x="489" y="181"/>
                  </a:cubicBezTo>
                  <a:cubicBezTo>
                    <a:pt x="506" y="213"/>
                    <a:pt x="517" y="250"/>
                    <a:pt x="517" y="290"/>
                  </a:cubicBezTo>
                  <a:cubicBezTo>
                    <a:pt x="517" y="415"/>
                    <a:pt x="415" y="517"/>
                    <a:pt x="290" y="517"/>
                  </a:cubicBezTo>
                  <a:cubicBezTo>
                    <a:pt x="165" y="517"/>
                    <a:pt x="63" y="415"/>
                    <a:pt x="63" y="290"/>
                  </a:cubicBezTo>
                  <a:cubicBezTo>
                    <a:pt x="63" y="165"/>
                    <a:pt x="165" y="63"/>
                    <a:pt x="290" y="63"/>
                  </a:cubicBezTo>
                  <a:cubicBezTo>
                    <a:pt x="330" y="63"/>
                    <a:pt x="368" y="74"/>
                    <a:pt x="401" y="92"/>
                  </a:cubicBezTo>
                  <a:cubicBezTo>
                    <a:pt x="402" y="85"/>
                    <a:pt x="406" y="78"/>
                    <a:pt x="411" y="72"/>
                  </a:cubicBezTo>
                  <a:cubicBezTo>
                    <a:pt x="441" y="42"/>
                    <a:pt x="441" y="42"/>
                    <a:pt x="441" y="42"/>
                  </a:cubicBezTo>
                  <a:cubicBezTo>
                    <a:pt x="397" y="15"/>
                    <a:pt x="345" y="0"/>
                    <a:pt x="290" y="0"/>
                  </a:cubicBezTo>
                  <a:cubicBezTo>
                    <a:pt x="130" y="0"/>
                    <a:pt x="0" y="130"/>
                    <a:pt x="0" y="290"/>
                  </a:cubicBezTo>
                  <a:cubicBezTo>
                    <a:pt x="0" y="450"/>
                    <a:pt x="130" y="580"/>
                    <a:pt x="290" y="580"/>
                  </a:cubicBezTo>
                  <a:cubicBezTo>
                    <a:pt x="450" y="580"/>
                    <a:pt x="580" y="450"/>
                    <a:pt x="580" y="290"/>
                  </a:cubicBezTo>
                  <a:cubicBezTo>
                    <a:pt x="580" y="235"/>
                    <a:pt x="565" y="184"/>
                    <a:pt x="539" y="14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p>
              <a:pPr defTabSz="914400">
                <a:defRPr/>
              </a:pPr>
              <a:endParaRPr lang="en-AU" sz="18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8" name="Freeform 79"/>
            <p:cNvSpPr/>
            <p:nvPr/>
          </p:nvSpPr>
          <p:spPr bwMode="auto">
            <a:xfrm>
              <a:off x="6970617" y="2396259"/>
              <a:ext cx="216113" cy="216113"/>
            </a:xfrm>
            <a:custGeom>
              <a:avLst/>
              <a:gdLst>
                <a:gd name="T0" fmla="*/ 186 w 329"/>
                <a:gd name="T1" fmla="*/ 67 h 328"/>
                <a:gd name="T2" fmla="*/ 249 w 329"/>
                <a:gd name="T3" fmla="*/ 4 h 328"/>
                <a:gd name="T4" fmla="*/ 257 w 329"/>
                <a:gd name="T5" fmla="*/ 7 h 328"/>
                <a:gd name="T6" fmla="*/ 263 w 329"/>
                <a:gd name="T7" fmla="*/ 66 h 328"/>
                <a:gd name="T8" fmla="*/ 322 w 329"/>
                <a:gd name="T9" fmla="*/ 71 h 328"/>
                <a:gd name="T10" fmla="*/ 325 w 329"/>
                <a:gd name="T11" fmla="*/ 80 h 328"/>
                <a:gd name="T12" fmla="*/ 262 w 329"/>
                <a:gd name="T13" fmla="*/ 142 h 328"/>
                <a:gd name="T14" fmla="*/ 245 w 329"/>
                <a:gd name="T15" fmla="*/ 149 h 328"/>
                <a:gd name="T16" fmla="*/ 207 w 329"/>
                <a:gd name="T17" fmla="*/ 145 h 328"/>
                <a:gd name="T18" fmla="*/ 99 w 329"/>
                <a:gd name="T19" fmla="*/ 253 h 328"/>
                <a:gd name="T20" fmla="*/ 89 w 329"/>
                <a:gd name="T21" fmla="*/ 309 h 328"/>
                <a:gd name="T22" fmla="*/ 19 w 329"/>
                <a:gd name="T23" fmla="*/ 309 h 328"/>
                <a:gd name="T24" fmla="*/ 19 w 329"/>
                <a:gd name="T25" fmla="*/ 239 h 328"/>
                <a:gd name="T26" fmla="*/ 75 w 329"/>
                <a:gd name="T27" fmla="*/ 230 h 328"/>
                <a:gd name="T28" fmla="*/ 184 w 329"/>
                <a:gd name="T29" fmla="*/ 121 h 328"/>
                <a:gd name="T30" fmla="*/ 180 w 329"/>
                <a:gd name="T31" fmla="*/ 84 h 328"/>
                <a:gd name="T32" fmla="*/ 186 w 329"/>
                <a:gd name="T33" fmla="*/ 67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9" h="328">
                  <a:moveTo>
                    <a:pt x="186" y="67"/>
                  </a:moveTo>
                  <a:cubicBezTo>
                    <a:pt x="249" y="4"/>
                    <a:pt x="249" y="4"/>
                    <a:pt x="249" y="4"/>
                  </a:cubicBezTo>
                  <a:cubicBezTo>
                    <a:pt x="253" y="0"/>
                    <a:pt x="256" y="1"/>
                    <a:pt x="257" y="7"/>
                  </a:cubicBezTo>
                  <a:cubicBezTo>
                    <a:pt x="263" y="66"/>
                    <a:pt x="263" y="66"/>
                    <a:pt x="263" y="66"/>
                  </a:cubicBezTo>
                  <a:cubicBezTo>
                    <a:pt x="322" y="71"/>
                    <a:pt x="322" y="71"/>
                    <a:pt x="322" y="71"/>
                  </a:cubicBezTo>
                  <a:cubicBezTo>
                    <a:pt x="327" y="72"/>
                    <a:pt x="329" y="76"/>
                    <a:pt x="325" y="80"/>
                  </a:cubicBezTo>
                  <a:cubicBezTo>
                    <a:pt x="262" y="142"/>
                    <a:pt x="262" y="142"/>
                    <a:pt x="262" y="142"/>
                  </a:cubicBezTo>
                  <a:cubicBezTo>
                    <a:pt x="258" y="146"/>
                    <a:pt x="250" y="149"/>
                    <a:pt x="245" y="149"/>
                  </a:cubicBezTo>
                  <a:cubicBezTo>
                    <a:pt x="207" y="145"/>
                    <a:pt x="207" y="145"/>
                    <a:pt x="207" y="145"/>
                  </a:cubicBezTo>
                  <a:cubicBezTo>
                    <a:pt x="99" y="253"/>
                    <a:pt x="99" y="253"/>
                    <a:pt x="99" y="253"/>
                  </a:cubicBezTo>
                  <a:cubicBezTo>
                    <a:pt x="107" y="272"/>
                    <a:pt x="104" y="294"/>
                    <a:pt x="89" y="309"/>
                  </a:cubicBezTo>
                  <a:cubicBezTo>
                    <a:pt x="70" y="328"/>
                    <a:pt x="39" y="328"/>
                    <a:pt x="19" y="309"/>
                  </a:cubicBezTo>
                  <a:cubicBezTo>
                    <a:pt x="0" y="290"/>
                    <a:pt x="0" y="259"/>
                    <a:pt x="19" y="239"/>
                  </a:cubicBezTo>
                  <a:cubicBezTo>
                    <a:pt x="34" y="224"/>
                    <a:pt x="57" y="221"/>
                    <a:pt x="75" y="230"/>
                  </a:cubicBezTo>
                  <a:cubicBezTo>
                    <a:pt x="184" y="121"/>
                    <a:pt x="184" y="121"/>
                    <a:pt x="184" y="121"/>
                  </a:cubicBezTo>
                  <a:cubicBezTo>
                    <a:pt x="180" y="84"/>
                    <a:pt x="180" y="84"/>
                    <a:pt x="180" y="84"/>
                  </a:cubicBezTo>
                  <a:cubicBezTo>
                    <a:pt x="179" y="78"/>
                    <a:pt x="182" y="71"/>
                    <a:pt x="186" y="6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p>
              <a:pPr defTabSz="914400">
                <a:defRPr/>
              </a:pPr>
              <a:endParaRPr lang="en-AU" sz="18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9" name="Freeform 80"/>
            <p:cNvSpPr/>
            <p:nvPr/>
          </p:nvSpPr>
          <p:spPr bwMode="auto">
            <a:xfrm>
              <a:off x="6894501" y="2464218"/>
              <a:ext cx="224268" cy="224268"/>
            </a:xfrm>
            <a:custGeom>
              <a:avLst/>
              <a:gdLst>
                <a:gd name="T0" fmla="*/ 170 w 340"/>
                <a:gd name="T1" fmla="*/ 73 h 340"/>
                <a:gd name="T2" fmla="*/ 212 w 340"/>
                <a:gd name="T3" fmla="*/ 83 h 340"/>
                <a:gd name="T4" fmla="*/ 266 w 340"/>
                <a:gd name="T5" fmla="*/ 30 h 340"/>
                <a:gd name="T6" fmla="*/ 170 w 340"/>
                <a:gd name="T7" fmla="*/ 0 h 340"/>
                <a:gd name="T8" fmla="*/ 0 w 340"/>
                <a:gd name="T9" fmla="*/ 170 h 340"/>
                <a:gd name="T10" fmla="*/ 170 w 340"/>
                <a:gd name="T11" fmla="*/ 340 h 340"/>
                <a:gd name="T12" fmla="*/ 340 w 340"/>
                <a:gd name="T13" fmla="*/ 170 h 340"/>
                <a:gd name="T14" fmla="*/ 311 w 340"/>
                <a:gd name="T15" fmla="*/ 76 h 340"/>
                <a:gd name="T16" fmla="*/ 258 w 340"/>
                <a:gd name="T17" fmla="*/ 130 h 340"/>
                <a:gd name="T18" fmla="*/ 267 w 340"/>
                <a:gd name="T19" fmla="*/ 170 h 340"/>
                <a:gd name="T20" fmla="*/ 170 w 340"/>
                <a:gd name="T21" fmla="*/ 267 h 340"/>
                <a:gd name="T22" fmla="*/ 73 w 340"/>
                <a:gd name="T23" fmla="*/ 170 h 340"/>
                <a:gd name="T24" fmla="*/ 170 w 340"/>
                <a:gd name="T25" fmla="*/ 73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0" h="340">
                  <a:moveTo>
                    <a:pt x="170" y="73"/>
                  </a:moveTo>
                  <a:cubicBezTo>
                    <a:pt x="185" y="73"/>
                    <a:pt x="199" y="77"/>
                    <a:pt x="212" y="83"/>
                  </a:cubicBezTo>
                  <a:cubicBezTo>
                    <a:pt x="266" y="30"/>
                    <a:pt x="266" y="30"/>
                    <a:pt x="266" y="30"/>
                  </a:cubicBezTo>
                  <a:cubicBezTo>
                    <a:pt x="238" y="11"/>
                    <a:pt x="205" y="0"/>
                    <a:pt x="170" y="0"/>
                  </a:cubicBezTo>
                  <a:cubicBezTo>
                    <a:pt x="76" y="0"/>
                    <a:pt x="0" y="76"/>
                    <a:pt x="0" y="170"/>
                  </a:cubicBezTo>
                  <a:cubicBezTo>
                    <a:pt x="0" y="264"/>
                    <a:pt x="76" y="340"/>
                    <a:pt x="170" y="340"/>
                  </a:cubicBezTo>
                  <a:cubicBezTo>
                    <a:pt x="264" y="340"/>
                    <a:pt x="340" y="264"/>
                    <a:pt x="340" y="170"/>
                  </a:cubicBezTo>
                  <a:cubicBezTo>
                    <a:pt x="340" y="135"/>
                    <a:pt x="329" y="103"/>
                    <a:pt x="311" y="76"/>
                  </a:cubicBezTo>
                  <a:cubicBezTo>
                    <a:pt x="258" y="130"/>
                    <a:pt x="258" y="130"/>
                    <a:pt x="258" y="130"/>
                  </a:cubicBezTo>
                  <a:cubicBezTo>
                    <a:pt x="264" y="142"/>
                    <a:pt x="267" y="156"/>
                    <a:pt x="267" y="170"/>
                  </a:cubicBezTo>
                  <a:cubicBezTo>
                    <a:pt x="267" y="223"/>
                    <a:pt x="223" y="267"/>
                    <a:pt x="170" y="267"/>
                  </a:cubicBezTo>
                  <a:cubicBezTo>
                    <a:pt x="117" y="267"/>
                    <a:pt x="73" y="223"/>
                    <a:pt x="73" y="170"/>
                  </a:cubicBezTo>
                  <a:cubicBezTo>
                    <a:pt x="73" y="117"/>
                    <a:pt x="117" y="73"/>
                    <a:pt x="170" y="7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p>
              <a:pPr defTabSz="914400">
                <a:defRPr/>
              </a:pPr>
              <a:endParaRPr lang="en-AU" sz="18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Microsoft YaHei UI" panose="020B0503020204020204" charset="-122"/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5616077" y="2710889"/>
            <a:ext cx="333004" cy="381935"/>
            <a:chOff x="5190013" y="2809591"/>
            <a:chExt cx="333004" cy="381935"/>
          </a:xfrm>
          <a:solidFill>
            <a:schemeClr val="bg1"/>
          </a:solidFill>
        </p:grpSpPr>
        <p:sp>
          <p:nvSpPr>
            <p:cNvPr id="71" name="Freeform 241"/>
            <p:cNvSpPr>
              <a:spLocks noEditPoints="1"/>
            </p:cNvSpPr>
            <p:nvPr/>
          </p:nvSpPr>
          <p:spPr bwMode="auto">
            <a:xfrm>
              <a:off x="5190013" y="2809591"/>
              <a:ext cx="333004" cy="381935"/>
            </a:xfrm>
            <a:custGeom>
              <a:avLst/>
              <a:gdLst>
                <a:gd name="T0" fmla="*/ 507 w 507"/>
                <a:gd name="T1" fmla="*/ 118 h 581"/>
                <a:gd name="T2" fmla="*/ 507 w 507"/>
                <a:gd name="T3" fmla="*/ 143 h 581"/>
                <a:gd name="T4" fmla="*/ 506 w 507"/>
                <a:gd name="T5" fmla="*/ 229 h 581"/>
                <a:gd name="T6" fmla="*/ 496 w 507"/>
                <a:gd name="T7" fmla="*/ 296 h 581"/>
                <a:gd name="T8" fmla="*/ 268 w 507"/>
                <a:gd name="T9" fmla="*/ 576 h 581"/>
                <a:gd name="T10" fmla="*/ 257 w 507"/>
                <a:gd name="T11" fmla="*/ 580 h 581"/>
                <a:gd name="T12" fmla="*/ 253 w 507"/>
                <a:gd name="T13" fmla="*/ 581 h 581"/>
                <a:gd name="T14" fmla="*/ 250 w 507"/>
                <a:gd name="T15" fmla="*/ 580 h 581"/>
                <a:gd name="T16" fmla="*/ 239 w 507"/>
                <a:gd name="T17" fmla="*/ 576 h 581"/>
                <a:gd name="T18" fmla="*/ 10 w 507"/>
                <a:gd name="T19" fmla="*/ 296 h 581"/>
                <a:gd name="T20" fmla="*/ 1 w 507"/>
                <a:gd name="T21" fmla="*/ 229 h 581"/>
                <a:gd name="T22" fmla="*/ 0 w 507"/>
                <a:gd name="T23" fmla="*/ 143 h 581"/>
                <a:gd name="T24" fmla="*/ 0 w 507"/>
                <a:gd name="T25" fmla="*/ 118 h 581"/>
                <a:gd name="T26" fmla="*/ 7 w 507"/>
                <a:gd name="T27" fmla="*/ 109 h 581"/>
                <a:gd name="T28" fmla="*/ 31 w 507"/>
                <a:gd name="T29" fmla="*/ 102 h 581"/>
                <a:gd name="T30" fmla="*/ 148 w 507"/>
                <a:gd name="T31" fmla="*/ 44 h 581"/>
                <a:gd name="T32" fmla="*/ 253 w 507"/>
                <a:gd name="T33" fmla="*/ 0 h 581"/>
                <a:gd name="T34" fmla="*/ 359 w 507"/>
                <a:gd name="T35" fmla="*/ 44 h 581"/>
                <a:gd name="T36" fmla="*/ 476 w 507"/>
                <a:gd name="T37" fmla="*/ 102 h 581"/>
                <a:gd name="T38" fmla="*/ 500 w 507"/>
                <a:gd name="T39" fmla="*/ 109 h 581"/>
                <a:gd name="T40" fmla="*/ 507 w 507"/>
                <a:gd name="T41" fmla="*/ 118 h 581"/>
                <a:gd name="T42" fmla="*/ 488 w 507"/>
                <a:gd name="T43" fmla="*/ 125 h 581"/>
                <a:gd name="T44" fmla="*/ 471 w 507"/>
                <a:gd name="T45" fmla="*/ 120 h 581"/>
                <a:gd name="T46" fmla="*/ 349 w 507"/>
                <a:gd name="T47" fmla="*/ 59 h 581"/>
                <a:gd name="T48" fmla="*/ 253 w 507"/>
                <a:gd name="T49" fmla="*/ 19 h 581"/>
                <a:gd name="T50" fmla="*/ 158 w 507"/>
                <a:gd name="T51" fmla="*/ 59 h 581"/>
                <a:gd name="T52" fmla="*/ 36 w 507"/>
                <a:gd name="T53" fmla="*/ 120 h 581"/>
                <a:gd name="T54" fmla="*/ 19 w 507"/>
                <a:gd name="T55" fmla="*/ 125 h 581"/>
                <a:gd name="T56" fmla="*/ 19 w 507"/>
                <a:gd name="T57" fmla="*/ 143 h 581"/>
                <a:gd name="T58" fmla="*/ 20 w 507"/>
                <a:gd name="T59" fmla="*/ 228 h 581"/>
                <a:gd name="T60" fmla="*/ 29 w 507"/>
                <a:gd name="T61" fmla="*/ 292 h 581"/>
                <a:gd name="T62" fmla="*/ 245 w 507"/>
                <a:gd name="T63" fmla="*/ 559 h 581"/>
                <a:gd name="T64" fmla="*/ 253 w 507"/>
                <a:gd name="T65" fmla="*/ 562 h 581"/>
                <a:gd name="T66" fmla="*/ 262 w 507"/>
                <a:gd name="T67" fmla="*/ 559 h 581"/>
                <a:gd name="T68" fmla="*/ 478 w 507"/>
                <a:gd name="T69" fmla="*/ 292 h 581"/>
                <a:gd name="T70" fmla="*/ 487 w 507"/>
                <a:gd name="T71" fmla="*/ 228 h 581"/>
                <a:gd name="T72" fmla="*/ 488 w 507"/>
                <a:gd name="T73" fmla="*/ 143 h 581"/>
                <a:gd name="T74" fmla="*/ 488 w 507"/>
                <a:gd name="T75" fmla="*/ 125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07" h="581">
                  <a:moveTo>
                    <a:pt x="507" y="118"/>
                  </a:moveTo>
                  <a:cubicBezTo>
                    <a:pt x="507" y="143"/>
                    <a:pt x="507" y="143"/>
                    <a:pt x="507" y="143"/>
                  </a:cubicBezTo>
                  <a:cubicBezTo>
                    <a:pt x="507" y="151"/>
                    <a:pt x="507" y="217"/>
                    <a:pt x="506" y="229"/>
                  </a:cubicBezTo>
                  <a:cubicBezTo>
                    <a:pt x="504" y="252"/>
                    <a:pt x="501" y="275"/>
                    <a:pt x="496" y="296"/>
                  </a:cubicBezTo>
                  <a:cubicBezTo>
                    <a:pt x="451" y="505"/>
                    <a:pt x="276" y="573"/>
                    <a:pt x="268" y="576"/>
                  </a:cubicBezTo>
                  <a:cubicBezTo>
                    <a:pt x="257" y="580"/>
                    <a:pt x="257" y="580"/>
                    <a:pt x="257" y="580"/>
                  </a:cubicBezTo>
                  <a:cubicBezTo>
                    <a:pt x="256" y="581"/>
                    <a:pt x="255" y="581"/>
                    <a:pt x="253" y="581"/>
                  </a:cubicBezTo>
                  <a:cubicBezTo>
                    <a:pt x="252" y="581"/>
                    <a:pt x="251" y="581"/>
                    <a:pt x="250" y="580"/>
                  </a:cubicBezTo>
                  <a:cubicBezTo>
                    <a:pt x="239" y="576"/>
                    <a:pt x="239" y="576"/>
                    <a:pt x="239" y="576"/>
                  </a:cubicBezTo>
                  <a:cubicBezTo>
                    <a:pt x="231" y="573"/>
                    <a:pt x="56" y="505"/>
                    <a:pt x="10" y="296"/>
                  </a:cubicBezTo>
                  <a:cubicBezTo>
                    <a:pt x="6" y="275"/>
                    <a:pt x="3" y="252"/>
                    <a:pt x="1" y="229"/>
                  </a:cubicBezTo>
                  <a:cubicBezTo>
                    <a:pt x="0" y="217"/>
                    <a:pt x="0" y="151"/>
                    <a:pt x="0" y="143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4"/>
                    <a:pt x="3" y="110"/>
                    <a:pt x="7" y="109"/>
                  </a:cubicBezTo>
                  <a:cubicBezTo>
                    <a:pt x="31" y="102"/>
                    <a:pt x="31" y="102"/>
                    <a:pt x="31" y="102"/>
                  </a:cubicBezTo>
                  <a:cubicBezTo>
                    <a:pt x="79" y="88"/>
                    <a:pt x="116" y="65"/>
                    <a:pt x="148" y="44"/>
                  </a:cubicBezTo>
                  <a:cubicBezTo>
                    <a:pt x="185" y="20"/>
                    <a:pt x="216" y="0"/>
                    <a:pt x="253" y="0"/>
                  </a:cubicBezTo>
                  <a:cubicBezTo>
                    <a:pt x="291" y="0"/>
                    <a:pt x="322" y="20"/>
                    <a:pt x="359" y="44"/>
                  </a:cubicBezTo>
                  <a:cubicBezTo>
                    <a:pt x="391" y="65"/>
                    <a:pt x="428" y="88"/>
                    <a:pt x="476" y="102"/>
                  </a:cubicBezTo>
                  <a:cubicBezTo>
                    <a:pt x="500" y="109"/>
                    <a:pt x="500" y="109"/>
                    <a:pt x="500" y="109"/>
                  </a:cubicBezTo>
                  <a:cubicBezTo>
                    <a:pt x="504" y="110"/>
                    <a:pt x="507" y="114"/>
                    <a:pt x="507" y="118"/>
                  </a:cubicBezTo>
                  <a:close/>
                  <a:moveTo>
                    <a:pt x="488" y="125"/>
                  </a:moveTo>
                  <a:cubicBezTo>
                    <a:pt x="471" y="120"/>
                    <a:pt x="471" y="120"/>
                    <a:pt x="471" y="120"/>
                  </a:cubicBezTo>
                  <a:cubicBezTo>
                    <a:pt x="420" y="105"/>
                    <a:pt x="382" y="81"/>
                    <a:pt x="349" y="59"/>
                  </a:cubicBezTo>
                  <a:cubicBezTo>
                    <a:pt x="315" y="38"/>
                    <a:pt x="286" y="19"/>
                    <a:pt x="253" y="19"/>
                  </a:cubicBezTo>
                  <a:cubicBezTo>
                    <a:pt x="221" y="19"/>
                    <a:pt x="192" y="38"/>
                    <a:pt x="158" y="59"/>
                  </a:cubicBezTo>
                  <a:cubicBezTo>
                    <a:pt x="125" y="81"/>
                    <a:pt x="87" y="105"/>
                    <a:pt x="36" y="120"/>
                  </a:cubicBezTo>
                  <a:cubicBezTo>
                    <a:pt x="19" y="125"/>
                    <a:pt x="19" y="125"/>
                    <a:pt x="19" y="125"/>
                  </a:cubicBezTo>
                  <a:cubicBezTo>
                    <a:pt x="19" y="143"/>
                    <a:pt x="19" y="143"/>
                    <a:pt x="19" y="143"/>
                  </a:cubicBezTo>
                  <a:cubicBezTo>
                    <a:pt x="19" y="152"/>
                    <a:pt x="19" y="217"/>
                    <a:pt x="20" y="228"/>
                  </a:cubicBezTo>
                  <a:cubicBezTo>
                    <a:pt x="21" y="250"/>
                    <a:pt x="24" y="272"/>
                    <a:pt x="29" y="292"/>
                  </a:cubicBezTo>
                  <a:cubicBezTo>
                    <a:pt x="72" y="492"/>
                    <a:pt x="238" y="556"/>
                    <a:pt x="245" y="559"/>
                  </a:cubicBezTo>
                  <a:cubicBezTo>
                    <a:pt x="253" y="562"/>
                    <a:pt x="253" y="562"/>
                    <a:pt x="253" y="562"/>
                  </a:cubicBezTo>
                  <a:cubicBezTo>
                    <a:pt x="262" y="559"/>
                    <a:pt x="262" y="559"/>
                    <a:pt x="262" y="559"/>
                  </a:cubicBezTo>
                  <a:cubicBezTo>
                    <a:pt x="269" y="556"/>
                    <a:pt x="435" y="492"/>
                    <a:pt x="478" y="292"/>
                  </a:cubicBezTo>
                  <a:cubicBezTo>
                    <a:pt x="483" y="272"/>
                    <a:pt x="486" y="250"/>
                    <a:pt x="487" y="228"/>
                  </a:cubicBezTo>
                  <a:cubicBezTo>
                    <a:pt x="488" y="217"/>
                    <a:pt x="488" y="152"/>
                    <a:pt x="488" y="143"/>
                  </a:cubicBezTo>
                  <a:lnTo>
                    <a:pt x="488" y="12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p>
              <a:pPr defTabSz="914400">
                <a:defRPr/>
              </a:pPr>
              <a:endParaRPr lang="en-AU" sz="18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2" name="Freeform 242"/>
            <p:cNvSpPr/>
            <p:nvPr/>
          </p:nvSpPr>
          <p:spPr bwMode="auto">
            <a:xfrm>
              <a:off x="5217197" y="2836775"/>
              <a:ext cx="138638" cy="161745"/>
            </a:xfrm>
            <a:custGeom>
              <a:avLst/>
              <a:gdLst>
                <a:gd name="T0" fmla="*/ 211 w 211"/>
                <a:gd name="T1" fmla="*/ 183 h 244"/>
                <a:gd name="T2" fmla="*/ 211 w 211"/>
                <a:gd name="T3" fmla="*/ 244 h 244"/>
                <a:gd name="T4" fmla="*/ 10 w 211"/>
                <a:gd name="T5" fmla="*/ 244 h 244"/>
                <a:gd name="T6" fmla="*/ 2 w 211"/>
                <a:gd name="T7" fmla="*/ 183 h 244"/>
                <a:gd name="T8" fmla="*/ 0 w 211"/>
                <a:gd name="T9" fmla="*/ 100 h 244"/>
                <a:gd name="T10" fmla="*/ 211 w 211"/>
                <a:gd name="T11" fmla="*/ 0 h 244"/>
                <a:gd name="T12" fmla="*/ 211 w 211"/>
                <a:gd name="T13" fmla="*/ 183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1" h="244">
                  <a:moveTo>
                    <a:pt x="211" y="183"/>
                  </a:moveTo>
                  <a:cubicBezTo>
                    <a:pt x="211" y="244"/>
                    <a:pt x="211" y="244"/>
                    <a:pt x="211" y="244"/>
                  </a:cubicBezTo>
                  <a:cubicBezTo>
                    <a:pt x="10" y="244"/>
                    <a:pt x="10" y="244"/>
                    <a:pt x="10" y="244"/>
                  </a:cubicBezTo>
                  <a:cubicBezTo>
                    <a:pt x="6" y="225"/>
                    <a:pt x="3" y="205"/>
                    <a:pt x="2" y="183"/>
                  </a:cubicBezTo>
                  <a:cubicBezTo>
                    <a:pt x="1" y="174"/>
                    <a:pt x="0" y="110"/>
                    <a:pt x="0" y="100"/>
                  </a:cubicBezTo>
                  <a:cubicBezTo>
                    <a:pt x="106" y="70"/>
                    <a:pt x="160" y="0"/>
                    <a:pt x="211" y="0"/>
                  </a:cubicBezTo>
                  <a:lnTo>
                    <a:pt x="211" y="18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p>
              <a:pPr defTabSz="914400">
                <a:defRPr/>
              </a:pPr>
              <a:endParaRPr lang="en-AU" sz="18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3" name="Freeform 243"/>
            <p:cNvSpPr/>
            <p:nvPr/>
          </p:nvSpPr>
          <p:spPr bwMode="auto">
            <a:xfrm>
              <a:off x="5355835" y="2998520"/>
              <a:ext cx="133201" cy="163104"/>
            </a:xfrm>
            <a:custGeom>
              <a:avLst/>
              <a:gdLst>
                <a:gd name="T0" fmla="*/ 0 w 202"/>
                <a:gd name="T1" fmla="*/ 249 h 249"/>
                <a:gd name="T2" fmla="*/ 202 w 202"/>
                <a:gd name="T3" fmla="*/ 0 h 249"/>
                <a:gd name="T4" fmla="*/ 0 w 202"/>
                <a:gd name="T5" fmla="*/ 0 h 249"/>
                <a:gd name="T6" fmla="*/ 0 w 202"/>
                <a:gd name="T7" fmla="*/ 249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2" h="249">
                  <a:moveTo>
                    <a:pt x="0" y="249"/>
                  </a:moveTo>
                  <a:cubicBezTo>
                    <a:pt x="0" y="249"/>
                    <a:pt x="161" y="189"/>
                    <a:pt x="202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4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p>
              <a:pPr defTabSz="914400">
                <a:defRPr/>
              </a:pPr>
              <a:endParaRPr lang="en-AU" sz="18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Microsoft YaHei UI" panose="020B0503020204020204" charset="-122"/>
              </a:endParaRPr>
            </a:p>
          </p:txBody>
        </p:sp>
      </p:grpSp>
      <p:grpSp>
        <p:nvGrpSpPr>
          <p:cNvPr id="74" name="组合 73"/>
          <p:cNvGrpSpPr/>
          <p:nvPr/>
        </p:nvGrpSpPr>
        <p:grpSpPr>
          <a:xfrm>
            <a:off x="2355047" y="2692540"/>
            <a:ext cx="263684" cy="418632"/>
            <a:chOff x="1928983" y="2798982"/>
            <a:chExt cx="263684" cy="418632"/>
          </a:xfrm>
          <a:solidFill>
            <a:schemeClr val="bg1"/>
          </a:solidFill>
        </p:grpSpPr>
        <p:sp>
          <p:nvSpPr>
            <p:cNvPr id="75" name="Freeform 248"/>
            <p:cNvSpPr>
              <a:spLocks noEditPoints="1"/>
            </p:cNvSpPr>
            <p:nvPr/>
          </p:nvSpPr>
          <p:spPr bwMode="auto">
            <a:xfrm>
              <a:off x="1928983" y="2798982"/>
              <a:ext cx="263684" cy="289509"/>
            </a:xfrm>
            <a:custGeom>
              <a:avLst/>
              <a:gdLst>
                <a:gd name="T0" fmla="*/ 227 w 401"/>
                <a:gd name="T1" fmla="*/ 250 h 440"/>
                <a:gd name="T2" fmla="*/ 215 w 401"/>
                <a:gd name="T3" fmla="*/ 251 h 440"/>
                <a:gd name="T4" fmla="*/ 224 w 401"/>
                <a:gd name="T5" fmla="*/ 283 h 440"/>
                <a:gd name="T6" fmla="*/ 200 w 401"/>
                <a:gd name="T7" fmla="*/ 329 h 440"/>
                <a:gd name="T8" fmla="*/ 175 w 401"/>
                <a:gd name="T9" fmla="*/ 283 h 440"/>
                <a:gd name="T10" fmla="*/ 187 w 401"/>
                <a:gd name="T11" fmla="*/ 251 h 440"/>
                <a:gd name="T12" fmla="*/ 181 w 401"/>
                <a:gd name="T13" fmla="*/ 250 h 440"/>
                <a:gd name="T14" fmla="*/ 148 w 401"/>
                <a:gd name="T15" fmla="*/ 283 h 440"/>
                <a:gd name="T16" fmla="*/ 148 w 401"/>
                <a:gd name="T17" fmla="*/ 440 h 440"/>
                <a:gd name="T18" fmla="*/ 254 w 401"/>
                <a:gd name="T19" fmla="*/ 440 h 440"/>
                <a:gd name="T20" fmla="*/ 254 w 401"/>
                <a:gd name="T21" fmla="*/ 280 h 440"/>
                <a:gd name="T22" fmla="*/ 227 w 401"/>
                <a:gd name="T23" fmla="*/ 250 h 440"/>
                <a:gd name="T24" fmla="*/ 401 w 401"/>
                <a:gd name="T25" fmla="*/ 201 h 440"/>
                <a:gd name="T26" fmla="*/ 200 w 401"/>
                <a:gd name="T27" fmla="*/ 0 h 440"/>
                <a:gd name="T28" fmla="*/ 0 w 401"/>
                <a:gd name="T29" fmla="*/ 201 h 440"/>
                <a:gd name="T30" fmla="*/ 0 w 401"/>
                <a:gd name="T31" fmla="*/ 211 h 440"/>
                <a:gd name="T32" fmla="*/ 0 w 401"/>
                <a:gd name="T33" fmla="*/ 220 h 440"/>
                <a:gd name="T34" fmla="*/ 84 w 401"/>
                <a:gd name="T35" fmla="*/ 375 h 440"/>
                <a:gd name="T36" fmla="*/ 113 w 401"/>
                <a:gd name="T37" fmla="*/ 440 h 440"/>
                <a:gd name="T38" fmla="*/ 113 w 401"/>
                <a:gd name="T39" fmla="*/ 440 h 440"/>
                <a:gd name="T40" fmla="*/ 131 w 401"/>
                <a:gd name="T41" fmla="*/ 440 h 440"/>
                <a:gd name="T42" fmla="*/ 131 w 401"/>
                <a:gd name="T43" fmla="*/ 283 h 440"/>
                <a:gd name="T44" fmla="*/ 181 w 401"/>
                <a:gd name="T45" fmla="*/ 234 h 440"/>
                <a:gd name="T46" fmla="*/ 202 w 401"/>
                <a:gd name="T47" fmla="*/ 239 h 440"/>
                <a:gd name="T48" fmla="*/ 227 w 401"/>
                <a:gd name="T49" fmla="*/ 233 h 440"/>
                <a:gd name="T50" fmla="*/ 271 w 401"/>
                <a:gd name="T51" fmla="*/ 280 h 440"/>
                <a:gd name="T52" fmla="*/ 271 w 401"/>
                <a:gd name="T53" fmla="*/ 440 h 440"/>
                <a:gd name="T54" fmla="*/ 288 w 401"/>
                <a:gd name="T55" fmla="*/ 440 h 440"/>
                <a:gd name="T56" fmla="*/ 288 w 401"/>
                <a:gd name="T57" fmla="*/ 440 h 440"/>
                <a:gd name="T58" fmla="*/ 317 w 401"/>
                <a:gd name="T59" fmla="*/ 375 h 440"/>
                <a:gd name="T60" fmla="*/ 401 w 401"/>
                <a:gd name="T61" fmla="*/ 220 h 440"/>
                <a:gd name="T62" fmla="*/ 401 w 401"/>
                <a:gd name="T63" fmla="*/ 211 h 440"/>
                <a:gd name="T64" fmla="*/ 401 w 401"/>
                <a:gd name="T65" fmla="*/ 201 h 440"/>
                <a:gd name="T66" fmla="*/ 208 w 401"/>
                <a:gd name="T67" fmla="*/ 283 h 440"/>
                <a:gd name="T68" fmla="*/ 201 w 401"/>
                <a:gd name="T69" fmla="*/ 260 h 440"/>
                <a:gd name="T70" fmla="*/ 192 w 401"/>
                <a:gd name="T71" fmla="*/ 283 h 440"/>
                <a:gd name="T72" fmla="*/ 200 w 401"/>
                <a:gd name="T73" fmla="*/ 313 h 440"/>
                <a:gd name="T74" fmla="*/ 208 w 401"/>
                <a:gd name="T75" fmla="*/ 283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01" h="440">
                  <a:moveTo>
                    <a:pt x="227" y="250"/>
                  </a:moveTo>
                  <a:cubicBezTo>
                    <a:pt x="223" y="250"/>
                    <a:pt x="219" y="250"/>
                    <a:pt x="215" y="251"/>
                  </a:cubicBezTo>
                  <a:cubicBezTo>
                    <a:pt x="221" y="260"/>
                    <a:pt x="224" y="270"/>
                    <a:pt x="224" y="283"/>
                  </a:cubicBezTo>
                  <a:cubicBezTo>
                    <a:pt x="224" y="317"/>
                    <a:pt x="211" y="329"/>
                    <a:pt x="200" y="329"/>
                  </a:cubicBezTo>
                  <a:cubicBezTo>
                    <a:pt x="188" y="329"/>
                    <a:pt x="175" y="315"/>
                    <a:pt x="175" y="283"/>
                  </a:cubicBezTo>
                  <a:cubicBezTo>
                    <a:pt x="175" y="270"/>
                    <a:pt x="180" y="259"/>
                    <a:pt x="187" y="251"/>
                  </a:cubicBezTo>
                  <a:cubicBezTo>
                    <a:pt x="185" y="250"/>
                    <a:pt x="183" y="250"/>
                    <a:pt x="181" y="250"/>
                  </a:cubicBezTo>
                  <a:cubicBezTo>
                    <a:pt x="165" y="250"/>
                    <a:pt x="148" y="262"/>
                    <a:pt x="148" y="283"/>
                  </a:cubicBezTo>
                  <a:cubicBezTo>
                    <a:pt x="148" y="440"/>
                    <a:pt x="148" y="440"/>
                    <a:pt x="148" y="440"/>
                  </a:cubicBezTo>
                  <a:cubicBezTo>
                    <a:pt x="254" y="440"/>
                    <a:pt x="254" y="440"/>
                    <a:pt x="254" y="440"/>
                  </a:cubicBezTo>
                  <a:cubicBezTo>
                    <a:pt x="254" y="280"/>
                    <a:pt x="254" y="280"/>
                    <a:pt x="254" y="280"/>
                  </a:cubicBezTo>
                  <a:cubicBezTo>
                    <a:pt x="254" y="252"/>
                    <a:pt x="233" y="250"/>
                    <a:pt x="227" y="250"/>
                  </a:cubicBezTo>
                  <a:close/>
                  <a:moveTo>
                    <a:pt x="401" y="201"/>
                  </a:moveTo>
                  <a:cubicBezTo>
                    <a:pt x="401" y="90"/>
                    <a:pt x="311" y="0"/>
                    <a:pt x="200" y="0"/>
                  </a:cubicBezTo>
                  <a:cubicBezTo>
                    <a:pt x="89" y="0"/>
                    <a:pt x="0" y="90"/>
                    <a:pt x="0" y="201"/>
                  </a:cubicBezTo>
                  <a:cubicBezTo>
                    <a:pt x="0" y="204"/>
                    <a:pt x="0" y="208"/>
                    <a:pt x="0" y="211"/>
                  </a:cubicBezTo>
                  <a:cubicBezTo>
                    <a:pt x="0" y="214"/>
                    <a:pt x="0" y="217"/>
                    <a:pt x="0" y="220"/>
                  </a:cubicBezTo>
                  <a:cubicBezTo>
                    <a:pt x="0" y="300"/>
                    <a:pt x="84" y="375"/>
                    <a:pt x="84" y="375"/>
                  </a:cubicBezTo>
                  <a:cubicBezTo>
                    <a:pt x="100" y="390"/>
                    <a:pt x="113" y="419"/>
                    <a:pt x="113" y="440"/>
                  </a:cubicBezTo>
                  <a:cubicBezTo>
                    <a:pt x="113" y="440"/>
                    <a:pt x="113" y="440"/>
                    <a:pt x="113" y="440"/>
                  </a:cubicBezTo>
                  <a:cubicBezTo>
                    <a:pt x="131" y="440"/>
                    <a:pt x="131" y="440"/>
                    <a:pt x="131" y="440"/>
                  </a:cubicBezTo>
                  <a:cubicBezTo>
                    <a:pt x="131" y="283"/>
                    <a:pt x="131" y="283"/>
                    <a:pt x="131" y="283"/>
                  </a:cubicBezTo>
                  <a:cubicBezTo>
                    <a:pt x="131" y="252"/>
                    <a:pt x="156" y="234"/>
                    <a:pt x="181" y="234"/>
                  </a:cubicBezTo>
                  <a:cubicBezTo>
                    <a:pt x="189" y="234"/>
                    <a:pt x="196" y="236"/>
                    <a:pt x="202" y="239"/>
                  </a:cubicBezTo>
                  <a:cubicBezTo>
                    <a:pt x="210" y="235"/>
                    <a:pt x="218" y="233"/>
                    <a:pt x="227" y="233"/>
                  </a:cubicBezTo>
                  <a:cubicBezTo>
                    <a:pt x="249" y="233"/>
                    <a:pt x="271" y="248"/>
                    <a:pt x="271" y="280"/>
                  </a:cubicBezTo>
                  <a:cubicBezTo>
                    <a:pt x="271" y="440"/>
                    <a:pt x="271" y="440"/>
                    <a:pt x="271" y="440"/>
                  </a:cubicBezTo>
                  <a:cubicBezTo>
                    <a:pt x="288" y="440"/>
                    <a:pt x="288" y="440"/>
                    <a:pt x="288" y="440"/>
                  </a:cubicBezTo>
                  <a:cubicBezTo>
                    <a:pt x="288" y="440"/>
                    <a:pt x="288" y="440"/>
                    <a:pt x="288" y="440"/>
                  </a:cubicBezTo>
                  <a:cubicBezTo>
                    <a:pt x="288" y="419"/>
                    <a:pt x="301" y="390"/>
                    <a:pt x="317" y="375"/>
                  </a:cubicBezTo>
                  <a:cubicBezTo>
                    <a:pt x="317" y="375"/>
                    <a:pt x="401" y="300"/>
                    <a:pt x="401" y="220"/>
                  </a:cubicBezTo>
                  <a:cubicBezTo>
                    <a:pt x="401" y="217"/>
                    <a:pt x="401" y="214"/>
                    <a:pt x="401" y="211"/>
                  </a:cubicBezTo>
                  <a:cubicBezTo>
                    <a:pt x="401" y="208"/>
                    <a:pt x="401" y="204"/>
                    <a:pt x="401" y="201"/>
                  </a:cubicBezTo>
                  <a:close/>
                  <a:moveTo>
                    <a:pt x="208" y="283"/>
                  </a:moveTo>
                  <a:cubicBezTo>
                    <a:pt x="208" y="272"/>
                    <a:pt x="205" y="265"/>
                    <a:pt x="201" y="260"/>
                  </a:cubicBezTo>
                  <a:cubicBezTo>
                    <a:pt x="195" y="265"/>
                    <a:pt x="192" y="273"/>
                    <a:pt x="192" y="283"/>
                  </a:cubicBezTo>
                  <a:cubicBezTo>
                    <a:pt x="192" y="304"/>
                    <a:pt x="198" y="312"/>
                    <a:pt x="200" y="313"/>
                  </a:cubicBezTo>
                  <a:cubicBezTo>
                    <a:pt x="201" y="312"/>
                    <a:pt x="208" y="306"/>
                    <a:pt x="208" y="28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p>
              <a:pPr defTabSz="914400">
                <a:defRPr/>
              </a:pPr>
              <a:endParaRPr lang="en-AU" sz="18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6" name="Freeform 249"/>
            <p:cNvSpPr/>
            <p:nvPr/>
          </p:nvSpPr>
          <p:spPr bwMode="auto">
            <a:xfrm>
              <a:off x="2009175" y="3104801"/>
              <a:ext cx="101940" cy="21747"/>
            </a:xfrm>
            <a:custGeom>
              <a:avLst/>
              <a:gdLst>
                <a:gd name="T0" fmla="*/ 145 w 154"/>
                <a:gd name="T1" fmla="*/ 33 h 33"/>
                <a:gd name="T2" fmla="*/ 154 w 154"/>
                <a:gd name="T3" fmla="*/ 23 h 33"/>
                <a:gd name="T4" fmla="*/ 154 w 154"/>
                <a:gd name="T5" fmla="*/ 10 h 33"/>
                <a:gd name="T6" fmla="*/ 145 w 154"/>
                <a:gd name="T7" fmla="*/ 0 h 33"/>
                <a:gd name="T8" fmla="*/ 9 w 154"/>
                <a:gd name="T9" fmla="*/ 0 h 33"/>
                <a:gd name="T10" fmla="*/ 0 w 154"/>
                <a:gd name="T11" fmla="*/ 10 h 33"/>
                <a:gd name="T12" fmla="*/ 0 w 154"/>
                <a:gd name="T13" fmla="*/ 23 h 33"/>
                <a:gd name="T14" fmla="*/ 9 w 154"/>
                <a:gd name="T15" fmla="*/ 33 h 33"/>
                <a:gd name="T16" fmla="*/ 145 w 154"/>
                <a:gd name="T1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4" h="33">
                  <a:moveTo>
                    <a:pt x="145" y="33"/>
                  </a:moveTo>
                  <a:cubicBezTo>
                    <a:pt x="150" y="33"/>
                    <a:pt x="154" y="28"/>
                    <a:pt x="154" y="23"/>
                  </a:cubicBezTo>
                  <a:cubicBezTo>
                    <a:pt x="154" y="10"/>
                    <a:pt x="154" y="10"/>
                    <a:pt x="154" y="10"/>
                  </a:cubicBezTo>
                  <a:cubicBezTo>
                    <a:pt x="154" y="4"/>
                    <a:pt x="150" y="0"/>
                    <a:pt x="14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8"/>
                    <a:pt x="4" y="33"/>
                    <a:pt x="9" y="33"/>
                  </a:cubicBezTo>
                  <a:lnTo>
                    <a:pt x="145" y="3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p>
              <a:pPr defTabSz="914400">
                <a:defRPr/>
              </a:pPr>
              <a:endParaRPr lang="en-AU" sz="18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7" name="Freeform 250"/>
            <p:cNvSpPr/>
            <p:nvPr/>
          </p:nvSpPr>
          <p:spPr bwMode="auto">
            <a:xfrm>
              <a:off x="2009175" y="3136062"/>
              <a:ext cx="101940" cy="21747"/>
            </a:xfrm>
            <a:custGeom>
              <a:avLst/>
              <a:gdLst>
                <a:gd name="T0" fmla="*/ 145 w 154"/>
                <a:gd name="T1" fmla="*/ 33 h 33"/>
                <a:gd name="T2" fmla="*/ 154 w 154"/>
                <a:gd name="T3" fmla="*/ 23 h 33"/>
                <a:gd name="T4" fmla="*/ 154 w 154"/>
                <a:gd name="T5" fmla="*/ 10 h 33"/>
                <a:gd name="T6" fmla="*/ 145 w 154"/>
                <a:gd name="T7" fmla="*/ 0 h 33"/>
                <a:gd name="T8" fmla="*/ 9 w 154"/>
                <a:gd name="T9" fmla="*/ 0 h 33"/>
                <a:gd name="T10" fmla="*/ 0 w 154"/>
                <a:gd name="T11" fmla="*/ 10 h 33"/>
                <a:gd name="T12" fmla="*/ 0 w 154"/>
                <a:gd name="T13" fmla="*/ 23 h 33"/>
                <a:gd name="T14" fmla="*/ 9 w 154"/>
                <a:gd name="T15" fmla="*/ 33 h 33"/>
                <a:gd name="T16" fmla="*/ 145 w 154"/>
                <a:gd name="T1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4" h="33">
                  <a:moveTo>
                    <a:pt x="145" y="33"/>
                  </a:moveTo>
                  <a:cubicBezTo>
                    <a:pt x="150" y="33"/>
                    <a:pt x="154" y="29"/>
                    <a:pt x="154" y="23"/>
                  </a:cubicBezTo>
                  <a:cubicBezTo>
                    <a:pt x="154" y="10"/>
                    <a:pt x="154" y="10"/>
                    <a:pt x="154" y="10"/>
                  </a:cubicBezTo>
                  <a:cubicBezTo>
                    <a:pt x="154" y="5"/>
                    <a:pt x="150" y="0"/>
                    <a:pt x="14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9"/>
                    <a:pt x="4" y="33"/>
                    <a:pt x="9" y="33"/>
                  </a:cubicBezTo>
                  <a:lnTo>
                    <a:pt x="145" y="3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p>
              <a:pPr defTabSz="914400">
                <a:defRPr/>
              </a:pPr>
              <a:endParaRPr lang="en-AU" sz="18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8" name="Freeform 251"/>
            <p:cNvSpPr/>
            <p:nvPr/>
          </p:nvSpPr>
          <p:spPr bwMode="auto">
            <a:xfrm>
              <a:off x="2009175" y="3167324"/>
              <a:ext cx="101940" cy="21747"/>
            </a:xfrm>
            <a:custGeom>
              <a:avLst/>
              <a:gdLst>
                <a:gd name="T0" fmla="*/ 145 w 154"/>
                <a:gd name="T1" fmla="*/ 33 h 33"/>
                <a:gd name="T2" fmla="*/ 154 w 154"/>
                <a:gd name="T3" fmla="*/ 23 h 33"/>
                <a:gd name="T4" fmla="*/ 154 w 154"/>
                <a:gd name="T5" fmla="*/ 10 h 33"/>
                <a:gd name="T6" fmla="*/ 145 w 154"/>
                <a:gd name="T7" fmla="*/ 0 h 33"/>
                <a:gd name="T8" fmla="*/ 9 w 154"/>
                <a:gd name="T9" fmla="*/ 0 h 33"/>
                <a:gd name="T10" fmla="*/ 0 w 154"/>
                <a:gd name="T11" fmla="*/ 10 h 33"/>
                <a:gd name="T12" fmla="*/ 0 w 154"/>
                <a:gd name="T13" fmla="*/ 23 h 33"/>
                <a:gd name="T14" fmla="*/ 9 w 154"/>
                <a:gd name="T15" fmla="*/ 33 h 33"/>
                <a:gd name="T16" fmla="*/ 145 w 154"/>
                <a:gd name="T1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4" h="33">
                  <a:moveTo>
                    <a:pt x="145" y="33"/>
                  </a:moveTo>
                  <a:cubicBezTo>
                    <a:pt x="150" y="33"/>
                    <a:pt x="154" y="28"/>
                    <a:pt x="154" y="23"/>
                  </a:cubicBezTo>
                  <a:cubicBezTo>
                    <a:pt x="154" y="10"/>
                    <a:pt x="154" y="10"/>
                    <a:pt x="154" y="10"/>
                  </a:cubicBezTo>
                  <a:cubicBezTo>
                    <a:pt x="154" y="4"/>
                    <a:pt x="150" y="0"/>
                    <a:pt x="14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8"/>
                    <a:pt x="4" y="33"/>
                    <a:pt x="9" y="33"/>
                  </a:cubicBezTo>
                  <a:lnTo>
                    <a:pt x="145" y="3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p>
              <a:pPr defTabSz="914400">
                <a:defRPr/>
              </a:pPr>
              <a:endParaRPr lang="en-AU" sz="18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9" name="Freeform 252"/>
            <p:cNvSpPr/>
            <p:nvPr/>
          </p:nvSpPr>
          <p:spPr bwMode="auto">
            <a:xfrm>
              <a:off x="2030922" y="3198585"/>
              <a:ext cx="58446" cy="19029"/>
            </a:xfrm>
            <a:custGeom>
              <a:avLst/>
              <a:gdLst>
                <a:gd name="T0" fmla="*/ 0 w 90"/>
                <a:gd name="T1" fmla="*/ 0 h 29"/>
                <a:gd name="T2" fmla="*/ 45 w 90"/>
                <a:gd name="T3" fmla="*/ 29 h 29"/>
                <a:gd name="T4" fmla="*/ 90 w 90"/>
                <a:gd name="T5" fmla="*/ 0 h 29"/>
                <a:gd name="T6" fmla="*/ 0 w 90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29">
                  <a:moveTo>
                    <a:pt x="0" y="0"/>
                  </a:moveTo>
                  <a:cubicBezTo>
                    <a:pt x="9" y="17"/>
                    <a:pt x="26" y="29"/>
                    <a:pt x="45" y="29"/>
                  </a:cubicBezTo>
                  <a:cubicBezTo>
                    <a:pt x="65" y="29"/>
                    <a:pt x="82" y="17"/>
                    <a:pt x="90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p>
              <a:pPr defTabSz="914400">
                <a:defRPr/>
              </a:pPr>
              <a:endParaRPr lang="en-AU" sz="18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Microsoft YaHei UI" panose="020B0503020204020204" charset="-122"/>
              </a:endParaRPr>
            </a:p>
          </p:txBody>
        </p:sp>
      </p:grpSp>
      <p:sp>
        <p:nvSpPr>
          <p:cNvPr id="80" name="Line 15" descr="e7d195523061f1c09e9d68d7cf438b91ef959ecb14fc25d26BBA7F7DBC18E55DFF4014AF651F0BF2569D4B6C1DA7F1A4683A481403BD872FC687266AD13265C1DE7C373772FD8728ABDD69ADD03BFF5BE2862BC891DBB79E0226BB7D207528EEB97881406A351C307E14C0416AFA441AB665719EA8E490701D2EE425255D24A199B41FCCE65B4FC2D6864E4F8358127E"/>
          <p:cNvSpPr>
            <a:spLocks noChangeShapeType="1"/>
          </p:cNvSpPr>
          <p:nvPr/>
        </p:nvSpPr>
        <p:spPr bwMode="auto">
          <a:xfrm>
            <a:off x="4146848" y="3460813"/>
            <a:ext cx="0" cy="223751"/>
          </a:xfrm>
          <a:prstGeom prst="line">
            <a:avLst/>
          </a:prstGeom>
          <a:noFill/>
          <a:ln w="6350">
            <a:solidFill>
              <a:schemeClr val="tx1">
                <a:lumMod val="65000"/>
                <a:lumOff val="35000"/>
              </a:schemeClr>
            </a:solidFill>
            <a:prstDash val="solid"/>
            <a:rou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p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81" name="Line 23" descr="e7d195523061f1c09e9d68d7cf438b91ef959ecb14fc25d26BBA7F7DBC18E55DFF4014AF651F0BF2569D4B6C1DA7F1A4683A481403BD872FC687266AD13265C1DE7C373772FD8728ABDD69ADD03BFF5BE2862BC891DBB79E0226BB7D207528EEB97881406A351C307E14C0416AFA441AB665719EA8E490701D2EE425255D24A199B41FCCE65B4FC2D6864E4F8358127E"/>
          <p:cNvSpPr>
            <a:spLocks noChangeShapeType="1"/>
          </p:cNvSpPr>
          <p:nvPr/>
        </p:nvSpPr>
        <p:spPr bwMode="auto">
          <a:xfrm>
            <a:off x="7457193" y="3460813"/>
            <a:ext cx="0" cy="223751"/>
          </a:xfrm>
          <a:prstGeom prst="line">
            <a:avLst/>
          </a:prstGeom>
          <a:noFill/>
          <a:ln w="6350">
            <a:solidFill>
              <a:schemeClr val="tx1">
                <a:lumMod val="65000"/>
                <a:lumOff val="35000"/>
              </a:schemeClr>
            </a:solidFill>
            <a:prstDash val="solid"/>
            <a:rou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p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82" name="矩形 81"/>
          <p:cNvSpPr/>
          <p:nvPr/>
        </p:nvSpPr>
        <p:spPr>
          <a:xfrm>
            <a:off x="1609725" y="1546225"/>
            <a:ext cx="1752600" cy="506730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7E6E6">
                  <a:lumMod val="10000"/>
                </a:srgbClr>
              </a:buClr>
              <a:buSzTx/>
              <a:buFontTx/>
              <a:buNone/>
              <a:defRPr/>
            </a:pPr>
            <a:r>
              <a:rPr lang="en-US" altLang="zh-CN" sz="90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根据业务发展需求，拆解当下最核心要完成的目标</a:t>
            </a:r>
            <a:endParaRPr kumimoji="0" lang="zh-CN" altLang="en-US" sz="70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sp>
        <p:nvSpPr>
          <p:cNvPr id="83" name="矩形 82"/>
          <p:cNvSpPr/>
          <p:nvPr/>
        </p:nvSpPr>
        <p:spPr>
          <a:xfrm>
            <a:off x="1385508" y="1313523"/>
            <a:ext cx="2214880" cy="337185"/>
          </a:xfrm>
          <a:prstGeom prst="rect">
            <a:avLst/>
          </a:prstGeom>
        </p:spPr>
        <p:txBody>
          <a:bodyPr wrap="none">
            <a:spAutoFit/>
          </a:bodyPr>
          <a:p>
            <a:pPr lvl="0" algn="ctr" defTabSz="685800">
              <a:defRPr/>
            </a:pPr>
            <a:r>
              <a:rPr lang="zh-CN" altLang="en-US" sz="1600" b="1">
                <a:solidFill>
                  <a:schemeClr val="accent3"/>
                </a:solidFill>
                <a:latin typeface="微软雅黑" panose="020B0503020204020204" charset="-122"/>
                <a:ea typeface="微软雅黑" panose="020B0503020204020204" charset="-122"/>
                <a:sym typeface="+mn-lt"/>
              </a:rPr>
              <a:t>第一步：确定阶段目标</a:t>
            </a:r>
            <a:endParaRPr lang="zh-CN" altLang="en-US" sz="1600" b="1">
              <a:solidFill>
                <a:schemeClr val="accent3"/>
              </a:solidFill>
              <a:latin typeface="微软雅黑" panose="020B0503020204020204" charset="-122"/>
              <a:ea typeface="微软雅黑" panose="020B0503020204020204" charset="-122"/>
              <a:sym typeface="+mn-lt"/>
            </a:endParaRPr>
          </a:p>
        </p:txBody>
      </p:sp>
      <p:sp>
        <p:nvSpPr>
          <p:cNvPr id="84" name="矩形 83"/>
          <p:cNvSpPr/>
          <p:nvPr/>
        </p:nvSpPr>
        <p:spPr>
          <a:xfrm>
            <a:off x="3231515" y="4011295"/>
            <a:ext cx="1855470" cy="506730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7E6E6">
                  <a:lumMod val="10000"/>
                </a:srgbClr>
              </a:buClr>
              <a:buSzTx/>
              <a:buFontTx/>
              <a:buNone/>
              <a:defRPr/>
            </a:pPr>
            <a:r>
              <a:rPr kumimoji="0" lang="en-US" altLang="zh-CN" sz="9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 </a:t>
            </a:r>
            <a:r>
              <a:rPr lang="en-US" altLang="zh-CN" sz="90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要达成目标，最核心考究的指标是什么？可以拆解成公式</a:t>
            </a:r>
            <a:endParaRPr kumimoji="0" lang="en-US" altLang="zh-CN" sz="9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85" name="矩形 84"/>
          <p:cNvSpPr/>
          <p:nvPr/>
        </p:nvSpPr>
        <p:spPr>
          <a:xfrm>
            <a:off x="3037887" y="3745659"/>
            <a:ext cx="2214880" cy="337185"/>
          </a:xfrm>
          <a:prstGeom prst="rect">
            <a:avLst/>
          </a:prstGeom>
        </p:spPr>
        <p:txBody>
          <a:bodyPr wrap="none">
            <a:spAutoFit/>
          </a:bodyPr>
          <a:p>
            <a:pPr lvl="0" algn="ctr" defTabSz="685800">
              <a:defRPr/>
            </a:pPr>
            <a:r>
              <a:rPr lang="zh-CN" altLang="en-US" sz="1600" b="1">
                <a:solidFill>
                  <a:schemeClr val="accent3"/>
                </a:solidFill>
                <a:latin typeface="微软雅黑" panose="020B0503020204020204" charset="-122"/>
                <a:ea typeface="微软雅黑" panose="020B0503020204020204" charset="-122"/>
                <a:sym typeface="+mn-lt"/>
              </a:rPr>
              <a:t>第二步：选定衡量标准</a:t>
            </a:r>
            <a:endParaRPr lang="zh-CN" altLang="en-US" sz="1600" b="1">
              <a:solidFill>
                <a:schemeClr val="accent3"/>
              </a:solidFill>
              <a:latin typeface="微软雅黑" panose="020B0503020204020204" charset="-122"/>
              <a:ea typeface="微软雅黑" panose="020B0503020204020204" charset="-122"/>
              <a:sym typeface="+mn-lt"/>
            </a:endParaRPr>
          </a:p>
        </p:txBody>
      </p:sp>
      <p:sp>
        <p:nvSpPr>
          <p:cNvPr id="88" name="矩形 87"/>
          <p:cNvSpPr/>
          <p:nvPr/>
        </p:nvSpPr>
        <p:spPr>
          <a:xfrm>
            <a:off x="6419215" y="4052570"/>
            <a:ext cx="2076450" cy="629920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algn="ctr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E7E6E6">
                  <a:lumMod val="10000"/>
                </a:srgbClr>
              </a:buClr>
              <a:buSzTx/>
              <a:buFontTx/>
              <a:buNone/>
              <a:defRPr/>
            </a:pPr>
            <a:r>
              <a:rPr lang="en-US" altLang="zh-CN" sz="90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根据罗列的用户体感拆解策略，通过表格的形式列出来后，相应的运营策略就会非常的清晰</a:t>
            </a:r>
            <a:endParaRPr kumimoji="0" lang="en-US" altLang="zh-CN" sz="9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89" name="矩形 88"/>
          <p:cNvSpPr/>
          <p:nvPr/>
        </p:nvSpPr>
        <p:spPr>
          <a:xfrm>
            <a:off x="6336728" y="3785166"/>
            <a:ext cx="2214880" cy="337185"/>
          </a:xfrm>
          <a:prstGeom prst="rect">
            <a:avLst/>
          </a:prstGeom>
        </p:spPr>
        <p:txBody>
          <a:bodyPr wrap="none">
            <a:spAutoFit/>
          </a:bodyPr>
          <a:p>
            <a:pPr lvl="0" algn="ctr" defTabSz="685800">
              <a:defRPr/>
            </a:pPr>
            <a:r>
              <a:rPr lang="zh-CN" altLang="en-US" sz="1600" b="1">
                <a:solidFill>
                  <a:schemeClr val="accent3"/>
                </a:solidFill>
                <a:latin typeface="微软雅黑" panose="020B0503020204020204" charset="-122"/>
                <a:ea typeface="微软雅黑" panose="020B0503020204020204" charset="-122"/>
                <a:sym typeface="+mn-lt"/>
              </a:rPr>
              <a:t>第四步：制定运营策略</a:t>
            </a:r>
            <a:endParaRPr lang="zh-CN" altLang="en-US" sz="1600" b="1">
              <a:solidFill>
                <a:schemeClr val="accent3"/>
              </a:solidFill>
              <a:latin typeface="微软雅黑" panose="020B0503020204020204" charset="-122"/>
              <a:ea typeface="微软雅黑" panose="020B0503020204020204" charset="-122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542155" y="1484630"/>
            <a:ext cx="2734945" cy="629920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algn="ctr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E7E6E6">
                  <a:lumMod val="10000"/>
                </a:srgbClr>
              </a:buClr>
              <a:buSzTx/>
              <a:buFontTx/>
              <a:buNone/>
              <a:defRPr/>
            </a:pPr>
            <a:r>
              <a:rPr kumimoji="0" lang="en-US" altLang="zh-CN" sz="900" b="0" i="0" u="none" strike="noStrike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站在用户的角度上思考：</a:t>
            </a:r>
            <a:endParaRPr kumimoji="0" lang="en-US" altLang="zh-CN" sz="900" b="0" i="0" u="none" strike="noStrike" cap="none" spc="0" normalizeH="0" baseline="0" noProof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marR="0" lvl="0" indent="0" algn="ctr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E7E6E6">
                  <a:lumMod val="10000"/>
                </a:srgbClr>
              </a:buClr>
              <a:buSzTx/>
              <a:buFontTx/>
              <a:buNone/>
              <a:defRPr/>
            </a:pPr>
            <a:r>
              <a:rPr kumimoji="0" lang="en-US" altLang="zh-CN" sz="900" b="0" i="0" u="none" strike="noStrike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用户怎么看待我们的运营策略？</a:t>
            </a:r>
            <a:endParaRPr kumimoji="0" lang="en-US" altLang="zh-CN" sz="900" b="0" i="0" u="none" strike="noStrike" cap="none" spc="0" normalizeH="0" baseline="0" noProof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marR="0" lvl="0" indent="0" algn="ctr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E7E6E6">
                  <a:lumMod val="10000"/>
                </a:srgbClr>
              </a:buClr>
              <a:buSzTx/>
              <a:buFontTx/>
              <a:buNone/>
              <a:defRPr/>
            </a:pPr>
            <a:r>
              <a:rPr kumimoji="0" lang="en-US" altLang="zh-CN" sz="900" b="0" i="0" u="none" strike="noStrike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用户怎么看待我们基于给他的分层进行的“套路”？</a:t>
            </a:r>
            <a:endParaRPr kumimoji="0" lang="en-US" altLang="zh-CN" sz="900" b="0" i="0" u="none" strike="noStrike" cap="none" spc="0" normalizeH="0" baseline="0" noProof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695128" y="1210653"/>
            <a:ext cx="2214880" cy="337185"/>
          </a:xfrm>
          <a:prstGeom prst="rect">
            <a:avLst/>
          </a:prstGeom>
        </p:spPr>
        <p:txBody>
          <a:bodyPr wrap="none">
            <a:spAutoFit/>
          </a:bodyPr>
          <a:p>
            <a:pPr lvl="0" algn="ctr" defTabSz="685800">
              <a:defRPr/>
            </a:pPr>
            <a:r>
              <a:rPr lang="zh-CN" altLang="en-US" sz="1600" b="1">
                <a:solidFill>
                  <a:schemeClr val="accent3"/>
                </a:solidFill>
                <a:latin typeface="微软雅黑" panose="020B0503020204020204" charset="-122"/>
                <a:ea typeface="微软雅黑" panose="020B0503020204020204" charset="-122"/>
                <a:sym typeface="+mn-lt"/>
              </a:rPr>
              <a:t>第三步：揣摩用户体感</a:t>
            </a:r>
            <a:endParaRPr lang="zh-CN" altLang="en-US" sz="1600" b="1">
              <a:solidFill>
                <a:schemeClr val="accent3"/>
              </a:solidFill>
              <a:latin typeface="微软雅黑" panose="020B0503020204020204" charset="-122"/>
              <a:ea typeface="微软雅黑" panose="020B0503020204020204" charset="-122"/>
              <a:sym typeface="+mn-lt"/>
            </a:endParaRPr>
          </a:p>
        </p:txBody>
      </p:sp>
      <p:grpSp>
        <p:nvGrpSpPr>
          <p:cNvPr id="17410" name="组合 35"/>
          <p:cNvGrpSpPr/>
          <p:nvPr/>
        </p:nvGrpSpPr>
        <p:grpSpPr bwMode="auto">
          <a:xfrm>
            <a:off x="325663" y="258943"/>
            <a:ext cx="340615" cy="280413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4" y="1585"/>
              <a:ext cx="337" cy="708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4" y="1585"/>
              <a:ext cx="337" cy="708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8"/>
            </a:xfrm>
            <a:prstGeom prst="rect">
              <a:avLst/>
            </a:prstGeom>
          </p:spPr>
        </p:pic>
      </p:grpSp>
      <p:sp>
        <p:nvSpPr>
          <p:cNvPr id="5" name="文本框 4"/>
          <p:cNvSpPr txBox="1"/>
          <p:nvPr/>
        </p:nvSpPr>
        <p:spPr>
          <a:xfrm>
            <a:off x="600754" y="183942"/>
            <a:ext cx="271208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sz="2400" b="1" dirty="0">
                <a:latin typeface="微软雅黑" panose="020B0503020204020204" charset="-122"/>
                <a:ea typeface="微软雅黑" panose="020B0503020204020204" charset="-122"/>
              </a:rPr>
              <a:t>分层运营</a:t>
            </a:r>
            <a:r>
              <a:rPr kumimoji="1"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kumimoji="1"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行动步骤</a:t>
            </a:r>
            <a:endParaRPr kumimoji="1" lang="zh-CN" altLang="en-US" sz="2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1" name="组合 1"/>
          <p:cNvGrpSpPr/>
          <p:nvPr/>
        </p:nvGrpSpPr>
        <p:grpSpPr bwMode="auto">
          <a:xfrm>
            <a:off x="8986710" y="381360"/>
            <a:ext cx="627364" cy="266154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1795" noProof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7418" name="图片 5" descr="黑色ROI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0" y="1476"/>
              <a:ext cx="680" cy="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矩形 2"/>
          <p:cNvSpPr/>
          <p:nvPr/>
        </p:nvSpPr>
        <p:spPr>
          <a:xfrm>
            <a:off x="113314" y="126295"/>
            <a:ext cx="10021980" cy="551319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sz="1795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7410" name="组合 35"/>
          <p:cNvGrpSpPr/>
          <p:nvPr/>
        </p:nvGrpSpPr>
        <p:grpSpPr bwMode="auto">
          <a:xfrm>
            <a:off x="220888" y="215763"/>
            <a:ext cx="340615" cy="280413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4" y="1585"/>
              <a:ext cx="337" cy="708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4" y="1585"/>
              <a:ext cx="337" cy="708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8"/>
            </a:xfrm>
            <a:prstGeom prst="rect">
              <a:avLst/>
            </a:prstGeom>
          </p:spPr>
        </p:pic>
      </p:grpSp>
      <p:sp>
        <p:nvSpPr>
          <p:cNvPr id="5" name="文本框 4"/>
          <p:cNvSpPr txBox="1"/>
          <p:nvPr/>
        </p:nvSpPr>
        <p:spPr>
          <a:xfrm>
            <a:off x="629329" y="125522"/>
            <a:ext cx="41452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sz="24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某葆项目（大健康医院泛粉）</a:t>
            </a:r>
            <a:endParaRPr kumimoji="1" lang="zh-CN" altLang="en-US" sz="2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" y="1135380"/>
            <a:ext cx="4504055" cy="397954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829219" y="1632377"/>
            <a:ext cx="2926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sz="24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用户场景：医院药房</a:t>
            </a:r>
            <a:endParaRPr kumimoji="1" lang="zh-CN" altLang="en-US" sz="2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829219" y="2308652"/>
            <a:ext cx="445770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kumimoji="1"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人群特征：</a:t>
            </a:r>
            <a:r>
              <a:rPr kumimoji="1" lang="en-US" altLang="zh-CN" sz="2000" b="1" dirty="0">
                <a:latin typeface="微软雅黑" panose="020B0503020204020204" charset="-122"/>
                <a:ea typeface="微软雅黑" panose="020B0503020204020204" charset="-122"/>
              </a:rPr>
              <a:t>25</a:t>
            </a:r>
            <a:r>
              <a:rPr kumimoji="1" lang="zh-CN" altLang="en-US" sz="2000" b="1" dirty="0">
                <a:latin typeface="微软雅黑" panose="020B0503020204020204" charset="-122"/>
                <a:ea typeface="微软雅黑" panose="020B0503020204020204" charset="-122"/>
              </a:rPr>
              <a:t>岁</a:t>
            </a:r>
            <a:r>
              <a:rPr kumimoji="1" lang="en-US" altLang="zh-CN" sz="2000" b="1" dirty="0">
                <a:latin typeface="微软雅黑" panose="020B0503020204020204" charset="-122"/>
                <a:ea typeface="微软雅黑" panose="020B0503020204020204" charset="-122"/>
              </a:rPr>
              <a:t>~50</a:t>
            </a:r>
            <a:r>
              <a:rPr kumimoji="1" lang="zh-CN" altLang="en-US" sz="2000" b="1" dirty="0">
                <a:latin typeface="微软雅黑" panose="020B0503020204020204" charset="-122"/>
                <a:ea typeface="微软雅黑" panose="020B0503020204020204" charset="-122"/>
              </a:rPr>
              <a:t>岁人群</a:t>
            </a:r>
            <a:r>
              <a:rPr kumimoji="1" lang="zh-CN" altLang="en-US" sz="1200" b="1" dirty="0">
                <a:latin typeface="微软雅黑" panose="020B0503020204020204" charset="-122"/>
                <a:ea typeface="微软雅黑" panose="020B0503020204020204" charset="-122"/>
              </a:rPr>
              <a:t>（属于泛粉）</a:t>
            </a:r>
            <a:endParaRPr kumimoji="1" lang="zh-CN" altLang="en-US" sz="12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829219" y="3106212"/>
            <a:ext cx="4667250" cy="11068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sz="24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用户导粉路径</a:t>
            </a:r>
            <a:r>
              <a:rPr lang="en-US" altLang="zh-CN" sz="24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——</a:t>
            </a:r>
            <a:endParaRPr lang="en-US" altLang="zh-CN" sz="2400" b="1" dirty="0" smtClean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/>
            <a:r>
              <a:rPr kumimoji="1" lang="zh-CN" altLang="en-US" sz="24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免费取袋</a:t>
            </a:r>
            <a:r>
              <a:rPr kumimoji="1" lang="en-US" altLang="zh-CN" sz="24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&gt; </a:t>
            </a:r>
            <a:r>
              <a:rPr kumimoji="1" lang="zh-CN" altLang="en-US" sz="24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添加企微</a:t>
            </a:r>
            <a:r>
              <a:rPr kumimoji="1" lang="en-US" altLang="zh-CN" sz="24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&gt; </a:t>
            </a:r>
            <a:r>
              <a:rPr kumimoji="1" lang="zh-CN" altLang="en-US" sz="24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成功吐袋</a:t>
            </a:r>
            <a:endParaRPr kumimoji="1" lang="zh-CN" altLang="en-US" sz="2400" b="1" dirty="0" smtClean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/>
            <a:r>
              <a:rPr kumimoji="1" lang="zh-CN" altLang="en-US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（并未产生电商交易行为）</a:t>
            </a:r>
            <a:endParaRPr kumimoji="1" lang="zh-CN" altLang="en-US" dirty="0" smtClean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1" name="组合 1"/>
          <p:cNvGrpSpPr/>
          <p:nvPr/>
        </p:nvGrpSpPr>
        <p:grpSpPr bwMode="auto">
          <a:xfrm>
            <a:off x="8986710" y="381360"/>
            <a:ext cx="627364" cy="266154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1795" noProof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7418" name="图片 5" descr="黑色ROI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0" y="1476"/>
              <a:ext cx="680" cy="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矩形 2"/>
          <p:cNvSpPr/>
          <p:nvPr/>
        </p:nvSpPr>
        <p:spPr>
          <a:xfrm>
            <a:off x="113314" y="126295"/>
            <a:ext cx="10021980" cy="551319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sz="1795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7410" name="组合 35"/>
          <p:cNvGrpSpPr/>
          <p:nvPr/>
        </p:nvGrpSpPr>
        <p:grpSpPr bwMode="auto">
          <a:xfrm>
            <a:off x="220888" y="215763"/>
            <a:ext cx="340615" cy="280413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4" y="1585"/>
              <a:ext cx="337" cy="708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4" y="1585"/>
              <a:ext cx="337" cy="708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8"/>
            </a:xfrm>
            <a:prstGeom prst="rect">
              <a:avLst/>
            </a:prstGeom>
          </p:spPr>
        </p:pic>
      </p:grpSp>
      <p:sp>
        <p:nvSpPr>
          <p:cNvPr id="5" name="文本框 4"/>
          <p:cNvSpPr txBox="1"/>
          <p:nvPr/>
        </p:nvSpPr>
        <p:spPr>
          <a:xfrm>
            <a:off x="629329" y="125522"/>
            <a:ext cx="41452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sz="24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某葆项目（大健康医院泛粉）</a:t>
            </a:r>
            <a:endParaRPr kumimoji="1" lang="zh-CN" altLang="en-US" sz="2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977294" y="1788088"/>
            <a:ext cx="8107680" cy="23056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>
              <a:lnSpc>
                <a:spcPct val="120000"/>
              </a:lnSpc>
            </a:pPr>
            <a:r>
              <a:rPr lang="zh-CN" sz="36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针对这类泛粉用户运营时</a:t>
            </a:r>
            <a:endParaRPr lang="zh-CN" sz="3600" b="1" dirty="0" smtClean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 kumimoji="1" lang="zh-CN" sz="48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我们优先考虑的指标是什么？</a:t>
            </a:r>
            <a:endParaRPr kumimoji="1" lang="zh-CN" sz="4800" b="1" dirty="0" smtClean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 lang="zh-CN" sz="36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哪个指标会直接影响结果？</a:t>
            </a:r>
            <a:endParaRPr lang="zh-CN" sz="3600" b="1" dirty="0" smtClean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34444" y="1043233"/>
            <a:ext cx="14020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sz="32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思考：</a:t>
            </a:r>
            <a:endParaRPr kumimoji="1" lang="zh-CN" sz="3200" b="1" dirty="0" smtClean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1" name="组合 1"/>
          <p:cNvGrpSpPr/>
          <p:nvPr/>
        </p:nvGrpSpPr>
        <p:grpSpPr bwMode="auto">
          <a:xfrm>
            <a:off x="8986710" y="381360"/>
            <a:ext cx="627364" cy="266154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1795" noProof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7418" name="图片 5" descr="黑色ROI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0" y="1476"/>
              <a:ext cx="680" cy="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矩形 2"/>
          <p:cNvSpPr/>
          <p:nvPr/>
        </p:nvSpPr>
        <p:spPr>
          <a:xfrm>
            <a:off x="113314" y="126295"/>
            <a:ext cx="10021980" cy="551319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sz="1795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7410" name="组合 35"/>
          <p:cNvGrpSpPr/>
          <p:nvPr/>
        </p:nvGrpSpPr>
        <p:grpSpPr bwMode="auto">
          <a:xfrm>
            <a:off x="220888" y="215763"/>
            <a:ext cx="340615" cy="280413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4" y="1585"/>
              <a:ext cx="337" cy="708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4" y="1585"/>
              <a:ext cx="337" cy="708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8"/>
            </a:xfrm>
            <a:prstGeom prst="rect">
              <a:avLst/>
            </a:prstGeom>
          </p:spPr>
        </p:pic>
      </p:grpSp>
      <p:sp>
        <p:nvSpPr>
          <p:cNvPr id="5" name="文本框 4"/>
          <p:cNvSpPr txBox="1"/>
          <p:nvPr/>
        </p:nvSpPr>
        <p:spPr>
          <a:xfrm>
            <a:off x="629329" y="125522"/>
            <a:ext cx="41452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sz="24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某葆项目（大健康医院泛粉）</a:t>
            </a:r>
            <a:endParaRPr kumimoji="1" lang="zh-CN" altLang="en-US" sz="2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977294" y="1788088"/>
            <a:ext cx="6126480" cy="20840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>
              <a:lnSpc>
                <a:spcPct val="120000"/>
              </a:lnSpc>
            </a:pPr>
            <a:r>
              <a:rPr lang="zh-CN" sz="36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优先考虑的是，如果</a:t>
            </a:r>
            <a:r>
              <a:rPr lang="en-US" altLang="zh-CN" sz="36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36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留存</a:t>
            </a:r>
            <a:r>
              <a:rPr lang="en-US" altLang="zh-CN" sz="36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endParaRPr lang="en-US" altLang="zh-CN" sz="3600" b="1" dirty="0" smtClean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 lang="zh-CN" altLang="en-US" sz="36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先将用户留住在企微</a:t>
            </a:r>
            <a:endParaRPr lang="zh-CN" altLang="en-US" sz="3600" b="1" dirty="0" smtClean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 lang="zh-CN" altLang="en-US" sz="36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才会有下一步营销</a:t>
            </a:r>
            <a:endParaRPr lang="zh-CN" altLang="en-US" sz="3600" b="1" dirty="0" smtClean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34444" y="1043233"/>
            <a:ext cx="14020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sz="32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没错，</a:t>
            </a:r>
            <a:endParaRPr kumimoji="1" lang="zh-CN" sz="3200" b="1" dirty="0" smtClean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1" name="组合 1"/>
          <p:cNvGrpSpPr/>
          <p:nvPr/>
        </p:nvGrpSpPr>
        <p:grpSpPr bwMode="auto">
          <a:xfrm>
            <a:off x="8986710" y="381360"/>
            <a:ext cx="627364" cy="266154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1795" noProof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7418" name="图片 5" descr="黑色ROI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0" y="1476"/>
              <a:ext cx="680" cy="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矩形 2"/>
          <p:cNvSpPr/>
          <p:nvPr/>
        </p:nvSpPr>
        <p:spPr>
          <a:xfrm>
            <a:off x="113314" y="126295"/>
            <a:ext cx="10021980" cy="551319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sz="1795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7410" name="组合 35"/>
          <p:cNvGrpSpPr/>
          <p:nvPr/>
        </p:nvGrpSpPr>
        <p:grpSpPr bwMode="auto">
          <a:xfrm>
            <a:off x="220888" y="215763"/>
            <a:ext cx="340615" cy="280413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4" y="1585"/>
              <a:ext cx="337" cy="708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4" y="1585"/>
              <a:ext cx="337" cy="708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8"/>
            </a:xfrm>
            <a:prstGeom prst="rect">
              <a:avLst/>
            </a:prstGeom>
          </p:spPr>
        </p:pic>
      </p:grpSp>
      <p:sp>
        <p:nvSpPr>
          <p:cNvPr id="5" name="文本框 4"/>
          <p:cNvSpPr txBox="1"/>
          <p:nvPr/>
        </p:nvSpPr>
        <p:spPr>
          <a:xfrm>
            <a:off x="629329" y="125522"/>
            <a:ext cx="41452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sz="24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某葆项目（大健康医院泛粉）</a:t>
            </a:r>
            <a:endParaRPr kumimoji="1" lang="zh-CN" altLang="en-US" sz="2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25479" y="2188773"/>
            <a:ext cx="9519920" cy="75565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>
              <a:lnSpc>
                <a:spcPct val="120000"/>
              </a:lnSpc>
            </a:pPr>
            <a:r>
              <a:rPr lang="zh-CN" altLang="en-US" sz="36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加的多</a:t>
            </a:r>
            <a:r>
              <a:rPr lang="en-US" altLang="zh-CN" sz="36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&gt; </a:t>
            </a:r>
            <a:r>
              <a:rPr lang="zh-CN" altLang="en-US" sz="36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留得住</a:t>
            </a:r>
            <a:r>
              <a:rPr lang="en-US" altLang="zh-CN" sz="36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&gt; </a:t>
            </a:r>
            <a:r>
              <a:rPr lang="zh-CN" altLang="en-US" sz="36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分得清</a:t>
            </a:r>
            <a:r>
              <a:rPr lang="en-US" altLang="zh-CN" sz="36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&gt; </a:t>
            </a:r>
            <a:r>
              <a:rPr lang="zh-CN" altLang="en-US" sz="36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能卖钱</a:t>
            </a:r>
            <a:r>
              <a:rPr lang="en-US" altLang="zh-CN" sz="36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&gt; </a:t>
            </a:r>
            <a:r>
              <a:rPr lang="zh-CN" altLang="en-US" sz="36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有数据</a:t>
            </a:r>
            <a:endParaRPr lang="zh-CN" altLang="en-US" sz="3600" b="1" dirty="0" smtClean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60404" y="1519483"/>
            <a:ext cx="349885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sz="32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私域运营步骤</a:t>
            </a:r>
            <a:r>
              <a:rPr lang="en-US" altLang="zh-CN" sz="32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——</a:t>
            </a:r>
            <a:endParaRPr kumimoji="1" lang="en-US" altLang="zh-CN" sz="3200" b="1" dirty="0" smtClean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1" name="组合 1"/>
          <p:cNvGrpSpPr/>
          <p:nvPr/>
        </p:nvGrpSpPr>
        <p:grpSpPr bwMode="auto">
          <a:xfrm>
            <a:off x="8986710" y="381360"/>
            <a:ext cx="627364" cy="266154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1795" noProof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7418" name="图片 5" descr="黑色ROI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0" y="1476"/>
              <a:ext cx="680" cy="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矩形 2"/>
          <p:cNvSpPr/>
          <p:nvPr/>
        </p:nvSpPr>
        <p:spPr>
          <a:xfrm>
            <a:off x="113314" y="126295"/>
            <a:ext cx="10021980" cy="551319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sz="1795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7410" name="组合 35"/>
          <p:cNvGrpSpPr/>
          <p:nvPr/>
        </p:nvGrpSpPr>
        <p:grpSpPr bwMode="auto">
          <a:xfrm>
            <a:off x="220888" y="215763"/>
            <a:ext cx="340615" cy="280413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4" y="1585"/>
              <a:ext cx="337" cy="708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4" y="1585"/>
              <a:ext cx="337" cy="708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8"/>
            </a:xfrm>
            <a:prstGeom prst="rect">
              <a:avLst/>
            </a:prstGeom>
          </p:spPr>
        </p:pic>
      </p:grpSp>
      <p:sp>
        <p:nvSpPr>
          <p:cNvPr id="5" name="文本框 4"/>
          <p:cNvSpPr txBox="1"/>
          <p:nvPr/>
        </p:nvSpPr>
        <p:spPr>
          <a:xfrm>
            <a:off x="629329" y="125522"/>
            <a:ext cx="41452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sz="24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某葆项目（大健康医院泛粉）</a:t>
            </a:r>
            <a:endParaRPr kumimoji="1" lang="zh-CN" altLang="en-US" sz="2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4"/>
            </p:custDataLst>
          </p:nvPr>
        </p:nvGraphicFramePr>
        <p:xfrm>
          <a:off x="220980" y="711835"/>
          <a:ext cx="9707245" cy="44507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6500"/>
                <a:gridCol w="2677160"/>
                <a:gridCol w="2872105"/>
                <a:gridCol w="2951480"/>
              </a:tblGrid>
              <a:tr h="3124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阶段目标</a:t>
                      </a: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>
                          <a:sym typeface="+mn-ea"/>
                        </a:rPr>
                        <a:t>留得住</a:t>
                      </a:r>
                      <a:endParaRPr lang="zh-CN" altLang="en-US" sz="1400"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>
                          <a:sym typeface="+mn-ea"/>
                        </a:rPr>
                        <a:t>分得清</a:t>
                      </a:r>
                      <a:endParaRPr lang="zh-CN" altLang="en-US" sz="1400"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/>
                        <a:t>分得清的同时留得住</a:t>
                      </a:r>
                      <a:endParaRPr lang="zh-CN" altLang="en-US" sz="1400"/>
                    </a:p>
                  </a:txBody>
                  <a:tcPr/>
                </a:tc>
              </a:tr>
              <a:tr h="121158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 b="1"/>
                        <a:t>衡量指标</a:t>
                      </a:r>
                      <a:endParaRPr lang="zh-CN" altLang="en-US" sz="1200" b="1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 b="1"/>
                        <a:t>单日留存率</a:t>
                      </a:r>
                      <a:endParaRPr lang="zh-CN" altLang="en-US" sz="1200" b="1"/>
                    </a:p>
                    <a:p>
                      <a:pPr>
                        <a:buNone/>
                      </a:pPr>
                      <a:r>
                        <a:rPr lang="zh-CN" altLang="en-US" sz="1000"/>
                        <a:t>（单日留存数</a:t>
                      </a:r>
                      <a:r>
                        <a:rPr lang="en-US" altLang="zh-CN" sz="1000"/>
                        <a:t>/</a:t>
                      </a:r>
                      <a:r>
                        <a:rPr lang="zh-CN" altLang="en-US" sz="1000"/>
                        <a:t>单日进粉总人数）</a:t>
                      </a:r>
                      <a:endParaRPr lang="zh-CN" altLang="en-US" sz="1000"/>
                    </a:p>
                    <a:p>
                      <a:pPr>
                        <a:buNone/>
                      </a:pPr>
                      <a:endParaRPr lang="zh-CN" altLang="en-US" sz="1000"/>
                    </a:p>
                    <a:p>
                      <a:pPr>
                        <a:buNone/>
                      </a:pPr>
                      <a:r>
                        <a:rPr lang="zh-CN" altLang="en-US" sz="1200" b="1"/>
                        <a:t>次日留存率</a:t>
                      </a:r>
                      <a:endParaRPr lang="zh-CN" altLang="en-US" sz="1200" b="1"/>
                    </a:p>
                    <a:p>
                      <a:pPr>
                        <a:buNone/>
                      </a:pPr>
                      <a:r>
                        <a:rPr lang="zh-CN" altLang="en-US" sz="1000"/>
                        <a:t>（次日留存数</a:t>
                      </a:r>
                      <a:r>
                        <a:rPr lang="en-US" altLang="zh-CN" sz="1000"/>
                        <a:t>/</a:t>
                      </a:r>
                      <a:r>
                        <a:rPr lang="zh-CN" altLang="en-US" sz="1000"/>
                        <a:t>单日进粉总人数）</a:t>
                      </a:r>
                      <a:endParaRPr lang="zh-CN" altLang="en-US" sz="1000"/>
                    </a:p>
                    <a:p>
                      <a:pPr>
                        <a:buNone/>
                      </a:pPr>
                      <a:endParaRPr lang="zh-CN" altLang="en-US" sz="1000"/>
                    </a:p>
                    <a:p>
                      <a:pPr>
                        <a:buNone/>
                      </a:pPr>
                      <a:r>
                        <a:rPr lang="en-US" altLang="zh-CN" sz="1000" b="1">
                          <a:highlight>
                            <a:srgbClr val="FFFF00"/>
                          </a:highlight>
                          <a:sym typeface="+mn-ea"/>
                        </a:rPr>
                        <a:t>*</a:t>
                      </a:r>
                      <a:r>
                        <a:rPr lang="zh-CN" altLang="en-US" sz="1000" b="1">
                          <a:highlight>
                            <a:srgbClr val="FFFF00"/>
                          </a:highlight>
                          <a:sym typeface="+mn-ea"/>
                        </a:rPr>
                        <a:t>目标：</a:t>
                      </a:r>
                      <a:r>
                        <a:rPr lang="zh-CN" altLang="en-US" sz="1000">
                          <a:sym typeface="+mn-ea"/>
                        </a:rPr>
                        <a:t>提升单日留存率在</a:t>
                      </a:r>
                      <a:r>
                        <a:rPr lang="en-US" altLang="zh-CN" sz="1000">
                          <a:sym typeface="+mn-ea"/>
                        </a:rPr>
                        <a:t>60%~70%</a:t>
                      </a:r>
                      <a:endParaRPr lang="en-US" altLang="zh-CN" sz="1000"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 b="1"/>
                        <a:t>单日回复率</a:t>
                      </a:r>
                      <a:endParaRPr lang="zh-CN" altLang="en-US" sz="1200" b="1"/>
                    </a:p>
                    <a:p>
                      <a:pPr>
                        <a:buNone/>
                      </a:pPr>
                      <a:r>
                        <a:rPr lang="zh-CN" altLang="en-US" sz="1000"/>
                        <a:t>（回复个数</a:t>
                      </a:r>
                      <a:r>
                        <a:rPr lang="en-US" altLang="zh-CN" sz="1000"/>
                        <a:t> / </a:t>
                      </a:r>
                      <a:r>
                        <a:rPr lang="zh-CN" altLang="en-US" sz="1000"/>
                        <a:t>单日留存数）</a:t>
                      </a:r>
                      <a:endParaRPr lang="zh-CN" altLang="en-US" sz="1000"/>
                    </a:p>
                    <a:p>
                      <a:pPr>
                        <a:buNone/>
                      </a:pPr>
                      <a:endParaRPr lang="zh-CN" altLang="en-US" sz="1000"/>
                    </a:p>
                    <a:p>
                      <a:pPr>
                        <a:buNone/>
                      </a:pPr>
                      <a:r>
                        <a:rPr lang="en-US" altLang="zh-CN" sz="1000" b="1">
                          <a:highlight>
                            <a:srgbClr val="FFFF00"/>
                          </a:highlight>
                          <a:sym typeface="+mn-ea"/>
                        </a:rPr>
                        <a:t>*</a:t>
                      </a:r>
                      <a:r>
                        <a:rPr lang="zh-CN" altLang="en-US" sz="1000" b="1">
                          <a:highlight>
                            <a:srgbClr val="FFFF00"/>
                          </a:highlight>
                          <a:sym typeface="+mn-ea"/>
                        </a:rPr>
                        <a:t>目标：</a:t>
                      </a:r>
                      <a:r>
                        <a:rPr lang="zh-CN" altLang="en-US" sz="1000">
                          <a:sym typeface="+mn-ea"/>
                        </a:rPr>
                        <a:t>回复率提升至</a:t>
                      </a:r>
                      <a:r>
                        <a:rPr lang="en-US" altLang="zh-CN" sz="1000">
                          <a:sym typeface="+mn-ea"/>
                        </a:rPr>
                        <a:t>10%</a:t>
                      </a:r>
                      <a:endParaRPr lang="en-US" altLang="zh-CN" sz="1000"/>
                    </a:p>
                    <a:p>
                      <a:pPr>
                        <a:buNone/>
                      </a:pPr>
                      <a:r>
                        <a:rPr lang="zh-CN" altLang="en-US" sz="1000">
                          <a:sym typeface="+mn-ea"/>
                        </a:rPr>
                        <a:t>（挖掘出病症、用药、医保三个标签）</a:t>
                      </a:r>
                      <a:endParaRPr lang="zh-CN" altLang="en-US" sz="1000"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000" b="1"/>
                        <a:t>DAY1~DAY3</a:t>
                      </a:r>
                      <a:r>
                        <a:rPr lang="zh-CN" altLang="en-US" sz="1000" b="1"/>
                        <a:t>回复率总和</a:t>
                      </a:r>
                      <a:endParaRPr lang="zh-CN" altLang="en-US" sz="1000" b="1"/>
                    </a:p>
                    <a:p>
                      <a:pPr>
                        <a:buNone/>
                      </a:pPr>
                      <a:r>
                        <a:rPr lang="en-US" altLang="zh-CN" sz="1000" b="1"/>
                        <a:t>DAY3</a:t>
                      </a:r>
                      <a:r>
                        <a:rPr lang="zh-CN" altLang="en-US" sz="1000" b="1"/>
                        <a:t>后留存率情况</a:t>
                      </a:r>
                      <a:endParaRPr lang="zh-CN" altLang="en-US" sz="1000" b="1"/>
                    </a:p>
                    <a:p>
                      <a:pPr>
                        <a:buNone/>
                      </a:pPr>
                      <a:endParaRPr lang="zh-CN" altLang="en-US" sz="1000"/>
                    </a:p>
                    <a:p>
                      <a:pPr>
                        <a:buNone/>
                      </a:pPr>
                      <a:r>
                        <a:rPr lang="en-US" altLang="zh-CN" sz="1000" b="1">
                          <a:highlight>
                            <a:srgbClr val="FFFF00"/>
                          </a:highlight>
                        </a:rPr>
                        <a:t>*</a:t>
                      </a:r>
                      <a:r>
                        <a:rPr lang="zh-CN" altLang="en-US" sz="1000" b="1">
                          <a:highlight>
                            <a:srgbClr val="FFFF00"/>
                          </a:highlight>
                        </a:rPr>
                        <a:t>目标：</a:t>
                      </a:r>
                      <a:r>
                        <a:rPr lang="zh-CN" altLang="en-US" sz="1000"/>
                        <a:t>保证三次触达后留存率不低于</a:t>
                      </a:r>
                      <a:r>
                        <a:rPr lang="en-US" altLang="zh-CN" sz="1000"/>
                        <a:t>50%</a:t>
                      </a:r>
                      <a:r>
                        <a:rPr lang="zh-CN" altLang="en-US" sz="1000"/>
                        <a:t>的同时提升回复率至</a:t>
                      </a:r>
                      <a:r>
                        <a:rPr lang="en-US" altLang="zh-CN" sz="1000"/>
                        <a:t>20%</a:t>
                      </a:r>
                      <a:endParaRPr lang="en-US" altLang="zh-CN" sz="1000"/>
                    </a:p>
                    <a:p>
                      <a:pPr>
                        <a:buNone/>
                      </a:pPr>
                      <a:r>
                        <a:rPr lang="zh-CN" altLang="en-US" sz="1000"/>
                        <a:t>（挖掘出至少</a:t>
                      </a:r>
                      <a:r>
                        <a:rPr lang="en-US" altLang="zh-CN" sz="1000"/>
                        <a:t>6</a:t>
                      </a:r>
                      <a:r>
                        <a:rPr lang="zh-CN" altLang="en-US" sz="1000"/>
                        <a:t>个标签，单粉价值可以从原来的</a:t>
                      </a:r>
                      <a:r>
                        <a:rPr lang="en-US" altLang="zh-CN" sz="1000"/>
                        <a:t>1~2</a:t>
                      </a:r>
                      <a:r>
                        <a:rPr lang="zh-CN" altLang="en-US" sz="1000"/>
                        <a:t>元提升至少</a:t>
                      </a:r>
                      <a:r>
                        <a:rPr lang="en-US" altLang="zh-CN" sz="1000"/>
                        <a:t>35</a:t>
                      </a:r>
                      <a:r>
                        <a:rPr lang="zh-CN" altLang="en-US" sz="1000"/>
                        <a:t>元）</a:t>
                      </a:r>
                      <a:endParaRPr lang="zh-CN" altLang="en-US" sz="1000"/>
                    </a:p>
                  </a:txBody>
                  <a:tcPr/>
                </a:tc>
              </a:tr>
              <a:tr h="12858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 b="1"/>
                        <a:t>揣摩用户体感</a:t>
                      </a:r>
                      <a:endParaRPr lang="zh-CN" altLang="en-US" sz="1200" b="1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 b="1"/>
                        <a:t>基于场景思考</a:t>
                      </a:r>
                      <a:r>
                        <a:rPr lang="en-US" altLang="zh-CN" sz="1000" b="1"/>
                        <a:t>——</a:t>
                      </a:r>
                      <a:endParaRPr lang="zh-CN" altLang="en-US" sz="1000" b="1"/>
                    </a:p>
                    <a:p>
                      <a:pPr>
                        <a:buNone/>
                      </a:pPr>
                      <a:r>
                        <a:rPr lang="zh-CN" altLang="en-US" sz="1000"/>
                        <a:t>用户在医院药房取袋情况下，什么样的人和动作才不会让他们反感？</a:t>
                      </a:r>
                      <a:endParaRPr lang="zh-CN" altLang="en-US" sz="1000"/>
                    </a:p>
                    <a:p>
                      <a:pPr>
                        <a:buNone/>
                      </a:pPr>
                      <a:endParaRPr lang="zh-CN" altLang="en-US" sz="1000"/>
                    </a:p>
                    <a:p>
                      <a:pPr>
                        <a:buNone/>
                      </a:pPr>
                      <a:r>
                        <a:rPr lang="zh-CN" altLang="en-US" sz="1000" b="1"/>
                        <a:t>思考点：</a:t>
                      </a:r>
                      <a:r>
                        <a:rPr lang="zh-CN" altLang="en-US" sz="1000"/>
                        <a:t>觉得是能帮我解决用药问题的</a:t>
                      </a:r>
                      <a:endParaRPr lang="zh-CN" altLang="en-US" sz="1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900" b="1"/>
                        <a:t>1</a:t>
                      </a:r>
                      <a:r>
                        <a:rPr lang="zh-CN" altLang="en-US" sz="900" b="1"/>
                        <a:t>、如何分得清？</a:t>
                      </a:r>
                      <a:endParaRPr lang="zh-CN" altLang="en-US" sz="900" b="1"/>
                    </a:p>
                    <a:p>
                      <a:pPr>
                        <a:buNone/>
                      </a:pPr>
                      <a:r>
                        <a:rPr lang="zh-CN" altLang="en-US" sz="900"/>
                        <a:t>主要还是通过与用户一对一对话中发生的</a:t>
                      </a:r>
                      <a:endParaRPr lang="zh-CN" altLang="en-US" sz="900"/>
                    </a:p>
                    <a:p>
                      <a:pPr>
                        <a:buNone/>
                      </a:pPr>
                      <a:endParaRPr lang="zh-CN" altLang="en-US" sz="900"/>
                    </a:p>
                    <a:p>
                      <a:pPr>
                        <a:buNone/>
                      </a:pPr>
                      <a:r>
                        <a:rPr lang="en-US" altLang="zh-CN" sz="900" b="1"/>
                        <a:t>2</a:t>
                      </a:r>
                      <a:r>
                        <a:rPr lang="zh-CN" altLang="en-US" sz="900" b="1"/>
                        <a:t>、如何让用户愿意回复我？</a:t>
                      </a:r>
                      <a:endParaRPr lang="zh-CN" altLang="en-US" sz="900" b="1"/>
                    </a:p>
                    <a:p>
                      <a:pPr>
                        <a:buNone/>
                      </a:pPr>
                      <a:r>
                        <a:rPr lang="zh-CN" altLang="en-US" sz="900"/>
                        <a:t>结合他们取药后的使用场景进行思考，比如会需要查医保、查停车缴费等</a:t>
                      </a:r>
                      <a:endParaRPr lang="zh-CN" altLang="en-US" sz="900"/>
                    </a:p>
                    <a:p>
                      <a:pPr>
                        <a:buNone/>
                      </a:pPr>
                      <a:endParaRPr lang="zh-CN" altLang="en-US" sz="900"/>
                    </a:p>
                    <a:p>
                      <a:pPr>
                        <a:buNone/>
                      </a:pPr>
                      <a:r>
                        <a:rPr lang="en-US" altLang="zh-CN" sz="900" b="1"/>
                        <a:t>3</a:t>
                      </a:r>
                      <a:r>
                        <a:rPr lang="zh-CN" altLang="en-US" sz="900" b="1"/>
                        <a:t>、如何让用户愿意回复病症？</a:t>
                      </a:r>
                      <a:endParaRPr lang="zh-CN" altLang="en-US" sz="900" b="1"/>
                    </a:p>
                    <a:p>
                      <a:pPr>
                        <a:buNone/>
                      </a:pPr>
                      <a:r>
                        <a:rPr lang="zh-CN" altLang="en-US" sz="900"/>
                        <a:t>比如通过提醒吃药方式与用户拉进距离，从而询问出病症情况</a:t>
                      </a:r>
                      <a:endParaRPr lang="zh-CN" altLang="en-US" sz="9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000" b="1"/>
                        <a:t>1</a:t>
                      </a:r>
                      <a:r>
                        <a:rPr lang="zh-CN" altLang="en-US" sz="1000" b="1"/>
                        <a:t>，如何保证三次触达后用户对我不反感？</a:t>
                      </a:r>
                      <a:endParaRPr lang="zh-CN" altLang="en-US" sz="1000" b="1"/>
                    </a:p>
                    <a:p>
                      <a:pPr>
                        <a:buNone/>
                      </a:pPr>
                      <a:r>
                        <a:rPr lang="zh-CN" altLang="en-US" sz="1000"/>
                        <a:t>依旧基于用药场景，普遍拿药后有三天用药时间，可以结合这个时间与用户持续互动，突出对用户的用药关怀</a:t>
                      </a:r>
                      <a:endParaRPr lang="zh-CN" altLang="en-US" sz="1000"/>
                    </a:p>
                    <a:p>
                      <a:pPr>
                        <a:buNone/>
                      </a:pPr>
                      <a:endParaRPr lang="zh-CN" altLang="en-US" sz="1000"/>
                    </a:p>
                    <a:p>
                      <a:pPr>
                        <a:buNone/>
                      </a:pPr>
                      <a:r>
                        <a:rPr lang="en-US" altLang="zh-CN" sz="1000" b="1"/>
                        <a:t>2</a:t>
                      </a:r>
                      <a:r>
                        <a:rPr lang="zh-CN" altLang="en-US" sz="1000" b="1"/>
                        <a:t>，如何让用户愿意回复的更多？</a:t>
                      </a:r>
                      <a:endParaRPr lang="zh-CN" altLang="en-US" sz="1000" b="1"/>
                    </a:p>
                    <a:p>
                      <a:pPr>
                        <a:buNone/>
                      </a:pPr>
                      <a:r>
                        <a:rPr lang="zh-CN" altLang="en-US" sz="1000"/>
                        <a:t>抓住人的生病心理，即使再小的病对于患者本身来说，也是很大的事，所以用一对一健康解决方案进行触发</a:t>
                      </a:r>
                      <a:endParaRPr lang="zh-CN" altLang="en-US" sz="1000"/>
                    </a:p>
                  </a:txBody>
                  <a:tcPr/>
                </a:tc>
              </a:tr>
              <a:tr h="105029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 b="1"/>
                        <a:t>制定运营策略</a:t>
                      </a:r>
                      <a:endParaRPr lang="zh-CN" altLang="en-US" sz="1200" b="1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000"/>
                        <a:t>1</a:t>
                      </a:r>
                      <a:r>
                        <a:rPr lang="zh-CN" altLang="en-US" sz="1000"/>
                        <a:t>、更换</a:t>
                      </a:r>
                      <a:r>
                        <a:rPr lang="en-US" altLang="zh-CN" sz="1000"/>
                        <a:t>IP</a:t>
                      </a:r>
                      <a:r>
                        <a:rPr lang="zh-CN" altLang="en-US" sz="1000"/>
                        <a:t>定位，从原来</a:t>
                      </a:r>
                      <a:r>
                        <a:rPr lang="en-US" altLang="zh-CN" sz="1000"/>
                        <a:t>58</a:t>
                      </a:r>
                      <a:r>
                        <a:rPr lang="zh-CN" altLang="en-US" sz="1000"/>
                        <a:t>好物官</a:t>
                      </a:r>
                      <a:r>
                        <a:rPr lang="en-US" altLang="zh-CN" sz="1000"/>
                        <a:t> </a:t>
                      </a:r>
                      <a:r>
                        <a:rPr lang="zh-CN" altLang="en-US" sz="1000"/>
                        <a:t>更换成</a:t>
                      </a:r>
                      <a:r>
                        <a:rPr lang="en-US" altLang="zh-CN" sz="1000"/>
                        <a:t> </a:t>
                      </a:r>
                      <a:r>
                        <a:rPr lang="zh-CN" altLang="en-US" sz="1000"/>
                        <a:t>健康管理官，解决用药问题</a:t>
                      </a:r>
                      <a:endParaRPr lang="zh-CN" altLang="en-US" sz="1000"/>
                    </a:p>
                    <a:p>
                      <a:pPr>
                        <a:buNone/>
                      </a:pPr>
                      <a:endParaRPr lang="zh-CN" altLang="en-US" sz="1000"/>
                    </a:p>
                    <a:p>
                      <a:pPr>
                        <a:buNone/>
                      </a:pPr>
                      <a:r>
                        <a:rPr lang="en-US" altLang="zh-CN" sz="1000"/>
                        <a:t>2</a:t>
                      </a:r>
                      <a:r>
                        <a:rPr lang="zh-CN" altLang="en-US" sz="1000"/>
                        <a:t>，自动欢迎语，凸显用药方面指引的话术</a:t>
                      </a:r>
                      <a:endParaRPr lang="zh-CN" altLang="en-US" sz="1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000"/>
                        <a:t>1</a:t>
                      </a:r>
                      <a:r>
                        <a:rPr lang="zh-CN" altLang="en-US" sz="1000"/>
                        <a:t>，将自动欢迎语做简化，突出用药指引字眼，附带有医保查询、停车缴费服务</a:t>
                      </a:r>
                      <a:endParaRPr lang="zh-CN" altLang="en-US" sz="1000"/>
                    </a:p>
                    <a:p>
                      <a:pPr>
                        <a:buNone/>
                      </a:pPr>
                      <a:endParaRPr lang="zh-CN" altLang="en-US" sz="1000"/>
                    </a:p>
                    <a:p>
                      <a:pPr>
                        <a:buNone/>
                      </a:pPr>
                      <a:r>
                        <a:rPr lang="en-US" altLang="zh-CN" sz="1000"/>
                        <a:t>2</a:t>
                      </a:r>
                      <a:r>
                        <a:rPr lang="zh-CN" altLang="en-US" sz="1000"/>
                        <a:t>，原来只有</a:t>
                      </a:r>
                      <a:r>
                        <a:rPr lang="en-US" altLang="zh-CN" sz="1000"/>
                        <a:t>1</a:t>
                      </a:r>
                      <a:r>
                        <a:rPr lang="zh-CN" altLang="en-US" sz="1000"/>
                        <a:t>次触达，当天增加多</a:t>
                      </a:r>
                      <a:r>
                        <a:rPr lang="en-US" altLang="zh-CN" sz="1000"/>
                        <a:t>1</a:t>
                      </a:r>
                      <a:r>
                        <a:rPr lang="zh-CN" altLang="en-US" sz="1000"/>
                        <a:t>次触达，相当于加粉后当天会收到两次消息，采用提醒吃药的方式，提醒的同时询问出病症</a:t>
                      </a:r>
                      <a:endParaRPr lang="zh-CN" altLang="en-US" sz="1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000"/>
                        <a:t>1</a:t>
                      </a:r>
                      <a:r>
                        <a:rPr lang="zh-CN" altLang="en-US" sz="1000"/>
                        <a:t>，设计</a:t>
                      </a:r>
                      <a:r>
                        <a:rPr lang="en-US" altLang="zh-CN" sz="1000"/>
                        <a:t>DAY1~DAY3</a:t>
                      </a:r>
                      <a:r>
                        <a:rPr lang="zh-CN" altLang="en-US" sz="1000"/>
                        <a:t>的群发话术，结合用药场景，并在每一段话中引导用户进行一对一健康方案咨询</a:t>
                      </a:r>
                      <a:endParaRPr lang="zh-CN" altLang="en-US" sz="1000"/>
                    </a:p>
                    <a:p>
                      <a:pPr>
                        <a:buNone/>
                      </a:pPr>
                      <a:endParaRPr lang="zh-CN" altLang="en-US" sz="1000"/>
                    </a:p>
                    <a:p>
                      <a:pPr>
                        <a:buNone/>
                      </a:pPr>
                      <a:r>
                        <a:rPr lang="en-US" altLang="zh-CN" sz="1000"/>
                        <a:t>2</a:t>
                      </a:r>
                      <a:r>
                        <a:rPr lang="zh-CN" altLang="en-US" sz="1000"/>
                        <a:t>，用</a:t>
                      </a:r>
                      <a:r>
                        <a:rPr lang="en-US" altLang="zh-CN" sz="1000"/>
                        <a:t>“</a:t>
                      </a:r>
                      <a:r>
                        <a:rPr lang="zh-CN" altLang="en-US" sz="1000"/>
                        <a:t>免费体检</a:t>
                      </a:r>
                      <a:r>
                        <a:rPr lang="en-US" altLang="zh-CN" sz="1000"/>
                        <a:t>”</a:t>
                      </a:r>
                      <a:r>
                        <a:rPr lang="zh-CN" altLang="en-US" sz="1000"/>
                        <a:t>作为利益点，引导用户填写问卷，获取更多标签信息</a:t>
                      </a:r>
                      <a:endParaRPr lang="zh-CN" altLang="en-US" sz="1000"/>
                    </a:p>
                  </a:txBody>
                  <a:tcPr/>
                </a:tc>
              </a:tr>
              <a:tr h="56578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 b="1"/>
                        <a:t>执行结果数据</a:t>
                      </a:r>
                      <a:endParaRPr lang="zh-CN" altLang="en-US" sz="1200" b="1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 b="1">
                          <a:solidFill>
                            <a:srgbClr val="FF0000"/>
                          </a:solidFill>
                        </a:rPr>
                        <a:t>单日留存率从</a:t>
                      </a:r>
                      <a:r>
                        <a:rPr lang="en-US" altLang="zh-CN" sz="1000" b="1">
                          <a:solidFill>
                            <a:srgbClr val="FF0000"/>
                          </a:solidFill>
                        </a:rPr>
                        <a:t>52%</a:t>
                      </a:r>
                      <a:r>
                        <a:rPr lang="zh-CN" altLang="en-US" sz="1000" b="1">
                          <a:solidFill>
                            <a:srgbClr val="FF0000"/>
                          </a:solidFill>
                        </a:rPr>
                        <a:t>提升至</a:t>
                      </a:r>
                      <a:r>
                        <a:rPr lang="en-US" altLang="zh-CN" sz="1000" b="1">
                          <a:solidFill>
                            <a:srgbClr val="FF0000"/>
                          </a:solidFill>
                        </a:rPr>
                        <a:t>70%</a:t>
                      </a:r>
                      <a:endParaRPr lang="en-US" altLang="zh-CN" sz="1000" b="1">
                        <a:solidFill>
                          <a:srgbClr val="FF0000"/>
                        </a:solidFill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900"/>
                        <a:t>（同行做的数据单日留存率均值</a:t>
                      </a:r>
                      <a:r>
                        <a:rPr lang="en-US" altLang="zh-CN" sz="900"/>
                        <a:t>55%</a:t>
                      </a:r>
                      <a:r>
                        <a:rPr lang="zh-CN" altLang="en-US" sz="900"/>
                        <a:t>，最高</a:t>
                      </a:r>
                      <a:r>
                        <a:rPr lang="en-US" altLang="zh-CN" sz="900"/>
                        <a:t>60%</a:t>
                      </a:r>
                      <a:r>
                        <a:rPr lang="zh-CN" altLang="en-US" sz="900"/>
                        <a:t>）</a:t>
                      </a:r>
                      <a:endParaRPr lang="zh-CN" altLang="en-US" sz="9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 b="1"/>
                        <a:t>单日回复率从原来的</a:t>
                      </a:r>
                      <a:r>
                        <a:rPr lang="en-US" altLang="zh-CN" sz="1000" b="1"/>
                        <a:t>2%</a:t>
                      </a:r>
                      <a:r>
                        <a:rPr lang="zh-CN" altLang="en-US" sz="1000" b="1"/>
                        <a:t>提升至</a:t>
                      </a:r>
                      <a:r>
                        <a:rPr lang="en-US" altLang="zh-CN" sz="1000" b="1"/>
                        <a:t>10%</a:t>
                      </a:r>
                      <a:endParaRPr lang="en-US" altLang="zh-CN" sz="1000" b="1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 b="1"/>
                        <a:t>三次触达后留存率保持在</a:t>
                      </a:r>
                      <a:r>
                        <a:rPr lang="en-US" altLang="zh-CN" sz="1000" b="1"/>
                        <a:t>52%</a:t>
                      </a:r>
                      <a:r>
                        <a:rPr lang="zh-CN" altLang="en-US" sz="1000" b="1"/>
                        <a:t>且回复率可以做到</a:t>
                      </a:r>
                      <a:r>
                        <a:rPr lang="en-US" altLang="zh-CN" sz="1000" b="1"/>
                        <a:t>20%</a:t>
                      </a:r>
                      <a:r>
                        <a:rPr lang="zh-CN" altLang="en-US" sz="1000" b="1"/>
                        <a:t>，并且可以打上至少</a:t>
                      </a:r>
                      <a:r>
                        <a:rPr lang="en-US" altLang="zh-CN" sz="1000" b="1"/>
                        <a:t>8</a:t>
                      </a:r>
                      <a:r>
                        <a:rPr lang="zh-CN" altLang="en-US" sz="1000" b="1"/>
                        <a:t>组标签</a:t>
                      </a:r>
                      <a:r>
                        <a:rPr lang="zh-CN" altLang="en-US" sz="1000"/>
                        <a:t>，</a:t>
                      </a:r>
                      <a:r>
                        <a:rPr lang="zh-CN" altLang="en-US" sz="1000" b="1">
                          <a:solidFill>
                            <a:srgbClr val="FF0000"/>
                          </a:solidFill>
                        </a:rPr>
                        <a:t>所有都是结合系统实现自动化</a:t>
                      </a:r>
                      <a:endParaRPr lang="zh-CN" altLang="en-US" sz="1000" b="1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485775" y="398145"/>
            <a:ext cx="341630" cy="280035"/>
            <a:chOff x="4729" y="1585"/>
            <a:chExt cx="842" cy="708"/>
          </a:xfrm>
        </p:grpSpPr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4" name="图片 13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5" name="图片 1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8" name="文本框 7"/>
          <p:cNvSpPr txBox="1"/>
          <p:nvPr/>
        </p:nvSpPr>
        <p:spPr>
          <a:xfrm>
            <a:off x="828349" y="382237"/>
            <a:ext cx="2722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tx1"/>
                </a:solidFill>
                <a:sym typeface="+mn-ea"/>
              </a:rPr>
              <a:t>为什么标签如此重要？</a:t>
            </a:r>
            <a:endParaRPr lang="en-US" altLang="zh-CN" sz="2000" b="1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17" name="椭圆 16"/>
          <p:cNvSpPr/>
          <p:nvPr>
            <p:custDataLst>
              <p:tags r:id="rId4"/>
            </p:custDataLst>
          </p:nvPr>
        </p:nvSpPr>
        <p:spPr>
          <a:xfrm>
            <a:off x="1392819" y="1342877"/>
            <a:ext cx="1447438" cy="1447438"/>
          </a:xfrm>
          <a:prstGeom prst="ellipse">
            <a:avLst/>
          </a:prstGeom>
          <a:solidFill>
            <a:srgbClr val="1D6DC2"/>
          </a:solidFill>
          <a:ln w="28575">
            <a:noFill/>
          </a:ln>
        </p:spPr>
        <p:style>
          <a:lnRef idx="2">
            <a:srgbClr val="1D6DC2">
              <a:shade val="50000"/>
            </a:srgbClr>
          </a:lnRef>
          <a:fillRef idx="1">
            <a:srgbClr val="1D6DC2"/>
          </a:fillRef>
          <a:effectRef idx="0">
            <a:srgbClr val="1D6DC2"/>
          </a:effectRef>
          <a:fontRef idx="minor">
            <a:srgbClr val="FFFFFF"/>
          </a:fontRef>
        </p:style>
        <p:txBody>
          <a:bodyPr lIns="76792" tIns="38396" rIns="76792" bIns="38396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sz="1510" b="1" spc="30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4" name="任意多边形 23"/>
          <p:cNvSpPr/>
          <p:nvPr>
            <p:custDataLst>
              <p:tags r:id="rId5"/>
            </p:custDataLst>
          </p:nvPr>
        </p:nvSpPr>
        <p:spPr>
          <a:xfrm>
            <a:off x="1350710" y="1238939"/>
            <a:ext cx="1593486" cy="1655314"/>
          </a:xfrm>
          <a:custGeom>
            <a:avLst/>
            <a:gdLst>
              <a:gd name="connsiteX0" fmla="*/ 757956 w 1577106"/>
              <a:gd name="connsiteY0" fmla="*/ 0 h 1638300"/>
              <a:gd name="connsiteX1" fmla="*/ 1577106 w 1577106"/>
              <a:gd name="connsiteY1" fmla="*/ 819150 h 1638300"/>
              <a:gd name="connsiteX2" fmla="*/ 757956 w 1577106"/>
              <a:gd name="connsiteY2" fmla="*/ 1638300 h 1638300"/>
              <a:gd name="connsiteX3" fmla="*/ 3179 w 1577106"/>
              <a:gd name="connsiteY3" fmla="*/ 1138000 h 1638300"/>
              <a:gd name="connsiteX4" fmla="*/ 0 w 1577106"/>
              <a:gd name="connsiteY4" fmla="*/ 1127760 h 1638300"/>
              <a:gd name="connsiteX5" fmla="*/ 62811 w 1577106"/>
              <a:gd name="connsiteY5" fmla="*/ 1127760 h 1638300"/>
              <a:gd name="connsiteX6" fmla="*/ 126428 w 1577106"/>
              <a:gd name="connsiteY6" fmla="*/ 1244966 h 1638300"/>
              <a:gd name="connsiteX7" fmla="*/ 757956 w 1577106"/>
              <a:gd name="connsiteY7" fmla="*/ 1580747 h 1638300"/>
              <a:gd name="connsiteX8" fmla="*/ 1519553 w 1577106"/>
              <a:gd name="connsiteY8" fmla="*/ 819150 h 1638300"/>
              <a:gd name="connsiteX9" fmla="*/ 757956 w 1577106"/>
              <a:gd name="connsiteY9" fmla="*/ 57553 h 1638300"/>
              <a:gd name="connsiteX10" fmla="*/ 738906 w 1577106"/>
              <a:gd name="connsiteY10" fmla="*/ 58515 h 1638300"/>
              <a:gd name="connsiteX11" fmla="*/ 738906 w 1577106"/>
              <a:gd name="connsiteY11" fmla="*/ 962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77106" h="1638300">
                <a:moveTo>
                  <a:pt x="757956" y="0"/>
                </a:moveTo>
                <a:cubicBezTo>
                  <a:pt x="1210360" y="0"/>
                  <a:pt x="1577106" y="366746"/>
                  <a:pt x="1577106" y="819150"/>
                </a:cubicBezTo>
                <a:cubicBezTo>
                  <a:pt x="1577106" y="1271554"/>
                  <a:pt x="1210360" y="1638300"/>
                  <a:pt x="757956" y="1638300"/>
                </a:cubicBezTo>
                <a:cubicBezTo>
                  <a:pt x="418653" y="1638300"/>
                  <a:pt x="127533" y="1432005"/>
                  <a:pt x="3179" y="1138000"/>
                </a:cubicBezTo>
                <a:lnTo>
                  <a:pt x="0" y="1127760"/>
                </a:lnTo>
                <a:lnTo>
                  <a:pt x="62811" y="1127760"/>
                </a:lnTo>
                <a:lnTo>
                  <a:pt x="126428" y="1244966"/>
                </a:lnTo>
                <a:cubicBezTo>
                  <a:pt x="263293" y="1447552"/>
                  <a:pt x="495070" y="1580747"/>
                  <a:pt x="757956" y="1580747"/>
                </a:cubicBezTo>
                <a:cubicBezTo>
                  <a:pt x="1178574" y="1580747"/>
                  <a:pt x="1519553" y="1239768"/>
                  <a:pt x="1519553" y="819150"/>
                </a:cubicBezTo>
                <a:cubicBezTo>
                  <a:pt x="1519553" y="398532"/>
                  <a:pt x="1178574" y="57553"/>
                  <a:pt x="757956" y="57553"/>
                </a:cubicBezTo>
                <a:lnTo>
                  <a:pt x="738906" y="58515"/>
                </a:lnTo>
                <a:lnTo>
                  <a:pt x="738906" y="962"/>
                </a:lnTo>
                <a:close/>
              </a:path>
            </a:pathLst>
          </a:custGeom>
          <a:solidFill>
            <a:srgbClr val="FFFFFF">
              <a:lumMod val="85000"/>
            </a:srgbClr>
          </a:solidFill>
          <a:ln>
            <a:noFill/>
          </a:ln>
        </p:spPr>
        <p:style>
          <a:lnRef idx="2">
            <a:srgbClr val="1D6DC2">
              <a:shade val="50000"/>
            </a:srgbClr>
          </a:lnRef>
          <a:fillRef idx="1">
            <a:srgbClr val="1D6DC2"/>
          </a:fillRef>
          <a:effectRef idx="0">
            <a:srgbClr val="1D6DC2"/>
          </a:effectRef>
          <a:fontRef idx="minor">
            <a:srgbClr val="FFFFFF"/>
          </a:fontRef>
        </p:style>
        <p:txBody>
          <a:bodyPr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zh-CN" altLang="en-US" sz="1510">
              <a:solidFill>
                <a:srgbClr val="00000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5" name="文本框 24"/>
          <p:cNvSpPr txBox="1"/>
          <p:nvPr>
            <p:custDataLst>
              <p:tags r:id="rId6"/>
            </p:custDataLst>
          </p:nvPr>
        </p:nvSpPr>
        <p:spPr>
          <a:xfrm>
            <a:off x="850266" y="3307716"/>
            <a:ext cx="2594374" cy="121279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用户的共性特点打成标签</a:t>
            </a:r>
            <a:br>
              <a:rPr lang="zh-CN" altLang="en-US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</a:br>
            <a:r>
              <a:rPr lang="en-US" altLang="zh-CN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1</a:t>
            </a:r>
            <a:r>
              <a:rPr lang="zh-CN" altLang="en-US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个用户身上可能有多个标签</a:t>
            </a:r>
            <a:br>
              <a:rPr lang="zh-CN" altLang="en-US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</a:br>
            <a:endParaRPr lang="zh-CN" altLang="en-US" sz="1345" spc="15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6" name="燕尾形 25"/>
          <p:cNvSpPr/>
          <p:nvPr>
            <p:custDataLst>
              <p:tags r:id="rId7"/>
            </p:custDataLst>
          </p:nvPr>
        </p:nvSpPr>
        <p:spPr>
          <a:xfrm>
            <a:off x="3299888" y="1658542"/>
            <a:ext cx="677524" cy="816109"/>
          </a:xfrm>
          <a:prstGeom prst="chevron">
            <a:avLst/>
          </a:prstGeom>
          <a:solidFill>
            <a:srgbClr val="0088D5">
              <a:lumMod val="60000"/>
              <a:lumOff val="40000"/>
            </a:srgbClr>
          </a:solidFill>
          <a:ln>
            <a:noFill/>
          </a:ln>
        </p:spPr>
        <p:style>
          <a:lnRef idx="2">
            <a:srgbClr val="1D6DC2">
              <a:shade val="50000"/>
            </a:srgbClr>
          </a:lnRef>
          <a:fillRef idx="1">
            <a:srgbClr val="1D6DC2"/>
          </a:fillRef>
          <a:effectRef idx="0">
            <a:srgbClr val="1D6DC2"/>
          </a:effectRef>
          <a:fontRef idx="minor">
            <a:srgbClr val="FFFFFF"/>
          </a:fontRef>
        </p:style>
        <p:txBody>
          <a:bodyPr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zh-CN" altLang="en-US" sz="1510">
              <a:solidFill>
                <a:srgbClr val="00000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7" name="椭圆 26"/>
          <p:cNvSpPr/>
          <p:nvPr>
            <p:custDataLst>
              <p:tags r:id="rId8"/>
            </p:custDataLst>
          </p:nvPr>
        </p:nvSpPr>
        <p:spPr>
          <a:xfrm>
            <a:off x="4406128" y="1342877"/>
            <a:ext cx="1447438" cy="1447438"/>
          </a:xfrm>
          <a:prstGeom prst="ellipse">
            <a:avLst/>
          </a:prstGeom>
          <a:solidFill>
            <a:srgbClr val="0088D5"/>
          </a:solidFill>
          <a:ln w="28575">
            <a:noFill/>
          </a:ln>
        </p:spPr>
        <p:style>
          <a:lnRef idx="2">
            <a:srgbClr val="1D6DC2">
              <a:shade val="50000"/>
            </a:srgbClr>
          </a:lnRef>
          <a:fillRef idx="1">
            <a:srgbClr val="1D6DC2"/>
          </a:fillRef>
          <a:effectRef idx="0">
            <a:srgbClr val="1D6DC2"/>
          </a:effectRef>
          <a:fontRef idx="minor">
            <a:srgbClr val="FFFFFF"/>
          </a:fontRef>
        </p:style>
        <p:txBody>
          <a:bodyPr lIns="76792" tIns="38396" rIns="76792" bIns="38396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sz="1510" b="1" spc="30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8" name="任意多边形 27"/>
          <p:cNvSpPr/>
          <p:nvPr>
            <p:custDataLst>
              <p:tags r:id="rId9"/>
            </p:custDataLst>
          </p:nvPr>
        </p:nvSpPr>
        <p:spPr>
          <a:xfrm>
            <a:off x="4364020" y="1238939"/>
            <a:ext cx="1593486" cy="1655314"/>
          </a:xfrm>
          <a:custGeom>
            <a:avLst/>
            <a:gdLst>
              <a:gd name="connsiteX0" fmla="*/ 757956 w 1577106"/>
              <a:gd name="connsiteY0" fmla="*/ 0 h 1638300"/>
              <a:gd name="connsiteX1" fmla="*/ 1577106 w 1577106"/>
              <a:gd name="connsiteY1" fmla="*/ 819150 h 1638300"/>
              <a:gd name="connsiteX2" fmla="*/ 757956 w 1577106"/>
              <a:gd name="connsiteY2" fmla="*/ 1638300 h 1638300"/>
              <a:gd name="connsiteX3" fmla="*/ 3179 w 1577106"/>
              <a:gd name="connsiteY3" fmla="*/ 1138000 h 1638300"/>
              <a:gd name="connsiteX4" fmla="*/ 0 w 1577106"/>
              <a:gd name="connsiteY4" fmla="*/ 1127760 h 1638300"/>
              <a:gd name="connsiteX5" fmla="*/ 62811 w 1577106"/>
              <a:gd name="connsiteY5" fmla="*/ 1127760 h 1638300"/>
              <a:gd name="connsiteX6" fmla="*/ 126428 w 1577106"/>
              <a:gd name="connsiteY6" fmla="*/ 1244966 h 1638300"/>
              <a:gd name="connsiteX7" fmla="*/ 757956 w 1577106"/>
              <a:gd name="connsiteY7" fmla="*/ 1580747 h 1638300"/>
              <a:gd name="connsiteX8" fmla="*/ 1519553 w 1577106"/>
              <a:gd name="connsiteY8" fmla="*/ 819150 h 1638300"/>
              <a:gd name="connsiteX9" fmla="*/ 757956 w 1577106"/>
              <a:gd name="connsiteY9" fmla="*/ 57553 h 1638300"/>
              <a:gd name="connsiteX10" fmla="*/ 738906 w 1577106"/>
              <a:gd name="connsiteY10" fmla="*/ 58515 h 1638300"/>
              <a:gd name="connsiteX11" fmla="*/ 738906 w 1577106"/>
              <a:gd name="connsiteY11" fmla="*/ 962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77106" h="1638300">
                <a:moveTo>
                  <a:pt x="757956" y="0"/>
                </a:moveTo>
                <a:cubicBezTo>
                  <a:pt x="1210360" y="0"/>
                  <a:pt x="1577106" y="366746"/>
                  <a:pt x="1577106" y="819150"/>
                </a:cubicBezTo>
                <a:cubicBezTo>
                  <a:pt x="1577106" y="1271554"/>
                  <a:pt x="1210360" y="1638300"/>
                  <a:pt x="757956" y="1638300"/>
                </a:cubicBezTo>
                <a:cubicBezTo>
                  <a:pt x="418653" y="1638300"/>
                  <a:pt x="127533" y="1432005"/>
                  <a:pt x="3179" y="1138000"/>
                </a:cubicBezTo>
                <a:lnTo>
                  <a:pt x="0" y="1127760"/>
                </a:lnTo>
                <a:lnTo>
                  <a:pt x="62811" y="1127760"/>
                </a:lnTo>
                <a:lnTo>
                  <a:pt x="126428" y="1244966"/>
                </a:lnTo>
                <a:cubicBezTo>
                  <a:pt x="263293" y="1447552"/>
                  <a:pt x="495070" y="1580747"/>
                  <a:pt x="757956" y="1580747"/>
                </a:cubicBezTo>
                <a:cubicBezTo>
                  <a:pt x="1178574" y="1580747"/>
                  <a:pt x="1519553" y="1239768"/>
                  <a:pt x="1519553" y="819150"/>
                </a:cubicBezTo>
                <a:cubicBezTo>
                  <a:pt x="1519553" y="398532"/>
                  <a:pt x="1178574" y="57553"/>
                  <a:pt x="757956" y="57553"/>
                </a:cubicBezTo>
                <a:lnTo>
                  <a:pt x="738906" y="58515"/>
                </a:lnTo>
                <a:lnTo>
                  <a:pt x="738906" y="962"/>
                </a:lnTo>
                <a:close/>
              </a:path>
            </a:pathLst>
          </a:custGeom>
          <a:solidFill>
            <a:srgbClr val="FFFFFF">
              <a:lumMod val="85000"/>
            </a:srgbClr>
          </a:solidFill>
          <a:ln>
            <a:noFill/>
          </a:ln>
        </p:spPr>
        <p:style>
          <a:lnRef idx="2">
            <a:srgbClr val="1D6DC2">
              <a:shade val="50000"/>
            </a:srgbClr>
          </a:lnRef>
          <a:fillRef idx="1">
            <a:srgbClr val="1D6DC2"/>
          </a:fillRef>
          <a:effectRef idx="0">
            <a:srgbClr val="1D6DC2"/>
          </a:effectRef>
          <a:fontRef idx="minor">
            <a:srgbClr val="FFFFFF"/>
          </a:fontRef>
        </p:style>
        <p:txBody>
          <a:bodyPr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zh-CN" altLang="en-US" sz="1510">
              <a:solidFill>
                <a:srgbClr val="00000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9" name="文本框 28"/>
          <p:cNvSpPr txBox="1"/>
          <p:nvPr>
            <p:custDataLst>
              <p:tags r:id="rId10"/>
            </p:custDataLst>
          </p:nvPr>
        </p:nvSpPr>
        <p:spPr>
          <a:xfrm>
            <a:off x="3832661" y="3307716"/>
            <a:ext cx="2594374" cy="121279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同一个标签下就是同一类人</a:t>
            </a:r>
            <a:br>
              <a:rPr lang="zh-CN" altLang="en-US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</a:br>
            <a:r>
              <a:rPr lang="zh-CN" altLang="en-US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多个标签就组成人群包</a:t>
            </a:r>
            <a:br>
              <a:rPr lang="zh-CN" altLang="en-US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</a:br>
            <a:r>
              <a:rPr lang="zh-CN" altLang="en-US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如女性</a:t>
            </a:r>
            <a:r>
              <a:rPr lang="en-US" altLang="zh-CN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+</a:t>
            </a:r>
            <a:r>
              <a:rPr lang="zh-CN" altLang="en-US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母婴</a:t>
            </a:r>
            <a:r>
              <a:rPr lang="en-US" altLang="zh-CN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+</a:t>
            </a:r>
            <a:r>
              <a:rPr lang="zh-CN" altLang="en-US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奶粉</a:t>
            </a:r>
            <a:r>
              <a:rPr lang="en-US" altLang="zh-CN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=</a:t>
            </a:r>
            <a:r>
              <a:rPr lang="zh-CN" altLang="en-US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新手妈妈</a:t>
            </a:r>
            <a:endParaRPr lang="zh-CN" altLang="en-US" sz="1345" spc="15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0" name="燕尾形 29"/>
          <p:cNvSpPr/>
          <p:nvPr>
            <p:custDataLst>
              <p:tags r:id="rId11"/>
            </p:custDataLst>
          </p:nvPr>
        </p:nvSpPr>
        <p:spPr>
          <a:xfrm>
            <a:off x="6282283" y="1658542"/>
            <a:ext cx="677524" cy="816109"/>
          </a:xfrm>
          <a:prstGeom prst="chevron">
            <a:avLst/>
          </a:prstGeom>
          <a:solidFill>
            <a:srgbClr val="009ECA">
              <a:lumMod val="60000"/>
              <a:lumOff val="40000"/>
            </a:srgbClr>
          </a:solidFill>
          <a:ln>
            <a:noFill/>
          </a:ln>
        </p:spPr>
        <p:style>
          <a:lnRef idx="2">
            <a:srgbClr val="1D6DC2">
              <a:shade val="50000"/>
            </a:srgbClr>
          </a:lnRef>
          <a:fillRef idx="1">
            <a:srgbClr val="1D6DC2"/>
          </a:fillRef>
          <a:effectRef idx="0">
            <a:srgbClr val="1D6DC2"/>
          </a:effectRef>
          <a:fontRef idx="minor">
            <a:srgbClr val="FFFFFF"/>
          </a:fontRef>
        </p:style>
        <p:txBody>
          <a:bodyPr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zh-CN" altLang="en-US" sz="1510">
              <a:solidFill>
                <a:srgbClr val="00000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1" name="椭圆 30"/>
          <p:cNvSpPr/>
          <p:nvPr>
            <p:custDataLst>
              <p:tags r:id="rId12"/>
            </p:custDataLst>
          </p:nvPr>
        </p:nvSpPr>
        <p:spPr>
          <a:xfrm>
            <a:off x="7388523" y="1342877"/>
            <a:ext cx="1447438" cy="1447438"/>
          </a:xfrm>
          <a:prstGeom prst="ellipse">
            <a:avLst/>
          </a:prstGeom>
          <a:solidFill>
            <a:srgbClr val="009ECA"/>
          </a:solidFill>
          <a:ln w="28575">
            <a:noFill/>
          </a:ln>
        </p:spPr>
        <p:style>
          <a:lnRef idx="2">
            <a:srgbClr val="1D6DC2">
              <a:shade val="50000"/>
            </a:srgbClr>
          </a:lnRef>
          <a:fillRef idx="1">
            <a:srgbClr val="1D6DC2"/>
          </a:fillRef>
          <a:effectRef idx="0">
            <a:srgbClr val="1D6DC2"/>
          </a:effectRef>
          <a:fontRef idx="minor">
            <a:srgbClr val="FFFFFF"/>
          </a:fontRef>
        </p:style>
        <p:txBody>
          <a:bodyPr lIns="76792" tIns="38396" rIns="76792" bIns="38396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sz="1510" b="1" spc="30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8" name="任意多边形 37"/>
          <p:cNvSpPr/>
          <p:nvPr>
            <p:custDataLst>
              <p:tags r:id="rId13"/>
            </p:custDataLst>
          </p:nvPr>
        </p:nvSpPr>
        <p:spPr>
          <a:xfrm>
            <a:off x="7346414" y="1238939"/>
            <a:ext cx="1593486" cy="1655314"/>
          </a:xfrm>
          <a:custGeom>
            <a:avLst/>
            <a:gdLst>
              <a:gd name="connsiteX0" fmla="*/ 757956 w 1577106"/>
              <a:gd name="connsiteY0" fmla="*/ 0 h 1638300"/>
              <a:gd name="connsiteX1" fmla="*/ 1577106 w 1577106"/>
              <a:gd name="connsiteY1" fmla="*/ 819150 h 1638300"/>
              <a:gd name="connsiteX2" fmla="*/ 757956 w 1577106"/>
              <a:gd name="connsiteY2" fmla="*/ 1638300 h 1638300"/>
              <a:gd name="connsiteX3" fmla="*/ 3179 w 1577106"/>
              <a:gd name="connsiteY3" fmla="*/ 1138000 h 1638300"/>
              <a:gd name="connsiteX4" fmla="*/ 0 w 1577106"/>
              <a:gd name="connsiteY4" fmla="*/ 1127760 h 1638300"/>
              <a:gd name="connsiteX5" fmla="*/ 62811 w 1577106"/>
              <a:gd name="connsiteY5" fmla="*/ 1127760 h 1638300"/>
              <a:gd name="connsiteX6" fmla="*/ 126428 w 1577106"/>
              <a:gd name="connsiteY6" fmla="*/ 1244966 h 1638300"/>
              <a:gd name="connsiteX7" fmla="*/ 757956 w 1577106"/>
              <a:gd name="connsiteY7" fmla="*/ 1580747 h 1638300"/>
              <a:gd name="connsiteX8" fmla="*/ 1519553 w 1577106"/>
              <a:gd name="connsiteY8" fmla="*/ 819150 h 1638300"/>
              <a:gd name="connsiteX9" fmla="*/ 757956 w 1577106"/>
              <a:gd name="connsiteY9" fmla="*/ 57553 h 1638300"/>
              <a:gd name="connsiteX10" fmla="*/ 738906 w 1577106"/>
              <a:gd name="connsiteY10" fmla="*/ 58515 h 1638300"/>
              <a:gd name="connsiteX11" fmla="*/ 738906 w 1577106"/>
              <a:gd name="connsiteY11" fmla="*/ 962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77106" h="1638300">
                <a:moveTo>
                  <a:pt x="757956" y="0"/>
                </a:moveTo>
                <a:cubicBezTo>
                  <a:pt x="1210360" y="0"/>
                  <a:pt x="1577106" y="366746"/>
                  <a:pt x="1577106" y="819150"/>
                </a:cubicBezTo>
                <a:cubicBezTo>
                  <a:pt x="1577106" y="1271554"/>
                  <a:pt x="1210360" y="1638300"/>
                  <a:pt x="757956" y="1638300"/>
                </a:cubicBezTo>
                <a:cubicBezTo>
                  <a:pt x="418653" y="1638300"/>
                  <a:pt x="127533" y="1432005"/>
                  <a:pt x="3179" y="1138000"/>
                </a:cubicBezTo>
                <a:lnTo>
                  <a:pt x="0" y="1127760"/>
                </a:lnTo>
                <a:lnTo>
                  <a:pt x="62811" y="1127760"/>
                </a:lnTo>
                <a:lnTo>
                  <a:pt x="126428" y="1244966"/>
                </a:lnTo>
                <a:cubicBezTo>
                  <a:pt x="263293" y="1447552"/>
                  <a:pt x="495070" y="1580747"/>
                  <a:pt x="757956" y="1580747"/>
                </a:cubicBezTo>
                <a:cubicBezTo>
                  <a:pt x="1178574" y="1580747"/>
                  <a:pt x="1519553" y="1239768"/>
                  <a:pt x="1519553" y="819150"/>
                </a:cubicBezTo>
                <a:cubicBezTo>
                  <a:pt x="1519553" y="398532"/>
                  <a:pt x="1178574" y="57553"/>
                  <a:pt x="757956" y="57553"/>
                </a:cubicBezTo>
                <a:lnTo>
                  <a:pt x="738906" y="58515"/>
                </a:lnTo>
                <a:lnTo>
                  <a:pt x="738906" y="962"/>
                </a:lnTo>
                <a:close/>
              </a:path>
            </a:pathLst>
          </a:custGeom>
          <a:solidFill>
            <a:srgbClr val="FFFFFF">
              <a:lumMod val="85000"/>
            </a:srgbClr>
          </a:solidFill>
          <a:ln>
            <a:noFill/>
          </a:ln>
        </p:spPr>
        <p:style>
          <a:lnRef idx="2">
            <a:srgbClr val="1D6DC2">
              <a:shade val="50000"/>
            </a:srgbClr>
          </a:lnRef>
          <a:fillRef idx="1">
            <a:srgbClr val="1D6DC2"/>
          </a:fillRef>
          <a:effectRef idx="0">
            <a:srgbClr val="1D6DC2"/>
          </a:effectRef>
          <a:fontRef idx="minor">
            <a:srgbClr val="FFFFFF"/>
          </a:fontRef>
        </p:style>
        <p:txBody>
          <a:bodyPr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zh-CN" altLang="en-US" sz="1510">
              <a:solidFill>
                <a:srgbClr val="00000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9" name="文本框 38"/>
          <p:cNvSpPr txBox="1"/>
          <p:nvPr>
            <p:custDataLst>
              <p:tags r:id="rId14"/>
            </p:custDataLst>
          </p:nvPr>
        </p:nvSpPr>
        <p:spPr>
          <a:xfrm>
            <a:off x="6815055" y="3307716"/>
            <a:ext cx="2594374" cy="121279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多个标签的组合形成人群包</a:t>
            </a:r>
            <a:br>
              <a:rPr lang="zh-CN" altLang="en-US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</a:br>
            <a:r>
              <a:rPr lang="zh-CN" altLang="en-US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人群包就可以分类运营</a:t>
            </a:r>
            <a:endParaRPr lang="zh-CN" altLang="en-US" sz="1345" spc="15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2" name="文本框 41"/>
          <p:cNvSpPr txBox="1"/>
          <p:nvPr>
            <p:custDataLst>
              <p:tags r:id="rId15"/>
            </p:custDataLst>
          </p:nvPr>
        </p:nvSpPr>
        <p:spPr>
          <a:xfrm>
            <a:off x="1586063" y="1630616"/>
            <a:ext cx="1060951" cy="871961"/>
          </a:xfrm>
          <a:prstGeom prst="rect">
            <a:avLst/>
          </a:prstGeom>
          <a:noFill/>
        </p:spPr>
        <p:txBody>
          <a:bodyPr wrap="square" rtlCol="0" anchor="ctr">
            <a:normAutofit lnSpcReduction="20000"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 sz="2800" b="1" spc="3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sz="2350">
                <a:sym typeface="Arial" panose="020B0604020202020204" pitchFamily="34" charset="0"/>
              </a:rPr>
              <a:t>人群</a:t>
            </a:r>
            <a:br>
              <a:rPr lang="zh-CN" altLang="en-US" sz="2350">
                <a:sym typeface="Arial" panose="020B0604020202020204" pitchFamily="34" charset="0"/>
              </a:rPr>
            </a:br>
            <a:r>
              <a:rPr lang="zh-CN" altLang="en-US" sz="2350">
                <a:sym typeface="Arial" panose="020B0604020202020204" pitchFamily="34" charset="0"/>
              </a:rPr>
              <a:t>归类</a:t>
            </a:r>
            <a:endParaRPr lang="zh-CN" altLang="en-US" sz="2350">
              <a:sym typeface="Arial" panose="020B0604020202020204" pitchFamily="34" charset="0"/>
            </a:endParaRPr>
          </a:p>
        </p:txBody>
      </p:sp>
      <p:sp>
        <p:nvSpPr>
          <p:cNvPr id="43" name="文本框 42"/>
          <p:cNvSpPr txBox="1"/>
          <p:nvPr>
            <p:custDataLst>
              <p:tags r:id="rId16"/>
            </p:custDataLst>
          </p:nvPr>
        </p:nvSpPr>
        <p:spPr>
          <a:xfrm>
            <a:off x="4599372" y="1630616"/>
            <a:ext cx="1060951" cy="871961"/>
          </a:xfrm>
          <a:prstGeom prst="rect">
            <a:avLst/>
          </a:prstGeom>
          <a:noFill/>
        </p:spPr>
        <p:txBody>
          <a:bodyPr wrap="square" rtlCol="0" anchor="ctr">
            <a:normAutofit lnSpcReduction="20000"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 sz="2800" b="1" spc="3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sz="2350">
                <a:sym typeface="Arial" panose="020B0604020202020204" pitchFamily="34" charset="0"/>
              </a:rPr>
              <a:t>人群包</a:t>
            </a:r>
            <a:endParaRPr lang="zh-CN" altLang="en-US" sz="2350">
              <a:sym typeface="Arial" panose="020B0604020202020204" pitchFamily="34" charset="0"/>
            </a:endParaRPr>
          </a:p>
        </p:txBody>
      </p:sp>
      <p:sp>
        <p:nvSpPr>
          <p:cNvPr id="44" name="文本框 43"/>
          <p:cNvSpPr txBox="1"/>
          <p:nvPr>
            <p:custDataLst>
              <p:tags r:id="rId17"/>
            </p:custDataLst>
          </p:nvPr>
        </p:nvSpPr>
        <p:spPr>
          <a:xfrm>
            <a:off x="7581767" y="1630616"/>
            <a:ext cx="1060951" cy="871961"/>
          </a:xfrm>
          <a:prstGeom prst="rect">
            <a:avLst/>
          </a:prstGeom>
          <a:noFill/>
        </p:spPr>
        <p:txBody>
          <a:bodyPr wrap="square" rtlCol="0" anchor="ctr">
            <a:normAutofit lnSpcReduction="20000"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 sz="2800" b="1" spc="3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sz="2350">
                <a:sym typeface="Arial" panose="020B0604020202020204" pitchFamily="34" charset="0"/>
              </a:rPr>
              <a:t>分层运营</a:t>
            </a:r>
            <a:endParaRPr lang="zh-CN" altLang="en-US" sz="2350"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1" name="组合 1"/>
          <p:cNvGrpSpPr/>
          <p:nvPr/>
        </p:nvGrpSpPr>
        <p:grpSpPr bwMode="auto">
          <a:xfrm>
            <a:off x="8986710" y="381360"/>
            <a:ext cx="627364" cy="266154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1795" noProof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7418" name="图片 5" descr="黑色ROI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0" y="1476"/>
              <a:ext cx="680" cy="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矩形 2"/>
          <p:cNvSpPr/>
          <p:nvPr/>
        </p:nvSpPr>
        <p:spPr>
          <a:xfrm>
            <a:off x="113314" y="126295"/>
            <a:ext cx="10021980" cy="551319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sz="1795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764569" y="2233223"/>
            <a:ext cx="566928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48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给你们支三招！！！</a:t>
            </a:r>
            <a:endParaRPr kumimoji="1" lang="zh-CN" altLang="en-US" sz="4800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64569" y="1495988"/>
            <a:ext cx="70916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32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问题来了，如何结合系统实现自动化？</a:t>
            </a:r>
            <a:endParaRPr kumimoji="1" lang="zh-CN" sz="3200" b="1" dirty="0" smtClean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22935" y="3168650"/>
            <a:ext cx="723328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（为啥只有三招？怕多了你们记不住，好好学，学到的才是自己的）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5" name="矩形 94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02" name="对角圆角矩形 10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3" name="图片 10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" name="文本框 10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05" name="文本框 104"/>
          <p:cNvSpPr txBox="1"/>
          <p:nvPr/>
        </p:nvSpPr>
        <p:spPr>
          <a:xfrm>
            <a:off x="873125" y="382270"/>
            <a:ext cx="51358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第一招：根据行为方式自动打标签</a:t>
            </a:r>
            <a:endParaRPr lang="zh-CN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06" name="组合 105"/>
          <p:cNvGrpSpPr/>
          <p:nvPr/>
        </p:nvGrpSpPr>
        <p:grpSpPr>
          <a:xfrm>
            <a:off x="397510" y="382270"/>
            <a:ext cx="341630" cy="280035"/>
            <a:chOff x="4729" y="1585"/>
            <a:chExt cx="842" cy="708"/>
          </a:xfrm>
        </p:grpSpPr>
        <p:pic>
          <p:nvPicPr>
            <p:cNvPr id="107" name="图片 106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8" name="图片 107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09" name="图片 108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4" name="矩形 3"/>
          <p:cNvSpPr/>
          <p:nvPr/>
        </p:nvSpPr>
        <p:spPr>
          <a:xfrm>
            <a:off x="739775" y="1226820"/>
            <a:ext cx="7964170" cy="367982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indent="0" algn="l">
              <a:lnSpc>
                <a:spcPct val="220000"/>
              </a:lnSpc>
              <a:buFont typeface="Wingdings" panose="05000000000000000000" charset="0"/>
              <a:buNone/>
            </a:pPr>
            <a:r>
              <a:rPr lang="zh-CN" altLang="en-US" b="1"/>
              <a:t>根据我们运营中常见的使用场景去思考</a:t>
            </a:r>
            <a:r>
              <a:rPr lang="en-US" altLang="zh-CN" b="1"/>
              <a:t>——</a:t>
            </a:r>
            <a:endParaRPr lang="zh-CN" altLang="en-US" b="1"/>
          </a:p>
          <a:p>
            <a:pPr marL="285750" indent="-285750" algn="l">
              <a:lnSpc>
                <a:spcPct val="220000"/>
              </a:lnSpc>
              <a:buFont typeface="Wingdings" panose="05000000000000000000" charset="0"/>
              <a:buChar char="Ø"/>
            </a:pPr>
            <a:r>
              <a:rPr lang="zh-CN" altLang="en-US"/>
              <a:t>用户是否已经</a:t>
            </a:r>
            <a:r>
              <a:rPr lang="zh-CN" altLang="en-US"/>
              <a:t>进群？如何区分已进群和未进群？</a:t>
            </a:r>
            <a:endParaRPr lang="zh-CN" altLang="en-US"/>
          </a:p>
          <a:p>
            <a:pPr marL="285750" indent="-285750" algn="l">
              <a:lnSpc>
                <a:spcPct val="220000"/>
              </a:lnSpc>
              <a:buFont typeface="Wingdings" panose="05000000000000000000" charset="0"/>
              <a:buChar char="Ø"/>
            </a:pPr>
            <a:r>
              <a:rPr lang="zh-CN" altLang="en-US"/>
              <a:t>用户是否有打开商品？访问了多少次？</a:t>
            </a:r>
            <a:endParaRPr lang="zh-CN" altLang="en-US"/>
          </a:p>
          <a:p>
            <a:pPr marL="285750" indent="-285750" algn="l">
              <a:lnSpc>
                <a:spcPct val="220000"/>
              </a:lnSpc>
              <a:buFont typeface="Wingdings" panose="05000000000000000000" charset="0"/>
              <a:buChar char="Ø"/>
            </a:pPr>
            <a:r>
              <a:rPr lang="zh-CN" altLang="en-US"/>
              <a:t>用户是否查看了推送的文章？有转发给好友看嘛？</a:t>
            </a:r>
            <a:endParaRPr lang="zh-CN" altLang="en-US"/>
          </a:p>
          <a:p>
            <a:pPr marL="285750" indent="-285750" algn="l">
              <a:lnSpc>
                <a:spcPct val="220000"/>
              </a:lnSpc>
              <a:buFont typeface="Wingdings" panose="05000000000000000000" charset="0"/>
              <a:buChar char="Ø"/>
            </a:pPr>
            <a:r>
              <a:rPr lang="zh-CN" altLang="en-US"/>
              <a:t>用户是否查看了推送的文件？看了多久呢？</a:t>
            </a:r>
            <a:endParaRPr lang="zh-CN" altLang="en-US"/>
          </a:p>
          <a:p>
            <a:pPr marL="285750" indent="-285750" algn="l">
              <a:lnSpc>
                <a:spcPct val="220000"/>
              </a:lnSpc>
              <a:buFont typeface="Wingdings" panose="05000000000000000000" charset="0"/>
              <a:buChar char="Ø"/>
            </a:pPr>
            <a:r>
              <a:rPr lang="en-US" altLang="zh-CN"/>
              <a:t>……</a:t>
            </a:r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5" name="矩形 94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02" name="对角圆角矩形 10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3" name="图片 10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" name="文本框 10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05" name="文本框 104"/>
          <p:cNvSpPr txBox="1"/>
          <p:nvPr/>
        </p:nvSpPr>
        <p:spPr>
          <a:xfrm>
            <a:off x="654685" y="212725"/>
            <a:ext cx="51358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如何打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已入</a:t>
            </a:r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群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标签？</a:t>
            </a:r>
            <a:endParaRPr lang="zh-CN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06" name="组合 105"/>
          <p:cNvGrpSpPr/>
          <p:nvPr/>
        </p:nvGrpSpPr>
        <p:grpSpPr>
          <a:xfrm>
            <a:off x="243840" y="212725"/>
            <a:ext cx="341630" cy="280035"/>
            <a:chOff x="4729" y="1585"/>
            <a:chExt cx="842" cy="708"/>
          </a:xfrm>
        </p:grpSpPr>
        <p:pic>
          <p:nvPicPr>
            <p:cNvPr id="107" name="图片 106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8" name="图片 107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09" name="图片 108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945" y="1220470"/>
            <a:ext cx="2112645" cy="4035425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3700" y="922020"/>
            <a:ext cx="3134360" cy="2218055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6252210" y="1868805"/>
            <a:ext cx="38938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可以使用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微伴助手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自动打标签功能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并且可以指定群聊进行打标签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进群的用户可以自动打上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已进群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标签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3700" y="3315335"/>
            <a:ext cx="3931920" cy="2135505"/>
          </a:xfrm>
          <a:prstGeom prst="rect">
            <a:avLst/>
          </a:prstGeom>
          <a:ln>
            <a:solidFill>
              <a:srgbClr val="FFC00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5" name="矩形 94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02" name="对角圆角矩形 10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3" name="图片 10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" name="文本框 10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685" y="1209040"/>
            <a:ext cx="7917180" cy="3866515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621665" y="5196840"/>
            <a:ext cx="51358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注意事项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: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创建了就不能修改了，只能删除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974465" y="807720"/>
            <a:ext cx="51358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ü"/>
            </a:pPr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后台还有数据统计功能，并且能够识别入群方式</a:t>
            </a:r>
            <a:endParaRPr lang="zh-CN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54685" y="212725"/>
            <a:ext cx="51358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如何打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已入</a:t>
            </a:r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群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标签？</a:t>
            </a:r>
            <a:endParaRPr lang="zh-CN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243840" y="212725"/>
            <a:ext cx="341630" cy="280035"/>
            <a:chOff x="4729" y="1585"/>
            <a:chExt cx="842" cy="708"/>
          </a:xfrm>
        </p:grpSpPr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3" name="图片 12" descr="resource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4" name="图片 13" descr="resource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/>
      <p:sp>
        <p:nvSpPr>
          <p:cNvPr id="95" name="矩形 94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02" name="对角圆角矩形 10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3" name="图片 10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" name="文本框 10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05" name="文本框 104"/>
          <p:cNvSpPr txBox="1"/>
          <p:nvPr/>
        </p:nvSpPr>
        <p:spPr>
          <a:xfrm>
            <a:off x="605155" y="184785"/>
            <a:ext cx="51358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是否已查看</a:t>
            </a:r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商品？</a:t>
            </a:r>
            <a:endParaRPr lang="zh-CN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06" name="组合 105"/>
          <p:cNvGrpSpPr/>
          <p:nvPr/>
        </p:nvGrpSpPr>
        <p:grpSpPr>
          <a:xfrm>
            <a:off x="194310" y="212725"/>
            <a:ext cx="341630" cy="280035"/>
            <a:chOff x="4729" y="1585"/>
            <a:chExt cx="842" cy="708"/>
          </a:xfrm>
        </p:grpSpPr>
        <p:pic>
          <p:nvPicPr>
            <p:cNvPr id="107" name="图片 106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8" name="图片 107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09" name="图片 108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6" name="文本框 5"/>
          <p:cNvSpPr txBox="1"/>
          <p:nvPr/>
        </p:nvSpPr>
        <p:spPr>
          <a:xfrm>
            <a:off x="7652385" y="2341245"/>
            <a:ext cx="225615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【雷达链接】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——</a:t>
            </a:r>
            <a:endParaRPr lang="en-US" altLang="zh-CN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支持商品链接、网站、营销落地页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*</a:t>
            </a:r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注意：需是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H5</a:t>
            </a:r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链接，有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https</a:t>
            </a:r>
            <a:endParaRPr lang="en-US" altLang="zh-CN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505" y="977265"/>
            <a:ext cx="2335530" cy="4320540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0245" y="1766570"/>
            <a:ext cx="4322445" cy="3531235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3173095" y="1057910"/>
            <a:ext cx="52171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通过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微伴助手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的【互动雷达】功能，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可以给链接、文章、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PDF</a:t>
            </a:r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实现雷达跟踪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+</a:t>
            </a:r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打标功能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5" name="矩形 94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02" name="对角圆角矩形 10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3" name="图片 10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" name="文本框 10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05" name="文本框 104"/>
          <p:cNvSpPr txBox="1"/>
          <p:nvPr/>
        </p:nvSpPr>
        <p:spPr>
          <a:xfrm>
            <a:off x="663575" y="212725"/>
            <a:ext cx="51358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是否已查看</a:t>
            </a:r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商品？</a:t>
            </a:r>
            <a:endParaRPr lang="zh-CN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06" name="组合 105"/>
          <p:cNvGrpSpPr/>
          <p:nvPr/>
        </p:nvGrpSpPr>
        <p:grpSpPr>
          <a:xfrm>
            <a:off x="252730" y="212725"/>
            <a:ext cx="341630" cy="280035"/>
            <a:chOff x="4729" y="1585"/>
            <a:chExt cx="842" cy="708"/>
          </a:xfrm>
        </p:grpSpPr>
        <p:pic>
          <p:nvPicPr>
            <p:cNvPr id="107" name="图片 106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8" name="图片 107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09" name="图片 108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6" name="文本框 5"/>
          <p:cNvSpPr txBox="1"/>
          <p:nvPr/>
        </p:nvSpPr>
        <p:spPr>
          <a:xfrm>
            <a:off x="5193030" y="2100580"/>
            <a:ext cx="357949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，只要打开链接就能自动打标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575" y="907415"/>
            <a:ext cx="4495165" cy="4600575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5250180" y="2762885"/>
            <a:ext cx="35794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，根据累计打开次数，还能再设定一次规则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5" name="矩形 94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02" name="对角圆角矩形 10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3" name="图片 10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" name="文本框 10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05" name="文本框 104"/>
          <p:cNvSpPr txBox="1"/>
          <p:nvPr/>
        </p:nvSpPr>
        <p:spPr>
          <a:xfrm>
            <a:off x="630555" y="212725"/>
            <a:ext cx="51358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是否查看了推送的</a:t>
            </a:r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文章</a:t>
            </a:r>
            <a:endParaRPr lang="zh-CN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06" name="组合 105"/>
          <p:cNvGrpSpPr/>
          <p:nvPr/>
        </p:nvGrpSpPr>
        <p:grpSpPr>
          <a:xfrm>
            <a:off x="219710" y="212725"/>
            <a:ext cx="341630" cy="280035"/>
            <a:chOff x="4729" y="1585"/>
            <a:chExt cx="842" cy="708"/>
          </a:xfrm>
        </p:grpSpPr>
        <p:pic>
          <p:nvPicPr>
            <p:cNvPr id="107" name="图片 106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8" name="图片 107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09" name="图片 108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6" name="文本框 5"/>
          <p:cNvSpPr txBox="1"/>
          <p:nvPr/>
        </p:nvSpPr>
        <p:spPr>
          <a:xfrm>
            <a:off x="3451860" y="684530"/>
            <a:ext cx="628967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【雷达文章】支持复制公众号文章链接</a:t>
            </a:r>
            <a:endParaRPr lang="zh-CN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589655" y="1021715"/>
            <a:ext cx="628967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并且支持添加成员名片，可在页面侧边栏显示</a:t>
            </a:r>
            <a:endParaRPr lang="zh-CN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705" y="1073785"/>
            <a:ext cx="2335530" cy="4320540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9290" y="1509395"/>
            <a:ext cx="4361180" cy="3940175"/>
          </a:xfrm>
          <a:prstGeom prst="rect">
            <a:avLst/>
          </a:prstGeom>
          <a:ln>
            <a:solidFill>
              <a:srgbClr val="FFC00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5" name="矩形 94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02" name="对角圆角矩形 10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3" name="图片 10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" name="文本框 10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05" name="文本框 104"/>
          <p:cNvSpPr txBox="1"/>
          <p:nvPr/>
        </p:nvSpPr>
        <p:spPr>
          <a:xfrm>
            <a:off x="758190" y="302895"/>
            <a:ext cx="51358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是否查看了推送的</a:t>
            </a:r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文章</a:t>
            </a:r>
            <a:endParaRPr lang="zh-CN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06" name="组合 105"/>
          <p:cNvGrpSpPr/>
          <p:nvPr/>
        </p:nvGrpSpPr>
        <p:grpSpPr>
          <a:xfrm>
            <a:off x="347345" y="302895"/>
            <a:ext cx="341630" cy="280035"/>
            <a:chOff x="4729" y="1585"/>
            <a:chExt cx="842" cy="708"/>
          </a:xfrm>
        </p:grpSpPr>
        <p:pic>
          <p:nvPicPr>
            <p:cNvPr id="107" name="图片 106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8" name="图片 107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09" name="图片 108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6" name="文本框 5"/>
          <p:cNvSpPr txBox="1"/>
          <p:nvPr/>
        </p:nvSpPr>
        <p:spPr>
          <a:xfrm>
            <a:off x="586740" y="4806315"/>
            <a:ext cx="628967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ü"/>
            </a:pPr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可以按照点击次数、阅读时长、转发次数分别打不同的标签</a:t>
            </a:r>
            <a:endParaRPr lang="zh-CN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rcRect t="2246" b="3466"/>
          <a:stretch>
            <a:fillRect/>
          </a:stretch>
        </p:blipFill>
        <p:spPr>
          <a:xfrm>
            <a:off x="526415" y="923925"/>
            <a:ext cx="7176770" cy="3731260"/>
          </a:xfrm>
          <a:prstGeom prst="rect">
            <a:avLst/>
          </a:prstGeom>
          <a:ln>
            <a:solidFill>
              <a:srgbClr val="FFC00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5" name="矩形 94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02" name="对角圆角矩形 10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3" name="图片 10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" name="文本框 10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05" name="文本框 104"/>
          <p:cNvSpPr txBox="1"/>
          <p:nvPr/>
        </p:nvSpPr>
        <p:spPr>
          <a:xfrm>
            <a:off x="662940" y="184785"/>
            <a:ext cx="51358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是否查看了推送的文件？</a:t>
            </a:r>
            <a:endParaRPr lang="zh-CN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06" name="组合 105"/>
          <p:cNvGrpSpPr/>
          <p:nvPr/>
        </p:nvGrpSpPr>
        <p:grpSpPr>
          <a:xfrm>
            <a:off x="252095" y="212725"/>
            <a:ext cx="341630" cy="280035"/>
            <a:chOff x="4729" y="1585"/>
            <a:chExt cx="842" cy="708"/>
          </a:xfrm>
        </p:grpSpPr>
        <p:pic>
          <p:nvPicPr>
            <p:cNvPr id="107" name="图片 106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8" name="图片 107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09" name="图片 108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6" name="文本框 5"/>
          <p:cNvSpPr txBox="1"/>
          <p:nvPr/>
        </p:nvSpPr>
        <p:spPr>
          <a:xfrm>
            <a:off x="7562850" y="2696845"/>
            <a:ext cx="24345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【雷达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PDF</a:t>
            </a:r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】针对没有公众号推文，只有文件就可以用这个功能</a:t>
            </a:r>
            <a:endParaRPr lang="zh-CN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0555" y="1212850"/>
            <a:ext cx="4281170" cy="4222750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550" y="1115060"/>
            <a:ext cx="2335530" cy="4320540"/>
          </a:xfrm>
          <a:prstGeom prst="rect">
            <a:avLst/>
          </a:prstGeom>
          <a:ln>
            <a:solidFill>
              <a:srgbClr val="FFC00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5" name="矩形 94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02" name="对角圆角矩形 10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3" name="图片 10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" name="文本框 10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106" name="组合 105"/>
          <p:cNvGrpSpPr/>
          <p:nvPr/>
        </p:nvGrpSpPr>
        <p:grpSpPr>
          <a:xfrm>
            <a:off x="413385" y="318770"/>
            <a:ext cx="341630" cy="280035"/>
            <a:chOff x="4729" y="1585"/>
            <a:chExt cx="842" cy="708"/>
          </a:xfrm>
        </p:grpSpPr>
        <p:pic>
          <p:nvPicPr>
            <p:cNvPr id="107" name="图片 106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8" name="图片 107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09" name="图片 108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6" name="文本框 5"/>
          <p:cNvSpPr txBox="1"/>
          <p:nvPr/>
        </p:nvSpPr>
        <p:spPr>
          <a:xfrm>
            <a:off x="6477000" y="2036445"/>
            <a:ext cx="340804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打标签逻辑跟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雷达文章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一致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根据点击次数、阅读时长、转发次数分别打标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但有个小问题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就是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PDF</a:t>
            </a:r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文件无法放大，如果文件字太小，看起来体验感就很不好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84225" y="274955"/>
            <a:ext cx="2697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是否查看了推送的文件？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865" y="1194435"/>
            <a:ext cx="5902960" cy="3745230"/>
          </a:xfrm>
          <a:prstGeom prst="rect">
            <a:avLst/>
          </a:prstGeom>
          <a:ln>
            <a:solidFill>
              <a:srgbClr val="FFC00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组合 35"/>
          <p:cNvGrpSpPr/>
          <p:nvPr/>
        </p:nvGrpSpPr>
        <p:grpSpPr bwMode="auto">
          <a:xfrm>
            <a:off x="761273" y="468493"/>
            <a:ext cx="340615" cy="280413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4" y="1585"/>
              <a:ext cx="337" cy="708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4" y="1585"/>
              <a:ext cx="337" cy="708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8"/>
            </a:xfrm>
            <a:prstGeom prst="rect">
              <a:avLst/>
            </a:prstGeom>
          </p:spPr>
        </p:pic>
      </p:grpSp>
      <p:grpSp>
        <p:nvGrpSpPr>
          <p:cNvPr id="17411" name="组合 1"/>
          <p:cNvGrpSpPr/>
          <p:nvPr/>
        </p:nvGrpSpPr>
        <p:grpSpPr bwMode="auto">
          <a:xfrm>
            <a:off x="8986710" y="381360"/>
            <a:ext cx="627364" cy="266154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1795" noProof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7418" name="图片 5" descr="黑色ROI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0" y="1476"/>
              <a:ext cx="680" cy="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矩形 2"/>
          <p:cNvSpPr/>
          <p:nvPr/>
        </p:nvSpPr>
        <p:spPr>
          <a:xfrm>
            <a:off x="113314" y="126295"/>
            <a:ext cx="10021980" cy="551319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sz="1795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169714" y="363647"/>
            <a:ext cx="4151630" cy="50482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sz="2685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常规分层模型</a:t>
            </a:r>
            <a:r>
              <a:rPr lang="en-US" altLang="zh-CN" sz="2685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sz="2685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：漏斗模型</a:t>
            </a:r>
            <a:endParaRPr kumimoji="1" lang="zh-CN" sz="2685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1" name="直接连接符 10"/>
          <p:cNvCxnSpPr/>
          <p:nvPr>
            <p:custDataLst>
              <p:tags r:id="rId4"/>
            </p:custDataLst>
          </p:nvPr>
        </p:nvCxnSpPr>
        <p:spPr>
          <a:xfrm>
            <a:off x="3432919" y="3023988"/>
            <a:ext cx="2103648" cy="0"/>
          </a:xfrm>
          <a:prstGeom prst="line">
            <a:avLst/>
          </a:prstGeom>
          <a:ln w="3175" cap="rnd">
            <a:solidFill>
              <a:sysClr val="window" lastClr="FFFFFF">
                <a:lumMod val="85000"/>
              </a:sysClr>
            </a:solidFill>
            <a:round/>
            <a:headEnd type="oval" w="sm" len="sm"/>
            <a:tailEnd type="oval" w="sm" len="sm"/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37" name="椭圆 36"/>
          <p:cNvSpPr/>
          <p:nvPr>
            <p:custDataLst>
              <p:tags r:id="rId5"/>
            </p:custDataLst>
          </p:nvPr>
        </p:nvSpPr>
        <p:spPr bwMode="auto">
          <a:xfrm>
            <a:off x="4804294" y="2833865"/>
            <a:ext cx="3878444" cy="2298405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25400" cap="flat" cmpd="sng" algn="ctr">
            <a:noFill/>
            <a:prstDash val="solid"/>
          </a:ln>
          <a:effectLst/>
          <a:scene3d>
            <a:camera prst="isometricOffAxis1Top">
              <a:rot lat="17411170" lon="18596411" rev="2947935"/>
            </a:camera>
            <a:lightRig rig="threePt" dir="t"/>
          </a:scene3d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51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8" name="椭圆 37"/>
          <p:cNvSpPr/>
          <p:nvPr>
            <p:custDataLst>
              <p:tags r:id="rId6"/>
            </p:custDataLst>
          </p:nvPr>
        </p:nvSpPr>
        <p:spPr bwMode="auto">
          <a:xfrm>
            <a:off x="4912299" y="2898654"/>
            <a:ext cx="3662431" cy="2170394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  <a:scene3d>
            <a:camera prst="isometricOffAxis1Top">
              <a:rot lat="17411170" lon="18596411" rev="2947935"/>
            </a:camera>
            <a:lightRig rig="threePt" dir="t"/>
          </a:scene3d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51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9" name="椭圆 38"/>
          <p:cNvSpPr/>
          <p:nvPr>
            <p:custDataLst>
              <p:tags r:id="rId7"/>
            </p:custDataLst>
          </p:nvPr>
        </p:nvSpPr>
        <p:spPr bwMode="auto">
          <a:xfrm>
            <a:off x="5221901" y="3081344"/>
            <a:ext cx="3043229" cy="1803449"/>
          </a:xfrm>
          <a:prstGeom prst="ellipse">
            <a:avLst/>
          </a:prstGeom>
          <a:solidFill>
            <a:sysClr val="window" lastClr="FFFFFF">
              <a:lumMod val="75000"/>
            </a:sysClr>
          </a:solidFill>
          <a:ln w="25400" cap="flat" cmpd="sng" algn="ctr">
            <a:noFill/>
            <a:prstDash val="solid"/>
          </a:ln>
          <a:effectLst/>
          <a:scene3d>
            <a:camera prst="isometricOffAxis1Top">
              <a:rot lat="17411170" lon="18596411" rev="2947935"/>
            </a:camera>
            <a:lightRig rig="threePt" dir="t"/>
          </a:scene3d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51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0" name="椭圆 39"/>
          <p:cNvSpPr/>
          <p:nvPr>
            <p:custDataLst>
              <p:tags r:id="rId8"/>
            </p:custDataLst>
          </p:nvPr>
        </p:nvSpPr>
        <p:spPr bwMode="auto">
          <a:xfrm>
            <a:off x="5637783" y="3328582"/>
            <a:ext cx="2211468" cy="1310538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  <a:scene3d>
            <a:camera prst="isometricOffAxis1Top">
              <a:rot lat="17411170" lon="18596411" rev="2947935"/>
            </a:camera>
            <a:lightRig rig="threePt" dir="t"/>
          </a:scene3d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51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1" name="椭圆 40"/>
          <p:cNvSpPr/>
          <p:nvPr>
            <p:custDataLst>
              <p:tags r:id="rId9"/>
            </p:custDataLst>
          </p:nvPr>
        </p:nvSpPr>
        <p:spPr bwMode="auto">
          <a:xfrm>
            <a:off x="6137508" y="3623942"/>
            <a:ext cx="1212013" cy="71825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000000">
                <a:lumMod val="50000"/>
                <a:lumOff val="50000"/>
              </a:srgbClr>
            </a:solidFill>
            <a:prstDash val="solid"/>
          </a:ln>
          <a:effectLst/>
          <a:scene3d>
            <a:camera prst="isometricOffAxis1Top">
              <a:rot lat="17411170" lon="18596411" rev="2947935"/>
            </a:camera>
            <a:lightRig rig="threePt" dir="t"/>
          </a:scene3d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51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2" name="椭圆 41"/>
          <p:cNvSpPr/>
          <p:nvPr>
            <p:custDataLst>
              <p:tags r:id="rId10"/>
            </p:custDataLst>
          </p:nvPr>
        </p:nvSpPr>
        <p:spPr bwMode="auto">
          <a:xfrm>
            <a:off x="6258432" y="3695602"/>
            <a:ext cx="970168" cy="574931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noFill/>
            <a:prstDash val="solid"/>
          </a:ln>
          <a:effectLst/>
          <a:scene3d>
            <a:camera prst="isometricOffAxis1Top">
              <a:rot lat="17411170" lon="18596411" rev="2947935"/>
            </a:camera>
            <a:lightRig rig="threePt" dir="t"/>
          </a:scene3d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51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2" name="直接连接符 11"/>
          <p:cNvCxnSpPr/>
          <p:nvPr>
            <p:custDataLst>
              <p:tags r:id="rId11"/>
            </p:custDataLst>
          </p:nvPr>
        </p:nvCxnSpPr>
        <p:spPr>
          <a:xfrm>
            <a:off x="3432919" y="3974183"/>
            <a:ext cx="2677299" cy="0"/>
          </a:xfrm>
          <a:prstGeom prst="line">
            <a:avLst/>
          </a:prstGeom>
          <a:ln w="3175" cap="rnd">
            <a:solidFill>
              <a:sysClr val="window" lastClr="FFFFFF">
                <a:lumMod val="85000"/>
              </a:sysClr>
            </a:solidFill>
            <a:round/>
            <a:headEnd type="oval" w="sm" len="sm"/>
            <a:tailEnd type="oval" w="sm" len="sm"/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45" name="文本框 44"/>
          <p:cNvSpPr txBox="1"/>
          <p:nvPr>
            <p:custDataLst>
              <p:tags r:id="rId12"/>
            </p:custDataLst>
          </p:nvPr>
        </p:nvSpPr>
        <p:spPr>
          <a:xfrm>
            <a:off x="1075014" y="1688754"/>
            <a:ext cx="2065414" cy="363647"/>
          </a:xfrm>
          <a:prstGeom prst="rect">
            <a:avLst/>
          </a:prstGeom>
          <a:noFill/>
        </p:spPr>
        <p:txBody>
          <a:bodyPr wrap="square" lIns="75583" tIns="39303" rIns="75583" bIns="0" anchor="b" anchorCtr="0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1510" b="1" spc="300" dirty="0">
                <a:solidFill>
                  <a:srgbClr val="1F74AD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潜在用户</a:t>
            </a:r>
            <a:endParaRPr lang="zh-CN" altLang="en-US" sz="1510" b="1" spc="300" dirty="0">
              <a:solidFill>
                <a:srgbClr val="1F74AD"/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46" name="文本框 45"/>
          <p:cNvSpPr txBox="1"/>
          <p:nvPr>
            <p:custDataLst>
              <p:tags r:id="rId13"/>
            </p:custDataLst>
          </p:nvPr>
        </p:nvSpPr>
        <p:spPr>
          <a:xfrm>
            <a:off x="1075055" y="2098675"/>
            <a:ext cx="2205990" cy="360045"/>
          </a:xfrm>
          <a:prstGeom prst="rect">
            <a:avLst/>
          </a:prstGeom>
        </p:spPr>
        <p:txBody>
          <a:bodyPr vert="horz" wrap="square" lIns="75583" tIns="0" rIns="75583" bIns="39303" anchor="t" anchorCtr="0">
            <a:normAutofit lnSpcReduction="20000"/>
          </a:bodyPr>
          <a:lstStyle/>
          <a:p>
            <a:pPr>
              <a:lnSpc>
                <a:spcPct val="120000"/>
              </a:lnSpc>
            </a:pPr>
            <a:r>
              <a:rPr lang="zh-CN" altLang="en-US" sz="1010" spc="150" dirty="0">
                <a:solidFill>
                  <a:srgbClr val="000000">
                    <a:lumMod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成功添加企微，但未进入社群</a:t>
            </a:r>
            <a:endParaRPr lang="zh-CN" altLang="en-US" sz="1010" spc="150" dirty="0">
              <a:solidFill>
                <a:srgbClr val="000000">
                  <a:lumMod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10" spc="150" dirty="0">
                <a:solidFill>
                  <a:srgbClr val="000000">
                    <a:lumMod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也未进行消费</a:t>
            </a:r>
            <a:endParaRPr lang="zh-CN" altLang="en-US" sz="1010" spc="150" dirty="0">
              <a:solidFill>
                <a:srgbClr val="000000">
                  <a:lumMod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7" name="文本框 46"/>
          <p:cNvSpPr txBox="1"/>
          <p:nvPr>
            <p:custDataLst>
              <p:tags r:id="rId14"/>
            </p:custDataLst>
          </p:nvPr>
        </p:nvSpPr>
        <p:spPr>
          <a:xfrm>
            <a:off x="1079049" y="2638950"/>
            <a:ext cx="2065414" cy="363647"/>
          </a:xfrm>
          <a:prstGeom prst="rect">
            <a:avLst/>
          </a:prstGeom>
          <a:noFill/>
        </p:spPr>
        <p:txBody>
          <a:bodyPr wrap="square" lIns="75583" tIns="39303" rIns="75583" bIns="0" anchor="b" anchorCtr="0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1510" b="1" spc="300" dirty="0">
                <a:solidFill>
                  <a:srgbClr val="3498DB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核心用户</a:t>
            </a:r>
            <a:endParaRPr lang="zh-CN" altLang="en-US" sz="1510" b="1" spc="300" dirty="0">
              <a:solidFill>
                <a:srgbClr val="3498DB"/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48" name="文本框 47"/>
          <p:cNvSpPr txBox="1"/>
          <p:nvPr>
            <p:custDataLst>
              <p:tags r:id="rId15"/>
            </p:custDataLst>
          </p:nvPr>
        </p:nvSpPr>
        <p:spPr>
          <a:xfrm>
            <a:off x="1078863" y="3048719"/>
            <a:ext cx="2061565" cy="360307"/>
          </a:xfrm>
          <a:prstGeom prst="rect">
            <a:avLst/>
          </a:prstGeom>
        </p:spPr>
        <p:txBody>
          <a:bodyPr vert="horz" wrap="square" lIns="75583" tIns="0" rIns="75583" bIns="39303" anchor="t" anchorCtr="0">
            <a:normAutofit lnSpcReduction="20000"/>
          </a:bodyPr>
          <a:lstStyle/>
          <a:p>
            <a:pPr>
              <a:lnSpc>
                <a:spcPct val="120000"/>
              </a:lnSpc>
            </a:pPr>
            <a:r>
              <a:rPr lang="zh-CN" altLang="en-US" sz="1010" spc="150" dirty="0">
                <a:solidFill>
                  <a:srgbClr val="000000">
                    <a:lumMod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已进入社群，已产生过一次消费行为</a:t>
            </a:r>
            <a:endParaRPr lang="zh-CN" altLang="en-US" sz="1010" spc="150" dirty="0">
              <a:solidFill>
                <a:srgbClr val="000000">
                  <a:lumMod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7" name="文本框 56"/>
          <p:cNvSpPr txBox="1"/>
          <p:nvPr>
            <p:custDataLst>
              <p:tags r:id="rId16"/>
            </p:custDataLst>
          </p:nvPr>
        </p:nvSpPr>
        <p:spPr>
          <a:xfrm>
            <a:off x="1062500" y="3589146"/>
            <a:ext cx="2065414" cy="363647"/>
          </a:xfrm>
          <a:prstGeom prst="rect">
            <a:avLst/>
          </a:prstGeom>
          <a:noFill/>
        </p:spPr>
        <p:txBody>
          <a:bodyPr wrap="square" lIns="75583" tIns="39303" rIns="75583" bIns="0" anchor="b" anchorCtr="0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1510" b="1" spc="300" dirty="0">
                <a:solidFill>
                  <a:srgbClr val="1AA3AA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忠实用户</a:t>
            </a:r>
            <a:endParaRPr lang="zh-CN" altLang="en-US" sz="1510" b="1" spc="300" dirty="0">
              <a:solidFill>
                <a:srgbClr val="1AA3AA"/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58" name="文本框 57"/>
          <p:cNvSpPr txBox="1"/>
          <p:nvPr>
            <p:custDataLst>
              <p:tags r:id="rId17"/>
            </p:custDataLst>
          </p:nvPr>
        </p:nvSpPr>
        <p:spPr>
          <a:xfrm>
            <a:off x="1066800" y="3999230"/>
            <a:ext cx="2077720" cy="617220"/>
          </a:xfrm>
          <a:prstGeom prst="rect">
            <a:avLst/>
          </a:prstGeom>
        </p:spPr>
        <p:txBody>
          <a:bodyPr vert="horz" wrap="square" lIns="75583" tIns="0" rIns="75583" bIns="39303" anchor="t" anchorCtr="0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1010" spc="150" dirty="0">
                <a:solidFill>
                  <a:srgbClr val="000000">
                    <a:lumMod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已产生过三次以上消费行为</a:t>
            </a:r>
            <a:endParaRPr lang="zh-CN" altLang="en-US" sz="1010" spc="150" dirty="0">
              <a:solidFill>
                <a:srgbClr val="000000">
                  <a:lumMod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10" spc="150" dirty="0">
                <a:solidFill>
                  <a:srgbClr val="000000">
                    <a:lumMod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并且乐于分享好评图</a:t>
            </a:r>
            <a:endParaRPr lang="zh-CN" altLang="en-US" sz="1010" spc="150" dirty="0">
              <a:solidFill>
                <a:srgbClr val="000000">
                  <a:lumMod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10" spc="150" dirty="0">
                <a:solidFill>
                  <a:srgbClr val="000000">
                    <a:lumMod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有成为</a:t>
            </a:r>
            <a:r>
              <a:rPr lang="en-US" altLang="zh-CN" sz="1010" spc="150" dirty="0">
                <a:solidFill>
                  <a:srgbClr val="000000">
                    <a:lumMod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KOC</a:t>
            </a:r>
            <a:r>
              <a:rPr lang="zh-CN" altLang="en-US" sz="1010" spc="150" dirty="0">
                <a:solidFill>
                  <a:srgbClr val="000000">
                    <a:lumMod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的潜质</a:t>
            </a:r>
            <a:endParaRPr lang="zh-CN" altLang="en-US" sz="1010" spc="150" dirty="0">
              <a:solidFill>
                <a:srgbClr val="000000">
                  <a:lumMod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65" name="直接连接符 64"/>
          <p:cNvCxnSpPr/>
          <p:nvPr>
            <p:custDataLst>
              <p:tags r:id="rId18"/>
            </p:custDataLst>
          </p:nvPr>
        </p:nvCxnSpPr>
        <p:spPr>
          <a:xfrm>
            <a:off x="987683" y="2523318"/>
            <a:ext cx="2065415" cy="0"/>
          </a:xfrm>
          <a:prstGeom prst="line">
            <a:avLst/>
          </a:prstGeom>
          <a:ln w="3175" cap="rnd">
            <a:solidFill>
              <a:sysClr val="window" lastClr="FFFFFF">
                <a:lumMod val="85000"/>
              </a:sysClr>
            </a:solidFill>
            <a:round/>
            <a:headEnd type="none"/>
            <a:tailEnd type="none" w="med" len="med"/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cxnSp>
        <p:nvCxnSpPr>
          <p:cNvPr id="66" name="直接连接符 65"/>
          <p:cNvCxnSpPr/>
          <p:nvPr>
            <p:custDataLst>
              <p:tags r:id="rId19"/>
            </p:custDataLst>
          </p:nvPr>
        </p:nvCxnSpPr>
        <p:spPr>
          <a:xfrm>
            <a:off x="987683" y="3472570"/>
            <a:ext cx="2065415" cy="0"/>
          </a:xfrm>
          <a:prstGeom prst="line">
            <a:avLst/>
          </a:prstGeom>
          <a:ln w="3175" cap="rnd">
            <a:solidFill>
              <a:sysClr val="window" lastClr="FFFFFF">
                <a:lumMod val="85000"/>
              </a:sysClr>
            </a:solidFill>
            <a:round/>
            <a:headEnd type="none"/>
            <a:tailEnd type="none" w="med" len="med"/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49" name="等腰三角形 48"/>
          <p:cNvSpPr/>
          <p:nvPr>
            <p:custDataLst>
              <p:tags r:id="rId20"/>
            </p:custDataLst>
          </p:nvPr>
        </p:nvSpPr>
        <p:spPr bwMode="auto">
          <a:xfrm flipV="1">
            <a:off x="6112034" y="3127720"/>
            <a:ext cx="1319248" cy="869011"/>
          </a:xfrm>
          <a:prstGeom prst="triangle">
            <a:avLst/>
          </a:prstGeom>
          <a:solidFill>
            <a:srgbClr val="1AA3AA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510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6" name="任意多边形 31"/>
          <p:cNvSpPr/>
          <p:nvPr>
            <p:custDataLst>
              <p:tags r:id="rId21"/>
            </p:custDataLst>
          </p:nvPr>
        </p:nvSpPr>
        <p:spPr bwMode="auto">
          <a:xfrm>
            <a:off x="6121800" y="3015974"/>
            <a:ext cx="1320333" cy="111745"/>
          </a:xfrm>
          <a:custGeom>
            <a:avLst/>
            <a:gdLst>
              <a:gd name="connsiteX0" fmla="*/ 0 w 1640851"/>
              <a:gd name="connsiteY0" fmla="*/ 0 h 149806"/>
              <a:gd name="connsiteX1" fmla="*/ 1640851 w 1640851"/>
              <a:gd name="connsiteY1" fmla="*/ 0 h 149806"/>
              <a:gd name="connsiteX2" fmla="*/ 1640851 w 1640851"/>
              <a:gd name="connsiteY2" fmla="*/ 149806 h 149806"/>
              <a:gd name="connsiteX3" fmla="*/ 0 w 1640851"/>
              <a:gd name="connsiteY3" fmla="*/ 149806 h 149806"/>
              <a:gd name="connsiteX4" fmla="*/ 0 w 1640851"/>
              <a:gd name="connsiteY4" fmla="*/ 0 h 149806"/>
              <a:gd name="connsiteX0-1" fmla="*/ 144379 w 1640851"/>
              <a:gd name="connsiteY0-2" fmla="*/ 12032 h 149806"/>
              <a:gd name="connsiteX1-3" fmla="*/ 1640851 w 1640851"/>
              <a:gd name="connsiteY1-4" fmla="*/ 0 h 149806"/>
              <a:gd name="connsiteX2-5" fmla="*/ 1640851 w 1640851"/>
              <a:gd name="connsiteY2-6" fmla="*/ 149806 h 149806"/>
              <a:gd name="connsiteX3-7" fmla="*/ 0 w 1640851"/>
              <a:gd name="connsiteY3-8" fmla="*/ 149806 h 149806"/>
              <a:gd name="connsiteX4-9" fmla="*/ 144379 w 1640851"/>
              <a:gd name="connsiteY4-10" fmla="*/ 12032 h 149806"/>
              <a:gd name="connsiteX0-11" fmla="*/ 144379 w 1640851"/>
              <a:gd name="connsiteY0-12" fmla="*/ 24064 h 161838"/>
              <a:gd name="connsiteX1-13" fmla="*/ 1508504 w 1640851"/>
              <a:gd name="connsiteY1-14" fmla="*/ 0 h 161838"/>
              <a:gd name="connsiteX2-15" fmla="*/ 1640851 w 1640851"/>
              <a:gd name="connsiteY2-16" fmla="*/ 161838 h 161838"/>
              <a:gd name="connsiteX3-17" fmla="*/ 0 w 1640851"/>
              <a:gd name="connsiteY3-18" fmla="*/ 161838 h 161838"/>
              <a:gd name="connsiteX4-19" fmla="*/ 144379 w 1640851"/>
              <a:gd name="connsiteY4-20" fmla="*/ 24064 h 161838"/>
              <a:gd name="connsiteX0-21" fmla="*/ 144379 w 1640851"/>
              <a:gd name="connsiteY0-22" fmla="*/ 0 h 137774"/>
              <a:gd name="connsiteX1-23" fmla="*/ 1544599 w 1640851"/>
              <a:gd name="connsiteY1-24" fmla="*/ 0 h 137774"/>
              <a:gd name="connsiteX2-25" fmla="*/ 1640851 w 1640851"/>
              <a:gd name="connsiteY2-26" fmla="*/ 137774 h 137774"/>
              <a:gd name="connsiteX3-27" fmla="*/ 0 w 1640851"/>
              <a:gd name="connsiteY3-28" fmla="*/ 137774 h 137774"/>
              <a:gd name="connsiteX4-29" fmla="*/ 144379 w 1640851"/>
              <a:gd name="connsiteY4-30" fmla="*/ 0 h 13777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640851" h="137774">
                <a:moveTo>
                  <a:pt x="144379" y="0"/>
                </a:moveTo>
                <a:lnTo>
                  <a:pt x="1544599" y="0"/>
                </a:lnTo>
                <a:lnTo>
                  <a:pt x="1640851" y="137774"/>
                </a:lnTo>
                <a:lnTo>
                  <a:pt x="0" y="137774"/>
                </a:lnTo>
                <a:lnTo>
                  <a:pt x="144379" y="0"/>
                </a:lnTo>
                <a:close/>
              </a:path>
            </a:pathLst>
          </a:custGeom>
          <a:solidFill>
            <a:srgbClr val="1AA3AA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51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9" name="任意多边形 32"/>
          <p:cNvSpPr/>
          <p:nvPr>
            <p:custDataLst>
              <p:tags r:id="rId22"/>
            </p:custDataLst>
          </p:nvPr>
        </p:nvSpPr>
        <p:spPr bwMode="auto">
          <a:xfrm>
            <a:off x="5533778" y="2296681"/>
            <a:ext cx="2463825" cy="755095"/>
          </a:xfrm>
          <a:custGeom>
            <a:avLst/>
            <a:gdLst/>
            <a:ahLst/>
            <a:cxnLst/>
            <a:rect l="l" t="t" r="r" b="b"/>
            <a:pathLst>
              <a:path w="3061735" h="937284">
                <a:moveTo>
                  <a:pt x="0" y="0"/>
                </a:moveTo>
                <a:lnTo>
                  <a:pt x="3061735" y="0"/>
                </a:lnTo>
                <a:lnTo>
                  <a:pt x="2493758" y="937284"/>
                </a:lnTo>
                <a:lnTo>
                  <a:pt x="567977" y="937284"/>
                </a:lnTo>
                <a:close/>
              </a:path>
            </a:pathLst>
          </a:custGeom>
          <a:solidFill>
            <a:srgbClr val="3498DB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510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1" name="任意多边形 33"/>
          <p:cNvSpPr/>
          <p:nvPr>
            <p:custDataLst>
              <p:tags r:id="rId23"/>
            </p:custDataLst>
          </p:nvPr>
        </p:nvSpPr>
        <p:spPr bwMode="auto">
          <a:xfrm>
            <a:off x="5004345" y="1427670"/>
            <a:ext cx="3516185" cy="754011"/>
          </a:xfrm>
          <a:custGeom>
            <a:avLst/>
            <a:gdLst/>
            <a:ahLst/>
            <a:cxnLst/>
            <a:rect l="l" t="t" r="r" b="b"/>
            <a:pathLst>
              <a:path w="4370803" h="937284">
                <a:moveTo>
                  <a:pt x="0" y="0"/>
                </a:moveTo>
                <a:lnTo>
                  <a:pt x="4370803" y="0"/>
                </a:lnTo>
                <a:lnTo>
                  <a:pt x="3802825" y="937284"/>
                </a:lnTo>
                <a:lnTo>
                  <a:pt x="567978" y="937284"/>
                </a:lnTo>
                <a:close/>
              </a:path>
            </a:pathLst>
          </a:custGeom>
          <a:solidFill>
            <a:srgbClr val="1F74AD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510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2" name="任意多边形 34"/>
          <p:cNvSpPr/>
          <p:nvPr>
            <p:custDataLst>
              <p:tags r:id="rId24"/>
            </p:custDataLst>
          </p:nvPr>
        </p:nvSpPr>
        <p:spPr bwMode="auto">
          <a:xfrm>
            <a:off x="5535948" y="2186021"/>
            <a:ext cx="2463825" cy="110661"/>
          </a:xfrm>
          <a:custGeom>
            <a:avLst/>
            <a:gdLst>
              <a:gd name="connsiteX0" fmla="*/ 0 w 1640851"/>
              <a:gd name="connsiteY0" fmla="*/ 0 h 149806"/>
              <a:gd name="connsiteX1" fmla="*/ 1640851 w 1640851"/>
              <a:gd name="connsiteY1" fmla="*/ 0 h 149806"/>
              <a:gd name="connsiteX2" fmla="*/ 1640851 w 1640851"/>
              <a:gd name="connsiteY2" fmla="*/ 149806 h 149806"/>
              <a:gd name="connsiteX3" fmla="*/ 0 w 1640851"/>
              <a:gd name="connsiteY3" fmla="*/ 149806 h 149806"/>
              <a:gd name="connsiteX4" fmla="*/ 0 w 1640851"/>
              <a:gd name="connsiteY4" fmla="*/ 0 h 149806"/>
              <a:gd name="connsiteX0-1" fmla="*/ 144379 w 1640851"/>
              <a:gd name="connsiteY0-2" fmla="*/ 12032 h 149806"/>
              <a:gd name="connsiteX1-3" fmla="*/ 1640851 w 1640851"/>
              <a:gd name="connsiteY1-4" fmla="*/ 0 h 149806"/>
              <a:gd name="connsiteX2-5" fmla="*/ 1640851 w 1640851"/>
              <a:gd name="connsiteY2-6" fmla="*/ 149806 h 149806"/>
              <a:gd name="connsiteX3-7" fmla="*/ 0 w 1640851"/>
              <a:gd name="connsiteY3-8" fmla="*/ 149806 h 149806"/>
              <a:gd name="connsiteX4-9" fmla="*/ 144379 w 1640851"/>
              <a:gd name="connsiteY4-10" fmla="*/ 12032 h 149806"/>
              <a:gd name="connsiteX0-11" fmla="*/ 144379 w 1640851"/>
              <a:gd name="connsiteY0-12" fmla="*/ 24064 h 161838"/>
              <a:gd name="connsiteX1-13" fmla="*/ 1508504 w 1640851"/>
              <a:gd name="connsiteY1-14" fmla="*/ 0 h 161838"/>
              <a:gd name="connsiteX2-15" fmla="*/ 1640851 w 1640851"/>
              <a:gd name="connsiteY2-16" fmla="*/ 161838 h 161838"/>
              <a:gd name="connsiteX3-17" fmla="*/ 0 w 1640851"/>
              <a:gd name="connsiteY3-18" fmla="*/ 161838 h 161838"/>
              <a:gd name="connsiteX4-19" fmla="*/ 144379 w 1640851"/>
              <a:gd name="connsiteY4-20" fmla="*/ 24064 h 161838"/>
              <a:gd name="connsiteX0-21" fmla="*/ 144379 w 1640851"/>
              <a:gd name="connsiteY0-22" fmla="*/ 0 h 137774"/>
              <a:gd name="connsiteX1-23" fmla="*/ 1544599 w 1640851"/>
              <a:gd name="connsiteY1-24" fmla="*/ 0 h 137774"/>
              <a:gd name="connsiteX2-25" fmla="*/ 1640851 w 1640851"/>
              <a:gd name="connsiteY2-26" fmla="*/ 137774 h 137774"/>
              <a:gd name="connsiteX3-27" fmla="*/ 0 w 1640851"/>
              <a:gd name="connsiteY3-28" fmla="*/ 137774 h 137774"/>
              <a:gd name="connsiteX4-29" fmla="*/ 144379 w 1640851"/>
              <a:gd name="connsiteY4-30" fmla="*/ 0 h 13777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640851" h="137774">
                <a:moveTo>
                  <a:pt x="144379" y="0"/>
                </a:moveTo>
                <a:lnTo>
                  <a:pt x="1544599" y="0"/>
                </a:lnTo>
                <a:lnTo>
                  <a:pt x="1640851" y="137774"/>
                </a:lnTo>
                <a:lnTo>
                  <a:pt x="0" y="137774"/>
                </a:lnTo>
                <a:lnTo>
                  <a:pt x="144379" y="0"/>
                </a:lnTo>
                <a:close/>
              </a:path>
            </a:pathLst>
          </a:custGeom>
          <a:solidFill>
            <a:srgbClr val="3498DB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51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3" name="任意多边形 35"/>
          <p:cNvSpPr/>
          <p:nvPr>
            <p:custDataLst>
              <p:tags r:id="rId25"/>
            </p:custDataLst>
          </p:nvPr>
        </p:nvSpPr>
        <p:spPr bwMode="auto">
          <a:xfrm>
            <a:off x="5004345" y="1317009"/>
            <a:ext cx="3516185" cy="110661"/>
          </a:xfrm>
          <a:custGeom>
            <a:avLst/>
            <a:gdLst>
              <a:gd name="connsiteX0" fmla="*/ 0 w 1640851"/>
              <a:gd name="connsiteY0" fmla="*/ 0 h 149806"/>
              <a:gd name="connsiteX1" fmla="*/ 1640851 w 1640851"/>
              <a:gd name="connsiteY1" fmla="*/ 0 h 149806"/>
              <a:gd name="connsiteX2" fmla="*/ 1640851 w 1640851"/>
              <a:gd name="connsiteY2" fmla="*/ 149806 h 149806"/>
              <a:gd name="connsiteX3" fmla="*/ 0 w 1640851"/>
              <a:gd name="connsiteY3" fmla="*/ 149806 h 149806"/>
              <a:gd name="connsiteX4" fmla="*/ 0 w 1640851"/>
              <a:gd name="connsiteY4" fmla="*/ 0 h 149806"/>
              <a:gd name="connsiteX0-1" fmla="*/ 144379 w 1640851"/>
              <a:gd name="connsiteY0-2" fmla="*/ 12032 h 149806"/>
              <a:gd name="connsiteX1-3" fmla="*/ 1640851 w 1640851"/>
              <a:gd name="connsiteY1-4" fmla="*/ 0 h 149806"/>
              <a:gd name="connsiteX2-5" fmla="*/ 1640851 w 1640851"/>
              <a:gd name="connsiteY2-6" fmla="*/ 149806 h 149806"/>
              <a:gd name="connsiteX3-7" fmla="*/ 0 w 1640851"/>
              <a:gd name="connsiteY3-8" fmla="*/ 149806 h 149806"/>
              <a:gd name="connsiteX4-9" fmla="*/ 144379 w 1640851"/>
              <a:gd name="connsiteY4-10" fmla="*/ 12032 h 149806"/>
              <a:gd name="connsiteX0-11" fmla="*/ 144379 w 1640851"/>
              <a:gd name="connsiteY0-12" fmla="*/ 24064 h 161838"/>
              <a:gd name="connsiteX1-13" fmla="*/ 1508504 w 1640851"/>
              <a:gd name="connsiteY1-14" fmla="*/ 0 h 161838"/>
              <a:gd name="connsiteX2-15" fmla="*/ 1640851 w 1640851"/>
              <a:gd name="connsiteY2-16" fmla="*/ 161838 h 161838"/>
              <a:gd name="connsiteX3-17" fmla="*/ 0 w 1640851"/>
              <a:gd name="connsiteY3-18" fmla="*/ 161838 h 161838"/>
              <a:gd name="connsiteX4-19" fmla="*/ 144379 w 1640851"/>
              <a:gd name="connsiteY4-20" fmla="*/ 24064 h 161838"/>
              <a:gd name="connsiteX0-21" fmla="*/ 144379 w 1640851"/>
              <a:gd name="connsiteY0-22" fmla="*/ 0 h 137774"/>
              <a:gd name="connsiteX1-23" fmla="*/ 1544599 w 1640851"/>
              <a:gd name="connsiteY1-24" fmla="*/ 0 h 137774"/>
              <a:gd name="connsiteX2-25" fmla="*/ 1640851 w 1640851"/>
              <a:gd name="connsiteY2-26" fmla="*/ 137774 h 137774"/>
              <a:gd name="connsiteX3-27" fmla="*/ 0 w 1640851"/>
              <a:gd name="connsiteY3-28" fmla="*/ 137774 h 137774"/>
              <a:gd name="connsiteX4-29" fmla="*/ 144379 w 1640851"/>
              <a:gd name="connsiteY4-30" fmla="*/ 0 h 13777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640851" h="137774">
                <a:moveTo>
                  <a:pt x="144379" y="0"/>
                </a:moveTo>
                <a:lnTo>
                  <a:pt x="1544599" y="0"/>
                </a:lnTo>
                <a:lnTo>
                  <a:pt x="1640851" y="137774"/>
                </a:lnTo>
                <a:lnTo>
                  <a:pt x="0" y="137774"/>
                </a:lnTo>
                <a:lnTo>
                  <a:pt x="144379" y="0"/>
                </a:lnTo>
                <a:close/>
              </a:path>
            </a:pathLst>
          </a:custGeom>
          <a:solidFill>
            <a:srgbClr val="1F74AD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51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4" name="文本框 63"/>
          <p:cNvSpPr txBox="1"/>
          <p:nvPr>
            <p:custDataLst>
              <p:tags r:id="rId26"/>
            </p:custDataLst>
          </p:nvPr>
        </p:nvSpPr>
        <p:spPr>
          <a:xfrm>
            <a:off x="6202227" y="1566500"/>
            <a:ext cx="1138862" cy="465593"/>
          </a:xfrm>
          <a:prstGeom prst="rect">
            <a:avLst/>
          </a:prstGeom>
          <a:noFill/>
        </p:spPr>
        <p:txBody>
          <a:bodyPr wrap="square" lIns="75583" tIns="39303" rIns="75583" bIns="39303" rtlCol="0" anchor="ctr" anchorCtr="0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510" b="1" spc="300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潜在用户</a:t>
            </a:r>
            <a:endParaRPr lang="zh-CN" altLang="en-US" sz="1510" b="1" spc="300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7" name="文本框 66"/>
          <p:cNvSpPr txBox="1"/>
          <p:nvPr>
            <p:custDataLst>
              <p:tags r:id="rId27"/>
            </p:custDataLst>
          </p:nvPr>
        </p:nvSpPr>
        <p:spPr>
          <a:xfrm>
            <a:off x="6202227" y="2442540"/>
            <a:ext cx="1138862" cy="465593"/>
          </a:xfrm>
          <a:prstGeom prst="rect">
            <a:avLst/>
          </a:prstGeom>
          <a:noFill/>
        </p:spPr>
        <p:txBody>
          <a:bodyPr wrap="square" lIns="75583" tIns="39303" rIns="75583" bIns="39303" rtlCol="0" anchor="ctr" anchorCtr="0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510" b="1" spc="300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核心用户</a:t>
            </a:r>
            <a:endParaRPr lang="zh-CN" altLang="en-US" sz="1510" b="1" spc="300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8" name="文本框 67"/>
          <p:cNvSpPr txBox="1"/>
          <p:nvPr>
            <p:custDataLst>
              <p:tags r:id="rId28"/>
            </p:custDataLst>
          </p:nvPr>
        </p:nvSpPr>
        <p:spPr>
          <a:xfrm>
            <a:off x="6367771" y="3184989"/>
            <a:ext cx="807773" cy="465593"/>
          </a:xfrm>
          <a:prstGeom prst="rect">
            <a:avLst/>
          </a:prstGeom>
          <a:noFill/>
        </p:spPr>
        <p:txBody>
          <a:bodyPr wrap="square" lIns="75583" tIns="39303" rIns="75583" bIns="39303" rtlCol="0" anchor="ctr" anchorCtr="0">
            <a:normAutofit lnSpcReduction="20000"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175" b="1" spc="300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忠实</a:t>
            </a:r>
            <a:endParaRPr lang="zh-CN" altLang="en-US" sz="1175" b="1" spc="300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1175" b="1" spc="300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用户</a:t>
            </a:r>
            <a:endParaRPr lang="zh-CN" altLang="en-US" sz="1175" b="1" spc="300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9" name="任意多边形 27"/>
          <p:cNvSpPr/>
          <p:nvPr>
            <p:custDataLst>
              <p:tags r:id="rId29"/>
            </p:custDataLst>
          </p:nvPr>
        </p:nvSpPr>
        <p:spPr>
          <a:xfrm>
            <a:off x="5004345" y="1585402"/>
            <a:ext cx="435854" cy="435852"/>
          </a:xfrm>
          <a:custGeom>
            <a:avLst/>
            <a:gdLst>
              <a:gd name="connsiteX0" fmla="*/ 0 w 670873"/>
              <a:gd name="connsiteY0" fmla="*/ 335437 h 670873"/>
              <a:gd name="connsiteX1" fmla="*/ 335437 w 670873"/>
              <a:gd name="connsiteY1" fmla="*/ 0 h 670873"/>
              <a:gd name="connsiteX2" fmla="*/ 670874 w 670873"/>
              <a:gd name="connsiteY2" fmla="*/ 335437 h 670873"/>
              <a:gd name="connsiteX3" fmla="*/ 335437 w 670873"/>
              <a:gd name="connsiteY3" fmla="*/ 670874 h 670873"/>
              <a:gd name="connsiteX4" fmla="*/ 0 w 670873"/>
              <a:gd name="connsiteY4" fmla="*/ 335437 h 67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873" h="670873">
                <a:moveTo>
                  <a:pt x="0" y="335437"/>
                </a:moveTo>
                <a:cubicBezTo>
                  <a:pt x="0" y="150180"/>
                  <a:pt x="150180" y="0"/>
                  <a:pt x="335437" y="0"/>
                </a:cubicBezTo>
                <a:cubicBezTo>
                  <a:pt x="520694" y="0"/>
                  <a:pt x="670874" y="150180"/>
                  <a:pt x="670874" y="335437"/>
                </a:cubicBezTo>
                <a:cubicBezTo>
                  <a:pt x="670874" y="520694"/>
                  <a:pt x="520694" y="670874"/>
                  <a:pt x="335437" y="670874"/>
                </a:cubicBezTo>
                <a:cubicBezTo>
                  <a:pt x="150180" y="670874"/>
                  <a:pt x="0" y="520694"/>
                  <a:pt x="0" y="335437"/>
                </a:cubicBezTo>
                <a:close/>
              </a:path>
            </a:pathLst>
          </a:custGeom>
          <a:solidFill>
            <a:srgbClr val="1F74AD"/>
          </a:solidFill>
          <a:ln w="28575">
            <a:solidFill>
              <a:sysClr val="window" lastClr="FFFF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rgbClr val="1F74AD">
              <a:hueOff val="0"/>
              <a:satOff val="0"/>
              <a:lumOff val="0"/>
              <a:alphaOff val="0"/>
            </a:srgbClr>
          </a:effectRef>
          <a:fontRef idx="minor">
            <a:sysClr val="window" lastClr="FFFFFF"/>
          </a:fontRef>
        </p:style>
        <p:txBody>
          <a:bodyPr anchor="ctr"/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ysClr val="window" lastClr="FFFFFF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ysClr val="window" lastClr="FFFFFF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ysClr val="window" lastClr="FFFFFF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ysClr val="window" lastClr="FFFFFF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ysClr val="window" lastClr="FFFFFF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ysClr val="window" lastClr="FFFFFF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ysClr val="window" lastClr="FFFFFF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ysClr val="window" lastClr="FFFFFF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ysClr val="window" lastClr="FFFFFF"/>
                </a:solidFill>
              </a:defRPr>
            </a:lvl9pPr>
          </a:lstStyle>
          <a:p>
            <a:pPr algn="ctr">
              <a:lnSpc>
                <a:spcPct val="130000"/>
              </a:lnSpc>
            </a:pPr>
            <a:endParaRPr sz="151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0" name="任意多边形 28"/>
          <p:cNvSpPr/>
          <p:nvPr>
            <p:custDataLst>
              <p:tags r:id="rId30"/>
            </p:custDataLst>
          </p:nvPr>
        </p:nvSpPr>
        <p:spPr bwMode="auto">
          <a:xfrm>
            <a:off x="5100213" y="1717556"/>
            <a:ext cx="244117" cy="171541"/>
          </a:xfrm>
          <a:custGeom>
            <a:avLst/>
            <a:gdLst>
              <a:gd name="connsiteX0" fmla="*/ 450100 w 607639"/>
              <a:gd name="connsiteY0" fmla="*/ 313203 h 426991"/>
              <a:gd name="connsiteX1" fmla="*/ 450100 w 607639"/>
              <a:gd name="connsiteY1" fmla="*/ 403167 h 426991"/>
              <a:gd name="connsiteX2" fmla="*/ 585744 w 607639"/>
              <a:gd name="connsiteY2" fmla="*/ 403167 h 426991"/>
              <a:gd name="connsiteX3" fmla="*/ 586100 w 607639"/>
              <a:gd name="connsiteY3" fmla="*/ 313203 h 426991"/>
              <a:gd name="connsiteX4" fmla="*/ 530294 w 607639"/>
              <a:gd name="connsiteY4" fmla="*/ 313203 h 426991"/>
              <a:gd name="connsiteX5" fmla="*/ 530116 w 607639"/>
              <a:gd name="connsiteY5" fmla="*/ 313203 h 426991"/>
              <a:gd name="connsiteX6" fmla="*/ 529760 w 607639"/>
              <a:gd name="connsiteY6" fmla="*/ 313203 h 426991"/>
              <a:gd name="connsiteX7" fmla="*/ 450901 w 607639"/>
              <a:gd name="connsiteY7" fmla="*/ 313203 h 426991"/>
              <a:gd name="connsiteX8" fmla="*/ 236309 w 607639"/>
              <a:gd name="connsiteY8" fmla="*/ 313203 h 426991"/>
              <a:gd name="connsiteX9" fmla="*/ 236309 w 607639"/>
              <a:gd name="connsiteY9" fmla="*/ 403167 h 426991"/>
              <a:gd name="connsiteX10" fmla="*/ 371953 w 607639"/>
              <a:gd name="connsiteY10" fmla="*/ 403167 h 426991"/>
              <a:gd name="connsiteX11" fmla="*/ 372754 w 607639"/>
              <a:gd name="connsiteY11" fmla="*/ 313203 h 426991"/>
              <a:gd name="connsiteX12" fmla="*/ 237110 w 607639"/>
              <a:gd name="connsiteY12" fmla="*/ 313203 h 426991"/>
              <a:gd name="connsiteX13" fmla="*/ 22519 w 607639"/>
              <a:gd name="connsiteY13" fmla="*/ 313203 h 426991"/>
              <a:gd name="connsiteX14" fmla="*/ 22519 w 607639"/>
              <a:gd name="connsiteY14" fmla="*/ 403167 h 426991"/>
              <a:gd name="connsiteX15" fmla="*/ 158163 w 607639"/>
              <a:gd name="connsiteY15" fmla="*/ 403167 h 426991"/>
              <a:gd name="connsiteX16" fmla="*/ 158964 w 607639"/>
              <a:gd name="connsiteY16" fmla="*/ 313203 h 426991"/>
              <a:gd name="connsiteX17" fmla="*/ 91498 w 607639"/>
              <a:gd name="connsiteY17" fmla="*/ 313203 h 426991"/>
              <a:gd name="connsiteX18" fmla="*/ 91231 w 607639"/>
              <a:gd name="connsiteY18" fmla="*/ 313203 h 426991"/>
              <a:gd name="connsiteX19" fmla="*/ 90964 w 607639"/>
              <a:gd name="connsiteY19" fmla="*/ 313203 h 426991"/>
              <a:gd name="connsiteX20" fmla="*/ 23320 w 607639"/>
              <a:gd name="connsiteY20" fmla="*/ 313203 h 426991"/>
              <a:gd name="connsiteX21" fmla="*/ 91409 w 607639"/>
              <a:gd name="connsiteY21" fmla="*/ 224751 h 426991"/>
              <a:gd name="connsiteX22" fmla="*/ 530294 w 607639"/>
              <a:gd name="connsiteY22" fmla="*/ 224751 h 426991"/>
              <a:gd name="connsiteX23" fmla="*/ 540084 w 607639"/>
              <a:gd name="connsiteY23" fmla="*/ 234530 h 426991"/>
              <a:gd name="connsiteX24" fmla="*/ 540084 w 607639"/>
              <a:gd name="connsiteY24" fmla="*/ 292135 h 426991"/>
              <a:gd name="connsiteX25" fmla="*/ 586456 w 607639"/>
              <a:gd name="connsiteY25" fmla="*/ 292135 h 426991"/>
              <a:gd name="connsiteX26" fmla="*/ 607639 w 607639"/>
              <a:gd name="connsiteY26" fmla="*/ 313203 h 426991"/>
              <a:gd name="connsiteX27" fmla="*/ 607639 w 607639"/>
              <a:gd name="connsiteY27" fmla="*/ 403167 h 426991"/>
              <a:gd name="connsiteX28" fmla="*/ 586456 w 607639"/>
              <a:gd name="connsiteY28" fmla="*/ 426991 h 426991"/>
              <a:gd name="connsiteX29" fmla="*/ 451524 w 607639"/>
              <a:gd name="connsiteY29" fmla="*/ 426991 h 426991"/>
              <a:gd name="connsiteX30" fmla="*/ 427582 w 607639"/>
              <a:gd name="connsiteY30" fmla="*/ 403167 h 426991"/>
              <a:gd name="connsiteX31" fmla="*/ 427582 w 607639"/>
              <a:gd name="connsiteY31" fmla="*/ 313203 h 426991"/>
              <a:gd name="connsiteX32" fmla="*/ 451524 w 607639"/>
              <a:gd name="connsiteY32" fmla="*/ 292135 h 426991"/>
              <a:gd name="connsiteX33" fmla="*/ 517566 w 607639"/>
              <a:gd name="connsiteY33" fmla="*/ 292135 h 426991"/>
              <a:gd name="connsiteX34" fmla="*/ 517566 w 607639"/>
              <a:gd name="connsiteY34" fmla="*/ 247242 h 426991"/>
              <a:gd name="connsiteX35" fmla="*/ 315079 w 607639"/>
              <a:gd name="connsiteY35" fmla="*/ 247242 h 426991"/>
              <a:gd name="connsiteX36" fmla="*/ 315079 w 607639"/>
              <a:gd name="connsiteY36" fmla="*/ 292135 h 426991"/>
              <a:gd name="connsiteX37" fmla="*/ 372665 w 607639"/>
              <a:gd name="connsiteY37" fmla="*/ 292135 h 426991"/>
              <a:gd name="connsiteX38" fmla="*/ 393849 w 607639"/>
              <a:gd name="connsiteY38" fmla="*/ 313203 h 426991"/>
              <a:gd name="connsiteX39" fmla="*/ 393849 w 607639"/>
              <a:gd name="connsiteY39" fmla="*/ 403167 h 426991"/>
              <a:gd name="connsiteX40" fmla="*/ 372665 w 607639"/>
              <a:gd name="connsiteY40" fmla="*/ 426991 h 426991"/>
              <a:gd name="connsiteX41" fmla="*/ 237733 w 607639"/>
              <a:gd name="connsiteY41" fmla="*/ 426991 h 426991"/>
              <a:gd name="connsiteX42" fmla="*/ 213791 w 607639"/>
              <a:gd name="connsiteY42" fmla="*/ 403167 h 426991"/>
              <a:gd name="connsiteX43" fmla="*/ 213791 w 607639"/>
              <a:gd name="connsiteY43" fmla="*/ 313203 h 426991"/>
              <a:gd name="connsiteX44" fmla="*/ 237733 w 607639"/>
              <a:gd name="connsiteY44" fmla="*/ 292135 h 426991"/>
              <a:gd name="connsiteX45" fmla="*/ 292561 w 607639"/>
              <a:gd name="connsiteY45" fmla="*/ 292135 h 426991"/>
              <a:gd name="connsiteX46" fmla="*/ 292561 w 607639"/>
              <a:gd name="connsiteY46" fmla="*/ 247242 h 426991"/>
              <a:gd name="connsiteX47" fmla="*/ 101288 w 607639"/>
              <a:gd name="connsiteY47" fmla="*/ 247242 h 426991"/>
              <a:gd name="connsiteX48" fmla="*/ 101288 w 607639"/>
              <a:gd name="connsiteY48" fmla="*/ 292135 h 426991"/>
              <a:gd name="connsiteX49" fmla="*/ 158875 w 607639"/>
              <a:gd name="connsiteY49" fmla="*/ 292135 h 426991"/>
              <a:gd name="connsiteX50" fmla="*/ 180058 w 607639"/>
              <a:gd name="connsiteY50" fmla="*/ 313203 h 426991"/>
              <a:gd name="connsiteX51" fmla="*/ 180058 w 607639"/>
              <a:gd name="connsiteY51" fmla="*/ 403167 h 426991"/>
              <a:gd name="connsiteX52" fmla="*/ 158875 w 607639"/>
              <a:gd name="connsiteY52" fmla="*/ 426991 h 426991"/>
              <a:gd name="connsiteX53" fmla="*/ 24032 w 607639"/>
              <a:gd name="connsiteY53" fmla="*/ 426991 h 426991"/>
              <a:gd name="connsiteX54" fmla="*/ 0 w 607639"/>
              <a:gd name="connsiteY54" fmla="*/ 403167 h 426991"/>
              <a:gd name="connsiteX55" fmla="*/ 0 w 607639"/>
              <a:gd name="connsiteY55" fmla="*/ 313203 h 426991"/>
              <a:gd name="connsiteX56" fmla="*/ 24032 w 607639"/>
              <a:gd name="connsiteY56" fmla="*/ 292135 h 426991"/>
              <a:gd name="connsiteX57" fmla="*/ 78770 w 607639"/>
              <a:gd name="connsiteY57" fmla="*/ 292135 h 426991"/>
              <a:gd name="connsiteX58" fmla="*/ 78770 w 607639"/>
              <a:gd name="connsiteY58" fmla="*/ 234530 h 426991"/>
              <a:gd name="connsiteX59" fmla="*/ 91409 w 607639"/>
              <a:gd name="connsiteY59" fmla="*/ 224751 h 426991"/>
              <a:gd name="connsiteX60" fmla="*/ 236326 w 607639"/>
              <a:gd name="connsiteY60" fmla="*/ 21066 h 426991"/>
              <a:gd name="connsiteX61" fmla="*/ 236326 w 607639"/>
              <a:gd name="connsiteY61" fmla="*/ 111021 h 426991"/>
              <a:gd name="connsiteX62" fmla="*/ 371758 w 607639"/>
              <a:gd name="connsiteY62" fmla="*/ 111021 h 426991"/>
              <a:gd name="connsiteX63" fmla="*/ 372380 w 607639"/>
              <a:gd name="connsiteY63" fmla="*/ 21066 h 426991"/>
              <a:gd name="connsiteX64" fmla="*/ 237127 w 607639"/>
              <a:gd name="connsiteY64" fmla="*/ 21066 h 426991"/>
              <a:gd name="connsiteX65" fmla="*/ 237750 w 607639"/>
              <a:gd name="connsiteY65" fmla="*/ 0 h 426991"/>
              <a:gd name="connsiteX66" fmla="*/ 372647 w 607639"/>
              <a:gd name="connsiteY66" fmla="*/ 0 h 426991"/>
              <a:gd name="connsiteX67" fmla="*/ 393825 w 607639"/>
              <a:gd name="connsiteY67" fmla="*/ 21066 h 426991"/>
              <a:gd name="connsiteX68" fmla="*/ 393825 w 607639"/>
              <a:gd name="connsiteY68" fmla="*/ 111021 h 426991"/>
              <a:gd name="connsiteX69" fmla="*/ 372647 w 607639"/>
              <a:gd name="connsiteY69" fmla="*/ 134843 h 426991"/>
              <a:gd name="connsiteX70" fmla="*/ 315076 w 607639"/>
              <a:gd name="connsiteY70" fmla="*/ 134843 h 426991"/>
              <a:gd name="connsiteX71" fmla="*/ 315076 w 607639"/>
              <a:gd name="connsiteY71" fmla="*/ 191020 h 426991"/>
              <a:gd name="connsiteX72" fmla="*/ 292563 w 607639"/>
              <a:gd name="connsiteY72" fmla="*/ 191020 h 426991"/>
              <a:gd name="connsiteX73" fmla="*/ 292563 w 607639"/>
              <a:gd name="connsiteY73" fmla="*/ 134843 h 426991"/>
              <a:gd name="connsiteX74" fmla="*/ 237750 w 607639"/>
              <a:gd name="connsiteY74" fmla="*/ 134843 h 426991"/>
              <a:gd name="connsiteX75" fmla="*/ 213813 w 607639"/>
              <a:gd name="connsiteY75" fmla="*/ 111021 h 426991"/>
              <a:gd name="connsiteX76" fmla="*/ 213813 w 607639"/>
              <a:gd name="connsiteY76" fmla="*/ 21066 h 426991"/>
              <a:gd name="connsiteX77" fmla="*/ 237750 w 607639"/>
              <a:gd name="connsiteY77" fmla="*/ 0 h 426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607639" h="426991">
                <a:moveTo>
                  <a:pt x="450100" y="313203"/>
                </a:moveTo>
                <a:lnTo>
                  <a:pt x="450100" y="403167"/>
                </a:lnTo>
                <a:lnTo>
                  <a:pt x="585744" y="403167"/>
                </a:lnTo>
                <a:lnTo>
                  <a:pt x="586100" y="313203"/>
                </a:lnTo>
                <a:lnTo>
                  <a:pt x="530294" y="313203"/>
                </a:lnTo>
                <a:cubicBezTo>
                  <a:pt x="530294" y="313203"/>
                  <a:pt x="530116" y="313203"/>
                  <a:pt x="530116" y="313203"/>
                </a:cubicBezTo>
                <a:cubicBezTo>
                  <a:pt x="530027" y="313203"/>
                  <a:pt x="529849" y="313203"/>
                  <a:pt x="529760" y="313203"/>
                </a:cubicBezTo>
                <a:lnTo>
                  <a:pt x="450901" y="313203"/>
                </a:lnTo>
                <a:close/>
                <a:moveTo>
                  <a:pt x="236309" y="313203"/>
                </a:moveTo>
                <a:lnTo>
                  <a:pt x="236309" y="403167"/>
                </a:lnTo>
                <a:lnTo>
                  <a:pt x="371953" y="403167"/>
                </a:lnTo>
                <a:lnTo>
                  <a:pt x="372754" y="313203"/>
                </a:lnTo>
                <a:lnTo>
                  <a:pt x="237110" y="313203"/>
                </a:lnTo>
                <a:close/>
                <a:moveTo>
                  <a:pt x="22519" y="313203"/>
                </a:moveTo>
                <a:lnTo>
                  <a:pt x="22519" y="403167"/>
                </a:lnTo>
                <a:lnTo>
                  <a:pt x="158163" y="403167"/>
                </a:lnTo>
                <a:lnTo>
                  <a:pt x="158964" y="313203"/>
                </a:lnTo>
                <a:lnTo>
                  <a:pt x="91498" y="313203"/>
                </a:lnTo>
                <a:cubicBezTo>
                  <a:pt x="91409" y="313203"/>
                  <a:pt x="91320" y="313203"/>
                  <a:pt x="91231" y="313203"/>
                </a:cubicBezTo>
                <a:cubicBezTo>
                  <a:pt x="91231" y="313203"/>
                  <a:pt x="90964" y="313203"/>
                  <a:pt x="90964" y="313203"/>
                </a:cubicBezTo>
                <a:lnTo>
                  <a:pt x="23320" y="313203"/>
                </a:lnTo>
                <a:close/>
                <a:moveTo>
                  <a:pt x="91409" y="224751"/>
                </a:moveTo>
                <a:lnTo>
                  <a:pt x="530294" y="224751"/>
                </a:lnTo>
                <a:cubicBezTo>
                  <a:pt x="536435" y="224751"/>
                  <a:pt x="540084" y="228396"/>
                  <a:pt x="540084" y="234530"/>
                </a:cubicBezTo>
                <a:lnTo>
                  <a:pt x="540084" y="292135"/>
                </a:lnTo>
                <a:lnTo>
                  <a:pt x="586456" y="292135"/>
                </a:lnTo>
                <a:cubicBezTo>
                  <a:pt x="598917" y="292135"/>
                  <a:pt x="607639" y="300847"/>
                  <a:pt x="607639" y="313203"/>
                </a:cubicBezTo>
                <a:lnTo>
                  <a:pt x="607639" y="403167"/>
                </a:lnTo>
                <a:cubicBezTo>
                  <a:pt x="607639" y="415524"/>
                  <a:pt x="598917" y="426991"/>
                  <a:pt x="586456" y="426991"/>
                </a:cubicBezTo>
                <a:lnTo>
                  <a:pt x="451524" y="426991"/>
                </a:lnTo>
                <a:cubicBezTo>
                  <a:pt x="439152" y="426991"/>
                  <a:pt x="427582" y="415524"/>
                  <a:pt x="427582" y="403167"/>
                </a:cubicBezTo>
                <a:lnTo>
                  <a:pt x="427582" y="313203"/>
                </a:lnTo>
                <a:cubicBezTo>
                  <a:pt x="427582" y="300847"/>
                  <a:pt x="439152" y="292135"/>
                  <a:pt x="451524" y="292135"/>
                </a:cubicBezTo>
                <a:lnTo>
                  <a:pt x="517566" y="292135"/>
                </a:lnTo>
                <a:lnTo>
                  <a:pt x="517566" y="247242"/>
                </a:lnTo>
                <a:lnTo>
                  <a:pt x="315079" y="247242"/>
                </a:lnTo>
                <a:lnTo>
                  <a:pt x="315079" y="292135"/>
                </a:lnTo>
                <a:lnTo>
                  <a:pt x="372665" y="292135"/>
                </a:lnTo>
                <a:cubicBezTo>
                  <a:pt x="385126" y="292135"/>
                  <a:pt x="393849" y="300847"/>
                  <a:pt x="393849" y="313203"/>
                </a:cubicBezTo>
                <a:lnTo>
                  <a:pt x="393849" y="403167"/>
                </a:lnTo>
                <a:cubicBezTo>
                  <a:pt x="393849" y="415524"/>
                  <a:pt x="385126" y="426991"/>
                  <a:pt x="372665" y="426991"/>
                </a:cubicBezTo>
                <a:lnTo>
                  <a:pt x="237733" y="426991"/>
                </a:lnTo>
                <a:cubicBezTo>
                  <a:pt x="225362" y="426991"/>
                  <a:pt x="213791" y="415524"/>
                  <a:pt x="213791" y="403167"/>
                </a:cubicBezTo>
                <a:lnTo>
                  <a:pt x="213791" y="313203"/>
                </a:lnTo>
                <a:cubicBezTo>
                  <a:pt x="213791" y="300847"/>
                  <a:pt x="225362" y="292135"/>
                  <a:pt x="237733" y="292135"/>
                </a:cubicBezTo>
                <a:lnTo>
                  <a:pt x="292561" y="292135"/>
                </a:lnTo>
                <a:lnTo>
                  <a:pt x="292561" y="247242"/>
                </a:lnTo>
                <a:lnTo>
                  <a:pt x="101288" y="247242"/>
                </a:lnTo>
                <a:lnTo>
                  <a:pt x="101288" y="292135"/>
                </a:lnTo>
                <a:lnTo>
                  <a:pt x="158875" y="292135"/>
                </a:lnTo>
                <a:cubicBezTo>
                  <a:pt x="171335" y="292135"/>
                  <a:pt x="180058" y="300847"/>
                  <a:pt x="180058" y="313203"/>
                </a:cubicBezTo>
                <a:lnTo>
                  <a:pt x="180058" y="403167"/>
                </a:lnTo>
                <a:cubicBezTo>
                  <a:pt x="180058" y="415524"/>
                  <a:pt x="171335" y="426991"/>
                  <a:pt x="158875" y="426991"/>
                </a:cubicBezTo>
                <a:lnTo>
                  <a:pt x="24032" y="426991"/>
                </a:lnTo>
                <a:cubicBezTo>
                  <a:pt x="11571" y="426991"/>
                  <a:pt x="0" y="415524"/>
                  <a:pt x="0" y="403167"/>
                </a:cubicBezTo>
                <a:lnTo>
                  <a:pt x="0" y="313203"/>
                </a:lnTo>
                <a:cubicBezTo>
                  <a:pt x="0" y="300847"/>
                  <a:pt x="11571" y="292135"/>
                  <a:pt x="24032" y="292135"/>
                </a:cubicBezTo>
                <a:lnTo>
                  <a:pt x="78770" y="292135"/>
                </a:lnTo>
                <a:lnTo>
                  <a:pt x="78770" y="234530"/>
                </a:lnTo>
                <a:cubicBezTo>
                  <a:pt x="78770" y="228396"/>
                  <a:pt x="85178" y="224751"/>
                  <a:pt x="91409" y="224751"/>
                </a:cubicBezTo>
                <a:close/>
                <a:moveTo>
                  <a:pt x="236326" y="21066"/>
                </a:moveTo>
                <a:lnTo>
                  <a:pt x="236326" y="111021"/>
                </a:lnTo>
                <a:lnTo>
                  <a:pt x="371758" y="111021"/>
                </a:lnTo>
                <a:lnTo>
                  <a:pt x="372380" y="21066"/>
                </a:lnTo>
                <a:lnTo>
                  <a:pt x="237127" y="21066"/>
                </a:lnTo>
                <a:close/>
                <a:moveTo>
                  <a:pt x="237750" y="0"/>
                </a:moveTo>
                <a:lnTo>
                  <a:pt x="372647" y="0"/>
                </a:lnTo>
                <a:cubicBezTo>
                  <a:pt x="385105" y="0"/>
                  <a:pt x="393825" y="8711"/>
                  <a:pt x="393825" y="21066"/>
                </a:cubicBezTo>
                <a:lnTo>
                  <a:pt x="393825" y="111021"/>
                </a:lnTo>
                <a:cubicBezTo>
                  <a:pt x="393825" y="123376"/>
                  <a:pt x="385105" y="134843"/>
                  <a:pt x="372647" y="134843"/>
                </a:cubicBezTo>
                <a:lnTo>
                  <a:pt x="315076" y="134843"/>
                </a:lnTo>
                <a:lnTo>
                  <a:pt x="315076" y="191020"/>
                </a:lnTo>
                <a:lnTo>
                  <a:pt x="292563" y="191020"/>
                </a:lnTo>
                <a:lnTo>
                  <a:pt x="292563" y="134843"/>
                </a:lnTo>
                <a:lnTo>
                  <a:pt x="237750" y="134843"/>
                </a:lnTo>
                <a:cubicBezTo>
                  <a:pt x="225381" y="134843"/>
                  <a:pt x="213813" y="123376"/>
                  <a:pt x="213813" y="111021"/>
                </a:cubicBezTo>
                <a:lnTo>
                  <a:pt x="213813" y="21066"/>
                </a:lnTo>
                <a:cubicBezTo>
                  <a:pt x="213813" y="8711"/>
                  <a:pt x="225381" y="0"/>
                  <a:pt x="237750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9pPr>
          </a:lstStyle>
          <a:p>
            <a:pPr algn="ctr">
              <a:lnSpc>
                <a:spcPct val="130000"/>
              </a:lnSpc>
            </a:pPr>
            <a:endParaRPr sz="151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1" name="任意多边形 25"/>
          <p:cNvSpPr/>
          <p:nvPr>
            <p:custDataLst>
              <p:tags r:id="rId31"/>
            </p:custDataLst>
          </p:nvPr>
        </p:nvSpPr>
        <p:spPr>
          <a:xfrm>
            <a:off x="5505316" y="2494234"/>
            <a:ext cx="435854" cy="435852"/>
          </a:xfrm>
          <a:custGeom>
            <a:avLst/>
            <a:gdLst>
              <a:gd name="connsiteX0" fmla="*/ 0 w 670873"/>
              <a:gd name="connsiteY0" fmla="*/ 335437 h 670873"/>
              <a:gd name="connsiteX1" fmla="*/ 335437 w 670873"/>
              <a:gd name="connsiteY1" fmla="*/ 0 h 670873"/>
              <a:gd name="connsiteX2" fmla="*/ 670874 w 670873"/>
              <a:gd name="connsiteY2" fmla="*/ 335437 h 670873"/>
              <a:gd name="connsiteX3" fmla="*/ 335437 w 670873"/>
              <a:gd name="connsiteY3" fmla="*/ 670874 h 670873"/>
              <a:gd name="connsiteX4" fmla="*/ 0 w 670873"/>
              <a:gd name="connsiteY4" fmla="*/ 335437 h 67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873" h="670873">
                <a:moveTo>
                  <a:pt x="0" y="335437"/>
                </a:moveTo>
                <a:cubicBezTo>
                  <a:pt x="0" y="150180"/>
                  <a:pt x="150180" y="0"/>
                  <a:pt x="335437" y="0"/>
                </a:cubicBezTo>
                <a:cubicBezTo>
                  <a:pt x="520694" y="0"/>
                  <a:pt x="670874" y="150180"/>
                  <a:pt x="670874" y="335437"/>
                </a:cubicBezTo>
                <a:cubicBezTo>
                  <a:pt x="670874" y="520694"/>
                  <a:pt x="520694" y="670874"/>
                  <a:pt x="335437" y="670874"/>
                </a:cubicBezTo>
                <a:cubicBezTo>
                  <a:pt x="150180" y="670874"/>
                  <a:pt x="0" y="520694"/>
                  <a:pt x="0" y="335437"/>
                </a:cubicBezTo>
                <a:close/>
              </a:path>
            </a:pathLst>
          </a:custGeom>
          <a:solidFill>
            <a:srgbClr val="3498DB"/>
          </a:solidFill>
          <a:ln w="28575">
            <a:solidFill>
              <a:sysClr val="window" lastClr="FFFF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rgbClr val="1F74AD">
              <a:hueOff val="0"/>
              <a:satOff val="0"/>
              <a:lumOff val="0"/>
              <a:alphaOff val="0"/>
            </a:srgbClr>
          </a:effectRef>
          <a:fontRef idx="minor">
            <a:sysClr val="window" lastClr="FFFFFF"/>
          </a:fontRef>
        </p:style>
        <p:txBody>
          <a:bodyPr anchor="ctr"/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ysClr val="window" lastClr="FFFFFF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ysClr val="window" lastClr="FFFFFF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ysClr val="window" lastClr="FFFFFF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ysClr val="window" lastClr="FFFFFF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ysClr val="window" lastClr="FFFFFF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ysClr val="window" lastClr="FFFFFF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ysClr val="window" lastClr="FFFFFF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ysClr val="window" lastClr="FFFFFF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ysClr val="window" lastClr="FFFFFF"/>
                </a:solidFill>
              </a:defRPr>
            </a:lvl9pPr>
          </a:lstStyle>
          <a:p>
            <a:pPr algn="ctr">
              <a:lnSpc>
                <a:spcPct val="130000"/>
              </a:lnSpc>
            </a:pPr>
            <a:endParaRPr sz="151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2" name="任意多边形 26"/>
          <p:cNvSpPr/>
          <p:nvPr>
            <p:custDataLst>
              <p:tags r:id="rId32"/>
            </p:custDataLst>
          </p:nvPr>
        </p:nvSpPr>
        <p:spPr bwMode="auto">
          <a:xfrm>
            <a:off x="5601184" y="2592478"/>
            <a:ext cx="244117" cy="239356"/>
          </a:xfrm>
          <a:custGeom>
            <a:avLst/>
            <a:gdLst>
              <a:gd name="T0" fmla="*/ 1312 w 1990"/>
              <a:gd name="T1" fmla="*/ 1552 h 1954"/>
              <a:gd name="T2" fmla="*/ 291 w 1990"/>
              <a:gd name="T3" fmla="*/ 1746 h 1954"/>
              <a:gd name="T4" fmla="*/ 0 w 1990"/>
              <a:gd name="T5" fmla="*/ 540 h 1954"/>
              <a:gd name="T6" fmla="*/ 515 w 1990"/>
              <a:gd name="T7" fmla="*/ 249 h 1954"/>
              <a:gd name="T8" fmla="*/ 1205 w 1990"/>
              <a:gd name="T9" fmla="*/ 0 h 1954"/>
              <a:gd name="T10" fmla="*/ 1496 w 1990"/>
              <a:gd name="T11" fmla="*/ 489 h 1954"/>
              <a:gd name="T12" fmla="*/ 1413 w 1990"/>
              <a:gd name="T13" fmla="*/ 291 h 1954"/>
              <a:gd name="T14" fmla="*/ 802 w 1990"/>
              <a:gd name="T15" fmla="*/ 83 h 1954"/>
              <a:gd name="T16" fmla="*/ 1039 w 1990"/>
              <a:gd name="T17" fmla="*/ 249 h 1954"/>
              <a:gd name="T18" fmla="*/ 1243 w 1990"/>
              <a:gd name="T19" fmla="*/ 499 h 1954"/>
              <a:gd name="T20" fmla="*/ 291 w 1990"/>
              <a:gd name="T21" fmla="*/ 333 h 1954"/>
              <a:gd name="T22" fmla="*/ 83 w 1990"/>
              <a:gd name="T23" fmla="*/ 1455 h 1954"/>
              <a:gd name="T24" fmla="*/ 1039 w 1990"/>
              <a:gd name="T25" fmla="*/ 1663 h 1954"/>
              <a:gd name="T26" fmla="*/ 1641 w 1990"/>
              <a:gd name="T27" fmla="*/ 1453 h 1954"/>
              <a:gd name="T28" fmla="*/ 1138 w 1990"/>
              <a:gd name="T29" fmla="*/ 583 h 1954"/>
              <a:gd name="T30" fmla="*/ 1641 w 1990"/>
              <a:gd name="T31" fmla="*/ 1453 h 1954"/>
              <a:gd name="T32" fmla="*/ 1752 w 1990"/>
              <a:gd name="T33" fmla="*/ 809 h 1954"/>
              <a:gd name="T34" fmla="*/ 1026 w 1990"/>
              <a:gd name="T35" fmla="*/ 1228 h 1954"/>
              <a:gd name="T36" fmla="*/ 1767 w 1990"/>
              <a:gd name="T37" fmla="*/ 1422 h 1954"/>
              <a:gd name="T38" fmla="*/ 1717 w 1990"/>
              <a:gd name="T39" fmla="*/ 1835 h 1954"/>
              <a:gd name="T40" fmla="*/ 1767 w 1990"/>
              <a:gd name="T41" fmla="*/ 1422 h 1954"/>
              <a:gd name="T42" fmla="*/ 1739 w 1990"/>
              <a:gd name="T43" fmla="*/ 1874 h 1954"/>
              <a:gd name="T44" fmla="*/ 1956 w 1990"/>
              <a:gd name="T45" fmla="*/ 1749 h 1954"/>
              <a:gd name="T46" fmla="*/ 249 w 1990"/>
              <a:gd name="T47" fmla="*/ 551 h 1954"/>
              <a:gd name="T48" fmla="*/ 803 w 1990"/>
              <a:gd name="T49" fmla="*/ 613 h 1954"/>
              <a:gd name="T50" fmla="*/ 675 w 1990"/>
              <a:gd name="T51" fmla="*/ 828 h 1954"/>
              <a:gd name="T52" fmla="*/ 249 w 1990"/>
              <a:gd name="T53" fmla="*/ 890 h 1954"/>
              <a:gd name="T54" fmla="*/ 675 w 1990"/>
              <a:gd name="T55" fmla="*/ 828 h 1954"/>
              <a:gd name="T56" fmla="*/ 675 w 1990"/>
              <a:gd name="T57" fmla="*/ 1167 h 1954"/>
              <a:gd name="T58" fmla="*/ 249 w 1990"/>
              <a:gd name="T59" fmla="*/ 1105 h 1954"/>
              <a:gd name="T60" fmla="*/ 249 w 1990"/>
              <a:gd name="T61" fmla="*/ 1444 h 1954"/>
              <a:gd name="T62" fmla="*/ 803 w 1990"/>
              <a:gd name="T63" fmla="*/ 1382 h 1954"/>
              <a:gd name="T64" fmla="*/ 249 w 1990"/>
              <a:gd name="T65" fmla="*/ 1444 h 1954"/>
              <a:gd name="T66" fmla="*/ 1179 w 1990"/>
              <a:gd name="T67" fmla="*/ 961 h 1954"/>
              <a:gd name="T68" fmla="*/ 1300 w 1990"/>
              <a:gd name="T69" fmla="*/ 1219 h 1954"/>
              <a:gd name="T70" fmla="*/ 1604 w 1990"/>
              <a:gd name="T71" fmla="*/ 858 h 19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990" h="1954">
                <a:moveTo>
                  <a:pt x="1231" y="1534"/>
                </a:moveTo>
                <a:cubicBezTo>
                  <a:pt x="1258" y="1542"/>
                  <a:pt x="1285" y="1548"/>
                  <a:pt x="1312" y="1552"/>
                </a:cubicBezTo>
                <a:cubicBezTo>
                  <a:pt x="1272" y="1665"/>
                  <a:pt x="1165" y="1746"/>
                  <a:pt x="1039" y="1746"/>
                </a:cubicBezTo>
                <a:lnTo>
                  <a:pt x="291" y="1746"/>
                </a:lnTo>
                <a:cubicBezTo>
                  <a:pt x="131" y="1746"/>
                  <a:pt x="0" y="1615"/>
                  <a:pt x="0" y="1455"/>
                </a:cubicBezTo>
                <a:lnTo>
                  <a:pt x="0" y="540"/>
                </a:lnTo>
                <a:cubicBezTo>
                  <a:pt x="0" y="380"/>
                  <a:pt x="131" y="249"/>
                  <a:pt x="291" y="249"/>
                </a:cubicBezTo>
                <a:lnTo>
                  <a:pt x="515" y="249"/>
                </a:lnTo>
                <a:cubicBezTo>
                  <a:pt x="535" y="109"/>
                  <a:pt x="656" y="0"/>
                  <a:pt x="802" y="0"/>
                </a:cubicBezTo>
                <a:lnTo>
                  <a:pt x="1205" y="0"/>
                </a:lnTo>
                <a:cubicBezTo>
                  <a:pt x="1366" y="0"/>
                  <a:pt x="1496" y="131"/>
                  <a:pt x="1496" y="291"/>
                </a:cubicBezTo>
                <a:lnTo>
                  <a:pt x="1496" y="489"/>
                </a:lnTo>
                <a:cubicBezTo>
                  <a:pt x="1469" y="484"/>
                  <a:pt x="1441" y="480"/>
                  <a:pt x="1413" y="479"/>
                </a:cubicBezTo>
                <a:lnTo>
                  <a:pt x="1413" y="291"/>
                </a:lnTo>
                <a:cubicBezTo>
                  <a:pt x="1413" y="176"/>
                  <a:pt x="1320" y="83"/>
                  <a:pt x="1205" y="83"/>
                </a:cubicBezTo>
                <a:lnTo>
                  <a:pt x="802" y="83"/>
                </a:lnTo>
                <a:cubicBezTo>
                  <a:pt x="701" y="83"/>
                  <a:pt x="617" y="155"/>
                  <a:pt x="598" y="249"/>
                </a:cubicBezTo>
                <a:lnTo>
                  <a:pt x="1039" y="249"/>
                </a:lnTo>
                <a:cubicBezTo>
                  <a:pt x="1180" y="249"/>
                  <a:pt x="1297" y="349"/>
                  <a:pt x="1324" y="482"/>
                </a:cubicBezTo>
                <a:cubicBezTo>
                  <a:pt x="1297" y="485"/>
                  <a:pt x="1270" y="491"/>
                  <a:pt x="1243" y="499"/>
                </a:cubicBezTo>
                <a:cubicBezTo>
                  <a:pt x="1224" y="404"/>
                  <a:pt x="1140" y="333"/>
                  <a:pt x="1039" y="333"/>
                </a:cubicBezTo>
                <a:lnTo>
                  <a:pt x="291" y="333"/>
                </a:lnTo>
                <a:cubicBezTo>
                  <a:pt x="177" y="333"/>
                  <a:pt x="83" y="426"/>
                  <a:pt x="83" y="540"/>
                </a:cubicBezTo>
                <a:lnTo>
                  <a:pt x="83" y="1455"/>
                </a:lnTo>
                <a:cubicBezTo>
                  <a:pt x="83" y="1569"/>
                  <a:pt x="177" y="1663"/>
                  <a:pt x="291" y="1663"/>
                </a:cubicBezTo>
                <a:lnTo>
                  <a:pt x="1039" y="1663"/>
                </a:lnTo>
                <a:cubicBezTo>
                  <a:pt x="1126" y="1663"/>
                  <a:pt x="1200" y="1609"/>
                  <a:pt x="1231" y="1534"/>
                </a:cubicBezTo>
                <a:close/>
                <a:moveTo>
                  <a:pt x="1641" y="1453"/>
                </a:moveTo>
                <a:cubicBezTo>
                  <a:pt x="1401" y="1591"/>
                  <a:pt x="1093" y="1509"/>
                  <a:pt x="955" y="1269"/>
                </a:cubicBezTo>
                <a:cubicBezTo>
                  <a:pt x="816" y="1029"/>
                  <a:pt x="899" y="722"/>
                  <a:pt x="1138" y="583"/>
                </a:cubicBezTo>
                <a:cubicBezTo>
                  <a:pt x="1378" y="445"/>
                  <a:pt x="1686" y="527"/>
                  <a:pt x="1824" y="767"/>
                </a:cubicBezTo>
                <a:cubicBezTo>
                  <a:pt x="1963" y="1007"/>
                  <a:pt x="1880" y="1314"/>
                  <a:pt x="1641" y="1453"/>
                </a:cubicBezTo>
                <a:close/>
                <a:moveTo>
                  <a:pt x="1599" y="1381"/>
                </a:moveTo>
                <a:cubicBezTo>
                  <a:pt x="1799" y="1266"/>
                  <a:pt x="1868" y="1009"/>
                  <a:pt x="1752" y="809"/>
                </a:cubicBezTo>
                <a:cubicBezTo>
                  <a:pt x="1637" y="608"/>
                  <a:pt x="1380" y="539"/>
                  <a:pt x="1180" y="655"/>
                </a:cubicBezTo>
                <a:cubicBezTo>
                  <a:pt x="980" y="771"/>
                  <a:pt x="911" y="1027"/>
                  <a:pt x="1026" y="1228"/>
                </a:cubicBezTo>
                <a:cubicBezTo>
                  <a:pt x="1142" y="1428"/>
                  <a:pt x="1399" y="1497"/>
                  <a:pt x="1599" y="1381"/>
                </a:cubicBezTo>
                <a:close/>
                <a:moveTo>
                  <a:pt x="1767" y="1422"/>
                </a:moveTo>
                <a:lnTo>
                  <a:pt x="1551" y="1547"/>
                </a:lnTo>
                <a:lnTo>
                  <a:pt x="1717" y="1835"/>
                </a:lnTo>
                <a:lnTo>
                  <a:pt x="1933" y="1710"/>
                </a:lnTo>
                <a:lnTo>
                  <a:pt x="1767" y="1422"/>
                </a:lnTo>
                <a:close/>
                <a:moveTo>
                  <a:pt x="1956" y="1749"/>
                </a:moveTo>
                <a:lnTo>
                  <a:pt x="1739" y="1874"/>
                </a:lnTo>
                <a:cubicBezTo>
                  <a:pt x="1774" y="1934"/>
                  <a:pt x="1850" y="1954"/>
                  <a:pt x="1910" y="1919"/>
                </a:cubicBezTo>
                <a:cubicBezTo>
                  <a:pt x="1969" y="1885"/>
                  <a:pt x="1990" y="1809"/>
                  <a:pt x="1956" y="1749"/>
                </a:cubicBezTo>
                <a:close/>
                <a:moveTo>
                  <a:pt x="803" y="551"/>
                </a:moveTo>
                <a:lnTo>
                  <a:pt x="249" y="551"/>
                </a:lnTo>
                <a:lnTo>
                  <a:pt x="249" y="613"/>
                </a:lnTo>
                <a:lnTo>
                  <a:pt x="803" y="613"/>
                </a:lnTo>
                <a:lnTo>
                  <a:pt x="803" y="551"/>
                </a:lnTo>
                <a:close/>
                <a:moveTo>
                  <a:pt x="675" y="828"/>
                </a:moveTo>
                <a:lnTo>
                  <a:pt x="249" y="828"/>
                </a:lnTo>
                <a:lnTo>
                  <a:pt x="249" y="890"/>
                </a:lnTo>
                <a:lnTo>
                  <a:pt x="675" y="890"/>
                </a:lnTo>
                <a:lnTo>
                  <a:pt x="675" y="828"/>
                </a:lnTo>
                <a:close/>
                <a:moveTo>
                  <a:pt x="249" y="1167"/>
                </a:moveTo>
                <a:lnTo>
                  <a:pt x="675" y="1167"/>
                </a:lnTo>
                <a:lnTo>
                  <a:pt x="675" y="1105"/>
                </a:lnTo>
                <a:lnTo>
                  <a:pt x="249" y="1105"/>
                </a:lnTo>
                <a:lnTo>
                  <a:pt x="249" y="1167"/>
                </a:lnTo>
                <a:close/>
                <a:moveTo>
                  <a:pt x="249" y="1444"/>
                </a:moveTo>
                <a:lnTo>
                  <a:pt x="803" y="1444"/>
                </a:lnTo>
                <a:lnTo>
                  <a:pt x="803" y="1382"/>
                </a:lnTo>
                <a:lnTo>
                  <a:pt x="249" y="1382"/>
                </a:lnTo>
                <a:lnTo>
                  <a:pt x="249" y="1444"/>
                </a:lnTo>
                <a:close/>
                <a:moveTo>
                  <a:pt x="1308" y="1105"/>
                </a:moveTo>
                <a:lnTo>
                  <a:pt x="1179" y="961"/>
                </a:lnTo>
                <a:lnTo>
                  <a:pt x="1118" y="1017"/>
                </a:lnTo>
                <a:lnTo>
                  <a:pt x="1300" y="1219"/>
                </a:lnTo>
                <a:lnTo>
                  <a:pt x="1657" y="922"/>
                </a:lnTo>
                <a:lnTo>
                  <a:pt x="1604" y="858"/>
                </a:lnTo>
                <a:lnTo>
                  <a:pt x="1308" y="1105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9pPr>
          </a:lstStyle>
          <a:p>
            <a:pPr algn="ctr">
              <a:lnSpc>
                <a:spcPct val="130000"/>
              </a:lnSpc>
            </a:pPr>
            <a:endParaRPr sz="151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3" name="任意多边形 23"/>
          <p:cNvSpPr/>
          <p:nvPr>
            <p:custDataLst>
              <p:tags r:id="rId33"/>
            </p:custDataLst>
          </p:nvPr>
        </p:nvSpPr>
        <p:spPr>
          <a:xfrm>
            <a:off x="6053959" y="3324896"/>
            <a:ext cx="435854" cy="435852"/>
          </a:xfrm>
          <a:custGeom>
            <a:avLst/>
            <a:gdLst>
              <a:gd name="connsiteX0" fmla="*/ 0 w 670873"/>
              <a:gd name="connsiteY0" fmla="*/ 335437 h 670873"/>
              <a:gd name="connsiteX1" fmla="*/ 335437 w 670873"/>
              <a:gd name="connsiteY1" fmla="*/ 0 h 670873"/>
              <a:gd name="connsiteX2" fmla="*/ 670874 w 670873"/>
              <a:gd name="connsiteY2" fmla="*/ 335437 h 670873"/>
              <a:gd name="connsiteX3" fmla="*/ 335437 w 670873"/>
              <a:gd name="connsiteY3" fmla="*/ 670874 h 670873"/>
              <a:gd name="connsiteX4" fmla="*/ 0 w 670873"/>
              <a:gd name="connsiteY4" fmla="*/ 335437 h 67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873" h="670873">
                <a:moveTo>
                  <a:pt x="0" y="335437"/>
                </a:moveTo>
                <a:cubicBezTo>
                  <a:pt x="0" y="150180"/>
                  <a:pt x="150180" y="0"/>
                  <a:pt x="335437" y="0"/>
                </a:cubicBezTo>
                <a:cubicBezTo>
                  <a:pt x="520694" y="0"/>
                  <a:pt x="670874" y="150180"/>
                  <a:pt x="670874" y="335437"/>
                </a:cubicBezTo>
                <a:cubicBezTo>
                  <a:pt x="670874" y="520694"/>
                  <a:pt x="520694" y="670874"/>
                  <a:pt x="335437" y="670874"/>
                </a:cubicBezTo>
                <a:cubicBezTo>
                  <a:pt x="150180" y="670874"/>
                  <a:pt x="0" y="520694"/>
                  <a:pt x="0" y="335437"/>
                </a:cubicBezTo>
                <a:close/>
              </a:path>
            </a:pathLst>
          </a:custGeom>
          <a:solidFill>
            <a:srgbClr val="1AA3AA"/>
          </a:solidFill>
          <a:ln w="28575">
            <a:solidFill>
              <a:sysClr val="window" lastClr="FFFF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rgbClr val="1F74AD">
              <a:hueOff val="0"/>
              <a:satOff val="0"/>
              <a:lumOff val="0"/>
              <a:alphaOff val="0"/>
            </a:srgbClr>
          </a:effectRef>
          <a:fontRef idx="minor">
            <a:sysClr val="window" lastClr="FFFFFF"/>
          </a:fontRef>
        </p:style>
        <p:txBody>
          <a:bodyPr anchor="ctr"/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ysClr val="window" lastClr="FFFFFF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ysClr val="window" lastClr="FFFFFF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ysClr val="window" lastClr="FFFFFF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ysClr val="window" lastClr="FFFFFF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ysClr val="window" lastClr="FFFFFF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ysClr val="window" lastClr="FFFFFF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ysClr val="window" lastClr="FFFFFF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ysClr val="window" lastClr="FFFFFF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ysClr val="window" lastClr="FFFFFF"/>
                </a:solidFill>
              </a:defRPr>
            </a:lvl9pPr>
          </a:lstStyle>
          <a:p>
            <a:pPr algn="ctr">
              <a:lnSpc>
                <a:spcPct val="130000"/>
              </a:lnSpc>
            </a:pPr>
            <a:endParaRPr sz="151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4" name="任意多边形 24"/>
          <p:cNvSpPr/>
          <p:nvPr>
            <p:custDataLst>
              <p:tags r:id="rId34"/>
            </p:custDataLst>
          </p:nvPr>
        </p:nvSpPr>
        <p:spPr bwMode="auto">
          <a:xfrm>
            <a:off x="6149827" y="3423139"/>
            <a:ext cx="244117" cy="239356"/>
          </a:xfrm>
          <a:custGeom>
            <a:avLst/>
            <a:gdLst>
              <a:gd name="T0" fmla="*/ 1312 w 1990"/>
              <a:gd name="T1" fmla="*/ 1552 h 1954"/>
              <a:gd name="T2" fmla="*/ 291 w 1990"/>
              <a:gd name="T3" fmla="*/ 1746 h 1954"/>
              <a:gd name="T4" fmla="*/ 0 w 1990"/>
              <a:gd name="T5" fmla="*/ 540 h 1954"/>
              <a:gd name="T6" fmla="*/ 515 w 1990"/>
              <a:gd name="T7" fmla="*/ 249 h 1954"/>
              <a:gd name="T8" fmla="*/ 1205 w 1990"/>
              <a:gd name="T9" fmla="*/ 0 h 1954"/>
              <a:gd name="T10" fmla="*/ 1496 w 1990"/>
              <a:gd name="T11" fmla="*/ 489 h 1954"/>
              <a:gd name="T12" fmla="*/ 1413 w 1990"/>
              <a:gd name="T13" fmla="*/ 291 h 1954"/>
              <a:gd name="T14" fmla="*/ 802 w 1990"/>
              <a:gd name="T15" fmla="*/ 83 h 1954"/>
              <a:gd name="T16" fmla="*/ 1039 w 1990"/>
              <a:gd name="T17" fmla="*/ 249 h 1954"/>
              <a:gd name="T18" fmla="*/ 1243 w 1990"/>
              <a:gd name="T19" fmla="*/ 499 h 1954"/>
              <a:gd name="T20" fmla="*/ 291 w 1990"/>
              <a:gd name="T21" fmla="*/ 333 h 1954"/>
              <a:gd name="T22" fmla="*/ 83 w 1990"/>
              <a:gd name="T23" fmla="*/ 1455 h 1954"/>
              <a:gd name="T24" fmla="*/ 1039 w 1990"/>
              <a:gd name="T25" fmla="*/ 1663 h 1954"/>
              <a:gd name="T26" fmla="*/ 1641 w 1990"/>
              <a:gd name="T27" fmla="*/ 1453 h 1954"/>
              <a:gd name="T28" fmla="*/ 1138 w 1990"/>
              <a:gd name="T29" fmla="*/ 583 h 1954"/>
              <a:gd name="T30" fmla="*/ 1641 w 1990"/>
              <a:gd name="T31" fmla="*/ 1453 h 1954"/>
              <a:gd name="T32" fmla="*/ 1752 w 1990"/>
              <a:gd name="T33" fmla="*/ 809 h 1954"/>
              <a:gd name="T34" fmla="*/ 1026 w 1990"/>
              <a:gd name="T35" fmla="*/ 1228 h 1954"/>
              <a:gd name="T36" fmla="*/ 1767 w 1990"/>
              <a:gd name="T37" fmla="*/ 1422 h 1954"/>
              <a:gd name="T38" fmla="*/ 1717 w 1990"/>
              <a:gd name="T39" fmla="*/ 1835 h 1954"/>
              <a:gd name="T40" fmla="*/ 1767 w 1990"/>
              <a:gd name="T41" fmla="*/ 1422 h 1954"/>
              <a:gd name="T42" fmla="*/ 1739 w 1990"/>
              <a:gd name="T43" fmla="*/ 1874 h 1954"/>
              <a:gd name="T44" fmla="*/ 1956 w 1990"/>
              <a:gd name="T45" fmla="*/ 1749 h 1954"/>
              <a:gd name="T46" fmla="*/ 249 w 1990"/>
              <a:gd name="T47" fmla="*/ 551 h 1954"/>
              <a:gd name="T48" fmla="*/ 803 w 1990"/>
              <a:gd name="T49" fmla="*/ 613 h 1954"/>
              <a:gd name="T50" fmla="*/ 675 w 1990"/>
              <a:gd name="T51" fmla="*/ 828 h 1954"/>
              <a:gd name="T52" fmla="*/ 249 w 1990"/>
              <a:gd name="T53" fmla="*/ 890 h 1954"/>
              <a:gd name="T54" fmla="*/ 675 w 1990"/>
              <a:gd name="T55" fmla="*/ 828 h 1954"/>
              <a:gd name="T56" fmla="*/ 675 w 1990"/>
              <a:gd name="T57" fmla="*/ 1167 h 1954"/>
              <a:gd name="T58" fmla="*/ 249 w 1990"/>
              <a:gd name="T59" fmla="*/ 1105 h 1954"/>
              <a:gd name="T60" fmla="*/ 249 w 1990"/>
              <a:gd name="T61" fmla="*/ 1444 h 1954"/>
              <a:gd name="T62" fmla="*/ 803 w 1990"/>
              <a:gd name="T63" fmla="*/ 1382 h 1954"/>
              <a:gd name="T64" fmla="*/ 249 w 1990"/>
              <a:gd name="T65" fmla="*/ 1444 h 1954"/>
              <a:gd name="T66" fmla="*/ 1179 w 1990"/>
              <a:gd name="T67" fmla="*/ 961 h 1954"/>
              <a:gd name="T68" fmla="*/ 1300 w 1990"/>
              <a:gd name="T69" fmla="*/ 1219 h 1954"/>
              <a:gd name="T70" fmla="*/ 1604 w 1990"/>
              <a:gd name="T71" fmla="*/ 858 h 19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990" h="1954">
                <a:moveTo>
                  <a:pt x="1231" y="1534"/>
                </a:moveTo>
                <a:cubicBezTo>
                  <a:pt x="1258" y="1542"/>
                  <a:pt x="1285" y="1548"/>
                  <a:pt x="1312" y="1552"/>
                </a:cubicBezTo>
                <a:cubicBezTo>
                  <a:pt x="1272" y="1665"/>
                  <a:pt x="1165" y="1746"/>
                  <a:pt x="1039" y="1746"/>
                </a:cubicBezTo>
                <a:lnTo>
                  <a:pt x="291" y="1746"/>
                </a:lnTo>
                <a:cubicBezTo>
                  <a:pt x="131" y="1746"/>
                  <a:pt x="0" y="1615"/>
                  <a:pt x="0" y="1455"/>
                </a:cubicBezTo>
                <a:lnTo>
                  <a:pt x="0" y="540"/>
                </a:lnTo>
                <a:cubicBezTo>
                  <a:pt x="0" y="380"/>
                  <a:pt x="131" y="249"/>
                  <a:pt x="291" y="249"/>
                </a:cubicBezTo>
                <a:lnTo>
                  <a:pt x="515" y="249"/>
                </a:lnTo>
                <a:cubicBezTo>
                  <a:pt x="535" y="109"/>
                  <a:pt x="656" y="0"/>
                  <a:pt x="802" y="0"/>
                </a:cubicBezTo>
                <a:lnTo>
                  <a:pt x="1205" y="0"/>
                </a:lnTo>
                <a:cubicBezTo>
                  <a:pt x="1366" y="0"/>
                  <a:pt x="1496" y="131"/>
                  <a:pt x="1496" y="291"/>
                </a:cubicBezTo>
                <a:lnTo>
                  <a:pt x="1496" y="489"/>
                </a:lnTo>
                <a:cubicBezTo>
                  <a:pt x="1469" y="484"/>
                  <a:pt x="1441" y="480"/>
                  <a:pt x="1413" y="479"/>
                </a:cubicBezTo>
                <a:lnTo>
                  <a:pt x="1413" y="291"/>
                </a:lnTo>
                <a:cubicBezTo>
                  <a:pt x="1413" y="176"/>
                  <a:pt x="1320" y="83"/>
                  <a:pt x="1205" y="83"/>
                </a:cubicBezTo>
                <a:lnTo>
                  <a:pt x="802" y="83"/>
                </a:lnTo>
                <a:cubicBezTo>
                  <a:pt x="701" y="83"/>
                  <a:pt x="617" y="155"/>
                  <a:pt x="598" y="249"/>
                </a:cubicBezTo>
                <a:lnTo>
                  <a:pt x="1039" y="249"/>
                </a:lnTo>
                <a:cubicBezTo>
                  <a:pt x="1180" y="249"/>
                  <a:pt x="1297" y="349"/>
                  <a:pt x="1324" y="482"/>
                </a:cubicBezTo>
                <a:cubicBezTo>
                  <a:pt x="1297" y="485"/>
                  <a:pt x="1270" y="491"/>
                  <a:pt x="1243" y="499"/>
                </a:cubicBezTo>
                <a:cubicBezTo>
                  <a:pt x="1224" y="404"/>
                  <a:pt x="1140" y="333"/>
                  <a:pt x="1039" y="333"/>
                </a:cubicBezTo>
                <a:lnTo>
                  <a:pt x="291" y="333"/>
                </a:lnTo>
                <a:cubicBezTo>
                  <a:pt x="177" y="333"/>
                  <a:pt x="83" y="426"/>
                  <a:pt x="83" y="540"/>
                </a:cubicBezTo>
                <a:lnTo>
                  <a:pt x="83" y="1455"/>
                </a:lnTo>
                <a:cubicBezTo>
                  <a:pt x="83" y="1569"/>
                  <a:pt x="177" y="1663"/>
                  <a:pt x="291" y="1663"/>
                </a:cubicBezTo>
                <a:lnTo>
                  <a:pt x="1039" y="1663"/>
                </a:lnTo>
                <a:cubicBezTo>
                  <a:pt x="1126" y="1663"/>
                  <a:pt x="1200" y="1609"/>
                  <a:pt x="1231" y="1534"/>
                </a:cubicBezTo>
                <a:close/>
                <a:moveTo>
                  <a:pt x="1641" y="1453"/>
                </a:moveTo>
                <a:cubicBezTo>
                  <a:pt x="1401" y="1591"/>
                  <a:pt x="1093" y="1509"/>
                  <a:pt x="955" y="1269"/>
                </a:cubicBezTo>
                <a:cubicBezTo>
                  <a:pt x="816" y="1029"/>
                  <a:pt x="899" y="722"/>
                  <a:pt x="1138" y="583"/>
                </a:cubicBezTo>
                <a:cubicBezTo>
                  <a:pt x="1378" y="445"/>
                  <a:pt x="1686" y="527"/>
                  <a:pt x="1824" y="767"/>
                </a:cubicBezTo>
                <a:cubicBezTo>
                  <a:pt x="1963" y="1007"/>
                  <a:pt x="1880" y="1314"/>
                  <a:pt x="1641" y="1453"/>
                </a:cubicBezTo>
                <a:close/>
                <a:moveTo>
                  <a:pt x="1599" y="1381"/>
                </a:moveTo>
                <a:cubicBezTo>
                  <a:pt x="1799" y="1266"/>
                  <a:pt x="1868" y="1009"/>
                  <a:pt x="1752" y="809"/>
                </a:cubicBezTo>
                <a:cubicBezTo>
                  <a:pt x="1637" y="608"/>
                  <a:pt x="1380" y="539"/>
                  <a:pt x="1180" y="655"/>
                </a:cubicBezTo>
                <a:cubicBezTo>
                  <a:pt x="980" y="771"/>
                  <a:pt x="911" y="1027"/>
                  <a:pt x="1026" y="1228"/>
                </a:cubicBezTo>
                <a:cubicBezTo>
                  <a:pt x="1142" y="1428"/>
                  <a:pt x="1399" y="1497"/>
                  <a:pt x="1599" y="1381"/>
                </a:cubicBezTo>
                <a:close/>
                <a:moveTo>
                  <a:pt x="1767" y="1422"/>
                </a:moveTo>
                <a:lnTo>
                  <a:pt x="1551" y="1547"/>
                </a:lnTo>
                <a:lnTo>
                  <a:pt x="1717" y="1835"/>
                </a:lnTo>
                <a:lnTo>
                  <a:pt x="1933" y="1710"/>
                </a:lnTo>
                <a:lnTo>
                  <a:pt x="1767" y="1422"/>
                </a:lnTo>
                <a:close/>
                <a:moveTo>
                  <a:pt x="1956" y="1749"/>
                </a:moveTo>
                <a:lnTo>
                  <a:pt x="1739" y="1874"/>
                </a:lnTo>
                <a:cubicBezTo>
                  <a:pt x="1774" y="1934"/>
                  <a:pt x="1850" y="1954"/>
                  <a:pt x="1910" y="1919"/>
                </a:cubicBezTo>
                <a:cubicBezTo>
                  <a:pt x="1969" y="1885"/>
                  <a:pt x="1990" y="1809"/>
                  <a:pt x="1956" y="1749"/>
                </a:cubicBezTo>
                <a:close/>
                <a:moveTo>
                  <a:pt x="803" y="551"/>
                </a:moveTo>
                <a:lnTo>
                  <a:pt x="249" y="551"/>
                </a:lnTo>
                <a:lnTo>
                  <a:pt x="249" y="613"/>
                </a:lnTo>
                <a:lnTo>
                  <a:pt x="803" y="613"/>
                </a:lnTo>
                <a:lnTo>
                  <a:pt x="803" y="551"/>
                </a:lnTo>
                <a:close/>
                <a:moveTo>
                  <a:pt x="675" y="828"/>
                </a:moveTo>
                <a:lnTo>
                  <a:pt x="249" y="828"/>
                </a:lnTo>
                <a:lnTo>
                  <a:pt x="249" y="890"/>
                </a:lnTo>
                <a:lnTo>
                  <a:pt x="675" y="890"/>
                </a:lnTo>
                <a:lnTo>
                  <a:pt x="675" y="828"/>
                </a:lnTo>
                <a:close/>
                <a:moveTo>
                  <a:pt x="249" y="1167"/>
                </a:moveTo>
                <a:lnTo>
                  <a:pt x="675" y="1167"/>
                </a:lnTo>
                <a:lnTo>
                  <a:pt x="675" y="1105"/>
                </a:lnTo>
                <a:lnTo>
                  <a:pt x="249" y="1105"/>
                </a:lnTo>
                <a:lnTo>
                  <a:pt x="249" y="1167"/>
                </a:lnTo>
                <a:close/>
                <a:moveTo>
                  <a:pt x="249" y="1444"/>
                </a:moveTo>
                <a:lnTo>
                  <a:pt x="803" y="1444"/>
                </a:lnTo>
                <a:lnTo>
                  <a:pt x="803" y="1382"/>
                </a:lnTo>
                <a:lnTo>
                  <a:pt x="249" y="1382"/>
                </a:lnTo>
                <a:lnTo>
                  <a:pt x="249" y="1444"/>
                </a:lnTo>
                <a:close/>
                <a:moveTo>
                  <a:pt x="1308" y="1105"/>
                </a:moveTo>
                <a:lnTo>
                  <a:pt x="1179" y="961"/>
                </a:lnTo>
                <a:lnTo>
                  <a:pt x="1118" y="1017"/>
                </a:lnTo>
                <a:lnTo>
                  <a:pt x="1300" y="1219"/>
                </a:lnTo>
                <a:lnTo>
                  <a:pt x="1657" y="922"/>
                </a:lnTo>
                <a:lnTo>
                  <a:pt x="1604" y="858"/>
                </a:lnTo>
                <a:lnTo>
                  <a:pt x="1308" y="1105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9pPr>
          </a:lstStyle>
          <a:p>
            <a:pPr algn="ctr">
              <a:lnSpc>
                <a:spcPct val="130000"/>
              </a:lnSpc>
            </a:pPr>
            <a:endParaRPr sz="151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75" name="直接连接符 74"/>
          <p:cNvCxnSpPr/>
          <p:nvPr>
            <p:custDataLst>
              <p:tags r:id="rId35"/>
            </p:custDataLst>
          </p:nvPr>
        </p:nvCxnSpPr>
        <p:spPr>
          <a:xfrm>
            <a:off x="3432919" y="2073792"/>
            <a:ext cx="1534860" cy="0"/>
          </a:xfrm>
          <a:prstGeom prst="line">
            <a:avLst/>
          </a:prstGeom>
          <a:ln w="3175" cap="rnd">
            <a:solidFill>
              <a:sysClr val="window" lastClr="FFFFFF">
                <a:lumMod val="85000"/>
              </a:sysClr>
            </a:solidFill>
            <a:round/>
            <a:headEnd type="oval" w="sm" len="sm"/>
            <a:tailEnd type="oval" w="sm" len="sm"/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5" name="矩形 94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02" name="对角圆角矩形 10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3" name="图片 10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" name="文本框 10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05" name="文本框 104"/>
          <p:cNvSpPr txBox="1"/>
          <p:nvPr/>
        </p:nvSpPr>
        <p:spPr>
          <a:xfrm>
            <a:off x="1163320" y="435610"/>
            <a:ext cx="51358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第二招：高阶玩法，多</a:t>
            </a:r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重标签如何识别</a:t>
            </a:r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？</a:t>
            </a:r>
            <a:endParaRPr lang="zh-CN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06" name="组合 10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07" name="图片 106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8" name="图片 107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09" name="图片 108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4" name="矩形 3"/>
          <p:cNvSpPr/>
          <p:nvPr/>
        </p:nvSpPr>
        <p:spPr>
          <a:xfrm>
            <a:off x="752475" y="1435735"/>
            <a:ext cx="7964170" cy="299402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marL="285750" indent="-285750" algn="l">
              <a:lnSpc>
                <a:spcPct val="220000"/>
              </a:lnSpc>
              <a:buFont typeface="Wingdings" panose="05000000000000000000" charset="0"/>
              <a:buChar char="Ø"/>
            </a:pPr>
            <a:r>
              <a:rPr lang="zh-CN" b="1"/>
              <a:t>如何通过日常对话中自动打标签？</a:t>
            </a:r>
            <a:r>
              <a:rPr lang="zh-CN"/>
              <a:t>（关键词回复）</a:t>
            </a:r>
            <a:endParaRPr lang="zh-CN" altLang="en-US"/>
          </a:p>
          <a:p>
            <a:pPr marL="285750" indent="-285750" algn="l">
              <a:lnSpc>
                <a:spcPct val="220000"/>
              </a:lnSpc>
              <a:buFont typeface="Wingdings" panose="05000000000000000000" charset="0"/>
              <a:buChar char="Ø"/>
            </a:pPr>
            <a:r>
              <a:rPr lang="zh-CN" altLang="en-US" b="1"/>
              <a:t>通过填写问卷如何实现自动打标签？</a:t>
            </a:r>
            <a:r>
              <a:rPr lang="zh-CN" altLang="en-US"/>
              <a:t>（多重标签）</a:t>
            </a:r>
            <a:endParaRPr lang="zh-CN" altLang="en-US"/>
          </a:p>
          <a:p>
            <a:pPr marL="285750" indent="-285750" algn="l">
              <a:lnSpc>
                <a:spcPct val="220000"/>
              </a:lnSpc>
              <a:buFont typeface="Wingdings" panose="05000000000000000000" charset="0"/>
              <a:buChar char="Ø"/>
            </a:pPr>
            <a:r>
              <a:rPr lang="zh-CN" altLang="en-US" b="1"/>
              <a:t>同一内容，如何分别统计不同渠道访问数据？</a:t>
            </a:r>
            <a:r>
              <a:rPr lang="zh-CN" altLang="en-US" sz="1600"/>
              <a:t>（比如朋友圈、群聊、公众号等）</a:t>
            </a:r>
            <a:endParaRPr lang="zh-CN" altLang="en-US" sz="1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5" name="矩形 94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02" name="对角圆角矩形 10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3" name="图片 10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" name="文本框 10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05" name="文本框 104"/>
          <p:cNvSpPr txBox="1"/>
          <p:nvPr/>
        </p:nvSpPr>
        <p:spPr>
          <a:xfrm>
            <a:off x="574675" y="212725"/>
            <a:ext cx="51358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高阶玩法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——</a:t>
            </a:r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关键词回复自动打标签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06" name="组合 105"/>
          <p:cNvGrpSpPr/>
          <p:nvPr/>
        </p:nvGrpSpPr>
        <p:grpSpPr>
          <a:xfrm>
            <a:off x="203835" y="212725"/>
            <a:ext cx="341630" cy="280035"/>
            <a:chOff x="4729" y="1585"/>
            <a:chExt cx="842" cy="708"/>
          </a:xfrm>
        </p:grpSpPr>
        <p:pic>
          <p:nvPicPr>
            <p:cNvPr id="107" name="图片 106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8" name="图片 107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09" name="图片 108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950" y="1847215"/>
            <a:ext cx="1990725" cy="30003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88950" y="1382395"/>
            <a:ext cx="243459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点燃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SCRM</a:t>
            </a:r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系统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0035" y="1382395"/>
            <a:ext cx="5039995" cy="3649980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7957820" y="2692400"/>
            <a:ext cx="24345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支持半匹配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全匹配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可以打多组标签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5" name="矩形 94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02" name="对角圆角矩形 10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3" name="图片 10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" name="文本框 10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05" name="文本框 104"/>
          <p:cNvSpPr txBox="1"/>
          <p:nvPr/>
        </p:nvSpPr>
        <p:spPr>
          <a:xfrm>
            <a:off x="679450" y="213995"/>
            <a:ext cx="51358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高阶玩法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——</a:t>
            </a:r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关键词回复自动打标签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06" name="组合 105"/>
          <p:cNvGrpSpPr/>
          <p:nvPr/>
        </p:nvGrpSpPr>
        <p:grpSpPr>
          <a:xfrm>
            <a:off x="308610" y="270510"/>
            <a:ext cx="341630" cy="280035"/>
            <a:chOff x="4729" y="1585"/>
            <a:chExt cx="842" cy="708"/>
          </a:xfrm>
        </p:grpSpPr>
        <p:pic>
          <p:nvPicPr>
            <p:cNvPr id="107" name="图片 106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8" name="图片 107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09" name="图片 108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6" name="文本框 5"/>
          <p:cNvSpPr txBox="1"/>
          <p:nvPr/>
        </p:nvSpPr>
        <p:spPr>
          <a:xfrm>
            <a:off x="7562850" y="2572385"/>
            <a:ext cx="243459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呈现形式</a:t>
            </a:r>
            <a:endParaRPr lang="zh-CN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可以在左侧手动打标签</a:t>
            </a:r>
            <a:endParaRPr lang="zh-CN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等待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10min</a:t>
            </a:r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无回应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就会自动打标签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610" y="1060450"/>
            <a:ext cx="7120890" cy="4100195"/>
          </a:xfrm>
          <a:prstGeom prst="rect">
            <a:avLst/>
          </a:prstGeom>
          <a:ln>
            <a:solidFill>
              <a:srgbClr val="FFC00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5" name="矩形 94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02" name="对角圆角矩形 10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3" name="图片 10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" name="文本框 10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05" name="文本框 104"/>
          <p:cNvSpPr txBox="1"/>
          <p:nvPr/>
        </p:nvSpPr>
        <p:spPr>
          <a:xfrm>
            <a:off x="679450" y="213995"/>
            <a:ext cx="51358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高阶玩法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——</a:t>
            </a:r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关键词回复自动打标签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06" name="组合 105"/>
          <p:cNvGrpSpPr/>
          <p:nvPr/>
        </p:nvGrpSpPr>
        <p:grpSpPr>
          <a:xfrm>
            <a:off x="308610" y="270510"/>
            <a:ext cx="341630" cy="280035"/>
            <a:chOff x="4729" y="1585"/>
            <a:chExt cx="842" cy="708"/>
          </a:xfrm>
        </p:grpSpPr>
        <p:pic>
          <p:nvPicPr>
            <p:cNvPr id="107" name="图片 106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8" name="图片 107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09" name="图片 108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6" name="文本框 5"/>
          <p:cNvSpPr txBox="1"/>
          <p:nvPr/>
        </p:nvSpPr>
        <p:spPr>
          <a:xfrm>
            <a:off x="6449695" y="2217420"/>
            <a:ext cx="33451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还可以设置自动回复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只要用户的回复中包含关键词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即可自动弹出设定好的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群发内容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endParaRPr lang="en-US" altLang="zh-CN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610" y="821690"/>
            <a:ext cx="5909310" cy="4417695"/>
          </a:xfrm>
          <a:prstGeom prst="rect">
            <a:avLst/>
          </a:prstGeom>
          <a:ln>
            <a:solidFill>
              <a:srgbClr val="FFC00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5" name="矩形 94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02" name="对角圆角矩形 10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3" name="图片 10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" name="文本框 10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106" name="组合 105"/>
          <p:cNvGrpSpPr/>
          <p:nvPr/>
        </p:nvGrpSpPr>
        <p:grpSpPr>
          <a:xfrm>
            <a:off x="300990" y="296545"/>
            <a:ext cx="341630" cy="280035"/>
            <a:chOff x="4729" y="1585"/>
            <a:chExt cx="842" cy="708"/>
          </a:xfrm>
        </p:grpSpPr>
        <p:pic>
          <p:nvPicPr>
            <p:cNvPr id="107" name="图片 106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8" name="图片 107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09" name="图片 108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860" y="932180"/>
            <a:ext cx="2331720" cy="4577080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rcRect l="3962" t="5150" r="3700" b="5721"/>
          <a:stretch>
            <a:fillRect/>
          </a:stretch>
        </p:blipFill>
        <p:spPr>
          <a:xfrm>
            <a:off x="3181985" y="1530985"/>
            <a:ext cx="5831205" cy="3769360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3759835" y="880745"/>
            <a:ext cx="51269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通过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微伴助手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的【自定义表单】功能，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可以</a:t>
            </a:r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选择想要表单类型，问卷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or</a:t>
            </a:r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营销落地页均可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79450" y="213995"/>
            <a:ext cx="51358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高阶玩法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——</a:t>
            </a:r>
            <a:r>
              <a:rPr lang="zh-CN" altLang="en-US" sz="1600" b="1">
                <a:sym typeface="+mn-ea"/>
              </a:rPr>
              <a:t>通过填写问卷如何实现自动打标签？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5" name="矩形 94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02" name="对角圆角矩形 10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3" name="图片 10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" name="文本框 10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106" name="组合 105"/>
          <p:cNvGrpSpPr/>
          <p:nvPr/>
        </p:nvGrpSpPr>
        <p:grpSpPr>
          <a:xfrm>
            <a:off x="300990" y="296545"/>
            <a:ext cx="341630" cy="280035"/>
            <a:chOff x="4729" y="1585"/>
            <a:chExt cx="842" cy="708"/>
          </a:xfrm>
        </p:grpSpPr>
        <p:pic>
          <p:nvPicPr>
            <p:cNvPr id="107" name="图片 106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8" name="图片 107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09" name="图片 108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4" name="文本框 3"/>
          <p:cNvSpPr txBox="1"/>
          <p:nvPr/>
        </p:nvSpPr>
        <p:spPr>
          <a:xfrm>
            <a:off x="6934200" y="1814830"/>
            <a:ext cx="24345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只支持单选和多选的打标</a:t>
            </a:r>
            <a:endParaRPr lang="zh-CN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填空项不支持打标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990" y="847090"/>
            <a:ext cx="6363970" cy="4546600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643255" y="240030"/>
            <a:ext cx="51358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高阶玩法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——</a:t>
            </a:r>
            <a:r>
              <a:rPr lang="zh-CN" altLang="en-US" sz="1600" b="1">
                <a:sym typeface="+mn-ea"/>
              </a:rPr>
              <a:t>通过填写问卷如何实现自动打标签？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934200" y="2997200"/>
            <a:ext cx="318071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涉及年龄、性别的标签</a:t>
            </a:r>
            <a:endParaRPr lang="zh-CN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不要用微伴系统自带的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因为不是选择项，所以无法打标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可以手动设置成单选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or</a:t>
            </a:r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多选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5" name="矩形 94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02" name="对角圆角矩形 10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3" name="图片 10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" name="文本框 10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106" name="组合 105"/>
          <p:cNvGrpSpPr/>
          <p:nvPr/>
        </p:nvGrpSpPr>
        <p:grpSpPr>
          <a:xfrm>
            <a:off x="300990" y="296545"/>
            <a:ext cx="341630" cy="280035"/>
            <a:chOff x="4729" y="1585"/>
            <a:chExt cx="842" cy="708"/>
          </a:xfrm>
        </p:grpSpPr>
        <p:pic>
          <p:nvPicPr>
            <p:cNvPr id="107" name="图片 106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8" name="图片 107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09" name="图片 108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4" name="文本框 3"/>
          <p:cNvSpPr txBox="1"/>
          <p:nvPr/>
        </p:nvSpPr>
        <p:spPr>
          <a:xfrm>
            <a:off x="5877560" y="2136775"/>
            <a:ext cx="349123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根据用户行为标签可以分别打标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990" y="931545"/>
            <a:ext cx="5179695" cy="4560570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5877560" y="2820670"/>
            <a:ext cx="360616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、问卷填写完之后还可以做跳转设置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43255" y="240030"/>
            <a:ext cx="51358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高阶玩法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——</a:t>
            </a:r>
            <a:r>
              <a:rPr lang="zh-CN" altLang="en-US" sz="1600" b="1">
                <a:sym typeface="+mn-ea"/>
              </a:rPr>
              <a:t>通过填写问卷如何实现自动打标签？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5" name="矩形 94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02" name="对角圆角矩形 10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3" name="图片 10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" name="文本框 10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106" name="组合 105"/>
          <p:cNvGrpSpPr/>
          <p:nvPr/>
        </p:nvGrpSpPr>
        <p:grpSpPr>
          <a:xfrm>
            <a:off x="300990" y="296545"/>
            <a:ext cx="341630" cy="280035"/>
            <a:chOff x="4729" y="1585"/>
            <a:chExt cx="842" cy="708"/>
          </a:xfrm>
        </p:grpSpPr>
        <p:pic>
          <p:nvPicPr>
            <p:cNvPr id="107" name="图片 106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8" name="图片 107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09" name="图片 108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385" y="969645"/>
            <a:ext cx="2335530" cy="4320540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7060" y="969645"/>
            <a:ext cx="3182620" cy="1844040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7060" y="3002915"/>
            <a:ext cx="6127115" cy="2287905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711835" y="240030"/>
            <a:ext cx="63931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高阶玩法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——</a:t>
            </a:r>
            <a:r>
              <a:rPr lang="zh-CN" altLang="en-US" sz="1600" b="1">
                <a:sym typeface="+mn-ea"/>
              </a:rPr>
              <a:t>同一内容，如何分别统计不同渠道访问数据？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546850" y="1477010"/>
            <a:ext cx="27273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通过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互动雷达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的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添加渠道链接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功能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可以做多个不同渠道的统计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5" name="矩形 94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02" name="对角圆角矩形 10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3" name="图片 10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" name="文本框 10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106" name="组合 105"/>
          <p:cNvGrpSpPr/>
          <p:nvPr/>
        </p:nvGrpSpPr>
        <p:grpSpPr>
          <a:xfrm>
            <a:off x="300990" y="296545"/>
            <a:ext cx="341630" cy="280035"/>
            <a:chOff x="4729" y="1585"/>
            <a:chExt cx="842" cy="708"/>
          </a:xfrm>
        </p:grpSpPr>
        <p:pic>
          <p:nvPicPr>
            <p:cNvPr id="107" name="图片 106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8" name="图片 107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09" name="图片 108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9" name="文本框 8"/>
          <p:cNvSpPr txBox="1"/>
          <p:nvPr/>
        </p:nvSpPr>
        <p:spPr>
          <a:xfrm>
            <a:off x="711835" y="240030"/>
            <a:ext cx="63931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高阶玩法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——</a:t>
            </a:r>
            <a:r>
              <a:rPr lang="zh-CN" altLang="en-US" sz="1600" b="1">
                <a:sym typeface="+mn-ea"/>
              </a:rPr>
              <a:t>同一内容，如何分别统计不同渠道访问数据？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" name="图片 1" descr="养生方案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385" y="861695"/>
            <a:ext cx="1550670" cy="404304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7770" y="1359535"/>
            <a:ext cx="3088005" cy="2886075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15685" y="1288415"/>
            <a:ext cx="3689985" cy="2858135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643255" y="4977765"/>
            <a:ext cx="140462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朋友圈海报</a:t>
            </a:r>
            <a:endParaRPr lang="zh-CN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786380" y="4354195"/>
            <a:ext cx="237172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点对点沟通（图文链接）</a:t>
            </a:r>
            <a:endParaRPr lang="en-US" altLang="zh-CN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997065" y="4354195"/>
            <a:ext cx="237172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企微收到的消息提示</a:t>
            </a:r>
            <a:endParaRPr lang="en-US" altLang="zh-CN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" name="右箭头 4"/>
          <p:cNvSpPr/>
          <p:nvPr/>
        </p:nvSpPr>
        <p:spPr>
          <a:xfrm>
            <a:off x="5732145" y="2806700"/>
            <a:ext cx="290195" cy="217805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5" name="矩形 94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02" name="对角圆角矩形 10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3" name="图片 10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" name="文本框 10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05" name="文本框 104"/>
          <p:cNvSpPr txBox="1"/>
          <p:nvPr/>
        </p:nvSpPr>
        <p:spPr>
          <a:xfrm>
            <a:off x="1163320" y="435610"/>
            <a:ext cx="51358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第三招：如何让你的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群发内容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更容易得到用户回复？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06" name="组合 10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07" name="图片 106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8" name="图片 107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09" name="图片 108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4" name="矩形 3"/>
          <p:cNvSpPr/>
          <p:nvPr/>
        </p:nvSpPr>
        <p:spPr>
          <a:xfrm>
            <a:off x="752475" y="1435735"/>
            <a:ext cx="7964170" cy="299402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indent="0" algn="l">
              <a:lnSpc>
                <a:spcPct val="210000"/>
              </a:lnSpc>
              <a:buFont typeface="+mj-ea"/>
              <a:buNone/>
            </a:pPr>
            <a:r>
              <a:rPr lang="zh-CN" b="1">
                <a:sym typeface="+mn-ea"/>
              </a:rPr>
              <a:t>再教你们三招</a:t>
            </a:r>
            <a:r>
              <a:rPr lang="en-US" altLang="zh-CN" b="1">
                <a:sym typeface="+mn-ea"/>
              </a:rPr>
              <a:t>——</a:t>
            </a:r>
            <a:endParaRPr lang="zh-CN" b="1">
              <a:sym typeface="+mn-ea"/>
            </a:endParaRPr>
          </a:p>
          <a:p>
            <a:pPr marL="342900" indent="-342900" algn="l">
              <a:lnSpc>
                <a:spcPct val="210000"/>
              </a:lnSpc>
              <a:buFont typeface="+mj-ea"/>
              <a:buAutoNum type="circleNumDbPlain"/>
            </a:pPr>
            <a:r>
              <a:rPr lang="zh-CN">
                <a:sym typeface="+mn-ea"/>
              </a:rPr>
              <a:t>先结合场景思考，用户当下需要什么</a:t>
            </a:r>
            <a:endParaRPr lang="zh-CN">
              <a:sym typeface="+mn-ea"/>
            </a:endParaRPr>
          </a:p>
          <a:p>
            <a:pPr marL="342900" indent="-342900" algn="l">
              <a:lnSpc>
                <a:spcPct val="210000"/>
              </a:lnSpc>
              <a:buFont typeface="+mj-ea"/>
              <a:buAutoNum type="circleNumDbPlain"/>
            </a:pPr>
            <a:r>
              <a:rPr lang="zh-CN" altLang="en-US">
                <a:sym typeface="+mn-ea"/>
              </a:rPr>
              <a:t>再结合对的利益点刺激！</a:t>
            </a:r>
            <a:endParaRPr lang="zh-CN" altLang="en-US">
              <a:sym typeface="+mn-ea"/>
            </a:endParaRPr>
          </a:p>
          <a:p>
            <a:pPr marL="342900" indent="-342900" algn="l">
              <a:lnSpc>
                <a:spcPct val="210000"/>
              </a:lnSpc>
              <a:buFont typeface="+mj-ea"/>
              <a:buAutoNum type="circleNumDbPlain"/>
            </a:pPr>
            <a:r>
              <a:rPr lang="zh-CN">
                <a:sym typeface="+mn-ea"/>
              </a:rPr>
              <a:t>适当埋钩子，先吸引打开</a:t>
            </a:r>
            <a:endParaRPr lang="zh-CN" altLang="en-US" sz="1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组合 35"/>
          <p:cNvGrpSpPr/>
          <p:nvPr/>
        </p:nvGrpSpPr>
        <p:grpSpPr bwMode="auto">
          <a:xfrm>
            <a:off x="761273" y="468493"/>
            <a:ext cx="340615" cy="280413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4" y="1585"/>
              <a:ext cx="337" cy="708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4" y="1585"/>
              <a:ext cx="337" cy="708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8"/>
            </a:xfrm>
            <a:prstGeom prst="rect">
              <a:avLst/>
            </a:prstGeom>
          </p:spPr>
        </p:pic>
      </p:grpSp>
      <p:grpSp>
        <p:nvGrpSpPr>
          <p:cNvPr id="17411" name="组合 1"/>
          <p:cNvGrpSpPr/>
          <p:nvPr/>
        </p:nvGrpSpPr>
        <p:grpSpPr bwMode="auto">
          <a:xfrm>
            <a:off x="8986710" y="381360"/>
            <a:ext cx="627364" cy="266154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1795" noProof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7418" name="图片 5" descr="黑色ROI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0" y="1476"/>
              <a:ext cx="680" cy="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矩形 2"/>
          <p:cNvSpPr/>
          <p:nvPr/>
        </p:nvSpPr>
        <p:spPr>
          <a:xfrm>
            <a:off x="113314" y="126295"/>
            <a:ext cx="10021980" cy="551319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sz="1795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169714" y="356027"/>
            <a:ext cx="4151630" cy="50482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sz="2685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常规分层模型</a:t>
            </a:r>
            <a:r>
              <a:rPr lang="en-US" altLang="zh-CN" sz="2685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sz="2685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：</a:t>
            </a:r>
            <a:r>
              <a:rPr lang="zh-CN" sz="2685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象限模型</a:t>
            </a:r>
            <a:endParaRPr kumimoji="1" lang="zh-CN" sz="2685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9670" y="1249045"/>
            <a:ext cx="7167880" cy="37369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5" name="矩形 94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02" name="对角圆角矩形 10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3" name="图片 10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" name="文本框 10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05" name="文本框 104"/>
          <p:cNvSpPr txBox="1"/>
          <p:nvPr/>
        </p:nvSpPr>
        <p:spPr>
          <a:xfrm>
            <a:off x="615315" y="184785"/>
            <a:ext cx="366585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>
                <a:sym typeface="+mn-ea"/>
              </a:rPr>
              <a:t>先结合场景思考，用户当下需要什么</a:t>
            </a:r>
            <a:endParaRPr lang="zh-CN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06" name="组合 105"/>
          <p:cNvGrpSpPr/>
          <p:nvPr/>
        </p:nvGrpSpPr>
        <p:grpSpPr>
          <a:xfrm>
            <a:off x="244475" y="212725"/>
            <a:ext cx="341630" cy="280035"/>
            <a:chOff x="4729" y="1585"/>
            <a:chExt cx="842" cy="708"/>
          </a:xfrm>
        </p:grpSpPr>
        <p:pic>
          <p:nvPicPr>
            <p:cNvPr id="107" name="图片 106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8" name="图片 107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09" name="图片 108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pic>
        <p:nvPicPr>
          <p:cNvPr id="2" name="图片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771265" y="1226185"/>
            <a:ext cx="2330450" cy="37922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3676015" y="642620"/>
            <a:ext cx="25349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1600" b="1">
                <a:sym typeface="+mn-ea"/>
              </a:rPr>
              <a:t>9.3</a:t>
            </a:r>
            <a:r>
              <a:rPr lang="zh-CN" altLang="en-US" sz="1600" b="1">
                <a:sym typeface="+mn-ea"/>
              </a:rPr>
              <a:t>测试所用策略</a:t>
            </a:r>
            <a:endParaRPr lang="zh-CN" altLang="en-US" sz="1600" b="1">
              <a:sym typeface="+mn-ea"/>
            </a:endParaRPr>
          </a:p>
          <a:p>
            <a:pPr algn="ctr"/>
            <a:r>
              <a:rPr lang="zh-CN" altLang="en-US" sz="1600" b="1">
                <a:sym typeface="+mn-ea"/>
              </a:rPr>
              <a:t>单日留存率</a:t>
            </a:r>
            <a:r>
              <a:rPr lang="en-US" altLang="zh-CN" sz="1600" b="1">
                <a:sym typeface="+mn-ea"/>
              </a:rPr>
              <a:t>62.18%</a:t>
            </a:r>
            <a:endParaRPr lang="en-US" altLang="zh-CN" sz="1600" b="1"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847840" y="642620"/>
            <a:ext cx="24218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1600" b="1">
                <a:sym typeface="+mn-ea"/>
              </a:rPr>
              <a:t>9.6</a:t>
            </a:r>
            <a:r>
              <a:rPr lang="zh-CN" altLang="en-US" sz="1600" b="1">
                <a:sym typeface="+mn-ea"/>
              </a:rPr>
              <a:t>测试所用策略</a:t>
            </a:r>
            <a:endParaRPr lang="zh-CN" altLang="en-US" sz="1600" b="1">
              <a:sym typeface="+mn-ea"/>
            </a:endParaRPr>
          </a:p>
          <a:p>
            <a:pPr algn="ctr"/>
            <a:r>
              <a:rPr lang="zh-CN" altLang="en-US" sz="1600" b="1">
                <a:sym typeface="+mn-ea"/>
              </a:rPr>
              <a:t>单日留存率</a:t>
            </a:r>
            <a:r>
              <a:rPr lang="en-US" altLang="zh-CN" sz="1600" b="1">
                <a:sym typeface="+mn-ea"/>
              </a:rPr>
              <a:t>68.3%</a:t>
            </a:r>
            <a:endParaRPr lang="en-US" altLang="zh-CN" sz="1600" b="1"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7530" y="1264920"/>
            <a:ext cx="2362200" cy="37153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6" name="组合 5"/>
          <p:cNvGrpSpPr/>
          <p:nvPr/>
        </p:nvGrpSpPr>
        <p:grpSpPr>
          <a:xfrm>
            <a:off x="236855" y="184150"/>
            <a:ext cx="341630" cy="280035"/>
            <a:chOff x="4729" y="1585"/>
            <a:chExt cx="842" cy="708"/>
          </a:xfrm>
        </p:grpSpPr>
        <p:pic>
          <p:nvPicPr>
            <p:cNvPr id="8" name="图片 7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9" name="图片 8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1" name="图片 10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045" y="1226185"/>
            <a:ext cx="2552065" cy="3819525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103505" y="642620"/>
            <a:ext cx="33089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1600" b="1">
                <a:sym typeface="+mn-ea"/>
              </a:rPr>
              <a:t>8.25</a:t>
            </a:r>
            <a:r>
              <a:rPr lang="zh-CN" altLang="en-US" sz="1600" b="1">
                <a:sym typeface="+mn-ea"/>
              </a:rPr>
              <a:t>测试所用策略</a:t>
            </a:r>
            <a:endParaRPr lang="zh-CN" altLang="en-US" sz="1600" b="1">
              <a:sym typeface="+mn-ea"/>
            </a:endParaRPr>
          </a:p>
          <a:p>
            <a:pPr algn="ctr"/>
            <a:r>
              <a:rPr lang="zh-CN" altLang="en-US" sz="1600" b="1">
                <a:sym typeface="+mn-ea"/>
              </a:rPr>
              <a:t>单日留存率</a:t>
            </a:r>
            <a:r>
              <a:rPr lang="en-US" altLang="zh-CN" sz="1600" b="1">
                <a:sym typeface="+mn-ea"/>
              </a:rPr>
              <a:t>54.85</a:t>
            </a:r>
            <a:r>
              <a:rPr lang="en-US" altLang="zh-CN" sz="1600" b="1">
                <a:sym typeface="+mn-ea"/>
              </a:rPr>
              <a:t>%</a:t>
            </a:r>
            <a:endParaRPr lang="en-US" altLang="zh-CN" sz="1600" b="1"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39725" y="5179695"/>
            <a:ext cx="9165590" cy="306705"/>
          </a:xfrm>
          <a:prstGeom prst="rect">
            <a:avLst/>
          </a:prstGeom>
          <a:noFill/>
          <a:ln w="12700" cmpd="sng">
            <a:solidFill>
              <a:srgbClr val="ECAF74"/>
            </a:solidFill>
            <a:prstDash val="solid"/>
          </a:ln>
        </p:spPr>
        <p:txBody>
          <a:bodyPr wrap="square" rtlCol="0">
            <a:spAutoFit/>
          </a:bodyPr>
          <a:p>
            <a:pPr algn="ctr"/>
            <a:r>
              <a:rPr lang="zh-CN" sz="1400" b="1">
                <a:sym typeface="+mn-ea"/>
              </a:rPr>
              <a:t>结合用户实际使用场景去思考话术，思考用户当下需要什么，通过更改说辞，留存率可以实现</a:t>
            </a:r>
            <a:r>
              <a:rPr lang="en-US" altLang="zh-CN" sz="1400" b="1">
                <a:sym typeface="+mn-ea"/>
              </a:rPr>
              <a:t>14</a:t>
            </a:r>
            <a:r>
              <a:rPr lang="zh-CN" altLang="en-US" sz="1400" b="1">
                <a:sym typeface="+mn-ea"/>
              </a:rPr>
              <a:t>个点的差距</a:t>
            </a:r>
            <a:endParaRPr lang="zh-CN" altLang="en-US" sz="1400" b="1"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5" name="矩形 94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02" name="对角圆角矩形 10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3" name="图片 10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" name="文本框 10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05" name="文本框 104"/>
          <p:cNvSpPr txBox="1"/>
          <p:nvPr/>
        </p:nvSpPr>
        <p:spPr>
          <a:xfrm>
            <a:off x="711835" y="188595"/>
            <a:ext cx="340804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sym typeface="+mn-ea"/>
              </a:rPr>
              <a:t>再结合对的利益点刺激！</a:t>
            </a:r>
            <a:endParaRPr lang="zh-CN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06" name="组合 105"/>
          <p:cNvGrpSpPr/>
          <p:nvPr/>
        </p:nvGrpSpPr>
        <p:grpSpPr>
          <a:xfrm>
            <a:off x="300990" y="212725"/>
            <a:ext cx="341630" cy="280035"/>
            <a:chOff x="4729" y="1585"/>
            <a:chExt cx="842" cy="708"/>
          </a:xfrm>
        </p:grpSpPr>
        <p:pic>
          <p:nvPicPr>
            <p:cNvPr id="107" name="图片 106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8" name="图片 107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09" name="图片 108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4" name="矩形 3"/>
          <p:cNvSpPr/>
          <p:nvPr/>
        </p:nvSpPr>
        <p:spPr>
          <a:xfrm>
            <a:off x="1271905" y="711835"/>
            <a:ext cx="7059930" cy="494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l"/>
            <a:r>
              <a:rPr lang="zh-CN"/>
              <a:t>不同的话术，带来了两个截然不同的留存率、打开率、</a:t>
            </a:r>
            <a:r>
              <a:rPr lang="zh-CN"/>
              <a:t>回复率</a:t>
            </a:r>
            <a:endParaRPr lang="zh-CN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635" y="1478915"/>
            <a:ext cx="4321810" cy="2502535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6795" y="1478915"/>
            <a:ext cx="5160645" cy="2424430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862965" y="4075430"/>
            <a:ext cx="330898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1600" b="1">
                <a:sym typeface="+mn-ea"/>
              </a:rPr>
              <a:t>单日打开率</a:t>
            </a:r>
            <a:r>
              <a:rPr lang="en-US" altLang="zh-CN" sz="1600" b="1">
                <a:sym typeface="+mn-ea"/>
              </a:rPr>
              <a:t>2.14%</a:t>
            </a:r>
            <a:endParaRPr lang="en-US" altLang="zh-CN" sz="1600" b="1"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813425" y="4075430"/>
            <a:ext cx="330898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1600" b="1">
                <a:sym typeface="+mn-ea"/>
              </a:rPr>
              <a:t>单日打开率</a:t>
            </a:r>
            <a:r>
              <a:rPr lang="en-US" altLang="zh-CN" sz="1600" b="1">
                <a:sym typeface="+mn-ea"/>
              </a:rPr>
              <a:t>7.53%</a:t>
            </a:r>
            <a:endParaRPr lang="en-US" altLang="zh-CN" sz="1600" b="1"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5" name="矩形 94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02" name="对角圆角矩形 10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3" name="图片 10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" name="文本框 10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106" name="组合 105"/>
          <p:cNvGrpSpPr/>
          <p:nvPr/>
        </p:nvGrpSpPr>
        <p:grpSpPr>
          <a:xfrm>
            <a:off x="340995" y="287020"/>
            <a:ext cx="341630" cy="280035"/>
            <a:chOff x="4729" y="1585"/>
            <a:chExt cx="842" cy="708"/>
          </a:xfrm>
        </p:grpSpPr>
        <p:pic>
          <p:nvPicPr>
            <p:cNvPr id="107" name="图片 106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8" name="图片 107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09" name="图片 108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775" y="1590675"/>
            <a:ext cx="3452495" cy="8280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525" y="2768600"/>
            <a:ext cx="3388995" cy="8134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02225" y="2785745"/>
            <a:ext cx="3235325" cy="7791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02225" y="1590675"/>
            <a:ext cx="3054985" cy="845820"/>
          </a:xfrm>
          <a:prstGeom prst="rect">
            <a:avLst/>
          </a:prstGeom>
        </p:spPr>
      </p:pic>
      <p:sp>
        <p:nvSpPr>
          <p:cNvPr id="105" name="文本框 104"/>
          <p:cNvSpPr txBox="1"/>
          <p:nvPr/>
        </p:nvSpPr>
        <p:spPr>
          <a:xfrm>
            <a:off x="2143760" y="4714875"/>
            <a:ext cx="568261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思考：如果你收到这样两条消息，对比下，你会打开哪一个？</a:t>
            </a:r>
            <a:endParaRPr lang="zh-CN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43865" y="1161415"/>
            <a:ext cx="3871595" cy="3314700"/>
          </a:xfrm>
          <a:prstGeom prst="rect">
            <a:avLst/>
          </a:prstGeom>
          <a:noFill/>
          <a:ln>
            <a:solidFill>
              <a:srgbClr val="ECA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4934585" y="1161415"/>
            <a:ext cx="3871595" cy="3314700"/>
          </a:xfrm>
          <a:prstGeom prst="rect">
            <a:avLst/>
          </a:prstGeom>
          <a:noFill/>
          <a:ln>
            <a:solidFill>
              <a:srgbClr val="ECA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723900" y="243205"/>
            <a:ext cx="2697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>
                <a:sym typeface="+mn-ea"/>
              </a:rPr>
              <a:t>适当埋钩子，先吸引打开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5" name="圆角矩形 4"/>
          <p:cNvSpPr/>
          <p:nvPr/>
        </p:nvSpPr>
        <p:spPr>
          <a:xfrm>
            <a:off x="2223135" y="2564130"/>
            <a:ext cx="5813425" cy="63055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2056765" y="2618105"/>
            <a:ext cx="61468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800" b="1" dirty="0">
                <a:sym typeface="+mn-ea"/>
              </a:rPr>
              <a:t>某个护品牌案例</a:t>
            </a:r>
            <a:endParaRPr lang="zh-CN" altLang="en-US" sz="28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42023" y="351473"/>
            <a:ext cx="119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>
                <a:solidFill>
                  <a:schemeClr val="tx1"/>
                </a:solidFill>
                <a:sym typeface="+mn-ea"/>
              </a:rPr>
              <a:t>案例解析</a:t>
            </a:r>
            <a:endParaRPr lang="zh-CN" altLang="en-US" sz="20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85775" y="398145"/>
            <a:ext cx="341630" cy="280035"/>
            <a:chOff x="4729" y="1585"/>
            <a:chExt cx="842" cy="708"/>
          </a:xfrm>
        </p:grpSpPr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4" name="图片 13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5" name="图片 1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398145" y="239395"/>
            <a:ext cx="1013460" cy="1090930"/>
            <a:chOff x="3413" y="3864"/>
            <a:chExt cx="1596" cy="1718"/>
          </a:xfrm>
        </p:grpSpPr>
        <p:pic>
          <p:nvPicPr>
            <p:cNvPr id="19" name="图片 18" descr="六角形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3719" y="4253"/>
              <a:ext cx="1104" cy="101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 dirty="0">
                  <a:latin typeface="微软雅黑" panose="020B0503020204020204" charset="-122"/>
                  <a:ea typeface="微软雅黑" panose="020B0503020204020204" charset="-122"/>
                </a:rPr>
                <a:t>数据收集</a:t>
              </a:r>
              <a:endParaRPr lang="zh-CN" altLang="en-US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3399155" y="2001647"/>
            <a:ext cx="2818765" cy="514350"/>
            <a:chOff x="5743" y="2751"/>
            <a:chExt cx="4439" cy="810"/>
          </a:xfrm>
        </p:grpSpPr>
        <p:sp>
          <p:nvSpPr>
            <p:cNvPr id="62" name="矩形 61"/>
            <p:cNvSpPr/>
            <p:nvPr/>
          </p:nvSpPr>
          <p:spPr>
            <a:xfrm>
              <a:off x="6746" y="2751"/>
              <a:ext cx="3437" cy="811"/>
            </a:xfrm>
            <a:prstGeom prst="rect">
              <a:avLst/>
            </a:prstGeom>
            <a:solidFill>
              <a:srgbClr val="E4DA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3" name="图片 32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249" y="2853"/>
              <a:ext cx="337" cy="709"/>
            </a:xfrm>
            <a:prstGeom prst="rect">
              <a:avLst/>
            </a:prstGeom>
          </p:spPr>
        </p:pic>
        <p:pic>
          <p:nvPicPr>
            <p:cNvPr id="64" name="图片 33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996" y="2853"/>
              <a:ext cx="337" cy="709"/>
            </a:xfrm>
            <a:prstGeom prst="rect">
              <a:avLst/>
            </a:prstGeom>
          </p:spPr>
        </p:pic>
        <p:pic>
          <p:nvPicPr>
            <p:cNvPr id="65" name="图片 34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743" y="2853"/>
              <a:ext cx="337" cy="709"/>
            </a:xfrm>
            <a:prstGeom prst="rect">
              <a:avLst/>
            </a:prstGeom>
          </p:spPr>
        </p:pic>
      </p:grpSp>
      <p:sp>
        <p:nvSpPr>
          <p:cNvPr id="66" name="文本框 65"/>
          <p:cNvSpPr txBox="1"/>
          <p:nvPr>
            <p:custDataLst>
              <p:tags r:id="rId6"/>
            </p:custDataLst>
          </p:nvPr>
        </p:nvSpPr>
        <p:spPr>
          <a:xfrm>
            <a:off x="4207510" y="2075307"/>
            <a:ext cx="1783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>
                <a:solidFill>
                  <a:srgbClr val="035898"/>
                </a:solidFill>
              </a:rPr>
              <a:t>内容端粉丝画像</a:t>
            </a:r>
            <a:endParaRPr lang="zh-CN" altLang="en-US" b="1">
              <a:solidFill>
                <a:srgbClr val="035898"/>
              </a:solidFill>
            </a:endParaRPr>
          </a:p>
        </p:txBody>
      </p:sp>
      <p:sp>
        <p:nvSpPr>
          <p:cNvPr id="71" name="文本框 70"/>
          <p:cNvSpPr txBox="1"/>
          <p:nvPr>
            <p:custDataLst>
              <p:tags r:id="rId7"/>
            </p:custDataLst>
          </p:nvPr>
        </p:nvSpPr>
        <p:spPr>
          <a:xfrm>
            <a:off x="4207510" y="2592832"/>
            <a:ext cx="1783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>
                <a:solidFill>
                  <a:srgbClr val="035898"/>
                </a:solidFill>
              </a:rPr>
              <a:t>交易端粉丝画像</a:t>
            </a:r>
            <a:endParaRPr lang="zh-CN" altLang="en-US" b="1">
              <a:solidFill>
                <a:srgbClr val="035898"/>
              </a:solidFill>
            </a:endParaRPr>
          </a:p>
        </p:txBody>
      </p:sp>
      <p:sp>
        <p:nvSpPr>
          <p:cNvPr id="73" name="文本框 72"/>
          <p:cNvSpPr txBox="1"/>
          <p:nvPr>
            <p:custDataLst>
              <p:tags r:id="rId8"/>
            </p:custDataLst>
          </p:nvPr>
        </p:nvSpPr>
        <p:spPr>
          <a:xfrm>
            <a:off x="4207510" y="3110357"/>
            <a:ext cx="1783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>
                <a:solidFill>
                  <a:srgbClr val="035898"/>
                </a:solidFill>
              </a:rPr>
              <a:t>微信端粉丝画像</a:t>
            </a:r>
            <a:endParaRPr lang="zh-CN" altLang="en-US" b="1">
              <a:solidFill>
                <a:srgbClr val="035898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404570" y="581372"/>
            <a:ext cx="6712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一、标签体系的基础：通过人群画像进行数据收集 （收集阶段）</a:t>
            </a:r>
            <a:endParaRPr lang="zh-CN" altLang="en-US" b="1" dirty="0"/>
          </a:p>
        </p:txBody>
      </p:sp>
      <p:grpSp>
        <p:nvGrpSpPr>
          <p:cNvPr id="5" name="组合 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8473399" y="1625282"/>
            <a:ext cx="1397800" cy="1386138"/>
          </a:xfrm>
          <a:prstGeom prst="ellipse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1554" y="399415"/>
            <a:ext cx="5401945" cy="2274570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5970199" y="550862"/>
            <a:ext cx="1710690" cy="1640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lang="zh-CN" altLang="en-US" dirty="0"/>
              <a:t>男性用户占比：</a:t>
            </a:r>
            <a:r>
              <a:rPr lang="en-US" altLang="zh-CN" dirty="0"/>
              <a:t>23.57%</a:t>
            </a:r>
            <a:endParaRPr lang="en-US" altLang="zh-CN" dirty="0"/>
          </a:p>
          <a:p>
            <a:pPr algn="l">
              <a:lnSpc>
                <a:spcPct val="140000"/>
              </a:lnSpc>
            </a:pPr>
            <a:r>
              <a:rPr lang="zh-CN" altLang="en-US" dirty="0"/>
              <a:t>女性用户占比：</a:t>
            </a:r>
            <a:r>
              <a:rPr lang="en-US" altLang="zh-CN" dirty="0"/>
              <a:t>76.43%</a:t>
            </a:r>
            <a:endParaRPr lang="en-US" altLang="zh-CN" dirty="0"/>
          </a:p>
        </p:txBody>
      </p:sp>
      <p:sp>
        <p:nvSpPr>
          <p:cNvPr id="32" name="文本框 31"/>
          <p:cNvSpPr txBox="1"/>
          <p:nvPr/>
        </p:nvSpPr>
        <p:spPr>
          <a:xfrm>
            <a:off x="5970199" y="2424747"/>
            <a:ext cx="2663190" cy="1640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lang="en-US" altLang="zh-CN" dirty="0"/>
              <a:t>18-25</a:t>
            </a:r>
            <a:r>
              <a:rPr lang="zh-CN" altLang="en-US" dirty="0"/>
              <a:t>岁：</a:t>
            </a:r>
            <a:r>
              <a:rPr lang="en-US" altLang="zh-CN" dirty="0"/>
              <a:t>37.4%</a:t>
            </a:r>
            <a:endParaRPr lang="en-US" altLang="zh-CN" dirty="0"/>
          </a:p>
          <a:p>
            <a:pPr algn="l">
              <a:lnSpc>
                <a:spcPct val="140000"/>
              </a:lnSpc>
            </a:pPr>
            <a:r>
              <a:rPr lang="en-US" altLang="zh-CN" dirty="0"/>
              <a:t>26-30</a:t>
            </a:r>
            <a:r>
              <a:rPr lang="zh-CN" altLang="en-US" dirty="0"/>
              <a:t>岁：</a:t>
            </a:r>
            <a:r>
              <a:rPr lang="en-US" altLang="zh-CN" dirty="0"/>
              <a:t>21.31%</a:t>
            </a:r>
            <a:endParaRPr lang="en-US" altLang="zh-CN" dirty="0"/>
          </a:p>
          <a:p>
            <a:pPr algn="l">
              <a:lnSpc>
                <a:spcPct val="140000"/>
              </a:lnSpc>
            </a:pPr>
            <a:r>
              <a:rPr lang="en-US" altLang="zh-CN" dirty="0"/>
              <a:t>31-35</a:t>
            </a:r>
            <a:r>
              <a:rPr lang="zh-CN" altLang="en-US" dirty="0"/>
              <a:t>岁：</a:t>
            </a:r>
            <a:r>
              <a:rPr lang="en-US" altLang="zh-CN" dirty="0"/>
              <a:t>14.19%</a:t>
            </a:r>
            <a:endParaRPr lang="en-US" altLang="zh-CN" dirty="0"/>
          </a:p>
          <a:p>
            <a:pPr algn="l">
              <a:lnSpc>
                <a:spcPct val="140000"/>
              </a:lnSpc>
            </a:pPr>
            <a:r>
              <a:rPr lang="zh-CN" altLang="en-US" dirty="0"/>
              <a:t>合计</a:t>
            </a:r>
            <a:r>
              <a:rPr lang="en-US" altLang="zh-CN" dirty="0"/>
              <a:t>72.9%</a:t>
            </a:r>
            <a:endParaRPr lang="zh-CN" altLang="en-US" dirty="0"/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554" y="2814955"/>
            <a:ext cx="5401945" cy="2271395"/>
          </a:xfrm>
          <a:prstGeom prst="rect">
            <a:avLst/>
          </a:prstGeom>
        </p:spPr>
      </p:pic>
      <p:grpSp>
        <p:nvGrpSpPr>
          <p:cNvPr id="34" name="组合 33"/>
          <p:cNvGrpSpPr/>
          <p:nvPr/>
        </p:nvGrpSpPr>
        <p:grpSpPr>
          <a:xfrm>
            <a:off x="5970199" y="4160837"/>
            <a:ext cx="3989705" cy="1482725"/>
            <a:chOff x="9513" y="6523"/>
            <a:chExt cx="6283" cy="2335"/>
          </a:xfrm>
        </p:grpSpPr>
        <p:sp>
          <p:nvSpPr>
            <p:cNvPr id="36" name="object 13"/>
            <p:cNvSpPr/>
            <p:nvPr/>
          </p:nvSpPr>
          <p:spPr>
            <a:xfrm>
              <a:off x="9513" y="6523"/>
              <a:ext cx="6111" cy="452"/>
            </a:xfrm>
            <a:prstGeom prst="rect">
              <a:avLst/>
            </a:prstGeom>
            <a:solidFill>
              <a:srgbClr val="EC691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11924" y="6556"/>
              <a:ext cx="1288" cy="3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1000" b="1">
                  <a:solidFill>
                    <a:schemeClr val="bg1"/>
                  </a:solidFill>
                </a:rPr>
                <a:t>分析及判断</a:t>
              </a:r>
              <a:endParaRPr lang="zh-CN" altLang="en-US" sz="1000" b="1">
                <a:solidFill>
                  <a:schemeClr val="bg1"/>
                </a:solidFill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9513" y="6975"/>
              <a:ext cx="6111" cy="188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9513" y="6975"/>
              <a:ext cx="6283" cy="125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>
                <a:lnSpc>
                  <a:spcPct val="160000"/>
                </a:lnSpc>
              </a:pPr>
              <a:r>
                <a:rPr lang="en-US" sz="1000" dirty="0"/>
                <a:t>1</a:t>
              </a:r>
              <a:r>
                <a:rPr lang="zh-CN" altLang="en-US" sz="1000" dirty="0"/>
                <a:t>，用户年龄层主要覆盖在</a:t>
              </a:r>
              <a:r>
                <a:rPr lang="en-US" altLang="zh-CN" sz="1000" dirty="0"/>
                <a:t>18-35</a:t>
              </a:r>
              <a:r>
                <a:rPr lang="zh-CN" altLang="en-US" sz="1000" dirty="0"/>
                <a:t>岁，其中</a:t>
              </a:r>
              <a:r>
                <a:rPr lang="en-US" altLang="zh-CN" sz="1000" dirty="0"/>
                <a:t>18-30</a:t>
              </a:r>
              <a:r>
                <a:rPr lang="zh-CN" altLang="en-US" sz="1000" dirty="0"/>
                <a:t>岁占比达到</a:t>
              </a:r>
              <a:r>
                <a:rPr lang="en-US" altLang="zh-CN" sz="1000" dirty="0"/>
                <a:t>58.7%</a:t>
              </a:r>
              <a:r>
                <a:rPr lang="zh-CN" altLang="en-US" sz="1000" dirty="0"/>
                <a:t>，   代表人群偏向网购人群，活跃度较高。</a:t>
              </a:r>
              <a:endParaRPr lang="en-US" altLang="zh-CN" sz="1000" dirty="0"/>
            </a:p>
            <a:p>
              <a:pPr algn="l">
                <a:lnSpc>
                  <a:spcPct val="160000"/>
                </a:lnSpc>
              </a:pPr>
              <a:r>
                <a:rPr lang="en-US" altLang="zh-CN" sz="1000" dirty="0"/>
                <a:t>2</a:t>
              </a:r>
              <a:r>
                <a:rPr lang="zh-CN" altLang="en-US" sz="1000" dirty="0"/>
                <a:t>，男女比例 </a:t>
              </a:r>
              <a:r>
                <a:rPr lang="en-US" altLang="zh-CN" sz="1000" dirty="0"/>
                <a:t>1</a:t>
              </a:r>
              <a:r>
                <a:rPr lang="zh-CN" altLang="en-US" sz="1000" dirty="0"/>
                <a:t>：</a:t>
              </a:r>
              <a:r>
                <a:rPr lang="en-US" altLang="zh-CN" sz="1000" dirty="0"/>
                <a:t>3 </a:t>
              </a:r>
              <a:r>
                <a:rPr lang="zh-CN" altLang="en-US" sz="1000" dirty="0"/>
                <a:t>，品牌认知偏女性化，输出内容主要以女性视角。</a:t>
              </a:r>
              <a:endParaRPr lang="zh-CN" altLang="en-US" sz="1000" dirty="0"/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8626532" y="1956310"/>
            <a:ext cx="114403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FEA900"/>
                </a:solidFill>
              </a:rPr>
              <a:t>标签抓取</a:t>
            </a:r>
            <a:endParaRPr lang="en-US" altLang="zh-CN" b="1" dirty="0">
              <a:solidFill>
                <a:srgbClr val="FEA900"/>
              </a:solidFill>
            </a:endParaRPr>
          </a:p>
          <a:p>
            <a:pPr algn="ctr"/>
            <a:r>
              <a:rPr lang="zh-CN" altLang="en-US" sz="1400" dirty="0">
                <a:solidFill>
                  <a:srgbClr val="FEA900"/>
                </a:solidFill>
              </a:rPr>
              <a:t>男女比例</a:t>
            </a:r>
            <a:endParaRPr lang="en-US" altLang="zh-CN" sz="1400" dirty="0">
              <a:solidFill>
                <a:srgbClr val="FEA900"/>
              </a:solidFill>
            </a:endParaRPr>
          </a:p>
          <a:p>
            <a:pPr algn="ctr"/>
            <a:r>
              <a:rPr lang="zh-CN" altLang="en-US" sz="1400" dirty="0">
                <a:solidFill>
                  <a:srgbClr val="FEA900"/>
                </a:solidFill>
              </a:rPr>
              <a:t>年龄比例</a:t>
            </a:r>
            <a:endParaRPr lang="en-US" altLang="zh-CN" sz="1400" dirty="0">
              <a:solidFill>
                <a:srgbClr val="FEA900"/>
              </a:solidFill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9262" y="307022"/>
            <a:ext cx="5423535" cy="22929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591" y="2786379"/>
            <a:ext cx="5422900" cy="204216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5795822" y="325357"/>
            <a:ext cx="3880485" cy="1706880"/>
            <a:chOff x="9393" y="5290"/>
            <a:chExt cx="6111" cy="2688"/>
          </a:xfrm>
        </p:grpSpPr>
        <p:sp>
          <p:nvSpPr>
            <p:cNvPr id="11" name="object 13"/>
            <p:cNvSpPr/>
            <p:nvPr/>
          </p:nvSpPr>
          <p:spPr>
            <a:xfrm>
              <a:off x="9393" y="5290"/>
              <a:ext cx="6111" cy="452"/>
            </a:xfrm>
            <a:prstGeom prst="rect">
              <a:avLst/>
            </a:prstGeom>
            <a:solidFill>
              <a:srgbClr val="EC691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1804" y="5290"/>
              <a:ext cx="1288" cy="3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1000" b="1">
                  <a:solidFill>
                    <a:schemeClr val="bg1"/>
                  </a:solidFill>
                </a:rPr>
                <a:t>分析及判断</a:t>
              </a:r>
              <a:endParaRPr lang="zh-CN" altLang="en-US" sz="1000" b="1">
                <a:solidFill>
                  <a:schemeClr val="bg1"/>
                </a:solidFill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9393" y="5676"/>
              <a:ext cx="6111" cy="230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9521" y="5936"/>
              <a:ext cx="5854" cy="130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>
                <a:lnSpc>
                  <a:spcPct val="160000"/>
                </a:lnSpc>
              </a:pPr>
              <a:r>
                <a:rPr lang="en-US" sz="1000" dirty="0"/>
                <a:t>1</a:t>
              </a:r>
              <a:r>
                <a:rPr lang="zh-CN" altLang="en-US" sz="1000" dirty="0"/>
                <a:t>，品牌偏好数码、零食以及通路型品牌，说明用户覆盖面广，品牌忠诚度低，个性不鲜明</a:t>
              </a:r>
              <a:endParaRPr lang="zh-CN" altLang="en-US" sz="1000" dirty="0"/>
            </a:p>
            <a:p>
              <a:pPr algn="l">
                <a:lnSpc>
                  <a:spcPct val="160000"/>
                </a:lnSpc>
              </a:pPr>
              <a:endParaRPr lang="zh-CN" altLang="en-US" sz="1000" dirty="0"/>
            </a:p>
          </p:txBody>
        </p:sp>
      </p:grpSp>
      <p:sp>
        <p:nvSpPr>
          <p:cNvPr id="15" name="矩形 14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9" name="椭圆 18"/>
          <p:cNvSpPr/>
          <p:nvPr/>
        </p:nvSpPr>
        <p:spPr>
          <a:xfrm>
            <a:off x="7198875" y="3682741"/>
            <a:ext cx="1397800" cy="1386138"/>
          </a:xfrm>
          <a:prstGeom prst="ellipse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7241986" y="3867978"/>
            <a:ext cx="13115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FEA900"/>
                </a:solidFill>
              </a:rPr>
              <a:t>标签抓取</a:t>
            </a:r>
            <a:endParaRPr lang="en-US" altLang="zh-CN" b="1" dirty="0">
              <a:solidFill>
                <a:srgbClr val="FEA900"/>
              </a:solidFill>
            </a:endParaRPr>
          </a:p>
          <a:p>
            <a:pPr algn="ctr"/>
            <a:r>
              <a:rPr lang="zh-CN" altLang="en-US" sz="1400" dirty="0">
                <a:solidFill>
                  <a:srgbClr val="FEA900"/>
                </a:solidFill>
              </a:rPr>
              <a:t>品牌</a:t>
            </a:r>
            <a:r>
              <a:rPr lang="en-US" altLang="zh-CN" sz="1400" dirty="0">
                <a:solidFill>
                  <a:srgbClr val="FEA900"/>
                </a:solidFill>
              </a:rPr>
              <a:t>/</a:t>
            </a:r>
            <a:r>
              <a:rPr lang="zh-CN" altLang="en-US" sz="1400" dirty="0">
                <a:solidFill>
                  <a:srgbClr val="FEA900"/>
                </a:solidFill>
              </a:rPr>
              <a:t>品类偏好</a:t>
            </a:r>
            <a:endParaRPr lang="en-US" altLang="zh-CN" sz="1400" dirty="0">
              <a:solidFill>
                <a:srgbClr val="FEA900"/>
              </a:solidFill>
            </a:endParaRPr>
          </a:p>
          <a:p>
            <a:pPr algn="ctr"/>
            <a:r>
              <a:rPr lang="zh-CN" altLang="en-US" sz="1400" dirty="0">
                <a:solidFill>
                  <a:srgbClr val="FEA900"/>
                </a:solidFill>
              </a:rPr>
              <a:t>职位</a:t>
            </a:r>
            <a:endParaRPr lang="en-US" altLang="zh-CN" sz="1400" dirty="0">
              <a:solidFill>
                <a:srgbClr val="FEA900"/>
              </a:solidFill>
            </a:endParaRPr>
          </a:p>
          <a:p>
            <a:pPr algn="ctr"/>
            <a:r>
              <a:rPr lang="zh-CN" altLang="en-US" sz="1400" dirty="0">
                <a:solidFill>
                  <a:srgbClr val="FEA900"/>
                </a:solidFill>
              </a:rPr>
              <a:t>消费情况</a:t>
            </a:r>
            <a:endParaRPr lang="en-US" altLang="zh-CN" sz="1400" dirty="0">
              <a:solidFill>
                <a:srgbClr val="FEA900"/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828030" y="1731327"/>
            <a:ext cx="3885565" cy="1737360"/>
            <a:chOff x="9393" y="5290"/>
            <a:chExt cx="6119" cy="2736"/>
          </a:xfrm>
        </p:grpSpPr>
        <p:sp>
          <p:nvSpPr>
            <p:cNvPr id="328" name="object 13"/>
            <p:cNvSpPr/>
            <p:nvPr/>
          </p:nvSpPr>
          <p:spPr>
            <a:xfrm>
              <a:off x="9393" y="5290"/>
              <a:ext cx="6111" cy="452"/>
            </a:xfrm>
            <a:prstGeom prst="rect">
              <a:avLst/>
            </a:prstGeom>
            <a:solidFill>
              <a:srgbClr val="EC691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29" name="文本框 328"/>
            <p:cNvSpPr txBox="1"/>
            <p:nvPr/>
          </p:nvSpPr>
          <p:spPr>
            <a:xfrm>
              <a:off x="11804" y="5290"/>
              <a:ext cx="1288" cy="3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1000" b="1">
                  <a:solidFill>
                    <a:schemeClr val="bg1"/>
                  </a:solidFill>
                </a:rPr>
                <a:t>分析及判断</a:t>
              </a:r>
              <a:endParaRPr lang="zh-CN" altLang="en-US" sz="1000" b="1">
                <a:solidFill>
                  <a:schemeClr val="bg1"/>
                </a:solidFill>
              </a:endParaRPr>
            </a:p>
          </p:txBody>
        </p:sp>
        <p:sp>
          <p:nvSpPr>
            <p:cNvPr id="332" name="矩形 331"/>
            <p:cNvSpPr/>
            <p:nvPr/>
          </p:nvSpPr>
          <p:spPr>
            <a:xfrm>
              <a:off x="9401" y="5724"/>
              <a:ext cx="6111" cy="230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9530" y="5834"/>
              <a:ext cx="5854" cy="208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>
                <a:lnSpc>
                  <a:spcPct val="160000"/>
                </a:lnSpc>
              </a:pPr>
              <a:r>
                <a:rPr lang="en-US" sz="1000" dirty="0"/>
                <a:t>1</a:t>
              </a:r>
              <a:r>
                <a:rPr lang="zh-CN" altLang="en-US" sz="1000" dirty="0"/>
                <a:t>，数码达人</a:t>
              </a:r>
              <a:r>
                <a:rPr lang="en-US" altLang="zh-CN" sz="1000" dirty="0"/>
                <a:t>&amp;</a:t>
              </a:r>
              <a:r>
                <a:rPr lang="zh-CN" altLang="en-US" sz="1000" dirty="0"/>
                <a:t>速食客     </a:t>
              </a:r>
              <a:r>
                <a:rPr lang="en-US" altLang="zh-CN" sz="1000" dirty="0"/>
                <a:t>VS     </a:t>
              </a:r>
              <a:r>
                <a:rPr lang="zh-CN" altLang="en-US" sz="1000" dirty="0"/>
                <a:t>时尚靓妹</a:t>
              </a:r>
              <a:r>
                <a:rPr lang="en-US" altLang="zh-CN" sz="1000" dirty="0"/>
                <a:t>&amp;</a:t>
              </a:r>
              <a:r>
                <a:rPr lang="zh-CN" altLang="en-US" sz="1000" dirty="0"/>
                <a:t>家庭主妇</a:t>
              </a:r>
              <a:r>
                <a:rPr lang="en-US" altLang="zh-CN" sz="1000" dirty="0"/>
                <a:t>&amp;</a:t>
              </a:r>
              <a:r>
                <a:rPr lang="zh-CN" altLang="en-US" sz="1000" dirty="0"/>
                <a:t>白富美</a:t>
              </a:r>
              <a:endParaRPr lang="zh-CN" altLang="en-US" sz="1000" dirty="0"/>
            </a:p>
            <a:p>
              <a:pPr algn="l">
                <a:lnSpc>
                  <a:spcPct val="160000"/>
                </a:lnSpc>
              </a:pPr>
              <a:r>
                <a:rPr lang="zh-CN" altLang="en-US" sz="1000" dirty="0"/>
                <a:t>相对矛盾的组合，反应出品牌用户覆盖面广，后续私域投放的内容需要不能全部都是洗护专业知识（粘度低）</a:t>
              </a:r>
              <a:endParaRPr lang="zh-CN" altLang="en-US" sz="1000" dirty="0"/>
            </a:p>
            <a:p>
              <a:pPr algn="l">
                <a:lnSpc>
                  <a:spcPct val="160000"/>
                </a:lnSpc>
              </a:pPr>
              <a:r>
                <a:rPr lang="en-US" altLang="zh-CN" sz="1000" dirty="0"/>
                <a:t>2</a:t>
              </a:r>
              <a:r>
                <a:rPr lang="zh-CN" altLang="en-US" sz="1000" dirty="0"/>
                <a:t>，顾客消费层级集中在第二第三层级，符合目前的店铺客单价</a:t>
              </a:r>
              <a:r>
                <a:rPr lang="en-US" altLang="zh-CN" sz="1000" dirty="0"/>
                <a:t>89</a:t>
              </a:r>
              <a:r>
                <a:rPr lang="zh-CN" altLang="en-US" sz="1000" dirty="0"/>
                <a:t>元的状态。后续私域产品规划可尝试</a:t>
              </a:r>
              <a:r>
                <a:rPr lang="en-US" altLang="zh-CN" sz="1000" dirty="0"/>
                <a:t>100-120</a:t>
              </a:r>
              <a:r>
                <a:rPr lang="zh-CN" altLang="en-US" sz="1000" dirty="0"/>
                <a:t>元</a:t>
              </a:r>
              <a:endParaRPr lang="zh-CN" altLang="en-US" sz="1000" dirty="0"/>
            </a:p>
          </p:txBody>
        </p:sp>
      </p:grp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398145" y="239395"/>
            <a:ext cx="1013460" cy="1090930"/>
            <a:chOff x="3413" y="3864"/>
            <a:chExt cx="1596" cy="1718"/>
          </a:xfrm>
        </p:grpSpPr>
        <p:pic>
          <p:nvPicPr>
            <p:cNvPr id="19" name="图片 18" descr="六角形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3719" y="4253"/>
              <a:ext cx="1104" cy="101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 dirty="0">
                  <a:latin typeface="微软雅黑" panose="020B0503020204020204" charset="-122"/>
                  <a:ea typeface="微软雅黑" panose="020B0503020204020204" charset="-122"/>
                </a:rPr>
                <a:t>数据收集</a:t>
              </a:r>
              <a:endParaRPr lang="zh-CN" altLang="en-US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3430111" y="2605374"/>
            <a:ext cx="2818765" cy="514350"/>
            <a:chOff x="5743" y="2751"/>
            <a:chExt cx="4439" cy="810"/>
          </a:xfrm>
        </p:grpSpPr>
        <p:sp>
          <p:nvSpPr>
            <p:cNvPr id="22" name="矩形 21"/>
            <p:cNvSpPr/>
            <p:nvPr/>
          </p:nvSpPr>
          <p:spPr>
            <a:xfrm>
              <a:off x="6746" y="2751"/>
              <a:ext cx="3437" cy="811"/>
            </a:xfrm>
            <a:prstGeom prst="rect">
              <a:avLst/>
            </a:prstGeom>
            <a:solidFill>
              <a:srgbClr val="E4DA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3" name="图片 22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49" y="2853"/>
              <a:ext cx="337" cy="709"/>
            </a:xfrm>
            <a:prstGeom prst="rect">
              <a:avLst/>
            </a:prstGeom>
          </p:spPr>
        </p:pic>
        <p:pic>
          <p:nvPicPr>
            <p:cNvPr id="24" name="图片 23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96" y="2853"/>
              <a:ext cx="337" cy="709"/>
            </a:xfrm>
            <a:prstGeom prst="rect">
              <a:avLst/>
            </a:prstGeom>
          </p:spPr>
        </p:pic>
        <p:pic>
          <p:nvPicPr>
            <p:cNvPr id="25" name="图片 24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43" y="2853"/>
              <a:ext cx="337" cy="709"/>
            </a:xfrm>
            <a:prstGeom prst="rect">
              <a:avLst/>
            </a:prstGeom>
          </p:spPr>
        </p:pic>
      </p:grpSp>
      <p:sp>
        <p:nvSpPr>
          <p:cNvPr id="26" name="文本框 25"/>
          <p:cNvSpPr txBox="1"/>
          <p:nvPr>
            <p:custDataLst>
              <p:tags r:id="rId5"/>
            </p:custDataLst>
          </p:nvPr>
        </p:nvSpPr>
        <p:spPr>
          <a:xfrm>
            <a:off x="4238466" y="2167224"/>
            <a:ext cx="1783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>
                <a:solidFill>
                  <a:srgbClr val="035898"/>
                </a:solidFill>
              </a:rPr>
              <a:t>内容端粉丝画像</a:t>
            </a:r>
            <a:endParaRPr lang="zh-CN" altLang="en-US" b="1">
              <a:solidFill>
                <a:srgbClr val="035898"/>
              </a:solidFill>
            </a:endParaRPr>
          </a:p>
        </p:txBody>
      </p:sp>
      <p:sp>
        <p:nvSpPr>
          <p:cNvPr id="27" name="文本框 26"/>
          <p:cNvSpPr txBox="1"/>
          <p:nvPr>
            <p:custDataLst>
              <p:tags r:id="rId6"/>
            </p:custDataLst>
          </p:nvPr>
        </p:nvSpPr>
        <p:spPr>
          <a:xfrm>
            <a:off x="4238466" y="2684749"/>
            <a:ext cx="1783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>
                <a:solidFill>
                  <a:srgbClr val="035898"/>
                </a:solidFill>
              </a:rPr>
              <a:t>交易端粉丝画像</a:t>
            </a:r>
            <a:endParaRPr lang="zh-CN" altLang="en-US" b="1">
              <a:solidFill>
                <a:srgbClr val="035898"/>
              </a:solidFill>
            </a:endParaRPr>
          </a:p>
        </p:txBody>
      </p:sp>
      <p:sp>
        <p:nvSpPr>
          <p:cNvPr id="28" name="文本框 27"/>
          <p:cNvSpPr txBox="1"/>
          <p:nvPr>
            <p:custDataLst>
              <p:tags r:id="rId7"/>
            </p:custDataLst>
          </p:nvPr>
        </p:nvSpPr>
        <p:spPr>
          <a:xfrm>
            <a:off x="4238466" y="3202274"/>
            <a:ext cx="1783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>
                <a:solidFill>
                  <a:srgbClr val="035898"/>
                </a:solidFill>
              </a:rPr>
              <a:t>微信端粉丝画像</a:t>
            </a:r>
            <a:endParaRPr lang="zh-CN" altLang="en-US" b="1">
              <a:solidFill>
                <a:srgbClr val="035898"/>
              </a:solidFill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404570" y="581372"/>
            <a:ext cx="6712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一、标签体系的基础：通过人群画像进行数据收集 （收集阶段）</a:t>
            </a:r>
            <a:endParaRPr lang="zh-CN" altLang="en-US" b="1" dirty="0"/>
          </a:p>
        </p:txBody>
      </p:sp>
      <p:grpSp>
        <p:nvGrpSpPr>
          <p:cNvPr id="3" name="组合 2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5" name="对角圆角矩形 4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" name="图片 6" descr="resource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文本框 7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3365" y="1058545"/>
            <a:ext cx="5084445" cy="122682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65" y="2687955"/>
            <a:ext cx="5084445" cy="118491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647254" y="1070610"/>
            <a:ext cx="3463925" cy="353814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lang="zh-CN" altLang="en-US" dirty="0"/>
              <a:t>近</a:t>
            </a:r>
            <a:r>
              <a:rPr lang="en-US" altLang="zh-CN" dirty="0"/>
              <a:t>1</a:t>
            </a:r>
            <a:r>
              <a:rPr lang="zh-CN" altLang="en-US" dirty="0"/>
              <a:t>年历史成交用户：</a:t>
            </a:r>
            <a:r>
              <a:rPr lang="en-US" altLang="zh-CN" dirty="0"/>
              <a:t>3594052</a:t>
            </a:r>
            <a:endParaRPr lang="en-US" altLang="zh-CN" dirty="0"/>
          </a:p>
          <a:p>
            <a:pPr algn="l">
              <a:lnSpc>
                <a:spcPct val="140000"/>
              </a:lnSpc>
            </a:pPr>
            <a:r>
              <a:rPr lang="zh-CN" altLang="en-US" dirty="0"/>
              <a:t>（未去重）</a:t>
            </a:r>
            <a:endParaRPr lang="zh-CN" altLang="en-US" dirty="0"/>
          </a:p>
          <a:p>
            <a:pPr algn="l">
              <a:lnSpc>
                <a:spcPct val="140000"/>
              </a:lnSpc>
            </a:pPr>
            <a:endParaRPr lang="zh-CN" altLang="en-US" dirty="0"/>
          </a:p>
          <a:p>
            <a:pPr algn="l">
              <a:lnSpc>
                <a:spcPct val="140000"/>
              </a:lnSpc>
            </a:pPr>
            <a:r>
              <a:rPr lang="en-US" altLang="zh-CN" dirty="0"/>
              <a:t>&lt;30</a:t>
            </a:r>
            <a:r>
              <a:rPr lang="zh-CN" altLang="en-US" dirty="0"/>
              <a:t>天：          </a:t>
            </a:r>
            <a:r>
              <a:rPr lang="en-US" altLang="zh-CN" dirty="0"/>
              <a:t>381288</a:t>
            </a:r>
            <a:endParaRPr lang="en-US" altLang="zh-CN" dirty="0"/>
          </a:p>
          <a:p>
            <a:pPr algn="l">
              <a:lnSpc>
                <a:spcPct val="140000"/>
              </a:lnSpc>
            </a:pPr>
            <a:r>
              <a:rPr lang="en-US" altLang="zh-CN" dirty="0"/>
              <a:t>31 </a:t>
            </a:r>
            <a:r>
              <a:rPr lang="en-US" dirty="0"/>
              <a:t>- 90</a:t>
            </a:r>
            <a:r>
              <a:rPr lang="zh-CN" altLang="en-US" dirty="0"/>
              <a:t>天：     </a:t>
            </a:r>
            <a:r>
              <a:rPr lang="en-US" altLang="zh-CN" dirty="0"/>
              <a:t>408594</a:t>
            </a:r>
            <a:endParaRPr lang="en-US" altLang="zh-CN" dirty="0"/>
          </a:p>
          <a:p>
            <a:pPr algn="l">
              <a:lnSpc>
                <a:spcPct val="140000"/>
              </a:lnSpc>
            </a:pPr>
            <a:r>
              <a:rPr lang="en-US" altLang="zh-CN" dirty="0">
                <a:sym typeface="+mn-ea"/>
              </a:rPr>
              <a:t>91 </a:t>
            </a:r>
            <a:r>
              <a:rPr lang="en-US" dirty="0">
                <a:sym typeface="+mn-ea"/>
              </a:rPr>
              <a:t>- 180</a:t>
            </a:r>
            <a:r>
              <a:rPr lang="zh-CN" altLang="en-US" dirty="0">
                <a:sym typeface="+mn-ea"/>
              </a:rPr>
              <a:t>天：  </a:t>
            </a:r>
            <a:r>
              <a:rPr lang="en-US" altLang="zh-CN" dirty="0">
                <a:sym typeface="+mn-ea"/>
              </a:rPr>
              <a:t>127504</a:t>
            </a:r>
            <a:endParaRPr lang="en-US" altLang="zh-CN" dirty="0">
              <a:sym typeface="+mn-ea"/>
            </a:endParaRPr>
          </a:p>
          <a:p>
            <a:pPr algn="l">
              <a:lnSpc>
                <a:spcPct val="140000"/>
              </a:lnSpc>
            </a:pPr>
            <a:r>
              <a:rPr lang="en-US" altLang="zh-CN" dirty="0">
                <a:sym typeface="+mn-ea"/>
              </a:rPr>
              <a:t>181 - 360</a:t>
            </a:r>
            <a:r>
              <a:rPr lang="zh-CN" altLang="en-US" dirty="0">
                <a:sym typeface="+mn-ea"/>
              </a:rPr>
              <a:t>天：</a:t>
            </a:r>
            <a:r>
              <a:rPr lang="en-US" altLang="zh-CN" dirty="0">
                <a:sym typeface="+mn-ea"/>
              </a:rPr>
              <a:t>1531666</a:t>
            </a:r>
            <a:endParaRPr lang="en-US" altLang="zh-CN" dirty="0">
              <a:sym typeface="+mn-ea"/>
            </a:endParaRPr>
          </a:p>
          <a:p>
            <a:pPr algn="l">
              <a:lnSpc>
                <a:spcPct val="140000"/>
              </a:lnSpc>
            </a:pPr>
            <a:endParaRPr lang="en-US" altLang="zh-CN" dirty="0">
              <a:sym typeface="+mn-ea"/>
            </a:endParaRPr>
          </a:p>
          <a:p>
            <a:pPr algn="l">
              <a:lnSpc>
                <a:spcPct val="140000"/>
              </a:lnSpc>
            </a:pPr>
            <a:r>
              <a:rPr lang="en-US" altLang="zh-CN" dirty="0">
                <a:sym typeface="+mn-ea"/>
              </a:rPr>
              <a:t>···</a:t>
            </a:r>
            <a:endParaRPr lang="en-US" altLang="zh-CN" dirty="0">
              <a:sym typeface="+mn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7" name="椭圆 16"/>
          <p:cNvSpPr/>
          <p:nvPr/>
        </p:nvSpPr>
        <p:spPr>
          <a:xfrm>
            <a:off x="8412279" y="1994886"/>
            <a:ext cx="1397800" cy="1386138"/>
          </a:xfrm>
          <a:prstGeom prst="ellipse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8557181" y="2180123"/>
            <a:ext cx="11079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FEA900"/>
                </a:solidFill>
              </a:rPr>
              <a:t>标签抓取</a:t>
            </a:r>
            <a:endParaRPr lang="en-US" altLang="zh-CN" b="1" dirty="0">
              <a:solidFill>
                <a:srgbClr val="FEA900"/>
              </a:solidFill>
            </a:endParaRPr>
          </a:p>
          <a:p>
            <a:pPr algn="ctr"/>
            <a:r>
              <a:rPr lang="zh-CN" altLang="en-US" sz="1400" dirty="0">
                <a:solidFill>
                  <a:srgbClr val="FEA900"/>
                </a:solidFill>
              </a:rPr>
              <a:t>消费周期</a:t>
            </a:r>
            <a:endParaRPr lang="en-US" altLang="zh-CN" sz="1400" dirty="0">
              <a:solidFill>
                <a:srgbClr val="FEA900"/>
              </a:solidFill>
            </a:endParaRPr>
          </a:p>
          <a:p>
            <a:pPr algn="ctr"/>
            <a:r>
              <a:rPr lang="zh-CN" altLang="en-US" sz="1400" dirty="0">
                <a:solidFill>
                  <a:srgbClr val="FEA900"/>
                </a:solidFill>
              </a:rPr>
              <a:t>消费客单</a:t>
            </a:r>
            <a:endParaRPr lang="en-US" altLang="zh-CN" sz="1400" dirty="0">
              <a:solidFill>
                <a:srgbClr val="FEA900"/>
              </a:solidFill>
            </a:endParaRPr>
          </a:p>
          <a:p>
            <a:pPr algn="ctr"/>
            <a:r>
              <a:rPr lang="en-US" altLang="zh-CN" sz="1400" dirty="0">
                <a:solidFill>
                  <a:srgbClr val="FEA900"/>
                </a:solidFill>
              </a:rPr>
              <a:t>···</a:t>
            </a:r>
            <a:endParaRPr lang="en-US" altLang="zh-CN" sz="1400" dirty="0">
              <a:solidFill>
                <a:srgbClr val="FEA900"/>
              </a:solidFill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6268736" y="719455"/>
            <a:ext cx="3504469" cy="24149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lang="zh-CN" altLang="en-US" dirty="0"/>
              <a:t>洗发水行业排名</a:t>
            </a:r>
            <a:r>
              <a:rPr lang="en-US" altLang="zh-CN" dirty="0"/>
              <a:t>TOP100</a:t>
            </a:r>
            <a:r>
              <a:rPr lang="zh-CN" altLang="en-US" dirty="0"/>
              <a:t>中</a:t>
            </a:r>
            <a:endParaRPr lang="zh-CN" altLang="en-US" dirty="0"/>
          </a:p>
          <a:p>
            <a:pPr>
              <a:lnSpc>
                <a:spcPct val="140000"/>
              </a:lnSpc>
            </a:pPr>
            <a:r>
              <a:rPr lang="zh-CN" altLang="en-US" b="1" dirty="0">
                <a:sym typeface="+mn-ea"/>
              </a:rPr>
              <a:t>某个护品牌</a:t>
            </a:r>
            <a:r>
              <a:rPr lang="en-US" altLang="zh-CN" b="1" dirty="0">
                <a:sym typeface="+mn-ea"/>
              </a:rPr>
              <a:t>A</a:t>
            </a:r>
            <a:r>
              <a:rPr lang="zh-CN" altLang="en-US" dirty="0"/>
              <a:t>品牌系列店铺占</a:t>
            </a:r>
            <a:r>
              <a:rPr lang="en-US" altLang="zh-CN" dirty="0"/>
              <a:t>7</a:t>
            </a:r>
            <a:r>
              <a:rPr lang="zh-CN" altLang="en-US" dirty="0"/>
              <a:t>家</a:t>
            </a:r>
            <a:endParaRPr lang="zh-CN" altLang="en-US" dirty="0"/>
          </a:p>
          <a:p>
            <a:pPr algn="l">
              <a:lnSpc>
                <a:spcPct val="140000"/>
              </a:lnSpc>
            </a:pPr>
            <a:r>
              <a:rPr lang="zh-CN" altLang="en-US" dirty="0"/>
              <a:t>行业渗透率居各品牌之首</a:t>
            </a:r>
            <a:endParaRPr lang="zh-CN" altLang="en-US" dirty="0"/>
          </a:p>
          <a:p>
            <a:pPr algn="l">
              <a:lnSpc>
                <a:spcPct val="140000"/>
              </a:lnSpc>
            </a:pPr>
            <a:r>
              <a:rPr lang="zh-CN" altLang="en-US" dirty="0"/>
              <a:t>参照旗舰店订单数据判断</a:t>
            </a:r>
            <a:endParaRPr lang="zh-CN" altLang="en-US" dirty="0"/>
          </a:p>
          <a:p>
            <a:pPr algn="l">
              <a:lnSpc>
                <a:spcPct val="140000"/>
              </a:lnSpc>
            </a:pPr>
            <a:r>
              <a:rPr lang="zh-CN" altLang="en-US" dirty="0"/>
              <a:t>仅天猫平台</a:t>
            </a:r>
            <a:endParaRPr lang="zh-CN" altLang="en-US" dirty="0"/>
          </a:p>
          <a:p>
            <a:pPr algn="l">
              <a:lnSpc>
                <a:spcPct val="140000"/>
              </a:lnSpc>
            </a:pPr>
            <a:r>
              <a:rPr lang="zh-CN" altLang="en-US" dirty="0"/>
              <a:t>可转化的用户基数超过</a:t>
            </a:r>
            <a:r>
              <a:rPr lang="en-US" altLang="zh-CN" dirty="0"/>
              <a:t>1</a:t>
            </a:r>
            <a:r>
              <a:rPr lang="zh-CN" altLang="en-US" dirty="0"/>
              <a:t>千万</a:t>
            </a:r>
            <a:endParaRPr lang="zh-CN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4" name="椭圆 13"/>
          <p:cNvSpPr/>
          <p:nvPr/>
        </p:nvSpPr>
        <p:spPr>
          <a:xfrm>
            <a:off x="7438572" y="3169285"/>
            <a:ext cx="1397800" cy="1386138"/>
          </a:xfrm>
          <a:prstGeom prst="ellipse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7583474" y="3354522"/>
            <a:ext cx="11079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FEA900"/>
                </a:solidFill>
              </a:rPr>
              <a:t>标签抓取</a:t>
            </a:r>
            <a:endParaRPr lang="en-US" altLang="zh-CN" b="1" dirty="0">
              <a:solidFill>
                <a:srgbClr val="FEA900"/>
              </a:solidFill>
            </a:endParaRPr>
          </a:p>
          <a:p>
            <a:pPr algn="ctr"/>
            <a:r>
              <a:rPr lang="zh-CN" altLang="en-US" sz="1400" dirty="0">
                <a:solidFill>
                  <a:srgbClr val="FEA900"/>
                </a:solidFill>
              </a:rPr>
              <a:t>来源渠道</a:t>
            </a:r>
            <a:endParaRPr lang="en-US" altLang="zh-CN" sz="1400" dirty="0">
              <a:solidFill>
                <a:srgbClr val="FEA900"/>
              </a:solidFill>
            </a:endParaRPr>
          </a:p>
          <a:p>
            <a:pPr algn="ctr"/>
            <a:r>
              <a:rPr lang="zh-CN" altLang="en-US" sz="1400" dirty="0">
                <a:solidFill>
                  <a:srgbClr val="FEA900"/>
                </a:solidFill>
              </a:rPr>
              <a:t>店铺偏好</a:t>
            </a:r>
            <a:endParaRPr lang="en-US" altLang="zh-CN" sz="1400" dirty="0">
              <a:solidFill>
                <a:srgbClr val="FEA900"/>
              </a:solidFill>
            </a:endParaRPr>
          </a:p>
          <a:p>
            <a:pPr algn="ctr"/>
            <a:r>
              <a:rPr lang="en-US" altLang="zh-CN" sz="1400" dirty="0">
                <a:solidFill>
                  <a:srgbClr val="FEA900"/>
                </a:solidFill>
              </a:rPr>
              <a:t>···</a:t>
            </a:r>
            <a:endParaRPr lang="en-US" altLang="zh-CN" sz="1400" dirty="0">
              <a:solidFill>
                <a:srgbClr val="FEA9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174" y="989557"/>
            <a:ext cx="5715660" cy="344214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6" name="图片 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7" name="图片 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8" name="图片 7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33" name="文本框 32"/>
          <p:cNvSpPr txBox="1"/>
          <p:nvPr/>
        </p:nvSpPr>
        <p:spPr>
          <a:xfrm>
            <a:off x="1165860" y="436245"/>
            <a:ext cx="493522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b="1" dirty="0">
                <a:solidFill>
                  <a:schemeClr val="bg1"/>
                </a:solidFill>
                <a:sym typeface="+mn-ea"/>
              </a:rPr>
              <a:t>点燃私域STEP</a:t>
            </a:r>
            <a:r>
              <a:rPr lang="en-US" altLang="zh-CN" sz="1600" b="1" dirty="0">
                <a:solidFill>
                  <a:schemeClr val="bg1"/>
                </a:solidFill>
                <a:sym typeface="+mn-ea"/>
              </a:rPr>
              <a:t>5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：</a:t>
            </a:r>
            <a:r>
              <a:rPr lang="zh-CN" sz="1600" b="1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用户标签</a:t>
            </a:r>
            <a:r>
              <a:rPr lang="en-US" altLang="zh-CN" sz="1600" b="1" dirty="0">
                <a:solidFill>
                  <a:schemeClr val="bg1"/>
                </a:solidFill>
                <a:sym typeface="+mn-ea"/>
              </a:rPr>
              <a:t>——</a:t>
            </a:r>
            <a:r>
              <a:rPr lang="zh-CN" altLang="en-US" sz="1600" b="1" dirty="0">
                <a:solidFill>
                  <a:schemeClr val="bg1"/>
                </a:solidFill>
                <a:sym typeface="+mn-ea"/>
              </a:rPr>
              <a:t>标签分析</a:t>
            </a:r>
            <a:endParaRPr lang="zh-CN" altLang="en-US" sz="1600" b="1" noProof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49" name="组合 48"/>
          <p:cNvGrpSpPr/>
          <p:nvPr/>
        </p:nvGrpSpPr>
        <p:grpSpPr>
          <a:xfrm>
            <a:off x="593725" y="936625"/>
            <a:ext cx="8805545" cy="4274515"/>
            <a:chOff x="894080" y="1014730"/>
            <a:chExt cx="8629015" cy="4271645"/>
          </a:xfrm>
        </p:grpSpPr>
        <p:sp>
          <p:nvSpPr>
            <p:cNvPr id="12" name="object 13"/>
            <p:cNvSpPr/>
            <p:nvPr/>
          </p:nvSpPr>
          <p:spPr>
            <a:xfrm>
              <a:off x="6551930" y="1295400"/>
              <a:ext cx="2804795" cy="287020"/>
            </a:xfrm>
            <a:prstGeom prst="rect">
              <a:avLst/>
            </a:prstGeom>
            <a:solidFill>
              <a:srgbClr val="FFC5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文本框 328"/>
            <p:cNvSpPr txBox="1"/>
            <p:nvPr/>
          </p:nvSpPr>
          <p:spPr>
            <a:xfrm>
              <a:off x="6808754" y="1290135"/>
              <a:ext cx="2448009" cy="306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基础的标签</a:t>
              </a:r>
              <a:r>
                <a:rPr lang="en-US" altLang="zh-CN" sz="14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endParaRPr lang="en-US" altLang="zh-CN" sz="1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6642100" y="1619885"/>
              <a:ext cx="2880995" cy="32067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3"/>
            <p:cNvSpPr txBox="1"/>
            <p:nvPr/>
          </p:nvSpPr>
          <p:spPr>
            <a:xfrm>
              <a:off x="6552034" y="1542517"/>
              <a:ext cx="2805397" cy="2743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lumMod val="85000"/>
                    </a:schemeClr>
                  </a:solidFill>
                </a14:hiddenFill>
              </a:ext>
            </a:extLst>
          </p:spPr>
          <p:txBody>
            <a:bodyPr wrap="square" rtlCol="0" anchor="t">
              <a:spAutoFit/>
            </a:bodyPr>
            <a:lstStyle/>
            <a:p>
              <a:pPr algn="l">
                <a:lnSpc>
                  <a:spcPct val="160000"/>
                </a:lnSpc>
              </a:pPr>
              <a:r>
                <a:rPr lang="en-US" altLang="zh-CN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1</a:t>
              </a:r>
              <a:r>
                <a:rPr lang="zh-CN" altLang="en-US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、</a:t>
              </a:r>
              <a:r>
                <a:rPr lang="zh-CN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时间</a:t>
              </a:r>
              <a:r>
                <a:rPr lang="en-US" altLang="zh-CN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——</a:t>
              </a:r>
              <a:r>
                <a:rPr lang="zh-CN" altLang="en-US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后续复购</a:t>
              </a:r>
              <a:endParaRPr lang="zh-CN" altLang="en-US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l">
                <a:lnSpc>
                  <a:spcPct val="160000"/>
                </a:lnSpc>
              </a:pPr>
              <a:r>
                <a:rPr lang="en-US" altLang="zh-CN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2</a:t>
              </a:r>
              <a:r>
                <a:rPr lang="zh-CN" altLang="en-US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、品类</a:t>
              </a:r>
              <a:r>
                <a:rPr lang="en-US" altLang="zh-CN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——T</a:t>
              </a:r>
              <a:r>
                <a:rPr lang="zh-CN" altLang="en-US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裇、毛衣、休闲裤等</a:t>
              </a:r>
              <a:endParaRPr lang="en-US" altLang="zh-CN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algn="l">
                <a:lnSpc>
                  <a:spcPct val="160000"/>
                </a:lnSpc>
              </a:pPr>
              <a:r>
                <a:rPr lang="en-US" altLang="zh-CN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3</a:t>
              </a:r>
              <a:r>
                <a:rPr lang="zh-CN" altLang="en-US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、系列</a:t>
              </a:r>
              <a:r>
                <a:rPr lang="en-US" altLang="zh-CN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——</a:t>
              </a:r>
              <a:r>
                <a:rPr lang="zh-CN" altLang="en-US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产品系列偏好</a:t>
              </a:r>
              <a:endParaRPr lang="zh-CN" altLang="en-US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l">
                <a:lnSpc>
                  <a:spcPct val="160000"/>
                </a:lnSpc>
              </a:pPr>
              <a:r>
                <a:rPr lang="en-US" altLang="zh-CN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4</a:t>
              </a:r>
              <a:r>
                <a:rPr lang="zh-CN" altLang="en-US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、等级</a:t>
              </a:r>
              <a:r>
                <a:rPr lang="en-US" altLang="zh-CN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——</a:t>
              </a:r>
              <a:r>
                <a:rPr lang="zh-CN" altLang="en-US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对应会员等级</a:t>
              </a:r>
              <a:endParaRPr lang="zh-CN" altLang="en-US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l">
                <a:lnSpc>
                  <a:spcPct val="160000"/>
                </a:lnSpc>
              </a:pPr>
              <a:r>
                <a:rPr lang="en-US" altLang="zh-CN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5</a:t>
              </a:r>
              <a:r>
                <a:rPr lang="zh-CN" altLang="en-US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、来源</a:t>
              </a:r>
              <a:r>
                <a:rPr lang="en-US" altLang="zh-CN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——</a:t>
              </a:r>
              <a:r>
                <a:rPr lang="zh-CN" altLang="en-US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微博、小程序、门店</a:t>
              </a:r>
              <a:endParaRPr lang="zh-CN" altLang="en-US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l">
                <a:lnSpc>
                  <a:spcPct val="160000"/>
                </a:lnSpc>
              </a:pPr>
              <a:r>
                <a:rPr lang="en-US" altLang="zh-CN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6</a:t>
              </a:r>
              <a:r>
                <a:rPr lang="zh-CN" altLang="en-US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、活动</a:t>
              </a:r>
              <a:r>
                <a:rPr lang="en-US" altLang="zh-CN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——</a:t>
              </a:r>
              <a:r>
                <a:rPr lang="zh-CN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门店销售小票分析</a:t>
              </a:r>
              <a:endParaRPr lang="zh-CN" altLang="en-US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l">
                <a:lnSpc>
                  <a:spcPct val="160000"/>
                </a:lnSpc>
              </a:pPr>
              <a:endParaRPr lang="en-US" altLang="zh-CN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l">
                <a:lnSpc>
                  <a:spcPct val="160000"/>
                </a:lnSpc>
              </a:pPr>
              <a:r>
                <a:rPr lang="zh-CN" altLang="en-US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根据业务需求和品牌特性，持续增加标签体系，精准复刻用户行为轨迹</a:t>
              </a:r>
              <a:endParaRPr lang="en-US" altLang="zh-CN" sz="1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8" name="任意多边形 24"/>
            <p:cNvSpPr/>
            <p:nvPr>
              <p:custDataLst>
                <p:tags r:id="rId3"/>
              </p:custDataLst>
            </p:nvPr>
          </p:nvSpPr>
          <p:spPr bwMode="auto">
            <a:xfrm>
              <a:off x="1815622" y="1323356"/>
              <a:ext cx="1062109" cy="1060974"/>
            </a:xfrm>
            <a:custGeom>
              <a:avLst/>
              <a:gdLst>
                <a:gd name="T0" fmla="*/ 0 w 1765101"/>
                <a:gd name="T1" fmla="*/ 882551 h 1765101"/>
                <a:gd name="T2" fmla="*/ 882551 w 1765101"/>
                <a:gd name="T3" fmla="*/ 0 h 1765101"/>
                <a:gd name="T4" fmla="*/ 1765102 w 1765101"/>
                <a:gd name="T5" fmla="*/ 882551 h 1765101"/>
                <a:gd name="T6" fmla="*/ 882551 w 1765101"/>
                <a:gd name="T7" fmla="*/ 1765102 h 1765101"/>
                <a:gd name="T8" fmla="*/ 0 w 1765101"/>
                <a:gd name="T9" fmla="*/ 882551 h 1765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5101" h="1765101">
                  <a:moveTo>
                    <a:pt x="0" y="882551"/>
                  </a:moveTo>
                  <a:cubicBezTo>
                    <a:pt x="0" y="395132"/>
                    <a:pt x="395132" y="0"/>
                    <a:pt x="882551" y="0"/>
                  </a:cubicBezTo>
                  <a:cubicBezTo>
                    <a:pt x="1369970" y="0"/>
                    <a:pt x="1765102" y="395132"/>
                    <a:pt x="1765102" y="882551"/>
                  </a:cubicBezTo>
                  <a:cubicBezTo>
                    <a:pt x="1765102" y="1369970"/>
                    <a:pt x="1369970" y="1765102"/>
                    <a:pt x="882551" y="1765102"/>
                  </a:cubicBezTo>
                  <a:cubicBezTo>
                    <a:pt x="395132" y="1765102"/>
                    <a:pt x="0" y="1369970"/>
                    <a:pt x="0" y="882551"/>
                  </a:cubicBezTo>
                  <a:close/>
                </a:path>
              </a:pathLst>
            </a:custGeom>
            <a:solidFill>
              <a:srgbClr val="FFC500"/>
            </a:solidFill>
            <a:ln>
              <a:noFill/>
            </a:ln>
          </p:spPr>
          <p:txBody>
            <a:bodyPr lIns="258682" tIns="258682" rIns="258682" bIns="258682" anchor="ctr"/>
            <a:lstStyle/>
            <a:p>
              <a:endParaRPr lang="zh-CN" altLang="en-US" sz="1600"/>
            </a:p>
          </p:txBody>
        </p:sp>
        <p:sp>
          <p:nvSpPr>
            <p:cNvPr id="19" name="任意多边形 24"/>
            <p:cNvSpPr/>
            <p:nvPr>
              <p:custDataLst>
                <p:tags r:id="rId4"/>
              </p:custDataLst>
            </p:nvPr>
          </p:nvSpPr>
          <p:spPr bwMode="auto">
            <a:xfrm>
              <a:off x="3693874" y="1323264"/>
              <a:ext cx="1062109" cy="1060974"/>
            </a:xfrm>
            <a:custGeom>
              <a:avLst/>
              <a:gdLst>
                <a:gd name="T0" fmla="*/ 0 w 1765101"/>
                <a:gd name="T1" fmla="*/ 882551 h 1765101"/>
                <a:gd name="T2" fmla="*/ 882551 w 1765101"/>
                <a:gd name="T3" fmla="*/ 0 h 1765101"/>
                <a:gd name="T4" fmla="*/ 1765102 w 1765101"/>
                <a:gd name="T5" fmla="*/ 882551 h 1765101"/>
                <a:gd name="T6" fmla="*/ 882551 w 1765101"/>
                <a:gd name="T7" fmla="*/ 1765102 h 1765101"/>
                <a:gd name="T8" fmla="*/ 0 w 1765101"/>
                <a:gd name="T9" fmla="*/ 882551 h 1765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5101" h="1765101">
                  <a:moveTo>
                    <a:pt x="0" y="882551"/>
                  </a:moveTo>
                  <a:cubicBezTo>
                    <a:pt x="0" y="395132"/>
                    <a:pt x="395132" y="0"/>
                    <a:pt x="882551" y="0"/>
                  </a:cubicBezTo>
                  <a:cubicBezTo>
                    <a:pt x="1369970" y="0"/>
                    <a:pt x="1765102" y="395132"/>
                    <a:pt x="1765102" y="882551"/>
                  </a:cubicBezTo>
                  <a:cubicBezTo>
                    <a:pt x="1765102" y="1369970"/>
                    <a:pt x="1369970" y="1765102"/>
                    <a:pt x="882551" y="1765102"/>
                  </a:cubicBezTo>
                  <a:cubicBezTo>
                    <a:pt x="395132" y="1765102"/>
                    <a:pt x="0" y="1369970"/>
                    <a:pt x="0" y="882551"/>
                  </a:cubicBezTo>
                  <a:close/>
                </a:path>
              </a:pathLst>
            </a:custGeom>
            <a:solidFill>
              <a:srgbClr val="65B779"/>
            </a:solidFill>
            <a:ln>
              <a:noFill/>
            </a:ln>
          </p:spPr>
          <p:txBody>
            <a:bodyPr lIns="258682" tIns="258682" rIns="258682" bIns="258682" anchor="ctr"/>
            <a:lstStyle/>
            <a:p>
              <a:endParaRPr lang="zh-CN" altLang="en-US" sz="1600"/>
            </a:p>
          </p:txBody>
        </p:sp>
        <p:sp>
          <p:nvSpPr>
            <p:cNvPr id="20" name="任意多边形 24"/>
            <p:cNvSpPr/>
            <p:nvPr>
              <p:custDataLst>
                <p:tags r:id="rId5"/>
              </p:custDataLst>
            </p:nvPr>
          </p:nvSpPr>
          <p:spPr bwMode="auto">
            <a:xfrm>
              <a:off x="4458824" y="2562486"/>
              <a:ext cx="1062109" cy="1060974"/>
            </a:xfrm>
            <a:custGeom>
              <a:avLst/>
              <a:gdLst>
                <a:gd name="T0" fmla="*/ 0 w 1765101"/>
                <a:gd name="T1" fmla="*/ 882551 h 1765101"/>
                <a:gd name="T2" fmla="*/ 882551 w 1765101"/>
                <a:gd name="T3" fmla="*/ 0 h 1765101"/>
                <a:gd name="T4" fmla="*/ 1765102 w 1765101"/>
                <a:gd name="T5" fmla="*/ 882551 h 1765101"/>
                <a:gd name="T6" fmla="*/ 882551 w 1765101"/>
                <a:gd name="T7" fmla="*/ 1765102 h 1765101"/>
                <a:gd name="T8" fmla="*/ 0 w 1765101"/>
                <a:gd name="T9" fmla="*/ 882551 h 1765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5101" h="1765101">
                  <a:moveTo>
                    <a:pt x="0" y="882551"/>
                  </a:moveTo>
                  <a:cubicBezTo>
                    <a:pt x="0" y="395132"/>
                    <a:pt x="395132" y="0"/>
                    <a:pt x="882551" y="0"/>
                  </a:cubicBezTo>
                  <a:cubicBezTo>
                    <a:pt x="1369970" y="0"/>
                    <a:pt x="1765102" y="395132"/>
                    <a:pt x="1765102" y="882551"/>
                  </a:cubicBezTo>
                  <a:cubicBezTo>
                    <a:pt x="1765102" y="1369970"/>
                    <a:pt x="1369970" y="1765102"/>
                    <a:pt x="882551" y="1765102"/>
                  </a:cubicBezTo>
                  <a:cubicBezTo>
                    <a:pt x="395132" y="1765102"/>
                    <a:pt x="0" y="1369970"/>
                    <a:pt x="0" y="882551"/>
                  </a:cubicBezTo>
                  <a:close/>
                </a:path>
              </a:pathLst>
            </a:custGeom>
            <a:solidFill>
              <a:srgbClr val="65B779"/>
            </a:solidFill>
            <a:ln>
              <a:noFill/>
            </a:ln>
          </p:spPr>
          <p:txBody>
            <a:bodyPr lIns="258682" tIns="258682" rIns="258682" bIns="258682" anchor="ctr"/>
            <a:lstStyle/>
            <a:p>
              <a:endParaRPr lang="zh-CN" altLang="en-US" sz="1600"/>
            </a:p>
          </p:txBody>
        </p:sp>
        <p:sp>
          <p:nvSpPr>
            <p:cNvPr id="27" name="任意多边形 24"/>
            <p:cNvSpPr/>
            <p:nvPr>
              <p:custDataLst>
                <p:tags r:id="rId6"/>
              </p:custDataLst>
            </p:nvPr>
          </p:nvSpPr>
          <p:spPr bwMode="auto">
            <a:xfrm>
              <a:off x="3757205" y="3875669"/>
              <a:ext cx="1062109" cy="1060974"/>
            </a:xfrm>
            <a:custGeom>
              <a:avLst/>
              <a:gdLst>
                <a:gd name="T0" fmla="*/ 0 w 1765101"/>
                <a:gd name="T1" fmla="*/ 882551 h 1765101"/>
                <a:gd name="T2" fmla="*/ 882551 w 1765101"/>
                <a:gd name="T3" fmla="*/ 0 h 1765101"/>
                <a:gd name="T4" fmla="*/ 1765102 w 1765101"/>
                <a:gd name="T5" fmla="*/ 882551 h 1765101"/>
                <a:gd name="T6" fmla="*/ 882551 w 1765101"/>
                <a:gd name="T7" fmla="*/ 1765102 h 1765101"/>
                <a:gd name="T8" fmla="*/ 0 w 1765101"/>
                <a:gd name="T9" fmla="*/ 882551 h 1765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5101" h="1765101">
                  <a:moveTo>
                    <a:pt x="0" y="882551"/>
                  </a:moveTo>
                  <a:cubicBezTo>
                    <a:pt x="0" y="395132"/>
                    <a:pt x="395132" y="0"/>
                    <a:pt x="882551" y="0"/>
                  </a:cubicBezTo>
                  <a:cubicBezTo>
                    <a:pt x="1369970" y="0"/>
                    <a:pt x="1765102" y="395132"/>
                    <a:pt x="1765102" y="882551"/>
                  </a:cubicBezTo>
                  <a:cubicBezTo>
                    <a:pt x="1765102" y="1369970"/>
                    <a:pt x="1369970" y="1765102"/>
                    <a:pt x="882551" y="1765102"/>
                  </a:cubicBezTo>
                  <a:cubicBezTo>
                    <a:pt x="395132" y="1765102"/>
                    <a:pt x="0" y="1369970"/>
                    <a:pt x="0" y="882551"/>
                  </a:cubicBezTo>
                  <a:close/>
                </a:path>
              </a:pathLst>
            </a:custGeom>
            <a:solidFill>
              <a:srgbClr val="65B779"/>
            </a:solidFill>
            <a:ln>
              <a:noFill/>
            </a:ln>
          </p:spPr>
          <p:txBody>
            <a:bodyPr lIns="258682" tIns="258682" rIns="258682" bIns="258682" anchor="ctr"/>
            <a:lstStyle/>
            <a:p>
              <a:endParaRPr lang="zh-CN" altLang="en-US" sz="1600"/>
            </a:p>
          </p:txBody>
        </p:sp>
        <p:sp>
          <p:nvSpPr>
            <p:cNvPr id="28" name="任意多边形 24"/>
            <p:cNvSpPr/>
            <p:nvPr>
              <p:custDataLst>
                <p:tags r:id="rId7"/>
              </p:custDataLst>
            </p:nvPr>
          </p:nvSpPr>
          <p:spPr bwMode="auto">
            <a:xfrm>
              <a:off x="1829631" y="3872335"/>
              <a:ext cx="1062109" cy="1060974"/>
            </a:xfrm>
            <a:custGeom>
              <a:avLst/>
              <a:gdLst>
                <a:gd name="T0" fmla="*/ 0 w 1765101"/>
                <a:gd name="T1" fmla="*/ 882551 h 1765101"/>
                <a:gd name="T2" fmla="*/ 882551 w 1765101"/>
                <a:gd name="T3" fmla="*/ 0 h 1765101"/>
                <a:gd name="T4" fmla="*/ 1765102 w 1765101"/>
                <a:gd name="T5" fmla="*/ 882551 h 1765101"/>
                <a:gd name="T6" fmla="*/ 882551 w 1765101"/>
                <a:gd name="T7" fmla="*/ 1765102 h 1765101"/>
                <a:gd name="T8" fmla="*/ 0 w 1765101"/>
                <a:gd name="T9" fmla="*/ 882551 h 1765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5101" h="1765101">
                  <a:moveTo>
                    <a:pt x="0" y="882551"/>
                  </a:moveTo>
                  <a:cubicBezTo>
                    <a:pt x="0" y="395132"/>
                    <a:pt x="395132" y="0"/>
                    <a:pt x="882551" y="0"/>
                  </a:cubicBezTo>
                  <a:cubicBezTo>
                    <a:pt x="1369970" y="0"/>
                    <a:pt x="1765102" y="395132"/>
                    <a:pt x="1765102" y="882551"/>
                  </a:cubicBezTo>
                  <a:cubicBezTo>
                    <a:pt x="1765102" y="1369970"/>
                    <a:pt x="1369970" y="1765102"/>
                    <a:pt x="882551" y="1765102"/>
                  </a:cubicBezTo>
                  <a:cubicBezTo>
                    <a:pt x="395132" y="1765102"/>
                    <a:pt x="0" y="1369970"/>
                    <a:pt x="0" y="882551"/>
                  </a:cubicBezTo>
                  <a:close/>
                </a:path>
              </a:pathLst>
            </a:custGeom>
            <a:solidFill>
              <a:srgbClr val="FFC500"/>
            </a:solidFill>
            <a:ln>
              <a:noFill/>
            </a:ln>
          </p:spPr>
          <p:txBody>
            <a:bodyPr lIns="258682" tIns="258682" rIns="258682" bIns="258682" anchor="ctr"/>
            <a:lstStyle/>
            <a:p>
              <a:endParaRPr lang="zh-CN" altLang="en-US" sz="1600"/>
            </a:p>
          </p:txBody>
        </p:sp>
        <p:sp>
          <p:nvSpPr>
            <p:cNvPr id="29" name="任意多边形 24"/>
            <p:cNvSpPr/>
            <p:nvPr>
              <p:custDataLst>
                <p:tags r:id="rId8"/>
              </p:custDataLst>
            </p:nvPr>
          </p:nvSpPr>
          <p:spPr bwMode="auto">
            <a:xfrm>
              <a:off x="1156205" y="2571549"/>
              <a:ext cx="1062109" cy="1060974"/>
            </a:xfrm>
            <a:custGeom>
              <a:avLst/>
              <a:gdLst>
                <a:gd name="T0" fmla="*/ 0 w 1765101"/>
                <a:gd name="T1" fmla="*/ 882551 h 1765101"/>
                <a:gd name="T2" fmla="*/ 882551 w 1765101"/>
                <a:gd name="T3" fmla="*/ 0 h 1765101"/>
                <a:gd name="T4" fmla="*/ 1765102 w 1765101"/>
                <a:gd name="T5" fmla="*/ 882551 h 1765101"/>
                <a:gd name="T6" fmla="*/ 882551 w 1765101"/>
                <a:gd name="T7" fmla="*/ 1765102 h 1765101"/>
                <a:gd name="T8" fmla="*/ 0 w 1765101"/>
                <a:gd name="T9" fmla="*/ 882551 h 1765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5101" h="1765101">
                  <a:moveTo>
                    <a:pt x="0" y="882551"/>
                  </a:moveTo>
                  <a:cubicBezTo>
                    <a:pt x="0" y="395132"/>
                    <a:pt x="395132" y="0"/>
                    <a:pt x="882551" y="0"/>
                  </a:cubicBezTo>
                  <a:cubicBezTo>
                    <a:pt x="1369970" y="0"/>
                    <a:pt x="1765102" y="395132"/>
                    <a:pt x="1765102" y="882551"/>
                  </a:cubicBezTo>
                  <a:cubicBezTo>
                    <a:pt x="1765102" y="1369970"/>
                    <a:pt x="1369970" y="1765102"/>
                    <a:pt x="882551" y="1765102"/>
                  </a:cubicBezTo>
                  <a:cubicBezTo>
                    <a:pt x="395132" y="1765102"/>
                    <a:pt x="0" y="1369970"/>
                    <a:pt x="0" y="882551"/>
                  </a:cubicBezTo>
                  <a:close/>
                </a:path>
              </a:pathLst>
            </a:custGeom>
            <a:solidFill>
              <a:srgbClr val="FFC500"/>
            </a:solidFill>
            <a:ln>
              <a:noFill/>
            </a:ln>
          </p:spPr>
          <p:txBody>
            <a:bodyPr lIns="258682" tIns="258682" rIns="258682" bIns="258682" anchor="ctr"/>
            <a:lstStyle/>
            <a:p>
              <a:endParaRPr lang="zh-CN" altLang="en-US" sz="1600"/>
            </a:p>
          </p:txBody>
        </p:sp>
        <p:sp>
          <p:nvSpPr>
            <p:cNvPr id="30" name="文本框 32"/>
            <p:cNvSpPr txBox="1"/>
            <p:nvPr/>
          </p:nvSpPr>
          <p:spPr>
            <a:xfrm>
              <a:off x="1959610" y="4172585"/>
              <a:ext cx="792480" cy="460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chemeClr val="tx1"/>
                  </a:solidFill>
                </a:rPr>
                <a:t>来源</a:t>
              </a:r>
              <a:endParaRPr lang="zh-CN" altLang="en-US" sz="2400">
                <a:solidFill>
                  <a:schemeClr val="tx1"/>
                </a:solidFill>
              </a:endParaRPr>
            </a:p>
          </p:txBody>
        </p:sp>
        <p:pic>
          <p:nvPicPr>
            <p:cNvPr id="31" name="图片 30" descr="resource"/>
            <p:cNvPicPr>
              <a:picLocks noChangeAspect="1"/>
            </p:cNvPicPr>
            <p:nvPr/>
          </p:nvPicPr>
          <p:blipFill>
            <a:blip r:embed="rId9" cstate="print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891790" y="2533015"/>
              <a:ext cx="1090295" cy="1090295"/>
            </a:xfrm>
            <a:prstGeom prst="rect">
              <a:avLst/>
            </a:prstGeom>
          </p:spPr>
        </p:pic>
        <p:sp>
          <p:nvSpPr>
            <p:cNvPr id="32" name="椭圆 31"/>
            <p:cNvSpPr>
              <a:spLocks noChangeAspect="1"/>
            </p:cNvSpPr>
            <p:nvPr/>
          </p:nvSpPr>
          <p:spPr>
            <a:xfrm>
              <a:off x="1194435" y="1957705"/>
              <a:ext cx="532800" cy="53213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椭圆 33"/>
            <p:cNvSpPr>
              <a:spLocks noChangeAspect="1"/>
            </p:cNvSpPr>
            <p:nvPr/>
          </p:nvSpPr>
          <p:spPr>
            <a:xfrm>
              <a:off x="3025140" y="1014730"/>
              <a:ext cx="532800" cy="53213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椭圆 34"/>
            <p:cNvSpPr>
              <a:spLocks noChangeAspect="1"/>
            </p:cNvSpPr>
            <p:nvPr/>
          </p:nvSpPr>
          <p:spPr>
            <a:xfrm>
              <a:off x="3056890" y="4754245"/>
              <a:ext cx="532800" cy="53213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椭圆 35"/>
            <p:cNvSpPr>
              <a:spLocks noChangeAspect="1"/>
            </p:cNvSpPr>
            <p:nvPr/>
          </p:nvSpPr>
          <p:spPr>
            <a:xfrm>
              <a:off x="1201420" y="3776345"/>
              <a:ext cx="532800" cy="53213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椭圆 36"/>
            <p:cNvSpPr>
              <a:spLocks noChangeAspect="1"/>
            </p:cNvSpPr>
            <p:nvPr/>
          </p:nvSpPr>
          <p:spPr>
            <a:xfrm>
              <a:off x="4878705" y="3776345"/>
              <a:ext cx="532800" cy="53213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椭圆 37"/>
            <p:cNvSpPr>
              <a:spLocks noChangeAspect="1"/>
            </p:cNvSpPr>
            <p:nvPr/>
          </p:nvSpPr>
          <p:spPr>
            <a:xfrm>
              <a:off x="4878705" y="1957705"/>
              <a:ext cx="532800" cy="53213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椭圆 38"/>
            <p:cNvSpPr>
              <a:spLocks noChangeAspect="1"/>
            </p:cNvSpPr>
            <p:nvPr/>
          </p:nvSpPr>
          <p:spPr>
            <a:xfrm>
              <a:off x="1426845" y="1516380"/>
              <a:ext cx="307340" cy="306705"/>
            </a:xfrm>
            <a:prstGeom prst="ellipse">
              <a:avLst/>
            </a:prstGeom>
            <a:solidFill>
              <a:srgbClr val="1A57A1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椭圆 39"/>
            <p:cNvSpPr>
              <a:spLocks noChangeAspect="1"/>
            </p:cNvSpPr>
            <p:nvPr/>
          </p:nvSpPr>
          <p:spPr>
            <a:xfrm>
              <a:off x="894080" y="2489835"/>
              <a:ext cx="307340" cy="306705"/>
            </a:xfrm>
            <a:prstGeom prst="ellipse">
              <a:avLst/>
            </a:prstGeom>
            <a:solidFill>
              <a:srgbClr val="1A57A1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椭圆 40"/>
            <p:cNvSpPr>
              <a:spLocks noChangeAspect="1"/>
            </p:cNvSpPr>
            <p:nvPr/>
          </p:nvSpPr>
          <p:spPr>
            <a:xfrm>
              <a:off x="894080" y="3544570"/>
              <a:ext cx="307340" cy="306705"/>
            </a:xfrm>
            <a:prstGeom prst="ellipse">
              <a:avLst/>
            </a:prstGeom>
            <a:solidFill>
              <a:srgbClr val="1A57A1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椭圆 41"/>
            <p:cNvSpPr>
              <a:spLocks noChangeAspect="1"/>
            </p:cNvSpPr>
            <p:nvPr/>
          </p:nvSpPr>
          <p:spPr>
            <a:xfrm>
              <a:off x="1426845" y="4447540"/>
              <a:ext cx="307340" cy="306705"/>
            </a:xfrm>
            <a:prstGeom prst="ellipse">
              <a:avLst/>
            </a:prstGeom>
            <a:solidFill>
              <a:srgbClr val="1A57A1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椭圆 42"/>
            <p:cNvSpPr>
              <a:spLocks noChangeAspect="1"/>
            </p:cNvSpPr>
            <p:nvPr/>
          </p:nvSpPr>
          <p:spPr>
            <a:xfrm>
              <a:off x="2570480" y="4933315"/>
              <a:ext cx="307340" cy="306705"/>
            </a:xfrm>
            <a:prstGeom prst="ellipse">
              <a:avLst/>
            </a:prstGeom>
            <a:solidFill>
              <a:srgbClr val="1A57A1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椭圆 43"/>
            <p:cNvSpPr>
              <a:spLocks noChangeAspect="1"/>
            </p:cNvSpPr>
            <p:nvPr/>
          </p:nvSpPr>
          <p:spPr>
            <a:xfrm>
              <a:off x="3757295" y="4933315"/>
              <a:ext cx="307340" cy="306705"/>
            </a:xfrm>
            <a:prstGeom prst="ellipse">
              <a:avLst/>
            </a:prstGeom>
            <a:solidFill>
              <a:srgbClr val="1A57A1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椭圆 44"/>
            <p:cNvSpPr>
              <a:spLocks noChangeAspect="1"/>
            </p:cNvSpPr>
            <p:nvPr/>
          </p:nvSpPr>
          <p:spPr>
            <a:xfrm>
              <a:off x="4878705" y="4369435"/>
              <a:ext cx="307340" cy="306705"/>
            </a:xfrm>
            <a:prstGeom prst="ellipse">
              <a:avLst/>
            </a:prstGeom>
            <a:solidFill>
              <a:srgbClr val="1A57A1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/>
            <p:cNvSpPr>
              <a:spLocks noChangeAspect="1"/>
            </p:cNvSpPr>
            <p:nvPr/>
          </p:nvSpPr>
          <p:spPr>
            <a:xfrm>
              <a:off x="5386705" y="3544570"/>
              <a:ext cx="307340" cy="306705"/>
            </a:xfrm>
            <a:prstGeom prst="ellipse">
              <a:avLst/>
            </a:prstGeom>
            <a:solidFill>
              <a:srgbClr val="1A57A1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/>
            <p:cNvSpPr>
              <a:spLocks noChangeAspect="1"/>
            </p:cNvSpPr>
            <p:nvPr/>
          </p:nvSpPr>
          <p:spPr>
            <a:xfrm>
              <a:off x="5411470" y="2415540"/>
              <a:ext cx="307340" cy="306705"/>
            </a:xfrm>
            <a:prstGeom prst="ellipse">
              <a:avLst/>
            </a:prstGeom>
            <a:solidFill>
              <a:srgbClr val="1A57A1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椭圆 47"/>
            <p:cNvSpPr>
              <a:spLocks noChangeAspect="1"/>
            </p:cNvSpPr>
            <p:nvPr/>
          </p:nvSpPr>
          <p:spPr>
            <a:xfrm>
              <a:off x="4836795" y="1598295"/>
              <a:ext cx="307340" cy="306705"/>
            </a:xfrm>
            <a:prstGeom prst="ellipse">
              <a:avLst/>
            </a:prstGeom>
            <a:solidFill>
              <a:srgbClr val="1A57A1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椭圆 49"/>
            <p:cNvSpPr>
              <a:spLocks noChangeAspect="1"/>
            </p:cNvSpPr>
            <p:nvPr/>
          </p:nvSpPr>
          <p:spPr>
            <a:xfrm>
              <a:off x="3674745" y="1014730"/>
              <a:ext cx="307340" cy="306705"/>
            </a:xfrm>
            <a:prstGeom prst="ellipse">
              <a:avLst/>
            </a:prstGeom>
            <a:solidFill>
              <a:srgbClr val="1A57A1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椭圆 50"/>
            <p:cNvSpPr>
              <a:spLocks noChangeAspect="1"/>
            </p:cNvSpPr>
            <p:nvPr/>
          </p:nvSpPr>
          <p:spPr>
            <a:xfrm>
              <a:off x="2521585" y="1014730"/>
              <a:ext cx="307340" cy="306705"/>
            </a:xfrm>
            <a:prstGeom prst="ellipse">
              <a:avLst/>
            </a:prstGeom>
            <a:solidFill>
              <a:srgbClr val="1A57A1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文本框 127"/>
            <p:cNvSpPr txBox="1"/>
            <p:nvPr/>
          </p:nvSpPr>
          <p:spPr>
            <a:xfrm>
              <a:off x="3046095" y="4846320"/>
              <a:ext cx="589280" cy="3369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>
                  <a:solidFill>
                    <a:schemeClr val="bg1"/>
                  </a:solidFill>
                </a:rPr>
                <a:t>首单</a:t>
              </a:r>
              <a:endParaRPr lang="zh-CN" altLang="en-US" sz="1600">
                <a:solidFill>
                  <a:schemeClr val="bg1"/>
                </a:solidFill>
              </a:endParaRPr>
            </a:p>
          </p:txBody>
        </p:sp>
        <p:sp>
          <p:nvSpPr>
            <p:cNvPr id="53" name="文本框 128"/>
            <p:cNvSpPr txBox="1"/>
            <p:nvPr/>
          </p:nvSpPr>
          <p:spPr>
            <a:xfrm>
              <a:off x="1194435" y="2047875"/>
              <a:ext cx="589280" cy="3369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>
                  <a:solidFill>
                    <a:schemeClr val="bg1"/>
                  </a:solidFill>
                </a:rPr>
                <a:t>分享</a:t>
              </a:r>
              <a:endParaRPr lang="zh-CN" altLang="en-US" sz="1600">
                <a:solidFill>
                  <a:schemeClr val="bg1"/>
                </a:solidFill>
              </a:endParaRPr>
            </a:p>
          </p:txBody>
        </p:sp>
        <p:sp>
          <p:nvSpPr>
            <p:cNvPr id="54" name="文本框 129"/>
            <p:cNvSpPr txBox="1"/>
            <p:nvPr/>
          </p:nvSpPr>
          <p:spPr>
            <a:xfrm>
              <a:off x="4850765" y="3865245"/>
              <a:ext cx="589280" cy="3369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>
                  <a:solidFill>
                    <a:schemeClr val="bg1"/>
                  </a:solidFill>
                </a:rPr>
                <a:t>系列 </a:t>
              </a:r>
              <a:endParaRPr lang="zh-CN" altLang="en-US" sz="1600">
                <a:solidFill>
                  <a:schemeClr val="bg1"/>
                </a:solidFill>
              </a:endParaRPr>
            </a:p>
          </p:txBody>
        </p:sp>
        <p:sp>
          <p:nvSpPr>
            <p:cNvPr id="55" name="文本框 130"/>
            <p:cNvSpPr txBox="1"/>
            <p:nvPr/>
          </p:nvSpPr>
          <p:spPr>
            <a:xfrm>
              <a:off x="4863465" y="2043430"/>
              <a:ext cx="589280" cy="3369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>
                  <a:solidFill>
                    <a:schemeClr val="bg1"/>
                  </a:solidFill>
                </a:rPr>
                <a:t>复购</a:t>
              </a:r>
              <a:endParaRPr lang="zh-CN" altLang="en-US" sz="1600">
                <a:solidFill>
                  <a:schemeClr val="bg1"/>
                </a:solidFill>
              </a:endParaRPr>
            </a:p>
          </p:txBody>
        </p:sp>
        <p:sp>
          <p:nvSpPr>
            <p:cNvPr id="56" name="文本框 131"/>
            <p:cNvSpPr txBox="1"/>
            <p:nvPr/>
          </p:nvSpPr>
          <p:spPr>
            <a:xfrm>
              <a:off x="1172845" y="3875405"/>
              <a:ext cx="589280" cy="3369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>
                  <a:solidFill>
                    <a:schemeClr val="bg1"/>
                  </a:solidFill>
                </a:rPr>
                <a:t>裂变</a:t>
              </a:r>
              <a:endParaRPr lang="zh-CN" altLang="en-US" sz="1600">
                <a:solidFill>
                  <a:schemeClr val="bg1"/>
                </a:solidFill>
              </a:endParaRPr>
            </a:p>
          </p:txBody>
        </p:sp>
        <p:sp>
          <p:nvSpPr>
            <p:cNvPr id="57" name="文本框 132"/>
            <p:cNvSpPr txBox="1"/>
            <p:nvPr/>
          </p:nvSpPr>
          <p:spPr>
            <a:xfrm>
              <a:off x="2999105" y="1104900"/>
              <a:ext cx="589280" cy="3369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>
                  <a:solidFill>
                    <a:schemeClr val="bg1"/>
                  </a:solidFill>
                </a:rPr>
                <a:t>活动</a:t>
              </a:r>
              <a:endParaRPr lang="zh-CN" altLang="en-US" sz="1600">
                <a:solidFill>
                  <a:schemeClr val="bg1"/>
                </a:solidFill>
              </a:endParaRPr>
            </a:p>
          </p:txBody>
        </p:sp>
        <p:sp>
          <p:nvSpPr>
            <p:cNvPr id="58" name="文本框 134"/>
            <p:cNvSpPr txBox="1"/>
            <p:nvPr/>
          </p:nvSpPr>
          <p:spPr>
            <a:xfrm>
              <a:off x="3853815" y="1608455"/>
              <a:ext cx="792480" cy="460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2400">
                  <a:solidFill>
                    <a:schemeClr val="bg1"/>
                  </a:solidFill>
                </a:rPr>
                <a:t>尺码</a:t>
              </a:r>
              <a:endParaRPr lang="zh-CN" altLang="zh-CN" sz="2400">
                <a:solidFill>
                  <a:schemeClr val="bg1"/>
                </a:solidFill>
              </a:endParaRPr>
            </a:p>
          </p:txBody>
        </p:sp>
        <p:sp>
          <p:nvSpPr>
            <p:cNvPr id="59" name="文本框 135"/>
            <p:cNvSpPr txBox="1"/>
            <p:nvPr/>
          </p:nvSpPr>
          <p:spPr>
            <a:xfrm>
              <a:off x="3892550" y="4172585"/>
              <a:ext cx="792480" cy="460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</a:rPr>
                <a:t>性别</a:t>
              </a:r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60" name="文本框 136"/>
            <p:cNvSpPr txBox="1"/>
            <p:nvPr/>
          </p:nvSpPr>
          <p:spPr>
            <a:xfrm>
              <a:off x="1291590" y="2872105"/>
              <a:ext cx="792480" cy="460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chemeClr val="tx1"/>
                  </a:solidFill>
                </a:rPr>
                <a:t>兴趣</a:t>
              </a:r>
              <a:endParaRPr lang="zh-CN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61" name="文本框 137"/>
            <p:cNvSpPr txBox="1"/>
            <p:nvPr/>
          </p:nvSpPr>
          <p:spPr>
            <a:xfrm>
              <a:off x="4593590" y="2847975"/>
              <a:ext cx="792480" cy="460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</a:rPr>
                <a:t>等级</a:t>
              </a:r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62" name="任意多边形 24"/>
            <p:cNvSpPr/>
            <p:nvPr>
              <p:custDataLst>
                <p:tags r:id="rId11"/>
              </p:custDataLst>
            </p:nvPr>
          </p:nvSpPr>
          <p:spPr bwMode="auto">
            <a:xfrm>
              <a:off x="3693418" y="1323264"/>
              <a:ext cx="1062109" cy="1060974"/>
            </a:xfrm>
            <a:custGeom>
              <a:avLst/>
              <a:gdLst>
                <a:gd name="T0" fmla="*/ 0 w 1765101"/>
                <a:gd name="T1" fmla="*/ 882551 h 1765101"/>
                <a:gd name="T2" fmla="*/ 882551 w 1765101"/>
                <a:gd name="T3" fmla="*/ 0 h 1765101"/>
                <a:gd name="T4" fmla="*/ 1765102 w 1765101"/>
                <a:gd name="T5" fmla="*/ 882551 h 1765101"/>
                <a:gd name="T6" fmla="*/ 882551 w 1765101"/>
                <a:gd name="T7" fmla="*/ 1765102 h 1765101"/>
                <a:gd name="T8" fmla="*/ 0 w 1765101"/>
                <a:gd name="T9" fmla="*/ 882551 h 1765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5101" h="1765101">
                  <a:moveTo>
                    <a:pt x="0" y="882551"/>
                  </a:moveTo>
                  <a:cubicBezTo>
                    <a:pt x="0" y="395132"/>
                    <a:pt x="395132" y="0"/>
                    <a:pt x="882551" y="0"/>
                  </a:cubicBezTo>
                  <a:cubicBezTo>
                    <a:pt x="1369970" y="0"/>
                    <a:pt x="1765102" y="395132"/>
                    <a:pt x="1765102" y="882551"/>
                  </a:cubicBezTo>
                  <a:cubicBezTo>
                    <a:pt x="1765102" y="1369970"/>
                    <a:pt x="1369970" y="1765102"/>
                    <a:pt x="882551" y="1765102"/>
                  </a:cubicBezTo>
                  <a:cubicBezTo>
                    <a:pt x="395132" y="1765102"/>
                    <a:pt x="0" y="1369970"/>
                    <a:pt x="0" y="882551"/>
                  </a:cubicBezTo>
                  <a:close/>
                </a:path>
              </a:pathLst>
            </a:custGeom>
            <a:solidFill>
              <a:srgbClr val="FFC500"/>
            </a:solidFill>
            <a:ln>
              <a:noFill/>
            </a:ln>
          </p:spPr>
          <p:txBody>
            <a:bodyPr lIns="258682" tIns="258682" rIns="258682" bIns="258682" anchor="ctr"/>
            <a:lstStyle/>
            <a:p>
              <a:endParaRPr lang="zh-CN" altLang="en-US" sz="1600"/>
            </a:p>
          </p:txBody>
        </p:sp>
        <p:sp>
          <p:nvSpPr>
            <p:cNvPr id="63" name="任意多边形 24"/>
            <p:cNvSpPr/>
            <p:nvPr>
              <p:custDataLst>
                <p:tags r:id="rId12"/>
              </p:custDataLst>
            </p:nvPr>
          </p:nvSpPr>
          <p:spPr bwMode="auto">
            <a:xfrm>
              <a:off x="4458368" y="2562486"/>
              <a:ext cx="1062109" cy="1060974"/>
            </a:xfrm>
            <a:custGeom>
              <a:avLst/>
              <a:gdLst>
                <a:gd name="T0" fmla="*/ 0 w 1765101"/>
                <a:gd name="T1" fmla="*/ 882551 h 1765101"/>
                <a:gd name="T2" fmla="*/ 882551 w 1765101"/>
                <a:gd name="T3" fmla="*/ 0 h 1765101"/>
                <a:gd name="T4" fmla="*/ 1765102 w 1765101"/>
                <a:gd name="T5" fmla="*/ 882551 h 1765101"/>
                <a:gd name="T6" fmla="*/ 882551 w 1765101"/>
                <a:gd name="T7" fmla="*/ 1765102 h 1765101"/>
                <a:gd name="T8" fmla="*/ 0 w 1765101"/>
                <a:gd name="T9" fmla="*/ 882551 h 1765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5101" h="1765101">
                  <a:moveTo>
                    <a:pt x="0" y="882551"/>
                  </a:moveTo>
                  <a:cubicBezTo>
                    <a:pt x="0" y="395132"/>
                    <a:pt x="395132" y="0"/>
                    <a:pt x="882551" y="0"/>
                  </a:cubicBezTo>
                  <a:cubicBezTo>
                    <a:pt x="1369970" y="0"/>
                    <a:pt x="1765102" y="395132"/>
                    <a:pt x="1765102" y="882551"/>
                  </a:cubicBezTo>
                  <a:cubicBezTo>
                    <a:pt x="1765102" y="1369970"/>
                    <a:pt x="1369970" y="1765102"/>
                    <a:pt x="882551" y="1765102"/>
                  </a:cubicBezTo>
                  <a:cubicBezTo>
                    <a:pt x="395132" y="1765102"/>
                    <a:pt x="0" y="1369970"/>
                    <a:pt x="0" y="882551"/>
                  </a:cubicBezTo>
                  <a:close/>
                </a:path>
              </a:pathLst>
            </a:custGeom>
            <a:solidFill>
              <a:srgbClr val="FFC500"/>
            </a:solidFill>
            <a:ln>
              <a:noFill/>
            </a:ln>
          </p:spPr>
          <p:txBody>
            <a:bodyPr lIns="258682" tIns="258682" rIns="258682" bIns="258682" anchor="ctr"/>
            <a:lstStyle/>
            <a:p>
              <a:endParaRPr lang="zh-CN" altLang="en-US" sz="1600"/>
            </a:p>
          </p:txBody>
        </p:sp>
        <p:sp>
          <p:nvSpPr>
            <p:cNvPr id="64" name="任意多边形 24"/>
            <p:cNvSpPr/>
            <p:nvPr>
              <p:custDataLst>
                <p:tags r:id="rId13"/>
              </p:custDataLst>
            </p:nvPr>
          </p:nvSpPr>
          <p:spPr bwMode="auto">
            <a:xfrm>
              <a:off x="3756749" y="3875669"/>
              <a:ext cx="1062109" cy="1060974"/>
            </a:xfrm>
            <a:custGeom>
              <a:avLst/>
              <a:gdLst>
                <a:gd name="T0" fmla="*/ 0 w 1765101"/>
                <a:gd name="T1" fmla="*/ 882551 h 1765101"/>
                <a:gd name="T2" fmla="*/ 882551 w 1765101"/>
                <a:gd name="T3" fmla="*/ 0 h 1765101"/>
                <a:gd name="T4" fmla="*/ 1765102 w 1765101"/>
                <a:gd name="T5" fmla="*/ 882551 h 1765101"/>
                <a:gd name="T6" fmla="*/ 882551 w 1765101"/>
                <a:gd name="T7" fmla="*/ 1765102 h 1765101"/>
                <a:gd name="T8" fmla="*/ 0 w 1765101"/>
                <a:gd name="T9" fmla="*/ 882551 h 1765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5101" h="1765101">
                  <a:moveTo>
                    <a:pt x="0" y="882551"/>
                  </a:moveTo>
                  <a:cubicBezTo>
                    <a:pt x="0" y="395132"/>
                    <a:pt x="395132" y="0"/>
                    <a:pt x="882551" y="0"/>
                  </a:cubicBezTo>
                  <a:cubicBezTo>
                    <a:pt x="1369970" y="0"/>
                    <a:pt x="1765102" y="395132"/>
                    <a:pt x="1765102" y="882551"/>
                  </a:cubicBezTo>
                  <a:cubicBezTo>
                    <a:pt x="1765102" y="1369970"/>
                    <a:pt x="1369970" y="1765102"/>
                    <a:pt x="882551" y="1765102"/>
                  </a:cubicBezTo>
                  <a:cubicBezTo>
                    <a:pt x="395132" y="1765102"/>
                    <a:pt x="0" y="1369970"/>
                    <a:pt x="0" y="882551"/>
                  </a:cubicBezTo>
                  <a:close/>
                </a:path>
              </a:pathLst>
            </a:custGeom>
            <a:solidFill>
              <a:srgbClr val="FFC500"/>
            </a:solidFill>
            <a:ln>
              <a:noFill/>
            </a:ln>
          </p:spPr>
          <p:txBody>
            <a:bodyPr lIns="258682" tIns="258682" rIns="258682" bIns="258682" anchor="ctr"/>
            <a:lstStyle/>
            <a:p>
              <a:endParaRPr lang="zh-CN" altLang="en-US" sz="1600"/>
            </a:p>
          </p:txBody>
        </p:sp>
        <p:sp>
          <p:nvSpPr>
            <p:cNvPr id="65" name="文本框 141"/>
            <p:cNvSpPr txBox="1"/>
            <p:nvPr/>
          </p:nvSpPr>
          <p:spPr>
            <a:xfrm>
              <a:off x="1964333" y="1623797"/>
              <a:ext cx="792480" cy="460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chemeClr val="tx1"/>
                  </a:solidFill>
                </a:rPr>
                <a:t>产品</a:t>
              </a:r>
              <a:endParaRPr lang="zh-CN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66" name="文本框 142"/>
            <p:cNvSpPr txBox="1"/>
            <p:nvPr/>
          </p:nvSpPr>
          <p:spPr>
            <a:xfrm>
              <a:off x="3853815" y="1623695"/>
              <a:ext cx="792480" cy="460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chemeClr val="tx1"/>
                  </a:solidFill>
                </a:rPr>
                <a:t>性别</a:t>
              </a:r>
              <a:endParaRPr lang="zh-CN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67" name="文本框 143"/>
            <p:cNvSpPr txBox="1"/>
            <p:nvPr/>
          </p:nvSpPr>
          <p:spPr>
            <a:xfrm>
              <a:off x="4594225" y="2847975"/>
              <a:ext cx="792480" cy="460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chemeClr val="tx1"/>
                  </a:solidFill>
                </a:rPr>
                <a:t>地域</a:t>
              </a:r>
              <a:endParaRPr lang="zh-CN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68" name="文本框 144"/>
            <p:cNvSpPr txBox="1"/>
            <p:nvPr/>
          </p:nvSpPr>
          <p:spPr>
            <a:xfrm>
              <a:off x="3892550" y="4016375"/>
              <a:ext cx="792480" cy="829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chemeClr val="tx1"/>
                  </a:solidFill>
                </a:rPr>
                <a:t>购买</a:t>
              </a:r>
              <a:endParaRPr lang="zh-CN" altLang="en-US" sz="2400">
                <a:solidFill>
                  <a:schemeClr val="tx1"/>
                </a:solidFill>
              </a:endParaRPr>
            </a:p>
            <a:p>
              <a:r>
                <a:rPr lang="zh-CN" altLang="en-US" sz="2400">
                  <a:solidFill>
                    <a:schemeClr val="tx1"/>
                  </a:solidFill>
                </a:rPr>
                <a:t>周期</a:t>
              </a:r>
              <a:endParaRPr lang="zh-CN" altLang="en-US" sz="240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9560" y="3013075"/>
            <a:ext cx="5577205" cy="224726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995988" y="498843"/>
            <a:ext cx="2548255" cy="20275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lang="zh-CN" altLang="en-US"/>
              <a:t>成交类目占比</a:t>
            </a:r>
            <a:endParaRPr lang="zh-CN" altLang="en-US"/>
          </a:p>
          <a:p>
            <a:pPr algn="l">
              <a:lnSpc>
                <a:spcPct val="140000"/>
              </a:lnSpc>
            </a:pPr>
            <a:r>
              <a:rPr lang="zh-CN" altLang="en-US"/>
              <a:t>洗发水：</a:t>
            </a:r>
            <a:r>
              <a:rPr lang="en-US" altLang="zh-CN" dirty="0"/>
              <a:t>96.2%</a:t>
            </a:r>
            <a:endParaRPr lang="en-US" altLang="zh-CN" dirty="0"/>
          </a:p>
          <a:p>
            <a:pPr algn="l">
              <a:lnSpc>
                <a:spcPct val="140000"/>
              </a:lnSpc>
            </a:pPr>
            <a:r>
              <a:rPr lang="zh-CN" altLang="en-US"/>
              <a:t>沐浴露：</a:t>
            </a:r>
            <a:r>
              <a:rPr lang="en-US" altLang="zh-CN" dirty="0"/>
              <a:t>2.57%</a:t>
            </a:r>
            <a:endParaRPr lang="en-US" altLang="zh-CN" dirty="0"/>
          </a:p>
          <a:p>
            <a:pPr algn="l">
              <a:lnSpc>
                <a:spcPct val="140000"/>
              </a:lnSpc>
            </a:pPr>
            <a:r>
              <a:rPr lang="zh-CN" altLang="en-US"/>
              <a:t>护发素：</a:t>
            </a:r>
            <a:r>
              <a:rPr lang="en-US" altLang="zh-CN" dirty="0"/>
              <a:t>0.93%</a:t>
            </a:r>
            <a:endParaRPr lang="en-US" altLang="zh-CN" dirty="0"/>
          </a:p>
          <a:p>
            <a:pPr algn="l">
              <a:lnSpc>
                <a:spcPct val="140000"/>
              </a:lnSpc>
            </a:pPr>
            <a:r>
              <a:rPr lang="zh-CN" altLang="en-US"/>
              <a:t>身体乳：</a:t>
            </a:r>
            <a:r>
              <a:rPr lang="en-US" altLang="zh-CN" dirty="0"/>
              <a:t>0.29%</a:t>
            </a:r>
            <a:endParaRPr lang="en-US" altLang="zh-CN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" y="655320"/>
            <a:ext cx="5577205" cy="223837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5964237" y="3603564"/>
            <a:ext cx="3880485" cy="1663700"/>
            <a:chOff x="9421" y="4706"/>
            <a:chExt cx="6111" cy="2620"/>
          </a:xfrm>
        </p:grpSpPr>
        <p:sp>
          <p:nvSpPr>
            <p:cNvPr id="328" name="object 13"/>
            <p:cNvSpPr/>
            <p:nvPr/>
          </p:nvSpPr>
          <p:spPr>
            <a:xfrm>
              <a:off x="9421" y="4706"/>
              <a:ext cx="6111" cy="452"/>
            </a:xfrm>
            <a:prstGeom prst="rect">
              <a:avLst/>
            </a:prstGeom>
            <a:solidFill>
              <a:srgbClr val="EC691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29" name="文本框 328"/>
            <p:cNvSpPr txBox="1"/>
            <p:nvPr/>
          </p:nvSpPr>
          <p:spPr>
            <a:xfrm>
              <a:off x="11832" y="4706"/>
              <a:ext cx="1288" cy="3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1000" b="1">
                  <a:solidFill>
                    <a:schemeClr val="bg1"/>
                  </a:solidFill>
                </a:rPr>
                <a:t>分析及判断</a:t>
              </a:r>
              <a:endParaRPr lang="zh-CN" altLang="en-US" sz="1000" b="1">
                <a:solidFill>
                  <a:schemeClr val="bg1"/>
                </a:solidFill>
              </a:endParaRPr>
            </a:p>
          </p:txBody>
        </p:sp>
        <p:sp>
          <p:nvSpPr>
            <p:cNvPr id="332" name="矩形 331"/>
            <p:cNvSpPr/>
            <p:nvPr/>
          </p:nvSpPr>
          <p:spPr>
            <a:xfrm>
              <a:off x="9421" y="5158"/>
              <a:ext cx="6111" cy="216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5964237" y="4017361"/>
            <a:ext cx="3717290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lang="en-US" sz="1000" dirty="0"/>
              <a:t>1.</a:t>
            </a:r>
            <a:r>
              <a:rPr lang="zh-CN" altLang="en-US" sz="1000"/>
              <a:t>洗发水占绝对的主要位置</a:t>
            </a:r>
            <a:endParaRPr lang="zh-CN" altLang="en-US" sz="1000"/>
          </a:p>
          <a:p>
            <a:pPr algn="l">
              <a:lnSpc>
                <a:spcPct val="140000"/>
              </a:lnSpc>
            </a:pPr>
            <a:r>
              <a:rPr lang="en-US" altLang="zh-CN" sz="1000" dirty="0"/>
              <a:t>2.</a:t>
            </a:r>
            <a:r>
              <a:rPr lang="zh-CN" altLang="en-US" sz="1000"/>
              <a:t>后续在运营中首要任务是做洗发水的复购以及洗发水新品推荐</a:t>
            </a:r>
            <a:endParaRPr lang="zh-CN" altLang="en-US" sz="1000"/>
          </a:p>
          <a:p>
            <a:pPr algn="l">
              <a:lnSpc>
                <a:spcPct val="140000"/>
              </a:lnSpc>
            </a:pPr>
            <a:r>
              <a:rPr lang="en-US" altLang="zh-CN" sz="1000" dirty="0"/>
              <a:t>3.</a:t>
            </a:r>
            <a:r>
              <a:rPr lang="zh-CN" altLang="en-US" sz="1000"/>
              <a:t>设计产品组合，提升客单价和客件数</a:t>
            </a:r>
            <a:endParaRPr lang="zh-CN" altLang="en-US" sz="1000"/>
          </a:p>
        </p:txBody>
      </p:sp>
      <p:sp>
        <p:nvSpPr>
          <p:cNvPr id="13" name="矩形 12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5" name="椭圆 14"/>
          <p:cNvSpPr/>
          <p:nvPr/>
        </p:nvSpPr>
        <p:spPr>
          <a:xfrm>
            <a:off x="8669890" y="1989806"/>
            <a:ext cx="1397800" cy="1386138"/>
          </a:xfrm>
          <a:prstGeom prst="ellipse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8814792" y="2175043"/>
            <a:ext cx="110799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FEA900"/>
                </a:solidFill>
              </a:rPr>
              <a:t>标签抓取</a:t>
            </a:r>
            <a:endParaRPr lang="en-US" altLang="zh-CN" b="1" dirty="0">
              <a:solidFill>
                <a:srgbClr val="FEA900"/>
              </a:solidFill>
            </a:endParaRPr>
          </a:p>
          <a:p>
            <a:pPr algn="ctr"/>
            <a:r>
              <a:rPr lang="zh-CN" altLang="en-US" sz="1400" dirty="0">
                <a:solidFill>
                  <a:srgbClr val="FEA900"/>
                </a:solidFill>
              </a:rPr>
              <a:t>产品偏好</a:t>
            </a:r>
            <a:endParaRPr lang="en-US" altLang="zh-CN" sz="1400" dirty="0">
              <a:solidFill>
                <a:srgbClr val="FEA900"/>
              </a:solidFill>
            </a:endParaRPr>
          </a:p>
          <a:p>
            <a:pPr algn="ctr"/>
            <a:r>
              <a:rPr lang="en-US" altLang="zh-CN" sz="1400" dirty="0">
                <a:solidFill>
                  <a:srgbClr val="FEA900"/>
                </a:solidFill>
              </a:rPr>
              <a:t>···</a:t>
            </a:r>
            <a:endParaRPr lang="en-US" altLang="zh-CN" sz="1400" dirty="0">
              <a:solidFill>
                <a:srgbClr val="FEA900"/>
              </a:solidFill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0775" y="2879725"/>
            <a:ext cx="5599489" cy="180497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90" y="249219"/>
            <a:ext cx="3106530" cy="1885932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743065" y="471096"/>
            <a:ext cx="3254375" cy="1640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lang="zh-CN" altLang="en-US" dirty="0"/>
              <a:t>非会员复购</a:t>
            </a:r>
            <a:r>
              <a:rPr lang="en-US" dirty="0">
                <a:sym typeface="+mn-ea"/>
              </a:rPr>
              <a:t>(N+N)</a:t>
            </a:r>
            <a:endParaRPr lang="zh-CN" altLang="en-US" dirty="0"/>
          </a:p>
          <a:p>
            <a:pPr algn="l">
              <a:lnSpc>
                <a:spcPct val="140000"/>
              </a:lnSpc>
            </a:pPr>
            <a:r>
              <a:rPr lang="zh-CN" altLang="en-US" dirty="0"/>
              <a:t>大促前</a:t>
            </a:r>
            <a:r>
              <a:rPr lang="en-US" altLang="zh-CN" dirty="0"/>
              <a:t>30</a:t>
            </a:r>
            <a:r>
              <a:rPr lang="zh-CN" altLang="en-US" dirty="0"/>
              <a:t>天复购率：</a:t>
            </a:r>
            <a:r>
              <a:rPr lang="en-US" altLang="zh-CN" dirty="0"/>
              <a:t>6.3%</a:t>
            </a:r>
            <a:endParaRPr lang="en-US" altLang="zh-CN" dirty="0"/>
          </a:p>
          <a:p>
            <a:pPr algn="l">
              <a:lnSpc>
                <a:spcPct val="140000"/>
              </a:lnSpc>
            </a:pPr>
            <a:r>
              <a:rPr lang="zh-CN" altLang="en-US" dirty="0"/>
              <a:t>日常</a:t>
            </a:r>
            <a:r>
              <a:rPr lang="en-US" altLang="zh-CN" dirty="0"/>
              <a:t>30</a:t>
            </a:r>
            <a:r>
              <a:rPr lang="zh-CN" altLang="en-US" dirty="0"/>
              <a:t>天复购率：</a:t>
            </a:r>
            <a:r>
              <a:rPr lang="en-US" altLang="zh-CN" dirty="0"/>
              <a:t>2.4%</a:t>
            </a:r>
            <a:endParaRPr lang="en-US" altLang="zh-CN" dirty="0"/>
          </a:p>
          <a:p>
            <a:pPr algn="l">
              <a:lnSpc>
                <a:spcPct val="140000"/>
              </a:lnSpc>
            </a:pPr>
            <a:r>
              <a:rPr lang="en-US" altLang="zh-CN" dirty="0"/>
              <a:t>3</a:t>
            </a:r>
            <a:r>
              <a:rPr lang="zh-CN" altLang="en-US" dirty="0"/>
              <a:t>月份</a:t>
            </a:r>
            <a:r>
              <a:rPr lang="en-US" altLang="zh-CN" dirty="0"/>
              <a:t>30</a:t>
            </a:r>
            <a:r>
              <a:rPr lang="zh-CN" altLang="en-US" dirty="0"/>
              <a:t>天复购率：</a:t>
            </a:r>
            <a:r>
              <a:rPr lang="en-US" altLang="zh-CN" dirty="0"/>
              <a:t>2.5%</a:t>
            </a:r>
            <a:endParaRPr lang="en-US" altLang="zh-CN" dirty="0"/>
          </a:p>
        </p:txBody>
      </p:sp>
      <p:sp>
        <p:nvSpPr>
          <p:cNvPr id="9" name="文本框 8"/>
          <p:cNvSpPr txBox="1"/>
          <p:nvPr/>
        </p:nvSpPr>
        <p:spPr>
          <a:xfrm>
            <a:off x="3515732" y="473075"/>
            <a:ext cx="3254375" cy="1640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lang="zh-CN" altLang="en-US" dirty="0"/>
              <a:t>会员复购</a:t>
            </a:r>
            <a:r>
              <a:rPr lang="en-US" dirty="0">
                <a:sym typeface="+mn-ea"/>
              </a:rPr>
              <a:t>(N+N)</a:t>
            </a:r>
            <a:endParaRPr lang="zh-CN" altLang="en-US" dirty="0"/>
          </a:p>
          <a:p>
            <a:pPr algn="l">
              <a:lnSpc>
                <a:spcPct val="140000"/>
              </a:lnSpc>
            </a:pPr>
            <a:r>
              <a:rPr lang="zh-CN" altLang="en-US" dirty="0"/>
              <a:t>大促前</a:t>
            </a:r>
            <a:r>
              <a:rPr lang="en-US" altLang="zh-CN" dirty="0"/>
              <a:t>30</a:t>
            </a:r>
            <a:r>
              <a:rPr lang="zh-CN" altLang="en-US" dirty="0"/>
              <a:t>天复购率：</a:t>
            </a:r>
            <a:r>
              <a:rPr lang="en-US" altLang="zh-CN" dirty="0"/>
              <a:t>25.09%</a:t>
            </a:r>
            <a:endParaRPr lang="en-US" altLang="zh-CN" dirty="0"/>
          </a:p>
          <a:p>
            <a:pPr algn="l">
              <a:lnSpc>
                <a:spcPct val="140000"/>
              </a:lnSpc>
            </a:pPr>
            <a:r>
              <a:rPr lang="zh-CN" altLang="en-US" dirty="0"/>
              <a:t>日常</a:t>
            </a:r>
            <a:r>
              <a:rPr lang="en-US" altLang="zh-CN" dirty="0"/>
              <a:t>30</a:t>
            </a:r>
            <a:r>
              <a:rPr lang="zh-CN" altLang="en-US" dirty="0"/>
              <a:t>天复购率：</a:t>
            </a:r>
            <a:r>
              <a:rPr lang="en-US" altLang="zh-CN" dirty="0"/>
              <a:t>3.3%</a:t>
            </a:r>
            <a:endParaRPr lang="en-US" altLang="zh-CN" dirty="0"/>
          </a:p>
          <a:p>
            <a:pPr algn="l">
              <a:lnSpc>
                <a:spcPct val="140000"/>
              </a:lnSpc>
            </a:pPr>
            <a:r>
              <a:rPr lang="en-US" altLang="zh-CN" dirty="0"/>
              <a:t>3</a:t>
            </a:r>
            <a:r>
              <a:rPr lang="zh-CN" altLang="en-US" dirty="0"/>
              <a:t>月份</a:t>
            </a:r>
            <a:r>
              <a:rPr lang="en-US" altLang="zh-CN" dirty="0"/>
              <a:t>30</a:t>
            </a:r>
            <a:r>
              <a:rPr lang="zh-CN" altLang="en-US" dirty="0"/>
              <a:t>天复购率：</a:t>
            </a:r>
            <a:r>
              <a:rPr lang="en-US" altLang="zh-CN" dirty="0"/>
              <a:t>6.5%</a:t>
            </a:r>
            <a:endParaRPr lang="en-US" altLang="zh-CN" dirty="0"/>
          </a:p>
        </p:txBody>
      </p:sp>
      <p:sp>
        <p:nvSpPr>
          <p:cNvPr id="15" name="矩形 14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6" name="椭圆 15"/>
          <p:cNvSpPr/>
          <p:nvPr/>
        </p:nvSpPr>
        <p:spPr>
          <a:xfrm>
            <a:off x="7681062" y="2955081"/>
            <a:ext cx="1397800" cy="1386138"/>
          </a:xfrm>
          <a:prstGeom prst="ellipse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7825964" y="3140318"/>
            <a:ext cx="1107996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FEA900"/>
                </a:solidFill>
              </a:rPr>
              <a:t>标签抓取</a:t>
            </a:r>
            <a:endParaRPr lang="en-US" altLang="zh-CN" b="1" dirty="0">
              <a:solidFill>
                <a:srgbClr val="FEA900"/>
              </a:solidFill>
            </a:endParaRPr>
          </a:p>
          <a:p>
            <a:pPr algn="ctr"/>
            <a:r>
              <a:rPr lang="zh-CN" altLang="en-US" sz="1400" dirty="0">
                <a:solidFill>
                  <a:srgbClr val="FEA900"/>
                </a:solidFill>
              </a:rPr>
              <a:t>复购周期</a:t>
            </a:r>
            <a:endParaRPr lang="en-US" altLang="zh-CN" sz="1400" dirty="0">
              <a:solidFill>
                <a:srgbClr val="FEA900"/>
              </a:solidFill>
            </a:endParaRPr>
          </a:p>
          <a:p>
            <a:pPr algn="ctr"/>
            <a:r>
              <a:rPr lang="zh-CN" altLang="en-US" sz="1400" dirty="0">
                <a:solidFill>
                  <a:srgbClr val="FEA900"/>
                </a:solidFill>
              </a:rPr>
              <a:t>消费频次</a:t>
            </a:r>
            <a:endParaRPr lang="en-US" altLang="zh-CN" sz="1400" dirty="0">
              <a:solidFill>
                <a:srgbClr val="FEA900"/>
              </a:solidFill>
            </a:endParaRPr>
          </a:p>
          <a:p>
            <a:pPr algn="ctr"/>
            <a:r>
              <a:rPr lang="zh-CN" altLang="en-US" sz="1400" dirty="0">
                <a:solidFill>
                  <a:srgbClr val="FEA900"/>
                </a:solidFill>
              </a:rPr>
              <a:t>会员复购</a:t>
            </a:r>
            <a:endParaRPr lang="en-US" altLang="zh-CN" sz="1400" dirty="0">
              <a:solidFill>
                <a:srgbClr val="FEA900"/>
              </a:solidFill>
            </a:endParaRPr>
          </a:p>
          <a:p>
            <a:pPr algn="ctr"/>
            <a:r>
              <a:rPr lang="en-US" altLang="zh-CN" sz="1400" dirty="0">
                <a:solidFill>
                  <a:srgbClr val="FEA900"/>
                </a:solidFill>
              </a:rPr>
              <a:t>···</a:t>
            </a:r>
            <a:endParaRPr lang="en-US" altLang="zh-CN" sz="1400" dirty="0">
              <a:solidFill>
                <a:srgbClr val="FEA900"/>
              </a:solidFill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8485" y="1882140"/>
            <a:ext cx="4611370" cy="1665605"/>
          </a:xfrm>
          <a:prstGeom prst="rect">
            <a:avLst/>
          </a:prstGeom>
        </p:spPr>
      </p:pic>
      <p:pic>
        <p:nvPicPr>
          <p:cNvPr id="7" name="图片 6" descr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070" y="407670"/>
            <a:ext cx="4629785" cy="1492250"/>
          </a:xfrm>
          <a:prstGeom prst="rect">
            <a:avLst/>
          </a:prstGeom>
        </p:spPr>
      </p:pic>
      <p:pic>
        <p:nvPicPr>
          <p:cNvPr id="9" name="图片 8" descr="图片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070" y="3529965"/>
            <a:ext cx="4611370" cy="196024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313680" y="264160"/>
            <a:ext cx="3254375" cy="1640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lang="zh-CN" altLang="en-US" dirty="0"/>
              <a:t>会员复购</a:t>
            </a:r>
            <a:r>
              <a:rPr lang="en-US" dirty="0">
                <a:sym typeface="+mn-ea"/>
              </a:rPr>
              <a:t>(N+N)</a:t>
            </a:r>
            <a:endParaRPr lang="zh-CN" altLang="en-US" dirty="0"/>
          </a:p>
          <a:p>
            <a:pPr algn="l">
              <a:lnSpc>
                <a:spcPct val="140000"/>
              </a:lnSpc>
            </a:pPr>
            <a:r>
              <a:rPr lang="zh-CN" altLang="en-US" dirty="0"/>
              <a:t>大促前</a:t>
            </a:r>
            <a:r>
              <a:rPr lang="en-US" altLang="zh-CN" dirty="0"/>
              <a:t>30</a:t>
            </a:r>
            <a:r>
              <a:rPr lang="zh-CN" altLang="en-US" dirty="0"/>
              <a:t>天复购率：</a:t>
            </a:r>
            <a:r>
              <a:rPr lang="en-US" altLang="zh-CN" dirty="0"/>
              <a:t>25.09%</a:t>
            </a:r>
            <a:endParaRPr lang="en-US" altLang="zh-CN" dirty="0"/>
          </a:p>
          <a:p>
            <a:pPr algn="l">
              <a:lnSpc>
                <a:spcPct val="140000"/>
              </a:lnSpc>
            </a:pPr>
            <a:r>
              <a:rPr lang="zh-CN" altLang="en-US" dirty="0">
                <a:sym typeface="+mn-ea"/>
              </a:rPr>
              <a:t>大促前</a:t>
            </a:r>
            <a:r>
              <a:rPr lang="en-US" altLang="zh-CN" dirty="0">
                <a:sym typeface="+mn-ea"/>
              </a:rPr>
              <a:t>90</a:t>
            </a:r>
            <a:r>
              <a:rPr lang="zh-CN" altLang="en-US" dirty="0">
                <a:sym typeface="+mn-ea"/>
              </a:rPr>
              <a:t>天复购率：</a:t>
            </a:r>
            <a:r>
              <a:rPr lang="en-US" altLang="zh-CN" dirty="0">
                <a:sym typeface="+mn-ea"/>
              </a:rPr>
              <a:t>16.78%</a:t>
            </a:r>
            <a:endParaRPr lang="en-US" altLang="zh-CN" dirty="0"/>
          </a:p>
          <a:p>
            <a:pPr algn="l">
              <a:lnSpc>
                <a:spcPct val="140000"/>
              </a:lnSpc>
            </a:pPr>
            <a:r>
              <a:rPr lang="zh-CN" altLang="en-US" dirty="0">
                <a:sym typeface="+mn-ea"/>
              </a:rPr>
              <a:t>大促前</a:t>
            </a:r>
            <a:r>
              <a:rPr lang="en-US" altLang="zh-CN" dirty="0">
                <a:sym typeface="+mn-ea"/>
              </a:rPr>
              <a:t>180</a:t>
            </a:r>
            <a:r>
              <a:rPr lang="zh-CN" altLang="en-US" dirty="0">
                <a:sym typeface="+mn-ea"/>
              </a:rPr>
              <a:t>天复购率：</a:t>
            </a:r>
            <a:r>
              <a:rPr lang="en-US" altLang="zh-CN" dirty="0">
                <a:sym typeface="+mn-ea"/>
              </a:rPr>
              <a:t>16.79%</a:t>
            </a:r>
            <a:endParaRPr lang="en-US" altLang="zh-CN" dirty="0"/>
          </a:p>
        </p:txBody>
      </p:sp>
      <p:sp>
        <p:nvSpPr>
          <p:cNvPr id="12" name="文本框 11"/>
          <p:cNvSpPr txBox="1"/>
          <p:nvPr/>
        </p:nvSpPr>
        <p:spPr>
          <a:xfrm>
            <a:off x="5365115" y="2037715"/>
            <a:ext cx="3254375" cy="1640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lang="zh-CN" altLang="en-US" dirty="0"/>
              <a:t>非会员复购</a:t>
            </a:r>
            <a:r>
              <a:rPr lang="en-US" dirty="0">
                <a:sym typeface="+mn-ea"/>
              </a:rPr>
              <a:t>(N+N)</a:t>
            </a:r>
            <a:endParaRPr lang="zh-CN" altLang="en-US" dirty="0"/>
          </a:p>
          <a:p>
            <a:pPr algn="l">
              <a:lnSpc>
                <a:spcPct val="140000"/>
              </a:lnSpc>
            </a:pPr>
            <a:r>
              <a:rPr lang="zh-CN" altLang="en-US" dirty="0"/>
              <a:t>大促前</a:t>
            </a:r>
            <a:r>
              <a:rPr lang="en-US" altLang="zh-CN" dirty="0"/>
              <a:t>30</a:t>
            </a:r>
            <a:r>
              <a:rPr lang="zh-CN" altLang="en-US" dirty="0"/>
              <a:t>天复购率：</a:t>
            </a:r>
            <a:r>
              <a:rPr lang="en-US" altLang="zh-CN" dirty="0"/>
              <a:t>6.31%</a:t>
            </a:r>
            <a:endParaRPr lang="en-US" altLang="zh-CN" dirty="0"/>
          </a:p>
          <a:p>
            <a:pPr algn="l">
              <a:lnSpc>
                <a:spcPct val="140000"/>
              </a:lnSpc>
            </a:pPr>
            <a:r>
              <a:rPr lang="zh-CN" altLang="en-US" dirty="0">
                <a:sym typeface="+mn-ea"/>
              </a:rPr>
              <a:t>大促前</a:t>
            </a:r>
            <a:r>
              <a:rPr lang="en-US" altLang="zh-CN" dirty="0">
                <a:sym typeface="+mn-ea"/>
              </a:rPr>
              <a:t>90</a:t>
            </a:r>
            <a:r>
              <a:rPr lang="zh-CN" altLang="en-US" dirty="0">
                <a:sym typeface="+mn-ea"/>
              </a:rPr>
              <a:t>天复购率：</a:t>
            </a:r>
            <a:r>
              <a:rPr lang="en-US" altLang="zh-CN" dirty="0">
                <a:sym typeface="+mn-ea"/>
              </a:rPr>
              <a:t>10.86%</a:t>
            </a:r>
            <a:endParaRPr lang="en-US" altLang="zh-CN" dirty="0"/>
          </a:p>
          <a:p>
            <a:pPr algn="l">
              <a:lnSpc>
                <a:spcPct val="140000"/>
              </a:lnSpc>
            </a:pPr>
            <a:r>
              <a:rPr lang="zh-CN" altLang="en-US" dirty="0">
                <a:sym typeface="+mn-ea"/>
              </a:rPr>
              <a:t>大促前</a:t>
            </a:r>
            <a:r>
              <a:rPr lang="en-US" altLang="zh-CN" dirty="0">
                <a:sym typeface="+mn-ea"/>
              </a:rPr>
              <a:t>180</a:t>
            </a:r>
            <a:r>
              <a:rPr lang="zh-CN" altLang="en-US" dirty="0">
                <a:sym typeface="+mn-ea"/>
              </a:rPr>
              <a:t>天复购率：</a:t>
            </a:r>
            <a:r>
              <a:rPr lang="en-US" altLang="zh-CN" dirty="0">
                <a:sym typeface="+mn-ea"/>
              </a:rPr>
              <a:t>12.77%</a:t>
            </a:r>
            <a:endParaRPr lang="en-US" altLang="zh-CN" dirty="0"/>
          </a:p>
        </p:txBody>
      </p:sp>
      <p:sp>
        <p:nvSpPr>
          <p:cNvPr id="328" name="object 13"/>
          <p:cNvSpPr/>
          <p:nvPr/>
        </p:nvSpPr>
        <p:spPr>
          <a:xfrm>
            <a:off x="5365115" y="3677920"/>
            <a:ext cx="3880485" cy="287020"/>
          </a:xfrm>
          <a:prstGeom prst="rect">
            <a:avLst/>
          </a:prstGeom>
          <a:solidFill>
            <a:srgbClr val="EC691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9" name="文本框 328"/>
          <p:cNvSpPr txBox="1"/>
          <p:nvPr/>
        </p:nvSpPr>
        <p:spPr>
          <a:xfrm>
            <a:off x="6717458" y="3677920"/>
            <a:ext cx="81788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00" b="1">
                <a:solidFill>
                  <a:schemeClr val="bg1"/>
                </a:solidFill>
              </a:rPr>
              <a:t>分析及判断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332" name="矩形 331"/>
          <p:cNvSpPr/>
          <p:nvPr/>
        </p:nvSpPr>
        <p:spPr>
          <a:xfrm>
            <a:off x="5365115" y="3964940"/>
            <a:ext cx="3880485" cy="13233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5313680" y="4094163"/>
            <a:ext cx="371729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60000"/>
              </a:lnSpc>
            </a:pPr>
            <a:r>
              <a:rPr lang="zh-CN" altLang="en-US" sz="1000" b="1" dirty="0"/>
              <a:t>大促复购率增速对比</a:t>
            </a:r>
            <a:r>
              <a:rPr lang="zh-CN" altLang="en-US" sz="1000" dirty="0"/>
              <a:t>。</a:t>
            </a:r>
            <a:endParaRPr lang="zh-CN" altLang="en-US" sz="1000" dirty="0"/>
          </a:p>
          <a:p>
            <a:pPr algn="l">
              <a:lnSpc>
                <a:spcPct val="160000"/>
              </a:lnSpc>
            </a:pPr>
            <a:r>
              <a:rPr lang="zh-CN" altLang="en-US" sz="1000" dirty="0"/>
              <a:t>非会员大促</a:t>
            </a:r>
            <a:r>
              <a:rPr lang="en-US" altLang="zh-CN" sz="1000" dirty="0"/>
              <a:t>30</a:t>
            </a:r>
            <a:r>
              <a:rPr lang="zh-CN" altLang="en-US" sz="1000" dirty="0"/>
              <a:t>天以前增速不明显。会员大促</a:t>
            </a:r>
            <a:r>
              <a:rPr lang="en-US" altLang="zh-CN" sz="1000" dirty="0"/>
              <a:t>30</a:t>
            </a:r>
            <a:r>
              <a:rPr lang="zh-CN" altLang="en-US" sz="1000" dirty="0"/>
              <a:t>天以前增速不增反降</a:t>
            </a:r>
            <a:endParaRPr lang="zh-CN" altLang="en-US" sz="1000" dirty="0"/>
          </a:p>
          <a:p>
            <a:pPr algn="l">
              <a:lnSpc>
                <a:spcPct val="160000"/>
              </a:lnSpc>
            </a:pPr>
            <a:r>
              <a:rPr lang="zh-CN" altLang="en-US" sz="1000" dirty="0"/>
              <a:t>说明：大促前的重点工作放在</a:t>
            </a:r>
            <a:r>
              <a:rPr lang="en-US" altLang="zh-CN" sz="1000" dirty="0"/>
              <a:t>30</a:t>
            </a:r>
            <a:r>
              <a:rPr lang="zh-CN" altLang="en-US" sz="1000" dirty="0"/>
              <a:t>天会员和</a:t>
            </a:r>
            <a:r>
              <a:rPr lang="en-US" altLang="zh-CN" sz="1000" dirty="0"/>
              <a:t>60</a:t>
            </a:r>
            <a:r>
              <a:rPr lang="zh-CN" altLang="en-US" sz="1000" dirty="0"/>
              <a:t>天非会员</a:t>
            </a:r>
            <a:endParaRPr lang="zh-CN" altLang="en-US" sz="1000" dirty="0"/>
          </a:p>
        </p:txBody>
      </p:sp>
      <p:sp>
        <p:nvSpPr>
          <p:cNvPr id="16" name="矩形 15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7" name="椭圆 16"/>
          <p:cNvSpPr/>
          <p:nvPr/>
        </p:nvSpPr>
        <p:spPr>
          <a:xfrm>
            <a:off x="8592020" y="2057400"/>
            <a:ext cx="1397800" cy="1386138"/>
          </a:xfrm>
          <a:prstGeom prst="ellipse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8736922" y="2411578"/>
            <a:ext cx="110799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FEA900"/>
                </a:solidFill>
              </a:rPr>
              <a:t>活动标签</a:t>
            </a:r>
            <a:endParaRPr lang="en-US" altLang="zh-CN" b="1" dirty="0">
              <a:solidFill>
                <a:srgbClr val="FEA900"/>
              </a:solidFill>
            </a:endParaRPr>
          </a:p>
          <a:p>
            <a:pPr algn="ctr"/>
            <a:r>
              <a:rPr lang="zh-CN" altLang="en-US" b="1" dirty="0">
                <a:solidFill>
                  <a:srgbClr val="FEA900"/>
                </a:solidFill>
              </a:rPr>
              <a:t>对比</a:t>
            </a:r>
            <a:endParaRPr lang="en-US" altLang="zh-CN" b="1" dirty="0">
              <a:solidFill>
                <a:srgbClr val="FEA900"/>
              </a:solidFill>
            </a:endParaRPr>
          </a:p>
          <a:p>
            <a:pPr algn="ctr"/>
            <a:r>
              <a:rPr lang="en-US" altLang="zh-CN" sz="1400" dirty="0">
                <a:solidFill>
                  <a:srgbClr val="FEA900"/>
                </a:solidFill>
              </a:rPr>
              <a:t>·</a:t>
            </a:r>
            <a:endParaRPr lang="en-US" altLang="zh-CN" sz="1400" dirty="0">
              <a:solidFill>
                <a:srgbClr val="FEA900"/>
              </a:solidFill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8485" y="1882140"/>
            <a:ext cx="4611370" cy="1665605"/>
          </a:xfrm>
          <a:prstGeom prst="rect">
            <a:avLst/>
          </a:prstGeom>
        </p:spPr>
      </p:pic>
      <p:pic>
        <p:nvPicPr>
          <p:cNvPr id="7" name="图片 6" descr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070" y="407670"/>
            <a:ext cx="4629785" cy="1492250"/>
          </a:xfrm>
          <a:prstGeom prst="rect">
            <a:avLst/>
          </a:prstGeom>
        </p:spPr>
      </p:pic>
      <p:pic>
        <p:nvPicPr>
          <p:cNvPr id="9" name="图片 8" descr="图片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070" y="3529965"/>
            <a:ext cx="4611370" cy="196024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911215" y="407670"/>
            <a:ext cx="3254375" cy="1640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lang="zh-CN" altLang="en-US"/>
              <a:t>会员复购</a:t>
            </a:r>
            <a:r>
              <a:rPr lang="en-US" dirty="0">
                <a:sym typeface="+mn-ea"/>
              </a:rPr>
              <a:t>(N+N)</a:t>
            </a:r>
            <a:endParaRPr lang="zh-CN" altLang="en-US"/>
          </a:p>
          <a:p>
            <a:pPr algn="l">
              <a:lnSpc>
                <a:spcPct val="140000"/>
              </a:lnSpc>
            </a:pPr>
            <a:r>
              <a:rPr lang="zh-CN" altLang="en-US"/>
              <a:t>日常</a:t>
            </a:r>
            <a:r>
              <a:rPr lang="en-US" altLang="zh-CN" dirty="0"/>
              <a:t>30</a:t>
            </a:r>
            <a:r>
              <a:rPr lang="zh-CN" altLang="en-US"/>
              <a:t>天复购率：</a:t>
            </a:r>
            <a:r>
              <a:rPr lang="en-US" altLang="zh-CN" dirty="0"/>
              <a:t>3.3%</a:t>
            </a:r>
            <a:endParaRPr lang="en-US" altLang="zh-CN" dirty="0"/>
          </a:p>
          <a:p>
            <a:pPr algn="l">
              <a:lnSpc>
                <a:spcPct val="140000"/>
              </a:lnSpc>
            </a:pPr>
            <a:r>
              <a:rPr lang="zh-CN" altLang="en-US">
                <a:sym typeface="+mn-ea"/>
              </a:rPr>
              <a:t>日常</a:t>
            </a:r>
            <a:r>
              <a:rPr lang="en-US" altLang="zh-CN" dirty="0">
                <a:sym typeface="+mn-ea"/>
              </a:rPr>
              <a:t>90</a:t>
            </a:r>
            <a:r>
              <a:rPr lang="zh-CN" altLang="en-US">
                <a:sym typeface="+mn-ea"/>
              </a:rPr>
              <a:t>天复购率：</a:t>
            </a:r>
            <a:r>
              <a:rPr lang="en-US" altLang="zh-CN" dirty="0">
                <a:sym typeface="+mn-ea"/>
              </a:rPr>
              <a:t>9.46%</a:t>
            </a:r>
            <a:endParaRPr lang="en-US" altLang="zh-CN" dirty="0"/>
          </a:p>
          <a:p>
            <a:pPr algn="l">
              <a:lnSpc>
                <a:spcPct val="140000"/>
              </a:lnSpc>
            </a:pPr>
            <a:r>
              <a:rPr lang="zh-CN" altLang="en-US">
                <a:sym typeface="+mn-ea"/>
              </a:rPr>
              <a:t>日常</a:t>
            </a:r>
            <a:r>
              <a:rPr lang="en-US" altLang="zh-CN" dirty="0">
                <a:sym typeface="+mn-ea"/>
              </a:rPr>
              <a:t>180</a:t>
            </a:r>
            <a:r>
              <a:rPr lang="zh-CN" altLang="en-US">
                <a:sym typeface="+mn-ea"/>
              </a:rPr>
              <a:t>天复购率：</a:t>
            </a:r>
            <a:r>
              <a:rPr lang="en-US" altLang="zh-CN" dirty="0">
                <a:sym typeface="+mn-ea"/>
              </a:rPr>
              <a:t>10.08%</a:t>
            </a:r>
            <a:endParaRPr lang="en-US" altLang="zh-CN" dirty="0"/>
          </a:p>
        </p:txBody>
      </p:sp>
      <p:sp>
        <p:nvSpPr>
          <p:cNvPr id="12" name="文本框 11"/>
          <p:cNvSpPr txBox="1"/>
          <p:nvPr/>
        </p:nvSpPr>
        <p:spPr>
          <a:xfrm>
            <a:off x="5962650" y="2181225"/>
            <a:ext cx="3254375" cy="1640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lang="zh-CN" altLang="en-US"/>
              <a:t>非会员复购</a:t>
            </a:r>
            <a:r>
              <a:rPr lang="en-US" dirty="0">
                <a:sym typeface="+mn-ea"/>
              </a:rPr>
              <a:t>(N+N)</a:t>
            </a:r>
            <a:endParaRPr lang="zh-CN" altLang="en-US"/>
          </a:p>
          <a:p>
            <a:pPr algn="l">
              <a:lnSpc>
                <a:spcPct val="140000"/>
              </a:lnSpc>
            </a:pPr>
            <a:r>
              <a:rPr lang="zh-CN" altLang="en-US"/>
              <a:t>日常</a:t>
            </a:r>
            <a:r>
              <a:rPr lang="en-US" altLang="zh-CN" dirty="0"/>
              <a:t>30</a:t>
            </a:r>
            <a:r>
              <a:rPr lang="zh-CN" altLang="en-US"/>
              <a:t>天复购率：</a:t>
            </a:r>
            <a:r>
              <a:rPr lang="en-US" altLang="zh-CN" dirty="0"/>
              <a:t>2.4%</a:t>
            </a:r>
            <a:endParaRPr lang="en-US" altLang="zh-CN" dirty="0"/>
          </a:p>
          <a:p>
            <a:pPr algn="l">
              <a:lnSpc>
                <a:spcPct val="140000"/>
              </a:lnSpc>
            </a:pPr>
            <a:r>
              <a:rPr lang="zh-CN" altLang="en-US">
                <a:sym typeface="+mn-ea"/>
              </a:rPr>
              <a:t>日常</a:t>
            </a:r>
            <a:r>
              <a:rPr lang="en-US" altLang="zh-CN" dirty="0">
                <a:sym typeface="+mn-ea"/>
              </a:rPr>
              <a:t>90</a:t>
            </a:r>
            <a:r>
              <a:rPr lang="zh-CN" altLang="en-US">
                <a:sym typeface="+mn-ea"/>
              </a:rPr>
              <a:t>天复购率：</a:t>
            </a:r>
            <a:r>
              <a:rPr lang="en-US" altLang="zh-CN" dirty="0">
                <a:sym typeface="+mn-ea"/>
              </a:rPr>
              <a:t>7.4%</a:t>
            </a:r>
            <a:endParaRPr lang="en-US" altLang="zh-CN" dirty="0"/>
          </a:p>
          <a:p>
            <a:pPr algn="l">
              <a:lnSpc>
                <a:spcPct val="140000"/>
              </a:lnSpc>
            </a:pPr>
            <a:r>
              <a:rPr lang="zh-CN" altLang="en-US">
                <a:sym typeface="+mn-ea"/>
              </a:rPr>
              <a:t>日常</a:t>
            </a:r>
            <a:r>
              <a:rPr lang="en-US" altLang="zh-CN" dirty="0">
                <a:sym typeface="+mn-ea"/>
              </a:rPr>
              <a:t>180</a:t>
            </a:r>
            <a:r>
              <a:rPr lang="zh-CN" altLang="en-US">
                <a:sym typeface="+mn-ea"/>
              </a:rPr>
              <a:t>天复购率：</a:t>
            </a:r>
            <a:r>
              <a:rPr lang="en-US" altLang="zh-CN" dirty="0">
                <a:sym typeface="+mn-ea"/>
              </a:rPr>
              <a:t>8.78%</a:t>
            </a:r>
            <a:endParaRPr lang="en-US" altLang="zh-CN" dirty="0"/>
          </a:p>
        </p:txBody>
      </p:sp>
      <p:sp>
        <p:nvSpPr>
          <p:cNvPr id="328" name="object 13"/>
          <p:cNvSpPr/>
          <p:nvPr/>
        </p:nvSpPr>
        <p:spPr>
          <a:xfrm>
            <a:off x="5962650" y="3821430"/>
            <a:ext cx="3880485" cy="287020"/>
          </a:xfrm>
          <a:prstGeom prst="rect">
            <a:avLst/>
          </a:prstGeom>
          <a:solidFill>
            <a:srgbClr val="EC691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9" name="文本框 328"/>
          <p:cNvSpPr txBox="1"/>
          <p:nvPr/>
        </p:nvSpPr>
        <p:spPr>
          <a:xfrm>
            <a:off x="7493635" y="3821430"/>
            <a:ext cx="81788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00" b="1">
                <a:solidFill>
                  <a:schemeClr val="bg1"/>
                </a:solidFill>
              </a:rPr>
              <a:t>分析及判断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332" name="矩形 331"/>
          <p:cNvSpPr/>
          <p:nvPr/>
        </p:nvSpPr>
        <p:spPr>
          <a:xfrm>
            <a:off x="5962650" y="4166870"/>
            <a:ext cx="3880485" cy="13233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6044565" y="4290695"/>
            <a:ext cx="371729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60000"/>
              </a:lnSpc>
            </a:pPr>
            <a:r>
              <a:rPr lang="zh-CN" altLang="en-US" sz="1000" b="1"/>
              <a:t>日常复购率增速对比</a:t>
            </a:r>
            <a:r>
              <a:rPr lang="zh-CN" altLang="en-US" sz="1000"/>
              <a:t>。</a:t>
            </a:r>
            <a:endParaRPr lang="zh-CN" altLang="en-US" sz="1000"/>
          </a:p>
          <a:p>
            <a:pPr algn="l">
              <a:lnSpc>
                <a:spcPct val="160000"/>
              </a:lnSpc>
            </a:pPr>
            <a:r>
              <a:rPr lang="en-US" altLang="zh-CN" sz="1000" dirty="0"/>
              <a:t>90</a:t>
            </a:r>
            <a:r>
              <a:rPr lang="zh-CN" altLang="en-US" sz="1000"/>
              <a:t>天复购率是</a:t>
            </a:r>
            <a:r>
              <a:rPr lang="en-US" altLang="zh-CN" sz="1000" dirty="0"/>
              <a:t>30</a:t>
            </a:r>
            <a:r>
              <a:rPr lang="zh-CN" altLang="en-US" sz="1000"/>
              <a:t>天的</a:t>
            </a:r>
            <a:r>
              <a:rPr lang="en-US" altLang="zh-CN" sz="1000" dirty="0"/>
              <a:t>3</a:t>
            </a:r>
            <a:r>
              <a:rPr lang="zh-CN" altLang="en-US" sz="1000"/>
              <a:t>倍。</a:t>
            </a:r>
            <a:r>
              <a:rPr lang="en-US" altLang="zh-CN" sz="1000" dirty="0"/>
              <a:t>180</a:t>
            </a:r>
            <a:r>
              <a:rPr lang="zh-CN" altLang="en-US" sz="1000"/>
              <a:t>天的复购率是</a:t>
            </a:r>
            <a:r>
              <a:rPr lang="en-US" altLang="zh-CN" sz="1000" dirty="0"/>
              <a:t>90</a:t>
            </a:r>
            <a:r>
              <a:rPr lang="zh-CN" altLang="en-US" sz="1000"/>
              <a:t>天的</a:t>
            </a:r>
            <a:r>
              <a:rPr lang="en-US" altLang="zh-CN" sz="1000" dirty="0"/>
              <a:t>1.1</a:t>
            </a:r>
            <a:r>
              <a:rPr lang="zh-CN" altLang="en-US" sz="1000"/>
              <a:t>倍。</a:t>
            </a:r>
            <a:endParaRPr lang="zh-CN" altLang="en-US" sz="1000"/>
          </a:p>
          <a:p>
            <a:pPr algn="l">
              <a:lnSpc>
                <a:spcPct val="160000"/>
              </a:lnSpc>
            </a:pPr>
            <a:r>
              <a:rPr lang="zh-CN" altLang="en-US" sz="1000"/>
              <a:t>说明：用户的复购周期集中在</a:t>
            </a:r>
            <a:r>
              <a:rPr lang="en-US" altLang="zh-CN" sz="1000" dirty="0"/>
              <a:t>30-90</a:t>
            </a:r>
            <a:r>
              <a:rPr lang="zh-CN" altLang="en-US" sz="1000"/>
              <a:t>天内（可根据季节调整和细化复购周期）。针对性的进行用户激活</a:t>
            </a:r>
            <a:endParaRPr lang="zh-CN" altLang="en-US" sz="1000"/>
          </a:p>
        </p:txBody>
      </p:sp>
      <p:sp>
        <p:nvSpPr>
          <p:cNvPr id="16" name="矩形 15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7" name="椭圆 16"/>
          <p:cNvSpPr/>
          <p:nvPr/>
        </p:nvSpPr>
        <p:spPr>
          <a:xfrm>
            <a:off x="8489150" y="1936115"/>
            <a:ext cx="1397800" cy="1386138"/>
          </a:xfrm>
          <a:prstGeom prst="ellipse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8612618" y="2321870"/>
            <a:ext cx="110799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FEA900"/>
                </a:solidFill>
              </a:rPr>
              <a:t>日常标签</a:t>
            </a:r>
            <a:endParaRPr lang="en-US" altLang="zh-CN" b="1" dirty="0">
              <a:solidFill>
                <a:srgbClr val="FEA900"/>
              </a:solidFill>
            </a:endParaRPr>
          </a:p>
          <a:p>
            <a:pPr algn="ctr"/>
            <a:r>
              <a:rPr lang="zh-CN" altLang="en-US" b="1" dirty="0">
                <a:solidFill>
                  <a:srgbClr val="FEA900"/>
                </a:solidFill>
              </a:rPr>
              <a:t>对比</a:t>
            </a:r>
            <a:endParaRPr lang="en-US" altLang="zh-CN" b="1" dirty="0">
              <a:solidFill>
                <a:srgbClr val="FEA900"/>
              </a:solidFill>
            </a:endParaRPr>
          </a:p>
          <a:p>
            <a:pPr algn="ctr"/>
            <a:r>
              <a:rPr lang="en-US" altLang="zh-CN" sz="1400" dirty="0">
                <a:solidFill>
                  <a:srgbClr val="FEA900"/>
                </a:solidFill>
              </a:rPr>
              <a:t>·</a:t>
            </a:r>
            <a:endParaRPr lang="en-US" altLang="zh-CN" sz="1400" dirty="0">
              <a:solidFill>
                <a:srgbClr val="FEA900"/>
              </a:solidFill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398145" y="239395"/>
            <a:ext cx="1013460" cy="1090930"/>
            <a:chOff x="3413" y="3864"/>
            <a:chExt cx="1596" cy="1718"/>
          </a:xfrm>
        </p:grpSpPr>
        <p:pic>
          <p:nvPicPr>
            <p:cNvPr id="19" name="图片 18" descr="六角形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3719" y="4253"/>
              <a:ext cx="1104" cy="101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 dirty="0">
                  <a:latin typeface="微软雅黑" panose="020B0503020204020204" charset="-122"/>
                  <a:ea typeface="微软雅黑" panose="020B0503020204020204" charset="-122"/>
                </a:rPr>
                <a:t>数据收集</a:t>
              </a:r>
              <a:endParaRPr lang="zh-CN" altLang="en-US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3545911" y="2992967"/>
            <a:ext cx="2818765" cy="514350"/>
            <a:chOff x="5743" y="2751"/>
            <a:chExt cx="4439" cy="810"/>
          </a:xfrm>
        </p:grpSpPr>
        <p:sp>
          <p:nvSpPr>
            <p:cNvPr id="22" name="矩形 21"/>
            <p:cNvSpPr/>
            <p:nvPr/>
          </p:nvSpPr>
          <p:spPr>
            <a:xfrm>
              <a:off x="6746" y="2751"/>
              <a:ext cx="3437" cy="811"/>
            </a:xfrm>
            <a:prstGeom prst="rect">
              <a:avLst/>
            </a:prstGeom>
            <a:solidFill>
              <a:srgbClr val="E4DA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3" name="图片 22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49" y="2853"/>
              <a:ext cx="337" cy="709"/>
            </a:xfrm>
            <a:prstGeom prst="rect">
              <a:avLst/>
            </a:prstGeom>
          </p:spPr>
        </p:pic>
        <p:pic>
          <p:nvPicPr>
            <p:cNvPr id="24" name="图片 23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96" y="2853"/>
              <a:ext cx="337" cy="709"/>
            </a:xfrm>
            <a:prstGeom prst="rect">
              <a:avLst/>
            </a:prstGeom>
          </p:spPr>
        </p:pic>
        <p:pic>
          <p:nvPicPr>
            <p:cNvPr id="25" name="图片 24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43" y="2853"/>
              <a:ext cx="337" cy="709"/>
            </a:xfrm>
            <a:prstGeom prst="rect">
              <a:avLst/>
            </a:prstGeom>
          </p:spPr>
        </p:pic>
      </p:grpSp>
      <p:sp>
        <p:nvSpPr>
          <p:cNvPr id="26" name="文本框 25"/>
          <p:cNvSpPr txBox="1"/>
          <p:nvPr>
            <p:custDataLst>
              <p:tags r:id="rId5"/>
            </p:custDataLst>
          </p:nvPr>
        </p:nvSpPr>
        <p:spPr>
          <a:xfrm>
            <a:off x="4354266" y="2034752"/>
            <a:ext cx="1783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>
                <a:solidFill>
                  <a:srgbClr val="035898"/>
                </a:solidFill>
              </a:rPr>
              <a:t>内容端粉丝画像</a:t>
            </a:r>
            <a:endParaRPr lang="zh-CN" altLang="en-US" b="1">
              <a:solidFill>
                <a:srgbClr val="035898"/>
              </a:solidFill>
            </a:endParaRPr>
          </a:p>
        </p:txBody>
      </p:sp>
      <p:sp>
        <p:nvSpPr>
          <p:cNvPr id="27" name="文本框 26"/>
          <p:cNvSpPr txBox="1"/>
          <p:nvPr>
            <p:custDataLst>
              <p:tags r:id="rId6"/>
            </p:custDataLst>
          </p:nvPr>
        </p:nvSpPr>
        <p:spPr>
          <a:xfrm>
            <a:off x="4354266" y="2552277"/>
            <a:ext cx="1783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>
                <a:solidFill>
                  <a:srgbClr val="035898"/>
                </a:solidFill>
              </a:rPr>
              <a:t>交易端粉丝画像</a:t>
            </a:r>
            <a:endParaRPr lang="zh-CN" altLang="en-US" b="1">
              <a:solidFill>
                <a:srgbClr val="035898"/>
              </a:solidFill>
            </a:endParaRPr>
          </a:p>
        </p:txBody>
      </p:sp>
      <p:sp>
        <p:nvSpPr>
          <p:cNvPr id="28" name="文本框 27"/>
          <p:cNvSpPr txBox="1"/>
          <p:nvPr>
            <p:custDataLst>
              <p:tags r:id="rId7"/>
            </p:custDataLst>
          </p:nvPr>
        </p:nvSpPr>
        <p:spPr>
          <a:xfrm>
            <a:off x="4354266" y="3069802"/>
            <a:ext cx="1783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>
                <a:solidFill>
                  <a:srgbClr val="035898"/>
                </a:solidFill>
              </a:rPr>
              <a:t>微信端粉丝画像</a:t>
            </a:r>
            <a:endParaRPr lang="zh-CN" altLang="en-US" b="1">
              <a:solidFill>
                <a:srgbClr val="035898"/>
              </a:solidFill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404570" y="581372"/>
            <a:ext cx="6712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一、标签体系的基础：通过人群画像进行数据收集 （收集阶段）</a:t>
            </a:r>
            <a:endParaRPr lang="zh-CN" altLang="en-US" b="1" dirty="0"/>
          </a:p>
        </p:txBody>
      </p:sp>
      <p:grpSp>
        <p:nvGrpSpPr>
          <p:cNvPr id="3" name="组合 2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5" name="对角圆角矩形 4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" name="图片 6" descr="resource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文本框 7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93770" y="520700"/>
            <a:ext cx="1379855" cy="30746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140" y="646748"/>
            <a:ext cx="1363345" cy="2822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" y="641668"/>
            <a:ext cx="1379855" cy="28327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3570" y="591503"/>
            <a:ext cx="1383030" cy="29330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5925" y="601345"/>
            <a:ext cx="1363345" cy="29133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8280" y="607695"/>
            <a:ext cx="1363345" cy="2900680"/>
          </a:xfrm>
          <a:prstGeom prst="rect">
            <a:avLst/>
          </a:prstGeom>
        </p:spPr>
      </p:pic>
      <p:sp>
        <p:nvSpPr>
          <p:cNvPr id="328" name="object 13"/>
          <p:cNvSpPr/>
          <p:nvPr/>
        </p:nvSpPr>
        <p:spPr>
          <a:xfrm>
            <a:off x="5962650" y="3821430"/>
            <a:ext cx="3880485" cy="287020"/>
          </a:xfrm>
          <a:prstGeom prst="rect">
            <a:avLst/>
          </a:prstGeom>
          <a:solidFill>
            <a:srgbClr val="EC691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9" name="文本框 328"/>
          <p:cNvSpPr txBox="1"/>
          <p:nvPr/>
        </p:nvSpPr>
        <p:spPr>
          <a:xfrm>
            <a:off x="7493635" y="3821430"/>
            <a:ext cx="81788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00" b="1">
                <a:solidFill>
                  <a:schemeClr val="bg1"/>
                </a:solidFill>
              </a:rPr>
              <a:t>分析及判断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332" name="矩形 331"/>
          <p:cNvSpPr/>
          <p:nvPr/>
        </p:nvSpPr>
        <p:spPr>
          <a:xfrm>
            <a:off x="5962650" y="4166870"/>
            <a:ext cx="3880485" cy="13233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6043930" y="4190365"/>
            <a:ext cx="379984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60000"/>
              </a:lnSpc>
            </a:pPr>
            <a:r>
              <a:rPr lang="en-US" altLang="zh-CN" sz="1000" b="1" dirty="0"/>
              <a:t>17-25</a:t>
            </a:r>
            <a:r>
              <a:rPr lang="zh-CN" altLang="en-US" sz="1000" b="1" dirty="0"/>
              <a:t>岁典型用户</a:t>
            </a:r>
            <a:endParaRPr lang="zh-CN" altLang="en-US" sz="1000" dirty="0"/>
          </a:p>
          <a:p>
            <a:pPr algn="l">
              <a:lnSpc>
                <a:spcPct val="160000"/>
              </a:lnSpc>
            </a:pPr>
            <a:r>
              <a:rPr lang="zh-CN" sz="1000" dirty="0"/>
              <a:t>朋友圈单图展示 </a:t>
            </a:r>
            <a:r>
              <a:rPr lang="en-US" altLang="zh-CN" sz="1000" dirty="0"/>
              <a:t>+ </a:t>
            </a:r>
            <a:r>
              <a:rPr lang="zh-CN" altLang="en-US" sz="1000" dirty="0"/>
              <a:t>简短文字，基本不分享文章</a:t>
            </a:r>
            <a:endParaRPr lang="zh-CN" altLang="en-US" sz="1000" dirty="0"/>
          </a:p>
          <a:p>
            <a:pPr algn="l">
              <a:lnSpc>
                <a:spcPct val="160000"/>
              </a:lnSpc>
            </a:pPr>
            <a:r>
              <a:rPr lang="zh-CN" altLang="en-US" sz="1000" dirty="0"/>
              <a:t>内容集中在美食、心情、友情、旅游、学习、励志</a:t>
            </a:r>
            <a:endParaRPr lang="zh-CN" altLang="en-US" sz="1000" dirty="0"/>
          </a:p>
          <a:p>
            <a:pPr algn="l">
              <a:lnSpc>
                <a:spcPct val="160000"/>
              </a:lnSpc>
            </a:pPr>
            <a:r>
              <a:rPr lang="zh-CN" altLang="en-US" sz="1000" dirty="0"/>
              <a:t>在朋友圈经常晒自拍大头像</a:t>
            </a:r>
            <a:endParaRPr lang="zh-CN" altLang="en-US" sz="1000" dirty="0"/>
          </a:p>
          <a:p>
            <a:pPr algn="l">
              <a:lnSpc>
                <a:spcPct val="160000"/>
              </a:lnSpc>
            </a:pPr>
            <a:r>
              <a:rPr lang="zh-CN" altLang="en-US" sz="1000" dirty="0"/>
              <a:t>希望展现自己积极向上、与众不同、美丽自信、随性可爱的一面</a:t>
            </a:r>
            <a:endParaRPr lang="zh-CN" altLang="en-US" sz="1000" dirty="0"/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2293538" y="3852612"/>
            <a:ext cx="1397800" cy="1386138"/>
          </a:xfrm>
          <a:prstGeom prst="ellipse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2438440" y="4037849"/>
            <a:ext cx="1107996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FEA900"/>
                </a:solidFill>
              </a:rPr>
              <a:t>标签抓取</a:t>
            </a:r>
            <a:endParaRPr lang="en-US" altLang="zh-CN" b="1" dirty="0">
              <a:solidFill>
                <a:srgbClr val="FEA900"/>
              </a:solidFill>
            </a:endParaRPr>
          </a:p>
          <a:p>
            <a:pPr algn="ctr"/>
            <a:r>
              <a:rPr lang="zh-CN" altLang="en-US" sz="1400" dirty="0">
                <a:solidFill>
                  <a:srgbClr val="FEA900"/>
                </a:solidFill>
              </a:rPr>
              <a:t>年龄</a:t>
            </a:r>
            <a:endParaRPr lang="en-US" altLang="zh-CN" sz="1400" dirty="0">
              <a:solidFill>
                <a:srgbClr val="FEA900"/>
              </a:solidFill>
            </a:endParaRPr>
          </a:p>
          <a:p>
            <a:pPr algn="ctr"/>
            <a:r>
              <a:rPr lang="zh-CN" altLang="en-US" sz="1400" dirty="0">
                <a:solidFill>
                  <a:srgbClr val="FEA900"/>
                </a:solidFill>
              </a:rPr>
              <a:t>兴趣爱好</a:t>
            </a:r>
            <a:endParaRPr lang="en-US" altLang="zh-CN" sz="1400" dirty="0">
              <a:solidFill>
                <a:srgbClr val="FEA900"/>
              </a:solidFill>
            </a:endParaRPr>
          </a:p>
          <a:p>
            <a:pPr algn="ctr"/>
            <a:r>
              <a:rPr lang="zh-CN" altLang="en-US" sz="1400" dirty="0">
                <a:solidFill>
                  <a:srgbClr val="FEA900"/>
                </a:solidFill>
              </a:rPr>
              <a:t>内容偏好</a:t>
            </a:r>
            <a:endParaRPr lang="en-US" altLang="zh-CN" sz="1400" dirty="0">
              <a:solidFill>
                <a:srgbClr val="FEA900"/>
              </a:solidFill>
            </a:endParaRPr>
          </a:p>
          <a:p>
            <a:pPr algn="ctr"/>
            <a:r>
              <a:rPr lang="en-US" altLang="zh-CN" sz="1400" dirty="0">
                <a:solidFill>
                  <a:srgbClr val="FEA900"/>
                </a:solidFill>
              </a:rPr>
              <a:t>···</a:t>
            </a:r>
            <a:endParaRPr lang="en-US" altLang="zh-CN" sz="1400" dirty="0">
              <a:solidFill>
                <a:srgbClr val="FEA900"/>
              </a:solidFill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99815" y="289878"/>
            <a:ext cx="1448435" cy="315150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4960" y="279718"/>
            <a:ext cx="1445260" cy="317182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2770" y="284481"/>
            <a:ext cx="1414145" cy="31623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150" y="375921"/>
            <a:ext cx="1431290" cy="29794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0800" y="288608"/>
            <a:ext cx="1451610" cy="3154045"/>
          </a:xfrm>
          <a:prstGeom prst="rect">
            <a:avLst/>
          </a:prstGeom>
        </p:spPr>
      </p:pic>
      <p:sp>
        <p:nvSpPr>
          <p:cNvPr id="328" name="object 13"/>
          <p:cNvSpPr/>
          <p:nvPr/>
        </p:nvSpPr>
        <p:spPr>
          <a:xfrm>
            <a:off x="5962650" y="3648075"/>
            <a:ext cx="3880485" cy="287020"/>
          </a:xfrm>
          <a:prstGeom prst="rect">
            <a:avLst/>
          </a:prstGeom>
          <a:solidFill>
            <a:srgbClr val="EC691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9" name="文本框 328"/>
          <p:cNvSpPr txBox="1"/>
          <p:nvPr/>
        </p:nvSpPr>
        <p:spPr>
          <a:xfrm>
            <a:off x="7493635" y="3648075"/>
            <a:ext cx="81788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00" b="1">
                <a:solidFill>
                  <a:schemeClr val="bg1"/>
                </a:solidFill>
              </a:rPr>
              <a:t>分析及判断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332" name="矩形 331"/>
          <p:cNvSpPr/>
          <p:nvPr/>
        </p:nvSpPr>
        <p:spPr>
          <a:xfrm>
            <a:off x="5962650" y="3993515"/>
            <a:ext cx="3880485" cy="15919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6043930" y="4017010"/>
            <a:ext cx="379984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60000"/>
              </a:lnSpc>
            </a:pPr>
            <a:r>
              <a:rPr lang="en-US" altLang="zh-CN" sz="1000" b="1" dirty="0"/>
              <a:t>25-30</a:t>
            </a:r>
            <a:r>
              <a:rPr lang="zh-CN" altLang="en-US" sz="1000" b="1"/>
              <a:t>岁典型用户</a:t>
            </a:r>
            <a:endParaRPr lang="zh-CN" altLang="en-US" sz="1000"/>
          </a:p>
          <a:p>
            <a:pPr algn="l">
              <a:lnSpc>
                <a:spcPct val="160000"/>
              </a:lnSpc>
            </a:pPr>
            <a:r>
              <a:rPr lang="zh-CN" sz="1000"/>
              <a:t>朋友圈单图展示 </a:t>
            </a:r>
            <a:r>
              <a:rPr lang="en-US" altLang="zh-CN" sz="1000" dirty="0"/>
              <a:t>+ </a:t>
            </a:r>
            <a:r>
              <a:rPr lang="zh-CN" altLang="en-US" sz="1000"/>
              <a:t>简短文字，少量分享文章</a:t>
            </a:r>
            <a:endParaRPr lang="zh-CN" altLang="en-US" sz="1000"/>
          </a:p>
          <a:p>
            <a:pPr algn="l">
              <a:lnSpc>
                <a:spcPct val="160000"/>
              </a:lnSpc>
            </a:pPr>
            <a:r>
              <a:rPr lang="zh-CN" altLang="en-US" sz="1000"/>
              <a:t>内容集中在美食、心情、社会热点、投票、商业信息</a:t>
            </a:r>
            <a:endParaRPr lang="zh-CN" altLang="en-US" sz="1000"/>
          </a:p>
          <a:p>
            <a:pPr algn="l">
              <a:lnSpc>
                <a:spcPct val="160000"/>
              </a:lnSpc>
            </a:pPr>
            <a:r>
              <a:rPr lang="zh-CN" altLang="en-US" sz="1000"/>
              <a:t>较少晒自拍，自拍多集中展示精致背景和职业白领形象</a:t>
            </a:r>
            <a:endParaRPr lang="zh-CN" altLang="en-US" sz="1000"/>
          </a:p>
          <a:p>
            <a:pPr algn="l">
              <a:lnSpc>
                <a:spcPct val="160000"/>
              </a:lnSpc>
            </a:pPr>
            <a:r>
              <a:rPr lang="zh-CN" altLang="en-US" sz="1000"/>
              <a:t>希望展现自己职业干练、知性优雅、关注社会热点，希望表达自己的看法</a:t>
            </a:r>
            <a:endParaRPr lang="zh-CN" altLang="en-US" sz="100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5815" y="284480"/>
            <a:ext cx="1445260" cy="3105150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2293538" y="3850515"/>
            <a:ext cx="1397800" cy="1386138"/>
          </a:xfrm>
          <a:prstGeom prst="ellipse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2438440" y="4037849"/>
            <a:ext cx="1107996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FEA900"/>
                </a:solidFill>
              </a:rPr>
              <a:t>标签抓取</a:t>
            </a:r>
            <a:endParaRPr lang="en-US" altLang="zh-CN" b="1" dirty="0">
              <a:solidFill>
                <a:srgbClr val="FEA900"/>
              </a:solidFill>
            </a:endParaRPr>
          </a:p>
          <a:p>
            <a:pPr algn="ctr"/>
            <a:r>
              <a:rPr lang="zh-CN" altLang="en-US" sz="1400" dirty="0">
                <a:solidFill>
                  <a:srgbClr val="FEA900"/>
                </a:solidFill>
              </a:rPr>
              <a:t>年龄</a:t>
            </a:r>
            <a:endParaRPr lang="en-US" altLang="zh-CN" sz="1400" dirty="0">
              <a:solidFill>
                <a:srgbClr val="FEA900"/>
              </a:solidFill>
            </a:endParaRPr>
          </a:p>
          <a:p>
            <a:pPr algn="ctr"/>
            <a:r>
              <a:rPr lang="zh-CN" altLang="en-US" sz="1400" dirty="0">
                <a:solidFill>
                  <a:srgbClr val="FEA900"/>
                </a:solidFill>
              </a:rPr>
              <a:t>兴趣爱好</a:t>
            </a:r>
            <a:endParaRPr lang="en-US" altLang="zh-CN" sz="1400" dirty="0">
              <a:solidFill>
                <a:srgbClr val="FEA900"/>
              </a:solidFill>
            </a:endParaRPr>
          </a:p>
          <a:p>
            <a:pPr algn="ctr"/>
            <a:r>
              <a:rPr lang="zh-CN" altLang="en-US" sz="1400" dirty="0">
                <a:solidFill>
                  <a:srgbClr val="FEA900"/>
                </a:solidFill>
              </a:rPr>
              <a:t>内容偏好</a:t>
            </a:r>
            <a:endParaRPr lang="en-US" altLang="zh-CN" sz="1400" dirty="0">
              <a:solidFill>
                <a:srgbClr val="FEA900"/>
              </a:solidFill>
            </a:endParaRPr>
          </a:p>
          <a:p>
            <a:pPr algn="ctr"/>
            <a:r>
              <a:rPr lang="en-US" altLang="zh-CN" sz="1400" dirty="0">
                <a:solidFill>
                  <a:srgbClr val="FEA900"/>
                </a:solidFill>
              </a:rPr>
              <a:t>···</a:t>
            </a:r>
            <a:endParaRPr lang="en-US" altLang="zh-CN" sz="1400" dirty="0">
              <a:solidFill>
                <a:srgbClr val="FEA900"/>
              </a:solidFill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9930" y="225743"/>
            <a:ext cx="1451610" cy="31705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4090" y="230823"/>
            <a:ext cx="1451610" cy="3160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5265" y="227013"/>
            <a:ext cx="1451610" cy="31680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8250" y="261938"/>
            <a:ext cx="1434465" cy="309816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7235" y="233998"/>
            <a:ext cx="1420495" cy="315404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3235" y="225743"/>
            <a:ext cx="1438275" cy="3133725"/>
          </a:xfrm>
          <a:prstGeom prst="rect">
            <a:avLst/>
          </a:prstGeom>
        </p:spPr>
      </p:pic>
      <p:sp>
        <p:nvSpPr>
          <p:cNvPr id="328" name="object 13"/>
          <p:cNvSpPr/>
          <p:nvPr/>
        </p:nvSpPr>
        <p:spPr>
          <a:xfrm>
            <a:off x="5294630" y="3648075"/>
            <a:ext cx="4548505" cy="287020"/>
          </a:xfrm>
          <a:prstGeom prst="rect">
            <a:avLst/>
          </a:prstGeom>
          <a:solidFill>
            <a:srgbClr val="EC691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9" name="文本框 328"/>
          <p:cNvSpPr txBox="1"/>
          <p:nvPr/>
        </p:nvSpPr>
        <p:spPr>
          <a:xfrm>
            <a:off x="7019290" y="3669030"/>
            <a:ext cx="81788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00" b="1">
                <a:solidFill>
                  <a:schemeClr val="bg1"/>
                </a:solidFill>
              </a:rPr>
              <a:t>分析及判断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332" name="矩形 331"/>
          <p:cNvSpPr/>
          <p:nvPr/>
        </p:nvSpPr>
        <p:spPr>
          <a:xfrm>
            <a:off x="5294630" y="3993515"/>
            <a:ext cx="4548505" cy="15919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5346065" y="4017010"/>
            <a:ext cx="449770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60000"/>
              </a:lnSpc>
            </a:pPr>
            <a:r>
              <a:rPr lang="en-US" altLang="zh-CN" sz="1000" b="1" dirty="0"/>
              <a:t>30-35</a:t>
            </a:r>
            <a:r>
              <a:rPr lang="zh-CN" altLang="en-US" sz="1000" b="1"/>
              <a:t>岁典型用户</a:t>
            </a:r>
            <a:endParaRPr lang="zh-CN" altLang="en-US" sz="1000"/>
          </a:p>
          <a:p>
            <a:pPr algn="l">
              <a:lnSpc>
                <a:spcPct val="160000"/>
              </a:lnSpc>
            </a:pPr>
            <a:r>
              <a:rPr lang="zh-CN" sz="1000"/>
              <a:t>朋友圈</a:t>
            </a:r>
            <a:r>
              <a:rPr lang="en-US" altLang="zh-CN" sz="1000" dirty="0"/>
              <a:t>2-4</a:t>
            </a:r>
            <a:r>
              <a:rPr lang="zh-CN" altLang="en-US" sz="1000"/>
              <a:t>图</a:t>
            </a:r>
            <a:r>
              <a:rPr lang="zh-CN" sz="1000"/>
              <a:t>展示 </a:t>
            </a:r>
            <a:r>
              <a:rPr lang="en-US" altLang="zh-CN" sz="1000" dirty="0"/>
              <a:t>+ </a:t>
            </a:r>
            <a:r>
              <a:rPr lang="zh-CN" altLang="en-US" sz="1000"/>
              <a:t>简短文字，基本不分享文章</a:t>
            </a:r>
            <a:endParaRPr lang="zh-CN" altLang="en-US" sz="1000"/>
          </a:p>
          <a:p>
            <a:pPr algn="l">
              <a:lnSpc>
                <a:spcPct val="160000"/>
              </a:lnSpc>
            </a:pPr>
            <a:r>
              <a:rPr lang="zh-CN" altLang="en-US" sz="1000"/>
              <a:t>内容集中在孩子、美食、厨艺、减肥、教育、保险微商出现频率较高</a:t>
            </a:r>
            <a:endParaRPr lang="zh-CN" altLang="en-US" sz="1000"/>
          </a:p>
          <a:p>
            <a:pPr algn="l">
              <a:lnSpc>
                <a:spcPct val="160000"/>
              </a:lnSpc>
            </a:pPr>
            <a:r>
              <a:rPr lang="zh-CN" altLang="en-US" sz="1000"/>
              <a:t>较少晒自拍，自拍多集中展示孩子、背景不精致</a:t>
            </a:r>
            <a:endParaRPr lang="zh-CN" altLang="en-US" sz="1000"/>
          </a:p>
          <a:p>
            <a:pPr algn="l">
              <a:lnSpc>
                <a:spcPct val="160000"/>
              </a:lnSpc>
            </a:pPr>
            <a:r>
              <a:rPr lang="zh-CN" altLang="en-US" sz="1000"/>
              <a:t>希望展现自己家庭美满、懂生活、精致、关注家庭、情亲、亲子关系，对职业迷茫，不再关注社会热点发表自己看法、宝妈做微商保险比例高</a:t>
            </a:r>
            <a:endParaRPr lang="zh-CN" altLang="en-US" sz="1000"/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2293538" y="3850515"/>
            <a:ext cx="1397800" cy="1386138"/>
          </a:xfrm>
          <a:prstGeom prst="ellipse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2438440" y="4037849"/>
            <a:ext cx="110799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FEA900"/>
                </a:solidFill>
              </a:rPr>
              <a:t>标签抓取</a:t>
            </a:r>
            <a:endParaRPr lang="en-US" altLang="zh-CN" b="1" dirty="0">
              <a:solidFill>
                <a:srgbClr val="FEA900"/>
              </a:solidFill>
            </a:endParaRPr>
          </a:p>
          <a:p>
            <a:pPr algn="ctr"/>
            <a:r>
              <a:rPr lang="zh-CN" altLang="en-US" sz="1400" dirty="0">
                <a:solidFill>
                  <a:srgbClr val="FEA900"/>
                </a:solidFill>
              </a:rPr>
              <a:t>年龄、职位</a:t>
            </a:r>
            <a:endParaRPr lang="en-US" altLang="zh-CN" sz="1400" dirty="0">
              <a:solidFill>
                <a:srgbClr val="FEA900"/>
              </a:solidFill>
            </a:endParaRPr>
          </a:p>
          <a:p>
            <a:pPr algn="ctr"/>
            <a:r>
              <a:rPr lang="zh-CN" altLang="en-US" sz="1400" dirty="0">
                <a:solidFill>
                  <a:srgbClr val="FEA900"/>
                </a:solidFill>
              </a:rPr>
              <a:t>兴趣爱好</a:t>
            </a:r>
            <a:endParaRPr lang="en-US" altLang="zh-CN" sz="1400" dirty="0">
              <a:solidFill>
                <a:srgbClr val="FEA900"/>
              </a:solidFill>
            </a:endParaRPr>
          </a:p>
          <a:p>
            <a:pPr algn="ctr"/>
            <a:r>
              <a:rPr lang="zh-CN" altLang="en-US" sz="1400" dirty="0">
                <a:solidFill>
                  <a:srgbClr val="FEA900"/>
                </a:solidFill>
              </a:rPr>
              <a:t>内容偏好</a:t>
            </a:r>
            <a:endParaRPr lang="en-US" altLang="zh-CN" sz="1400" dirty="0">
              <a:solidFill>
                <a:srgbClr val="FEA900"/>
              </a:solidFill>
            </a:endParaRPr>
          </a:p>
          <a:p>
            <a:pPr algn="ctr"/>
            <a:r>
              <a:rPr lang="zh-CN" altLang="en-US" sz="1400" dirty="0">
                <a:solidFill>
                  <a:srgbClr val="FEA900"/>
                </a:solidFill>
              </a:rPr>
              <a:t>家庭情况</a:t>
            </a:r>
            <a:endParaRPr lang="en-US" altLang="zh-CN" sz="1400" dirty="0">
              <a:solidFill>
                <a:srgbClr val="FEA900"/>
              </a:solidFill>
            </a:endParaRPr>
          </a:p>
          <a:p>
            <a:pPr algn="ctr"/>
            <a:r>
              <a:rPr lang="en-US" altLang="zh-CN" sz="1400" dirty="0">
                <a:solidFill>
                  <a:srgbClr val="FEA900"/>
                </a:solidFill>
              </a:rPr>
              <a:t>···</a:t>
            </a:r>
            <a:endParaRPr lang="en-US" altLang="zh-CN" sz="1400" dirty="0">
              <a:solidFill>
                <a:srgbClr val="FEA900"/>
              </a:solidFill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398145" y="239395"/>
            <a:ext cx="1013460" cy="1090930"/>
            <a:chOff x="3413" y="3864"/>
            <a:chExt cx="1596" cy="1718"/>
          </a:xfrm>
        </p:grpSpPr>
        <p:pic>
          <p:nvPicPr>
            <p:cNvPr id="19" name="图片 18" descr="六角形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3719" y="4253"/>
              <a:ext cx="1104" cy="101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 dirty="0">
                  <a:latin typeface="微软雅黑" panose="020B0503020204020204" charset="-122"/>
                  <a:ea typeface="微软雅黑" panose="020B0503020204020204" charset="-122"/>
                </a:rPr>
                <a:t>标签分析</a:t>
              </a:r>
              <a:endParaRPr lang="zh-CN" altLang="en-US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2" name="object 13"/>
          <p:cNvSpPr/>
          <p:nvPr/>
        </p:nvSpPr>
        <p:spPr>
          <a:xfrm>
            <a:off x="6626860" y="1275715"/>
            <a:ext cx="2880995" cy="2870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文本框 22"/>
          <p:cNvSpPr txBox="1"/>
          <p:nvPr/>
        </p:nvSpPr>
        <p:spPr>
          <a:xfrm>
            <a:off x="7658735" y="1296670"/>
            <a:ext cx="81788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00" b="1">
                <a:solidFill>
                  <a:schemeClr val="bg1"/>
                </a:solidFill>
              </a:rPr>
              <a:t>分析及判断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6626860" y="1621155"/>
            <a:ext cx="2880995" cy="32067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6708140" y="1685925"/>
            <a:ext cx="2625090" cy="27997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60000"/>
              </a:lnSpc>
            </a:pPr>
            <a:r>
              <a:rPr lang="en-US" altLang="zh-CN" sz="1000" dirty="0"/>
              <a:t>1</a:t>
            </a:r>
            <a:r>
              <a:rPr lang="zh-CN" altLang="en-US" sz="1000" dirty="0"/>
              <a:t>，</a:t>
            </a:r>
            <a:r>
              <a:rPr lang="zh-CN" sz="1000" dirty="0"/>
              <a:t>时间</a:t>
            </a:r>
            <a:r>
              <a:rPr lang="en-US" altLang="zh-CN" sz="1000" dirty="0"/>
              <a:t>——</a:t>
            </a:r>
            <a:r>
              <a:rPr lang="zh-CN" altLang="en-US" sz="1000" dirty="0"/>
              <a:t>后续复购</a:t>
            </a:r>
            <a:endParaRPr lang="zh-CN" altLang="en-US" sz="1000" dirty="0"/>
          </a:p>
          <a:p>
            <a:pPr algn="l">
              <a:lnSpc>
                <a:spcPct val="160000"/>
              </a:lnSpc>
            </a:pPr>
            <a:r>
              <a:rPr lang="en-US" altLang="zh-CN" sz="1000" dirty="0"/>
              <a:t>2</a:t>
            </a:r>
            <a:r>
              <a:rPr lang="zh-CN" altLang="en-US" sz="1000" dirty="0"/>
              <a:t>，</a:t>
            </a:r>
            <a:r>
              <a:rPr lang="zh-CN" altLang="en-US" sz="1000" dirty="0">
                <a:sym typeface="+mn-ea"/>
              </a:rPr>
              <a:t>品类</a:t>
            </a:r>
            <a:r>
              <a:rPr lang="en-US" altLang="zh-CN" sz="1000" dirty="0">
                <a:sym typeface="+mn-ea"/>
              </a:rPr>
              <a:t>——</a:t>
            </a:r>
            <a:r>
              <a:rPr lang="zh-CN" altLang="en-US" sz="1000" dirty="0">
                <a:sym typeface="+mn-ea"/>
              </a:rPr>
              <a:t>洗、护、沐互补</a:t>
            </a:r>
            <a:endParaRPr lang="en-US" altLang="zh-CN" sz="1000" dirty="0">
              <a:sym typeface="+mn-ea"/>
            </a:endParaRPr>
          </a:p>
          <a:p>
            <a:pPr algn="l">
              <a:lnSpc>
                <a:spcPct val="160000"/>
              </a:lnSpc>
            </a:pPr>
            <a:r>
              <a:rPr lang="en-US" altLang="zh-CN" sz="1000" dirty="0"/>
              <a:t>3</a:t>
            </a:r>
            <a:r>
              <a:rPr lang="zh-CN" altLang="en-US" sz="1000" dirty="0"/>
              <a:t>，系列</a:t>
            </a:r>
            <a:r>
              <a:rPr lang="en-US" altLang="zh-CN" sz="1000" dirty="0"/>
              <a:t>——</a:t>
            </a:r>
            <a:r>
              <a:rPr lang="zh-CN" altLang="en-US" sz="1000" dirty="0"/>
              <a:t>产品系列偏好</a:t>
            </a:r>
            <a:endParaRPr lang="zh-CN" altLang="en-US" sz="1000" dirty="0"/>
          </a:p>
          <a:p>
            <a:pPr algn="l">
              <a:lnSpc>
                <a:spcPct val="160000"/>
              </a:lnSpc>
            </a:pPr>
            <a:r>
              <a:rPr lang="en-US" altLang="zh-CN" sz="1000" dirty="0"/>
              <a:t>4</a:t>
            </a:r>
            <a:r>
              <a:rPr lang="zh-CN" altLang="en-US" sz="1000" dirty="0"/>
              <a:t>，等级</a:t>
            </a:r>
            <a:r>
              <a:rPr lang="en-US" altLang="zh-CN" sz="1000" dirty="0"/>
              <a:t>——</a:t>
            </a:r>
            <a:r>
              <a:rPr lang="zh-CN" altLang="en-US" sz="1000" dirty="0"/>
              <a:t>对应会员等级</a:t>
            </a:r>
            <a:endParaRPr lang="zh-CN" altLang="en-US" sz="1000" dirty="0"/>
          </a:p>
          <a:p>
            <a:pPr algn="l">
              <a:lnSpc>
                <a:spcPct val="160000"/>
              </a:lnSpc>
            </a:pPr>
            <a:r>
              <a:rPr lang="en-US" altLang="zh-CN" sz="1000" dirty="0"/>
              <a:t>5</a:t>
            </a:r>
            <a:r>
              <a:rPr lang="zh-CN" altLang="en-US" sz="1000" dirty="0"/>
              <a:t>，来源</a:t>
            </a:r>
            <a:r>
              <a:rPr lang="en-US" altLang="zh-CN" sz="1000" dirty="0"/>
              <a:t>——</a:t>
            </a:r>
            <a:r>
              <a:rPr lang="zh-CN" altLang="en-US" sz="1000" dirty="0"/>
              <a:t>天猫、线下、新媒体</a:t>
            </a:r>
            <a:endParaRPr lang="zh-CN" altLang="en-US" sz="1000" dirty="0"/>
          </a:p>
          <a:p>
            <a:pPr algn="l">
              <a:lnSpc>
                <a:spcPct val="160000"/>
              </a:lnSpc>
            </a:pPr>
            <a:r>
              <a:rPr lang="en-US" altLang="zh-CN" sz="1000" dirty="0"/>
              <a:t>6</a:t>
            </a:r>
            <a:r>
              <a:rPr lang="zh-CN" altLang="en-US" sz="1000" dirty="0"/>
              <a:t>，活动</a:t>
            </a:r>
            <a:r>
              <a:rPr lang="en-US" altLang="zh-CN" sz="1000" dirty="0"/>
              <a:t>——</a:t>
            </a:r>
            <a:r>
              <a:rPr lang="zh-CN" altLang="en-US" sz="1000" dirty="0"/>
              <a:t>聚划算、快手直播、</a:t>
            </a:r>
            <a:r>
              <a:rPr lang="en-US" altLang="zh-CN" sz="1000" dirty="0"/>
              <a:t>618</a:t>
            </a:r>
            <a:endParaRPr lang="zh-CN" altLang="en-US" sz="1000" dirty="0"/>
          </a:p>
          <a:p>
            <a:pPr algn="l">
              <a:lnSpc>
                <a:spcPct val="160000"/>
              </a:lnSpc>
            </a:pPr>
            <a:endParaRPr lang="zh-CN" altLang="en-US" sz="1000" dirty="0"/>
          </a:p>
          <a:p>
            <a:pPr algn="l">
              <a:lnSpc>
                <a:spcPct val="160000"/>
              </a:lnSpc>
            </a:pPr>
            <a:endParaRPr lang="en-US" altLang="zh-CN" sz="1000" dirty="0"/>
          </a:p>
          <a:p>
            <a:pPr algn="l">
              <a:lnSpc>
                <a:spcPct val="160000"/>
              </a:lnSpc>
            </a:pPr>
            <a:r>
              <a:rPr lang="zh-CN" altLang="en-US" sz="1000" dirty="0"/>
              <a:t>未来根据业务需求，会持续增加标签体系，精准复刻用户行为轨迹</a:t>
            </a:r>
            <a:endParaRPr lang="en-US" altLang="zh-CN" sz="1000" dirty="0"/>
          </a:p>
          <a:p>
            <a:pPr algn="l">
              <a:lnSpc>
                <a:spcPct val="160000"/>
              </a:lnSpc>
            </a:pPr>
            <a:endParaRPr lang="en-US" altLang="zh-CN" sz="1000" dirty="0"/>
          </a:p>
        </p:txBody>
      </p:sp>
      <p:sp>
        <p:nvSpPr>
          <p:cNvPr id="26" name="任意多边形 25"/>
          <p:cNvSpPr/>
          <p:nvPr>
            <p:custDataLst>
              <p:tags r:id="rId5"/>
            </p:custDataLst>
          </p:nvPr>
        </p:nvSpPr>
        <p:spPr bwMode="auto">
          <a:xfrm>
            <a:off x="3131121" y="1598911"/>
            <a:ext cx="289929" cy="367942"/>
          </a:xfrm>
          <a:custGeom>
            <a:avLst/>
            <a:gdLst>
              <a:gd name="T0" fmla="*/ 0 w 470660"/>
              <a:gd name="T1" fmla="*/ 119144 h 595721"/>
              <a:gd name="T2" fmla="*/ 235330 w 470660"/>
              <a:gd name="T3" fmla="*/ 119144 h 595721"/>
              <a:gd name="T4" fmla="*/ 235330 w 470660"/>
              <a:gd name="T5" fmla="*/ 0 h 595721"/>
              <a:gd name="T6" fmla="*/ 470660 w 470660"/>
              <a:gd name="T7" fmla="*/ 297861 h 595721"/>
              <a:gd name="T8" fmla="*/ 235330 w 470660"/>
              <a:gd name="T9" fmla="*/ 595721 h 595721"/>
              <a:gd name="T10" fmla="*/ 235330 w 470660"/>
              <a:gd name="T11" fmla="*/ 476577 h 595721"/>
              <a:gd name="T12" fmla="*/ 0 w 470660"/>
              <a:gd name="T13" fmla="*/ 476577 h 595721"/>
              <a:gd name="T14" fmla="*/ 0 w 470660"/>
              <a:gd name="T15" fmla="*/ 119144 h 595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70660" h="595721">
                <a:moveTo>
                  <a:pt x="0" y="119144"/>
                </a:moveTo>
                <a:lnTo>
                  <a:pt x="235330" y="119144"/>
                </a:lnTo>
                <a:lnTo>
                  <a:pt x="235330" y="0"/>
                </a:lnTo>
                <a:lnTo>
                  <a:pt x="470660" y="297861"/>
                </a:lnTo>
                <a:lnTo>
                  <a:pt x="235330" y="595721"/>
                </a:lnTo>
                <a:lnTo>
                  <a:pt x="235330" y="476577"/>
                </a:lnTo>
                <a:lnTo>
                  <a:pt x="0" y="476577"/>
                </a:lnTo>
                <a:lnTo>
                  <a:pt x="0" y="119144"/>
                </a:lnTo>
                <a:close/>
              </a:path>
            </a:pathLst>
          </a:custGeom>
          <a:solidFill>
            <a:srgbClr val="65B779"/>
          </a:solidFill>
          <a:ln>
            <a:noFill/>
          </a:ln>
        </p:spPr>
        <p:txBody>
          <a:bodyPr lIns="0" tIns="100058" rIns="118580" bIns="100058" anchor="ctr"/>
          <a:lstStyle/>
          <a:p>
            <a:endParaRPr lang="zh-CN" altLang="en-US" sz="1510"/>
          </a:p>
        </p:txBody>
      </p:sp>
      <p:sp>
        <p:nvSpPr>
          <p:cNvPr id="27" name="任意多边形 24"/>
          <p:cNvSpPr/>
          <p:nvPr>
            <p:custDataLst>
              <p:tags r:id="rId6"/>
            </p:custDataLst>
          </p:nvPr>
        </p:nvSpPr>
        <p:spPr bwMode="auto">
          <a:xfrm>
            <a:off x="1800382" y="1332246"/>
            <a:ext cx="1062109" cy="1060974"/>
          </a:xfrm>
          <a:custGeom>
            <a:avLst/>
            <a:gdLst>
              <a:gd name="T0" fmla="*/ 0 w 1765101"/>
              <a:gd name="T1" fmla="*/ 882551 h 1765101"/>
              <a:gd name="T2" fmla="*/ 882551 w 1765101"/>
              <a:gd name="T3" fmla="*/ 0 h 1765101"/>
              <a:gd name="T4" fmla="*/ 1765102 w 1765101"/>
              <a:gd name="T5" fmla="*/ 882551 h 1765101"/>
              <a:gd name="T6" fmla="*/ 882551 w 1765101"/>
              <a:gd name="T7" fmla="*/ 1765102 h 1765101"/>
              <a:gd name="T8" fmla="*/ 0 w 1765101"/>
              <a:gd name="T9" fmla="*/ 882551 h 1765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65101" h="1765101">
                <a:moveTo>
                  <a:pt x="0" y="882551"/>
                </a:moveTo>
                <a:cubicBezTo>
                  <a:pt x="0" y="395132"/>
                  <a:pt x="395132" y="0"/>
                  <a:pt x="882551" y="0"/>
                </a:cubicBezTo>
                <a:cubicBezTo>
                  <a:pt x="1369970" y="0"/>
                  <a:pt x="1765102" y="395132"/>
                  <a:pt x="1765102" y="882551"/>
                </a:cubicBezTo>
                <a:cubicBezTo>
                  <a:pt x="1765102" y="1369970"/>
                  <a:pt x="1369970" y="1765102"/>
                  <a:pt x="882551" y="1765102"/>
                </a:cubicBezTo>
                <a:cubicBezTo>
                  <a:pt x="395132" y="1765102"/>
                  <a:pt x="0" y="1369970"/>
                  <a:pt x="0" y="882551"/>
                </a:cubicBezTo>
                <a:close/>
              </a:path>
            </a:pathLst>
          </a:custGeom>
          <a:solidFill>
            <a:srgbClr val="65B779"/>
          </a:solidFill>
          <a:ln>
            <a:noFill/>
          </a:ln>
        </p:spPr>
        <p:txBody>
          <a:bodyPr lIns="258682" tIns="258682" rIns="258682" bIns="258682" anchor="ctr"/>
          <a:lstStyle/>
          <a:p>
            <a:endParaRPr lang="zh-CN" altLang="en-US" sz="1510"/>
          </a:p>
        </p:txBody>
      </p:sp>
      <p:sp>
        <p:nvSpPr>
          <p:cNvPr id="28" name="任意多边形 25"/>
          <p:cNvSpPr/>
          <p:nvPr>
            <p:custDataLst>
              <p:tags r:id="rId7"/>
            </p:custDataLst>
          </p:nvPr>
        </p:nvSpPr>
        <p:spPr bwMode="auto">
          <a:xfrm rot="6923014">
            <a:off x="4413909" y="3579277"/>
            <a:ext cx="289929" cy="367942"/>
          </a:xfrm>
          <a:custGeom>
            <a:avLst/>
            <a:gdLst>
              <a:gd name="T0" fmla="*/ 0 w 470660"/>
              <a:gd name="T1" fmla="*/ 119144 h 595721"/>
              <a:gd name="T2" fmla="*/ 235330 w 470660"/>
              <a:gd name="T3" fmla="*/ 119144 h 595721"/>
              <a:gd name="T4" fmla="*/ 235330 w 470660"/>
              <a:gd name="T5" fmla="*/ 0 h 595721"/>
              <a:gd name="T6" fmla="*/ 470660 w 470660"/>
              <a:gd name="T7" fmla="*/ 297861 h 595721"/>
              <a:gd name="T8" fmla="*/ 235330 w 470660"/>
              <a:gd name="T9" fmla="*/ 595721 h 595721"/>
              <a:gd name="T10" fmla="*/ 235330 w 470660"/>
              <a:gd name="T11" fmla="*/ 476577 h 595721"/>
              <a:gd name="T12" fmla="*/ 0 w 470660"/>
              <a:gd name="T13" fmla="*/ 476577 h 595721"/>
              <a:gd name="T14" fmla="*/ 0 w 470660"/>
              <a:gd name="T15" fmla="*/ 119144 h 595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70660" h="595721">
                <a:moveTo>
                  <a:pt x="0" y="119144"/>
                </a:moveTo>
                <a:lnTo>
                  <a:pt x="235330" y="119144"/>
                </a:lnTo>
                <a:lnTo>
                  <a:pt x="235330" y="0"/>
                </a:lnTo>
                <a:lnTo>
                  <a:pt x="470660" y="297861"/>
                </a:lnTo>
                <a:lnTo>
                  <a:pt x="235330" y="595721"/>
                </a:lnTo>
                <a:lnTo>
                  <a:pt x="235330" y="476577"/>
                </a:lnTo>
                <a:lnTo>
                  <a:pt x="0" y="476577"/>
                </a:lnTo>
                <a:lnTo>
                  <a:pt x="0" y="119144"/>
                </a:lnTo>
                <a:close/>
              </a:path>
            </a:pathLst>
          </a:custGeom>
          <a:solidFill>
            <a:srgbClr val="E5BA3F"/>
          </a:solidFill>
          <a:ln>
            <a:noFill/>
          </a:ln>
        </p:spPr>
        <p:txBody>
          <a:bodyPr lIns="0" tIns="100058" rIns="118580" bIns="100058" anchor="ctr"/>
          <a:lstStyle/>
          <a:p>
            <a:endParaRPr lang="zh-CN" altLang="en-US" sz="1510"/>
          </a:p>
        </p:txBody>
      </p:sp>
      <p:sp>
        <p:nvSpPr>
          <p:cNvPr id="29" name="任意多边形 25"/>
          <p:cNvSpPr/>
          <p:nvPr>
            <p:custDataLst>
              <p:tags r:id="rId8"/>
            </p:custDataLst>
          </p:nvPr>
        </p:nvSpPr>
        <p:spPr bwMode="auto">
          <a:xfrm rot="10800000">
            <a:off x="3163032" y="4317050"/>
            <a:ext cx="289929" cy="367942"/>
          </a:xfrm>
          <a:custGeom>
            <a:avLst/>
            <a:gdLst>
              <a:gd name="T0" fmla="*/ 0 w 470660"/>
              <a:gd name="T1" fmla="*/ 119144 h 595721"/>
              <a:gd name="T2" fmla="*/ 235330 w 470660"/>
              <a:gd name="T3" fmla="*/ 119144 h 595721"/>
              <a:gd name="T4" fmla="*/ 235330 w 470660"/>
              <a:gd name="T5" fmla="*/ 0 h 595721"/>
              <a:gd name="T6" fmla="*/ 470660 w 470660"/>
              <a:gd name="T7" fmla="*/ 297861 h 595721"/>
              <a:gd name="T8" fmla="*/ 235330 w 470660"/>
              <a:gd name="T9" fmla="*/ 595721 h 595721"/>
              <a:gd name="T10" fmla="*/ 235330 w 470660"/>
              <a:gd name="T11" fmla="*/ 476577 h 595721"/>
              <a:gd name="T12" fmla="*/ 0 w 470660"/>
              <a:gd name="T13" fmla="*/ 476577 h 595721"/>
              <a:gd name="T14" fmla="*/ 0 w 470660"/>
              <a:gd name="T15" fmla="*/ 119144 h 595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70660" h="595721">
                <a:moveTo>
                  <a:pt x="0" y="119144"/>
                </a:moveTo>
                <a:lnTo>
                  <a:pt x="235330" y="119144"/>
                </a:lnTo>
                <a:lnTo>
                  <a:pt x="235330" y="0"/>
                </a:lnTo>
                <a:lnTo>
                  <a:pt x="470660" y="297861"/>
                </a:lnTo>
                <a:lnTo>
                  <a:pt x="235330" y="595721"/>
                </a:lnTo>
                <a:lnTo>
                  <a:pt x="235330" y="476577"/>
                </a:lnTo>
                <a:lnTo>
                  <a:pt x="0" y="476577"/>
                </a:lnTo>
                <a:lnTo>
                  <a:pt x="0" y="119144"/>
                </a:lnTo>
                <a:close/>
              </a:path>
            </a:pathLst>
          </a:custGeom>
          <a:solidFill>
            <a:srgbClr val="8BC7D3"/>
          </a:solidFill>
          <a:ln>
            <a:noFill/>
          </a:ln>
        </p:spPr>
        <p:txBody>
          <a:bodyPr lIns="0" tIns="100058" rIns="118580" bIns="100058" anchor="ctr"/>
          <a:lstStyle/>
          <a:p>
            <a:endParaRPr lang="zh-CN" altLang="en-US" sz="1510"/>
          </a:p>
        </p:txBody>
      </p:sp>
      <p:sp>
        <p:nvSpPr>
          <p:cNvPr id="31" name="任意多边形 25"/>
          <p:cNvSpPr/>
          <p:nvPr>
            <p:custDataLst>
              <p:tags r:id="rId9"/>
            </p:custDataLst>
          </p:nvPr>
        </p:nvSpPr>
        <p:spPr bwMode="auto">
          <a:xfrm rot="3774306">
            <a:off x="4415364" y="2334788"/>
            <a:ext cx="289929" cy="367942"/>
          </a:xfrm>
          <a:custGeom>
            <a:avLst/>
            <a:gdLst>
              <a:gd name="T0" fmla="*/ 0 w 470660"/>
              <a:gd name="T1" fmla="*/ 119144 h 595721"/>
              <a:gd name="T2" fmla="*/ 235330 w 470660"/>
              <a:gd name="T3" fmla="*/ 119144 h 595721"/>
              <a:gd name="T4" fmla="*/ 235330 w 470660"/>
              <a:gd name="T5" fmla="*/ 0 h 595721"/>
              <a:gd name="T6" fmla="*/ 470660 w 470660"/>
              <a:gd name="T7" fmla="*/ 297861 h 595721"/>
              <a:gd name="T8" fmla="*/ 235330 w 470660"/>
              <a:gd name="T9" fmla="*/ 595721 h 595721"/>
              <a:gd name="T10" fmla="*/ 235330 w 470660"/>
              <a:gd name="T11" fmla="*/ 476577 h 595721"/>
              <a:gd name="T12" fmla="*/ 0 w 470660"/>
              <a:gd name="T13" fmla="*/ 476577 h 595721"/>
              <a:gd name="T14" fmla="*/ 0 w 470660"/>
              <a:gd name="T15" fmla="*/ 119144 h 595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70660" h="595721">
                <a:moveTo>
                  <a:pt x="0" y="119144"/>
                </a:moveTo>
                <a:lnTo>
                  <a:pt x="235330" y="119144"/>
                </a:lnTo>
                <a:lnTo>
                  <a:pt x="235330" y="0"/>
                </a:lnTo>
                <a:lnTo>
                  <a:pt x="470660" y="297861"/>
                </a:lnTo>
                <a:lnTo>
                  <a:pt x="235330" y="595721"/>
                </a:lnTo>
                <a:lnTo>
                  <a:pt x="235330" y="476577"/>
                </a:lnTo>
                <a:lnTo>
                  <a:pt x="0" y="476577"/>
                </a:lnTo>
                <a:lnTo>
                  <a:pt x="0" y="119144"/>
                </a:lnTo>
                <a:close/>
              </a:path>
            </a:pathLst>
          </a:custGeom>
          <a:solidFill>
            <a:srgbClr val="FB4F4F"/>
          </a:solidFill>
          <a:ln>
            <a:noFill/>
          </a:ln>
        </p:spPr>
        <p:txBody>
          <a:bodyPr lIns="0" tIns="100058" rIns="118580" bIns="100058" anchor="ctr"/>
          <a:lstStyle/>
          <a:p>
            <a:endParaRPr lang="zh-CN" altLang="en-US" sz="1510"/>
          </a:p>
        </p:txBody>
      </p:sp>
      <p:sp>
        <p:nvSpPr>
          <p:cNvPr id="32" name="任意多边形 24"/>
          <p:cNvSpPr/>
          <p:nvPr>
            <p:custDataLst>
              <p:tags r:id="rId10"/>
            </p:custDataLst>
          </p:nvPr>
        </p:nvSpPr>
        <p:spPr bwMode="auto">
          <a:xfrm>
            <a:off x="3678634" y="1332154"/>
            <a:ext cx="1062109" cy="1060974"/>
          </a:xfrm>
          <a:custGeom>
            <a:avLst/>
            <a:gdLst>
              <a:gd name="T0" fmla="*/ 0 w 1765101"/>
              <a:gd name="T1" fmla="*/ 882551 h 1765101"/>
              <a:gd name="T2" fmla="*/ 882551 w 1765101"/>
              <a:gd name="T3" fmla="*/ 0 h 1765101"/>
              <a:gd name="T4" fmla="*/ 1765102 w 1765101"/>
              <a:gd name="T5" fmla="*/ 882551 h 1765101"/>
              <a:gd name="T6" fmla="*/ 882551 w 1765101"/>
              <a:gd name="T7" fmla="*/ 1765102 h 1765101"/>
              <a:gd name="T8" fmla="*/ 0 w 1765101"/>
              <a:gd name="T9" fmla="*/ 882551 h 1765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65101" h="1765101">
                <a:moveTo>
                  <a:pt x="0" y="882551"/>
                </a:moveTo>
                <a:cubicBezTo>
                  <a:pt x="0" y="395132"/>
                  <a:pt x="395132" y="0"/>
                  <a:pt x="882551" y="0"/>
                </a:cubicBezTo>
                <a:cubicBezTo>
                  <a:pt x="1369970" y="0"/>
                  <a:pt x="1765102" y="395132"/>
                  <a:pt x="1765102" y="882551"/>
                </a:cubicBezTo>
                <a:cubicBezTo>
                  <a:pt x="1765102" y="1369970"/>
                  <a:pt x="1369970" y="1765102"/>
                  <a:pt x="882551" y="1765102"/>
                </a:cubicBezTo>
                <a:cubicBezTo>
                  <a:pt x="395132" y="1765102"/>
                  <a:pt x="0" y="1369970"/>
                  <a:pt x="0" y="882551"/>
                </a:cubicBezTo>
                <a:close/>
              </a:path>
            </a:pathLst>
          </a:custGeom>
          <a:solidFill>
            <a:srgbClr val="65B779"/>
          </a:solidFill>
          <a:ln>
            <a:noFill/>
          </a:ln>
        </p:spPr>
        <p:txBody>
          <a:bodyPr lIns="258682" tIns="258682" rIns="258682" bIns="258682" anchor="ctr"/>
          <a:lstStyle/>
          <a:p>
            <a:endParaRPr lang="zh-CN" altLang="en-US" sz="1510"/>
          </a:p>
        </p:txBody>
      </p:sp>
      <p:sp>
        <p:nvSpPr>
          <p:cNvPr id="33" name="任意多边形 24"/>
          <p:cNvSpPr/>
          <p:nvPr>
            <p:custDataLst>
              <p:tags r:id="rId11"/>
            </p:custDataLst>
          </p:nvPr>
        </p:nvSpPr>
        <p:spPr bwMode="auto">
          <a:xfrm>
            <a:off x="4443584" y="2571376"/>
            <a:ext cx="1062109" cy="1060974"/>
          </a:xfrm>
          <a:custGeom>
            <a:avLst/>
            <a:gdLst>
              <a:gd name="T0" fmla="*/ 0 w 1765101"/>
              <a:gd name="T1" fmla="*/ 882551 h 1765101"/>
              <a:gd name="T2" fmla="*/ 882551 w 1765101"/>
              <a:gd name="T3" fmla="*/ 0 h 1765101"/>
              <a:gd name="T4" fmla="*/ 1765102 w 1765101"/>
              <a:gd name="T5" fmla="*/ 882551 h 1765101"/>
              <a:gd name="T6" fmla="*/ 882551 w 1765101"/>
              <a:gd name="T7" fmla="*/ 1765102 h 1765101"/>
              <a:gd name="T8" fmla="*/ 0 w 1765101"/>
              <a:gd name="T9" fmla="*/ 882551 h 1765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65101" h="1765101">
                <a:moveTo>
                  <a:pt x="0" y="882551"/>
                </a:moveTo>
                <a:cubicBezTo>
                  <a:pt x="0" y="395132"/>
                  <a:pt x="395132" y="0"/>
                  <a:pt x="882551" y="0"/>
                </a:cubicBezTo>
                <a:cubicBezTo>
                  <a:pt x="1369970" y="0"/>
                  <a:pt x="1765102" y="395132"/>
                  <a:pt x="1765102" y="882551"/>
                </a:cubicBezTo>
                <a:cubicBezTo>
                  <a:pt x="1765102" y="1369970"/>
                  <a:pt x="1369970" y="1765102"/>
                  <a:pt x="882551" y="1765102"/>
                </a:cubicBezTo>
                <a:cubicBezTo>
                  <a:pt x="395132" y="1765102"/>
                  <a:pt x="0" y="1369970"/>
                  <a:pt x="0" y="882551"/>
                </a:cubicBezTo>
                <a:close/>
              </a:path>
            </a:pathLst>
          </a:custGeom>
          <a:solidFill>
            <a:srgbClr val="65B779"/>
          </a:solidFill>
          <a:ln>
            <a:noFill/>
          </a:ln>
        </p:spPr>
        <p:txBody>
          <a:bodyPr lIns="258682" tIns="258682" rIns="258682" bIns="258682" anchor="ctr"/>
          <a:lstStyle/>
          <a:p>
            <a:endParaRPr lang="zh-CN" altLang="en-US" sz="1510"/>
          </a:p>
        </p:txBody>
      </p:sp>
      <p:sp>
        <p:nvSpPr>
          <p:cNvPr id="34" name="任意多边形 24"/>
          <p:cNvSpPr/>
          <p:nvPr>
            <p:custDataLst>
              <p:tags r:id="rId12"/>
            </p:custDataLst>
          </p:nvPr>
        </p:nvSpPr>
        <p:spPr bwMode="auto">
          <a:xfrm>
            <a:off x="3741965" y="3884559"/>
            <a:ext cx="1062109" cy="1060974"/>
          </a:xfrm>
          <a:custGeom>
            <a:avLst/>
            <a:gdLst>
              <a:gd name="T0" fmla="*/ 0 w 1765101"/>
              <a:gd name="T1" fmla="*/ 882551 h 1765101"/>
              <a:gd name="T2" fmla="*/ 882551 w 1765101"/>
              <a:gd name="T3" fmla="*/ 0 h 1765101"/>
              <a:gd name="T4" fmla="*/ 1765102 w 1765101"/>
              <a:gd name="T5" fmla="*/ 882551 h 1765101"/>
              <a:gd name="T6" fmla="*/ 882551 w 1765101"/>
              <a:gd name="T7" fmla="*/ 1765102 h 1765101"/>
              <a:gd name="T8" fmla="*/ 0 w 1765101"/>
              <a:gd name="T9" fmla="*/ 882551 h 1765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65101" h="1765101">
                <a:moveTo>
                  <a:pt x="0" y="882551"/>
                </a:moveTo>
                <a:cubicBezTo>
                  <a:pt x="0" y="395132"/>
                  <a:pt x="395132" y="0"/>
                  <a:pt x="882551" y="0"/>
                </a:cubicBezTo>
                <a:cubicBezTo>
                  <a:pt x="1369970" y="0"/>
                  <a:pt x="1765102" y="395132"/>
                  <a:pt x="1765102" y="882551"/>
                </a:cubicBezTo>
                <a:cubicBezTo>
                  <a:pt x="1765102" y="1369970"/>
                  <a:pt x="1369970" y="1765102"/>
                  <a:pt x="882551" y="1765102"/>
                </a:cubicBezTo>
                <a:cubicBezTo>
                  <a:pt x="395132" y="1765102"/>
                  <a:pt x="0" y="1369970"/>
                  <a:pt x="0" y="882551"/>
                </a:cubicBezTo>
                <a:close/>
              </a:path>
            </a:pathLst>
          </a:custGeom>
          <a:solidFill>
            <a:srgbClr val="65B779"/>
          </a:solidFill>
          <a:ln>
            <a:noFill/>
          </a:ln>
        </p:spPr>
        <p:txBody>
          <a:bodyPr lIns="258682" tIns="258682" rIns="258682" bIns="258682" anchor="ctr"/>
          <a:lstStyle/>
          <a:p>
            <a:endParaRPr lang="zh-CN" altLang="en-US" sz="1510"/>
          </a:p>
        </p:txBody>
      </p:sp>
      <p:sp>
        <p:nvSpPr>
          <p:cNvPr id="36" name="任意多边形 25"/>
          <p:cNvSpPr/>
          <p:nvPr>
            <p:custDataLst>
              <p:tags r:id="rId13"/>
            </p:custDataLst>
          </p:nvPr>
        </p:nvSpPr>
        <p:spPr bwMode="auto">
          <a:xfrm rot="14699971">
            <a:off x="1878777" y="3569199"/>
            <a:ext cx="289929" cy="367942"/>
          </a:xfrm>
          <a:custGeom>
            <a:avLst/>
            <a:gdLst>
              <a:gd name="T0" fmla="*/ 0 w 470660"/>
              <a:gd name="T1" fmla="*/ 119144 h 595721"/>
              <a:gd name="T2" fmla="*/ 235330 w 470660"/>
              <a:gd name="T3" fmla="*/ 119144 h 595721"/>
              <a:gd name="T4" fmla="*/ 235330 w 470660"/>
              <a:gd name="T5" fmla="*/ 0 h 595721"/>
              <a:gd name="T6" fmla="*/ 470660 w 470660"/>
              <a:gd name="T7" fmla="*/ 297861 h 595721"/>
              <a:gd name="T8" fmla="*/ 235330 w 470660"/>
              <a:gd name="T9" fmla="*/ 595721 h 595721"/>
              <a:gd name="T10" fmla="*/ 235330 w 470660"/>
              <a:gd name="T11" fmla="*/ 476577 h 595721"/>
              <a:gd name="T12" fmla="*/ 0 w 470660"/>
              <a:gd name="T13" fmla="*/ 476577 h 595721"/>
              <a:gd name="T14" fmla="*/ 0 w 470660"/>
              <a:gd name="T15" fmla="*/ 119144 h 595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70660" h="595721">
                <a:moveTo>
                  <a:pt x="0" y="119144"/>
                </a:moveTo>
                <a:lnTo>
                  <a:pt x="235330" y="119144"/>
                </a:lnTo>
                <a:lnTo>
                  <a:pt x="235330" y="0"/>
                </a:lnTo>
                <a:lnTo>
                  <a:pt x="470660" y="297861"/>
                </a:lnTo>
                <a:lnTo>
                  <a:pt x="235330" y="595721"/>
                </a:lnTo>
                <a:lnTo>
                  <a:pt x="235330" y="476577"/>
                </a:lnTo>
                <a:lnTo>
                  <a:pt x="0" y="476577"/>
                </a:lnTo>
                <a:lnTo>
                  <a:pt x="0" y="119144"/>
                </a:lnTo>
                <a:close/>
              </a:path>
            </a:pathLst>
          </a:custGeom>
          <a:solidFill>
            <a:srgbClr val="AB7581"/>
          </a:solidFill>
          <a:ln>
            <a:noFill/>
          </a:ln>
        </p:spPr>
        <p:txBody>
          <a:bodyPr lIns="0" tIns="100058" rIns="118580" bIns="100058" anchor="ctr"/>
          <a:lstStyle/>
          <a:p>
            <a:endParaRPr lang="zh-CN" altLang="en-US" sz="1510"/>
          </a:p>
        </p:txBody>
      </p:sp>
      <p:sp>
        <p:nvSpPr>
          <p:cNvPr id="37" name="任意多边形 24"/>
          <p:cNvSpPr/>
          <p:nvPr>
            <p:custDataLst>
              <p:tags r:id="rId14"/>
            </p:custDataLst>
          </p:nvPr>
        </p:nvSpPr>
        <p:spPr bwMode="auto">
          <a:xfrm>
            <a:off x="1814391" y="3881225"/>
            <a:ext cx="1062109" cy="1060974"/>
          </a:xfrm>
          <a:custGeom>
            <a:avLst/>
            <a:gdLst>
              <a:gd name="T0" fmla="*/ 0 w 1765101"/>
              <a:gd name="T1" fmla="*/ 882551 h 1765101"/>
              <a:gd name="T2" fmla="*/ 882551 w 1765101"/>
              <a:gd name="T3" fmla="*/ 0 h 1765101"/>
              <a:gd name="T4" fmla="*/ 1765102 w 1765101"/>
              <a:gd name="T5" fmla="*/ 882551 h 1765101"/>
              <a:gd name="T6" fmla="*/ 882551 w 1765101"/>
              <a:gd name="T7" fmla="*/ 1765102 h 1765101"/>
              <a:gd name="T8" fmla="*/ 0 w 1765101"/>
              <a:gd name="T9" fmla="*/ 882551 h 1765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65101" h="1765101">
                <a:moveTo>
                  <a:pt x="0" y="882551"/>
                </a:moveTo>
                <a:cubicBezTo>
                  <a:pt x="0" y="395132"/>
                  <a:pt x="395132" y="0"/>
                  <a:pt x="882551" y="0"/>
                </a:cubicBezTo>
                <a:cubicBezTo>
                  <a:pt x="1369970" y="0"/>
                  <a:pt x="1765102" y="395132"/>
                  <a:pt x="1765102" y="882551"/>
                </a:cubicBezTo>
                <a:cubicBezTo>
                  <a:pt x="1765102" y="1369970"/>
                  <a:pt x="1369970" y="1765102"/>
                  <a:pt x="882551" y="1765102"/>
                </a:cubicBezTo>
                <a:cubicBezTo>
                  <a:pt x="395132" y="1765102"/>
                  <a:pt x="0" y="1369970"/>
                  <a:pt x="0" y="882551"/>
                </a:cubicBezTo>
                <a:close/>
              </a:path>
            </a:pathLst>
          </a:custGeom>
          <a:solidFill>
            <a:srgbClr val="65B779"/>
          </a:solidFill>
          <a:ln>
            <a:noFill/>
          </a:ln>
        </p:spPr>
        <p:txBody>
          <a:bodyPr lIns="258682" tIns="258682" rIns="258682" bIns="258682" anchor="ctr"/>
          <a:lstStyle/>
          <a:p>
            <a:endParaRPr lang="zh-CN" altLang="en-US" sz="1510"/>
          </a:p>
        </p:txBody>
      </p:sp>
      <p:sp>
        <p:nvSpPr>
          <p:cNvPr id="38" name="任意多边形 24"/>
          <p:cNvSpPr/>
          <p:nvPr>
            <p:custDataLst>
              <p:tags r:id="rId15"/>
            </p:custDataLst>
          </p:nvPr>
        </p:nvSpPr>
        <p:spPr bwMode="auto">
          <a:xfrm>
            <a:off x="1140965" y="2580439"/>
            <a:ext cx="1062109" cy="1060974"/>
          </a:xfrm>
          <a:custGeom>
            <a:avLst/>
            <a:gdLst>
              <a:gd name="T0" fmla="*/ 0 w 1765101"/>
              <a:gd name="T1" fmla="*/ 882551 h 1765101"/>
              <a:gd name="T2" fmla="*/ 882551 w 1765101"/>
              <a:gd name="T3" fmla="*/ 0 h 1765101"/>
              <a:gd name="T4" fmla="*/ 1765102 w 1765101"/>
              <a:gd name="T5" fmla="*/ 882551 h 1765101"/>
              <a:gd name="T6" fmla="*/ 882551 w 1765101"/>
              <a:gd name="T7" fmla="*/ 1765102 h 1765101"/>
              <a:gd name="T8" fmla="*/ 0 w 1765101"/>
              <a:gd name="T9" fmla="*/ 882551 h 1765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65101" h="1765101">
                <a:moveTo>
                  <a:pt x="0" y="882551"/>
                </a:moveTo>
                <a:cubicBezTo>
                  <a:pt x="0" y="395132"/>
                  <a:pt x="395132" y="0"/>
                  <a:pt x="882551" y="0"/>
                </a:cubicBezTo>
                <a:cubicBezTo>
                  <a:pt x="1369970" y="0"/>
                  <a:pt x="1765102" y="395132"/>
                  <a:pt x="1765102" y="882551"/>
                </a:cubicBezTo>
                <a:cubicBezTo>
                  <a:pt x="1765102" y="1369970"/>
                  <a:pt x="1369970" y="1765102"/>
                  <a:pt x="882551" y="1765102"/>
                </a:cubicBezTo>
                <a:cubicBezTo>
                  <a:pt x="395132" y="1765102"/>
                  <a:pt x="0" y="1369970"/>
                  <a:pt x="0" y="882551"/>
                </a:cubicBezTo>
                <a:close/>
              </a:path>
            </a:pathLst>
          </a:custGeom>
          <a:solidFill>
            <a:srgbClr val="65B779"/>
          </a:solidFill>
          <a:ln>
            <a:noFill/>
          </a:ln>
        </p:spPr>
        <p:txBody>
          <a:bodyPr lIns="258682" tIns="258682" rIns="258682" bIns="258682" anchor="ctr"/>
          <a:lstStyle/>
          <a:p>
            <a:endParaRPr lang="zh-CN" altLang="en-US" sz="1510"/>
          </a:p>
        </p:txBody>
      </p:sp>
      <p:sp>
        <p:nvSpPr>
          <p:cNvPr id="39" name="任意多边形 25"/>
          <p:cNvSpPr/>
          <p:nvPr>
            <p:custDataLst>
              <p:tags r:id="rId16"/>
            </p:custDataLst>
          </p:nvPr>
        </p:nvSpPr>
        <p:spPr bwMode="auto">
          <a:xfrm rot="17933566">
            <a:off x="1900541" y="2316376"/>
            <a:ext cx="289929" cy="367942"/>
          </a:xfrm>
          <a:custGeom>
            <a:avLst/>
            <a:gdLst>
              <a:gd name="T0" fmla="*/ 0 w 470660"/>
              <a:gd name="T1" fmla="*/ 119144 h 595721"/>
              <a:gd name="T2" fmla="*/ 235330 w 470660"/>
              <a:gd name="T3" fmla="*/ 119144 h 595721"/>
              <a:gd name="T4" fmla="*/ 235330 w 470660"/>
              <a:gd name="T5" fmla="*/ 0 h 595721"/>
              <a:gd name="T6" fmla="*/ 470660 w 470660"/>
              <a:gd name="T7" fmla="*/ 297861 h 595721"/>
              <a:gd name="T8" fmla="*/ 235330 w 470660"/>
              <a:gd name="T9" fmla="*/ 595721 h 595721"/>
              <a:gd name="T10" fmla="*/ 235330 w 470660"/>
              <a:gd name="T11" fmla="*/ 476577 h 595721"/>
              <a:gd name="T12" fmla="*/ 0 w 470660"/>
              <a:gd name="T13" fmla="*/ 476577 h 595721"/>
              <a:gd name="T14" fmla="*/ 0 w 470660"/>
              <a:gd name="T15" fmla="*/ 119144 h 595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70660" h="595721">
                <a:moveTo>
                  <a:pt x="0" y="119144"/>
                </a:moveTo>
                <a:lnTo>
                  <a:pt x="235330" y="119144"/>
                </a:lnTo>
                <a:lnTo>
                  <a:pt x="235330" y="0"/>
                </a:lnTo>
                <a:lnTo>
                  <a:pt x="470660" y="297861"/>
                </a:lnTo>
                <a:lnTo>
                  <a:pt x="235330" y="595721"/>
                </a:lnTo>
                <a:lnTo>
                  <a:pt x="235330" y="476577"/>
                </a:lnTo>
                <a:lnTo>
                  <a:pt x="0" y="476577"/>
                </a:lnTo>
                <a:lnTo>
                  <a:pt x="0" y="119144"/>
                </a:lnTo>
                <a:close/>
              </a:path>
            </a:pathLst>
          </a:custGeom>
          <a:solidFill>
            <a:srgbClr val="2AC9D6"/>
          </a:solidFill>
          <a:ln>
            <a:noFill/>
          </a:ln>
        </p:spPr>
        <p:txBody>
          <a:bodyPr lIns="0" tIns="100058" rIns="118580" bIns="100058" anchor="ctr"/>
          <a:lstStyle/>
          <a:p>
            <a:endParaRPr lang="zh-CN" altLang="en-US" sz="1510"/>
          </a:p>
        </p:txBody>
      </p:sp>
      <p:sp>
        <p:nvSpPr>
          <p:cNvPr id="40" name="文本框 39"/>
          <p:cNvSpPr txBox="1"/>
          <p:nvPr/>
        </p:nvSpPr>
        <p:spPr>
          <a:xfrm>
            <a:off x="1944370" y="1607185"/>
            <a:ext cx="792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>
                <a:solidFill>
                  <a:schemeClr val="bg1"/>
                </a:solidFill>
              </a:rPr>
              <a:t>时间</a:t>
            </a:r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1944370" y="4181475"/>
            <a:ext cx="792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>
                <a:solidFill>
                  <a:schemeClr val="bg1"/>
                </a:solidFill>
              </a:rPr>
              <a:t>来源</a:t>
            </a:r>
            <a:endParaRPr lang="zh-CN" altLang="en-US" sz="2400">
              <a:solidFill>
                <a:schemeClr val="bg1"/>
              </a:solidFill>
            </a:endParaRPr>
          </a:p>
        </p:txBody>
      </p:sp>
      <p:pic>
        <p:nvPicPr>
          <p:cNvPr id="42" name="图片 22" descr="resource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876550" y="2541905"/>
            <a:ext cx="1090295" cy="1090295"/>
          </a:xfrm>
          <a:prstGeom prst="rect">
            <a:avLst/>
          </a:prstGeom>
        </p:spPr>
      </p:pic>
      <p:sp>
        <p:nvSpPr>
          <p:cNvPr id="43" name="椭圆 42"/>
          <p:cNvSpPr>
            <a:spLocks noChangeAspect="1"/>
          </p:cNvSpPr>
          <p:nvPr/>
        </p:nvSpPr>
        <p:spPr>
          <a:xfrm>
            <a:off x="1186180" y="1966595"/>
            <a:ext cx="532800" cy="53213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椭圆 43"/>
          <p:cNvSpPr>
            <a:spLocks noChangeAspect="1"/>
          </p:cNvSpPr>
          <p:nvPr/>
        </p:nvSpPr>
        <p:spPr>
          <a:xfrm>
            <a:off x="3009900" y="1023620"/>
            <a:ext cx="532800" cy="53213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椭圆 44"/>
          <p:cNvSpPr>
            <a:spLocks noChangeAspect="1"/>
          </p:cNvSpPr>
          <p:nvPr/>
        </p:nvSpPr>
        <p:spPr>
          <a:xfrm>
            <a:off x="3041650" y="4763135"/>
            <a:ext cx="532800" cy="53213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椭圆 45"/>
          <p:cNvSpPr>
            <a:spLocks noChangeAspect="1"/>
          </p:cNvSpPr>
          <p:nvPr/>
        </p:nvSpPr>
        <p:spPr>
          <a:xfrm>
            <a:off x="1186180" y="3785235"/>
            <a:ext cx="532800" cy="53213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46"/>
          <p:cNvSpPr>
            <a:spLocks noChangeAspect="1"/>
          </p:cNvSpPr>
          <p:nvPr/>
        </p:nvSpPr>
        <p:spPr>
          <a:xfrm>
            <a:off x="4863465" y="3785235"/>
            <a:ext cx="532800" cy="53213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/>
          </a:p>
        </p:txBody>
      </p:sp>
      <p:sp>
        <p:nvSpPr>
          <p:cNvPr id="48" name="椭圆 47"/>
          <p:cNvSpPr>
            <a:spLocks noChangeAspect="1"/>
          </p:cNvSpPr>
          <p:nvPr/>
        </p:nvSpPr>
        <p:spPr>
          <a:xfrm>
            <a:off x="4863465" y="1966595"/>
            <a:ext cx="532800" cy="53213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/>
          <p:cNvSpPr>
            <a:spLocks noChangeAspect="1"/>
          </p:cNvSpPr>
          <p:nvPr/>
        </p:nvSpPr>
        <p:spPr>
          <a:xfrm>
            <a:off x="1411605" y="1525270"/>
            <a:ext cx="307340" cy="30670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/>
          <p:cNvSpPr>
            <a:spLocks noChangeAspect="1"/>
          </p:cNvSpPr>
          <p:nvPr/>
        </p:nvSpPr>
        <p:spPr>
          <a:xfrm>
            <a:off x="878840" y="2498725"/>
            <a:ext cx="307340" cy="30670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/>
          <p:cNvSpPr>
            <a:spLocks noChangeAspect="1"/>
          </p:cNvSpPr>
          <p:nvPr/>
        </p:nvSpPr>
        <p:spPr>
          <a:xfrm>
            <a:off x="878840" y="3553460"/>
            <a:ext cx="307340" cy="30670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椭圆 51"/>
          <p:cNvSpPr>
            <a:spLocks noChangeAspect="1"/>
          </p:cNvSpPr>
          <p:nvPr/>
        </p:nvSpPr>
        <p:spPr>
          <a:xfrm>
            <a:off x="1411605" y="4456430"/>
            <a:ext cx="307340" cy="30670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椭圆 52"/>
          <p:cNvSpPr>
            <a:spLocks noChangeAspect="1"/>
          </p:cNvSpPr>
          <p:nvPr/>
        </p:nvSpPr>
        <p:spPr>
          <a:xfrm>
            <a:off x="2555240" y="4942205"/>
            <a:ext cx="307340" cy="30670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椭圆 53"/>
          <p:cNvSpPr>
            <a:spLocks noChangeAspect="1"/>
          </p:cNvSpPr>
          <p:nvPr/>
        </p:nvSpPr>
        <p:spPr>
          <a:xfrm>
            <a:off x="3742055" y="4942205"/>
            <a:ext cx="307340" cy="30670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椭圆 54"/>
          <p:cNvSpPr>
            <a:spLocks noChangeAspect="1"/>
          </p:cNvSpPr>
          <p:nvPr/>
        </p:nvSpPr>
        <p:spPr>
          <a:xfrm>
            <a:off x="4863465" y="4378325"/>
            <a:ext cx="307340" cy="30670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椭圆 55"/>
          <p:cNvSpPr>
            <a:spLocks noChangeAspect="1"/>
          </p:cNvSpPr>
          <p:nvPr/>
        </p:nvSpPr>
        <p:spPr>
          <a:xfrm>
            <a:off x="5371465" y="3553460"/>
            <a:ext cx="307340" cy="30670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椭圆 56"/>
          <p:cNvSpPr>
            <a:spLocks noChangeAspect="1"/>
          </p:cNvSpPr>
          <p:nvPr/>
        </p:nvSpPr>
        <p:spPr>
          <a:xfrm>
            <a:off x="5396230" y="2424430"/>
            <a:ext cx="307340" cy="30670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椭圆 57"/>
          <p:cNvSpPr>
            <a:spLocks noChangeAspect="1"/>
          </p:cNvSpPr>
          <p:nvPr/>
        </p:nvSpPr>
        <p:spPr>
          <a:xfrm>
            <a:off x="4821555" y="1607185"/>
            <a:ext cx="307340" cy="30670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椭圆 58"/>
          <p:cNvSpPr>
            <a:spLocks noChangeAspect="1"/>
          </p:cNvSpPr>
          <p:nvPr/>
        </p:nvSpPr>
        <p:spPr>
          <a:xfrm>
            <a:off x="3659505" y="1023620"/>
            <a:ext cx="307340" cy="30670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椭圆 59"/>
          <p:cNvSpPr>
            <a:spLocks noChangeAspect="1"/>
          </p:cNvSpPr>
          <p:nvPr/>
        </p:nvSpPr>
        <p:spPr>
          <a:xfrm>
            <a:off x="2506345" y="1023620"/>
            <a:ext cx="307340" cy="30670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文本框 66"/>
          <p:cNvSpPr txBox="1"/>
          <p:nvPr/>
        </p:nvSpPr>
        <p:spPr>
          <a:xfrm>
            <a:off x="3838575" y="161734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品类</a:t>
            </a:r>
            <a:endParaRPr lang="zh-CN" altLang="zh-CN" sz="2400" dirty="0">
              <a:solidFill>
                <a:schemeClr val="bg1"/>
              </a:solidFill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3877310" y="418147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等级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1276350" y="288099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活动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4578350" y="285686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系列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1404570" y="581372"/>
            <a:ext cx="6417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二、用户标签分析：通过多维度进行分析、整合（整合阶段）</a:t>
            </a:r>
            <a:endParaRPr lang="zh-CN" altLang="en-US" b="1" dirty="0"/>
          </a:p>
        </p:txBody>
      </p:sp>
      <p:sp>
        <p:nvSpPr>
          <p:cNvPr id="63" name="文本框 62"/>
          <p:cNvSpPr txBox="1"/>
          <p:nvPr/>
        </p:nvSpPr>
        <p:spPr>
          <a:xfrm>
            <a:off x="3030855" y="4855210"/>
            <a:ext cx="5892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</a:rPr>
              <a:t>试用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1179195" y="2056765"/>
            <a:ext cx="5892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>
                <a:solidFill>
                  <a:schemeClr val="bg1"/>
                </a:solidFill>
              </a:rPr>
              <a:t>分享</a:t>
            </a:r>
            <a:endParaRPr lang="zh-CN" altLang="en-US" sz="1600">
              <a:solidFill>
                <a:schemeClr val="bg1"/>
              </a:solidFill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4848225" y="2052320"/>
            <a:ext cx="5892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>
                <a:solidFill>
                  <a:schemeClr val="bg1"/>
                </a:solidFill>
              </a:rPr>
              <a:t>复购</a:t>
            </a:r>
            <a:endParaRPr lang="zh-CN" altLang="en-US" sz="1600">
              <a:solidFill>
                <a:schemeClr val="bg1"/>
              </a:solidFill>
            </a:endParaRPr>
          </a:p>
        </p:txBody>
      </p:sp>
      <p:sp>
        <p:nvSpPr>
          <p:cNvPr id="66" name="文本框 65"/>
          <p:cNvSpPr txBox="1"/>
          <p:nvPr/>
        </p:nvSpPr>
        <p:spPr>
          <a:xfrm>
            <a:off x="1157605" y="3884295"/>
            <a:ext cx="5892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>
                <a:solidFill>
                  <a:schemeClr val="bg1"/>
                </a:solidFill>
              </a:rPr>
              <a:t>裂变</a:t>
            </a:r>
            <a:endParaRPr lang="zh-CN" altLang="en-US" sz="1600">
              <a:solidFill>
                <a:schemeClr val="bg1"/>
              </a:solidFill>
            </a:endParaRPr>
          </a:p>
        </p:txBody>
      </p:sp>
      <p:sp>
        <p:nvSpPr>
          <p:cNvPr id="71" name="文本框 70"/>
          <p:cNvSpPr txBox="1"/>
          <p:nvPr/>
        </p:nvSpPr>
        <p:spPr>
          <a:xfrm>
            <a:off x="2983865" y="1113790"/>
            <a:ext cx="5892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</a:rPr>
              <a:t>活动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73" name="文本框 72"/>
          <p:cNvSpPr txBox="1"/>
          <p:nvPr/>
        </p:nvSpPr>
        <p:spPr>
          <a:xfrm>
            <a:off x="4840760" y="3875307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</a:rPr>
              <a:t>属性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74" name="文本框 73"/>
          <p:cNvSpPr txBox="1"/>
          <p:nvPr/>
        </p:nvSpPr>
        <p:spPr>
          <a:xfrm>
            <a:off x="6422390" y="4404995"/>
            <a:ext cx="3541395" cy="9296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400" b="1" dirty="0">
                <a:solidFill>
                  <a:schemeClr val="tx1"/>
                </a:solidFill>
                <a:sym typeface="+mn-ea"/>
              </a:rPr>
              <a:t>展会、渠道、电商、门店、抽奖、地铁、阅读、抖音、短视频、直播、社群、裂变、新品体验、快手直播   </a:t>
            </a:r>
            <a:r>
              <a:rPr lang="en-US" altLang="zh-CN" sz="1400" b="1" dirty="0">
                <a:solidFill>
                  <a:schemeClr val="tx1"/>
                </a:solidFill>
                <a:sym typeface="+mn-ea"/>
              </a:rPr>
              <a:t>.......</a:t>
            </a:r>
            <a:endParaRPr lang="en-US" altLang="zh-CN" sz="14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" name="图片 4" descr="resource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文本框 6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866140" y="820156"/>
          <a:ext cx="8773161" cy="4699899"/>
        </p:xfrm>
        <a:graphic>
          <a:graphicData uri="http://schemas.openxmlformats.org/drawingml/2006/table">
            <a:tbl>
              <a:tblPr/>
              <a:tblGrid>
                <a:gridCol w="667474"/>
                <a:gridCol w="621756"/>
                <a:gridCol w="706333"/>
                <a:gridCol w="1270942"/>
                <a:gridCol w="1728116"/>
                <a:gridCol w="2715611"/>
                <a:gridCol w="1062929"/>
              </a:tblGrid>
              <a:tr h="37736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标签类型</a:t>
                      </a:r>
                      <a:endParaRPr lang="zh-CN" altLang="en-US" sz="1000" b="1" i="0" u="none" strike="noStrike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一级标签</a:t>
                      </a:r>
                      <a:endParaRPr lang="zh-CN" altLang="en-US" sz="1000" b="1" i="0" u="none" strike="noStrike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二级标签</a:t>
                      </a:r>
                      <a:endParaRPr lang="zh-CN" altLang="en-US" sz="1000" b="1" i="0" u="none" strike="noStrike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三级标签</a:t>
                      </a:r>
                      <a:endParaRPr lang="zh-CN" altLang="en-US" sz="1000" b="1" i="0" u="none" strike="noStrike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四级标签（标签实例）</a:t>
                      </a:r>
                      <a:endParaRPr lang="zh-CN" altLang="en-US" sz="1000" b="1" i="0" u="none" strike="noStrike" dirty="0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规则定义</a:t>
                      </a:r>
                      <a:endParaRPr lang="zh-CN" altLang="en-US" sz="1000" b="1" i="0" u="none" strike="noStrike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判定办法</a:t>
                      </a:r>
                      <a:endParaRPr lang="zh-CN" altLang="en-US" sz="1000" b="1" i="0" u="none" strike="noStrike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</a:tr>
              <a:tr h="164668">
                <a:tc rowSpan="26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 u="none" strike="noStrike" dirty="0">
                          <a:solidFill>
                            <a:srgbClr val="FF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特征标签</a:t>
                      </a:r>
                      <a:endParaRPr lang="zh-CN" altLang="en-US" sz="800" b="1" i="0" u="none" strike="noStrike" dirty="0">
                        <a:solidFill>
                          <a:srgbClr val="FF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117600" marR="117600" marT="58800" marB="58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人口属性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117600" marR="117600" marT="58800" marB="58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基本信息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117600" marR="117600" marT="58800" marB="58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性别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117600" marR="117600" marT="58800" marB="58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男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事实数据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64668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女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事实数据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64668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未知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事实数据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64668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年龄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117600" marR="117600" marT="58800" marB="58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18-22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事实数据</a:t>
                      </a:r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64668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23-28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事实数据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64668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29-38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事实数据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64668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···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事实数据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64668">
                <a:tc vMerge="1">
                  <a:tcPr/>
                </a:tc>
                <a:tc rowSpan="19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人群属性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117600" marR="117600" marT="58800" marB="58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13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人群属性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117600" marR="117600" marT="58800" marB="58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职业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117600" marR="117600" marT="58800" marB="58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上班族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事实数据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手动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64668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学生党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事实数据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手动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64668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宝妈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事实数据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手动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64668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家庭主妇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事实数据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手动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64668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重要程度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117600" marR="117600" marT="58800" marB="58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一般</a:t>
                      </a:r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　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64668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重要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　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64668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核心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　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64668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客户等级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117600" marR="117600" marT="58800" marB="58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白银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白银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61-150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64668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钻石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钻石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251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以上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64668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青铜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青铜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60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以下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64668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黄金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黄金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151-250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64668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参与程度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117600" marR="117600" marT="58800" marB="58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KOL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　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人工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64668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KOC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　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人工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71529">
                <a:tc vMerge="1">
                  <a:tcPr/>
                </a:tc>
                <a:tc vMerge="1">
                  <a:tcPr/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消费习惯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117600" marR="117600" marT="58800" marB="58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品牌偏好</a:t>
                      </a:r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　数码、零食类</a:t>
                      </a:r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　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人工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/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71529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支付偏好</a:t>
                      </a:r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客单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89</a:t>
                      </a:r>
                      <a:r>
                        <a:rPr lang="zh-CN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元为主　</a:t>
                      </a:r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　</a:t>
                      </a:r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人工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/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71529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产品偏好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117600" marR="117600" marT="58800" marB="58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按品类分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护、沐、洗、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···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71529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按功能分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丝滑、控油、无硅油、植萃、茶麸、生姜、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···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71529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按价格分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　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71529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按关联销售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X</a:t>
                      </a:r>
                      <a:r>
                        <a:rPr lang="zh-CN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月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X</a:t>
                      </a:r>
                      <a:r>
                        <a:rPr lang="zh-CN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日裂变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A</a:t>
                      </a:r>
                      <a:r>
                        <a:rPr lang="zh-CN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方案 、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···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人工</a:t>
                      </a:r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grpSp>
        <p:nvGrpSpPr>
          <p:cNvPr id="18" name="组合 17"/>
          <p:cNvGrpSpPr/>
          <p:nvPr/>
        </p:nvGrpSpPr>
        <p:grpSpPr>
          <a:xfrm>
            <a:off x="138957" y="93980"/>
            <a:ext cx="1013460" cy="1090930"/>
            <a:chOff x="3413" y="3864"/>
            <a:chExt cx="1596" cy="1718"/>
          </a:xfrm>
        </p:grpSpPr>
        <p:pic>
          <p:nvPicPr>
            <p:cNvPr id="19" name="图片 18" descr="六角形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3719" y="4253"/>
              <a:ext cx="1104" cy="101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 dirty="0">
                  <a:latin typeface="微软雅黑" panose="020B0503020204020204" charset="-122"/>
                  <a:ea typeface="微软雅黑" panose="020B0503020204020204" charset="-122"/>
                </a:rPr>
                <a:t>标签体系</a:t>
              </a:r>
              <a:endParaRPr lang="zh-CN" altLang="en-US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1152417" y="404707"/>
            <a:ext cx="4698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三、用户标签形成：特征标签 （成型阶段） </a:t>
            </a:r>
            <a:endParaRPr lang="zh-CN" altLang="en-US" b="1" dirty="0"/>
          </a:p>
        </p:txBody>
      </p:sp>
      <p:grpSp>
        <p:nvGrpSpPr>
          <p:cNvPr id="3" name="组合 2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7" name="对角圆角矩形 6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163091" y="464453"/>
            <a:ext cx="9956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sym typeface="+mn-ea"/>
              </a:rPr>
              <a:t>标签案例</a:t>
            </a:r>
            <a:endParaRPr lang="zh-CN" altLang="en-US" sz="1600" b="1" dirty="0">
              <a:solidFill>
                <a:schemeClr val="bg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7" name="矩形 6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628015" y="1120140"/>
            <a:ext cx="146748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zh-CN" altLang="en-US" sz="1400" b="1" dirty="0">
                <a:solidFill>
                  <a:srgbClr val="4A7A8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人群包标签展示</a:t>
            </a:r>
            <a:endParaRPr lang="zh-CN" altLang="en-US" sz="1400" b="1" dirty="0">
              <a:solidFill>
                <a:srgbClr val="4A7A84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cxnSp>
        <p:nvCxnSpPr>
          <p:cNvPr id="29" name="直接连接符 28"/>
          <p:cNvCxnSpPr/>
          <p:nvPr/>
        </p:nvCxnSpPr>
        <p:spPr>
          <a:xfrm flipV="1">
            <a:off x="701040" y="1443355"/>
            <a:ext cx="1397000" cy="3810"/>
          </a:xfrm>
          <a:prstGeom prst="line">
            <a:avLst/>
          </a:prstGeom>
          <a:ln w="38100" cap="rnd">
            <a:solidFill>
              <a:srgbClr val="0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085" y="1520190"/>
            <a:ext cx="1869440" cy="40525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8760" y="375920"/>
            <a:ext cx="1303655" cy="51968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0690" y="378460"/>
            <a:ext cx="1383030" cy="51968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2160" y="378460"/>
            <a:ext cx="1426210" cy="51949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2680" y="375285"/>
            <a:ext cx="1426845" cy="51974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651655" y="1088151"/>
          <a:ext cx="8873980" cy="3972952"/>
        </p:xfrm>
        <a:graphic>
          <a:graphicData uri="http://schemas.openxmlformats.org/drawingml/2006/table">
            <a:tbl>
              <a:tblPr/>
              <a:tblGrid>
                <a:gridCol w="675144"/>
                <a:gridCol w="628901"/>
                <a:gridCol w="714450"/>
                <a:gridCol w="1285548"/>
                <a:gridCol w="1747976"/>
                <a:gridCol w="2746818"/>
                <a:gridCol w="1075143"/>
              </a:tblGrid>
              <a:tr h="40094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标签类型</a:t>
                      </a:r>
                      <a:endParaRPr lang="zh-CN" altLang="en-US" sz="1000" b="1" i="0" u="none" strike="noStrike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一级标签</a:t>
                      </a:r>
                      <a:endParaRPr lang="zh-CN" altLang="en-US" sz="1000" b="1" i="0" u="none" strike="noStrike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二级标签</a:t>
                      </a:r>
                      <a:endParaRPr lang="zh-CN" altLang="en-US" sz="1000" b="1" i="0" u="none" strike="noStrike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三级标签</a:t>
                      </a:r>
                      <a:endParaRPr lang="zh-CN" altLang="en-US" sz="1000" b="1" i="0" u="none" strike="noStrike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四级标签（标签实例）</a:t>
                      </a:r>
                      <a:endParaRPr lang="zh-CN" altLang="en-US" sz="1000" b="1" i="0" u="none" strike="noStrike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规则定义</a:t>
                      </a:r>
                      <a:endParaRPr lang="zh-CN" altLang="en-US" sz="1000" b="1" i="0" u="none" strike="noStrike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判定办法</a:t>
                      </a:r>
                      <a:endParaRPr lang="zh-CN" altLang="en-US" sz="1000" b="1" i="0" u="none" strike="noStrike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</a:tr>
              <a:tr h="174956">
                <a:tc rowSpan="14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行为标签</a:t>
                      </a:r>
                      <a:endParaRPr lang="zh-CN" altLang="en-US" sz="800" b="1" i="0" u="none" strike="noStrike">
                        <a:solidFill>
                          <a:srgbClr val="FF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14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行为属性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上网习惯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活跃兴趣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冲浪爱好者（每日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2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小时以上）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　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人工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74956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游戏爱好者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XX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游戏群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人工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74956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追剧达人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XX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电视剧群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人工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96825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追星玩家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XX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明星粉丝群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人工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96825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互动频次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1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、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3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、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5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、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10····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以上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人工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96825">
                <a:tc vMerge="1">
                  <a:tcPr/>
                </a:tc>
                <a:tc vMerge="1"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安家计划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触点次数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触达周期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当月第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1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、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4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、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7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、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15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、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21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、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30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天触达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人工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/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96825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产品消耗周期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1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周、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4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周、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8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周、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1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月、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···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人工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/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04115">
                <a:tc vMerge="1">
                  <a:tcPr/>
                </a:tc>
                <a:tc vMerge="1">
                  <a:tcPr/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粉丝运营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营销活动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直播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直播电视博览会、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12.24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圣诞宠粉、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···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人工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04115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裂变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10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月裂变、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11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月裂变、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···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人工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04115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积分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扫码、转粉朋友圈、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···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人工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04115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新品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　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人工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04115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社群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KOC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甄选、课代表预备营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人工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04115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大促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6.18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、双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11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、双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12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、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···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人工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04115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内容标签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美食、心情、友情、旅游、学习、励志、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····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人工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04115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新来源标签</a:t>
                      </a:r>
                      <a:endParaRPr lang="zh-CN" altLang="en-US" sz="800" b="1" i="0" u="none" strike="noStrike">
                        <a:solidFill>
                          <a:srgbClr val="FF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商业属性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拉新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线下活动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全国商超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全国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27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亿大促、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···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人工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04115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区域商超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C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端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2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组展架位置、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···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人工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04115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线上活动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试用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新品抢先体验资格、进群抽免单、免费领取试用装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人工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18694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包裹卡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　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1163081" y="419735"/>
            <a:ext cx="6083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三、用户标签形成：行为标签、新来源标签 （成型阶段） </a:t>
            </a:r>
            <a:endParaRPr lang="zh-CN" altLang="en-US" b="1" dirty="0"/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1163081" y="419735"/>
            <a:ext cx="3544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四、用户标签维护  （维护阶段）</a:t>
            </a:r>
            <a:endParaRPr lang="zh-CN" altLang="en-US" b="1" dirty="0"/>
          </a:p>
        </p:txBody>
      </p:sp>
      <p:grpSp>
        <p:nvGrpSpPr>
          <p:cNvPr id="12" name="组合 11"/>
          <p:cNvGrpSpPr/>
          <p:nvPr/>
        </p:nvGrpSpPr>
        <p:grpSpPr>
          <a:xfrm>
            <a:off x="2025332" y="2008386"/>
            <a:ext cx="6199505" cy="1209675"/>
            <a:chOff x="3198" y="3822"/>
            <a:chExt cx="9763" cy="1905"/>
          </a:xfrm>
        </p:grpSpPr>
        <p:grpSp>
          <p:nvGrpSpPr>
            <p:cNvPr id="14" name="组合 13"/>
            <p:cNvGrpSpPr/>
            <p:nvPr/>
          </p:nvGrpSpPr>
          <p:grpSpPr>
            <a:xfrm>
              <a:off x="3198" y="3822"/>
              <a:ext cx="1999" cy="1905"/>
              <a:chOff x="2727" y="2907"/>
              <a:chExt cx="1999" cy="190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3" name="矩形 32"/>
              <p:cNvSpPr/>
              <p:nvPr/>
            </p:nvSpPr>
            <p:spPr>
              <a:xfrm>
                <a:off x="2727" y="3155"/>
                <a:ext cx="1999" cy="1657"/>
              </a:xfrm>
              <a:prstGeom prst="rect">
                <a:avLst/>
              </a:prstGeom>
              <a:solidFill>
                <a:srgbClr val="FEA9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b="1" dirty="0">
                    <a:solidFill>
                      <a:schemeClr val="tx1"/>
                    </a:solidFill>
                  </a:rPr>
                  <a:t>定期更新</a:t>
                </a:r>
                <a:endParaRPr lang="zh-CN" alt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圆角矩形 16"/>
              <p:cNvSpPr/>
              <p:nvPr/>
            </p:nvSpPr>
            <p:spPr>
              <a:xfrm>
                <a:off x="2932" y="2907"/>
                <a:ext cx="1588" cy="445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1" dirty="0"/>
                  <a:t>1</a:t>
                </a:r>
                <a:endParaRPr lang="zh-CN" altLang="en-US" b="1" dirty="0"/>
              </a:p>
            </p:txBody>
          </p:sp>
          <p:sp>
            <p:nvSpPr>
              <p:cNvPr id="36" name="文本框 35"/>
              <p:cNvSpPr txBox="1"/>
              <p:nvPr/>
            </p:nvSpPr>
            <p:spPr>
              <a:xfrm>
                <a:off x="3581" y="2912"/>
                <a:ext cx="291" cy="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endParaRPr lang="zh-CN" altLang="en-US" sz="1000" b="1" dirty="0">
                  <a:solidFill>
                    <a:srgbClr val="FEA900"/>
                  </a:solidFill>
                  <a:sym typeface="+mn-ea"/>
                </a:endParaRPr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5786" y="3822"/>
              <a:ext cx="1999" cy="1905"/>
              <a:chOff x="2727" y="2907"/>
              <a:chExt cx="1999" cy="190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9" name="矩形 28"/>
              <p:cNvSpPr/>
              <p:nvPr/>
            </p:nvSpPr>
            <p:spPr>
              <a:xfrm>
                <a:off x="2727" y="3155"/>
                <a:ext cx="1999" cy="1657"/>
              </a:xfrm>
              <a:prstGeom prst="rect">
                <a:avLst/>
              </a:prstGeom>
              <a:solidFill>
                <a:srgbClr val="FEA9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b="1" dirty="0">
                    <a:solidFill>
                      <a:schemeClr val="tx1"/>
                    </a:solidFill>
                  </a:rPr>
                  <a:t>更新维度</a:t>
                </a:r>
                <a:endParaRPr lang="zh-CN" alt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圆角矩形 37"/>
              <p:cNvSpPr/>
              <p:nvPr/>
            </p:nvSpPr>
            <p:spPr>
              <a:xfrm>
                <a:off x="2932" y="2907"/>
                <a:ext cx="1588" cy="445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1" dirty="0"/>
                  <a:t>2</a:t>
                </a:r>
                <a:endParaRPr lang="zh-CN" altLang="en-US" b="1" dirty="0"/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8374" y="3822"/>
              <a:ext cx="1999" cy="1905"/>
              <a:chOff x="2727" y="2907"/>
              <a:chExt cx="1999" cy="190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5" name="矩形 24"/>
              <p:cNvSpPr/>
              <p:nvPr/>
            </p:nvSpPr>
            <p:spPr>
              <a:xfrm>
                <a:off x="2727" y="3155"/>
                <a:ext cx="1999" cy="1657"/>
              </a:xfrm>
              <a:prstGeom prst="rect">
                <a:avLst/>
              </a:prstGeom>
              <a:solidFill>
                <a:srgbClr val="FEA9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b="1" dirty="0">
                    <a:solidFill>
                      <a:schemeClr val="tx1"/>
                    </a:solidFill>
                  </a:rPr>
                  <a:t>更新权限</a:t>
                </a:r>
                <a:endParaRPr lang="zh-CN" alt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圆角矩形 46"/>
              <p:cNvSpPr/>
              <p:nvPr/>
            </p:nvSpPr>
            <p:spPr>
              <a:xfrm>
                <a:off x="2932" y="2907"/>
                <a:ext cx="1588" cy="445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1" dirty="0"/>
                  <a:t>3</a:t>
                </a:r>
                <a:endParaRPr lang="zh-CN" altLang="en-US" b="1" dirty="0"/>
              </a:p>
            </p:txBody>
          </p:sp>
        </p:grpSp>
        <p:grpSp>
          <p:nvGrpSpPr>
            <p:cNvPr id="20" name="组合 19"/>
            <p:cNvGrpSpPr/>
            <p:nvPr/>
          </p:nvGrpSpPr>
          <p:grpSpPr>
            <a:xfrm>
              <a:off x="10962" y="3822"/>
              <a:ext cx="1999" cy="1905"/>
              <a:chOff x="2727" y="2907"/>
              <a:chExt cx="1999" cy="190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1" name="矩形 20"/>
              <p:cNvSpPr/>
              <p:nvPr/>
            </p:nvSpPr>
            <p:spPr>
              <a:xfrm>
                <a:off x="2727" y="3155"/>
                <a:ext cx="1999" cy="1657"/>
              </a:xfrm>
              <a:prstGeom prst="rect">
                <a:avLst/>
              </a:prstGeom>
              <a:solidFill>
                <a:srgbClr val="FEA9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b="1" dirty="0">
                    <a:solidFill>
                      <a:schemeClr val="tx1"/>
                    </a:solidFill>
                  </a:rPr>
                  <a:t>无用标签清理</a:t>
                </a:r>
                <a:endParaRPr lang="zh-CN" alt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圆角矩形 51"/>
              <p:cNvSpPr/>
              <p:nvPr/>
            </p:nvSpPr>
            <p:spPr>
              <a:xfrm>
                <a:off x="2932" y="2907"/>
                <a:ext cx="1588" cy="445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1" dirty="0"/>
                  <a:t>4</a:t>
                </a:r>
                <a:endParaRPr lang="zh-CN" altLang="en-US" b="1" dirty="0"/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>
                <a:off x="3581" y="2912"/>
                <a:ext cx="291" cy="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endParaRPr lang="zh-CN" altLang="en-US" sz="1000" b="1" dirty="0">
                  <a:solidFill>
                    <a:srgbClr val="FEA900"/>
                  </a:solidFill>
                  <a:sym typeface="+mn-ea"/>
                </a:endParaRPr>
              </a:p>
            </p:txBody>
          </p:sp>
        </p:grpSp>
      </p:grpSp>
      <p:sp>
        <p:nvSpPr>
          <p:cNvPr id="3" name="文本框 2"/>
          <p:cNvSpPr txBox="1"/>
          <p:nvPr/>
        </p:nvSpPr>
        <p:spPr>
          <a:xfrm>
            <a:off x="2090419" y="3564493"/>
            <a:ext cx="1138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实时更新、每周、每月或</a:t>
            </a:r>
            <a:r>
              <a:rPr lang="en-US" altLang="zh-CN" sz="1200" dirty="0"/>
              <a:t>2-3</a:t>
            </a:r>
            <a:r>
              <a:rPr lang="zh-CN" altLang="en-US" sz="1200" dirty="0"/>
              <a:t>个月更新等</a:t>
            </a:r>
            <a:endParaRPr lang="zh-CN" altLang="en-US" sz="1200" dirty="0"/>
          </a:p>
        </p:txBody>
      </p:sp>
      <p:sp>
        <p:nvSpPr>
          <p:cNvPr id="39" name="文本框 38"/>
          <p:cNvSpPr txBox="1"/>
          <p:nvPr/>
        </p:nvSpPr>
        <p:spPr>
          <a:xfrm>
            <a:off x="3792893" y="3597513"/>
            <a:ext cx="11385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在什么情况下触发对具体用户的更新，如什么情况下更新某类用户的风险评级；</a:t>
            </a:r>
            <a:endParaRPr lang="zh-CN" altLang="en-US" sz="1200" dirty="0"/>
          </a:p>
        </p:txBody>
      </p:sp>
      <p:sp>
        <p:nvSpPr>
          <p:cNvPr id="40" name="文本框 39"/>
          <p:cNvSpPr txBox="1"/>
          <p:nvPr/>
        </p:nvSpPr>
        <p:spPr>
          <a:xfrm>
            <a:off x="5439270" y="3597513"/>
            <a:ext cx="11385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哪些成员可以进行标签编辑与整理，避免误删，误编导致人群损失。</a:t>
            </a:r>
            <a:endParaRPr lang="zh-CN" altLang="en-US" sz="1200" dirty="0"/>
          </a:p>
        </p:txBody>
      </p:sp>
      <p:sp>
        <p:nvSpPr>
          <p:cNvPr id="41" name="文本框 40"/>
          <p:cNvSpPr txBox="1"/>
          <p:nvPr/>
        </p:nvSpPr>
        <p:spPr>
          <a:xfrm>
            <a:off x="7085647" y="3597513"/>
            <a:ext cx="11385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避免无用标签过多占用资源，定期清理掉及给予更多新标签的测试机会。</a:t>
            </a:r>
            <a:endParaRPr lang="zh-CN" altLang="en-US" sz="1200" dirty="0"/>
          </a:p>
        </p:txBody>
      </p:sp>
      <p:grpSp>
        <p:nvGrpSpPr>
          <p:cNvPr id="5" name="组合 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7" name="对角圆角矩形 6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" name="图片 7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文本框 8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/>
          <p:cNvSpPr txBox="1"/>
          <p:nvPr/>
        </p:nvSpPr>
        <p:spPr>
          <a:xfrm>
            <a:off x="1113790" y="252095"/>
            <a:ext cx="6546850" cy="381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sz="1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会员标签应用场景</a:t>
            </a: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---</a:t>
            </a: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多标签组合人群包的分层运营</a:t>
            </a:r>
            <a:endParaRPr lang="zh-CN" altLang="en-US" sz="16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771525" y="352425"/>
            <a:ext cx="341630" cy="280035"/>
            <a:chOff x="4729" y="1585"/>
            <a:chExt cx="842" cy="708"/>
          </a:xfrm>
        </p:grpSpPr>
        <p:pic>
          <p:nvPicPr>
            <p:cNvPr id="9" name="图片 8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1" name="图片 10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395" y="719455"/>
            <a:ext cx="2160905" cy="38436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6180" y="697230"/>
            <a:ext cx="2185670" cy="38881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7730" y="684530"/>
            <a:ext cx="2185670" cy="38881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9280" y="633095"/>
            <a:ext cx="1787525" cy="17405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3400" y="2680335"/>
            <a:ext cx="2734945" cy="153733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7135495" y="2373630"/>
            <a:ext cx="248285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</a:rPr>
              <a:t>针对裂变粉的群独有话题</a:t>
            </a:r>
            <a:endParaRPr lang="zh-CN" altLang="en-US" sz="1400" b="1" dirty="0">
              <a:solidFill>
                <a:schemeClr val="bg1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065010" y="4191635"/>
            <a:ext cx="248285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</a:rPr>
              <a:t>针对所有粉的通用话题</a:t>
            </a:r>
            <a:endParaRPr lang="zh-CN" altLang="en-US" sz="1400" b="1" dirty="0">
              <a:solidFill>
                <a:schemeClr val="bg1"/>
              </a:solidFill>
            </a:endParaRPr>
          </a:p>
        </p:txBody>
      </p:sp>
      <p:sp>
        <p:nvSpPr>
          <p:cNvPr id="44" name="文本框 43"/>
          <p:cNvSpPr txBox="1"/>
          <p:nvPr>
            <p:custDataLst>
              <p:tags r:id="rId8"/>
            </p:custDataLst>
          </p:nvPr>
        </p:nvSpPr>
        <p:spPr>
          <a:xfrm>
            <a:off x="235446" y="4739280"/>
            <a:ext cx="2163580" cy="64942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 anchor="ctr" anchorCtr="0">
            <a:normAutofit/>
          </a:bodyPr>
          <a:lstStyle>
            <a:defPPr>
              <a:defRPr lang="zh-CN"/>
            </a:defPPr>
            <a:lvl1pPr>
              <a:defRPr sz="2800">
                <a:solidFill>
                  <a:srgbClr val="474546"/>
                </a:solidFill>
              </a:defRPr>
            </a:lvl1pPr>
          </a:lstStyle>
          <a:p>
            <a:pPr algn="ctr"/>
            <a:r>
              <a:rPr lang="zh-CN" altLang="en-US" sz="1510" b="1" dirty="0">
                <a:solidFill>
                  <a:srgbClr val="FFFFFF"/>
                </a:solidFill>
              </a:rPr>
              <a:t>拉入不同的群</a:t>
            </a:r>
            <a:endParaRPr lang="zh-CN" altLang="en-US" sz="1510" b="1" dirty="0">
              <a:solidFill>
                <a:srgbClr val="FFFFFF"/>
              </a:solidFill>
            </a:endParaRPr>
          </a:p>
        </p:txBody>
      </p:sp>
      <p:sp>
        <p:nvSpPr>
          <p:cNvPr id="16" name="文本框 15"/>
          <p:cNvSpPr txBox="1"/>
          <p:nvPr>
            <p:custDataLst>
              <p:tags r:id="rId9"/>
            </p:custDataLst>
          </p:nvPr>
        </p:nvSpPr>
        <p:spPr>
          <a:xfrm>
            <a:off x="5222290" y="4911314"/>
            <a:ext cx="1086305" cy="326069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>
            <a:defPPr>
              <a:defRPr lang="zh-CN"/>
            </a:defPPr>
            <a:lvl1pPr>
              <a:defRPr sz="2800">
                <a:solidFill>
                  <a:srgbClr val="474546"/>
                </a:solidFill>
              </a:defRPr>
            </a:lvl1pPr>
          </a:lstStyle>
          <a:p>
            <a:pPr algn="ctr"/>
            <a:r>
              <a:rPr lang="zh-CN" altLang="en-US" sz="1510" dirty="0">
                <a:solidFill>
                  <a:srgbClr val="FFFFFF"/>
                </a:solidFill>
              </a:rPr>
              <a:t>Lorem</a:t>
            </a:r>
            <a:endParaRPr lang="zh-CN" altLang="en-US" sz="1510" dirty="0">
              <a:solidFill>
                <a:srgbClr val="FFFFFF"/>
              </a:solidFill>
            </a:endParaRPr>
          </a:p>
        </p:txBody>
      </p:sp>
      <p:sp>
        <p:nvSpPr>
          <p:cNvPr id="17" name="文本框 16"/>
          <p:cNvSpPr txBox="1"/>
          <p:nvPr>
            <p:custDataLst>
              <p:tags r:id="rId10"/>
            </p:custDataLst>
          </p:nvPr>
        </p:nvSpPr>
        <p:spPr>
          <a:xfrm>
            <a:off x="2567606" y="4739927"/>
            <a:ext cx="2163581" cy="64942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 anchor="ctr" anchorCtr="0">
            <a:normAutofit/>
          </a:bodyPr>
          <a:lstStyle>
            <a:defPPr>
              <a:defRPr lang="zh-CN"/>
            </a:defPPr>
            <a:lvl1pPr>
              <a:defRPr sz="2800">
                <a:solidFill>
                  <a:srgbClr val="474546"/>
                </a:solidFill>
              </a:defRPr>
            </a:lvl1pPr>
          </a:lstStyle>
          <a:p>
            <a:pPr algn="ctr"/>
            <a:r>
              <a:rPr lang="zh-CN" altLang="en-US" sz="1510" b="1" dirty="0">
                <a:solidFill>
                  <a:srgbClr val="FFFFFF"/>
                </a:solidFill>
              </a:rPr>
              <a:t>发不同的点对点消息</a:t>
            </a:r>
            <a:endParaRPr lang="zh-CN" altLang="en-US" sz="1510" b="1" dirty="0">
              <a:solidFill>
                <a:srgbClr val="FFFFFF"/>
              </a:solidFill>
            </a:endParaRPr>
          </a:p>
        </p:txBody>
      </p:sp>
      <p:sp>
        <p:nvSpPr>
          <p:cNvPr id="18" name="文本框 17"/>
          <p:cNvSpPr txBox="1"/>
          <p:nvPr>
            <p:custDataLst>
              <p:tags r:id="rId11"/>
            </p:custDataLst>
          </p:nvPr>
        </p:nvSpPr>
        <p:spPr>
          <a:xfrm>
            <a:off x="4899766" y="4750275"/>
            <a:ext cx="2163581" cy="64942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 anchor="ctr" anchorCtr="0">
            <a:normAutofit/>
          </a:bodyPr>
          <a:lstStyle>
            <a:defPPr>
              <a:defRPr lang="zh-CN"/>
            </a:defPPr>
            <a:lvl1pPr>
              <a:defRPr sz="2800">
                <a:solidFill>
                  <a:srgbClr val="474546"/>
                </a:solidFill>
              </a:defRPr>
            </a:lvl1pPr>
          </a:lstStyle>
          <a:p>
            <a:pPr algn="ctr"/>
            <a:r>
              <a:rPr lang="zh-CN" altLang="en-US" sz="1510" b="1" dirty="0">
                <a:solidFill>
                  <a:srgbClr val="FFFFFF"/>
                </a:solidFill>
              </a:rPr>
              <a:t>发不同的朋友圈</a:t>
            </a:r>
            <a:endParaRPr lang="zh-CN" altLang="en-US" sz="1510" b="1" dirty="0">
              <a:solidFill>
                <a:srgbClr val="FFFFFF"/>
              </a:solidFill>
            </a:endParaRPr>
          </a:p>
        </p:txBody>
      </p:sp>
      <p:sp>
        <p:nvSpPr>
          <p:cNvPr id="20" name="文本框 19"/>
          <p:cNvSpPr txBox="1"/>
          <p:nvPr>
            <p:custDataLst>
              <p:tags r:id="rId12"/>
            </p:custDataLst>
          </p:nvPr>
        </p:nvSpPr>
        <p:spPr>
          <a:xfrm>
            <a:off x="7373562" y="4739280"/>
            <a:ext cx="2163581" cy="64942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 anchor="ctr" anchorCtr="0">
            <a:normAutofit/>
          </a:bodyPr>
          <a:lstStyle>
            <a:defPPr>
              <a:defRPr lang="zh-CN"/>
            </a:defPPr>
            <a:lvl1pPr>
              <a:defRPr sz="2800">
                <a:solidFill>
                  <a:srgbClr val="474546"/>
                </a:solidFill>
              </a:defRPr>
            </a:lvl1pPr>
          </a:lstStyle>
          <a:p>
            <a:pPr algn="ctr"/>
            <a:r>
              <a:rPr lang="zh-CN" altLang="en-US" sz="1510" b="1" dirty="0">
                <a:solidFill>
                  <a:srgbClr val="FFFFFF"/>
                </a:solidFill>
              </a:rPr>
              <a:t>不同的群内容也不一样</a:t>
            </a:r>
            <a:endParaRPr lang="zh-CN" altLang="en-US" sz="151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485775" y="398145"/>
            <a:ext cx="341630" cy="280035"/>
            <a:chOff x="4729" y="1585"/>
            <a:chExt cx="842" cy="708"/>
          </a:xfrm>
        </p:grpSpPr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4" name="图片 13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5" name="图片 1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1026" y="601362"/>
            <a:ext cx="7248175" cy="4556726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814994" y="326357"/>
            <a:ext cx="22365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 dirty="0">
                <a:sym typeface="+mn-ea"/>
              </a:rPr>
              <a:t>常规用户标签构成</a:t>
            </a:r>
            <a:endParaRPr lang="zh-CN" altLang="en-US" sz="2000" b="1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91078" y="925033"/>
            <a:ext cx="3540680" cy="4233055"/>
          </a:xfrm>
          <a:prstGeom prst="rect">
            <a:avLst/>
          </a:prstGeom>
          <a:noFill/>
          <a:ln w="19050">
            <a:solidFill>
              <a:srgbClr val="FEA9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5710000" y="417830"/>
            <a:ext cx="3524058" cy="3718235"/>
          </a:xfrm>
          <a:prstGeom prst="rect">
            <a:avLst/>
          </a:prstGeom>
          <a:noFill/>
          <a:ln w="19050">
            <a:solidFill>
              <a:srgbClr val="FEA9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977656" y="512939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EA900"/>
                </a:solidFill>
              </a:rPr>
              <a:t>偏特征</a:t>
            </a:r>
            <a:endParaRPr lang="zh-CN" altLang="en-US" dirty="0">
              <a:solidFill>
                <a:srgbClr val="FEA900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033447" y="37624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EA900"/>
                </a:solidFill>
              </a:rPr>
              <a:t>偏行为</a:t>
            </a:r>
            <a:endParaRPr lang="zh-CN" altLang="en-US" dirty="0">
              <a:solidFill>
                <a:srgbClr val="FEA900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601164" y="4352316"/>
            <a:ext cx="387798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EA900"/>
                </a:solidFill>
              </a:rPr>
              <a:t>前期主要来源靠收集用户画像</a:t>
            </a:r>
            <a:endParaRPr lang="en-US" altLang="zh-CN" b="1" dirty="0">
              <a:solidFill>
                <a:srgbClr val="FEA900"/>
              </a:solidFill>
            </a:endParaRPr>
          </a:p>
          <a:p>
            <a:r>
              <a:rPr lang="zh-CN" altLang="en-US" b="1" dirty="0">
                <a:solidFill>
                  <a:srgbClr val="FEA900"/>
                </a:solidFill>
              </a:rPr>
              <a:t>后期主要靠迭代更新（精细、精准）</a:t>
            </a:r>
            <a:endParaRPr lang="en-US" altLang="zh-CN" b="1" dirty="0">
              <a:solidFill>
                <a:srgbClr val="FEA900"/>
              </a:solidFill>
            </a:endParaRPr>
          </a:p>
          <a:p>
            <a:endParaRPr lang="en-US" altLang="zh-CN" sz="1400" b="1" dirty="0">
              <a:solidFill>
                <a:srgbClr val="FEA900"/>
              </a:solidFill>
            </a:endParaRPr>
          </a:p>
          <a:p>
            <a:r>
              <a:rPr lang="zh-CN" altLang="en-US" sz="1400" b="1" dirty="0">
                <a:solidFill>
                  <a:srgbClr val="FEA900"/>
                </a:solidFill>
              </a:rPr>
              <a:t>共四阶段：收集、整合、成型、维护</a:t>
            </a:r>
            <a:endParaRPr lang="zh-CN" altLang="en-US" sz="1400" b="1" dirty="0">
              <a:solidFill>
                <a:srgbClr val="FEA900"/>
              </a:solidFill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2"/>
  <p:tag name="KSO_WM_UNIT_ID" val="diagram160430_2*m_h_i*1_1_2"/>
  <p:tag name="KSO_WM_TEMPLATE_CATEGORY" val="diagram"/>
  <p:tag name="KSO_WM_TEMPLATE_INDEX" val="160430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1"/>
  <p:tag name="KSO_WM_UNIT_ID" val="diagram160430_2*m_h_i*1_3_1"/>
  <p:tag name="KSO_WM_TEMPLATE_CATEGORY" val="diagram"/>
  <p:tag name="KSO_WM_TEMPLATE_INDEX" val="160430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11.xml><?xml version="1.0" encoding="utf-8"?>
<p:tagLst xmlns:p="http://schemas.openxmlformats.org/presentationml/2006/main">
  <p:tag name="KSO_WM_UNIT_SUBTYPE" val="a"/>
  <p:tag name="KSO_WM_UNIT_NOCLEAR" val="0"/>
  <p:tag name="KSO_WM_UNIT_VALUE" val="5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3_1"/>
  <p:tag name="KSO_WM_UNIT_ID" val="diagram160430_2*m_h_f*1_3_1"/>
  <p:tag name="KSO_WM_TEMPLATE_CATEGORY" val="diagram"/>
  <p:tag name="KSO_WM_TEMPLATE_INDEX" val="160430"/>
  <p:tag name="KSO_WM_UNIT_LAYERLEVEL" val="1_1_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。"/>
  <p:tag name="KSO_WM_UNIT_TEXT_FILL_FORE_SCHEMECOLOR_INDEX" val="13"/>
  <p:tag name="KSO_WM_UNIT_TEXT_FILL_TYPE" val="1"/>
</p:tagLst>
</file>

<file path=ppt/tags/tag1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160430_2*m_h_a*1_1_1"/>
  <p:tag name="KSO_WM_TEMPLATE_CATEGORY" val="diagram"/>
  <p:tag name="KSO_WM_TEMPLATE_INDEX" val="160430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4"/>
  <p:tag name="KSO_WM_UNIT_TEXT_FILL_TYPE" val="1"/>
</p:tagLst>
</file>

<file path=ppt/tags/tag1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2_1"/>
  <p:tag name="KSO_WM_UNIT_ID" val="diagram160430_2*m_h_a*1_2_1"/>
  <p:tag name="KSO_WM_TEMPLATE_CATEGORY" val="diagram"/>
  <p:tag name="KSO_WM_TEMPLATE_INDEX" val="160430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4"/>
  <p:tag name="KSO_WM_UNIT_TEXT_FILL_TYPE" val="1"/>
</p:tagLst>
</file>

<file path=ppt/tags/tag1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3_1"/>
  <p:tag name="KSO_WM_UNIT_ID" val="diagram160430_2*m_h_a*1_3_1"/>
  <p:tag name="KSO_WM_TEMPLATE_CATEGORY" val="diagram"/>
  <p:tag name="KSO_WM_TEMPLATE_INDEX" val="160430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4"/>
  <p:tag name="KSO_WM_UNIT_TEXT_FILL_TYPE" val="1"/>
</p:tagLst>
</file>

<file path=ppt/tags/tag15.xml><?xml version="1.0" encoding="utf-8"?>
<p:tagLst xmlns:p="http://schemas.openxmlformats.org/presentationml/2006/main">
  <p:tag name="KSO_WM_TEMPLATE_CATEGORY" val="diagram"/>
  <p:tag name="KSO_WM_TEMPLATE_INDEX" val="20188268"/>
  <p:tag name="KSO_WM_UNIT_TYPE" val="o_h_h_i"/>
  <p:tag name="KSO_WM_UNIT_INDEX" val="1_2_1_1"/>
  <p:tag name="KSO_WM_UNIT_ID" val="diagram20188268_3*o_h_h_i*1_2_1_1"/>
  <p:tag name="KSO_WM_UNIT_LAYERLEVEL" val="1_1_1_1"/>
  <p:tag name="KSO_WM_BEAUTIFY_FLAG" val="#wm#"/>
  <p:tag name="KSO_WM_TAG_VERSION" val="1.0"/>
  <p:tag name="KSO_WM_DIAGRAM_GROUP_CODE" val="o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4"/>
  <p:tag name="KSO_WM_UNIT_LINE_FILL_TYPE" val="2"/>
</p:tagLst>
</file>

<file path=ppt/tags/tag16.xml><?xml version="1.0" encoding="utf-8"?>
<p:tagLst xmlns:p="http://schemas.openxmlformats.org/presentationml/2006/main">
  <p:tag name="KSO_WM_TEMPLATE_CATEGORY" val="diagram"/>
  <p:tag name="KSO_WM_TEMPLATE_INDEX" val="20188268"/>
  <p:tag name="KSO_WM_UNIT_TYPE" val="o_i"/>
  <p:tag name="KSO_WM_UNIT_INDEX" val="1_6"/>
  <p:tag name="KSO_WM_UNIT_ID" val="diagram20188268_3*o_i*1_6"/>
  <p:tag name="KSO_WM_UNIT_LAYERLEVEL" val="1_1"/>
  <p:tag name="KSO_WM_BEAUTIFY_FLAG" val="#wm#"/>
  <p:tag name="KSO_WM_TAG_VERSION" val="1.0"/>
  <p:tag name="KSO_WM_DIAGRAM_GROUP_CODE" val="o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13"/>
  <p:tag name="KSO_WM_UNIT_FILL_TYPE" val="1"/>
  <p:tag name="KSO_WM_UNIT_TEXT_FILL_FORE_SCHEMECOLOR_INDEX" val="13"/>
  <p:tag name="KSO_WM_UNIT_TEXT_FILL_TYPE" val="1"/>
</p:tagLst>
</file>

<file path=ppt/tags/tag17.xml><?xml version="1.0" encoding="utf-8"?>
<p:tagLst xmlns:p="http://schemas.openxmlformats.org/presentationml/2006/main">
  <p:tag name="KSO_WM_TEMPLATE_CATEGORY" val="diagram"/>
  <p:tag name="KSO_WM_TEMPLATE_INDEX" val="20188268"/>
  <p:tag name="KSO_WM_UNIT_TYPE" val="o_i"/>
  <p:tag name="KSO_WM_UNIT_INDEX" val="1_5"/>
  <p:tag name="KSO_WM_UNIT_ID" val="diagram20188268_3*o_i*1_5"/>
  <p:tag name="KSO_WM_UNIT_LAYERLEVEL" val="1_1"/>
  <p:tag name="KSO_WM_BEAUTIFY_FLAG" val="#wm#"/>
  <p:tag name="KSO_WM_TAG_VERSION" val="1.0"/>
  <p:tag name="KSO_WM_DIAGRAM_GROUP_CODE" val="o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18.xml><?xml version="1.0" encoding="utf-8"?>
<p:tagLst xmlns:p="http://schemas.openxmlformats.org/presentationml/2006/main">
  <p:tag name="KSO_WM_TEMPLATE_CATEGORY" val="diagram"/>
  <p:tag name="KSO_WM_TEMPLATE_INDEX" val="20188268"/>
  <p:tag name="KSO_WM_UNIT_TYPE" val="o_i"/>
  <p:tag name="KSO_WM_UNIT_INDEX" val="1_4"/>
  <p:tag name="KSO_WM_UNIT_ID" val="diagram20188268_3*o_i*1_4"/>
  <p:tag name="KSO_WM_UNIT_LAYERLEVEL" val="1_1"/>
  <p:tag name="KSO_WM_BEAUTIFY_FLAG" val="#wm#"/>
  <p:tag name="KSO_WM_TAG_VERSION" val="1.0"/>
  <p:tag name="KSO_WM_DIAGRAM_GROUP_CODE" val="o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19.xml><?xml version="1.0" encoding="utf-8"?>
<p:tagLst xmlns:p="http://schemas.openxmlformats.org/presentationml/2006/main">
  <p:tag name="KSO_WM_TEMPLATE_CATEGORY" val="diagram"/>
  <p:tag name="KSO_WM_TEMPLATE_INDEX" val="20188268"/>
  <p:tag name="KSO_WM_UNIT_TYPE" val="o_i"/>
  <p:tag name="KSO_WM_UNIT_INDEX" val="1_3"/>
  <p:tag name="KSO_WM_UNIT_ID" val="diagram20188268_3*o_i*1_3"/>
  <p:tag name="KSO_WM_UNIT_LAYERLEVEL" val="1_1"/>
  <p:tag name="KSO_WM_BEAUTIFY_FLAG" val="#wm#"/>
  <p:tag name="KSO_WM_TAG_VERSION" val="1.0"/>
  <p:tag name="KSO_WM_DIAGRAM_GROUP_CODE" val="o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1"/>
  <p:tag name="KSO_WM_UNIT_ID" val="diagram160430_2*m_h_i*1_1_1"/>
  <p:tag name="KSO_WM_TEMPLATE_CATEGORY" val="diagram"/>
  <p:tag name="KSO_WM_TEMPLATE_INDEX" val="160430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20.xml><?xml version="1.0" encoding="utf-8"?>
<p:tagLst xmlns:p="http://schemas.openxmlformats.org/presentationml/2006/main">
  <p:tag name="KSO_WM_TEMPLATE_CATEGORY" val="diagram"/>
  <p:tag name="KSO_WM_TEMPLATE_INDEX" val="20188268"/>
  <p:tag name="KSO_WM_UNIT_TYPE" val="o_i"/>
  <p:tag name="KSO_WM_UNIT_INDEX" val="1_2"/>
  <p:tag name="KSO_WM_UNIT_ID" val="diagram20188268_3*o_i*1_2"/>
  <p:tag name="KSO_WM_UNIT_LAYERLEVEL" val="1_1"/>
  <p:tag name="KSO_WM_BEAUTIFY_FLAG" val="#wm#"/>
  <p:tag name="KSO_WM_TAG_VERSION" val="1.0"/>
  <p:tag name="KSO_WM_DIAGRAM_GROUP_CODE" val="o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3"/>
  <p:tag name="KSO_WM_UNIT_LINE_FILL_TYPE" val="2"/>
  <p:tag name="KSO_WM_UNIT_TEXT_FILL_FORE_SCHEMECOLOR_INDEX" val="13"/>
  <p:tag name="KSO_WM_UNIT_TEXT_FILL_TYPE" val="1"/>
</p:tagLst>
</file>

<file path=ppt/tags/tag21.xml><?xml version="1.0" encoding="utf-8"?>
<p:tagLst xmlns:p="http://schemas.openxmlformats.org/presentationml/2006/main">
  <p:tag name="KSO_WM_TEMPLATE_CATEGORY" val="diagram"/>
  <p:tag name="KSO_WM_TEMPLATE_INDEX" val="20188268"/>
  <p:tag name="KSO_WM_UNIT_TYPE" val="o_i"/>
  <p:tag name="KSO_WM_UNIT_INDEX" val="1_1"/>
  <p:tag name="KSO_WM_UNIT_ID" val="diagram20188268_3*o_i*1_1"/>
  <p:tag name="KSO_WM_UNIT_LAYERLEVEL" val="1_1"/>
  <p:tag name="KSO_WM_BEAUTIFY_FLAG" val="#wm#"/>
  <p:tag name="KSO_WM_TAG_VERSION" val="1.0"/>
  <p:tag name="KSO_WM_DIAGRAM_GROUP_CODE" val="o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22.xml><?xml version="1.0" encoding="utf-8"?>
<p:tagLst xmlns:p="http://schemas.openxmlformats.org/presentationml/2006/main">
  <p:tag name="KSO_WM_TEMPLATE_CATEGORY" val="diagram"/>
  <p:tag name="KSO_WM_TEMPLATE_INDEX" val="20188268"/>
  <p:tag name="KSO_WM_UNIT_TYPE" val="o_h_h_i"/>
  <p:tag name="KSO_WM_UNIT_INDEX" val="1_3_1_1"/>
  <p:tag name="KSO_WM_UNIT_ID" val="diagram20188268_3*o_h_h_i*1_3_1_1"/>
  <p:tag name="KSO_WM_UNIT_LAYERLEVEL" val="1_1_1_1"/>
  <p:tag name="KSO_WM_BEAUTIFY_FLAG" val="#wm#"/>
  <p:tag name="KSO_WM_TAG_VERSION" val="1.0"/>
  <p:tag name="KSO_WM_DIAGRAM_GROUP_CODE" val="o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4"/>
  <p:tag name="KSO_WM_UNIT_LINE_FILL_TYPE" val="2"/>
</p:tagLst>
</file>

<file path=ppt/tags/tag23.xml><?xml version="1.0" encoding="utf-8"?>
<p:tagLst xmlns:p="http://schemas.openxmlformats.org/presentationml/2006/main">
  <p:tag name="KSO_WM_TEMPLATE_CATEGORY" val="diagram"/>
  <p:tag name="KSO_WM_TEMPLATE_INDEX" val="20188268"/>
  <p:tag name="KSO_WM_UNIT_TYPE" val="o_h_h_a"/>
  <p:tag name="KSO_WM_UNIT_INDEX" val="1_1_1_1"/>
  <p:tag name="KSO_WM_UNIT_ID" val="diagram20188268_3*o_h_h_a*1_1_1_1"/>
  <p:tag name="KSO_WM_UNIT_LAYERLEVEL" val="1_1_1_1"/>
  <p:tag name="KSO_WM_UNIT_VALUE" val="6"/>
  <p:tag name="KSO_WM_UNIT_HIGHLIGHT" val="0"/>
  <p:tag name="KSO_WM_UNIT_COMPATIBLE" val="0"/>
  <p:tag name="KSO_WM_BEAUTIFY_FLAG" val="#wm#"/>
  <p:tag name="KSO_WM_TAG_VERSION" val="1.0"/>
  <p:tag name="KSO_WM_DIAGRAM_GROUP_CODE" val="o1-1"/>
  <p:tag name="KSO_WM_UNIT_PRESET_TEXT" val="单击此处添加标题"/>
  <p:tag name="KSO_WM_UNIT_ISCONTENTSTITLE" val="0"/>
  <p:tag name="KSO_WM_UNIT_DIAGRAM_ISNUMVISUAL" val="0"/>
  <p:tag name="KSO_WM_UNIT_DIAGRAM_ISREFERUNIT" val="0"/>
  <p:tag name="KSO_WM_UNIT_NOCLEAR" val="0"/>
  <p:tag name="KSO_WM_UNIT_TEXT_FILL_FORE_SCHEMECOLOR_INDEX" val="5"/>
  <p:tag name="KSO_WM_UNIT_TEXT_FILL_TYPE" val="1"/>
</p:tagLst>
</file>

<file path=ppt/tags/tag24.xml><?xml version="1.0" encoding="utf-8"?>
<p:tagLst xmlns:p="http://schemas.openxmlformats.org/presentationml/2006/main">
  <p:tag name="KSO_WM_TEMPLATE_CATEGORY" val="diagram"/>
  <p:tag name="KSO_WM_TEMPLATE_INDEX" val="20188268"/>
  <p:tag name="KSO_WM_UNIT_TYPE" val="o_h_h_f"/>
  <p:tag name="KSO_WM_UNIT_INDEX" val="1_1_1_1"/>
  <p:tag name="KSO_WM_UNIT_ID" val="diagram20188268_3*o_h_h_f*1_1_1_1"/>
  <p:tag name="KSO_WM_UNIT_LAYERLEVEL" val="1_1_1_1"/>
  <p:tag name="KSO_WM_UNIT_VALUE" val="16"/>
  <p:tag name="KSO_WM_UNIT_HIGHLIGHT" val="0"/>
  <p:tag name="KSO_WM_UNIT_COMPATIBLE" val="0"/>
  <p:tag name="KSO_WM_BEAUTIFY_FLAG" val="#wm#"/>
  <p:tag name="KSO_WM_TAG_VERSION" val="1.0"/>
  <p:tag name="KSO_WM_DIAGRAM_GROUP_CODE" val="o1-1"/>
  <p:tag name="KSO_WM_UNIT_PRESET_TEXT" val="单击此处添加文本具体内容"/>
  <p:tag name="KSO_WM_UNIT_DIAGRAM_ISNUMVISUAL" val="0"/>
  <p:tag name="KSO_WM_UNIT_DIAGRAM_ISREFERUNIT" val="0"/>
  <p:tag name="KSO_WM_UNIT_NOCLEAR" val="0"/>
  <p:tag name="KSO_WM_UNIT_TEXT_FILL_FORE_SCHEMECOLOR_INDEX" val="1"/>
  <p:tag name="KSO_WM_UNIT_TEXT_FILL_TYPE" val="1"/>
</p:tagLst>
</file>

<file path=ppt/tags/tag25.xml><?xml version="1.0" encoding="utf-8"?>
<p:tagLst xmlns:p="http://schemas.openxmlformats.org/presentationml/2006/main">
  <p:tag name="KSO_WM_TEMPLATE_CATEGORY" val="diagram"/>
  <p:tag name="KSO_WM_TEMPLATE_INDEX" val="20188268"/>
  <p:tag name="KSO_WM_UNIT_TYPE" val="o_h_h_a"/>
  <p:tag name="KSO_WM_UNIT_INDEX" val="1_2_1_1"/>
  <p:tag name="KSO_WM_UNIT_ID" val="diagram20188268_3*o_h_h_a*1_2_1_1"/>
  <p:tag name="KSO_WM_UNIT_LAYERLEVEL" val="1_1_1_1"/>
  <p:tag name="KSO_WM_UNIT_VALUE" val="6"/>
  <p:tag name="KSO_WM_UNIT_HIGHLIGHT" val="0"/>
  <p:tag name="KSO_WM_UNIT_COMPATIBLE" val="0"/>
  <p:tag name="KSO_WM_BEAUTIFY_FLAG" val="#wm#"/>
  <p:tag name="KSO_WM_TAG_VERSION" val="1.0"/>
  <p:tag name="KSO_WM_DIAGRAM_GROUP_CODE" val="o1-1"/>
  <p:tag name="KSO_WM_UNIT_PRESET_TEXT" val="单击此处添加标题"/>
  <p:tag name="KSO_WM_UNIT_ISCONTENTSTITLE" val="0"/>
  <p:tag name="KSO_WM_UNIT_DIAGRAM_ISNUMVISUAL" val="0"/>
  <p:tag name="KSO_WM_UNIT_DIAGRAM_ISREFERUNIT" val="0"/>
  <p:tag name="KSO_WM_UNIT_NOCLEAR" val="0"/>
  <p:tag name="KSO_WM_UNIT_TEXT_FILL_FORE_SCHEMECOLOR_INDEX" val="6"/>
  <p:tag name="KSO_WM_UNIT_TEXT_FILL_TYPE" val="1"/>
</p:tagLst>
</file>

<file path=ppt/tags/tag26.xml><?xml version="1.0" encoding="utf-8"?>
<p:tagLst xmlns:p="http://schemas.openxmlformats.org/presentationml/2006/main">
  <p:tag name="KSO_WM_TEMPLATE_CATEGORY" val="diagram"/>
  <p:tag name="KSO_WM_TEMPLATE_INDEX" val="20188268"/>
  <p:tag name="KSO_WM_UNIT_TYPE" val="o_h_h_f"/>
  <p:tag name="KSO_WM_UNIT_INDEX" val="1_2_1_1"/>
  <p:tag name="KSO_WM_UNIT_ID" val="diagram20188268_3*o_h_h_f*1_2_1_1"/>
  <p:tag name="KSO_WM_UNIT_LAYERLEVEL" val="1_1_1_1"/>
  <p:tag name="KSO_WM_UNIT_VALUE" val="16"/>
  <p:tag name="KSO_WM_UNIT_HIGHLIGHT" val="0"/>
  <p:tag name="KSO_WM_UNIT_COMPATIBLE" val="0"/>
  <p:tag name="KSO_WM_BEAUTIFY_FLAG" val="#wm#"/>
  <p:tag name="KSO_WM_TAG_VERSION" val="1.0"/>
  <p:tag name="KSO_WM_DIAGRAM_GROUP_CODE" val="o1-1"/>
  <p:tag name="KSO_WM_UNIT_PRESET_TEXT" val="单击此处添加文本具体内容"/>
  <p:tag name="KSO_WM_UNIT_DIAGRAM_ISNUMVISUAL" val="0"/>
  <p:tag name="KSO_WM_UNIT_DIAGRAM_ISREFERUNIT" val="0"/>
  <p:tag name="KSO_WM_UNIT_NOCLEAR" val="0"/>
  <p:tag name="KSO_WM_UNIT_TEXT_FILL_FORE_SCHEMECOLOR_INDEX" val="1"/>
  <p:tag name="KSO_WM_UNIT_TEXT_FILL_TYPE" val="1"/>
</p:tagLst>
</file>

<file path=ppt/tags/tag27.xml><?xml version="1.0" encoding="utf-8"?>
<p:tagLst xmlns:p="http://schemas.openxmlformats.org/presentationml/2006/main">
  <p:tag name="KSO_WM_TEMPLATE_CATEGORY" val="diagram"/>
  <p:tag name="KSO_WM_TEMPLATE_INDEX" val="20188268"/>
  <p:tag name="KSO_WM_UNIT_TYPE" val="o_h_h_a"/>
  <p:tag name="KSO_WM_UNIT_INDEX" val="1_3_1_1"/>
  <p:tag name="KSO_WM_UNIT_ID" val="diagram20188268_3*o_h_h_a*1_3_1_1"/>
  <p:tag name="KSO_WM_UNIT_LAYERLEVEL" val="1_1_1_1"/>
  <p:tag name="KSO_WM_UNIT_VALUE" val="6"/>
  <p:tag name="KSO_WM_UNIT_HIGHLIGHT" val="0"/>
  <p:tag name="KSO_WM_UNIT_COMPATIBLE" val="0"/>
  <p:tag name="KSO_WM_BEAUTIFY_FLAG" val="#wm#"/>
  <p:tag name="KSO_WM_TAG_VERSION" val="1.0"/>
  <p:tag name="KSO_WM_DIAGRAM_GROUP_CODE" val="o1-1"/>
  <p:tag name="KSO_WM_UNIT_PRESET_TEXT" val="单击此处添加标题"/>
  <p:tag name="KSO_WM_UNIT_ISCONTENTSTITLE" val="0"/>
  <p:tag name="KSO_WM_UNIT_DIAGRAM_ISNUMVISUAL" val="0"/>
  <p:tag name="KSO_WM_UNIT_DIAGRAM_ISREFERUNIT" val="0"/>
  <p:tag name="KSO_WM_UNIT_NOCLEAR" val="0"/>
  <p:tag name="KSO_WM_UNIT_TEXT_FILL_FORE_SCHEMECOLOR_INDEX" val="7"/>
  <p:tag name="KSO_WM_UNIT_TEXT_FILL_TYPE" val="1"/>
</p:tagLst>
</file>

<file path=ppt/tags/tag28.xml><?xml version="1.0" encoding="utf-8"?>
<p:tagLst xmlns:p="http://schemas.openxmlformats.org/presentationml/2006/main">
  <p:tag name="KSO_WM_TEMPLATE_CATEGORY" val="diagram"/>
  <p:tag name="KSO_WM_TEMPLATE_INDEX" val="20188268"/>
  <p:tag name="KSO_WM_UNIT_TYPE" val="o_h_h_f"/>
  <p:tag name="KSO_WM_UNIT_INDEX" val="1_3_1_1"/>
  <p:tag name="KSO_WM_UNIT_ID" val="diagram20188268_3*o_h_h_f*1_3_1_1"/>
  <p:tag name="KSO_WM_UNIT_LAYERLEVEL" val="1_1_1_1"/>
  <p:tag name="KSO_WM_UNIT_VALUE" val="16"/>
  <p:tag name="KSO_WM_UNIT_HIGHLIGHT" val="0"/>
  <p:tag name="KSO_WM_UNIT_COMPATIBLE" val="0"/>
  <p:tag name="KSO_WM_BEAUTIFY_FLAG" val="#wm#"/>
  <p:tag name="KSO_WM_TAG_VERSION" val="1.0"/>
  <p:tag name="KSO_WM_DIAGRAM_GROUP_CODE" val="o1-1"/>
  <p:tag name="KSO_WM_UNIT_PRESET_TEXT" val="单击此处添加文本具体内容"/>
  <p:tag name="KSO_WM_UNIT_DIAGRAM_ISNUMVISUAL" val="0"/>
  <p:tag name="KSO_WM_UNIT_DIAGRAM_ISREFERUNIT" val="0"/>
  <p:tag name="KSO_WM_UNIT_NOCLEAR" val="0"/>
  <p:tag name="KSO_WM_UNIT_TEXT_FILL_FORE_SCHEMECOLOR_INDEX" val="1"/>
  <p:tag name="KSO_WM_UNIT_TEXT_FILL_TYPE" val="1"/>
</p:tagLst>
</file>

<file path=ppt/tags/tag29.xml><?xml version="1.0" encoding="utf-8"?>
<p:tagLst xmlns:p="http://schemas.openxmlformats.org/presentationml/2006/main">
  <p:tag name="KSO_WM_TEMPLATE_CATEGORY" val="diagram"/>
  <p:tag name="KSO_WM_TEMPLATE_INDEX" val="20188268"/>
  <p:tag name="KSO_WM_UNIT_TYPE" val="o_i"/>
  <p:tag name="KSO_WM_UNIT_INDEX" val="1_7"/>
  <p:tag name="KSO_WM_UNIT_ID" val="diagram20188268_3*o_i*1_7"/>
  <p:tag name="KSO_WM_UNIT_LAYERLEVEL" val="1_1"/>
  <p:tag name="KSO_WM_BEAUTIFY_FLAG" val="#wm#"/>
  <p:tag name="KSO_WM_TAG_VERSION" val="1.0"/>
  <p:tag name="KSO_WM_DIAGRAM_GROUP_CODE" val="o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4"/>
  <p:tag name="KSO_WM_UNIT_LINE_FILL_TYPE" val="2"/>
</p:tagLst>
</file>

<file path=ppt/tags/tag3.xml><?xml version="1.0" encoding="utf-8"?>
<p:tagLst xmlns:p="http://schemas.openxmlformats.org/presentationml/2006/main">
  <p:tag name="KSO_WM_UNIT_SUBTYPE" val="a"/>
  <p:tag name="KSO_WM_UNIT_NOCLEAR" val="0"/>
  <p:tag name="KSO_WM_UNIT_VALUE" val="5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1_1"/>
  <p:tag name="KSO_WM_UNIT_ID" val="diagram160430_2*m_h_f*1_1_1"/>
  <p:tag name="KSO_WM_TEMPLATE_CATEGORY" val="diagram"/>
  <p:tag name="KSO_WM_TEMPLATE_INDEX" val="160430"/>
  <p:tag name="KSO_WM_UNIT_LAYERLEVEL" val="1_1_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。"/>
  <p:tag name="KSO_WM_UNIT_TEXT_FILL_FORE_SCHEMECOLOR_INDEX" val="13"/>
  <p:tag name="KSO_WM_UNIT_TEXT_FILL_TYPE" val="1"/>
</p:tagLst>
</file>

<file path=ppt/tags/tag30.xml><?xml version="1.0" encoding="utf-8"?>
<p:tagLst xmlns:p="http://schemas.openxmlformats.org/presentationml/2006/main">
  <p:tag name="KSO_WM_TEMPLATE_CATEGORY" val="diagram"/>
  <p:tag name="KSO_WM_TEMPLATE_INDEX" val="20188268"/>
  <p:tag name="KSO_WM_UNIT_TYPE" val="o_i"/>
  <p:tag name="KSO_WM_UNIT_INDEX" val="1_8"/>
  <p:tag name="KSO_WM_UNIT_ID" val="diagram20188268_3*o_i*1_8"/>
  <p:tag name="KSO_WM_UNIT_LAYERLEVEL" val="1_1"/>
  <p:tag name="KSO_WM_BEAUTIFY_FLAG" val="#wm#"/>
  <p:tag name="KSO_WM_TAG_VERSION" val="1.0"/>
  <p:tag name="KSO_WM_DIAGRAM_GROUP_CODE" val="o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4"/>
  <p:tag name="KSO_WM_UNIT_LINE_FILL_TYPE" val="2"/>
</p:tagLst>
</file>

<file path=ppt/tags/tag31.xml><?xml version="1.0" encoding="utf-8"?>
<p:tagLst xmlns:p="http://schemas.openxmlformats.org/presentationml/2006/main">
  <p:tag name="KSO_WM_TEMPLATE_CATEGORY" val="diagram"/>
  <p:tag name="KSO_WM_TEMPLATE_INDEX" val="20188268"/>
  <p:tag name="KSO_WM_UNIT_TYPE" val="o_h_i"/>
  <p:tag name="KSO_WM_UNIT_INDEX" val="1_3_4"/>
  <p:tag name="KSO_WM_UNIT_ID" val="diagram20188268_3*o_h_i*1_3_4"/>
  <p:tag name="KSO_WM_UNIT_LAYERLEVEL" val="1_1_1"/>
  <p:tag name="KSO_WM_BEAUTIFY_FLAG" val="#wm#"/>
  <p:tag name="KSO_WM_TAG_VERSION" val="1.0"/>
  <p:tag name="KSO_WM_DIAGRAM_GROUP_CODE" val="o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ags/tag32.xml><?xml version="1.0" encoding="utf-8"?>
<p:tagLst xmlns:p="http://schemas.openxmlformats.org/presentationml/2006/main">
  <p:tag name="KSO_WM_TEMPLATE_CATEGORY" val="diagram"/>
  <p:tag name="KSO_WM_TEMPLATE_INDEX" val="20188268"/>
  <p:tag name="KSO_WM_UNIT_TYPE" val="o_h_i"/>
  <p:tag name="KSO_WM_UNIT_INDEX" val="1_3_3"/>
  <p:tag name="KSO_WM_UNIT_ID" val="diagram20188268_3*o_h_i*1_3_3"/>
  <p:tag name="KSO_WM_UNIT_LAYERLEVEL" val="1_1_1"/>
  <p:tag name="KSO_WM_BEAUTIFY_FLAG" val="#wm#"/>
  <p:tag name="KSO_WM_TAG_VERSION" val="1.0"/>
  <p:tag name="KSO_WM_DIAGRAM_GROUP_CODE" val="o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33.xml><?xml version="1.0" encoding="utf-8"?>
<p:tagLst xmlns:p="http://schemas.openxmlformats.org/presentationml/2006/main">
  <p:tag name="KSO_WM_TEMPLATE_CATEGORY" val="diagram"/>
  <p:tag name="KSO_WM_TEMPLATE_INDEX" val="20188268"/>
  <p:tag name="KSO_WM_UNIT_TYPE" val="o_h_i"/>
  <p:tag name="KSO_WM_UNIT_INDEX" val="1_2_4"/>
  <p:tag name="KSO_WM_UNIT_ID" val="diagram20188268_3*o_h_i*1_2_4"/>
  <p:tag name="KSO_WM_UNIT_LAYERLEVEL" val="1_1_1"/>
  <p:tag name="KSO_WM_BEAUTIFY_FLAG" val="#wm#"/>
  <p:tag name="KSO_WM_TAG_VERSION" val="1.0"/>
  <p:tag name="KSO_WM_DIAGRAM_GROUP_CODE" val="o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34.xml><?xml version="1.0" encoding="utf-8"?>
<p:tagLst xmlns:p="http://schemas.openxmlformats.org/presentationml/2006/main">
  <p:tag name="KSO_WM_TEMPLATE_CATEGORY" val="diagram"/>
  <p:tag name="KSO_WM_TEMPLATE_INDEX" val="20188268"/>
  <p:tag name="KSO_WM_UNIT_TYPE" val="o_h_i"/>
  <p:tag name="KSO_WM_UNIT_INDEX" val="1_1_4"/>
  <p:tag name="KSO_WM_UNIT_ID" val="diagram20188268_3*o_h_i*1_1_4"/>
  <p:tag name="KSO_WM_UNIT_LAYERLEVEL" val="1_1_1"/>
  <p:tag name="KSO_WM_BEAUTIFY_FLAG" val="#wm#"/>
  <p:tag name="KSO_WM_TAG_VERSION" val="1.0"/>
  <p:tag name="KSO_WM_DIAGRAM_GROUP_CODE" val="o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35.xml><?xml version="1.0" encoding="utf-8"?>
<p:tagLst xmlns:p="http://schemas.openxmlformats.org/presentationml/2006/main">
  <p:tag name="KSO_WM_TEMPLATE_CATEGORY" val="diagram"/>
  <p:tag name="KSO_WM_TEMPLATE_INDEX" val="20188268"/>
  <p:tag name="KSO_WM_UNIT_TYPE" val="o_h_i"/>
  <p:tag name="KSO_WM_UNIT_INDEX" val="1_2_3"/>
  <p:tag name="KSO_WM_UNIT_ID" val="diagram20188268_3*o_h_i*1_2_3"/>
  <p:tag name="KSO_WM_UNIT_LAYERLEVEL" val="1_1_1"/>
  <p:tag name="KSO_WM_BEAUTIFY_FLAG" val="#wm#"/>
  <p:tag name="KSO_WM_TAG_VERSION" val="1.0"/>
  <p:tag name="KSO_WM_DIAGRAM_GROUP_CODE" val="o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36.xml><?xml version="1.0" encoding="utf-8"?>
<p:tagLst xmlns:p="http://schemas.openxmlformats.org/presentationml/2006/main">
  <p:tag name="KSO_WM_TEMPLATE_CATEGORY" val="diagram"/>
  <p:tag name="KSO_WM_TEMPLATE_INDEX" val="20188268"/>
  <p:tag name="KSO_WM_UNIT_TYPE" val="o_h_i"/>
  <p:tag name="KSO_WM_UNIT_INDEX" val="1_1_3"/>
  <p:tag name="KSO_WM_UNIT_ID" val="diagram20188268_3*o_h_i*1_1_3"/>
  <p:tag name="KSO_WM_UNIT_LAYERLEVEL" val="1_1_1"/>
  <p:tag name="KSO_WM_BEAUTIFY_FLAG" val="#wm#"/>
  <p:tag name="KSO_WM_TAG_VERSION" val="1.0"/>
  <p:tag name="KSO_WM_DIAGRAM_GROUP_CODE" val="o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37.xml><?xml version="1.0" encoding="utf-8"?>
<p:tagLst xmlns:p="http://schemas.openxmlformats.org/presentationml/2006/main">
  <p:tag name="KSO_WM_TEMPLATE_CATEGORY" val="diagram"/>
  <p:tag name="KSO_WM_TEMPLATE_INDEX" val="20188268"/>
  <p:tag name="KSO_WM_UNIT_TYPE" val="o_h_a"/>
  <p:tag name="KSO_WM_UNIT_INDEX" val="1_1_1"/>
  <p:tag name="KSO_WM_UNIT_ID" val="diagram20188268_3*o_h_a*1_1_1"/>
  <p:tag name="KSO_WM_UNIT_LAYERLEVEL" val="1_1_1"/>
  <p:tag name="KSO_WM_UNIT_VALUE" val="10"/>
  <p:tag name="KSO_WM_UNIT_HIGHLIGHT" val="0"/>
  <p:tag name="KSO_WM_UNIT_COMPATIBLE" val="0"/>
  <p:tag name="KSO_WM_BEAUTIFY_FLAG" val="#wm#"/>
  <p:tag name="KSO_WM_TAG_VERSION" val="1.0"/>
  <p:tag name="KSO_WM_DIAGRAM_GROUP_CODE" val="o1-1"/>
  <p:tag name="KSO_WM_UNIT_PRESET_TEXT" val="关键词"/>
  <p:tag name="KSO_WM_UNIT_ISCONTENTSTITLE" val="0"/>
  <p:tag name="KSO_WM_UNIT_DIAGRAM_ISNUMVISUAL" val="0"/>
  <p:tag name="KSO_WM_UNIT_DIAGRAM_ISREFERUNIT" val="0"/>
  <p:tag name="KSO_WM_UNIT_NOCLEAR" val="0"/>
  <p:tag name="KSO_WM_UNIT_TEXT_FILL_FORE_SCHEMECOLOR_INDEX" val="14"/>
  <p:tag name="KSO_WM_UNIT_TEXT_FILL_TYPE" val="1"/>
</p:tagLst>
</file>

<file path=ppt/tags/tag38.xml><?xml version="1.0" encoding="utf-8"?>
<p:tagLst xmlns:p="http://schemas.openxmlformats.org/presentationml/2006/main">
  <p:tag name="KSO_WM_TEMPLATE_CATEGORY" val="diagram"/>
  <p:tag name="KSO_WM_TEMPLATE_INDEX" val="20188268"/>
  <p:tag name="KSO_WM_UNIT_TYPE" val="o_h_a"/>
  <p:tag name="KSO_WM_UNIT_INDEX" val="1_2_1"/>
  <p:tag name="KSO_WM_UNIT_ID" val="diagram20188268_3*o_h_a*1_2_1"/>
  <p:tag name="KSO_WM_UNIT_LAYERLEVEL" val="1_1_1"/>
  <p:tag name="KSO_WM_UNIT_VALUE" val="10"/>
  <p:tag name="KSO_WM_UNIT_HIGHLIGHT" val="0"/>
  <p:tag name="KSO_WM_UNIT_COMPATIBLE" val="0"/>
  <p:tag name="KSO_WM_BEAUTIFY_FLAG" val="#wm#"/>
  <p:tag name="KSO_WM_TAG_VERSION" val="1.0"/>
  <p:tag name="KSO_WM_DIAGRAM_GROUP_CODE" val="o1-1"/>
  <p:tag name="KSO_WM_UNIT_PRESET_TEXT" val="关键词"/>
  <p:tag name="KSO_WM_UNIT_ISCONTENTSTITLE" val="0"/>
  <p:tag name="KSO_WM_UNIT_DIAGRAM_ISNUMVISUAL" val="0"/>
  <p:tag name="KSO_WM_UNIT_DIAGRAM_ISREFERUNIT" val="0"/>
  <p:tag name="KSO_WM_UNIT_NOCLEAR" val="0"/>
  <p:tag name="KSO_WM_UNIT_TEXT_FILL_FORE_SCHEMECOLOR_INDEX" val="14"/>
  <p:tag name="KSO_WM_UNIT_TEXT_FILL_TYPE" val="1"/>
</p:tagLst>
</file>

<file path=ppt/tags/tag39.xml><?xml version="1.0" encoding="utf-8"?>
<p:tagLst xmlns:p="http://schemas.openxmlformats.org/presentationml/2006/main">
  <p:tag name="KSO_WM_TEMPLATE_CATEGORY" val="diagram"/>
  <p:tag name="KSO_WM_TEMPLATE_INDEX" val="20188268"/>
  <p:tag name="KSO_WM_UNIT_TYPE" val="o_h_a"/>
  <p:tag name="KSO_WM_UNIT_INDEX" val="1_3_1"/>
  <p:tag name="KSO_WM_UNIT_ID" val="diagram20188268_3*o_h_a*1_3_1"/>
  <p:tag name="KSO_WM_UNIT_LAYERLEVEL" val="1_1_1"/>
  <p:tag name="KSO_WM_UNIT_VALUE" val="10"/>
  <p:tag name="KSO_WM_UNIT_HIGHLIGHT" val="0"/>
  <p:tag name="KSO_WM_UNIT_COMPATIBLE" val="0"/>
  <p:tag name="KSO_WM_BEAUTIFY_FLAG" val="#wm#"/>
  <p:tag name="KSO_WM_TAG_VERSION" val="1.0"/>
  <p:tag name="KSO_WM_DIAGRAM_GROUP_CODE" val="o1-1"/>
  <p:tag name="KSO_WM_UNIT_PRESET_TEXT" val="关键词"/>
  <p:tag name="KSO_WM_UNIT_ISCONTENTSTITLE" val="0"/>
  <p:tag name="KSO_WM_UNIT_DIAGRAM_ISNUMVISUAL" val="0"/>
  <p:tag name="KSO_WM_UNIT_DIAGRAM_ISREFERUNIT" val="0"/>
  <p:tag name="KSO_WM_UNIT_NOCLEAR" val="0"/>
  <p:tag name="KSO_WM_UNIT_TEXT_FILL_FORE_SCHEMECOLOR_INDEX" val="14"/>
  <p:tag name="KSO_WM_UNIT_TEXT_FILL_TYPE" val="1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z"/>
  <p:tag name="KSO_WM_UNIT_INDEX" val="1_2_1"/>
  <p:tag name="KSO_WM_UNIT_ID" val="diagram160430_2*m_h_z*1_2_1"/>
  <p:tag name="KSO_WM_TEMPLATE_CATEGORY" val="diagram"/>
  <p:tag name="KSO_WM_TEMPLATE_INDEX" val="160430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40.xml><?xml version="1.0" encoding="utf-8"?>
<p:tagLst xmlns:p="http://schemas.openxmlformats.org/presentationml/2006/main">
  <p:tag name="KSO_WM_TEMPLATE_CATEGORY" val="diagram"/>
  <p:tag name="KSO_WM_TEMPLATE_INDEX" val="20188268"/>
  <p:tag name="KSO_WM_UNIT_TYPE" val="o_h_i"/>
  <p:tag name="KSO_WM_UNIT_INDEX" val="1_1_2"/>
  <p:tag name="KSO_WM_UNIT_ID" val="diagram20188268_3*o_h_i*1_1_2"/>
  <p:tag name="KSO_WM_UNIT_LAYERLEVEL" val="1_1_1"/>
  <p:tag name="KSO_WM_BEAUTIFY_FLAG" val="#wm#"/>
  <p:tag name="KSO_WM_TAG_VERSION" val="1.0"/>
  <p:tag name="KSO_WM_DIAGRAM_GROUP_CODE" val="o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5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</p:tagLst>
</file>

<file path=ppt/tags/tag41.xml><?xml version="1.0" encoding="utf-8"?>
<p:tagLst xmlns:p="http://schemas.openxmlformats.org/presentationml/2006/main">
  <p:tag name="KSO_WM_TEMPLATE_CATEGORY" val="diagram"/>
  <p:tag name="KSO_WM_TEMPLATE_INDEX" val="20188268"/>
  <p:tag name="KSO_WM_UNIT_TYPE" val="o_h_i"/>
  <p:tag name="KSO_WM_UNIT_INDEX" val="1_1_1"/>
  <p:tag name="KSO_WM_UNIT_ID" val="diagram20188268_3*o_h_i*1_1_1"/>
  <p:tag name="KSO_WM_UNIT_LAYERLEVEL" val="1_1_1"/>
  <p:tag name="KSO_WM_BEAUTIFY_FLAG" val="#wm#"/>
  <p:tag name="KSO_WM_TAG_VERSION" val="1.0"/>
  <p:tag name="KSO_WM_DIAGRAM_GROUP_CODE" val="o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42.xml><?xml version="1.0" encoding="utf-8"?>
<p:tagLst xmlns:p="http://schemas.openxmlformats.org/presentationml/2006/main">
  <p:tag name="KSO_WM_TEMPLATE_CATEGORY" val="diagram"/>
  <p:tag name="KSO_WM_TEMPLATE_INDEX" val="20188268"/>
  <p:tag name="KSO_WM_UNIT_TYPE" val="o_h_i"/>
  <p:tag name="KSO_WM_UNIT_INDEX" val="1_2_2"/>
  <p:tag name="KSO_WM_UNIT_ID" val="diagram20188268_3*o_h_i*1_2_2"/>
  <p:tag name="KSO_WM_UNIT_LAYERLEVEL" val="1_1_1"/>
  <p:tag name="KSO_WM_BEAUTIFY_FLAG" val="#wm#"/>
  <p:tag name="KSO_WM_TAG_VERSION" val="1.0"/>
  <p:tag name="KSO_WM_DIAGRAM_GROUP_CODE" val="o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6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</p:tagLst>
</file>

<file path=ppt/tags/tag43.xml><?xml version="1.0" encoding="utf-8"?>
<p:tagLst xmlns:p="http://schemas.openxmlformats.org/presentationml/2006/main">
  <p:tag name="KSO_WM_TEMPLATE_CATEGORY" val="diagram"/>
  <p:tag name="KSO_WM_TEMPLATE_INDEX" val="20188268"/>
  <p:tag name="KSO_WM_UNIT_TYPE" val="o_h_i"/>
  <p:tag name="KSO_WM_UNIT_INDEX" val="1_2_1"/>
  <p:tag name="KSO_WM_UNIT_ID" val="diagram20188268_3*o_h_i*1_2_1"/>
  <p:tag name="KSO_WM_UNIT_LAYERLEVEL" val="1_1_1"/>
  <p:tag name="KSO_WM_BEAUTIFY_FLAG" val="#wm#"/>
  <p:tag name="KSO_WM_TAG_VERSION" val="1.0"/>
  <p:tag name="KSO_WM_DIAGRAM_GROUP_CODE" val="o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44.xml><?xml version="1.0" encoding="utf-8"?>
<p:tagLst xmlns:p="http://schemas.openxmlformats.org/presentationml/2006/main">
  <p:tag name="KSO_WM_TEMPLATE_CATEGORY" val="diagram"/>
  <p:tag name="KSO_WM_TEMPLATE_INDEX" val="20188268"/>
  <p:tag name="KSO_WM_UNIT_TYPE" val="o_h_i"/>
  <p:tag name="KSO_WM_UNIT_INDEX" val="1_3_2"/>
  <p:tag name="KSO_WM_UNIT_ID" val="diagram20188268_3*o_h_i*1_3_2"/>
  <p:tag name="KSO_WM_UNIT_LAYERLEVEL" val="1_1_1"/>
  <p:tag name="KSO_WM_BEAUTIFY_FLAG" val="#wm#"/>
  <p:tag name="KSO_WM_TAG_VERSION" val="1.0"/>
  <p:tag name="KSO_WM_DIAGRAM_GROUP_CODE" val="o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7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</p:tagLst>
</file>

<file path=ppt/tags/tag45.xml><?xml version="1.0" encoding="utf-8"?>
<p:tagLst xmlns:p="http://schemas.openxmlformats.org/presentationml/2006/main">
  <p:tag name="KSO_WM_TEMPLATE_CATEGORY" val="diagram"/>
  <p:tag name="KSO_WM_TEMPLATE_INDEX" val="20188268"/>
  <p:tag name="KSO_WM_UNIT_TYPE" val="o_h_i"/>
  <p:tag name="KSO_WM_UNIT_INDEX" val="1_3_1"/>
  <p:tag name="KSO_WM_UNIT_ID" val="diagram20188268_3*o_h_i*1_3_1"/>
  <p:tag name="KSO_WM_UNIT_LAYERLEVEL" val="1_1_1"/>
  <p:tag name="KSO_WM_BEAUTIFY_FLAG" val="#wm#"/>
  <p:tag name="KSO_WM_TAG_VERSION" val="1.0"/>
  <p:tag name="KSO_WM_DIAGRAM_GROUP_CODE" val="o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46.xml><?xml version="1.0" encoding="utf-8"?>
<p:tagLst xmlns:p="http://schemas.openxmlformats.org/presentationml/2006/main">
  <p:tag name="KSO_WM_TEMPLATE_CATEGORY" val="diagram"/>
  <p:tag name="KSO_WM_TEMPLATE_INDEX" val="20188268"/>
  <p:tag name="KSO_WM_UNIT_TYPE" val="o_h_h_i"/>
  <p:tag name="KSO_WM_UNIT_INDEX" val="1_1_1_1"/>
  <p:tag name="KSO_WM_UNIT_ID" val="diagram20188268_3*o_h_h_i*1_1_1_1"/>
  <p:tag name="KSO_WM_UNIT_LAYERLEVEL" val="1_1_1_1"/>
  <p:tag name="KSO_WM_BEAUTIFY_FLAG" val="#wm#"/>
  <p:tag name="KSO_WM_TAG_VERSION" val="1.0"/>
  <p:tag name="KSO_WM_DIAGRAM_GROUP_CODE" val="o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4"/>
  <p:tag name="KSO_WM_UNIT_LINE_FILL_TYPE" val="2"/>
</p:tagLst>
</file>

<file path=ppt/tags/tag4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h_i"/>
  <p:tag name="KSO_WM_UNIT_INDEX" val="1_1_2"/>
  <p:tag name="KSO_WM_UNIT_ID" val="diagram20174671_4*q_h_i*1_1_2"/>
  <p:tag name="KSO_WM_UNIT_LAYERLEVEL" val="1_1_1"/>
  <p:tag name="KSO_WM_DIAGRAM_GROUP_CODE" val="q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4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h_i"/>
  <p:tag name="KSO_WM_UNIT_INDEX" val="1_2_2"/>
  <p:tag name="KSO_WM_UNIT_ID" val="diagram20174671_4*q_h_i*1_2_2"/>
  <p:tag name="KSO_WM_UNIT_LAYERLEVEL" val="1_1_1"/>
  <p:tag name="KSO_WM_DIAGRAM_GROUP_CODE" val="q1-1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4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h_i"/>
  <p:tag name="KSO_WM_UNIT_INDEX" val="1_3_1"/>
  <p:tag name="KSO_WM_UNIT_ID" val="diagram20174671_4*q_h_i*1_3_1"/>
  <p:tag name="KSO_WM_UNIT_LAYERLEVEL" val="1_1_1"/>
  <p:tag name="KSO_WM_DIAGRAM_GROUP_CODE" val="q1-1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5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2"/>
  <p:tag name="KSO_WM_UNIT_ID" val="diagram160430_2*m_h_i*1_2_2"/>
  <p:tag name="KSO_WM_TEMPLATE_CATEGORY" val="diagram"/>
  <p:tag name="KSO_WM_TEMPLATE_INDEX" val="160430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5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h_i"/>
  <p:tag name="KSO_WM_UNIT_INDEX" val="1_4_3"/>
  <p:tag name="KSO_WM_UNIT_ID" val="diagram20174671_4*q_h_i*1_4_3"/>
  <p:tag name="KSO_WM_UNIT_LAYERLEVEL" val="1_1_1"/>
  <p:tag name="KSO_WM_DIAGRAM_GROUP_CODE" val="q1-1"/>
  <p:tag name="KSO_WM_UNIT_FILL_FORE_SCHEMECOLOR_INDEX" val="9"/>
  <p:tag name="KSO_WM_UNIT_FILL_TYPE" val="1"/>
  <p:tag name="KSO_WM_UNIT_TEXT_FILL_FORE_SCHEMECOLOR_INDEX" val="13"/>
  <p:tag name="KSO_WM_UNIT_TEXT_FILL_TYPE" val="1"/>
</p:tagLst>
</file>

<file path=ppt/tags/tag5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h_i"/>
  <p:tag name="KSO_WM_UNIT_INDEX" val="1_5_2"/>
  <p:tag name="KSO_WM_UNIT_ID" val="diagram20174671_4*q_h_i*1_5_2"/>
  <p:tag name="KSO_WM_UNIT_LAYERLEVEL" val="1_1_1"/>
  <p:tag name="KSO_WM_DIAGRAM_GROUP_CODE" val="q1-1"/>
  <p:tag name="KSO_WM_UNIT_FILL_FORE_SCHEMECOLOR_INDEX" val="10"/>
  <p:tag name="KSO_WM_UNIT_FILL_TYPE" val="1"/>
  <p:tag name="KSO_WM_UNIT_TEXT_FILL_FORE_SCHEMECOLOR_INDEX" val="13"/>
  <p:tag name="KSO_WM_UNIT_TEXT_FILL_TYPE" val="1"/>
</p:tagLst>
</file>

<file path=ppt/tags/tag5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h_i"/>
  <p:tag name="KSO_WM_UNIT_INDEX" val="1_6_1"/>
  <p:tag name="KSO_WM_UNIT_ID" val="diagram20174671_4*q_h_i*1_6_1"/>
  <p:tag name="KSO_WM_UNIT_LAYERLEVEL" val="1_1_1"/>
  <p:tag name="KSO_WM_DIAGRAM_GROUP_CODE" val="q1-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5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h_i"/>
  <p:tag name="KSO_WM_UNIT_INDEX" val="1_2_2"/>
  <p:tag name="KSO_WM_UNIT_ID" val="diagram20174671_4*q_h_i*1_2_2"/>
  <p:tag name="KSO_WM_UNIT_LAYERLEVEL" val="1_1_1"/>
  <p:tag name="KSO_WM_DIAGRAM_GROUP_CODE" val="q1-1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5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h_i"/>
  <p:tag name="KSO_WM_UNIT_INDEX" val="1_3_1"/>
  <p:tag name="KSO_WM_UNIT_ID" val="diagram20174671_4*q_h_i*1_3_1"/>
  <p:tag name="KSO_WM_UNIT_LAYERLEVEL" val="1_1_1"/>
  <p:tag name="KSO_WM_DIAGRAM_GROUP_CODE" val="q1-1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5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h_i"/>
  <p:tag name="KSO_WM_UNIT_INDEX" val="1_4_3"/>
  <p:tag name="KSO_WM_UNIT_ID" val="diagram20174671_4*q_h_i*1_4_3"/>
  <p:tag name="KSO_WM_UNIT_LAYERLEVEL" val="1_1_1"/>
  <p:tag name="KSO_WM_DIAGRAM_GROUP_CODE" val="q1-1"/>
  <p:tag name="KSO_WM_UNIT_FILL_FORE_SCHEMECOLOR_INDEX" val="9"/>
  <p:tag name="KSO_WM_UNIT_FILL_TYPE" val="1"/>
  <p:tag name="KSO_WM_UNIT_TEXT_FILL_FORE_SCHEMECOLOR_INDEX" val="13"/>
  <p:tag name="KSO_WM_UNIT_TEXT_FILL_TYPE" val="1"/>
</p:tagLst>
</file>

<file path=ppt/tags/tag56.xml><?xml version="1.0" encoding="utf-8"?>
<p:tagLst xmlns:p="http://schemas.openxmlformats.org/presentationml/2006/main">
  <p:tag name="KSO_WM_TEMPLATE_CATEGORY" val="diagram"/>
  <p:tag name="KSO_WM_TEMPLATE_INDEX" val="20170864"/>
  <p:tag name="KSO_WM_TAG_VERSION" val="1.0"/>
  <p:tag name="KSO_WM_BEAUTIFY_FLAG" val="#wm#"/>
  <p:tag name="KSO_WM_UNIT_TYPE" val="l_h_g"/>
  <p:tag name="KSO_WM_UNIT_INDEX" val="1_3_1"/>
  <p:tag name="KSO_WM_UNIT_LAYERLEVEL" val="1_1_1"/>
  <p:tag name="KSO_WM_UNIT_VALUE" val="5"/>
  <p:tag name="KSO_WM_UNIT_HIGHLIGHT" val="0"/>
  <p:tag name="KSO_WM_UNIT_COMPATIBLE" val="1"/>
  <p:tag name="KSO_WM_UNIT_CLEAR" val="0"/>
  <p:tag name="KSO_WM_UNIT_PRESET_TEXT_INDEX" val="4"/>
  <p:tag name="KSO_WM_UNIT_RELATE_UNITID" val="diagram20170864_4*l_h_f*1_3_2"/>
  <p:tag name="KSO_WM_UNIT_PRESET_TEXT_LEN" val="5"/>
  <p:tag name="KSO_WM_DIAGRAM_GROUP_CODE" val="l1-1"/>
  <p:tag name="KSO_WM_UNIT_ID" val="diagram20170864_4*l_h_g*1_3_1"/>
  <p:tag name="KSO_WM_UNIT_TEXT_FILL_FORE_SCHEMECOLOR_INDEX" val="14"/>
  <p:tag name="KSO_WM_UNIT_TEXT_FILL_TYPE" val="1"/>
</p:tagLst>
</file>

<file path=ppt/tags/tag57.xml><?xml version="1.0" encoding="utf-8"?>
<p:tagLst xmlns:p="http://schemas.openxmlformats.org/presentationml/2006/main">
  <p:tag name="KSO_WM_TEMPLATE_CATEGORY" val="diagram"/>
  <p:tag name="KSO_WM_TEMPLATE_INDEX" val="20170864"/>
  <p:tag name="KSO_WM_TAG_VERSION" val="1.0"/>
  <p:tag name="KSO_WM_BEAUTIFY_FLAG" val="#wm#"/>
  <p:tag name="KSO_WM_UNIT_TYPE" val="l_h_g"/>
  <p:tag name="KSO_WM_UNIT_INDEX" val="1_3_1"/>
  <p:tag name="KSO_WM_UNIT_LAYERLEVEL" val="1_1_1"/>
  <p:tag name="KSO_WM_UNIT_VALUE" val="5"/>
  <p:tag name="KSO_WM_UNIT_HIGHLIGHT" val="0"/>
  <p:tag name="KSO_WM_UNIT_COMPATIBLE" val="1"/>
  <p:tag name="KSO_WM_UNIT_CLEAR" val="0"/>
  <p:tag name="KSO_WM_UNIT_PRESET_TEXT_INDEX" val="4"/>
  <p:tag name="KSO_WM_UNIT_RELATE_UNITID" val="diagram20170864_4*l_h_f*1_3_2"/>
  <p:tag name="KSO_WM_UNIT_PRESET_TEXT_LEN" val="5"/>
  <p:tag name="KSO_WM_DIAGRAM_GROUP_CODE" val="l1-1"/>
  <p:tag name="KSO_WM_UNIT_ID" val="diagram20170864_4*l_h_g*1_3_1"/>
  <p:tag name="KSO_WM_UNIT_TEXT_FILL_FORE_SCHEMECOLOR_INDEX" val="14"/>
  <p:tag name="KSO_WM_UNIT_TEXT_FILL_TYPE" val="1"/>
</p:tagLst>
</file>

<file path=ppt/tags/tag58.xml><?xml version="1.0" encoding="utf-8"?>
<p:tagLst xmlns:p="http://schemas.openxmlformats.org/presentationml/2006/main">
  <p:tag name="KSO_WM_TEMPLATE_CATEGORY" val="diagram"/>
  <p:tag name="KSO_WM_TEMPLATE_INDEX" val="20170864"/>
  <p:tag name="KSO_WM_TAG_VERSION" val="1.0"/>
  <p:tag name="KSO_WM_BEAUTIFY_FLAG" val="#wm#"/>
  <p:tag name="KSO_WM_UNIT_TYPE" val="l_h_g"/>
  <p:tag name="KSO_WM_UNIT_INDEX" val="1_3_1"/>
  <p:tag name="KSO_WM_UNIT_LAYERLEVEL" val="1_1_1"/>
  <p:tag name="KSO_WM_UNIT_VALUE" val="5"/>
  <p:tag name="KSO_WM_UNIT_HIGHLIGHT" val="0"/>
  <p:tag name="KSO_WM_UNIT_COMPATIBLE" val="1"/>
  <p:tag name="KSO_WM_UNIT_CLEAR" val="0"/>
  <p:tag name="KSO_WM_UNIT_PRESET_TEXT_INDEX" val="4"/>
  <p:tag name="KSO_WM_UNIT_RELATE_UNITID" val="diagram20170864_4*l_h_f*1_3_2"/>
  <p:tag name="KSO_WM_UNIT_PRESET_TEXT_LEN" val="5"/>
  <p:tag name="KSO_WM_DIAGRAM_GROUP_CODE" val="l1-1"/>
  <p:tag name="KSO_WM_UNIT_ID" val="diagram20170864_4*l_h_g*1_3_1"/>
  <p:tag name="KSO_WM_UNIT_TEXT_FILL_FORE_SCHEMECOLOR_INDEX" val="14"/>
  <p:tag name="KSO_WM_UNIT_TEXT_FILL_TYPE" val="1"/>
</p:tagLst>
</file>

<file path=ppt/tags/tag59.xml><?xml version="1.0" encoding="utf-8"?>
<p:tagLst xmlns:p="http://schemas.openxmlformats.org/presentationml/2006/main">
  <p:tag name="KSO_WM_TEMPLATE_CATEGORY" val="diagram"/>
  <p:tag name="KSO_WM_TEMPLATE_INDEX" val="20170864"/>
  <p:tag name="KSO_WM_TAG_VERSION" val="1.0"/>
  <p:tag name="KSO_WM_BEAUTIFY_FLAG" val="#wm#"/>
  <p:tag name="KSO_WM_UNIT_TYPE" val="l_h_g"/>
  <p:tag name="KSO_WM_UNIT_INDEX" val="1_3_1"/>
  <p:tag name="KSO_WM_UNIT_LAYERLEVEL" val="1_1_1"/>
  <p:tag name="KSO_WM_UNIT_VALUE" val="5"/>
  <p:tag name="KSO_WM_UNIT_HIGHLIGHT" val="0"/>
  <p:tag name="KSO_WM_UNIT_COMPATIBLE" val="1"/>
  <p:tag name="KSO_WM_UNIT_CLEAR" val="0"/>
  <p:tag name="KSO_WM_UNIT_PRESET_TEXT_INDEX" val="4"/>
  <p:tag name="KSO_WM_UNIT_RELATE_UNITID" val="diagram20170864_4*l_h_f*1_3_2"/>
  <p:tag name="KSO_WM_UNIT_PRESET_TEXT_LEN" val="5"/>
  <p:tag name="KSO_WM_DIAGRAM_GROUP_CODE" val="l1-1"/>
  <p:tag name="KSO_WM_UNIT_ID" val="diagram20170864_4*l_h_g*1_3_1"/>
  <p:tag name="KSO_WM_UNIT_TEXT_FILL_FORE_SCHEMECOLOR_INDEX" val="14"/>
  <p:tag name="KSO_WM_UNIT_TEXT_FILL_TYPE" val="1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160430_2*m_h_i*1_2_1"/>
  <p:tag name="KSO_WM_TEMPLATE_CATEGORY" val="diagram"/>
  <p:tag name="KSO_WM_TEMPLATE_INDEX" val="160430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60.xml><?xml version="1.0" encoding="utf-8"?>
<p:tagLst xmlns:p="http://schemas.openxmlformats.org/presentationml/2006/main">
  <p:tag name="KSO_WM_TEMPLATE_CATEGORY" val="diagram"/>
  <p:tag name="KSO_WM_TEMPLATE_INDEX" val="20170864"/>
  <p:tag name="KSO_WM_TAG_VERSION" val="1.0"/>
  <p:tag name="KSO_WM_BEAUTIFY_FLAG" val="#wm#"/>
  <p:tag name="KSO_WM_UNIT_TYPE" val="l_h_g"/>
  <p:tag name="KSO_WM_UNIT_INDEX" val="1_3_1"/>
  <p:tag name="KSO_WM_UNIT_LAYERLEVEL" val="1_1_1"/>
  <p:tag name="KSO_WM_UNIT_VALUE" val="5"/>
  <p:tag name="KSO_WM_UNIT_HIGHLIGHT" val="0"/>
  <p:tag name="KSO_WM_UNIT_COMPATIBLE" val="1"/>
  <p:tag name="KSO_WM_UNIT_CLEAR" val="0"/>
  <p:tag name="KSO_WM_UNIT_PRESET_TEXT_INDEX" val="4"/>
  <p:tag name="KSO_WM_UNIT_RELATE_UNITID" val="diagram20170864_4*l_h_f*1_3_2"/>
  <p:tag name="KSO_WM_UNIT_PRESET_TEXT_LEN" val="5"/>
  <p:tag name="KSO_WM_DIAGRAM_GROUP_CODE" val="l1-1"/>
  <p:tag name="KSO_WM_UNIT_ID" val="diagram20170864_4*l_h_g*1_3_1"/>
  <p:tag name="KSO_WM_UNIT_TEXT_FILL_FORE_SCHEMECOLOR_INDEX" val="14"/>
  <p:tag name="KSO_WM_UNIT_TEXT_FILL_TYPE" val="1"/>
</p:tagLst>
</file>

<file path=ppt/tags/tag61.xml><?xml version="1.0" encoding="utf-8"?>
<p:tagLst xmlns:p="http://schemas.openxmlformats.org/presentationml/2006/main">
  <p:tag name="REFSHAPE" val="1095853852"/>
</p:tagLst>
</file>

<file path=ppt/tags/tag62.xml><?xml version="1.0" encoding="utf-8"?>
<p:tagLst xmlns:p="http://schemas.openxmlformats.org/presentationml/2006/main">
  <p:tag name="KSO_WM_UNIT_TABLE_BEAUTIFY" val="smartTable{000f7d6f-22d4-4748-b887-0ee4673362f9}"/>
  <p:tag name="TABLE_ENDDRAG_ORIGIN_RECT" val="764*380"/>
  <p:tag name="TABLE_ENDDRAG_RECT" val="20*51*764*380"/>
</p:tagLst>
</file>

<file path=ppt/tags/tag63.xml><?xml version="1.0" encoding="utf-8"?>
<p:tagLst xmlns:p="http://schemas.openxmlformats.org/presentationml/2006/main">
  <p:tag name="KSO_WM_UNIT_PLACING_PICTURE_USER_VIEWPORT" val="{&quot;height&quot;:8100,&quot;width&quot;:4980}"/>
</p:tagLst>
</file>

<file path=ppt/tags/tag64.xml><?xml version="1.0" encoding="utf-8"?>
<p:tagLst xmlns:p="http://schemas.openxmlformats.org/presentationml/2006/main">
  <p:tag name="REFSHAPE" val="1095853852"/>
</p:tagLst>
</file>

<file path=ppt/tags/tag65.xml><?xml version="1.0" encoding="utf-8"?>
<p:tagLst xmlns:p="http://schemas.openxmlformats.org/presentationml/2006/main">
  <p:tag name="REFSHAPE" val="1095853852"/>
</p:tagLst>
</file>

<file path=ppt/tags/tag66.xml><?xml version="1.0" encoding="utf-8"?>
<p:tagLst xmlns:p="http://schemas.openxmlformats.org/presentationml/2006/main">
  <p:tag name="REFSHAPE" val="1095853852"/>
</p:tagLst>
</file>

<file path=ppt/tags/tag67.xml><?xml version="1.0" encoding="utf-8"?>
<p:tagLst xmlns:p="http://schemas.openxmlformats.org/presentationml/2006/main">
  <p:tag name="REFSHAPE" val="1095853852"/>
</p:tagLst>
</file>

<file path=ppt/tags/tag68.xml><?xml version="1.0" encoding="utf-8"?>
<p:tagLst xmlns:p="http://schemas.openxmlformats.org/presentationml/2006/main">
  <p:tag name="REFSHAPE" val="1095853852"/>
</p:tagLst>
</file>

<file path=ppt/tags/tag69.xml><?xml version="1.0" encoding="utf-8"?>
<p:tagLst xmlns:p="http://schemas.openxmlformats.org/presentationml/2006/main">
  <p:tag name="REFSHAPE" val="1095853852"/>
</p:tagLst>
</file>

<file path=ppt/tags/tag7.xml><?xml version="1.0" encoding="utf-8"?>
<p:tagLst xmlns:p="http://schemas.openxmlformats.org/presentationml/2006/main">
  <p:tag name="KSO_WM_UNIT_SUBTYPE" val="a"/>
  <p:tag name="KSO_WM_UNIT_NOCLEAR" val="0"/>
  <p:tag name="KSO_WM_UNIT_VALUE" val="5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160430_2*m_h_f*1_2_1"/>
  <p:tag name="KSO_WM_TEMPLATE_CATEGORY" val="diagram"/>
  <p:tag name="KSO_WM_TEMPLATE_INDEX" val="160430"/>
  <p:tag name="KSO_WM_UNIT_LAYERLEVEL" val="1_1_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。"/>
  <p:tag name="KSO_WM_UNIT_TEXT_FILL_FORE_SCHEMECOLOR_INDEX" val="13"/>
  <p:tag name="KSO_WM_UNIT_TEXT_FILL_TYPE" val="1"/>
</p:tagLst>
</file>

<file path=ppt/tags/tag70.xml><?xml version="1.0" encoding="utf-8"?>
<p:tagLst xmlns:p="http://schemas.openxmlformats.org/presentationml/2006/main">
  <p:tag name="REFSHAPE" val="1095853852"/>
</p:tagLst>
</file>

<file path=ppt/tags/tag71.xml><?xml version="1.0" encoding="utf-8"?>
<p:tagLst xmlns:p="http://schemas.openxmlformats.org/presentationml/2006/main">
  <p:tag name="REFSHAPE" val="1095853852"/>
</p:tagLst>
</file>

<file path=ppt/tags/tag72.xml><?xml version="1.0" encoding="utf-8"?>
<p:tagLst xmlns:p="http://schemas.openxmlformats.org/presentationml/2006/main">
  <p:tag name="REFSHAPE" val="1095853852"/>
</p:tagLst>
</file>

<file path=ppt/tags/tag7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i"/>
  <p:tag name="KSO_WM_UNIT_INDEX" val="1_1"/>
  <p:tag name="KSO_WM_UNIT_ID" val="diagram20174671_4*q_i*1_1"/>
  <p:tag name="KSO_WM_UNIT_LAYERLEVEL" val="1_1"/>
  <p:tag name="KSO_WM_DIAGRAM_GROUP_CODE" val="q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7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h_i"/>
  <p:tag name="KSO_WM_UNIT_INDEX" val="1_1_2"/>
  <p:tag name="KSO_WM_UNIT_ID" val="diagram20174671_4*q_h_i*1_1_2"/>
  <p:tag name="KSO_WM_UNIT_LAYERLEVEL" val="1_1_1"/>
  <p:tag name="KSO_WM_DIAGRAM_GROUP_CODE" val="q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7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i"/>
  <p:tag name="KSO_WM_UNIT_INDEX" val="1_5"/>
  <p:tag name="KSO_WM_UNIT_ID" val="diagram20174671_4*q_i*1_5"/>
  <p:tag name="KSO_WM_UNIT_LAYERLEVEL" val="1_1"/>
  <p:tag name="KSO_WM_DIAGRAM_GROUP_CODE" val="q1-1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7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i"/>
  <p:tag name="KSO_WM_UNIT_INDEX" val="1_6"/>
  <p:tag name="KSO_WM_UNIT_ID" val="diagram20174671_4*q_i*1_6"/>
  <p:tag name="KSO_WM_UNIT_LAYERLEVEL" val="1_1"/>
  <p:tag name="KSO_WM_DIAGRAM_GROUP_CODE" val="q1-1"/>
  <p:tag name="KSO_WM_UNIT_FILL_FORE_SCHEMECOLOR_INDEX" val="9"/>
  <p:tag name="KSO_WM_UNIT_FILL_TYPE" val="1"/>
  <p:tag name="KSO_WM_UNIT_TEXT_FILL_FORE_SCHEMECOLOR_INDEX" val="13"/>
  <p:tag name="KSO_WM_UNIT_TEXT_FILL_TYPE" val="1"/>
</p:tagLst>
</file>

<file path=ppt/tags/tag7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i"/>
  <p:tag name="KSO_WM_UNIT_INDEX" val="1_7"/>
  <p:tag name="KSO_WM_UNIT_ID" val="diagram20174671_4*q_i*1_7"/>
  <p:tag name="KSO_WM_UNIT_LAYERLEVEL" val="1_1"/>
  <p:tag name="KSO_WM_DIAGRAM_GROUP_CODE" val="q1-1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7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h_i"/>
  <p:tag name="KSO_WM_UNIT_INDEX" val="1_2_2"/>
  <p:tag name="KSO_WM_UNIT_ID" val="diagram20174671_4*q_h_i*1_2_2"/>
  <p:tag name="KSO_WM_UNIT_LAYERLEVEL" val="1_1_1"/>
  <p:tag name="KSO_WM_DIAGRAM_GROUP_CODE" val="q1-1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7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h_i"/>
  <p:tag name="KSO_WM_UNIT_INDEX" val="1_3_1"/>
  <p:tag name="KSO_WM_UNIT_ID" val="diagram20174671_4*q_h_i*1_3_1"/>
  <p:tag name="KSO_WM_UNIT_LAYERLEVEL" val="1_1_1"/>
  <p:tag name="KSO_WM_DIAGRAM_GROUP_CODE" val="q1-1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z"/>
  <p:tag name="KSO_WM_UNIT_INDEX" val="1_3_1"/>
  <p:tag name="KSO_WM_UNIT_ID" val="diagram160430_2*m_h_z*1_3_1"/>
  <p:tag name="KSO_WM_TEMPLATE_CATEGORY" val="diagram"/>
  <p:tag name="KSO_WM_TEMPLATE_INDEX" val="160430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8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h_i"/>
  <p:tag name="KSO_WM_UNIT_INDEX" val="1_4_3"/>
  <p:tag name="KSO_WM_UNIT_ID" val="diagram20174671_4*q_h_i*1_4_3"/>
  <p:tag name="KSO_WM_UNIT_LAYERLEVEL" val="1_1_1"/>
  <p:tag name="KSO_WM_DIAGRAM_GROUP_CODE" val="q1-1"/>
  <p:tag name="KSO_WM_UNIT_FILL_FORE_SCHEMECOLOR_INDEX" val="9"/>
  <p:tag name="KSO_WM_UNIT_FILL_TYPE" val="1"/>
  <p:tag name="KSO_WM_UNIT_TEXT_FILL_FORE_SCHEMECOLOR_INDEX" val="13"/>
  <p:tag name="KSO_WM_UNIT_TEXT_FILL_TYPE" val="1"/>
</p:tagLst>
</file>

<file path=ppt/tags/tag8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i"/>
  <p:tag name="KSO_WM_UNIT_INDEX" val="1_16"/>
  <p:tag name="KSO_WM_UNIT_ID" val="diagram20174671_4*q_i*1_16"/>
  <p:tag name="KSO_WM_UNIT_LAYERLEVEL" val="1_1"/>
  <p:tag name="KSO_WM_DIAGRAM_GROUP_CODE" val="q1-1"/>
  <p:tag name="KSO_WM_UNIT_FILL_FORE_SCHEMECOLOR_INDEX" val="10"/>
  <p:tag name="KSO_WM_UNIT_FILL_TYPE" val="1"/>
  <p:tag name="KSO_WM_UNIT_TEXT_FILL_FORE_SCHEMECOLOR_INDEX" val="13"/>
  <p:tag name="KSO_WM_UNIT_TEXT_FILL_TYPE" val="1"/>
</p:tagLst>
</file>

<file path=ppt/tags/tag8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h_i"/>
  <p:tag name="KSO_WM_UNIT_INDEX" val="1_5_2"/>
  <p:tag name="KSO_WM_UNIT_ID" val="diagram20174671_4*q_h_i*1_5_2"/>
  <p:tag name="KSO_WM_UNIT_LAYERLEVEL" val="1_1_1"/>
  <p:tag name="KSO_WM_DIAGRAM_GROUP_CODE" val="q1-1"/>
  <p:tag name="KSO_WM_UNIT_FILL_FORE_SCHEMECOLOR_INDEX" val="10"/>
  <p:tag name="KSO_WM_UNIT_FILL_TYPE" val="1"/>
  <p:tag name="KSO_WM_UNIT_TEXT_FILL_FORE_SCHEMECOLOR_INDEX" val="13"/>
  <p:tag name="KSO_WM_UNIT_TEXT_FILL_TYPE" val="1"/>
</p:tagLst>
</file>

<file path=ppt/tags/tag8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h_i"/>
  <p:tag name="KSO_WM_UNIT_INDEX" val="1_6_1"/>
  <p:tag name="KSO_WM_UNIT_ID" val="diagram20174671_4*q_h_i*1_6_1"/>
  <p:tag name="KSO_WM_UNIT_LAYERLEVEL" val="1_1_1"/>
  <p:tag name="KSO_WM_DIAGRAM_GROUP_CODE" val="q1-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8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i"/>
  <p:tag name="KSO_WM_UNIT_INDEX" val="1_24"/>
  <p:tag name="KSO_WM_UNIT_ID" val="diagram20174671_4*q_i*1_24"/>
  <p:tag name="KSO_WM_UNIT_LAYERLEVEL" val="1_1"/>
  <p:tag name="KSO_WM_DIAGRAM_GROUP_CODE" val="q1-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9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2"/>
  <p:tag name="KSO_WM_UNIT_ID" val="diagram160430_2*m_h_i*1_3_2"/>
  <p:tag name="KSO_WM_TEMPLATE_CATEGORY" val="diagram"/>
  <p:tag name="KSO_WM_TEMPLATE_INDEX" val="160430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7587</Words>
  <Application>WPS 演示</Application>
  <PresentationFormat>自定义</PresentationFormat>
  <Paragraphs>1530</Paragraphs>
  <Slides>71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71</vt:i4>
      </vt:variant>
    </vt:vector>
  </HeadingPairs>
  <TitlesOfParts>
    <vt:vector size="81" baseType="lpstr">
      <vt:lpstr>Arial</vt:lpstr>
      <vt:lpstr>宋体</vt:lpstr>
      <vt:lpstr>Wingdings</vt:lpstr>
      <vt:lpstr>微软雅黑</vt:lpstr>
      <vt:lpstr>等线</vt:lpstr>
      <vt:lpstr>Calibri</vt:lpstr>
      <vt:lpstr>Arial Unicode MS</vt:lpstr>
      <vt:lpstr>Microsoft YaHei UI</vt:lpstr>
      <vt:lpstr>Wingdings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Administrator</cp:lastModifiedBy>
  <cp:revision>449</cp:revision>
  <dcterms:created xsi:type="dcterms:W3CDTF">2019-12-22T05:53:00Z</dcterms:created>
  <dcterms:modified xsi:type="dcterms:W3CDTF">2021-09-23T02:56:42Z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2052-11.1.0.10700</vt:lpwstr>
  </property>
  <property fmtid="{D5CDD505-2E9C-101B-9397-08002B2CF9AE}" pid="3" name="ICV">
    <vt:lpwstr>6F97E908112E46C7A06BE1413615179A</vt:lpwstr>
  </property>
</Properties>
</file>