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283" r:id="rId2"/>
    <p:sldId id="5971" r:id="rId3"/>
    <p:sldId id="3070" r:id="rId4"/>
    <p:sldId id="6035" r:id="rId5"/>
    <p:sldId id="3026" r:id="rId6"/>
    <p:sldId id="6049" r:id="rId7"/>
    <p:sldId id="6050" r:id="rId8"/>
    <p:sldId id="4849" r:id="rId9"/>
    <p:sldId id="4848" r:id="rId10"/>
    <p:sldId id="5975" r:id="rId11"/>
    <p:sldId id="5924" r:id="rId12"/>
    <p:sldId id="6053" r:id="rId13"/>
    <p:sldId id="6054" r:id="rId14"/>
    <p:sldId id="4336" r:id="rId15"/>
    <p:sldId id="3974" r:id="rId16"/>
    <p:sldId id="5919" r:id="rId17"/>
    <p:sldId id="5920" r:id="rId18"/>
    <p:sldId id="3027" r:id="rId19"/>
    <p:sldId id="3028" r:id="rId20"/>
    <p:sldId id="3029" r:id="rId21"/>
    <p:sldId id="3030" r:id="rId22"/>
    <p:sldId id="3031" r:id="rId23"/>
    <p:sldId id="3032" r:id="rId24"/>
    <p:sldId id="3033" r:id="rId25"/>
    <p:sldId id="3034" r:id="rId26"/>
    <p:sldId id="3035" r:id="rId27"/>
    <p:sldId id="3036" r:id="rId28"/>
    <p:sldId id="3040" r:id="rId29"/>
    <p:sldId id="3064" r:id="rId30"/>
    <p:sldId id="3065" r:id="rId31"/>
    <p:sldId id="3066" r:id="rId32"/>
    <p:sldId id="3067" r:id="rId33"/>
    <p:sldId id="3068" r:id="rId34"/>
    <p:sldId id="3069" r:id="rId35"/>
    <p:sldId id="6028" r:id="rId36"/>
    <p:sldId id="6029" r:id="rId37"/>
    <p:sldId id="6030" r:id="rId38"/>
    <p:sldId id="6031" r:id="rId39"/>
    <p:sldId id="6032" r:id="rId40"/>
    <p:sldId id="2634" r:id="rId41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5" name="vonta‘s" initials="8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8F8F8"/>
    <a:srgbClr val="120C16"/>
    <a:srgbClr val="6DF5ED"/>
    <a:srgbClr val="E93252"/>
    <a:srgbClr val="0358B2"/>
    <a:srgbClr val="0358B1"/>
    <a:srgbClr val="035898"/>
    <a:srgbClr val="F1F1F1"/>
    <a:srgbClr val="026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7" autoAdjust="0"/>
    <p:restoredTop sz="93826" autoAdjust="0"/>
  </p:normalViewPr>
  <p:slideViewPr>
    <p:cSldViewPr snapToGrid="0">
      <p:cViewPr varScale="1">
        <p:scale>
          <a:sx n="127" d="100"/>
          <a:sy n="127" d="100"/>
        </p:scale>
        <p:origin x="63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0.png"/><Relationship Id="rId7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.png"/><Relationship Id="rId3" Type="http://schemas.openxmlformats.org/officeDocument/2006/relationships/tags" Target="../tags/tag86.xml"/><Relationship Id="rId7" Type="http://schemas.openxmlformats.org/officeDocument/2006/relationships/image" Target="../media/image9.png"/><Relationship Id="rId12" Type="http://schemas.openxmlformats.org/officeDocument/2006/relationships/image" Target="../media/image47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tags" Target="../tags/tag87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3.png"/><Relationship Id="rId3" Type="http://schemas.openxmlformats.org/officeDocument/2006/relationships/tags" Target="../tags/tag3.xml"/><Relationship Id="rId21" Type="http://schemas.openxmlformats.org/officeDocument/2006/relationships/image" Target="../media/image6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114.xml"/><Relationship Id="rId21" Type="http://schemas.openxmlformats.org/officeDocument/2006/relationships/tags" Target="../tags/tag109.xml"/><Relationship Id="rId42" Type="http://schemas.openxmlformats.org/officeDocument/2006/relationships/tags" Target="../tags/tag130.xml"/><Relationship Id="rId47" Type="http://schemas.openxmlformats.org/officeDocument/2006/relationships/tags" Target="../tags/tag135.xml"/><Relationship Id="rId63" Type="http://schemas.openxmlformats.org/officeDocument/2006/relationships/tags" Target="../tags/tag151.xml"/><Relationship Id="rId68" Type="http://schemas.openxmlformats.org/officeDocument/2006/relationships/tags" Target="../tags/tag156.xml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29" Type="http://schemas.openxmlformats.org/officeDocument/2006/relationships/tags" Target="../tags/tag117.xml"/><Relationship Id="rId11" Type="http://schemas.openxmlformats.org/officeDocument/2006/relationships/tags" Target="../tags/tag99.xml"/><Relationship Id="rId24" Type="http://schemas.openxmlformats.org/officeDocument/2006/relationships/tags" Target="../tags/tag112.xml"/><Relationship Id="rId32" Type="http://schemas.openxmlformats.org/officeDocument/2006/relationships/tags" Target="../tags/tag120.xml"/><Relationship Id="rId37" Type="http://schemas.openxmlformats.org/officeDocument/2006/relationships/tags" Target="../tags/tag125.xml"/><Relationship Id="rId40" Type="http://schemas.openxmlformats.org/officeDocument/2006/relationships/tags" Target="../tags/tag128.xml"/><Relationship Id="rId45" Type="http://schemas.openxmlformats.org/officeDocument/2006/relationships/tags" Target="../tags/tag133.xml"/><Relationship Id="rId53" Type="http://schemas.openxmlformats.org/officeDocument/2006/relationships/tags" Target="../tags/tag141.xml"/><Relationship Id="rId58" Type="http://schemas.openxmlformats.org/officeDocument/2006/relationships/tags" Target="../tags/tag146.xml"/><Relationship Id="rId66" Type="http://schemas.openxmlformats.org/officeDocument/2006/relationships/tags" Target="../tags/tag154.xml"/><Relationship Id="rId74" Type="http://schemas.openxmlformats.org/officeDocument/2006/relationships/image" Target="../media/image3.png"/><Relationship Id="rId5" Type="http://schemas.openxmlformats.org/officeDocument/2006/relationships/tags" Target="../tags/tag93.xml"/><Relationship Id="rId61" Type="http://schemas.openxmlformats.org/officeDocument/2006/relationships/tags" Target="../tags/tag149.xml"/><Relationship Id="rId19" Type="http://schemas.openxmlformats.org/officeDocument/2006/relationships/tags" Target="../tags/tag107.xml"/><Relationship Id="rId14" Type="http://schemas.openxmlformats.org/officeDocument/2006/relationships/tags" Target="../tags/tag102.xml"/><Relationship Id="rId22" Type="http://schemas.openxmlformats.org/officeDocument/2006/relationships/tags" Target="../tags/tag110.xml"/><Relationship Id="rId27" Type="http://schemas.openxmlformats.org/officeDocument/2006/relationships/tags" Target="../tags/tag115.xml"/><Relationship Id="rId30" Type="http://schemas.openxmlformats.org/officeDocument/2006/relationships/tags" Target="../tags/tag118.xml"/><Relationship Id="rId35" Type="http://schemas.openxmlformats.org/officeDocument/2006/relationships/tags" Target="../tags/tag123.xml"/><Relationship Id="rId43" Type="http://schemas.openxmlformats.org/officeDocument/2006/relationships/tags" Target="../tags/tag131.xml"/><Relationship Id="rId48" Type="http://schemas.openxmlformats.org/officeDocument/2006/relationships/tags" Target="../tags/tag136.xml"/><Relationship Id="rId56" Type="http://schemas.openxmlformats.org/officeDocument/2006/relationships/tags" Target="../tags/tag144.xml"/><Relationship Id="rId64" Type="http://schemas.openxmlformats.org/officeDocument/2006/relationships/tags" Target="../tags/tag152.xml"/><Relationship Id="rId69" Type="http://schemas.openxmlformats.org/officeDocument/2006/relationships/tags" Target="../tags/tag157.xml"/><Relationship Id="rId8" Type="http://schemas.openxmlformats.org/officeDocument/2006/relationships/tags" Target="../tags/tag96.xml"/><Relationship Id="rId51" Type="http://schemas.openxmlformats.org/officeDocument/2006/relationships/tags" Target="../tags/tag139.xml"/><Relationship Id="rId72" Type="http://schemas.openxmlformats.org/officeDocument/2006/relationships/image" Target="../media/image9.png"/><Relationship Id="rId3" Type="http://schemas.openxmlformats.org/officeDocument/2006/relationships/tags" Target="../tags/tag91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5" Type="http://schemas.openxmlformats.org/officeDocument/2006/relationships/tags" Target="../tags/tag113.xml"/><Relationship Id="rId33" Type="http://schemas.openxmlformats.org/officeDocument/2006/relationships/tags" Target="../tags/tag121.xml"/><Relationship Id="rId38" Type="http://schemas.openxmlformats.org/officeDocument/2006/relationships/tags" Target="../tags/tag126.xml"/><Relationship Id="rId46" Type="http://schemas.openxmlformats.org/officeDocument/2006/relationships/tags" Target="../tags/tag134.xml"/><Relationship Id="rId59" Type="http://schemas.openxmlformats.org/officeDocument/2006/relationships/tags" Target="../tags/tag147.xml"/><Relationship Id="rId67" Type="http://schemas.openxmlformats.org/officeDocument/2006/relationships/tags" Target="../tags/tag155.xml"/><Relationship Id="rId20" Type="http://schemas.openxmlformats.org/officeDocument/2006/relationships/tags" Target="../tags/tag108.xml"/><Relationship Id="rId41" Type="http://schemas.openxmlformats.org/officeDocument/2006/relationships/tags" Target="../tags/tag129.xml"/><Relationship Id="rId54" Type="http://schemas.openxmlformats.org/officeDocument/2006/relationships/tags" Target="../tags/tag142.xml"/><Relationship Id="rId62" Type="http://schemas.openxmlformats.org/officeDocument/2006/relationships/tags" Target="../tags/tag150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5" Type="http://schemas.openxmlformats.org/officeDocument/2006/relationships/tags" Target="../tags/tag103.xml"/><Relationship Id="rId23" Type="http://schemas.openxmlformats.org/officeDocument/2006/relationships/tags" Target="../tags/tag111.xml"/><Relationship Id="rId28" Type="http://schemas.openxmlformats.org/officeDocument/2006/relationships/tags" Target="../tags/tag116.xml"/><Relationship Id="rId36" Type="http://schemas.openxmlformats.org/officeDocument/2006/relationships/tags" Target="../tags/tag124.xml"/><Relationship Id="rId49" Type="http://schemas.openxmlformats.org/officeDocument/2006/relationships/tags" Target="../tags/tag137.xml"/><Relationship Id="rId57" Type="http://schemas.openxmlformats.org/officeDocument/2006/relationships/tags" Target="../tags/tag145.xml"/><Relationship Id="rId10" Type="http://schemas.openxmlformats.org/officeDocument/2006/relationships/tags" Target="../tags/tag98.xml"/><Relationship Id="rId31" Type="http://schemas.openxmlformats.org/officeDocument/2006/relationships/tags" Target="../tags/tag119.xml"/><Relationship Id="rId44" Type="http://schemas.openxmlformats.org/officeDocument/2006/relationships/tags" Target="../tags/tag132.xml"/><Relationship Id="rId52" Type="http://schemas.openxmlformats.org/officeDocument/2006/relationships/tags" Target="../tags/tag140.xml"/><Relationship Id="rId60" Type="http://schemas.openxmlformats.org/officeDocument/2006/relationships/tags" Target="../tags/tag148.xml"/><Relationship Id="rId65" Type="http://schemas.openxmlformats.org/officeDocument/2006/relationships/tags" Target="../tags/tag153.xml"/><Relationship Id="rId73" Type="http://schemas.openxmlformats.org/officeDocument/2006/relationships/image" Target="../media/image51.jpeg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3" Type="http://schemas.openxmlformats.org/officeDocument/2006/relationships/tags" Target="../tags/tag101.xml"/><Relationship Id="rId18" Type="http://schemas.openxmlformats.org/officeDocument/2006/relationships/tags" Target="../tags/tag106.xml"/><Relationship Id="rId39" Type="http://schemas.openxmlformats.org/officeDocument/2006/relationships/tags" Target="../tags/tag127.xml"/><Relationship Id="rId34" Type="http://schemas.openxmlformats.org/officeDocument/2006/relationships/tags" Target="../tags/tag122.xml"/><Relationship Id="rId50" Type="http://schemas.openxmlformats.org/officeDocument/2006/relationships/tags" Target="../tags/tag138.xml"/><Relationship Id="rId55" Type="http://schemas.openxmlformats.org/officeDocument/2006/relationships/tags" Target="../tags/tag143.xml"/><Relationship Id="rId7" Type="http://schemas.openxmlformats.org/officeDocument/2006/relationships/tags" Target="../tags/tag95.xml"/><Relationship Id="rId7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Users\Administrator\AppData\Local\Temp\wps\INetCache\426a55094e1252a2a1ce2a18d167c8ac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2" Type="http://schemas.openxmlformats.org/officeDocument/2006/relationships/tags" Target="../tags/tag18.xml"/><Relationship Id="rId16" Type="http://schemas.openxmlformats.org/officeDocument/2006/relationships/image" Target="../media/image5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4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26" Type="http://schemas.openxmlformats.org/officeDocument/2006/relationships/image" Target="../media/image11.jpeg"/><Relationship Id="rId3" Type="http://schemas.openxmlformats.org/officeDocument/2006/relationships/tags" Target="../tags/tag32.xml"/><Relationship Id="rId21" Type="http://schemas.openxmlformats.org/officeDocument/2006/relationships/notesSlide" Target="../notesSlides/notesSlide3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image" Target="../media/image10.png"/><Relationship Id="rId2" Type="http://schemas.openxmlformats.org/officeDocument/2006/relationships/tags" Target="../tags/tag31.xml"/><Relationship Id="rId16" Type="http://schemas.openxmlformats.org/officeDocument/2006/relationships/tags" Target="../tags/tag45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image" Target="../media/image3.png"/><Relationship Id="rId5" Type="http://schemas.openxmlformats.org/officeDocument/2006/relationships/tags" Target="../tags/tag34.xml"/><Relationship Id="rId15" Type="http://schemas.openxmlformats.org/officeDocument/2006/relationships/tags" Target="../tags/tag44.xml"/><Relationship Id="rId23" Type="http://schemas.openxmlformats.org/officeDocument/2006/relationships/image" Target="../media/image9.png"/><Relationship Id="rId28" Type="http://schemas.openxmlformats.org/officeDocument/2006/relationships/image" Target="../media/image13.svg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image" Target="../media/image8.png"/><Relationship Id="rId27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51.xml"/><Relationship Id="rId21" Type="http://schemas.openxmlformats.org/officeDocument/2006/relationships/tags" Target="../tags/tag69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29" Type="http://schemas.openxmlformats.org/officeDocument/2006/relationships/image" Target="../media/image3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tags" Target="../tags/tag72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tags" Target="../tags/tag71.xml"/><Relationship Id="rId28" Type="http://schemas.openxmlformats.org/officeDocument/2006/relationships/image" Target="../media/image9.png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tags" Target="../tags/tag70.xml"/><Relationship Id="rId27" Type="http://schemas.openxmlformats.org/officeDocument/2006/relationships/image" Target="../media/image8.png"/><Relationship Id="rId30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15.pn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5" Type="http://schemas.openxmlformats.org/officeDocument/2006/relationships/tags" Target="../tags/tag77.xml"/><Relationship Id="rId15" Type="http://schemas.openxmlformats.org/officeDocument/2006/relationships/image" Target="../media/image3.png"/><Relationship Id="rId10" Type="http://schemas.openxmlformats.org/officeDocument/2006/relationships/tags" Target="../tags/tag82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29895" y="282702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1day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760855" y="283972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4days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427355" y="2647950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151130" y="2328545"/>
            <a:ext cx="1259205" cy="301625"/>
          </a:xfrm>
          <a:prstGeom prst="roundRect">
            <a:avLst>
              <a:gd name="adj" fmla="val 12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4300" y="2252980"/>
            <a:ext cx="143954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zh-CN" altLang="zh-CN" sz="1200" b="1"/>
              <a:t>粉丝安家</a:t>
            </a:r>
            <a:r>
              <a:rPr lang="en-US" altLang="zh-CN" sz="1200" b="1"/>
              <a:t>(</a:t>
            </a:r>
            <a:r>
              <a:rPr lang="zh-CN" altLang="en-US" sz="1200" b="1"/>
              <a:t>激活）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1828165" y="3624580"/>
            <a:ext cx="1905" cy="3111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圆角矩形 35"/>
          <p:cNvSpPr/>
          <p:nvPr/>
        </p:nvSpPr>
        <p:spPr>
          <a:xfrm>
            <a:off x="2869565" y="2355850"/>
            <a:ext cx="1495425" cy="301625"/>
          </a:xfrm>
          <a:prstGeom prst="roundRect">
            <a:avLst>
              <a:gd name="adj" fmla="val 12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2837815" y="2284095"/>
            <a:ext cx="1593215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zh-CN" altLang="zh-CN" sz="1200" b="1"/>
              <a:t>价值回补（开第二单）</a:t>
            </a:r>
            <a:endParaRPr lang="en-US" altLang="zh-CN" sz="1200" b="1"/>
          </a:p>
        </p:txBody>
      </p:sp>
      <p:cxnSp>
        <p:nvCxnSpPr>
          <p:cNvPr id="53" name="直接连接符 52"/>
          <p:cNvCxnSpPr/>
          <p:nvPr/>
        </p:nvCxnSpPr>
        <p:spPr>
          <a:xfrm>
            <a:off x="5534025" y="3658235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>
            <a:off x="4714240" y="4133850"/>
            <a:ext cx="1758315" cy="386080"/>
            <a:chOff x="2628" y="4654"/>
            <a:chExt cx="2769" cy="608"/>
          </a:xfrm>
        </p:grpSpPr>
        <p:sp>
          <p:nvSpPr>
            <p:cNvPr id="22" name="圆角矩形 21"/>
            <p:cNvSpPr/>
            <p:nvPr/>
          </p:nvSpPr>
          <p:spPr>
            <a:xfrm>
              <a:off x="2628" y="4767"/>
              <a:ext cx="2521" cy="475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2962" y="4654"/>
              <a:ext cx="2435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zh-CN" altLang="zh-CN" sz="1200" b="1"/>
                <a:t>唤醒激活（传播）</a:t>
              </a:r>
            </a:p>
          </p:txBody>
        </p:sp>
      </p:grpSp>
      <p:cxnSp>
        <p:nvCxnSpPr>
          <p:cNvPr id="70" name="直接连接符 69"/>
          <p:cNvCxnSpPr/>
          <p:nvPr/>
        </p:nvCxnSpPr>
        <p:spPr>
          <a:xfrm>
            <a:off x="3745865" y="2688590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组合 116"/>
          <p:cNvGrpSpPr/>
          <p:nvPr/>
        </p:nvGrpSpPr>
        <p:grpSpPr>
          <a:xfrm>
            <a:off x="6614160" y="2251710"/>
            <a:ext cx="1567815" cy="386080"/>
            <a:chOff x="10549" y="2852"/>
            <a:chExt cx="2469" cy="608"/>
          </a:xfrm>
        </p:grpSpPr>
        <p:sp>
          <p:nvSpPr>
            <p:cNvPr id="72" name="圆角矩形 71"/>
            <p:cNvSpPr/>
            <p:nvPr/>
          </p:nvSpPr>
          <p:spPr>
            <a:xfrm>
              <a:off x="10564" y="2965"/>
              <a:ext cx="2214" cy="484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0549" y="2852"/>
              <a:ext cx="2469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zh-CN" altLang="zh-CN" sz="1200" b="1"/>
                <a:t>价值回补（私聊）</a:t>
              </a:r>
            </a:p>
          </p:txBody>
        </p:sp>
      </p:grpSp>
      <p:cxnSp>
        <p:nvCxnSpPr>
          <p:cNvPr id="74" name="直接连接符 73"/>
          <p:cNvCxnSpPr/>
          <p:nvPr/>
        </p:nvCxnSpPr>
        <p:spPr>
          <a:xfrm>
            <a:off x="7439025" y="2657475"/>
            <a:ext cx="1905" cy="4845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4712970" y="4613275"/>
            <a:ext cx="160210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>
                <a:solidFill>
                  <a:schemeClr val="tx1"/>
                </a:solidFill>
              </a:rPr>
              <a:t>传播效果（已激活用户）</a:t>
            </a:r>
          </a:p>
        </p:txBody>
      </p:sp>
      <p:sp>
        <p:nvSpPr>
          <p:cNvPr id="23" name="矩形 22"/>
          <p:cNvSpPr/>
          <p:nvPr/>
        </p:nvSpPr>
        <p:spPr>
          <a:xfrm>
            <a:off x="6767830" y="1665605"/>
            <a:ext cx="1141730" cy="271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>
                <a:solidFill>
                  <a:schemeClr val="tx1"/>
                </a:solidFill>
              </a:rPr>
              <a:t>穿搭攻略分享</a:t>
            </a:r>
          </a:p>
        </p:txBody>
      </p:sp>
      <p:sp>
        <p:nvSpPr>
          <p:cNvPr id="25" name="矩形 24"/>
          <p:cNvSpPr/>
          <p:nvPr/>
        </p:nvSpPr>
        <p:spPr>
          <a:xfrm>
            <a:off x="6767830" y="1981200"/>
            <a:ext cx="1141730" cy="271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玩游戏拿积分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239770" y="2856865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7days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836410" y="284353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21days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5011420" y="2839720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15days</a:t>
            </a:r>
          </a:p>
        </p:txBody>
      </p:sp>
      <p:cxnSp>
        <p:nvCxnSpPr>
          <p:cNvPr id="32" name="直接连接符 31"/>
          <p:cNvCxnSpPr/>
          <p:nvPr/>
        </p:nvCxnSpPr>
        <p:spPr>
          <a:xfrm>
            <a:off x="9631680" y="3624580"/>
            <a:ext cx="2540" cy="4756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组合 119"/>
          <p:cNvGrpSpPr/>
          <p:nvPr/>
        </p:nvGrpSpPr>
        <p:grpSpPr>
          <a:xfrm>
            <a:off x="8706485" y="4097655"/>
            <a:ext cx="1394460" cy="386080"/>
            <a:chOff x="13712" y="5759"/>
            <a:chExt cx="2196" cy="608"/>
          </a:xfrm>
        </p:grpSpPr>
        <p:sp>
          <p:nvSpPr>
            <p:cNvPr id="33" name="圆角矩形 32"/>
            <p:cNvSpPr/>
            <p:nvPr/>
          </p:nvSpPr>
          <p:spPr>
            <a:xfrm>
              <a:off x="13712" y="5876"/>
              <a:ext cx="2159" cy="475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3722" y="5759"/>
              <a:ext cx="2186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zh-CN" altLang="zh-CN" sz="1200" b="1"/>
                <a:t>裂变活动（传播）</a:t>
              </a: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8997315" y="2806065"/>
            <a:ext cx="68389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30days</a:t>
            </a:r>
          </a:p>
        </p:txBody>
      </p:sp>
      <p:sp>
        <p:nvSpPr>
          <p:cNvPr id="24" name="矩形 23"/>
          <p:cNvSpPr/>
          <p:nvPr/>
        </p:nvSpPr>
        <p:spPr>
          <a:xfrm>
            <a:off x="867410" y="1991360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54" name="文本框 53"/>
          <p:cNvSpPr txBox="1"/>
          <p:nvPr/>
        </p:nvSpPr>
        <p:spPr>
          <a:xfrm>
            <a:off x="867410" y="2009775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/>
              <a:t>标签匹配</a:t>
            </a:r>
          </a:p>
        </p:txBody>
      </p:sp>
      <p:sp>
        <p:nvSpPr>
          <p:cNvPr id="57" name="矩形 56"/>
          <p:cNvSpPr/>
          <p:nvPr/>
        </p:nvSpPr>
        <p:spPr>
          <a:xfrm>
            <a:off x="173355" y="199072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58" name="文本框 57"/>
          <p:cNvSpPr txBox="1"/>
          <p:nvPr/>
        </p:nvSpPr>
        <p:spPr>
          <a:xfrm>
            <a:off x="219710" y="2019300"/>
            <a:ext cx="5257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/>
              <a:t>开首单</a:t>
            </a:r>
          </a:p>
        </p:txBody>
      </p:sp>
      <p:sp>
        <p:nvSpPr>
          <p:cNvPr id="60" name="矩形 59"/>
          <p:cNvSpPr/>
          <p:nvPr/>
        </p:nvSpPr>
        <p:spPr>
          <a:xfrm>
            <a:off x="173355" y="168592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61" name="文本框 60"/>
          <p:cNvSpPr txBox="1"/>
          <p:nvPr/>
        </p:nvSpPr>
        <p:spPr>
          <a:xfrm>
            <a:off x="87313" y="1706880"/>
            <a:ext cx="767715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/>
              <a:t>拉进群</a:t>
            </a:r>
            <a:r>
              <a:rPr lang="en-US" altLang="zh-CN" sz="900"/>
              <a:t>(3</a:t>
            </a:r>
            <a:r>
              <a:rPr lang="zh-CN" altLang="zh-CN" sz="900"/>
              <a:t>次</a:t>
            </a:r>
            <a:r>
              <a:rPr lang="en-US" altLang="zh-CN" sz="900"/>
              <a:t>)</a:t>
            </a:r>
          </a:p>
        </p:txBody>
      </p:sp>
      <p:sp>
        <p:nvSpPr>
          <p:cNvPr id="64" name="矩形 63"/>
          <p:cNvSpPr/>
          <p:nvPr/>
        </p:nvSpPr>
        <p:spPr>
          <a:xfrm>
            <a:off x="867410" y="168592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65" name="文本框 64"/>
          <p:cNvSpPr txBox="1"/>
          <p:nvPr/>
        </p:nvSpPr>
        <p:spPr>
          <a:xfrm>
            <a:off x="880745" y="1706880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自我介绍</a:t>
            </a:r>
          </a:p>
        </p:txBody>
      </p:sp>
      <p:grpSp>
        <p:nvGrpSpPr>
          <p:cNvPr id="98" name="组合 97"/>
          <p:cNvGrpSpPr/>
          <p:nvPr/>
        </p:nvGrpSpPr>
        <p:grpSpPr>
          <a:xfrm>
            <a:off x="2962275" y="2062480"/>
            <a:ext cx="1344930" cy="266065"/>
            <a:chOff x="244" y="2018"/>
            <a:chExt cx="1088" cy="419"/>
          </a:xfrm>
        </p:grpSpPr>
        <p:sp>
          <p:nvSpPr>
            <p:cNvPr id="99" name="矩形 98"/>
            <p:cNvSpPr/>
            <p:nvPr/>
          </p:nvSpPr>
          <p:spPr>
            <a:xfrm>
              <a:off x="274" y="2018"/>
              <a:ext cx="1029" cy="4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244" y="2041"/>
              <a:ext cx="1088" cy="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900"/>
                <a:t>穿搭攻略分享（全量）</a:t>
              </a:r>
            </a:p>
          </p:txBody>
        </p:sp>
      </p:grpSp>
      <p:sp>
        <p:nvSpPr>
          <p:cNvPr id="101" name="矩形 100"/>
          <p:cNvSpPr/>
          <p:nvPr/>
        </p:nvSpPr>
        <p:spPr>
          <a:xfrm>
            <a:off x="4713605" y="4909185"/>
            <a:ext cx="160147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品宣内容分享</a:t>
            </a:r>
          </a:p>
        </p:txBody>
      </p:sp>
      <p:sp>
        <p:nvSpPr>
          <p:cNvPr id="103" name="矩形 102"/>
          <p:cNvSpPr/>
          <p:nvPr/>
        </p:nvSpPr>
        <p:spPr>
          <a:xfrm>
            <a:off x="4713605" y="5222240"/>
            <a:ext cx="160147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900">
                <a:solidFill>
                  <a:schemeClr val="tx1"/>
                </a:solidFill>
              </a:rPr>
              <a:t>新款试穿招募（沉睡用户）</a:t>
            </a:r>
          </a:p>
        </p:txBody>
      </p:sp>
      <p:grpSp>
        <p:nvGrpSpPr>
          <p:cNvPr id="115" name="组合 114"/>
          <p:cNvGrpSpPr/>
          <p:nvPr/>
        </p:nvGrpSpPr>
        <p:grpSpPr>
          <a:xfrm>
            <a:off x="640080" y="2673350"/>
            <a:ext cx="532130" cy="191770"/>
            <a:chOff x="1009" y="3476"/>
            <a:chExt cx="838" cy="302"/>
          </a:xfrm>
        </p:grpSpPr>
        <p:pic>
          <p:nvPicPr>
            <p:cNvPr id="109" name="图片 108" descr="20090551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9" y="3476"/>
              <a:ext cx="302" cy="3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2" name="图片 111" descr="20090551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77" y="3476"/>
              <a:ext cx="302" cy="3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3" name="图片 112" descr="20090551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45" y="3476"/>
              <a:ext cx="302" cy="3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4" name="图片 113" descr="2009055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8415" y="267335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图片 117" descr="2009055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7085" y="3983355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图片 118" descr="2009055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5315" y="398399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" name="矩形 120"/>
          <p:cNvSpPr/>
          <p:nvPr/>
        </p:nvSpPr>
        <p:spPr>
          <a:xfrm>
            <a:off x="8757920" y="4561205"/>
            <a:ext cx="116268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900">
                <a:solidFill>
                  <a:schemeClr val="tx1"/>
                </a:solidFill>
              </a:rPr>
              <a:t>裂变活动（全量）</a:t>
            </a:r>
          </a:p>
        </p:txBody>
      </p:sp>
      <p:pic>
        <p:nvPicPr>
          <p:cNvPr id="122" name="图片 121" descr="2009055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1800" y="394208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" name="图片 122" descr="2009055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0030" y="3942080"/>
            <a:ext cx="191770" cy="191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" name="矩形 123"/>
          <p:cNvSpPr/>
          <p:nvPr/>
        </p:nvSpPr>
        <p:spPr>
          <a:xfrm>
            <a:off x="8758555" y="4900930"/>
            <a:ext cx="116205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900">
                <a:solidFill>
                  <a:schemeClr val="tx1"/>
                </a:solidFill>
              </a:rPr>
              <a:t>老客复购</a:t>
            </a:r>
            <a:endParaRPr lang="zh-CN" altLang="zh-CN" sz="900">
              <a:solidFill>
                <a:schemeClr val="tx1"/>
              </a:solidFill>
              <a:sym typeface="+mn-ea"/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8758555" y="5222240"/>
            <a:ext cx="116205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900" b="1">
                <a:solidFill>
                  <a:srgbClr val="FF0000"/>
                </a:solidFill>
              </a:rPr>
              <a:t>积分试用</a:t>
            </a: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197485" y="3166745"/>
            <a:ext cx="9816465" cy="95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 14"/>
          <p:cNvSpPr>
            <a:spLocks noEditPoints="1"/>
          </p:cNvSpPr>
          <p:nvPr/>
        </p:nvSpPr>
        <p:spPr bwMode="auto">
          <a:xfrm>
            <a:off x="186690" y="317246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38" name="Freeform 14"/>
          <p:cNvSpPr>
            <a:spLocks noEditPoints="1"/>
          </p:cNvSpPr>
          <p:nvPr/>
        </p:nvSpPr>
        <p:spPr bwMode="auto">
          <a:xfrm>
            <a:off x="1586230" y="318516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41" name="Freeform 14"/>
          <p:cNvSpPr>
            <a:spLocks noEditPoints="1"/>
          </p:cNvSpPr>
          <p:nvPr/>
        </p:nvSpPr>
        <p:spPr bwMode="auto">
          <a:xfrm>
            <a:off x="3505200" y="319405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42" name="Freeform 14"/>
          <p:cNvSpPr>
            <a:spLocks noEditPoints="1"/>
          </p:cNvSpPr>
          <p:nvPr/>
        </p:nvSpPr>
        <p:spPr bwMode="auto">
          <a:xfrm>
            <a:off x="5272405" y="319405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43" name="Freeform 14"/>
          <p:cNvSpPr>
            <a:spLocks noEditPoints="1"/>
          </p:cNvSpPr>
          <p:nvPr/>
        </p:nvSpPr>
        <p:spPr bwMode="auto">
          <a:xfrm>
            <a:off x="7207885" y="319278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44" name="Freeform 14"/>
          <p:cNvSpPr>
            <a:spLocks noEditPoints="1"/>
          </p:cNvSpPr>
          <p:nvPr/>
        </p:nvSpPr>
        <p:spPr bwMode="auto">
          <a:xfrm>
            <a:off x="9391015" y="3185160"/>
            <a:ext cx="485775" cy="40449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281680" y="1725295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47" name="文本框 46"/>
          <p:cNvSpPr txBox="1"/>
          <p:nvPr/>
        </p:nvSpPr>
        <p:spPr>
          <a:xfrm>
            <a:off x="3281680" y="1706880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b="1">
                <a:solidFill>
                  <a:srgbClr val="FF0000"/>
                </a:solidFill>
              </a:rPr>
              <a:t>积分换购</a:t>
            </a:r>
          </a:p>
        </p:txBody>
      </p:sp>
      <p:sp>
        <p:nvSpPr>
          <p:cNvPr id="48" name="矩形 47"/>
          <p:cNvSpPr/>
          <p:nvPr/>
        </p:nvSpPr>
        <p:spPr>
          <a:xfrm>
            <a:off x="3288030" y="1399540"/>
            <a:ext cx="653415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50" name="文本框 49"/>
          <p:cNvSpPr txBox="1"/>
          <p:nvPr/>
        </p:nvSpPr>
        <p:spPr>
          <a:xfrm>
            <a:off x="3295015" y="1435735"/>
            <a:ext cx="6400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/>
              <a:t>话术回访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166178" y="407670"/>
            <a:ext cx="3027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会员体系与</a:t>
            </a:r>
            <a:r>
              <a:rPr lang="zh-CN" altLang="en-US" sz="1600" b="1" dirty="0">
                <a:sym typeface="+mn-ea"/>
              </a:rPr>
              <a:t>粉丝安家流程的结合</a:t>
            </a:r>
            <a:endParaRPr lang="zh-CN" altLang="en-US" sz="16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59" name="图片 58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2" name="图片 6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63" name="图片 62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483995" y="4365625"/>
            <a:ext cx="93853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7" name="文本框 6"/>
          <p:cNvSpPr txBox="1"/>
          <p:nvPr/>
        </p:nvSpPr>
        <p:spPr>
          <a:xfrm>
            <a:off x="1520825" y="4383405"/>
            <a:ext cx="8686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/>
              <a:t>挖掘用户需求</a:t>
            </a:r>
          </a:p>
        </p:txBody>
      </p:sp>
      <p:sp>
        <p:nvSpPr>
          <p:cNvPr id="82" name="矩形 81"/>
          <p:cNvSpPr/>
          <p:nvPr/>
        </p:nvSpPr>
        <p:spPr>
          <a:xfrm>
            <a:off x="1483995" y="4739005"/>
            <a:ext cx="961390" cy="266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83" name="文本框 82"/>
          <p:cNvSpPr txBox="1"/>
          <p:nvPr/>
        </p:nvSpPr>
        <p:spPr>
          <a:xfrm>
            <a:off x="1521460" y="4739005"/>
            <a:ext cx="86868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/>
              <a:t>了解用户情况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235075" y="3933825"/>
            <a:ext cx="1436370" cy="386080"/>
            <a:chOff x="2887" y="4634"/>
            <a:chExt cx="2262" cy="608"/>
          </a:xfrm>
        </p:grpSpPr>
        <p:sp>
          <p:nvSpPr>
            <p:cNvPr id="8" name="圆角矩形 7"/>
            <p:cNvSpPr/>
            <p:nvPr/>
          </p:nvSpPr>
          <p:spPr>
            <a:xfrm>
              <a:off x="2887" y="4767"/>
              <a:ext cx="2262" cy="475"/>
            </a:xfrm>
            <a:prstGeom prst="roundRect">
              <a:avLst>
                <a:gd name="adj" fmla="val 1200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980" y="4634"/>
              <a:ext cx="2083" cy="6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zh-CN" altLang="zh-CN" sz="1200" b="1"/>
                <a:t>问卷调研</a:t>
              </a:r>
            </a:p>
          </p:txBody>
        </p:sp>
      </p:grpSp>
      <p:pic>
        <p:nvPicPr>
          <p:cNvPr id="3" name="图片 2" descr="快鱼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4870" y="142875"/>
            <a:ext cx="699135" cy="6991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83995" y="5120640"/>
            <a:ext cx="961390" cy="2298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900" b="1">
                <a:solidFill>
                  <a:srgbClr val="FF0000"/>
                </a:solidFill>
                <a:sym typeface="+mn-ea"/>
              </a:rPr>
              <a:t>获取积分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97548" y="121285"/>
            <a:ext cx="3293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心智启蒙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从包裹卡就种下积分心智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" y="458470"/>
            <a:ext cx="2844165" cy="4843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110" y="458470"/>
            <a:ext cx="2235835" cy="48431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20" y="516890"/>
            <a:ext cx="3843020" cy="307467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9778" y="114935"/>
            <a:ext cx="3293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初次宣导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加粉和进群宣导积分价值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616902"/>
            <a:ext cx="1892935" cy="40982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973" y="614680"/>
            <a:ext cx="1892935" cy="4098925"/>
          </a:xfrm>
          <a:prstGeom prst="rect">
            <a:avLst/>
          </a:prstGeom>
        </p:spPr>
      </p:pic>
      <p:sp>
        <p:nvSpPr>
          <p:cNvPr id="50" name="圆角矩形 49"/>
          <p:cNvSpPr/>
          <p:nvPr/>
        </p:nvSpPr>
        <p:spPr>
          <a:xfrm>
            <a:off x="454649" y="4879975"/>
            <a:ext cx="155067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 dirty="0">
                <a:solidFill>
                  <a:schemeClr val="bg1"/>
                </a:solidFill>
              </a:rPr>
              <a:t>加粉自动回复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2508827" y="4879975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进群欢迎语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5512435" y="4879975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群内积分答疑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575" y="614680"/>
            <a:ext cx="1878965" cy="406844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8204671" y="4832770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 dirty="0">
                <a:solidFill>
                  <a:schemeClr val="bg1"/>
                </a:solidFill>
              </a:rPr>
              <a:t>水军剧本宣导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830A6A7-0853-45C7-A61B-C3488946A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8681" y="616902"/>
            <a:ext cx="1894840" cy="41033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3209F93-40DD-421B-A954-3E3CBE5CE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614680"/>
            <a:ext cx="1717040" cy="37179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25793" y="86995"/>
            <a:ext cx="2480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权益宣导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获得积分的方式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0" name="圆角矩形 49"/>
          <p:cNvSpPr/>
          <p:nvPr/>
        </p:nvSpPr>
        <p:spPr>
          <a:xfrm>
            <a:off x="478790" y="4773930"/>
            <a:ext cx="155067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充值积分翻倍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2638425" y="477393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每日签到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393815" y="4773930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群内晒单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90" y="696595"/>
            <a:ext cx="1805305" cy="3910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900" y="696595"/>
            <a:ext cx="1805305" cy="3910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2130" y="696595"/>
            <a:ext cx="1805940" cy="39109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995" y="696595"/>
            <a:ext cx="1805940" cy="3911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860" y="695960"/>
            <a:ext cx="1806575" cy="39116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535805" y="477393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轻食打卡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8456930" y="4773930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群内答题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66178" y="114935"/>
            <a:ext cx="2480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权益宣导</a:t>
            </a:r>
            <a:r>
              <a:rPr lang="en-US" altLang="zh-CN" sz="16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积分消耗的方式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0" name="圆角矩形 49"/>
          <p:cNvSpPr/>
          <p:nvPr/>
        </p:nvSpPr>
        <p:spPr>
          <a:xfrm>
            <a:off x="1056640" y="4727575"/>
            <a:ext cx="155067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积分加钱购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3249930" y="4718685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积分换好礼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5518785" y="4727575"/>
            <a:ext cx="1624330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积分换优惠券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90" y="615315"/>
            <a:ext cx="1811020" cy="392112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7573645" y="4660900"/>
            <a:ext cx="203517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积分换活动资格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830" y="621665"/>
            <a:ext cx="1765300" cy="39020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350" y="615315"/>
            <a:ext cx="2073910" cy="16795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350" y="2899410"/>
            <a:ext cx="2233930" cy="10769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7280" y="699770"/>
            <a:ext cx="2650490" cy="3139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36591" y="1356670"/>
            <a:ext cx="149733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345" b="1">
                <a:latin typeface="+mn-ea"/>
              </a:rPr>
              <a:t>积分获取方案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536591" y="1716103"/>
            <a:ext cx="2183130" cy="1337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积分任务：</a:t>
            </a:r>
            <a:endParaRPr lang="zh-CN" altLang="en-US" sz="1345">
              <a:latin typeface="+mn-ea"/>
              <a:cs typeface="+mn-ea"/>
              <a:sym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加入会员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商城消费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签到（</a:t>
            </a:r>
            <a:r>
              <a:rPr lang="en-US" altLang="zh-CN" sz="1345" dirty="0">
                <a:latin typeface="+mn-ea"/>
                <a:cs typeface="+mn-ea"/>
              </a:rPr>
              <a:t>1</a:t>
            </a:r>
            <a:r>
              <a:rPr lang="zh-CN" altLang="en-US" sz="1345">
                <a:latin typeface="+mn-ea"/>
                <a:cs typeface="+mn-ea"/>
              </a:rPr>
              <a:t>人</a:t>
            </a:r>
            <a:r>
              <a:rPr lang="en-US" altLang="zh-CN" sz="1345" dirty="0">
                <a:latin typeface="+mn-ea"/>
                <a:cs typeface="+mn-ea"/>
              </a:rPr>
              <a:t>/</a:t>
            </a:r>
            <a:r>
              <a:rPr lang="zh-CN" altLang="en-US" sz="1345">
                <a:latin typeface="+mn-ea"/>
                <a:cs typeface="+mn-ea"/>
              </a:rPr>
              <a:t>次</a:t>
            </a:r>
            <a:r>
              <a:rPr lang="en-US" altLang="zh-CN" sz="1345" dirty="0">
                <a:latin typeface="+mn-ea"/>
                <a:cs typeface="+mn-ea"/>
              </a:rPr>
              <a:t>/</a:t>
            </a:r>
            <a:r>
              <a:rPr lang="zh-CN" altLang="en-US" sz="1345">
                <a:latin typeface="+mn-ea"/>
                <a:cs typeface="+mn-ea"/>
              </a:rPr>
              <a:t>天）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积分话题互动（社群）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朋友圈转发活动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760912" y="1716103"/>
            <a:ext cx="3754120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所得积分：</a:t>
            </a:r>
            <a:endParaRPr lang="zh-CN" altLang="en-US" sz="1345">
              <a:latin typeface="+mn-ea"/>
              <a:cs typeface="+mn-ea"/>
            </a:endParaRP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注册可获取</a:t>
            </a:r>
            <a:r>
              <a:rPr lang="en-US" altLang="zh-CN" sz="1345" dirty="0">
                <a:latin typeface="+mn-ea"/>
                <a:cs typeface="+mn-ea"/>
              </a:rPr>
              <a:t>100</a:t>
            </a:r>
            <a:r>
              <a:rPr lang="zh-CN" altLang="en-US" sz="1345">
                <a:latin typeface="+mn-ea"/>
                <a:cs typeface="+mn-ea"/>
              </a:rPr>
              <a:t>积分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等额积分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签到</a:t>
            </a:r>
            <a:r>
              <a:rPr lang="en-US" altLang="zh-CN" sz="1345" dirty="0">
                <a:latin typeface="+mn-ea"/>
                <a:cs typeface="+mn-ea"/>
              </a:rPr>
              <a:t>5</a:t>
            </a:r>
            <a:r>
              <a:rPr lang="zh-CN" altLang="en-US" sz="1345">
                <a:latin typeface="+mn-ea"/>
                <a:cs typeface="+mn-ea"/>
              </a:rPr>
              <a:t>分，连续</a:t>
            </a:r>
            <a:r>
              <a:rPr lang="en-US" altLang="zh-CN" sz="1345" dirty="0">
                <a:latin typeface="+mn-ea"/>
                <a:cs typeface="+mn-ea"/>
              </a:rPr>
              <a:t>7</a:t>
            </a:r>
            <a:r>
              <a:rPr lang="zh-CN" altLang="en-US" sz="1345">
                <a:latin typeface="+mn-ea"/>
                <a:cs typeface="+mn-ea"/>
              </a:rPr>
              <a:t>天</a:t>
            </a:r>
            <a:r>
              <a:rPr lang="en-US" altLang="zh-CN" sz="1345" dirty="0">
                <a:latin typeface="+mn-ea"/>
                <a:cs typeface="+mn-ea"/>
              </a:rPr>
              <a:t>+10</a:t>
            </a:r>
            <a:r>
              <a:rPr lang="zh-CN" altLang="en-US" sz="1345">
                <a:latin typeface="+mn-ea"/>
                <a:cs typeface="+mn-ea"/>
              </a:rPr>
              <a:t>分，连续</a:t>
            </a:r>
            <a:r>
              <a:rPr lang="en-US" altLang="zh-CN" sz="1345" dirty="0">
                <a:latin typeface="+mn-ea"/>
                <a:cs typeface="+mn-ea"/>
              </a:rPr>
              <a:t>30</a:t>
            </a:r>
            <a:r>
              <a:rPr lang="zh-CN" altLang="en-US" sz="1345">
                <a:latin typeface="+mn-ea"/>
                <a:cs typeface="+mn-ea"/>
              </a:rPr>
              <a:t>天</a:t>
            </a:r>
            <a:r>
              <a:rPr lang="en-US" altLang="zh-CN" sz="1345" dirty="0">
                <a:latin typeface="+mn-ea"/>
                <a:cs typeface="+mn-ea"/>
              </a:rPr>
              <a:t>+20</a:t>
            </a:r>
            <a:r>
              <a:rPr lang="zh-CN" altLang="en-US" sz="1345">
                <a:latin typeface="+mn-ea"/>
                <a:cs typeface="+mn-ea"/>
              </a:rPr>
              <a:t>分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根据活动方案</a:t>
            </a:r>
            <a:r>
              <a:rPr lang="en-US" altLang="zh-CN" sz="1345" dirty="0">
                <a:latin typeface="+mn-ea"/>
                <a:cs typeface="+mn-ea"/>
              </a:rPr>
              <a:t>+</a:t>
            </a:r>
            <a:r>
              <a:rPr lang="zh-CN" altLang="en-US" sz="1345">
                <a:latin typeface="+mn-ea"/>
                <a:cs typeface="+mn-ea"/>
              </a:rPr>
              <a:t>积分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sz="1345" dirty="0">
                <a:latin typeface="+mn-ea"/>
                <a:cs typeface="+mn-ea"/>
              </a:rPr>
              <a:t>20</a:t>
            </a:r>
            <a:r>
              <a:rPr lang="zh-CN" altLang="en-US" sz="1345">
                <a:latin typeface="+mn-ea"/>
                <a:cs typeface="+mn-ea"/>
              </a:rPr>
              <a:t>分</a:t>
            </a:r>
            <a:r>
              <a:rPr lang="en-US" altLang="zh-CN" sz="1345" dirty="0">
                <a:latin typeface="+mn-ea"/>
                <a:cs typeface="+mn-ea"/>
              </a:rPr>
              <a:t>/</a:t>
            </a:r>
            <a:r>
              <a:rPr lang="zh-CN" altLang="en-US" sz="1345">
                <a:latin typeface="+mn-ea"/>
                <a:cs typeface="+mn-ea"/>
              </a:rPr>
              <a:t>条</a:t>
            </a:r>
            <a:r>
              <a:rPr lang="zh-CN" altLang="en-US" sz="1345">
                <a:latin typeface="+mn-ea"/>
                <a:cs typeface="+mn-ea"/>
                <a:sym typeface="+mn-ea"/>
              </a:rPr>
              <a:t>，</a:t>
            </a:r>
            <a:r>
              <a:rPr lang="en-US" altLang="zh-CN" sz="1345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1345">
                <a:latin typeface="+mn-ea"/>
                <a:cs typeface="+mn-ea"/>
                <a:sym typeface="+mn-ea"/>
              </a:rPr>
              <a:t>天内评论多条按</a:t>
            </a:r>
            <a:r>
              <a:rPr lang="en-US" altLang="zh-CN" sz="1345" dirty="0">
                <a:latin typeface="+mn-ea"/>
                <a:cs typeface="+mn-ea"/>
                <a:sym typeface="+mn-ea"/>
              </a:rPr>
              <a:t>1</a:t>
            </a:r>
            <a:r>
              <a:rPr lang="zh-CN" altLang="en-US" sz="1345">
                <a:latin typeface="+mn-ea"/>
                <a:cs typeface="+mn-ea"/>
                <a:sym typeface="+mn-ea"/>
              </a:rPr>
              <a:t>次计算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36591" y="3522864"/>
            <a:ext cx="2803525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345" b="1">
                <a:latin typeface="+mn-ea"/>
              </a:rPr>
              <a:t>积分兑换方案（</a:t>
            </a:r>
            <a:r>
              <a:rPr lang="en-US" altLang="zh-CN" sz="1345" b="1" dirty="0">
                <a:latin typeface="+mn-ea"/>
              </a:rPr>
              <a:t>10</a:t>
            </a:r>
            <a:r>
              <a:rPr lang="zh-CN" altLang="en-US" sz="1345" b="1">
                <a:latin typeface="+mn-ea"/>
              </a:rPr>
              <a:t>积分</a:t>
            </a:r>
            <a:r>
              <a:rPr lang="en-US" altLang="zh-CN" sz="1345" b="1" dirty="0">
                <a:latin typeface="+mn-ea"/>
              </a:rPr>
              <a:t>=1</a:t>
            </a:r>
            <a:r>
              <a:rPr lang="zh-CN" altLang="en-US" sz="1345" b="1">
                <a:latin typeface="+mn-ea"/>
              </a:rPr>
              <a:t>元）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508860" y="3908427"/>
            <a:ext cx="2042795" cy="1129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兑换品类：</a:t>
            </a:r>
            <a:endParaRPr lang="zh-CN" altLang="en-US" sz="1345">
              <a:latin typeface="+mn-ea"/>
              <a:cs typeface="+mn-ea"/>
              <a:sym typeface="+mn-ea"/>
            </a:endParaRP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优惠券（</a:t>
            </a:r>
            <a:r>
              <a:rPr lang="en-US" altLang="zh-CN" sz="1345" dirty="0">
                <a:latin typeface="+mn-ea"/>
                <a:cs typeface="+mn-ea"/>
              </a:rPr>
              <a:t>5</a:t>
            </a:r>
            <a:r>
              <a:rPr lang="zh-CN" altLang="en-US" sz="1345">
                <a:latin typeface="+mn-ea"/>
                <a:cs typeface="+mn-ea"/>
              </a:rPr>
              <a:t>元</a:t>
            </a:r>
            <a:r>
              <a:rPr lang="en-US" altLang="zh-CN" sz="1345" dirty="0">
                <a:latin typeface="+mn-ea"/>
                <a:cs typeface="+mn-ea"/>
              </a:rPr>
              <a:t>/10</a:t>
            </a:r>
            <a:r>
              <a:rPr lang="zh-CN" altLang="en-US" sz="1345">
                <a:latin typeface="+mn-ea"/>
                <a:cs typeface="+mn-ea"/>
              </a:rPr>
              <a:t>元）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特价试用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秒杀抢购</a:t>
            </a:r>
          </a:p>
          <a:p>
            <a:pPr marL="285750" indent="-285750">
              <a:buFont typeface="Wingdings" panose="05000000000000000000" charset="0"/>
              <a:buChar char="p"/>
            </a:pPr>
            <a:r>
              <a:rPr lang="zh-CN" altLang="en-US" sz="1345">
                <a:latin typeface="+mn-ea"/>
                <a:cs typeface="+mn-ea"/>
              </a:rPr>
              <a:t>兑换产品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733181" y="3908427"/>
            <a:ext cx="4601845" cy="1129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兑换方式：（比例：</a:t>
            </a:r>
            <a:r>
              <a:rPr lang="en-US" altLang="zh-CN" sz="1345" b="1" dirty="0">
                <a:solidFill>
                  <a:srgbClr val="FFC000"/>
                </a:solidFill>
                <a:latin typeface="+mn-ea"/>
                <a:cs typeface="+mn-ea"/>
              </a:rPr>
              <a:t>100</a:t>
            </a: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：</a:t>
            </a:r>
            <a:r>
              <a:rPr lang="en-US" altLang="zh-CN" sz="1345" b="1" dirty="0">
                <a:solidFill>
                  <a:srgbClr val="FFC000"/>
                </a:solidFill>
                <a:latin typeface="+mn-ea"/>
                <a:cs typeface="+mn-ea"/>
              </a:rPr>
              <a:t>1</a:t>
            </a:r>
            <a:r>
              <a:rPr lang="zh-CN" altLang="en-US" sz="1345" b="1">
                <a:solidFill>
                  <a:srgbClr val="FFC000"/>
                </a:solidFill>
                <a:latin typeface="+mn-ea"/>
                <a:cs typeface="+mn-ea"/>
              </a:rPr>
              <a:t>）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sz="1345" dirty="0">
                <a:latin typeface="+mn-ea"/>
                <a:cs typeface="+mn-ea"/>
              </a:rPr>
              <a:t>5</a:t>
            </a:r>
            <a:r>
              <a:rPr lang="zh-CN" altLang="en-US" sz="1345">
                <a:latin typeface="+mn-ea"/>
                <a:cs typeface="+mn-ea"/>
              </a:rPr>
              <a:t>元</a:t>
            </a:r>
            <a:r>
              <a:rPr lang="en-US" altLang="zh-CN" sz="1345" dirty="0">
                <a:latin typeface="+mn-ea"/>
                <a:cs typeface="+mn-ea"/>
              </a:rPr>
              <a:t>=50</a:t>
            </a:r>
            <a:r>
              <a:rPr lang="zh-CN" altLang="en-US" sz="1345">
                <a:latin typeface="+mn-ea"/>
                <a:cs typeface="+mn-ea"/>
              </a:rPr>
              <a:t>积分（满</a:t>
            </a:r>
            <a:r>
              <a:rPr lang="en-US" altLang="zh-CN" sz="1345" dirty="0">
                <a:latin typeface="+mn-ea"/>
                <a:cs typeface="+mn-ea"/>
              </a:rPr>
              <a:t>59-5</a:t>
            </a:r>
            <a:r>
              <a:rPr lang="zh-CN" altLang="en-US" sz="1345">
                <a:latin typeface="+mn-ea"/>
                <a:cs typeface="+mn-ea"/>
              </a:rPr>
              <a:t>）</a:t>
            </a:r>
            <a:r>
              <a:rPr lang="en-US" altLang="zh-CN" sz="1345" dirty="0">
                <a:latin typeface="+mn-ea"/>
                <a:cs typeface="+mn-ea"/>
              </a:rPr>
              <a:t>/10</a:t>
            </a:r>
            <a:r>
              <a:rPr lang="zh-CN" altLang="en-US" sz="1345">
                <a:latin typeface="+mn-ea"/>
                <a:cs typeface="+mn-ea"/>
              </a:rPr>
              <a:t>元</a:t>
            </a:r>
            <a:r>
              <a:rPr lang="en-US" altLang="zh-CN" sz="1345" dirty="0">
                <a:latin typeface="+mn-ea"/>
                <a:cs typeface="+mn-ea"/>
              </a:rPr>
              <a:t>=100</a:t>
            </a:r>
            <a:r>
              <a:rPr lang="zh-CN" altLang="en-US" sz="1345">
                <a:latin typeface="+mn-ea"/>
                <a:cs typeface="+mn-ea"/>
              </a:rPr>
              <a:t>积分（满</a:t>
            </a:r>
            <a:r>
              <a:rPr lang="en-US" altLang="zh-CN" sz="1345" dirty="0">
                <a:latin typeface="+mn-ea"/>
                <a:cs typeface="+mn-ea"/>
              </a:rPr>
              <a:t>109-10</a:t>
            </a:r>
            <a:r>
              <a:rPr lang="zh-CN" altLang="en-US" sz="1345">
                <a:latin typeface="+mn-ea"/>
                <a:cs typeface="+mn-ea"/>
              </a:rPr>
              <a:t>）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altLang="zh-CN" sz="1345" dirty="0">
                <a:latin typeface="+mn-ea"/>
                <a:cs typeface="+mn-ea"/>
              </a:rPr>
              <a:t>100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r>
              <a:rPr lang="en-US" altLang="zh-CN" sz="1345" dirty="0">
                <a:latin typeface="+mn-ea"/>
                <a:cs typeface="+mn-ea"/>
              </a:rPr>
              <a:t>+XX.XX</a:t>
            </a:r>
            <a:r>
              <a:rPr lang="zh-CN" altLang="en-US" sz="1345">
                <a:latin typeface="+mn-ea"/>
                <a:cs typeface="+mn-ea"/>
              </a:rPr>
              <a:t>元特价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en-US" sz="1345" dirty="0">
                <a:latin typeface="+mn-ea"/>
                <a:cs typeface="+mn-ea"/>
              </a:rPr>
              <a:t>50</a:t>
            </a:r>
            <a:r>
              <a:rPr lang="zh-CN" altLang="en-US" sz="1345">
                <a:latin typeface="+mn-ea"/>
                <a:cs typeface="+mn-ea"/>
              </a:rPr>
              <a:t>积分</a:t>
            </a:r>
            <a:r>
              <a:rPr lang="en-US" altLang="zh-CN" sz="1345" dirty="0">
                <a:latin typeface="+mn-ea"/>
                <a:cs typeface="+mn-ea"/>
              </a:rPr>
              <a:t>+</a:t>
            </a:r>
            <a:r>
              <a:rPr lang="zh-CN" altLang="en-US" sz="1345">
                <a:latin typeface="+mn-ea"/>
                <a:cs typeface="+mn-ea"/>
              </a:rPr>
              <a:t>秒杀价</a:t>
            </a:r>
          </a:p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 sz="1345">
                <a:latin typeface="+mn-ea"/>
                <a:cs typeface="+mn-ea"/>
              </a:rPr>
              <a:t>商品价格（日常价）</a:t>
            </a:r>
            <a:r>
              <a:rPr lang="en-US" altLang="zh-CN" sz="1345" dirty="0">
                <a:latin typeface="+mn-ea"/>
                <a:cs typeface="+mn-ea"/>
              </a:rPr>
              <a:t>*100+</a:t>
            </a:r>
            <a:r>
              <a:rPr lang="zh-CN" altLang="en-US" sz="1345">
                <a:latin typeface="+mn-ea"/>
                <a:cs typeface="+mn-ea"/>
              </a:rPr>
              <a:t>付邮</a:t>
            </a:r>
          </a:p>
        </p:txBody>
      </p:sp>
      <p:sp>
        <p:nvSpPr>
          <p:cNvPr id="19" name="折角形 18"/>
          <p:cNvSpPr/>
          <p:nvPr/>
        </p:nvSpPr>
        <p:spPr>
          <a:xfrm>
            <a:off x="1531791" y="1704904"/>
            <a:ext cx="7455288" cy="1574783"/>
          </a:xfrm>
          <a:prstGeom prst="foldedCorner">
            <a:avLst/>
          </a:prstGeom>
          <a:noFill/>
          <a:ln w="28575">
            <a:solidFill>
              <a:srgbClr val="FFC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0"/>
          </a:p>
        </p:txBody>
      </p:sp>
      <p:sp>
        <p:nvSpPr>
          <p:cNvPr id="20" name="折角形 19"/>
          <p:cNvSpPr/>
          <p:nvPr/>
        </p:nvSpPr>
        <p:spPr>
          <a:xfrm>
            <a:off x="1531791" y="3907893"/>
            <a:ext cx="7455288" cy="1189753"/>
          </a:xfrm>
          <a:prstGeom prst="foldedCorner">
            <a:avLst/>
          </a:prstGeom>
          <a:noFill/>
          <a:ln w="28575">
            <a:solidFill>
              <a:srgbClr val="FFC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10"/>
          </a:p>
        </p:txBody>
      </p:sp>
      <p:sp>
        <p:nvSpPr>
          <p:cNvPr id="2" name="矩形 1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2859405" y="873760"/>
            <a:ext cx="48006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会员体系：</a:t>
            </a:r>
            <a:r>
              <a:rPr lang="zh-CN" altLang="en-US" sz="1600" b="1" dirty="0">
                <a:sym typeface="+mn-ea"/>
              </a:rPr>
              <a:t>私域积分体系搭建</a:t>
            </a:r>
            <a:endParaRPr lang="zh-CN" altLang="en-US" sz="1600" b="1"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6" name="图片 3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7" name="图片 3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8" name="图片 3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1001078" y="438150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会员体系积分系统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0" name="对角圆角矩形 9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/>
          <p:nvPr/>
        </p:nvSpPr>
        <p:spPr>
          <a:xfrm>
            <a:off x="774065" y="53975"/>
            <a:ext cx="45307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会员升级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充值会员体系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" y="635635"/>
            <a:ext cx="4227195" cy="4784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0"/>
            <a:ext cx="2889250" cy="575564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15265" y="143510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/>
          <p:nvPr/>
        </p:nvSpPr>
        <p:spPr>
          <a:xfrm>
            <a:off x="676910" y="-6985"/>
            <a:ext cx="41294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会员运营的体现</a:t>
            </a:r>
            <a:r>
              <a:rPr lang="en-US" altLang="zh-CN" sz="1600" b="1"/>
              <a:t>--</a:t>
            </a:r>
            <a:r>
              <a:rPr lang="zh-CN" altLang="en-US" sz="1600" b="1"/>
              <a:t>结合品牌的</a:t>
            </a:r>
            <a:r>
              <a:rPr lang="en-US" altLang="zh-CN" sz="1600" b="1"/>
              <a:t>UI</a:t>
            </a:r>
            <a:r>
              <a:rPr lang="zh-CN" altLang="en-US" sz="1600" b="1"/>
              <a:t>表现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" y="467995"/>
            <a:ext cx="1933575" cy="1775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25" y="467995"/>
            <a:ext cx="2132330" cy="4739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30" y="421005"/>
            <a:ext cx="2261235" cy="4997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570" y="467995"/>
            <a:ext cx="2284095" cy="4386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70" y="2287270"/>
            <a:ext cx="1895475" cy="33629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15900" y="45720"/>
            <a:ext cx="341630" cy="24574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223135" y="256794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6765" y="2504440"/>
            <a:ext cx="6146800" cy="6302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某洗护用品品牌会员体系案例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3865245" y="1222375"/>
            <a:ext cx="2071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会员体系框架</a:t>
            </a:r>
          </a:p>
        </p:txBody>
      </p:sp>
      <p:pic>
        <p:nvPicPr>
          <p:cNvPr id="4" name="图片 3" descr="图片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74310" y="2152015"/>
            <a:ext cx="150622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55345" y="2152015"/>
            <a:ext cx="150622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图片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569835" y="2152015"/>
            <a:ext cx="150622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086735" y="2152015"/>
            <a:ext cx="1543050" cy="189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>
            <a:off x="905510" y="3161665"/>
            <a:ext cx="1323340" cy="694690"/>
            <a:chOff x="3948" y="7655"/>
            <a:chExt cx="2084" cy="109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48" y="7655"/>
              <a:ext cx="2084" cy="109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4351" y="7961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普通会员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3147695" y="2250440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147695" y="3318510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368675" y="3356610"/>
            <a:ext cx="89408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高级会员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KOC</a:t>
            </a:r>
          </a:p>
        </p:txBody>
      </p:sp>
      <p:sp>
        <p:nvSpPr>
          <p:cNvPr id="13" name="矩形 12"/>
          <p:cNvSpPr/>
          <p:nvPr/>
        </p:nvSpPr>
        <p:spPr>
          <a:xfrm>
            <a:off x="7654290" y="2250440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654290" y="3355975"/>
            <a:ext cx="1336675" cy="38227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5365750" y="3162935"/>
            <a:ext cx="1323340" cy="694690"/>
            <a:chOff x="3948" y="7655"/>
            <a:chExt cx="2084" cy="109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48" y="7655"/>
              <a:ext cx="2084" cy="1094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4286" y="7961"/>
              <a:ext cx="140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rgbClr val="FFC000"/>
                  </a:solidFill>
                  <a:sym typeface="+mn-ea"/>
                </a:rPr>
                <a:t>会员权益</a:t>
              </a: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786370" y="3394075"/>
            <a:ext cx="1071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>
                <a:solidFill>
                  <a:schemeClr val="tx1"/>
                </a:solidFill>
                <a:sym typeface="+mn-ea"/>
              </a:rPr>
              <a:t>会员宠粉日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52475" y="4182110"/>
            <a:ext cx="178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加入社群并注册小程序商城成为普通会员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16280" y="4828540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享受普通会员权益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924175" y="4182110"/>
            <a:ext cx="1783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招募并筛选种子用户，升级为高级会员（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KOC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2887980" y="4828540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享受高级会员权益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135880" y="4274185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制定区别会员权益方案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7431405" y="4274820"/>
            <a:ext cx="17837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每月会员强归属感活动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20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062673" y="405130"/>
            <a:ext cx="373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latin typeface="+mj-ea"/>
                <a:ea typeface="+mj-ea"/>
                <a:sym typeface="+mn-ea"/>
              </a:rPr>
              <a:t>点燃私域运营流程图及</a:t>
            </a:r>
            <a:r>
              <a:rPr lang="zh-CN" sz="2000" b="1">
                <a:latin typeface="+mj-ea"/>
                <a:ea typeface="+mj-ea"/>
                <a:sym typeface="+mn-ea"/>
              </a:rPr>
              <a:t>九大版块</a:t>
            </a:r>
            <a:endParaRPr lang="zh-CN" altLang="en-US" sz="200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2" name="图片 1" descr="快鱼logo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84870" y="142875"/>
            <a:ext cx="699135" cy="699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190" y="1912620"/>
            <a:ext cx="10027920" cy="700405"/>
          </a:xfrm>
          <a:prstGeom prst="rect">
            <a:avLst/>
          </a:prstGeom>
        </p:spPr>
      </p:pic>
      <p:grpSp>
        <p:nvGrpSpPr>
          <p:cNvPr id="32" name="组合 31"/>
          <p:cNvGrpSpPr/>
          <p:nvPr>
            <p:custDataLst>
              <p:tags r:id="rId1"/>
            </p:custDataLst>
          </p:nvPr>
        </p:nvGrpSpPr>
        <p:grpSpPr>
          <a:xfrm>
            <a:off x="386839" y="3035459"/>
            <a:ext cx="2256562" cy="1775895"/>
            <a:chOff x="1497698" y="3381375"/>
            <a:chExt cx="2795806" cy="2200275"/>
          </a:xfrm>
        </p:grpSpPr>
        <p:sp>
          <p:nvSpPr>
            <p:cNvPr id="13" name="任意多边形 12"/>
            <p:cNvSpPr/>
            <p:nvPr>
              <p:custDataLst>
                <p:tags r:id="rId14"/>
              </p:custDataLst>
            </p:nvPr>
          </p:nvSpPr>
          <p:spPr>
            <a:xfrm>
              <a:off x="1802658" y="4510967"/>
              <a:ext cx="2185887" cy="299157"/>
            </a:xfrm>
            <a:custGeom>
              <a:avLst/>
              <a:gdLst>
                <a:gd name="connsiteX0" fmla="*/ 0 w 3062288"/>
                <a:gd name="connsiteY0" fmla="*/ 0 h 419100"/>
                <a:gd name="connsiteX1" fmla="*/ 23398 w 3062288"/>
                <a:gd name="connsiteY1" fmla="*/ 0 h 419100"/>
                <a:gd name="connsiteX2" fmla="*/ 85310 w 3062288"/>
                <a:gd name="connsiteY2" fmla="*/ 247650 h 419100"/>
                <a:gd name="connsiteX3" fmla="*/ 2976976 w 3062288"/>
                <a:gd name="connsiteY3" fmla="*/ 247650 h 419100"/>
                <a:gd name="connsiteX4" fmla="*/ 3038889 w 3062288"/>
                <a:gd name="connsiteY4" fmla="*/ 0 h 419100"/>
                <a:gd name="connsiteX5" fmla="*/ 3062288 w 3062288"/>
                <a:gd name="connsiteY5" fmla="*/ 0 h 419100"/>
                <a:gd name="connsiteX6" fmla="*/ 2995612 w 3062288"/>
                <a:gd name="connsiteY6" fmla="*/ 266701 h 419100"/>
                <a:gd name="connsiteX7" fmla="*/ 1656649 w 3062288"/>
                <a:gd name="connsiteY7" fmla="*/ 266701 h 419100"/>
                <a:gd name="connsiteX8" fmla="*/ 1531144 w 3062288"/>
                <a:gd name="connsiteY8" fmla="*/ 419100 h 419100"/>
                <a:gd name="connsiteX9" fmla="*/ 1405639 w 3062288"/>
                <a:gd name="connsiteY9" fmla="*/ 266701 h 419100"/>
                <a:gd name="connsiteX10" fmla="*/ 66675 w 3062288"/>
                <a:gd name="connsiteY10" fmla="*/ 26670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2288" h="419100">
                  <a:moveTo>
                    <a:pt x="0" y="0"/>
                  </a:moveTo>
                  <a:lnTo>
                    <a:pt x="23398" y="0"/>
                  </a:lnTo>
                  <a:lnTo>
                    <a:pt x="85310" y="247650"/>
                  </a:lnTo>
                  <a:lnTo>
                    <a:pt x="2976976" y="247650"/>
                  </a:lnTo>
                  <a:lnTo>
                    <a:pt x="3038889" y="0"/>
                  </a:lnTo>
                  <a:lnTo>
                    <a:pt x="3062288" y="0"/>
                  </a:lnTo>
                  <a:lnTo>
                    <a:pt x="2995612" y="266701"/>
                  </a:lnTo>
                  <a:lnTo>
                    <a:pt x="1656649" y="266701"/>
                  </a:lnTo>
                  <a:lnTo>
                    <a:pt x="1531144" y="419100"/>
                  </a:lnTo>
                  <a:lnTo>
                    <a:pt x="1405639" y="266701"/>
                  </a:lnTo>
                  <a:lnTo>
                    <a:pt x="66675" y="26670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rtlCol="0" anchor="ctr">
              <a:normAutofit fontScale="80000" lnSpcReduction="20000"/>
            </a:bodyPr>
            <a:lstStyle/>
            <a:p>
              <a:pPr algn="ctr"/>
              <a:endParaRPr lang="zh-CN" altLang="en-US" sz="1510">
                <a:solidFill>
                  <a:srgbClr val="FFFFFF"/>
                </a:solidFill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15"/>
              </p:custDataLst>
            </p:nvPr>
          </p:nvSpPr>
          <p:spPr>
            <a:xfrm>
              <a:off x="2607601" y="4867275"/>
              <a:ext cx="576000" cy="714375"/>
            </a:xfrm>
            <a:custGeom>
              <a:avLst/>
              <a:gdLst>
                <a:gd name="connsiteX0" fmla="*/ 288000 w 576000"/>
                <a:gd name="connsiteY0" fmla="*/ 57150 h 714375"/>
                <a:gd name="connsiteX1" fmla="*/ 576000 w 576000"/>
                <a:gd name="connsiteY1" fmla="*/ 209550 h 714375"/>
                <a:gd name="connsiteX2" fmla="*/ 576000 w 576000"/>
                <a:gd name="connsiteY2" fmla="*/ 561975 h 714375"/>
                <a:gd name="connsiteX3" fmla="*/ 288000 w 576000"/>
                <a:gd name="connsiteY3" fmla="*/ 714375 h 714375"/>
                <a:gd name="connsiteX4" fmla="*/ 0 w 576000"/>
                <a:gd name="connsiteY4" fmla="*/ 561975 h 714375"/>
                <a:gd name="connsiteX5" fmla="*/ 0 w 576000"/>
                <a:gd name="connsiteY5" fmla="*/ 209550 h 714375"/>
                <a:gd name="connsiteX6" fmla="*/ 288000 w 576000"/>
                <a:gd name="connsiteY6" fmla="*/ 0 h 714375"/>
                <a:gd name="connsiteX7" fmla="*/ 576000 w 576000"/>
                <a:gd name="connsiteY7" fmla="*/ 152400 h 714375"/>
                <a:gd name="connsiteX8" fmla="*/ 576000 w 576000"/>
                <a:gd name="connsiteY8" fmla="*/ 180975 h 714375"/>
                <a:gd name="connsiteX9" fmla="*/ 288000 w 576000"/>
                <a:gd name="connsiteY9" fmla="*/ 28575 h 714375"/>
                <a:gd name="connsiteX10" fmla="*/ 0 w 576000"/>
                <a:gd name="connsiteY10" fmla="*/ 180975 h 714375"/>
                <a:gd name="connsiteX11" fmla="*/ 0 w 576000"/>
                <a:gd name="connsiteY11" fmla="*/ 152400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6000" h="714375">
                  <a:moveTo>
                    <a:pt x="288000" y="57150"/>
                  </a:moveTo>
                  <a:lnTo>
                    <a:pt x="576000" y="209550"/>
                  </a:lnTo>
                  <a:lnTo>
                    <a:pt x="576000" y="561975"/>
                  </a:lnTo>
                  <a:lnTo>
                    <a:pt x="288000" y="714375"/>
                  </a:lnTo>
                  <a:lnTo>
                    <a:pt x="0" y="561975"/>
                  </a:lnTo>
                  <a:lnTo>
                    <a:pt x="0" y="209550"/>
                  </a:lnTo>
                  <a:close/>
                  <a:moveTo>
                    <a:pt x="288000" y="0"/>
                  </a:moveTo>
                  <a:lnTo>
                    <a:pt x="576000" y="152400"/>
                  </a:lnTo>
                  <a:lnTo>
                    <a:pt x="576000" y="180975"/>
                  </a:lnTo>
                  <a:lnTo>
                    <a:pt x="288000" y="28575"/>
                  </a:lnTo>
                  <a:lnTo>
                    <a:pt x="0" y="180975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15" dirty="0">
                  <a:solidFill>
                    <a:srgbClr val="FFFFFF"/>
                  </a:solidFill>
                </a:rPr>
                <a:t>A</a:t>
              </a:r>
              <a:endParaRPr lang="zh-CN" altLang="en-US" sz="2015" dirty="0">
                <a:solidFill>
                  <a:srgbClr val="FFFFFF"/>
                </a:solidFill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16"/>
              </p:custDataLst>
            </p:nvPr>
          </p:nvSpPr>
          <p:spPr>
            <a:xfrm>
              <a:off x="1497698" y="3381375"/>
              <a:ext cx="2795806" cy="1260113"/>
            </a:xfrm>
            <a:custGeom>
              <a:avLst/>
              <a:gdLst>
                <a:gd name="connsiteX0" fmla="*/ 16494 w 2795806"/>
                <a:gd name="connsiteY0" fmla="*/ 49404 h 1260113"/>
                <a:gd name="connsiteX1" fmla="*/ 2779312 w 2795806"/>
                <a:gd name="connsiteY1" fmla="*/ 49404 h 1260113"/>
                <a:gd name="connsiteX2" fmla="*/ 2375105 w 2795806"/>
                <a:gd name="connsiteY2" fmla="*/ 1260113 h 1260113"/>
                <a:gd name="connsiteX3" fmla="*/ 420701 w 2795806"/>
                <a:gd name="connsiteY3" fmla="*/ 1260113 h 1260113"/>
                <a:gd name="connsiteX4" fmla="*/ 0 w 2795806"/>
                <a:gd name="connsiteY4" fmla="*/ 0 h 1260113"/>
                <a:gd name="connsiteX5" fmla="*/ 2795806 w 2795806"/>
                <a:gd name="connsiteY5" fmla="*/ 0 h 1260113"/>
                <a:gd name="connsiteX6" fmla="*/ 2785322 w 2795806"/>
                <a:gd name="connsiteY6" fmla="*/ 31404 h 1260113"/>
                <a:gd name="connsiteX7" fmla="*/ 10485 w 2795806"/>
                <a:gd name="connsiteY7" fmla="*/ 31404 h 126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5806" h="1260113">
                  <a:moveTo>
                    <a:pt x="16494" y="49404"/>
                  </a:moveTo>
                  <a:lnTo>
                    <a:pt x="2779312" y="49404"/>
                  </a:lnTo>
                  <a:lnTo>
                    <a:pt x="2375105" y="1260113"/>
                  </a:lnTo>
                  <a:lnTo>
                    <a:pt x="420701" y="1260113"/>
                  </a:lnTo>
                  <a:close/>
                  <a:moveTo>
                    <a:pt x="0" y="0"/>
                  </a:moveTo>
                  <a:lnTo>
                    <a:pt x="2795806" y="0"/>
                  </a:lnTo>
                  <a:lnTo>
                    <a:pt x="2785322" y="31404"/>
                  </a:lnTo>
                  <a:lnTo>
                    <a:pt x="10485" y="31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lIns="211633" tIns="60466" rIns="211633" rtlCol="0" anchor="ctr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始于洞察</a:t>
              </a:r>
            </a:p>
          </p:txBody>
        </p:sp>
      </p:grpSp>
      <p:grpSp>
        <p:nvGrpSpPr>
          <p:cNvPr id="37" name="组合 36"/>
          <p:cNvGrpSpPr/>
          <p:nvPr>
            <p:custDataLst>
              <p:tags r:id="rId2"/>
            </p:custDataLst>
          </p:nvPr>
        </p:nvGrpSpPr>
        <p:grpSpPr>
          <a:xfrm>
            <a:off x="2796658" y="3035459"/>
            <a:ext cx="2256562" cy="1775895"/>
            <a:chOff x="1497698" y="3381375"/>
            <a:chExt cx="2795806" cy="2200275"/>
          </a:xfrm>
        </p:grpSpPr>
        <p:sp>
          <p:nvSpPr>
            <p:cNvPr id="38" name="任意多边形 37"/>
            <p:cNvSpPr/>
            <p:nvPr>
              <p:custDataLst>
                <p:tags r:id="rId11"/>
              </p:custDataLst>
            </p:nvPr>
          </p:nvSpPr>
          <p:spPr>
            <a:xfrm>
              <a:off x="1802658" y="4510967"/>
              <a:ext cx="2185887" cy="299157"/>
            </a:xfrm>
            <a:custGeom>
              <a:avLst/>
              <a:gdLst>
                <a:gd name="connsiteX0" fmla="*/ 0 w 3062288"/>
                <a:gd name="connsiteY0" fmla="*/ 0 h 419100"/>
                <a:gd name="connsiteX1" fmla="*/ 23398 w 3062288"/>
                <a:gd name="connsiteY1" fmla="*/ 0 h 419100"/>
                <a:gd name="connsiteX2" fmla="*/ 85310 w 3062288"/>
                <a:gd name="connsiteY2" fmla="*/ 247650 h 419100"/>
                <a:gd name="connsiteX3" fmla="*/ 2976976 w 3062288"/>
                <a:gd name="connsiteY3" fmla="*/ 247650 h 419100"/>
                <a:gd name="connsiteX4" fmla="*/ 3038889 w 3062288"/>
                <a:gd name="connsiteY4" fmla="*/ 0 h 419100"/>
                <a:gd name="connsiteX5" fmla="*/ 3062288 w 3062288"/>
                <a:gd name="connsiteY5" fmla="*/ 0 h 419100"/>
                <a:gd name="connsiteX6" fmla="*/ 2995612 w 3062288"/>
                <a:gd name="connsiteY6" fmla="*/ 266701 h 419100"/>
                <a:gd name="connsiteX7" fmla="*/ 1656649 w 3062288"/>
                <a:gd name="connsiteY7" fmla="*/ 266701 h 419100"/>
                <a:gd name="connsiteX8" fmla="*/ 1531144 w 3062288"/>
                <a:gd name="connsiteY8" fmla="*/ 419100 h 419100"/>
                <a:gd name="connsiteX9" fmla="*/ 1405639 w 3062288"/>
                <a:gd name="connsiteY9" fmla="*/ 266701 h 419100"/>
                <a:gd name="connsiteX10" fmla="*/ 66675 w 3062288"/>
                <a:gd name="connsiteY10" fmla="*/ 26670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2288" h="419100">
                  <a:moveTo>
                    <a:pt x="0" y="0"/>
                  </a:moveTo>
                  <a:lnTo>
                    <a:pt x="23398" y="0"/>
                  </a:lnTo>
                  <a:lnTo>
                    <a:pt x="85310" y="247650"/>
                  </a:lnTo>
                  <a:lnTo>
                    <a:pt x="2976976" y="247650"/>
                  </a:lnTo>
                  <a:lnTo>
                    <a:pt x="3038889" y="0"/>
                  </a:lnTo>
                  <a:lnTo>
                    <a:pt x="3062288" y="0"/>
                  </a:lnTo>
                  <a:lnTo>
                    <a:pt x="2995612" y="266701"/>
                  </a:lnTo>
                  <a:lnTo>
                    <a:pt x="1656649" y="266701"/>
                  </a:lnTo>
                  <a:lnTo>
                    <a:pt x="1531144" y="419100"/>
                  </a:lnTo>
                  <a:lnTo>
                    <a:pt x="1405639" y="266701"/>
                  </a:lnTo>
                  <a:lnTo>
                    <a:pt x="66675" y="26670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rtlCol="0" anchor="ctr">
              <a:normAutofit fontScale="80000" lnSpcReduction="20000"/>
            </a:bodyPr>
            <a:lstStyle/>
            <a:p>
              <a:pPr algn="ctr"/>
              <a:endParaRPr lang="zh-CN" altLang="en-US" sz="1510">
                <a:solidFill>
                  <a:srgbClr val="FFFFFF"/>
                </a:solidFill>
              </a:endParaRPr>
            </a:p>
          </p:txBody>
        </p:sp>
        <p:sp>
          <p:nvSpPr>
            <p:cNvPr id="39" name="任意多边形 38"/>
            <p:cNvSpPr/>
            <p:nvPr>
              <p:custDataLst>
                <p:tags r:id="rId12"/>
              </p:custDataLst>
            </p:nvPr>
          </p:nvSpPr>
          <p:spPr>
            <a:xfrm>
              <a:off x="2607601" y="4867275"/>
              <a:ext cx="576000" cy="714375"/>
            </a:xfrm>
            <a:custGeom>
              <a:avLst/>
              <a:gdLst>
                <a:gd name="connsiteX0" fmla="*/ 288000 w 576000"/>
                <a:gd name="connsiteY0" fmla="*/ 57150 h 714375"/>
                <a:gd name="connsiteX1" fmla="*/ 576000 w 576000"/>
                <a:gd name="connsiteY1" fmla="*/ 209550 h 714375"/>
                <a:gd name="connsiteX2" fmla="*/ 576000 w 576000"/>
                <a:gd name="connsiteY2" fmla="*/ 561975 h 714375"/>
                <a:gd name="connsiteX3" fmla="*/ 288000 w 576000"/>
                <a:gd name="connsiteY3" fmla="*/ 714375 h 714375"/>
                <a:gd name="connsiteX4" fmla="*/ 0 w 576000"/>
                <a:gd name="connsiteY4" fmla="*/ 561975 h 714375"/>
                <a:gd name="connsiteX5" fmla="*/ 0 w 576000"/>
                <a:gd name="connsiteY5" fmla="*/ 209550 h 714375"/>
                <a:gd name="connsiteX6" fmla="*/ 288000 w 576000"/>
                <a:gd name="connsiteY6" fmla="*/ 0 h 714375"/>
                <a:gd name="connsiteX7" fmla="*/ 576000 w 576000"/>
                <a:gd name="connsiteY7" fmla="*/ 152400 h 714375"/>
                <a:gd name="connsiteX8" fmla="*/ 576000 w 576000"/>
                <a:gd name="connsiteY8" fmla="*/ 180975 h 714375"/>
                <a:gd name="connsiteX9" fmla="*/ 288000 w 576000"/>
                <a:gd name="connsiteY9" fmla="*/ 28575 h 714375"/>
                <a:gd name="connsiteX10" fmla="*/ 0 w 576000"/>
                <a:gd name="connsiteY10" fmla="*/ 180975 h 714375"/>
                <a:gd name="connsiteX11" fmla="*/ 0 w 576000"/>
                <a:gd name="connsiteY11" fmla="*/ 152400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6000" h="714375">
                  <a:moveTo>
                    <a:pt x="288000" y="57150"/>
                  </a:moveTo>
                  <a:lnTo>
                    <a:pt x="576000" y="209550"/>
                  </a:lnTo>
                  <a:lnTo>
                    <a:pt x="576000" y="561975"/>
                  </a:lnTo>
                  <a:lnTo>
                    <a:pt x="288000" y="714375"/>
                  </a:lnTo>
                  <a:lnTo>
                    <a:pt x="0" y="561975"/>
                  </a:lnTo>
                  <a:lnTo>
                    <a:pt x="0" y="209550"/>
                  </a:lnTo>
                  <a:close/>
                  <a:moveTo>
                    <a:pt x="288000" y="0"/>
                  </a:moveTo>
                  <a:lnTo>
                    <a:pt x="576000" y="152400"/>
                  </a:lnTo>
                  <a:lnTo>
                    <a:pt x="576000" y="180975"/>
                  </a:lnTo>
                  <a:lnTo>
                    <a:pt x="288000" y="28575"/>
                  </a:lnTo>
                  <a:lnTo>
                    <a:pt x="0" y="180975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15" dirty="0">
                  <a:solidFill>
                    <a:srgbClr val="FFFFFF"/>
                  </a:solidFill>
                </a:rPr>
                <a:t>B</a:t>
              </a:r>
              <a:endParaRPr lang="zh-CN" altLang="en-US" sz="2015" dirty="0">
                <a:solidFill>
                  <a:srgbClr val="FFFFFF"/>
                </a:solidFill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13"/>
              </p:custDataLst>
            </p:nvPr>
          </p:nvSpPr>
          <p:spPr>
            <a:xfrm>
              <a:off x="1497698" y="3381375"/>
              <a:ext cx="2795806" cy="1260113"/>
            </a:xfrm>
            <a:custGeom>
              <a:avLst/>
              <a:gdLst>
                <a:gd name="connsiteX0" fmla="*/ 16494 w 2795806"/>
                <a:gd name="connsiteY0" fmla="*/ 49404 h 1260113"/>
                <a:gd name="connsiteX1" fmla="*/ 2779312 w 2795806"/>
                <a:gd name="connsiteY1" fmla="*/ 49404 h 1260113"/>
                <a:gd name="connsiteX2" fmla="*/ 2375105 w 2795806"/>
                <a:gd name="connsiteY2" fmla="*/ 1260113 h 1260113"/>
                <a:gd name="connsiteX3" fmla="*/ 420701 w 2795806"/>
                <a:gd name="connsiteY3" fmla="*/ 1260113 h 1260113"/>
                <a:gd name="connsiteX4" fmla="*/ 0 w 2795806"/>
                <a:gd name="connsiteY4" fmla="*/ 0 h 1260113"/>
                <a:gd name="connsiteX5" fmla="*/ 2795806 w 2795806"/>
                <a:gd name="connsiteY5" fmla="*/ 0 h 1260113"/>
                <a:gd name="connsiteX6" fmla="*/ 2785322 w 2795806"/>
                <a:gd name="connsiteY6" fmla="*/ 31404 h 1260113"/>
                <a:gd name="connsiteX7" fmla="*/ 10485 w 2795806"/>
                <a:gd name="connsiteY7" fmla="*/ 31404 h 126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5806" h="1260113">
                  <a:moveTo>
                    <a:pt x="16494" y="49404"/>
                  </a:moveTo>
                  <a:lnTo>
                    <a:pt x="2779312" y="49404"/>
                  </a:lnTo>
                  <a:lnTo>
                    <a:pt x="2375105" y="1260113"/>
                  </a:lnTo>
                  <a:lnTo>
                    <a:pt x="420701" y="1260113"/>
                  </a:lnTo>
                  <a:close/>
                  <a:moveTo>
                    <a:pt x="0" y="0"/>
                  </a:moveTo>
                  <a:lnTo>
                    <a:pt x="2795806" y="0"/>
                  </a:lnTo>
                  <a:lnTo>
                    <a:pt x="2785322" y="31404"/>
                  </a:lnTo>
                  <a:lnTo>
                    <a:pt x="10485" y="31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lIns="211633" tIns="60466" rIns="211633" rtlCol="0" anchor="ctr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慎于规划</a:t>
              </a:r>
            </a:p>
          </p:txBody>
        </p:sp>
      </p:grpSp>
      <p:grpSp>
        <p:nvGrpSpPr>
          <p:cNvPr id="41" name="组合 40"/>
          <p:cNvGrpSpPr/>
          <p:nvPr>
            <p:custDataLst>
              <p:tags r:id="rId3"/>
            </p:custDataLst>
          </p:nvPr>
        </p:nvGrpSpPr>
        <p:grpSpPr>
          <a:xfrm>
            <a:off x="5206477" y="3035459"/>
            <a:ext cx="2256562" cy="1775895"/>
            <a:chOff x="1497698" y="3381375"/>
            <a:chExt cx="2795806" cy="2200275"/>
          </a:xfrm>
        </p:grpSpPr>
        <p:sp>
          <p:nvSpPr>
            <p:cNvPr id="42" name="任意多边形 41"/>
            <p:cNvSpPr/>
            <p:nvPr>
              <p:custDataLst>
                <p:tags r:id="rId8"/>
              </p:custDataLst>
            </p:nvPr>
          </p:nvSpPr>
          <p:spPr>
            <a:xfrm>
              <a:off x="1802658" y="4510967"/>
              <a:ext cx="2185887" cy="299157"/>
            </a:xfrm>
            <a:custGeom>
              <a:avLst/>
              <a:gdLst>
                <a:gd name="connsiteX0" fmla="*/ 0 w 3062288"/>
                <a:gd name="connsiteY0" fmla="*/ 0 h 419100"/>
                <a:gd name="connsiteX1" fmla="*/ 23398 w 3062288"/>
                <a:gd name="connsiteY1" fmla="*/ 0 h 419100"/>
                <a:gd name="connsiteX2" fmla="*/ 85310 w 3062288"/>
                <a:gd name="connsiteY2" fmla="*/ 247650 h 419100"/>
                <a:gd name="connsiteX3" fmla="*/ 2976976 w 3062288"/>
                <a:gd name="connsiteY3" fmla="*/ 247650 h 419100"/>
                <a:gd name="connsiteX4" fmla="*/ 3038889 w 3062288"/>
                <a:gd name="connsiteY4" fmla="*/ 0 h 419100"/>
                <a:gd name="connsiteX5" fmla="*/ 3062288 w 3062288"/>
                <a:gd name="connsiteY5" fmla="*/ 0 h 419100"/>
                <a:gd name="connsiteX6" fmla="*/ 2995612 w 3062288"/>
                <a:gd name="connsiteY6" fmla="*/ 266701 h 419100"/>
                <a:gd name="connsiteX7" fmla="*/ 1656649 w 3062288"/>
                <a:gd name="connsiteY7" fmla="*/ 266701 h 419100"/>
                <a:gd name="connsiteX8" fmla="*/ 1531144 w 3062288"/>
                <a:gd name="connsiteY8" fmla="*/ 419100 h 419100"/>
                <a:gd name="connsiteX9" fmla="*/ 1405639 w 3062288"/>
                <a:gd name="connsiteY9" fmla="*/ 266701 h 419100"/>
                <a:gd name="connsiteX10" fmla="*/ 66675 w 3062288"/>
                <a:gd name="connsiteY10" fmla="*/ 26670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2288" h="419100">
                  <a:moveTo>
                    <a:pt x="0" y="0"/>
                  </a:moveTo>
                  <a:lnTo>
                    <a:pt x="23398" y="0"/>
                  </a:lnTo>
                  <a:lnTo>
                    <a:pt x="85310" y="247650"/>
                  </a:lnTo>
                  <a:lnTo>
                    <a:pt x="2976976" y="247650"/>
                  </a:lnTo>
                  <a:lnTo>
                    <a:pt x="3038889" y="0"/>
                  </a:lnTo>
                  <a:lnTo>
                    <a:pt x="3062288" y="0"/>
                  </a:lnTo>
                  <a:lnTo>
                    <a:pt x="2995612" y="266701"/>
                  </a:lnTo>
                  <a:lnTo>
                    <a:pt x="1656649" y="266701"/>
                  </a:lnTo>
                  <a:lnTo>
                    <a:pt x="1531144" y="419100"/>
                  </a:lnTo>
                  <a:lnTo>
                    <a:pt x="1405639" y="266701"/>
                  </a:lnTo>
                  <a:lnTo>
                    <a:pt x="66675" y="26670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rtlCol="0" anchor="ctr">
              <a:normAutofit fontScale="80000" lnSpcReduction="20000"/>
            </a:bodyPr>
            <a:lstStyle/>
            <a:p>
              <a:pPr algn="ctr"/>
              <a:endParaRPr lang="zh-CN" altLang="en-US" sz="1510">
                <a:solidFill>
                  <a:srgbClr val="FFFFFF"/>
                </a:solidFill>
              </a:endParaRPr>
            </a:p>
          </p:txBody>
        </p:sp>
        <p:sp>
          <p:nvSpPr>
            <p:cNvPr id="43" name="任意多边形 42"/>
            <p:cNvSpPr/>
            <p:nvPr>
              <p:custDataLst>
                <p:tags r:id="rId9"/>
              </p:custDataLst>
            </p:nvPr>
          </p:nvSpPr>
          <p:spPr>
            <a:xfrm>
              <a:off x="2607601" y="4867275"/>
              <a:ext cx="576000" cy="714375"/>
            </a:xfrm>
            <a:custGeom>
              <a:avLst/>
              <a:gdLst>
                <a:gd name="connsiteX0" fmla="*/ 288000 w 576000"/>
                <a:gd name="connsiteY0" fmla="*/ 57150 h 714375"/>
                <a:gd name="connsiteX1" fmla="*/ 576000 w 576000"/>
                <a:gd name="connsiteY1" fmla="*/ 209550 h 714375"/>
                <a:gd name="connsiteX2" fmla="*/ 576000 w 576000"/>
                <a:gd name="connsiteY2" fmla="*/ 561975 h 714375"/>
                <a:gd name="connsiteX3" fmla="*/ 288000 w 576000"/>
                <a:gd name="connsiteY3" fmla="*/ 714375 h 714375"/>
                <a:gd name="connsiteX4" fmla="*/ 0 w 576000"/>
                <a:gd name="connsiteY4" fmla="*/ 561975 h 714375"/>
                <a:gd name="connsiteX5" fmla="*/ 0 w 576000"/>
                <a:gd name="connsiteY5" fmla="*/ 209550 h 714375"/>
                <a:gd name="connsiteX6" fmla="*/ 288000 w 576000"/>
                <a:gd name="connsiteY6" fmla="*/ 0 h 714375"/>
                <a:gd name="connsiteX7" fmla="*/ 576000 w 576000"/>
                <a:gd name="connsiteY7" fmla="*/ 152400 h 714375"/>
                <a:gd name="connsiteX8" fmla="*/ 576000 w 576000"/>
                <a:gd name="connsiteY8" fmla="*/ 180975 h 714375"/>
                <a:gd name="connsiteX9" fmla="*/ 288000 w 576000"/>
                <a:gd name="connsiteY9" fmla="*/ 28575 h 714375"/>
                <a:gd name="connsiteX10" fmla="*/ 0 w 576000"/>
                <a:gd name="connsiteY10" fmla="*/ 180975 h 714375"/>
                <a:gd name="connsiteX11" fmla="*/ 0 w 576000"/>
                <a:gd name="connsiteY11" fmla="*/ 152400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6000" h="714375">
                  <a:moveTo>
                    <a:pt x="288000" y="57150"/>
                  </a:moveTo>
                  <a:lnTo>
                    <a:pt x="576000" y="209550"/>
                  </a:lnTo>
                  <a:lnTo>
                    <a:pt x="576000" y="561975"/>
                  </a:lnTo>
                  <a:lnTo>
                    <a:pt x="288000" y="714375"/>
                  </a:lnTo>
                  <a:lnTo>
                    <a:pt x="0" y="561975"/>
                  </a:lnTo>
                  <a:lnTo>
                    <a:pt x="0" y="209550"/>
                  </a:lnTo>
                  <a:close/>
                  <a:moveTo>
                    <a:pt x="288000" y="0"/>
                  </a:moveTo>
                  <a:lnTo>
                    <a:pt x="576000" y="152400"/>
                  </a:lnTo>
                  <a:lnTo>
                    <a:pt x="576000" y="180975"/>
                  </a:lnTo>
                  <a:lnTo>
                    <a:pt x="288000" y="28575"/>
                  </a:lnTo>
                  <a:lnTo>
                    <a:pt x="0" y="180975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15" dirty="0">
                  <a:solidFill>
                    <a:srgbClr val="FFFFFF"/>
                  </a:solidFill>
                </a:rPr>
                <a:t>C</a:t>
              </a:r>
              <a:endParaRPr lang="zh-CN" altLang="en-US" sz="2015" dirty="0">
                <a:solidFill>
                  <a:srgbClr val="FFFFFF"/>
                </a:solidFill>
              </a:endParaRPr>
            </a:p>
          </p:txBody>
        </p:sp>
        <p:sp>
          <p:nvSpPr>
            <p:cNvPr id="44" name="任意多边形 43"/>
            <p:cNvSpPr/>
            <p:nvPr>
              <p:custDataLst>
                <p:tags r:id="rId10"/>
              </p:custDataLst>
            </p:nvPr>
          </p:nvSpPr>
          <p:spPr>
            <a:xfrm>
              <a:off x="1497698" y="3381375"/>
              <a:ext cx="2795806" cy="1260113"/>
            </a:xfrm>
            <a:custGeom>
              <a:avLst/>
              <a:gdLst>
                <a:gd name="connsiteX0" fmla="*/ 16494 w 2795806"/>
                <a:gd name="connsiteY0" fmla="*/ 49404 h 1260113"/>
                <a:gd name="connsiteX1" fmla="*/ 2779312 w 2795806"/>
                <a:gd name="connsiteY1" fmla="*/ 49404 h 1260113"/>
                <a:gd name="connsiteX2" fmla="*/ 2375105 w 2795806"/>
                <a:gd name="connsiteY2" fmla="*/ 1260113 h 1260113"/>
                <a:gd name="connsiteX3" fmla="*/ 420701 w 2795806"/>
                <a:gd name="connsiteY3" fmla="*/ 1260113 h 1260113"/>
                <a:gd name="connsiteX4" fmla="*/ 0 w 2795806"/>
                <a:gd name="connsiteY4" fmla="*/ 0 h 1260113"/>
                <a:gd name="connsiteX5" fmla="*/ 2795806 w 2795806"/>
                <a:gd name="connsiteY5" fmla="*/ 0 h 1260113"/>
                <a:gd name="connsiteX6" fmla="*/ 2785322 w 2795806"/>
                <a:gd name="connsiteY6" fmla="*/ 31404 h 1260113"/>
                <a:gd name="connsiteX7" fmla="*/ 10485 w 2795806"/>
                <a:gd name="connsiteY7" fmla="*/ 31404 h 126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5806" h="1260113">
                  <a:moveTo>
                    <a:pt x="16494" y="49404"/>
                  </a:moveTo>
                  <a:lnTo>
                    <a:pt x="2779312" y="49404"/>
                  </a:lnTo>
                  <a:lnTo>
                    <a:pt x="2375105" y="1260113"/>
                  </a:lnTo>
                  <a:lnTo>
                    <a:pt x="420701" y="1260113"/>
                  </a:lnTo>
                  <a:close/>
                  <a:moveTo>
                    <a:pt x="0" y="0"/>
                  </a:moveTo>
                  <a:lnTo>
                    <a:pt x="2795806" y="0"/>
                  </a:lnTo>
                  <a:lnTo>
                    <a:pt x="2785322" y="31404"/>
                  </a:lnTo>
                  <a:lnTo>
                    <a:pt x="10485" y="31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lIns="211633" tIns="60466" rIns="211633" rtlCol="0" anchor="ctr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重于运营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4"/>
            </p:custDataLst>
          </p:nvPr>
        </p:nvGrpSpPr>
        <p:grpSpPr>
          <a:xfrm>
            <a:off x="7616295" y="3035459"/>
            <a:ext cx="2256562" cy="1775895"/>
            <a:chOff x="1497698" y="3381375"/>
            <a:chExt cx="2795806" cy="2200275"/>
          </a:xfrm>
        </p:grpSpPr>
        <p:sp>
          <p:nvSpPr>
            <p:cNvPr id="16" name="任意多边形 15"/>
            <p:cNvSpPr/>
            <p:nvPr>
              <p:custDataLst>
                <p:tags r:id="rId5"/>
              </p:custDataLst>
            </p:nvPr>
          </p:nvSpPr>
          <p:spPr>
            <a:xfrm>
              <a:off x="1802658" y="4510967"/>
              <a:ext cx="2185887" cy="299157"/>
            </a:xfrm>
            <a:custGeom>
              <a:avLst/>
              <a:gdLst>
                <a:gd name="connsiteX0" fmla="*/ 0 w 3062288"/>
                <a:gd name="connsiteY0" fmla="*/ 0 h 419100"/>
                <a:gd name="connsiteX1" fmla="*/ 23398 w 3062288"/>
                <a:gd name="connsiteY1" fmla="*/ 0 h 419100"/>
                <a:gd name="connsiteX2" fmla="*/ 85310 w 3062288"/>
                <a:gd name="connsiteY2" fmla="*/ 247650 h 419100"/>
                <a:gd name="connsiteX3" fmla="*/ 2976976 w 3062288"/>
                <a:gd name="connsiteY3" fmla="*/ 247650 h 419100"/>
                <a:gd name="connsiteX4" fmla="*/ 3038889 w 3062288"/>
                <a:gd name="connsiteY4" fmla="*/ 0 h 419100"/>
                <a:gd name="connsiteX5" fmla="*/ 3062288 w 3062288"/>
                <a:gd name="connsiteY5" fmla="*/ 0 h 419100"/>
                <a:gd name="connsiteX6" fmla="*/ 2995612 w 3062288"/>
                <a:gd name="connsiteY6" fmla="*/ 266701 h 419100"/>
                <a:gd name="connsiteX7" fmla="*/ 1656649 w 3062288"/>
                <a:gd name="connsiteY7" fmla="*/ 266701 h 419100"/>
                <a:gd name="connsiteX8" fmla="*/ 1531144 w 3062288"/>
                <a:gd name="connsiteY8" fmla="*/ 419100 h 419100"/>
                <a:gd name="connsiteX9" fmla="*/ 1405639 w 3062288"/>
                <a:gd name="connsiteY9" fmla="*/ 266701 h 419100"/>
                <a:gd name="connsiteX10" fmla="*/ 66675 w 3062288"/>
                <a:gd name="connsiteY10" fmla="*/ 26670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62288" h="419100">
                  <a:moveTo>
                    <a:pt x="0" y="0"/>
                  </a:moveTo>
                  <a:lnTo>
                    <a:pt x="23398" y="0"/>
                  </a:lnTo>
                  <a:lnTo>
                    <a:pt x="85310" y="247650"/>
                  </a:lnTo>
                  <a:lnTo>
                    <a:pt x="2976976" y="247650"/>
                  </a:lnTo>
                  <a:lnTo>
                    <a:pt x="3038889" y="0"/>
                  </a:lnTo>
                  <a:lnTo>
                    <a:pt x="3062288" y="0"/>
                  </a:lnTo>
                  <a:lnTo>
                    <a:pt x="2995612" y="266701"/>
                  </a:lnTo>
                  <a:lnTo>
                    <a:pt x="1656649" y="266701"/>
                  </a:lnTo>
                  <a:lnTo>
                    <a:pt x="1531144" y="419100"/>
                  </a:lnTo>
                  <a:lnTo>
                    <a:pt x="1405639" y="266701"/>
                  </a:lnTo>
                  <a:lnTo>
                    <a:pt x="66675" y="266701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rtlCol="0" anchor="ctr">
              <a:normAutofit fontScale="80000" lnSpcReduction="20000"/>
            </a:bodyPr>
            <a:lstStyle/>
            <a:p>
              <a:pPr algn="ctr"/>
              <a:endParaRPr lang="zh-CN" altLang="en-US" sz="1510">
                <a:solidFill>
                  <a:srgbClr val="FFFFFF"/>
                </a:solidFill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6"/>
              </p:custDataLst>
            </p:nvPr>
          </p:nvSpPr>
          <p:spPr>
            <a:xfrm>
              <a:off x="2607601" y="4867275"/>
              <a:ext cx="576000" cy="714375"/>
            </a:xfrm>
            <a:custGeom>
              <a:avLst/>
              <a:gdLst>
                <a:gd name="connsiteX0" fmla="*/ 288000 w 576000"/>
                <a:gd name="connsiteY0" fmla="*/ 57150 h 714375"/>
                <a:gd name="connsiteX1" fmla="*/ 576000 w 576000"/>
                <a:gd name="connsiteY1" fmla="*/ 209550 h 714375"/>
                <a:gd name="connsiteX2" fmla="*/ 576000 w 576000"/>
                <a:gd name="connsiteY2" fmla="*/ 561975 h 714375"/>
                <a:gd name="connsiteX3" fmla="*/ 288000 w 576000"/>
                <a:gd name="connsiteY3" fmla="*/ 714375 h 714375"/>
                <a:gd name="connsiteX4" fmla="*/ 0 w 576000"/>
                <a:gd name="connsiteY4" fmla="*/ 561975 h 714375"/>
                <a:gd name="connsiteX5" fmla="*/ 0 w 576000"/>
                <a:gd name="connsiteY5" fmla="*/ 209550 h 714375"/>
                <a:gd name="connsiteX6" fmla="*/ 288000 w 576000"/>
                <a:gd name="connsiteY6" fmla="*/ 0 h 714375"/>
                <a:gd name="connsiteX7" fmla="*/ 576000 w 576000"/>
                <a:gd name="connsiteY7" fmla="*/ 152400 h 714375"/>
                <a:gd name="connsiteX8" fmla="*/ 576000 w 576000"/>
                <a:gd name="connsiteY8" fmla="*/ 180975 h 714375"/>
                <a:gd name="connsiteX9" fmla="*/ 288000 w 576000"/>
                <a:gd name="connsiteY9" fmla="*/ 28575 h 714375"/>
                <a:gd name="connsiteX10" fmla="*/ 0 w 576000"/>
                <a:gd name="connsiteY10" fmla="*/ 180975 h 714375"/>
                <a:gd name="connsiteX11" fmla="*/ 0 w 576000"/>
                <a:gd name="connsiteY11" fmla="*/ 152400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6000" h="714375">
                  <a:moveTo>
                    <a:pt x="288000" y="57150"/>
                  </a:moveTo>
                  <a:lnTo>
                    <a:pt x="576000" y="209550"/>
                  </a:lnTo>
                  <a:lnTo>
                    <a:pt x="576000" y="561975"/>
                  </a:lnTo>
                  <a:lnTo>
                    <a:pt x="288000" y="714375"/>
                  </a:lnTo>
                  <a:lnTo>
                    <a:pt x="0" y="561975"/>
                  </a:lnTo>
                  <a:lnTo>
                    <a:pt x="0" y="209550"/>
                  </a:lnTo>
                  <a:close/>
                  <a:moveTo>
                    <a:pt x="288000" y="0"/>
                  </a:moveTo>
                  <a:lnTo>
                    <a:pt x="576000" y="152400"/>
                  </a:lnTo>
                  <a:lnTo>
                    <a:pt x="576000" y="180975"/>
                  </a:lnTo>
                  <a:lnTo>
                    <a:pt x="288000" y="28575"/>
                  </a:lnTo>
                  <a:lnTo>
                    <a:pt x="0" y="180975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US" altLang="zh-CN" sz="2015" dirty="0">
                  <a:solidFill>
                    <a:srgbClr val="FFFFFF"/>
                  </a:solidFill>
                </a:rPr>
                <a:t>D</a:t>
              </a:r>
              <a:endParaRPr lang="zh-CN" altLang="en-US" sz="2015" dirty="0">
                <a:solidFill>
                  <a:srgbClr val="FFFFFF"/>
                </a:solidFill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7"/>
              </p:custDataLst>
            </p:nvPr>
          </p:nvSpPr>
          <p:spPr>
            <a:xfrm>
              <a:off x="1497698" y="3381375"/>
              <a:ext cx="2795806" cy="1260113"/>
            </a:xfrm>
            <a:custGeom>
              <a:avLst/>
              <a:gdLst>
                <a:gd name="connsiteX0" fmla="*/ 16494 w 2795806"/>
                <a:gd name="connsiteY0" fmla="*/ 49404 h 1260113"/>
                <a:gd name="connsiteX1" fmla="*/ 2779312 w 2795806"/>
                <a:gd name="connsiteY1" fmla="*/ 49404 h 1260113"/>
                <a:gd name="connsiteX2" fmla="*/ 2375105 w 2795806"/>
                <a:gd name="connsiteY2" fmla="*/ 1260113 h 1260113"/>
                <a:gd name="connsiteX3" fmla="*/ 420701 w 2795806"/>
                <a:gd name="connsiteY3" fmla="*/ 1260113 h 1260113"/>
                <a:gd name="connsiteX4" fmla="*/ 0 w 2795806"/>
                <a:gd name="connsiteY4" fmla="*/ 0 h 1260113"/>
                <a:gd name="connsiteX5" fmla="*/ 2795806 w 2795806"/>
                <a:gd name="connsiteY5" fmla="*/ 0 h 1260113"/>
                <a:gd name="connsiteX6" fmla="*/ 2785322 w 2795806"/>
                <a:gd name="connsiteY6" fmla="*/ 31404 h 1260113"/>
                <a:gd name="connsiteX7" fmla="*/ 10485 w 2795806"/>
                <a:gd name="connsiteY7" fmla="*/ 31404 h 126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5806" h="1260113">
                  <a:moveTo>
                    <a:pt x="16494" y="49404"/>
                  </a:moveTo>
                  <a:lnTo>
                    <a:pt x="2779312" y="49404"/>
                  </a:lnTo>
                  <a:lnTo>
                    <a:pt x="2375105" y="1260113"/>
                  </a:lnTo>
                  <a:lnTo>
                    <a:pt x="420701" y="1260113"/>
                  </a:lnTo>
                  <a:close/>
                  <a:moveTo>
                    <a:pt x="0" y="0"/>
                  </a:moveTo>
                  <a:lnTo>
                    <a:pt x="2795806" y="0"/>
                  </a:lnTo>
                  <a:lnTo>
                    <a:pt x="2785322" y="31404"/>
                  </a:lnTo>
                  <a:lnTo>
                    <a:pt x="10485" y="31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018BE9">
                <a:shade val="50000"/>
              </a:srgbClr>
            </a:lnRef>
            <a:fillRef idx="1">
              <a:srgbClr val="018BE9"/>
            </a:fillRef>
            <a:effectRef idx="0">
              <a:srgbClr val="018BE9"/>
            </a:effectRef>
            <a:fontRef idx="minor">
              <a:srgbClr val="FFFFFF"/>
            </a:fontRef>
          </p:style>
          <p:txBody>
            <a:bodyPr lIns="211633" tIns="60466" rIns="211633" rtlCol="0" anchor="ctr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精于迭代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668780" y="1494790"/>
            <a:ext cx="577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消费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4124325" y="1372870"/>
            <a:ext cx="1675765" cy="2105660"/>
            <a:chOff x="6596" y="2309"/>
            <a:chExt cx="2372" cy="2980"/>
          </a:xfrm>
        </p:grpSpPr>
        <p:pic>
          <p:nvPicPr>
            <p:cNvPr id="7" name="图片 6" descr="图片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6" y="2309"/>
              <a:ext cx="2372" cy="29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矩形 21"/>
            <p:cNvSpPr/>
            <p:nvPr/>
          </p:nvSpPr>
          <p:spPr>
            <a:xfrm>
              <a:off x="6810" y="2520"/>
              <a:ext cx="1840" cy="222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 descr="金币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2" y="2520"/>
              <a:ext cx="1441" cy="1441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6812" y="3893"/>
              <a:ext cx="1940" cy="110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会员积分</a:t>
              </a:r>
            </a:p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（核心）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668780" y="1759585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话题互动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668780" y="2063115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社群打卡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668780" y="2354580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种草分享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668780" y="2646045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直播互动</a:t>
            </a:r>
          </a:p>
        </p:txBody>
      </p:sp>
      <p:sp>
        <p:nvSpPr>
          <p:cNvPr id="32" name="矩形 31"/>
          <p:cNvSpPr/>
          <p:nvPr/>
        </p:nvSpPr>
        <p:spPr>
          <a:xfrm>
            <a:off x="1428115" y="1427480"/>
            <a:ext cx="1479550" cy="1971040"/>
          </a:xfrm>
          <a:prstGeom prst="rect">
            <a:avLst/>
          </a:prstGeom>
          <a:noFill/>
          <a:ln w="28575">
            <a:solidFill>
              <a:srgbClr val="FEA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7416165" y="2072005"/>
            <a:ext cx="1234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积分商城</a:t>
            </a:r>
          </a:p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兑换</a:t>
            </a:r>
          </a:p>
        </p:txBody>
      </p:sp>
      <p:sp>
        <p:nvSpPr>
          <p:cNvPr id="40" name="矩形 39"/>
          <p:cNvSpPr/>
          <p:nvPr/>
        </p:nvSpPr>
        <p:spPr>
          <a:xfrm>
            <a:off x="7293610" y="1427480"/>
            <a:ext cx="1479550" cy="1971040"/>
          </a:xfrm>
          <a:prstGeom prst="rect">
            <a:avLst/>
          </a:prstGeom>
          <a:noFill/>
          <a:ln w="28575">
            <a:solidFill>
              <a:srgbClr val="FEA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1261110" y="3594735"/>
            <a:ext cx="1553210" cy="1671955"/>
            <a:chOff x="6847" y="2963"/>
            <a:chExt cx="2446" cy="2633"/>
          </a:xfrm>
        </p:grpSpPr>
        <p:pic>
          <p:nvPicPr>
            <p:cNvPr id="42" name="图片 41" descr="六角形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7" y="2963"/>
              <a:ext cx="2446" cy="263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7179" y="3630"/>
              <a:ext cx="1780" cy="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积分价值</a:t>
              </a: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1412240" y="4453890"/>
            <a:ext cx="1251585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积分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=1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元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2956560" y="1628775"/>
            <a:ext cx="555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积分获取途径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866255" y="1628775"/>
            <a:ext cx="555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积分消耗方式</a:t>
            </a:r>
          </a:p>
        </p:txBody>
      </p:sp>
      <p:sp>
        <p:nvSpPr>
          <p:cNvPr id="48" name="右箭头 47"/>
          <p:cNvSpPr/>
          <p:nvPr/>
        </p:nvSpPr>
        <p:spPr>
          <a:xfrm>
            <a:off x="3392805" y="2221865"/>
            <a:ext cx="520065" cy="208915"/>
          </a:xfrm>
          <a:prstGeom prst="rightArrow">
            <a:avLst/>
          </a:prstGeom>
          <a:solidFill>
            <a:srgbClr val="FEA900"/>
          </a:solidFill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右箭头 48"/>
          <p:cNvSpPr/>
          <p:nvPr/>
        </p:nvSpPr>
        <p:spPr>
          <a:xfrm>
            <a:off x="6122670" y="2221865"/>
            <a:ext cx="520065" cy="208915"/>
          </a:xfrm>
          <a:prstGeom prst="rightArrow">
            <a:avLst/>
          </a:prstGeom>
          <a:solidFill>
            <a:srgbClr val="FEA900"/>
          </a:solidFill>
          <a:ln>
            <a:solidFill>
              <a:srgbClr val="FE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2781935" y="4293870"/>
            <a:ext cx="12268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可兑换权益</a:t>
            </a:r>
          </a:p>
        </p:txBody>
      </p:sp>
      <p:sp>
        <p:nvSpPr>
          <p:cNvPr id="51" name="矩形 50"/>
          <p:cNvSpPr/>
          <p:nvPr/>
        </p:nvSpPr>
        <p:spPr>
          <a:xfrm>
            <a:off x="4123690" y="3739515"/>
            <a:ext cx="4650105" cy="1624330"/>
          </a:xfrm>
          <a:prstGeom prst="rect">
            <a:avLst/>
          </a:prstGeom>
          <a:noFill/>
          <a:ln w="28575">
            <a:solidFill>
              <a:srgbClr val="FEA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1668780" y="2957195"/>
            <a:ext cx="10394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>
                <a:solidFill>
                  <a:schemeClr val="tx1"/>
                </a:solidFill>
                <a:sym typeface="+mn-ea"/>
              </a:rPr>
              <a:t>注册即送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4788535" y="4018280"/>
            <a:ext cx="6718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优惠券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4826635" y="4453890"/>
            <a:ext cx="7816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积分兑换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元无门槛券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4788535" y="4846320"/>
            <a:ext cx="858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积分兑换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元券（满减）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7480300" y="4018280"/>
            <a:ext cx="7950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新品试用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7480300" y="4453890"/>
            <a:ext cx="910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新品上架后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9.9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+100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积分兑换（包邮）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6122670" y="4018280"/>
            <a:ext cx="7950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/>
              <a:t>实物商品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6038215" y="4453890"/>
            <a:ext cx="1031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商品日常价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*10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的积分价值兑换（包邮）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2781935" y="84010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加入社群并注册小程序商城即可成为普通会员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3111500" y="1096010"/>
            <a:ext cx="3956050" cy="5848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未命名文件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" y="1878330"/>
            <a:ext cx="9114155" cy="33966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95675" y="1188720"/>
            <a:ext cx="326834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高级会员（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）招募流程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" name="对角圆角矩形 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2004060" y="4605655"/>
            <a:ext cx="586105" cy="586105"/>
            <a:chOff x="5783266" y="5137601"/>
            <a:chExt cx="862800" cy="862800"/>
          </a:xfrm>
        </p:grpSpPr>
        <p:sp>
          <p:nvSpPr>
            <p:cNvPr id="88" name="PA-椭圆 68"/>
            <p:cNvSpPr/>
            <p:nvPr>
              <p:custDataLst>
                <p:tags r:id="rId54"/>
              </p:custDataLst>
            </p:nvPr>
          </p:nvSpPr>
          <p:spPr>
            <a:xfrm>
              <a:off x="5783266" y="5137601"/>
              <a:ext cx="862800" cy="862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cs typeface="+mn-ea"/>
                <a:sym typeface="思源黑体 Medium" panose="020B0600000000000000" pitchFamily="34" charset="-122"/>
              </a:endParaRPr>
            </a:p>
          </p:txBody>
        </p:sp>
        <p:grpSp>
          <p:nvGrpSpPr>
            <p:cNvPr id="89" name="Group 69"/>
            <p:cNvGrpSpPr/>
            <p:nvPr/>
          </p:nvGrpSpPr>
          <p:grpSpPr>
            <a:xfrm>
              <a:off x="6028291" y="5281615"/>
              <a:ext cx="423238" cy="473800"/>
              <a:chOff x="10166350" y="5273676"/>
              <a:chExt cx="823912" cy="922338"/>
            </a:xfrm>
          </p:grpSpPr>
          <p:sp>
            <p:nvSpPr>
              <p:cNvPr id="90" name="PA-任意多边形 172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10380662" y="5734051"/>
                <a:ext cx="292100" cy="198438"/>
              </a:xfrm>
              <a:custGeom>
                <a:avLst/>
                <a:gdLst>
                  <a:gd name="T0" fmla="*/ 184 w 184"/>
                  <a:gd name="T1" fmla="*/ 88 h 125"/>
                  <a:gd name="T2" fmla="*/ 166 w 184"/>
                  <a:gd name="T3" fmla="*/ 88 h 125"/>
                  <a:gd name="T4" fmla="*/ 166 w 184"/>
                  <a:gd name="T5" fmla="*/ 88 h 125"/>
                  <a:gd name="T6" fmla="*/ 163 w 184"/>
                  <a:gd name="T7" fmla="*/ 88 h 125"/>
                  <a:gd name="T8" fmla="*/ 131 w 184"/>
                  <a:gd name="T9" fmla="*/ 88 h 125"/>
                  <a:gd name="T10" fmla="*/ 138 w 184"/>
                  <a:gd name="T11" fmla="*/ 60 h 125"/>
                  <a:gd name="T12" fmla="*/ 138 w 184"/>
                  <a:gd name="T13" fmla="*/ 29 h 125"/>
                  <a:gd name="T14" fmla="*/ 138 w 184"/>
                  <a:gd name="T15" fmla="*/ 29 h 125"/>
                  <a:gd name="T16" fmla="*/ 138 w 184"/>
                  <a:gd name="T17" fmla="*/ 23 h 125"/>
                  <a:gd name="T18" fmla="*/ 137 w 184"/>
                  <a:gd name="T19" fmla="*/ 18 h 125"/>
                  <a:gd name="T20" fmla="*/ 134 w 184"/>
                  <a:gd name="T21" fmla="*/ 12 h 125"/>
                  <a:gd name="T22" fmla="*/ 131 w 184"/>
                  <a:gd name="T23" fmla="*/ 9 h 125"/>
                  <a:gd name="T24" fmla="*/ 126 w 184"/>
                  <a:gd name="T25" fmla="*/ 5 h 125"/>
                  <a:gd name="T26" fmla="*/ 122 w 184"/>
                  <a:gd name="T27" fmla="*/ 3 h 125"/>
                  <a:gd name="T28" fmla="*/ 116 w 184"/>
                  <a:gd name="T29" fmla="*/ 0 h 125"/>
                  <a:gd name="T30" fmla="*/ 110 w 184"/>
                  <a:gd name="T31" fmla="*/ 0 h 125"/>
                  <a:gd name="T32" fmla="*/ 101 w 184"/>
                  <a:gd name="T33" fmla="*/ 0 h 125"/>
                  <a:gd name="T34" fmla="*/ 101 w 184"/>
                  <a:gd name="T35" fmla="*/ 0 h 125"/>
                  <a:gd name="T36" fmla="*/ 100 w 184"/>
                  <a:gd name="T37" fmla="*/ 0 h 125"/>
                  <a:gd name="T38" fmla="*/ 100 w 184"/>
                  <a:gd name="T39" fmla="*/ 43 h 125"/>
                  <a:gd name="T40" fmla="*/ 89 w 184"/>
                  <a:gd name="T41" fmla="*/ 58 h 125"/>
                  <a:gd name="T42" fmla="*/ 49 w 184"/>
                  <a:gd name="T43" fmla="*/ 103 h 125"/>
                  <a:gd name="T44" fmla="*/ 49 w 184"/>
                  <a:gd name="T45" fmla="*/ 103 h 125"/>
                  <a:gd name="T46" fmla="*/ 42 w 184"/>
                  <a:gd name="T47" fmla="*/ 113 h 125"/>
                  <a:gd name="T48" fmla="*/ 37 w 184"/>
                  <a:gd name="T49" fmla="*/ 125 h 125"/>
                  <a:gd name="T50" fmla="*/ 0 w 184"/>
                  <a:gd name="T5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4" h="125">
                    <a:moveTo>
                      <a:pt x="184" y="88"/>
                    </a:moveTo>
                    <a:lnTo>
                      <a:pt x="166" y="88"/>
                    </a:lnTo>
                    <a:lnTo>
                      <a:pt x="166" y="88"/>
                    </a:lnTo>
                    <a:lnTo>
                      <a:pt x="163" y="88"/>
                    </a:lnTo>
                    <a:lnTo>
                      <a:pt x="131" y="88"/>
                    </a:lnTo>
                    <a:lnTo>
                      <a:pt x="138" y="60"/>
                    </a:lnTo>
                    <a:lnTo>
                      <a:pt x="138" y="29"/>
                    </a:lnTo>
                    <a:lnTo>
                      <a:pt x="138" y="29"/>
                    </a:lnTo>
                    <a:lnTo>
                      <a:pt x="138" y="23"/>
                    </a:lnTo>
                    <a:lnTo>
                      <a:pt x="137" y="18"/>
                    </a:lnTo>
                    <a:lnTo>
                      <a:pt x="134" y="12"/>
                    </a:lnTo>
                    <a:lnTo>
                      <a:pt x="131" y="9"/>
                    </a:lnTo>
                    <a:lnTo>
                      <a:pt x="126" y="5"/>
                    </a:lnTo>
                    <a:lnTo>
                      <a:pt x="122" y="3"/>
                    </a:lnTo>
                    <a:lnTo>
                      <a:pt x="116" y="0"/>
                    </a:lnTo>
                    <a:lnTo>
                      <a:pt x="11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0" y="0"/>
                    </a:lnTo>
                    <a:lnTo>
                      <a:pt x="100" y="43"/>
                    </a:lnTo>
                    <a:lnTo>
                      <a:pt x="89" y="58"/>
                    </a:lnTo>
                    <a:lnTo>
                      <a:pt x="49" y="103"/>
                    </a:lnTo>
                    <a:lnTo>
                      <a:pt x="49" y="103"/>
                    </a:lnTo>
                    <a:lnTo>
                      <a:pt x="42" y="113"/>
                    </a:lnTo>
                    <a:lnTo>
                      <a:pt x="37" y="125"/>
                    </a:lnTo>
                    <a:lnTo>
                      <a:pt x="0" y="125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1" name="PA-任意多边形 173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10414000" y="6122988"/>
                <a:ext cx="225425" cy="30163"/>
              </a:xfrm>
              <a:custGeom>
                <a:avLst/>
                <a:gdLst>
                  <a:gd name="T0" fmla="*/ 0 w 142"/>
                  <a:gd name="T1" fmla="*/ 0 h 19"/>
                  <a:gd name="T2" fmla="*/ 24 w 142"/>
                  <a:gd name="T3" fmla="*/ 0 h 19"/>
                  <a:gd name="T4" fmla="*/ 24 w 142"/>
                  <a:gd name="T5" fmla="*/ 0 h 19"/>
                  <a:gd name="T6" fmla="*/ 31 w 142"/>
                  <a:gd name="T7" fmla="*/ 9 h 19"/>
                  <a:gd name="T8" fmla="*/ 42 w 142"/>
                  <a:gd name="T9" fmla="*/ 15 h 19"/>
                  <a:gd name="T10" fmla="*/ 52 w 142"/>
                  <a:gd name="T11" fmla="*/ 19 h 19"/>
                  <a:gd name="T12" fmla="*/ 64 w 142"/>
                  <a:gd name="T13" fmla="*/ 19 h 19"/>
                  <a:gd name="T14" fmla="*/ 96 w 142"/>
                  <a:gd name="T15" fmla="*/ 19 h 19"/>
                  <a:gd name="T16" fmla="*/ 142 w 142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19">
                    <a:moveTo>
                      <a:pt x="0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31" y="9"/>
                    </a:lnTo>
                    <a:lnTo>
                      <a:pt x="42" y="15"/>
                    </a:lnTo>
                    <a:lnTo>
                      <a:pt x="52" y="19"/>
                    </a:lnTo>
                    <a:lnTo>
                      <a:pt x="64" y="19"/>
                    </a:lnTo>
                    <a:lnTo>
                      <a:pt x="96" y="19"/>
                    </a:lnTo>
                    <a:lnTo>
                      <a:pt x="142" y="19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2" name="PA-任意多边形 174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10639425" y="5497513"/>
                <a:ext cx="350837" cy="314325"/>
              </a:xfrm>
              <a:custGeom>
                <a:avLst/>
                <a:gdLst>
                  <a:gd name="T0" fmla="*/ 0 w 221"/>
                  <a:gd name="T1" fmla="*/ 109 h 198"/>
                  <a:gd name="T2" fmla="*/ 0 w 221"/>
                  <a:gd name="T3" fmla="*/ 157 h 198"/>
                  <a:gd name="T4" fmla="*/ 138 w 221"/>
                  <a:gd name="T5" fmla="*/ 157 h 198"/>
                  <a:gd name="T6" fmla="*/ 138 w 221"/>
                  <a:gd name="T7" fmla="*/ 198 h 198"/>
                  <a:gd name="T8" fmla="*/ 180 w 221"/>
                  <a:gd name="T9" fmla="*/ 157 h 198"/>
                  <a:gd name="T10" fmla="*/ 221 w 221"/>
                  <a:gd name="T11" fmla="*/ 157 h 198"/>
                  <a:gd name="T12" fmla="*/ 221 w 221"/>
                  <a:gd name="T13" fmla="*/ 0 h 198"/>
                  <a:gd name="T14" fmla="*/ 67 w 221"/>
                  <a:gd name="T15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98">
                    <a:moveTo>
                      <a:pt x="0" y="109"/>
                    </a:moveTo>
                    <a:lnTo>
                      <a:pt x="0" y="157"/>
                    </a:lnTo>
                    <a:lnTo>
                      <a:pt x="138" y="157"/>
                    </a:lnTo>
                    <a:lnTo>
                      <a:pt x="138" y="198"/>
                    </a:lnTo>
                    <a:lnTo>
                      <a:pt x="180" y="157"/>
                    </a:lnTo>
                    <a:lnTo>
                      <a:pt x="221" y="157"/>
                    </a:lnTo>
                    <a:lnTo>
                      <a:pt x="221" y="0"/>
                    </a:lnTo>
                    <a:lnTo>
                      <a:pt x="67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3" name="PA-任意多边形 175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10188575" y="5273676"/>
                <a:ext cx="552450" cy="493713"/>
              </a:xfrm>
              <a:custGeom>
                <a:avLst/>
                <a:gdLst>
                  <a:gd name="T0" fmla="*/ 348 w 348"/>
                  <a:gd name="T1" fmla="*/ 0 h 311"/>
                  <a:gd name="T2" fmla="*/ 0 w 348"/>
                  <a:gd name="T3" fmla="*/ 0 h 311"/>
                  <a:gd name="T4" fmla="*/ 0 w 348"/>
                  <a:gd name="T5" fmla="*/ 246 h 311"/>
                  <a:gd name="T6" fmla="*/ 65 w 348"/>
                  <a:gd name="T7" fmla="*/ 246 h 311"/>
                  <a:gd name="T8" fmla="*/ 130 w 348"/>
                  <a:gd name="T9" fmla="*/ 311 h 311"/>
                  <a:gd name="T10" fmla="*/ 130 w 348"/>
                  <a:gd name="T11" fmla="*/ 246 h 311"/>
                  <a:gd name="T12" fmla="*/ 348 w 348"/>
                  <a:gd name="T13" fmla="*/ 246 h 311"/>
                  <a:gd name="T14" fmla="*/ 348 w 348"/>
                  <a:gd name="T15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8" h="311">
                    <a:moveTo>
                      <a:pt x="348" y="0"/>
                    </a:moveTo>
                    <a:lnTo>
                      <a:pt x="0" y="0"/>
                    </a:lnTo>
                    <a:lnTo>
                      <a:pt x="0" y="246"/>
                    </a:lnTo>
                    <a:lnTo>
                      <a:pt x="65" y="246"/>
                    </a:lnTo>
                    <a:lnTo>
                      <a:pt x="130" y="311"/>
                    </a:lnTo>
                    <a:lnTo>
                      <a:pt x="130" y="246"/>
                    </a:lnTo>
                    <a:lnTo>
                      <a:pt x="348" y="246"/>
                    </a:lnTo>
                    <a:lnTo>
                      <a:pt x="348" y="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4" name="PA-任意多边形 176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10466387" y="5875338"/>
                <a:ext cx="123825" cy="155575"/>
              </a:xfrm>
              <a:custGeom>
                <a:avLst/>
                <a:gdLst>
                  <a:gd name="T0" fmla="*/ 74 w 78"/>
                  <a:gd name="T1" fmla="*/ 0 h 98"/>
                  <a:gd name="T2" fmla="*/ 74 w 78"/>
                  <a:gd name="T3" fmla="*/ 0 h 98"/>
                  <a:gd name="T4" fmla="*/ 77 w 78"/>
                  <a:gd name="T5" fmla="*/ 11 h 98"/>
                  <a:gd name="T6" fmla="*/ 78 w 78"/>
                  <a:gd name="T7" fmla="*/ 23 h 98"/>
                  <a:gd name="T8" fmla="*/ 78 w 78"/>
                  <a:gd name="T9" fmla="*/ 35 h 98"/>
                  <a:gd name="T10" fmla="*/ 75 w 78"/>
                  <a:gd name="T11" fmla="*/ 46 h 98"/>
                  <a:gd name="T12" fmla="*/ 75 w 78"/>
                  <a:gd name="T13" fmla="*/ 46 h 98"/>
                  <a:gd name="T14" fmla="*/ 71 w 78"/>
                  <a:gd name="T15" fmla="*/ 58 h 98"/>
                  <a:gd name="T16" fmla="*/ 63 w 78"/>
                  <a:gd name="T17" fmla="*/ 70 h 98"/>
                  <a:gd name="T18" fmla="*/ 54 w 78"/>
                  <a:gd name="T19" fmla="*/ 81 h 98"/>
                  <a:gd name="T20" fmla="*/ 46 w 78"/>
                  <a:gd name="T21" fmla="*/ 88 h 98"/>
                  <a:gd name="T22" fmla="*/ 35 w 78"/>
                  <a:gd name="T23" fmla="*/ 94 h 98"/>
                  <a:gd name="T24" fmla="*/ 23 w 78"/>
                  <a:gd name="T25" fmla="*/ 97 h 98"/>
                  <a:gd name="T26" fmla="*/ 11 w 78"/>
                  <a:gd name="T27" fmla="*/ 98 h 98"/>
                  <a:gd name="T28" fmla="*/ 0 w 78"/>
                  <a:gd name="T29" fmla="*/ 9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98">
                    <a:moveTo>
                      <a:pt x="74" y="0"/>
                    </a:moveTo>
                    <a:lnTo>
                      <a:pt x="74" y="0"/>
                    </a:lnTo>
                    <a:lnTo>
                      <a:pt x="77" y="11"/>
                    </a:lnTo>
                    <a:lnTo>
                      <a:pt x="78" y="23"/>
                    </a:lnTo>
                    <a:lnTo>
                      <a:pt x="78" y="35"/>
                    </a:lnTo>
                    <a:lnTo>
                      <a:pt x="75" y="46"/>
                    </a:lnTo>
                    <a:lnTo>
                      <a:pt x="75" y="46"/>
                    </a:lnTo>
                    <a:lnTo>
                      <a:pt x="71" y="58"/>
                    </a:lnTo>
                    <a:lnTo>
                      <a:pt x="63" y="70"/>
                    </a:lnTo>
                    <a:lnTo>
                      <a:pt x="54" y="81"/>
                    </a:lnTo>
                    <a:lnTo>
                      <a:pt x="46" y="88"/>
                    </a:lnTo>
                    <a:lnTo>
                      <a:pt x="35" y="94"/>
                    </a:lnTo>
                    <a:lnTo>
                      <a:pt x="23" y="97"/>
                    </a:lnTo>
                    <a:lnTo>
                      <a:pt x="11" y="98"/>
                    </a:lnTo>
                    <a:lnTo>
                      <a:pt x="0" y="95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5" name="PA-任意多边形 177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10598150" y="5870576"/>
                <a:ext cx="168275" cy="71438"/>
              </a:xfrm>
              <a:custGeom>
                <a:avLst/>
                <a:gdLst>
                  <a:gd name="T0" fmla="*/ 106 w 106"/>
                  <a:gd name="T1" fmla="*/ 23 h 45"/>
                  <a:gd name="T2" fmla="*/ 106 w 106"/>
                  <a:gd name="T3" fmla="*/ 23 h 45"/>
                  <a:gd name="T4" fmla="*/ 106 w 106"/>
                  <a:gd name="T5" fmla="*/ 27 h 45"/>
                  <a:gd name="T6" fmla="*/ 105 w 106"/>
                  <a:gd name="T7" fmla="*/ 32 h 45"/>
                  <a:gd name="T8" fmla="*/ 101 w 106"/>
                  <a:gd name="T9" fmla="*/ 39 h 45"/>
                  <a:gd name="T10" fmla="*/ 93 w 106"/>
                  <a:gd name="T11" fmla="*/ 43 h 45"/>
                  <a:gd name="T12" fmla="*/ 89 w 106"/>
                  <a:gd name="T13" fmla="*/ 45 h 45"/>
                  <a:gd name="T14" fmla="*/ 84 w 106"/>
                  <a:gd name="T15" fmla="*/ 45 h 45"/>
                  <a:gd name="T16" fmla="*/ 22 w 106"/>
                  <a:gd name="T17" fmla="*/ 45 h 45"/>
                  <a:gd name="T18" fmla="*/ 22 w 106"/>
                  <a:gd name="T19" fmla="*/ 45 h 45"/>
                  <a:gd name="T20" fmla="*/ 17 w 106"/>
                  <a:gd name="T21" fmla="*/ 45 h 45"/>
                  <a:gd name="T22" fmla="*/ 13 w 106"/>
                  <a:gd name="T23" fmla="*/ 43 h 45"/>
                  <a:gd name="T24" fmla="*/ 7 w 106"/>
                  <a:gd name="T25" fmla="*/ 39 h 45"/>
                  <a:gd name="T26" fmla="*/ 1 w 106"/>
                  <a:gd name="T27" fmla="*/ 32 h 45"/>
                  <a:gd name="T28" fmla="*/ 0 w 106"/>
                  <a:gd name="T29" fmla="*/ 27 h 45"/>
                  <a:gd name="T30" fmla="*/ 0 w 106"/>
                  <a:gd name="T31" fmla="*/ 23 h 45"/>
                  <a:gd name="T32" fmla="*/ 0 w 106"/>
                  <a:gd name="T33" fmla="*/ 23 h 45"/>
                  <a:gd name="T34" fmla="*/ 0 w 106"/>
                  <a:gd name="T35" fmla="*/ 23 h 45"/>
                  <a:gd name="T36" fmla="*/ 0 w 106"/>
                  <a:gd name="T37" fmla="*/ 18 h 45"/>
                  <a:gd name="T38" fmla="*/ 1 w 106"/>
                  <a:gd name="T39" fmla="*/ 15 h 45"/>
                  <a:gd name="T40" fmla="*/ 7 w 106"/>
                  <a:gd name="T41" fmla="*/ 8 h 45"/>
                  <a:gd name="T42" fmla="*/ 13 w 106"/>
                  <a:gd name="T43" fmla="*/ 3 h 45"/>
                  <a:gd name="T44" fmla="*/ 17 w 106"/>
                  <a:gd name="T45" fmla="*/ 2 h 45"/>
                  <a:gd name="T46" fmla="*/ 22 w 106"/>
                  <a:gd name="T47" fmla="*/ 0 h 45"/>
                  <a:gd name="T48" fmla="*/ 84 w 106"/>
                  <a:gd name="T49" fmla="*/ 0 h 45"/>
                  <a:gd name="T50" fmla="*/ 84 w 106"/>
                  <a:gd name="T51" fmla="*/ 0 h 45"/>
                  <a:gd name="T52" fmla="*/ 89 w 106"/>
                  <a:gd name="T53" fmla="*/ 2 h 45"/>
                  <a:gd name="T54" fmla="*/ 93 w 106"/>
                  <a:gd name="T55" fmla="*/ 3 h 45"/>
                  <a:gd name="T56" fmla="*/ 101 w 106"/>
                  <a:gd name="T57" fmla="*/ 8 h 45"/>
                  <a:gd name="T58" fmla="*/ 105 w 106"/>
                  <a:gd name="T59" fmla="*/ 15 h 45"/>
                  <a:gd name="T60" fmla="*/ 106 w 106"/>
                  <a:gd name="T61" fmla="*/ 18 h 45"/>
                  <a:gd name="T62" fmla="*/ 106 w 106"/>
                  <a:gd name="T63" fmla="*/ 23 h 45"/>
                  <a:gd name="T64" fmla="*/ 106 w 106"/>
                  <a:gd name="T65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45">
                    <a:moveTo>
                      <a:pt x="106" y="23"/>
                    </a:moveTo>
                    <a:lnTo>
                      <a:pt x="106" y="23"/>
                    </a:lnTo>
                    <a:lnTo>
                      <a:pt x="106" y="27"/>
                    </a:lnTo>
                    <a:lnTo>
                      <a:pt x="105" y="32"/>
                    </a:lnTo>
                    <a:lnTo>
                      <a:pt x="101" y="39"/>
                    </a:lnTo>
                    <a:lnTo>
                      <a:pt x="93" y="43"/>
                    </a:lnTo>
                    <a:lnTo>
                      <a:pt x="89" y="45"/>
                    </a:lnTo>
                    <a:lnTo>
                      <a:pt x="84" y="45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17" y="45"/>
                    </a:lnTo>
                    <a:lnTo>
                      <a:pt x="13" y="43"/>
                    </a:lnTo>
                    <a:lnTo>
                      <a:pt x="7" y="39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7" y="8"/>
                    </a:lnTo>
                    <a:lnTo>
                      <a:pt x="13" y="3"/>
                    </a:lnTo>
                    <a:lnTo>
                      <a:pt x="17" y="2"/>
                    </a:lnTo>
                    <a:lnTo>
                      <a:pt x="2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9" y="2"/>
                    </a:lnTo>
                    <a:lnTo>
                      <a:pt x="93" y="3"/>
                    </a:lnTo>
                    <a:lnTo>
                      <a:pt x="101" y="8"/>
                    </a:lnTo>
                    <a:lnTo>
                      <a:pt x="105" y="15"/>
                    </a:lnTo>
                    <a:lnTo>
                      <a:pt x="106" y="18"/>
                    </a:lnTo>
                    <a:lnTo>
                      <a:pt x="106" y="23"/>
                    </a:lnTo>
                    <a:lnTo>
                      <a:pt x="106" y="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6" name="PA-任意多边形 178"/>
              <p:cNvSpPr/>
              <p:nvPr>
                <p:custDataLst>
                  <p:tags r:id="rId61"/>
                </p:custDataLst>
              </p:nvPr>
            </p:nvSpPr>
            <p:spPr bwMode="auto">
              <a:xfrm>
                <a:off x="10579100" y="5942013"/>
                <a:ext cx="169862" cy="69850"/>
              </a:xfrm>
              <a:custGeom>
                <a:avLst/>
                <a:gdLst>
                  <a:gd name="T0" fmla="*/ 107 w 107"/>
                  <a:gd name="T1" fmla="*/ 22 h 44"/>
                  <a:gd name="T2" fmla="*/ 107 w 107"/>
                  <a:gd name="T3" fmla="*/ 22 h 44"/>
                  <a:gd name="T4" fmla="*/ 107 w 107"/>
                  <a:gd name="T5" fmla="*/ 27 h 44"/>
                  <a:gd name="T6" fmla="*/ 105 w 107"/>
                  <a:gd name="T7" fmla="*/ 31 h 44"/>
                  <a:gd name="T8" fmla="*/ 101 w 107"/>
                  <a:gd name="T9" fmla="*/ 39 h 44"/>
                  <a:gd name="T10" fmla="*/ 93 w 107"/>
                  <a:gd name="T11" fmla="*/ 43 h 44"/>
                  <a:gd name="T12" fmla="*/ 89 w 107"/>
                  <a:gd name="T13" fmla="*/ 44 h 44"/>
                  <a:gd name="T14" fmla="*/ 84 w 107"/>
                  <a:gd name="T15" fmla="*/ 44 h 44"/>
                  <a:gd name="T16" fmla="*/ 22 w 107"/>
                  <a:gd name="T17" fmla="*/ 44 h 44"/>
                  <a:gd name="T18" fmla="*/ 22 w 107"/>
                  <a:gd name="T19" fmla="*/ 44 h 44"/>
                  <a:gd name="T20" fmla="*/ 18 w 107"/>
                  <a:gd name="T21" fmla="*/ 44 h 44"/>
                  <a:gd name="T22" fmla="*/ 13 w 107"/>
                  <a:gd name="T23" fmla="*/ 43 h 44"/>
                  <a:gd name="T24" fmla="*/ 7 w 107"/>
                  <a:gd name="T25" fmla="*/ 39 h 44"/>
                  <a:gd name="T26" fmla="*/ 1 w 107"/>
                  <a:gd name="T27" fmla="*/ 31 h 44"/>
                  <a:gd name="T28" fmla="*/ 0 w 107"/>
                  <a:gd name="T29" fmla="*/ 27 h 44"/>
                  <a:gd name="T30" fmla="*/ 0 w 107"/>
                  <a:gd name="T31" fmla="*/ 22 h 44"/>
                  <a:gd name="T32" fmla="*/ 0 w 107"/>
                  <a:gd name="T33" fmla="*/ 22 h 44"/>
                  <a:gd name="T34" fmla="*/ 0 w 107"/>
                  <a:gd name="T35" fmla="*/ 22 h 44"/>
                  <a:gd name="T36" fmla="*/ 0 w 107"/>
                  <a:gd name="T37" fmla="*/ 18 h 44"/>
                  <a:gd name="T38" fmla="*/ 1 w 107"/>
                  <a:gd name="T39" fmla="*/ 15 h 44"/>
                  <a:gd name="T40" fmla="*/ 7 w 107"/>
                  <a:gd name="T41" fmla="*/ 7 h 44"/>
                  <a:gd name="T42" fmla="*/ 13 w 107"/>
                  <a:gd name="T43" fmla="*/ 3 h 44"/>
                  <a:gd name="T44" fmla="*/ 18 w 107"/>
                  <a:gd name="T45" fmla="*/ 1 h 44"/>
                  <a:gd name="T46" fmla="*/ 22 w 107"/>
                  <a:gd name="T47" fmla="*/ 0 h 44"/>
                  <a:gd name="T48" fmla="*/ 84 w 107"/>
                  <a:gd name="T49" fmla="*/ 0 h 44"/>
                  <a:gd name="T50" fmla="*/ 84 w 107"/>
                  <a:gd name="T51" fmla="*/ 0 h 44"/>
                  <a:gd name="T52" fmla="*/ 89 w 107"/>
                  <a:gd name="T53" fmla="*/ 1 h 44"/>
                  <a:gd name="T54" fmla="*/ 93 w 107"/>
                  <a:gd name="T55" fmla="*/ 3 h 44"/>
                  <a:gd name="T56" fmla="*/ 101 w 107"/>
                  <a:gd name="T57" fmla="*/ 7 h 44"/>
                  <a:gd name="T58" fmla="*/ 105 w 107"/>
                  <a:gd name="T59" fmla="*/ 15 h 44"/>
                  <a:gd name="T60" fmla="*/ 107 w 107"/>
                  <a:gd name="T61" fmla="*/ 18 h 44"/>
                  <a:gd name="T62" fmla="*/ 107 w 107"/>
                  <a:gd name="T63" fmla="*/ 22 h 44"/>
                  <a:gd name="T64" fmla="*/ 107 w 107"/>
                  <a:gd name="T6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7" h="44">
                    <a:moveTo>
                      <a:pt x="107" y="22"/>
                    </a:moveTo>
                    <a:lnTo>
                      <a:pt x="107" y="22"/>
                    </a:lnTo>
                    <a:lnTo>
                      <a:pt x="107" y="27"/>
                    </a:lnTo>
                    <a:lnTo>
                      <a:pt x="105" y="31"/>
                    </a:lnTo>
                    <a:lnTo>
                      <a:pt x="101" y="39"/>
                    </a:lnTo>
                    <a:lnTo>
                      <a:pt x="93" y="43"/>
                    </a:lnTo>
                    <a:lnTo>
                      <a:pt x="89" y="44"/>
                    </a:lnTo>
                    <a:lnTo>
                      <a:pt x="84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3" y="43"/>
                    </a:lnTo>
                    <a:lnTo>
                      <a:pt x="7" y="39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7" y="7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9" y="1"/>
                    </a:lnTo>
                    <a:lnTo>
                      <a:pt x="93" y="3"/>
                    </a:lnTo>
                    <a:lnTo>
                      <a:pt x="101" y="7"/>
                    </a:lnTo>
                    <a:lnTo>
                      <a:pt x="105" y="15"/>
                    </a:lnTo>
                    <a:lnTo>
                      <a:pt x="107" y="18"/>
                    </a:lnTo>
                    <a:lnTo>
                      <a:pt x="107" y="22"/>
                    </a:lnTo>
                    <a:lnTo>
                      <a:pt x="107" y="22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7" name="PA-任意多边形 179"/>
              <p:cNvSpPr/>
              <p:nvPr>
                <p:custDataLst>
                  <p:tags r:id="rId62"/>
                </p:custDataLst>
              </p:nvPr>
            </p:nvSpPr>
            <p:spPr bwMode="auto">
              <a:xfrm>
                <a:off x="10569575" y="6011863"/>
                <a:ext cx="169862" cy="71438"/>
              </a:xfrm>
              <a:custGeom>
                <a:avLst/>
                <a:gdLst>
                  <a:gd name="T0" fmla="*/ 107 w 107"/>
                  <a:gd name="T1" fmla="*/ 23 h 45"/>
                  <a:gd name="T2" fmla="*/ 107 w 107"/>
                  <a:gd name="T3" fmla="*/ 23 h 45"/>
                  <a:gd name="T4" fmla="*/ 107 w 107"/>
                  <a:gd name="T5" fmla="*/ 27 h 45"/>
                  <a:gd name="T6" fmla="*/ 105 w 107"/>
                  <a:gd name="T7" fmla="*/ 32 h 45"/>
                  <a:gd name="T8" fmla="*/ 101 w 107"/>
                  <a:gd name="T9" fmla="*/ 39 h 45"/>
                  <a:gd name="T10" fmla="*/ 93 w 107"/>
                  <a:gd name="T11" fmla="*/ 43 h 45"/>
                  <a:gd name="T12" fmla="*/ 89 w 107"/>
                  <a:gd name="T13" fmla="*/ 45 h 45"/>
                  <a:gd name="T14" fmla="*/ 84 w 107"/>
                  <a:gd name="T15" fmla="*/ 45 h 45"/>
                  <a:gd name="T16" fmla="*/ 22 w 107"/>
                  <a:gd name="T17" fmla="*/ 45 h 45"/>
                  <a:gd name="T18" fmla="*/ 22 w 107"/>
                  <a:gd name="T19" fmla="*/ 45 h 45"/>
                  <a:gd name="T20" fmla="*/ 18 w 107"/>
                  <a:gd name="T21" fmla="*/ 45 h 45"/>
                  <a:gd name="T22" fmla="*/ 13 w 107"/>
                  <a:gd name="T23" fmla="*/ 43 h 45"/>
                  <a:gd name="T24" fmla="*/ 7 w 107"/>
                  <a:gd name="T25" fmla="*/ 39 h 45"/>
                  <a:gd name="T26" fmla="*/ 1 w 107"/>
                  <a:gd name="T27" fmla="*/ 32 h 45"/>
                  <a:gd name="T28" fmla="*/ 0 w 107"/>
                  <a:gd name="T29" fmla="*/ 27 h 45"/>
                  <a:gd name="T30" fmla="*/ 0 w 107"/>
                  <a:gd name="T31" fmla="*/ 23 h 45"/>
                  <a:gd name="T32" fmla="*/ 0 w 107"/>
                  <a:gd name="T33" fmla="*/ 23 h 45"/>
                  <a:gd name="T34" fmla="*/ 0 w 107"/>
                  <a:gd name="T35" fmla="*/ 23 h 45"/>
                  <a:gd name="T36" fmla="*/ 0 w 107"/>
                  <a:gd name="T37" fmla="*/ 18 h 45"/>
                  <a:gd name="T38" fmla="*/ 1 w 107"/>
                  <a:gd name="T39" fmla="*/ 15 h 45"/>
                  <a:gd name="T40" fmla="*/ 7 w 107"/>
                  <a:gd name="T41" fmla="*/ 8 h 45"/>
                  <a:gd name="T42" fmla="*/ 13 w 107"/>
                  <a:gd name="T43" fmla="*/ 3 h 45"/>
                  <a:gd name="T44" fmla="*/ 18 w 107"/>
                  <a:gd name="T45" fmla="*/ 2 h 45"/>
                  <a:gd name="T46" fmla="*/ 22 w 107"/>
                  <a:gd name="T47" fmla="*/ 0 h 45"/>
                  <a:gd name="T48" fmla="*/ 84 w 107"/>
                  <a:gd name="T49" fmla="*/ 0 h 45"/>
                  <a:gd name="T50" fmla="*/ 84 w 107"/>
                  <a:gd name="T51" fmla="*/ 0 h 45"/>
                  <a:gd name="T52" fmla="*/ 89 w 107"/>
                  <a:gd name="T53" fmla="*/ 2 h 45"/>
                  <a:gd name="T54" fmla="*/ 93 w 107"/>
                  <a:gd name="T55" fmla="*/ 3 h 45"/>
                  <a:gd name="T56" fmla="*/ 101 w 107"/>
                  <a:gd name="T57" fmla="*/ 8 h 45"/>
                  <a:gd name="T58" fmla="*/ 105 w 107"/>
                  <a:gd name="T59" fmla="*/ 15 h 45"/>
                  <a:gd name="T60" fmla="*/ 107 w 107"/>
                  <a:gd name="T61" fmla="*/ 18 h 45"/>
                  <a:gd name="T62" fmla="*/ 107 w 107"/>
                  <a:gd name="T63" fmla="*/ 23 h 45"/>
                  <a:gd name="T64" fmla="*/ 107 w 107"/>
                  <a:gd name="T65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7" h="45">
                    <a:moveTo>
                      <a:pt x="107" y="23"/>
                    </a:moveTo>
                    <a:lnTo>
                      <a:pt x="107" y="23"/>
                    </a:lnTo>
                    <a:lnTo>
                      <a:pt x="107" y="27"/>
                    </a:lnTo>
                    <a:lnTo>
                      <a:pt x="105" y="32"/>
                    </a:lnTo>
                    <a:lnTo>
                      <a:pt x="101" y="39"/>
                    </a:lnTo>
                    <a:lnTo>
                      <a:pt x="93" y="43"/>
                    </a:lnTo>
                    <a:lnTo>
                      <a:pt x="89" y="45"/>
                    </a:lnTo>
                    <a:lnTo>
                      <a:pt x="84" y="45"/>
                    </a:lnTo>
                    <a:lnTo>
                      <a:pt x="22" y="45"/>
                    </a:lnTo>
                    <a:lnTo>
                      <a:pt x="22" y="45"/>
                    </a:lnTo>
                    <a:lnTo>
                      <a:pt x="18" y="45"/>
                    </a:lnTo>
                    <a:lnTo>
                      <a:pt x="13" y="43"/>
                    </a:lnTo>
                    <a:lnTo>
                      <a:pt x="7" y="39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7" y="8"/>
                    </a:lnTo>
                    <a:lnTo>
                      <a:pt x="13" y="3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89" y="2"/>
                    </a:lnTo>
                    <a:lnTo>
                      <a:pt x="93" y="3"/>
                    </a:lnTo>
                    <a:lnTo>
                      <a:pt x="101" y="8"/>
                    </a:lnTo>
                    <a:lnTo>
                      <a:pt x="105" y="15"/>
                    </a:lnTo>
                    <a:lnTo>
                      <a:pt x="107" y="18"/>
                    </a:lnTo>
                    <a:lnTo>
                      <a:pt x="107" y="23"/>
                    </a:lnTo>
                    <a:lnTo>
                      <a:pt x="107" y="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8" name="PA-任意多边形 180"/>
              <p:cNvSpPr/>
              <p:nvPr>
                <p:custDataLst>
                  <p:tags r:id="rId63"/>
                </p:custDataLst>
              </p:nvPr>
            </p:nvSpPr>
            <p:spPr bwMode="auto">
              <a:xfrm>
                <a:off x="10569575" y="6083301"/>
                <a:ext cx="141287" cy="69850"/>
              </a:xfrm>
              <a:custGeom>
                <a:avLst/>
                <a:gdLst>
                  <a:gd name="T0" fmla="*/ 89 w 89"/>
                  <a:gd name="T1" fmla="*/ 22 h 44"/>
                  <a:gd name="T2" fmla="*/ 89 w 89"/>
                  <a:gd name="T3" fmla="*/ 22 h 44"/>
                  <a:gd name="T4" fmla="*/ 89 w 89"/>
                  <a:gd name="T5" fmla="*/ 27 h 44"/>
                  <a:gd name="T6" fmla="*/ 87 w 89"/>
                  <a:gd name="T7" fmla="*/ 31 h 44"/>
                  <a:gd name="T8" fmla="*/ 83 w 89"/>
                  <a:gd name="T9" fmla="*/ 39 h 44"/>
                  <a:gd name="T10" fmla="*/ 75 w 89"/>
                  <a:gd name="T11" fmla="*/ 43 h 44"/>
                  <a:gd name="T12" fmla="*/ 71 w 89"/>
                  <a:gd name="T13" fmla="*/ 44 h 44"/>
                  <a:gd name="T14" fmla="*/ 67 w 89"/>
                  <a:gd name="T15" fmla="*/ 44 h 44"/>
                  <a:gd name="T16" fmla="*/ 22 w 89"/>
                  <a:gd name="T17" fmla="*/ 44 h 44"/>
                  <a:gd name="T18" fmla="*/ 22 w 89"/>
                  <a:gd name="T19" fmla="*/ 44 h 44"/>
                  <a:gd name="T20" fmla="*/ 18 w 89"/>
                  <a:gd name="T21" fmla="*/ 44 h 44"/>
                  <a:gd name="T22" fmla="*/ 13 w 89"/>
                  <a:gd name="T23" fmla="*/ 43 h 44"/>
                  <a:gd name="T24" fmla="*/ 7 w 89"/>
                  <a:gd name="T25" fmla="*/ 39 h 44"/>
                  <a:gd name="T26" fmla="*/ 1 w 89"/>
                  <a:gd name="T27" fmla="*/ 31 h 44"/>
                  <a:gd name="T28" fmla="*/ 0 w 89"/>
                  <a:gd name="T29" fmla="*/ 27 h 44"/>
                  <a:gd name="T30" fmla="*/ 0 w 89"/>
                  <a:gd name="T31" fmla="*/ 22 h 44"/>
                  <a:gd name="T32" fmla="*/ 0 w 89"/>
                  <a:gd name="T33" fmla="*/ 22 h 44"/>
                  <a:gd name="T34" fmla="*/ 0 w 89"/>
                  <a:gd name="T35" fmla="*/ 22 h 44"/>
                  <a:gd name="T36" fmla="*/ 0 w 89"/>
                  <a:gd name="T37" fmla="*/ 18 h 44"/>
                  <a:gd name="T38" fmla="*/ 1 w 89"/>
                  <a:gd name="T39" fmla="*/ 15 h 44"/>
                  <a:gd name="T40" fmla="*/ 7 w 89"/>
                  <a:gd name="T41" fmla="*/ 7 h 44"/>
                  <a:gd name="T42" fmla="*/ 13 w 89"/>
                  <a:gd name="T43" fmla="*/ 3 h 44"/>
                  <a:gd name="T44" fmla="*/ 18 w 89"/>
                  <a:gd name="T45" fmla="*/ 1 h 44"/>
                  <a:gd name="T46" fmla="*/ 22 w 89"/>
                  <a:gd name="T47" fmla="*/ 0 h 44"/>
                  <a:gd name="T48" fmla="*/ 67 w 89"/>
                  <a:gd name="T49" fmla="*/ 0 h 44"/>
                  <a:gd name="T50" fmla="*/ 67 w 89"/>
                  <a:gd name="T51" fmla="*/ 0 h 44"/>
                  <a:gd name="T52" fmla="*/ 71 w 89"/>
                  <a:gd name="T53" fmla="*/ 1 h 44"/>
                  <a:gd name="T54" fmla="*/ 75 w 89"/>
                  <a:gd name="T55" fmla="*/ 3 h 44"/>
                  <a:gd name="T56" fmla="*/ 83 w 89"/>
                  <a:gd name="T57" fmla="*/ 7 h 44"/>
                  <a:gd name="T58" fmla="*/ 87 w 89"/>
                  <a:gd name="T59" fmla="*/ 15 h 44"/>
                  <a:gd name="T60" fmla="*/ 89 w 89"/>
                  <a:gd name="T61" fmla="*/ 18 h 44"/>
                  <a:gd name="T62" fmla="*/ 89 w 89"/>
                  <a:gd name="T63" fmla="*/ 22 h 44"/>
                  <a:gd name="T64" fmla="*/ 89 w 89"/>
                  <a:gd name="T65" fmla="*/ 2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9" h="44">
                    <a:moveTo>
                      <a:pt x="89" y="22"/>
                    </a:moveTo>
                    <a:lnTo>
                      <a:pt x="89" y="22"/>
                    </a:lnTo>
                    <a:lnTo>
                      <a:pt x="89" y="27"/>
                    </a:lnTo>
                    <a:lnTo>
                      <a:pt x="87" y="31"/>
                    </a:lnTo>
                    <a:lnTo>
                      <a:pt x="83" y="39"/>
                    </a:lnTo>
                    <a:lnTo>
                      <a:pt x="75" y="43"/>
                    </a:lnTo>
                    <a:lnTo>
                      <a:pt x="71" y="44"/>
                    </a:lnTo>
                    <a:lnTo>
                      <a:pt x="67" y="44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18" y="44"/>
                    </a:lnTo>
                    <a:lnTo>
                      <a:pt x="13" y="43"/>
                    </a:lnTo>
                    <a:lnTo>
                      <a:pt x="7" y="39"/>
                    </a:lnTo>
                    <a:lnTo>
                      <a:pt x="1" y="31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7" y="7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71" y="1"/>
                    </a:lnTo>
                    <a:lnTo>
                      <a:pt x="75" y="3"/>
                    </a:lnTo>
                    <a:lnTo>
                      <a:pt x="83" y="7"/>
                    </a:lnTo>
                    <a:lnTo>
                      <a:pt x="87" y="15"/>
                    </a:lnTo>
                    <a:lnTo>
                      <a:pt x="89" y="18"/>
                    </a:lnTo>
                    <a:lnTo>
                      <a:pt x="89" y="22"/>
                    </a:lnTo>
                    <a:lnTo>
                      <a:pt x="89" y="22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99" name="PA-任意多边形 181"/>
              <p:cNvSpPr/>
              <p:nvPr>
                <p:custDataLst>
                  <p:tags r:id="rId64"/>
                </p:custDataLst>
              </p:nvPr>
            </p:nvSpPr>
            <p:spPr bwMode="auto">
              <a:xfrm>
                <a:off x="10371137" y="5918201"/>
                <a:ext cx="53975" cy="244475"/>
              </a:xfrm>
              <a:custGeom>
                <a:avLst/>
                <a:gdLst>
                  <a:gd name="T0" fmla="*/ 0 w 34"/>
                  <a:gd name="T1" fmla="*/ 0 h 154"/>
                  <a:gd name="T2" fmla="*/ 34 w 34"/>
                  <a:gd name="T3" fmla="*/ 0 h 154"/>
                  <a:gd name="T4" fmla="*/ 34 w 34"/>
                  <a:gd name="T5" fmla="*/ 154 h 154"/>
                  <a:gd name="T6" fmla="*/ 0 w 34"/>
                  <a:gd name="T7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54">
                    <a:moveTo>
                      <a:pt x="0" y="0"/>
                    </a:moveTo>
                    <a:lnTo>
                      <a:pt x="34" y="0"/>
                    </a:lnTo>
                    <a:lnTo>
                      <a:pt x="34" y="154"/>
                    </a:lnTo>
                    <a:lnTo>
                      <a:pt x="0" y="154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0" name="PA-任意多边形 182"/>
              <p:cNvSpPr/>
              <p:nvPr>
                <p:custDataLst>
                  <p:tags r:id="rId65"/>
                </p:custDataLst>
              </p:nvPr>
            </p:nvSpPr>
            <p:spPr bwMode="auto">
              <a:xfrm>
                <a:off x="10302875" y="6126163"/>
                <a:ext cx="41275" cy="36513"/>
              </a:xfrm>
              <a:custGeom>
                <a:avLst/>
                <a:gdLst>
                  <a:gd name="T0" fmla="*/ 26 w 26"/>
                  <a:gd name="T1" fmla="*/ 12 h 23"/>
                  <a:gd name="T2" fmla="*/ 26 w 26"/>
                  <a:gd name="T3" fmla="*/ 12 h 23"/>
                  <a:gd name="T4" fmla="*/ 24 w 26"/>
                  <a:gd name="T5" fmla="*/ 16 h 23"/>
                  <a:gd name="T6" fmla="*/ 23 w 26"/>
                  <a:gd name="T7" fmla="*/ 20 h 23"/>
                  <a:gd name="T8" fmla="*/ 18 w 26"/>
                  <a:gd name="T9" fmla="*/ 23 h 23"/>
                  <a:gd name="T10" fmla="*/ 14 w 26"/>
                  <a:gd name="T11" fmla="*/ 23 h 23"/>
                  <a:gd name="T12" fmla="*/ 14 w 26"/>
                  <a:gd name="T13" fmla="*/ 23 h 23"/>
                  <a:gd name="T14" fmla="*/ 8 w 26"/>
                  <a:gd name="T15" fmla="*/ 23 h 23"/>
                  <a:gd name="T16" fmla="*/ 5 w 26"/>
                  <a:gd name="T17" fmla="*/ 20 h 23"/>
                  <a:gd name="T18" fmla="*/ 2 w 26"/>
                  <a:gd name="T19" fmla="*/ 16 h 23"/>
                  <a:gd name="T20" fmla="*/ 0 w 26"/>
                  <a:gd name="T21" fmla="*/ 12 h 23"/>
                  <a:gd name="T22" fmla="*/ 0 w 26"/>
                  <a:gd name="T23" fmla="*/ 12 h 23"/>
                  <a:gd name="T24" fmla="*/ 2 w 26"/>
                  <a:gd name="T25" fmla="*/ 7 h 23"/>
                  <a:gd name="T26" fmla="*/ 5 w 26"/>
                  <a:gd name="T27" fmla="*/ 3 h 23"/>
                  <a:gd name="T28" fmla="*/ 8 w 26"/>
                  <a:gd name="T29" fmla="*/ 0 h 23"/>
                  <a:gd name="T30" fmla="*/ 14 w 26"/>
                  <a:gd name="T31" fmla="*/ 0 h 23"/>
                  <a:gd name="T32" fmla="*/ 14 w 26"/>
                  <a:gd name="T33" fmla="*/ 0 h 23"/>
                  <a:gd name="T34" fmla="*/ 18 w 26"/>
                  <a:gd name="T35" fmla="*/ 0 h 23"/>
                  <a:gd name="T36" fmla="*/ 23 w 26"/>
                  <a:gd name="T37" fmla="*/ 3 h 23"/>
                  <a:gd name="T38" fmla="*/ 24 w 26"/>
                  <a:gd name="T39" fmla="*/ 7 h 23"/>
                  <a:gd name="T40" fmla="*/ 26 w 26"/>
                  <a:gd name="T41" fmla="*/ 12 h 23"/>
                  <a:gd name="T42" fmla="*/ 26 w 26"/>
                  <a:gd name="T43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3">
                    <a:moveTo>
                      <a:pt x="26" y="12"/>
                    </a:moveTo>
                    <a:lnTo>
                      <a:pt x="26" y="12"/>
                    </a:lnTo>
                    <a:lnTo>
                      <a:pt x="24" y="16"/>
                    </a:lnTo>
                    <a:lnTo>
                      <a:pt x="23" y="20"/>
                    </a:lnTo>
                    <a:lnTo>
                      <a:pt x="18" y="23"/>
                    </a:lnTo>
                    <a:lnTo>
                      <a:pt x="14" y="23"/>
                    </a:lnTo>
                    <a:lnTo>
                      <a:pt x="14" y="23"/>
                    </a:lnTo>
                    <a:lnTo>
                      <a:pt x="8" y="23"/>
                    </a:lnTo>
                    <a:lnTo>
                      <a:pt x="5" y="20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7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3" y="3"/>
                    </a:lnTo>
                    <a:lnTo>
                      <a:pt x="24" y="7"/>
                    </a:lnTo>
                    <a:lnTo>
                      <a:pt x="26" y="12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1" name="PA-任意多边形 183"/>
              <p:cNvSpPr/>
              <p:nvPr>
                <p:custDataLst>
                  <p:tags r:id="rId66"/>
                </p:custDataLst>
              </p:nvPr>
            </p:nvSpPr>
            <p:spPr bwMode="auto">
              <a:xfrm>
                <a:off x="10166350" y="5918201"/>
                <a:ext cx="212725" cy="277813"/>
              </a:xfrm>
              <a:custGeom>
                <a:avLst/>
                <a:gdLst>
                  <a:gd name="T0" fmla="*/ 0 w 134"/>
                  <a:gd name="T1" fmla="*/ 0 h 175"/>
                  <a:gd name="T2" fmla="*/ 134 w 134"/>
                  <a:gd name="T3" fmla="*/ 0 h 175"/>
                  <a:gd name="T4" fmla="*/ 134 w 134"/>
                  <a:gd name="T5" fmla="*/ 175 h 175"/>
                  <a:gd name="T6" fmla="*/ 0 w 134"/>
                  <a:gd name="T7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175">
                    <a:moveTo>
                      <a:pt x="0" y="0"/>
                    </a:moveTo>
                    <a:lnTo>
                      <a:pt x="134" y="0"/>
                    </a:lnTo>
                    <a:lnTo>
                      <a:pt x="134" y="175"/>
                    </a:lnTo>
                    <a:lnTo>
                      <a:pt x="0" y="175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2" name="PA-Line 18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10298112" y="5411788"/>
                <a:ext cx="3302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3" name="PA-Line 18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10298112" y="5470526"/>
                <a:ext cx="3302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104" name="PA-Line 18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10298112" y="5529263"/>
                <a:ext cx="33020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1998345" y="3705225"/>
            <a:ext cx="586105" cy="586105"/>
            <a:chOff x="5775007" y="3811799"/>
            <a:chExt cx="862800" cy="862800"/>
          </a:xfrm>
        </p:grpSpPr>
        <p:sp>
          <p:nvSpPr>
            <p:cNvPr id="73" name="PA-椭圆 87"/>
            <p:cNvSpPr/>
            <p:nvPr>
              <p:custDataLst>
                <p:tags r:id="rId40"/>
              </p:custDataLst>
            </p:nvPr>
          </p:nvSpPr>
          <p:spPr>
            <a:xfrm>
              <a:off x="5775007" y="3811799"/>
              <a:ext cx="862800" cy="862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cs typeface="+mn-ea"/>
                <a:sym typeface="思源黑体 Medium" panose="020B0600000000000000" pitchFamily="34" charset="-122"/>
              </a:endParaRPr>
            </a:p>
          </p:txBody>
        </p:sp>
        <p:grpSp>
          <p:nvGrpSpPr>
            <p:cNvPr id="74" name="Group 86"/>
            <p:cNvGrpSpPr/>
            <p:nvPr/>
          </p:nvGrpSpPr>
          <p:grpSpPr>
            <a:xfrm>
              <a:off x="5958498" y="4017308"/>
              <a:ext cx="495818" cy="451782"/>
              <a:chOff x="7245350" y="3721101"/>
              <a:chExt cx="965200" cy="879475"/>
            </a:xfrm>
          </p:grpSpPr>
          <p:sp>
            <p:nvSpPr>
              <p:cNvPr id="75" name="PA-Line 146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16850" y="4206876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6" name="PA-任意多边形 147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7332662" y="3721101"/>
                <a:ext cx="598487" cy="598488"/>
              </a:xfrm>
              <a:custGeom>
                <a:avLst/>
                <a:gdLst>
                  <a:gd name="T0" fmla="*/ 322 w 377"/>
                  <a:gd name="T1" fmla="*/ 57 h 377"/>
                  <a:gd name="T2" fmla="*/ 292 w 377"/>
                  <a:gd name="T3" fmla="*/ 33 h 377"/>
                  <a:gd name="T4" fmla="*/ 259 w 377"/>
                  <a:gd name="T5" fmla="*/ 15 h 377"/>
                  <a:gd name="T6" fmla="*/ 225 w 377"/>
                  <a:gd name="T7" fmla="*/ 5 h 377"/>
                  <a:gd name="T8" fmla="*/ 188 w 377"/>
                  <a:gd name="T9" fmla="*/ 0 h 377"/>
                  <a:gd name="T10" fmla="*/ 169 w 377"/>
                  <a:gd name="T11" fmla="*/ 2 h 377"/>
                  <a:gd name="T12" fmla="*/ 133 w 377"/>
                  <a:gd name="T13" fmla="*/ 9 h 377"/>
                  <a:gd name="T14" fmla="*/ 99 w 377"/>
                  <a:gd name="T15" fmla="*/ 23 h 377"/>
                  <a:gd name="T16" fmla="*/ 68 w 377"/>
                  <a:gd name="T17" fmla="*/ 43 h 377"/>
                  <a:gd name="T18" fmla="*/ 55 w 377"/>
                  <a:gd name="T19" fmla="*/ 57 h 377"/>
                  <a:gd name="T20" fmla="*/ 31 w 377"/>
                  <a:gd name="T21" fmla="*/ 85 h 377"/>
                  <a:gd name="T22" fmla="*/ 13 w 377"/>
                  <a:gd name="T23" fmla="*/ 118 h 377"/>
                  <a:gd name="T24" fmla="*/ 3 w 377"/>
                  <a:gd name="T25" fmla="*/ 153 h 377"/>
                  <a:gd name="T26" fmla="*/ 0 w 377"/>
                  <a:gd name="T27" fmla="*/ 189 h 377"/>
                  <a:gd name="T28" fmla="*/ 1 w 377"/>
                  <a:gd name="T29" fmla="*/ 208 h 377"/>
                  <a:gd name="T30" fmla="*/ 9 w 377"/>
                  <a:gd name="T31" fmla="*/ 245 h 377"/>
                  <a:gd name="T32" fmla="*/ 22 w 377"/>
                  <a:gd name="T33" fmla="*/ 279 h 377"/>
                  <a:gd name="T34" fmla="*/ 43 w 377"/>
                  <a:gd name="T35" fmla="*/ 309 h 377"/>
                  <a:gd name="T36" fmla="*/ 68 w 377"/>
                  <a:gd name="T37" fmla="*/ 334 h 377"/>
                  <a:gd name="T38" fmla="*/ 98 w 377"/>
                  <a:gd name="T39" fmla="*/ 355 h 377"/>
                  <a:gd name="T40" fmla="*/ 132 w 377"/>
                  <a:gd name="T41" fmla="*/ 370 h 377"/>
                  <a:gd name="T42" fmla="*/ 169 w 377"/>
                  <a:gd name="T43" fmla="*/ 377 h 377"/>
                  <a:gd name="T44" fmla="*/ 188 w 377"/>
                  <a:gd name="T45" fmla="*/ 377 h 377"/>
                  <a:gd name="T46" fmla="*/ 225 w 377"/>
                  <a:gd name="T47" fmla="*/ 374 h 377"/>
                  <a:gd name="T48" fmla="*/ 261 w 377"/>
                  <a:gd name="T49" fmla="*/ 364 h 377"/>
                  <a:gd name="T50" fmla="*/ 292 w 377"/>
                  <a:gd name="T51" fmla="*/ 346 h 377"/>
                  <a:gd name="T52" fmla="*/ 322 w 377"/>
                  <a:gd name="T53" fmla="*/ 322 h 377"/>
                  <a:gd name="T54" fmla="*/ 334 w 377"/>
                  <a:gd name="T55" fmla="*/ 309 h 377"/>
                  <a:gd name="T56" fmla="*/ 354 w 377"/>
                  <a:gd name="T57" fmla="*/ 278 h 377"/>
                  <a:gd name="T58" fmla="*/ 368 w 377"/>
                  <a:gd name="T59" fmla="*/ 244 h 377"/>
                  <a:gd name="T60" fmla="*/ 375 w 377"/>
                  <a:gd name="T61" fmla="*/ 208 h 377"/>
                  <a:gd name="T62" fmla="*/ 377 w 377"/>
                  <a:gd name="T63" fmla="*/ 189 h 377"/>
                  <a:gd name="T64" fmla="*/ 372 w 377"/>
                  <a:gd name="T65" fmla="*/ 152 h 377"/>
                  <a:gd name="T66" fmla="*/ 362 w 377"/>
                  <a:gd name="T67" fmla="*/ 118 h 377"/>
                  <a:gd name="T68" fmla="*/ 345 w 377"/>
                  <a:gd name="T69" fmla="*/ 85 h 377"/>
                  <a:gd name="T70" fmla="*/ 322 w 377"/>
                  <a:gd name="T71" fmla="*/ 57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7" h="377">
                    <a:moveTo>
                      <a:pt x="322" y="57"/>
                    </a:moveTo>
                    <a:lnTo>
                      <a:pt x="322" y="57"/>
                    </a:lnTo>
                    <a:lnTo>
                      <a:pt x="307" y="43"/>
                    </a:lnTo>
                    <a:lnTo>
                      <a:pt x="292" y="33"/>
                    </a:lnTo>
                    <a:lnTo>
                      <a:pt x="277" y="23"/>
                    </a:lnTo>
                    <a:lnTo>
                      <a:pt x="259" y="15"/>
                    </a:lnTo>
                    <a:lnTo>
                      <a:pt x="243" y="9"/>
                    </a:lnTo>
                    <a:lnTo>
                      <a:pt x="225" y="5"/>
                    </a:lnTo>
                    <a:lnTo>
                      <a:pt x="206" y="2"/>
                    </a:lnTo>
                    <a:lnTo>
                      <a:pt x="188" y="0"/>
                    </a:lnTo>
                    <a:lnTo>
                      <a:pt x="188" y="0"/>
                    </a:lnTo>
                    <a:lnTo>
                      <a:pt x="169" y="2"/>
                    </a:lnTo>
                    <a:lnTo>
                      <a:pt x="151" y="5"/>
                    </a:lnTo>
                    <a:lnTo>
                      <a:pt x="133" y="9"/>
                    </a:lnTo>
                    <a:lnTo>
                      <a:pt x="116" y="15"/>
                    </a:lnTo>
                    <a:lnTo>
                      <a:pt x="99" y="23"/>
                    </a:lnTo>
                    <a:lnTo>
                      <a:pt x="83" y="33"/>
                    </a:lnTo>
                    <a:lnTo>
                      <a:pt x="68" y="43"/>
                    </a:lnTo>
                    <a:lnTo>
                      <a:pt x="55" y="57"/>
                    </a:lnTo>
                    <a:lnTo>
                      <a:pt x="55" y="57"/>
                    </a:lnTo>
                    <a:lnTo>
                      <a:pt x="41" y="70"/>
                    </a:lnTo>
                    <a:lnTo>
                      <a:pt x="31" y="85"/>
                    </a:lnTo>
                    <a:lnTo>
                      <a:pt x="22" y="101"/>
                    </a:lnTo>
                    <a:lnTo>
                      <a:pt x="13" y="118"/>
                    </a:lnTo>
                    <a:lnTo>
                      <a:pt x="7" y="135"/>
                    </a:lnTo>
                    <a:lnTo>
                      <a:pt x="3" y="153"/>
                    </a:lnTo>
                    <a:lnTo>
                      <a:pt x="0" y="171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1" y="208"/>
                    </a:lnTo>
                    <a:lnTo>
                      <a:pt x="3" y="227"/>
                    </a:lnTo>
                    <a:lnTo>
                      <a:pt x="9" y="245"/>
                    </a:lnTo>
                    <a:lnTo>
                      <a:pt x="15" y="263"/>
                    </a:lnTo>
                    <a:lnTo>
                      <a:pt x="22" y="279"/>
                    </a:lnTo>
                    <a:lnTo>
                      <a:pt x="33" y="294"/>
                    </a:lnTo>
                    <a:lnTo>
                      <a:pt x="43" y="309"/>
                    </a:lnTo>
                    <a:lnTo>
                      <a:pt x="55" y="322"/>
                    </a:lnTo>
                    <a:lnTo>
                      <a:pt x="68" y="334"/>
                    </a:lnTo>
                    <a:lnTo>
                      <a:pt x="83" y="346"/>
                    </a:lnTo>
                    <a:lnTo>
                      <a:pt x="98" y="355"/>
                    </a:lnTo>
                    <a:lnTo>
                      <a:pt x="116" y="362"/>
                    </a:lnTo>
                    <a:lnTo>
                      <a:pt x="132" y="370"/>
                    </a:lnTo>
                    <a:lnTo>
                      <a:pt x="150" y="374"/>
                    </a:lnTo>
                    <a:lnTo>
                      <a:pt x="169" y="377"/>
                    </a:lnTo>
                    <a:lnTo>
                      <a:pt x="188" y="377"/>
                    </a:lnTo>
                    <a:lnTo>
                      <a:pt x="188" y="377"/>
                    </a:lnTo>
                    <a:lnTo>
                      <a:pt x="208" y="377"/>
                    </a:lnTo>
                    <a:lnTo>
                      <a:pt x="225" y="374"/>
                    </a:lnTo>
                    <a:lnTo>
                      <a:pt x="243" y="370"/>
                    </a:lnTo>
                    <a:lnTo>
                      <a:pt x="261" y="364"/>
                    </a:lnTo>
                    <a:lnTo>
                      <a:pt x="277" y="355"/>
                    </a:lnTo>
                    <a:lnTo>
                      <a:pt x="292" y="346"/>
                    </a:lnTo>
                    <a:lnTo>
                      <a:pt x="308" y="334"/>
                    </a:lnTo>
                    <a:lnTo>
                      <a:pt x="322" y="322"/>
                    </a:lnTo>
                    <a:lnTo>
                      <a:pt x="322" y="322"/>
                    </a:lnTo>
                    <a:lnTo>
                      <a:pt x="334" y="309"/>
                    </a:lnTo>
                    <a:lnTo>
                      <a:pt x="345" y="294"/>
                    </a:lnTo>
                    <a:lnTo>
                      <a:pt x="354" y="278"/>
                    </a:lnTo>
                    <a:lnTo>
                      <a:pt x="362" y="261"/>
                    </a:lnTo>
                    <a:lnTo>
                      <a:pt x="368" y="244"/>
                    </a:lnTo>
                    <a:lnTo>
                      <a:pt x="372" y="226"/>
                    </a:lnTo>
                    <a:lnTo>
                      <a:pt x="375" y="208"/>
                    </a:lnTo>
                    <a:lnTo>
                      <a:pt x="377" y="189"/>
                    </a:lnTo>
                    <a:lnTo>
                      <a:pt x="377" y="189"/>
                    </a:lnTo>
                    <a:lnTo>
                      <a:pt x="375" y="171"/>
                    </a:lnTo>
                    <a:lnTo>
                      <a:pt x="372" y="152"/>
                    </a:lnTo>
                    <a:lnTo>
                      <a:pt x="368" y="134"/>
                    </a:lnTo>
                    <a:lnTo>
                      <a:pt x="362" y="118"/>
                    </a:lnTo>
                    <a:lnTo>
                      <a:pt x="354" y="101"/>
                    </a:lnTo>
                    <a:lnTo>
                      <a:pt x="345" y="85"/>
                    </a:lnTo>
                    <a:lnTo>
                      <a:pt x="334" y="70"/>
                    </a:lnTo>
                    <a:lnTo>
                      <a:pt x="322" y="57"/>
                    </a:lnTo>
                    <a:lnTo>
                      <a:pt x="322" y="57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7" name="PA-任意多边形 148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7388225" y="3778251"/>
                <a:ext cx="485775" cy="487363"/>
              </a:xfrm>
              <a:custGeom>
                <a:avLst/>
                <a:gdLst>
                  <a:gd name="T0" fmla="*/ 261 w 306"/>
                  <a:gd name="T1" fmla="*/ 261 h 307"/>
                  <a:gd name="T2" fmla="*/ 238 w 306"/>
                  <a:gd name="T3" fmla="*/ 280 h 307"/>
                  <a:gd name="T4" fmla="*/ 211 w 306"/>
                  <a:gd name="T5" fmla="*/ 295 h 307"/>
                  <a:gd name="T6" fmla="*/ 183 w 306"/>
                  <a:gd name="T7" fmla="*/ 304 h 307"/>
                  <a:gd name="T8" fmla="*/ 153 w 306"/>
                  <a:gd name="T9" fmla="*/ 307 h 307"/>
                  <a:gd name="T10" fmla="*/ 137 w 306"/>
                  <a:gd name="T11" fmla="*/ 306 h 307"/>
                  <a:gd name="T12" fmla="*/ 107 w 306"/>
                  <a:gd name="T13" fmla="*/ 300 h 307"/>
                  <a:gd name="T14" fmla="*/ 81 w 306"/>
                  <a:gd name="T15" fmla="*/ 288 h 307"/>
                  <a:gd name="T16" fmla="*/ 55 w 306"/>
                  <a:gd name="T17" fmla="*/ 271 h 307"/>
                  <a:gd name="T18" fmla="*/ 35 w 306"/>
                  <a:gd name="T19" fmla="*/ 251 h 307"/>
                  <a:gd name="T20" fmla="*/ 18 w 306"/>
                  <a:gd name="T21" fmla="*/ 227 h 307"/>
                  <a:gd name="T22" fmla="*/ 6 w 306"/>
                  <a:gd name="T23" fmla="*/ 199 h 307"/>
                  <a:gd name="T24" fmla="*/ 0 w 306"/>
                  <a:gd name="T25" fmla="*/ 169 h 307"/>
                  <a:gd name="T26" fmla="*/ 0 w 306"/>
                  <a:gd name="T27" fmla="*/ 153 h 307"/>
                  <a:gd name="T28" fmla="*/ 3 w 306"/>
                  <a:gd name="T29" fmla="*/ 123 h 307"/>
                  <a:gd name="T30" fmla="*/ 11 w 306"/>
                  <a:gd name="T31" fmla="*/ 95 h 307"/>
                  <a:gd name="T32" fmla="*/ 26 w 306"/>
                  <a:gd name="T33" fmla="*/ 68 h 307"/>
                  <a:gd name="T34" fmla="*/ 45 w 306"/>
                  <a:gd name="T35" fmla="*/ 45 h 307"/>
                  <a:gd name="T36" fmla="*/ 55 w 306"/>
                  <a:gd name="T37" fmla="*/ 36 h 307"/>
                  <a:gd name="T38" fmla="*/ 81 w 306"/>
                  <a:gd name="T39" fmla="*/ 18 h 307"/>
                  <a:gd name="T40" fmla="*/ 109 w 306"/>
                  <a:gd name="T41" fmla="*/ 7 h 307"/>
                  <a:gd name="T42" fmla="*/ 138 w 306"/>
                  <a:gd name="T43" fmla="*/ 2 h 307"/>
                  <a:gd name="T44" fmla="*/ 153 w 306"/>
                  <a:gd name="T45" fmla="*/ 0 h 307"/>
                  <a:gd name="T46" fmla="*/ 183 w 306"/>
                  <a:gd name="T47" fmla="*/ 3 h 307"/>
                  <a:gd name="T48" fmla="*/ 211 w 306"/>
                  <a:gd name="T49" fmla="*/ 12 h 307"/>
                  <a:gd name="T50" fmla="*/ 238 w 306"/>
                  <a:gd name="T51" fmla="*/ 25 h 307"/>
                  <a:gd name="T52" fmla="*/ 261 w 306"/>
                  <a:gd name="T53" fmla="*/ 45 h 307"/>
                  <a:gd name="T54" fmla="*/ 272 w 306"/>
                  <a:gd name="T55" fmla="*/ 56 h 307"/>
                  <a:gd name="T56" fmla="*/ 288 w 306"/>
                  <a:gd name="T57" fmla="*/ 82 h 307"/>
                  <a:gd name="T58" fmla="*/ 300 w 306"/>
                  <a:gd name="T59" fmla="*/ 108 h 307"/>
                  <a:gd name="T60" fmla="*/ 306 w 306"/>
                  <a:gd name="T61" fmla="*/ 138 h 307"/>
                  <a:gd name="T62" fmla="*/ 306 w 306"/>
                  <a:gd name="T63" fmla="*/ 153 h 307"/>
                  <a:gd name="T64" fmla="*/ 303 w 306"/>
                  <a:gd name="T65" fmla="*/ 184 h 307"/>
                  <a:gd name="T66" fmla="*/ 294 w 306"/>
                  <a:gd name="T67" fmla="*/ 212 h 307"/>
                  <a:gd name="T68" fmla="*/ 281 w 306"/>
                  <a:gd name="T69" fmla="*/ 237 h 307"/>
                  <a:gd name="T70" fmla="*/ 261 w 306"/>
                  <a:gd name="T71" fmla="*/ 261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6" h="307">
                    <a:moveTo>
                      <a:pt x="261" y="261"/>
                    </a:moveTo>
                    <a:lnTo>
                      <a:pt x="261" y="261"/>
                    </a:lnTo>
                    <a:lnTo>
                      <a:pt x="250" y="271"/>
                    </a:lnTo>
                    <a:lnTo>
                      <a:pt x="238" y="280"/>
                    </a:lnTo>
                    <a:lnTo>
                      <a:pt x="226" y="288"/>
                    </a:lnTo>
                    <a:lnTo>
                      <a:pt x="211" y="295"/>
                    </a:lnTo>
                    <a:lnTo>
                      <a:pt x="198" y="300"/>
                    </a:lnTo>
                    <a:lnTo>
                      <a:pt x="183" y="304"/>
                    </a:lnTo>
                    <a:lnTo>
                      <a:pt x="168" y="306"/>
                    </a:lnTo>
                    <a:lnTo>
                      <a:pt x="153" y="307"/>
                    </a:lnTo>
                    <a:lnTo>
                      <a:pt x="153" y="307"/>
                    </a:lnTo>
                    <a:lnTo>
                      <a:pt x="137" y="306"/>
                    </a:lnTo>
                    <a:lnTo>
                      <a:pt x="122" y="304"/>
                    </a:lnTo>
                    <a:lnTo>
                      <a:pt x="107" y="300"/>
                    </a:lnTo>
                    <a:lnTo>
                      <a:pt x="94" y="295"/>
                    </a:lnTo>
                    <a:lnTo>
                      <a:pt x="81" y="288"/>
                    </a:lnTo>
                    <a:lnTo>
                      <a:pt x="67" y="280"/>
                    </a:lnTo>
                    <a:lnTo>
                      <a:pt x="55" y="271"/>
                    </a:lnTo>
                    <a:lnTo>
                      <a:pt x="45" y="261"/>
                    </a:lnTo>
                    <a:lnTo>
                      <a:pt x="35" y="251"/>
                    </a:lnTo>
                    <a:lnTo>
                      <a:pt x="26" y="239"/>
                    </a:lnTo>
                    <a:lnTo>
                      <a:pt x="18" y="227"/>
                    </a:lnTo>
                    <a:lnTo>
                      <a:pt x="12" y="214"/>
                    </a:lnTo>
                    <a:lnTo>
                      <a:pt x="6" y="199"/>
                    </a:lnTo>
                    <a:lnTo>
                      <a:pt x="3" y="184"/>
                    </a:lnTo>
                    <a:lnTo>
                      <a:pt x="0" y="169"/>
                    </a:lnTo>
                    <a:lnTo>
                      <a:pt x="0" y="153"/>
                    </a:lnTo>
                    <a:lnTo>
                      <a:pt x="0" y="153"/>
                    </a:lnTo>
                    <a:lnTo>
                      <a:pt x="0" y="138"/>
                    </a:lnTo>
                    <a:lnTo>
                      <a:pt x="3" y="123"/>
                    </a:lnTo>
                    <a:lnTo>
                      <a:pt x="6" y="108"/>
                    </a:lnTo>
                    <a:lnTo>
                      <a:pt x="11" y="95"/>
                    </a:lnTo>
                    <a:lnTo>
                      <a:pt x="18" y="82"/>
                    </a:lnTo>
                    <a:lnTo>
                      <a:pt x="26" y="68"/>
                    </a:lnTo>
                    <a:lnTo>
                      <a:pt x="35" y="56"/>
                    </a:lnTo>
                    <a:lnTo>
                      <a:pt x="45" y="45"/>
                    </a:lnTo>
                    <a:lnTo>
                      <a:pt x="45" y="45"/>
                    </a:lnTo>
                    <a:lnTo>
                      <a:pt x="55" y="36"/>
                    </a:lnTo>
                    <a:lnTo>
                      <a:pt x="69" y="25"/>
                    </a:lnTo>
                    <a:lnTo>
                      <a:pt x="81" y="18"/>
                    </a:lnTo>
                    <a:lnTo>
                      <a:pt x="94" y="12"/>
                    </a:lnTo>
                    <a:lnTo>
                      <a:pt x="109" y="7"/>
                    </a:lnTo>
                    <a:lnTo>
                      <a:pt x="124" y="3"/>
                    </a:lnTo>
                    <a:lnTo>
                      <a:pt x="138" y="2"/>
                    </a:lnTo>
                    <a:lnTo>
                      <a:pt x="153" y="0"/>
                    </a:lnTo>
                    <a:lnTo>
                      <a:pt x="153" y="0"/>
                    </a:lnTo>
                    <a:lnTo>
                      <a:pt x="168" y="2"/>
                    </a:lnTo>
                    <a:lnTo>
                      <a:pt x="183" y="3"/>
                    </a:lnTo>
                    <a:lnTo>
                      <a:pt x="198" y="6"/>
                    </a:lnTo>
                    <a:lnTo>
                      <a:pt x="211" y="12"/>
                    </a:lnTo>
                    <a:lnTo>
                      <a:pt x="224" y="18"/>
                    </a:lnTo>
                    <a:lnTo>
                      <a:pt x="238" y="25"/>
                    </a:lnTo>
                    <a:lnTo>
                      <a:pt x="250" y="34"/>
                    </a:lnTo>
                    <a:lnTo>
                      <a:pt x="261" y="45"/>
                    </a:lnTo>
                    <a:lnTo>
                      <a:pt x="261" y="45"/>
                    </a:lnTo>
                    <a:lnTo>
                      <a:pt x="272" y="56"/>
                    </a:lnTo>
                    <a:lnTo>
                      <a:pt x="281" y="68"/>
                    </a:lnTo>
                    <a:lnTo>
                      <a:pt x="288" y="82"/>
                    </a:lnTo>
                    <a:lnTo>
                      <a:pt x="294" y="95"/>
                    </a:lnTo>
                    <a:lnTo>
                      <a:pt x="300" y="108"/>
                    </a:lnTo>
                    <a:lnTo>
                      <a:pt x="303" y="123"/>
                    </a:lnTo>
                    <a:lnTo>
                      <a:pt x="306" y="138"/>
                    </a:lnTo>
                    <a:lnTo>
                      <a:pt x="306" y="153"/>
                    </a:lnTo>
                    <a:lnTo>
                      <a:pt x="306" y="153"/>
                    </a:lnTo>
                    <a:lnTo>
                      <a:pt x="306" y="169"/>
                    </a:lnTo>
                    <a:lnTo>
                      <a:pt x="303" y="184"/>
                    </a:lnTo>
                    <a:lnTo>
                      <a:pt x="300" y="197"/>
                    </a:lnTo>
                    <a:lnTo>
                      <a:pt x="294" y="212"/>
                    </a:lnTo>
                    <a:lnTo>
                      <a:pt x="288" y="225"/>
                    </a:lnTo>
                    <a:lnTo>
                      <a:pt x="281" y="237"/>
                    </a:lnTo>
                    <a:lnTo>
                      <a:pt x="272" y="251"/>
                    </a:lnTo>
                    <a:lnTo>
                      <a:pt x="261" y="261"/>
                    </a:lnTo>
                    <a:lnTo>
                      <a:pt x="261" y="261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8" name="PA-任意多边形 149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7815262" y="4203701"/>
                <a:ext cx="88900" cy="92075"/>
              </a:xfrm>
              <a:custGeom>
                <a:avLst/>
                <a:gdLst>
                  <a:gd name="T0" fmla="*/ 56 w 56"/>
                  <a:gd name="T1" fmla="*/ 24 h 58"/>
                  <a:gd name="T2" fmla="*/ 56 w 56"/>
                  <a:gd name="T3" fmla="*/ 24 h 58"/>
                  <a:gd name="T4" fmla="*/ 33 w 56"/>
                  <a:gd name="T5" fmla="*/ 0 h 58"/>
                  <a:gd name="T6" fmla="*/ 33 w 56"/>
                  <a:gd name="T7" fmla="*/ 0 h 58"/>
                  <a:gd name="T8" fmla="*/ 18 w 56"/>
                  <a:gd name="T9" fmla="*/ 18 h 58"/>
                  <a:gd name="T10" fmla="*/ 18 w 56"/>
                  <a:gd name="T11" fmla="*/ 18 h 58"/>
                  <a:gd name="T12" fmla="*/ 0 w 56"/>
                  <a:gd name="T13" fmla="*/ 35 h 58"/>
                  <a:gd name="T14" fmla="*/ 0 w 56"/>
                  <a:gd name="T15" fmla="*/ 35 h 58"/>
                  <a:gd name="T16" fmla="*/ 24 w 56"/>
                  <a:gd name="T1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58">
                    <a:moveTo>
                      <a:pt x="56" y="24"/>
                    </a:moveTo>
                    <a:lnTo>
                      <a:pt x="56" y="24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24" y="58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9" name="PA-任意多边形 150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7834312" y="4222751"/>
                <a:ext cx="355600" cy="355600"/>
              </a:xfrm>
              <a:custGeom>
                <a:avLst/>
                <a:gdLst>
                  <a:gd name="T0" fmla="*/ 224 w 224"/>
                  <a:gd name="T1" fmla="*/ 171 h 224"/>
                  <a:gd name="T2" fmla="*/ 169 w 224"/>
                  <a:gd name="T3" fmla="*/ 224 h 224"/>
                  <a:gd name="T4" fmla="*/ 0 w 224"/>
                  <a:gd name="T5" fmla="*/ 55 h 224"/>
                  <a:gd name="T6" fmla="*/ 53 w 224"/>
                  <a:gd name="T7" fmla="*/ 0 h 224"/>
                  <a:gd name="T8" fmla="*/ 224 w 224"/>
                  <a:gd name="T9" fmla="*/ 171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224" y="171"/>
                    </a:moveTo>
                    <a:lnTo>
                      <a:pt x="169" y="224"/>
                    </a:lnTo>
                    <a:lnTo>
                      <a:pt x="0" y="55"/>
                    </a:lnTo>
                    <a:lnTo>
                      <a:pt x="53" y="0"/>
                    </a:lnTo>
                    <a:lnTo>
                      <a:pt x="224" y="171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0" name="PA-任意多边形 151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7834312" y="4222751"/>
                <a:ext cx="117475" cy="117475"/>
              </a:xfrm>
              <a:custGeom>
                <a:avLst/>
                <a:gdLst>
                  <a:gd name="T0" fmla="*/ 74 w 74"/>
                  <a:gd name="T1" fmla="*/ 20 h 74"/>
                  <a:gd name="T2" fmla="*/ 19 w 74"/>
                  <a:gd name="T3" fmla="*/ 74 h 74"/>
                  <a:gd name="T4" fmla="*/ 0 w 74"/>
                  <a:gd name="T5" fmla="*/ 55 h 74"/>
                  <a:gd name="T6" fmla="*/ 53 w 74"/>
                  <a:gd name="T7" fmla="*/ 0 h 74"/>
                  <a:gd name="T8" fmla="*/ 74 w 74"/>
                  <a:gd name="T9" fmla="*/ 2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74" y="20"/>
                    </a:moveTo>
                    <a:lnTo>
                      <a:pt x="19" y="74"/>
                    </a:lnTo>
                    <a:lnTo>
                      <a:pt x="0" y="55"/>
                    </a:lnTo>
                    <a:lnTo>
                      <a:pt x="53" y="0"/>
                    </a:lnTo>
                    <a:lnTo>
                      <a:pt x="74" y="2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1" name="PA-任意多边形 152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8102600" y="4494213"/>
                <a:ext cx="107950" cy="106363"/>
              </a:xfrm>
              <a:custGeom>
                <a:avLst/>
                <a:gdLst>
                  <a:gd name="T0" fmla="*/ 68 w 68"/>
                  <a:gd name="T1" fmla="*/ 12 h 67"/>
                  <a:gd name="T2" fmla="*/ 68 w 68"/>
                  <a:gd name="T3" fmla="*/ 12 h 67"/>
                  <a:gd name="T4" fmla="*/ 67 w 68"/>
                  <a:gd name="T5" fmla="*/ 24 h 67"/>
                  <a:gd name="T6" fmla="*/ 64 w 68"/>
                  <a:gd name="T7" fmla="*/ 34 h 67"/>
                  <a:gd name="T8" fmla="*/ 58 w 68"/>
                  <a:gd name="T9" fmla="*/ 43 h 67"/>
                  <a:gd name="T10" fmla="*/ 52 w 68"/>
                  <a:gd name="T11" fmla="*/ 50 h 67"/>
                  <a:gd name="T12" fmla="*/ 43 w 68"/>
                  <a:gd name="T13" fmla="*/ 58 h 67"/>
                  <a:gd name="T14" fmla="*/ 34 w 68"/>
                  <a:gd name="T15" fmla="*/ 62 h 67"/>
                  <a:gd name="T16" fmla="*/ 24 w 68"/>
                  <a:gd name="T17" fmla="*/ 65 h 67"/>
                  <a:gd name="T18" fmla="*/ 13 w 68"/>
                  <a:gd name="T19" fmla="*/ 67 h 67"/>
                  <a:gd name="T20" fmla="*/ 13 w 68"/>
                  <a:gd name="T21" fmla="*/ 67 h 67"/>
                  <a:gd name="T22" fmla="*/ 0 w 68"/>
                  <a:gd name="T23" fmla="*/ 53 h 67"/>
                  <a:gd name="T24" fmla="*/ 0 w 68"/>
                  <a:gd name="T25" fmla="*/ 53 h 67"/>
                  <a:gd name="T26" fmla="*/ 55 w 68"/>
                  <a:gd name="T27" fmla="*/ 0 h 67"/>
                  <a:gd name="T28" fmla="*/ 55 w 68"/>
                  <a:gd name="T29" fmla="*/ 0 h 67"/>
                  <a:gd name="T30" fmla="*/ 68 w 68"/>
                  <a:gd name="T31" fmla="*/ 12 h 67"/>
                  <a:gd name="T32" fmla="*/ 68 w 68"/>
                  <a:gd name="T33" fmla="*/ 1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67">
                    <a:moveTo>
                      <a:pt x="68" y="12"/>
                    </a:moveTo>
                    <a:lnTo>
                      <a:pt x="68" y="12"/>
                    </a:lnTo>
                    <a:lnTo>
                      <a:pt x="67" y="24"/>
                    </a:lnTo>
                    <a:lnTo>
                      <a:pt x="64" y="34"/>
                    </a:lnTo>
                    <a:lnTo>
                      <a:pt x="58" y="43"/>
                    </a:lnTo>
                    <a:lnTo>
                      <a:pt x="52" y="50"/>
                    </a:lnTo>
                    <a:lnTo>
                      <a:pt x="43" y="58"/>
                    </a:lnTo>
                    <a:lnTo>
                      <a:pt x="34" y="62"/>
                    </a:lnTo>
                    <a:lnTo>
                      <a:pt x="24" y="65"/>
                    </a:lnTo>
                    <a:lnTo>
                      <a:pt x="13" y="67"/>
                    </a:lnTo>
                    <a:lnTo>
                      <a:pt x="13" y="67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68" y="12"/>
                    </a:lnTo>
                    <a:lnTo>
                      <a:pt x="68" y="12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2" name="PA-任意多边形 153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7259637" y="3871913"/>
                <a:ext cx="927100" cy="485775"/>
              </a:xfrm>
              <a:custGeom>
                <a:avLst/>
                <a:gdLst>
                  <a:gd name="T0" fmla="*/ 0 w 584"/>
                  <a:gd name="T1" fmla="*/ 252 h 306"/>
                  <a:gd name="T2" fmla="*/ 86 w 584"/>
                  <a:gd name="T3" fmla="*/ 306 h 306"/>
                  <a:gd name="T4" fmla="*/ 234 w 584"/>
                  <a:gd name="T5" fmla="*/ 95 h 306"/>
                  <a:gd name="T6" fmla="*/ 477 w 584"/>
                  <a:gd name="T7" fmla="*/ 125 h 306"/>
                  <a:gd name="T8" fmla="*/ 584 w 584"/>
                  <a:gd name="T9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4" h="306">
                    <a:moveTo>
                      <a:pt x="0" y="252"/>
                    </a:moveTo>
                    <a:lnTo>
                      <a:pt x="86" y="306"/>
                    </a:lnTo>
                    <a:lnTo>
                      <a:pt x="234" y="95"/>
                    </a:lnTo>
                    <a:lnTo>
                      <a:pt x="477" y="125"/>
                    </a:lnTo>
                    <a:lnTo>
                      <a:pt x="584" y="0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3" name="PA-任意多边形 154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7615237" y="3997326"/>
                <a:ext cx="47625" cy="47625"/>
              </a:xfrm>
              <a:custGeom>
                <a:avLst/>
                <a:gdLst>
                  <a:gd name="T0" fmla="*/ 30 w 30"/>
                  <a:gd name="T1" fmla="*/ 15 h 30"/>
                  <a:gd name="T2" fmla="*/ 30 w 30"/>
                  <a:gd name="T3" fmla="*/ 15 h 30"/>
                  <a:gd name="T4" fmla="*/ 28 w 30"/>
                  <a:gd name="T5" fmla="*/ 21 h 30"/>
                  <a:gd name="T6" fmla="*/ 25 w 30"/>
                  <a:gd name="T7" fmla="*/ 25 h 30"/>
                  <a:gd name="T8" fmla="*/ 21 w 30"/>
                  <a:gd name="T9" fmla="*/ 30 h 30"/>
                  <a:gd name="T10" fmla="*/ 15 w 30"/>
                  <a:gd name="T11" fmla="*/ 30 h 30"/>
                  <a:gd name="T12" fmla="*/ 15 w 30"/>
                  <a:gd name="T13" fmla="*/ 30 h 30"/>
                  <a:gd name="T14" fmla="*/ 9 w 30"/>
                  <a:gd name="T15" fmla="*/ 30 h 30"/>
                  <a:gd name="T16" fmla="*/ 4 w 30"/>
                  <a:gd name="T17" fmla="*/ 25 h 30"/>
                  <a:gd name="T18" fmla="*/ 0 w 30"/>
                  <a:gd name="T19" fmla="*/ 21 h 30"/>
                  <a:gd name="T20" fmla="*/ 0 w 30"/>
                  <a:gd name="T21" fmla="*/ 15 h 30"/>
                  <a:gd name="T22" fmla="*/ 0 w 30"/>
                  <a:gd name="T23" fmla="*/ 15 h 30"/>
                  <a:gd name="T24" fmla="*/ 0 w 30"/>
                  <a:gd name="T25" fmla="*/ 10 h 30"/>
                  <a:gd name="T26" fmla="*/ 4 w 30"/>
                  <a:gd name="T27" fmla="*/ 4 h 30"/>
                  <a:gd name="T28" fmla="*/ 9 w 30"/>
                  <a:gd name="T29" fmla="*/ 1 h 30"/>
                  <a:gd name="T30" fmla="*/ 15 w 30"/>
                  <a:gd name="T31" fmla="*/ 0 h 30"/>
                  <a:gd name="T32" fmla="*/ 15 w 30"/>
                  <a:gd name="T33" fmla="*/ 0 h 30"/>
                  <a:gd name="T34" fmla="*/ 21 w 30"/>
                  <a:gd name="T35" fmla="*/ 1 h 30"/>
                  <a:gd name="T36" fmla="*/ 25 w 30"/>
                  <a:gd name="T37" fmla="*/ 4 h 30"/>
                  <a:gd name="T38" fmla="*/ 28 w 30"/>
                  <a:gd name="T39" fmla="*/ 10 h 30"/>
                  <a:gd name="T40" fmla="*/ 30 w 30"/>
                  <a:gd name="T41" fmla="*/ 15 h 30"/>
                  <a:gd name="T42" fmla="*/ 30 w 30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30" y="15"/>
                    </a:lnTo>
                    <a:lnTo>
                      <a:pt x="28" y="21"/>
                    </a:lnTo>
                    <a:lnTo>
                      <a:pt x="25" y="25"/>
                    </a:lnTo>
                    <a:lnTo>
                      <a:pt x="21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9" y="30"/>
                    </a:lnTo>
                    <a:lnTo>
                      <a:pt x="4" y="25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4"/>
                    </a:lnTo>
                    <a:lnTo>
                      <a:pt x="28" y="10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4" name="PA-任意多边形 155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7372350" y="4333876"/>
                <a:ext cx="47625" cy="47625"/>
              </a:xfrm>
              <a:custGeom>
                <a:avLst/>
                <a:gdLst>
                  <a:gd name="T0" fmla="*/ 30 w 30"/>
                  <a:gd name="T1" fmla="*/ 15 h 30"/>
                  <a:gd name="T2" fmla="*/ 30 w 30"/>
                  <a:gd name="T3" fmla="*/ 15 h 30"/>
                  <a:gd name="T4" fmla="*/ 28 w 30"/>
                  <a:gd name="T5" fmla="*/ 21 h 30"/>
                  <a:gd name="T6" fmla="*/ 25 w 30"/>
                  <a:gd name="T7" fmla="*/ 25 h 30"/>
                  <a:gd name="T8" fmla="*/ 21 w 30"/>
                  <a:gd name="T9" fmla="*/ 28 h 30"/>
                  <a:gd name="T10" fmla="*/ 15 w 30"/>
                  <a:gd name="T11" fmla="*/ 30 h 30"/>
                  <a:gd name="T12" fmla="*/ 15 w 30"/>
                  <a:gd name="T13" fmla="*/ 30 h 30"/>
                  <a:gd name="T14" fmla="*/ 9 w 30"/>
                  <a:gd name="T15" fmla="*/ 28 h 30"/>
                  <a:gd name="T16" fmla="*/ 5 w 30"/>
                  <a:gd name="T17" fmla="*/ 25 h 30"/>
                  <a:gd name="T18" fmla="*/ 2 w 30"/>
                  <a:gd name="T19" fmla="*/ 21 h 30"/>
                  <a:gd name="T20" fmla="*/ 0 w 30"/>
                  <a:gd name="T21" fmla="*/ 15 h 30"/>
                  <a:gd name="T22" fmla="*/ 0 w 30"/>
                  <a:gd name="T23" fmla="*/ 15 h 30"/>
                  <a:gd name="T24" fmla="*/ 2 w 30"/>
                  <a:gd name="T25" fmla="*/ 9 h 30"/>
                  <a:gd name="T26" fmla="*/ 5 w 30"/>
                  <a:gd name="T27" fmla="*/ 4 h 30"/>
                  <a:gd name="T28" fmla="*/ 9 w 30"/>
                  <a:gd name="T29" fmla="*/ 2 h 30"/>
                  <a:gd name="T30" fmla="*/ 15 w 30"/>
                  <a:gd name="T31" fmla="*/ 0 h 30"/>
                  <a:gd name="T32" fmla="*/ 15 w 30"/>
                  <a:gd name="T33" fmla="*/ 0 h 30"/>
                  <a:gd name="T34" fmla="*/ 21 w 30"/>
                  <a:gd name="T35" fmla="*/ 2 h 30"/>
                  <a:gd name="T36" fmla="*/ 25 w 30"/>
                  <a:gd name="T37" fmla="*/ 4 h 30"/>
                  <a:gd name="T38" fmla="*/ 28 w 30"/>
                  <a:gd name="T39" fmla="*/ 9 h 30"/>
                  <a:gd name="T40" fmla="*/ 30 w 30"/>
                  <a:gd name="T41" fmla="*/ 15 h 30"/>
                  <a:gd name="T42" fmla="*/ 30 w 30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30" y="15"/>
                    </a:lnTo>
                    <a:lnTo>
                      <a:pt x="28" y="21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9" y="28"/>
                    </a:lnTo>
                    <a:lnTo>
                      <a:pt x="5" y="25"/>
                    </a:lnTo>
                    <a:lnTo>
                      <a:pt x="2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2"/>
                    </a:lnTo>
                    <a:lnTo>
                      <a:pt x="25" y="4"/>
                    </a:lnTo>
                    <a:lnTo>
                      <a:pt x="28" y="9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5" name="PA-任意多边形 156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7245350" y="4254501"/>
                <a:ext cx="47625" cy="46038"/>
              </a:xfrm>
              <a:custGeom>
                <a:avLst/>
                <a:gdLst>
                  <a:gd name="T0" fmla="*/ 30 w 30"/>
                  <a:gd name="T1" fmla="*/ 14 h 29"/>
                  <a:gd name="T2" fmla="*/ 30 w 30"/>
                  <a:gd name="T3" fmla="*/ 14 h 29"/>
                  <a:gd name="T4" fmla="*/ 28 w 30"/>
                  <a:gd name="T5" fmla="*/ 20 h 29"/>
                  <a:gd name="T6" fmla="*/ 25 w 30"/>
                  <a:gd name="T7" fmla="*/ 25 h 29"/>
                  <a:gd name="T8" fmla="*/ 21 w 30"/>
                  <a:gd name="T9" fmla="*/ 28 h 29"/>
                  <a:gd name="T10" fmla="*/ 15 w 30"/>
                  <a:gd name="T11" fmla="*/ 29 h 29"/>
                  <a:gd name="T12" fmla="*/ 15 w 30"/>
                  <a:gd name="T13" fmla="*/ 29 h 29"/>
                  <a:gd name="T14" fmla="*/ 9 w 30"/>
                  <a:gd name="T15" fmla="*/ 28 h 29"/>
                  <a:gd name="T16" fmla="*/ 4 w 30"/>
                  <a:gd name="T17" fmla="*/ 25 h 29"/>
                  <a:gd name="T18" fmla="*/ 2 w 30"/>
                  <a:gd name="T19" fmla="*/ 20 h 29"/>
                  <a:gd name="T20" fmla="*/ 0 w 30"/>
                  <a:gd name="T21" fmla="*/ 14 h 29"/>
                  <a:gd name="T22" fmla="*/ 0 w 30"/>
                  <a:gd name="T23" fmla="*/ 14 h 29"/>
                  <a:gd name="T24" fmla="*/ 2 w 30"/>
                  <a:gd name="T25" fmla="*/ 9 h 29"/>
                  <a:gd name="T26" fmla="*/ 4 w 30"/>
                  <a:gd name="T27" fmla="*/ 4 h 29"/>
                  <a:gd name="T28" fmla="*/ 9 w 30"/>
                  <a:gd name="T29" fmla="*/ 1 h 29"/>
                  <a:gd name="T30" fmla="*/ 15 w 30"/>
                  <a:gd name="T31" fmla="*/ 0 h 29"/>
                  <a:gd name="T32" fmla="*/ 15 w 30"/>
                  <a:gd name="T33" fmla="*/ 0 h 29"/>
                  <a:gd name="T34" fmla="*/ 21 w 30"/>
                  <a:gd name="T35" fmla="*/ 1 h 29"/>
                  <a:gd name="T36" fmla="*/ 25 w 30"/>
                  <a:gd name="T37" fmla="*/ 4 h 29"/>
                  <a:gd name="T38" fmla="*/ 28 w 30"/>
                  <a:gd name="T39" fmla="*/ 9 h 29"/>
                  <a:gd name="T40" fmla="*/ 30 w 30"/>
                  <a:gd name="T41" fmla="*/ 14 h 29"/>
                  <a:gd name="T42" fmla="*/ 30 w 30"/>
                  <a:gd name="T4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29">
                    <a:moveTo>
                      <a:pt x="30" y="14"/>
                    </a:moveTo>
                    <a:lnTo>
                      <a:pt x="30" y="14"/>
                    </a:lnTo>
                    <a:lnTo>
                      <a:pt x="28" y="20"/>
                    </a:lnTo>
                    <a:lnTo>
                      <a:pt x="25" y="25"/>
                    </a:lnTo>
                    <a:lnTo>
                      <a:pt x="21" y="28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9" y="28"/>
                    </a:lnTo>
                    <a:lnTo>
                      <a:pt x="4" y="25"/>
                    </a:lnTo>
                    <a:lnTo>
                      <a:pt x="2" y="2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1"/>
                    </a:lnTo>
                    <a:lnTo>
                      <a:pt x="25" y="4"/>
                    </a:lnTo>
                    <a:lnTo>
                      <a:pt x="28" y="9"/>
                    </a:lnTo>
                    <a:lnTo>
                      <a:pt x="30" y="14"/>
                    </a:lnTo>
                    <a:lnTo>
                      <a:pt x="30" y="14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6" name="PA-任意多边形 157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7994650" y="4046538"/>
                <a:ext cx="46037" cy="47625"/>
              </a:xfrm>
              <a:custGeom>
                <a:avLst/>
                <a:gdLst>
                  <a:gd name="T0" fmla="*/ 29 w 29"/>
                  <a:gd name="T1" fmla="*/ 15 h 30"/>
                  <a:gd name="T2" fmla="*/ 29 w 29"/>
                  <a:gd name="T3" fmla="*/ 15 h 30"/>
                  <a:gd name="T4" fmla="*/ 28 w 29"/>
                  <a:gd name="T5" fmla="*/ 21 h 30"/>
                  <a:gd name="T6" fmla="*/ 25 w 29"/>
                  <a:gd name="T7" fmla="*/ 25 h 30"/>
                  <a:gd name="T8" fmla="*/ 20 w 29"/>
                  <a:gd name="T9" fmla="*/ 28 h 30"/>
                  <a:gd name="T10" fmla="*/ 14 w 29"/>
                  <a:gd name="T11" fmla="*/ 30 h 30"/>
                  <a:gd name="T12" fmla="*/ 14 w 29"/>
                  <a:gd name="T13" fmla="*/ 30 h 30"/>
                  <a:gd name="T14" fmla="*/ 8 w 29"/>
                  <a:gd name="T15" fmla="*/ 28 h 30"/>
                  <a:gd name="T16" fmla="*/ 4 w 29"/>
                  <a:gd name="T17" fmla="*/ 25 h 30"/>
                  <a:gd name="T18" fmla="*/ 1 w 29"/>
                  <a:gd name="T19" fmla="*/ 21 h 30"/>
                  <a:gd name="T20" fmla="*/ 0 w 29"/>
                  <a:gd name="T21" fmla="*/ 15 h 30"/>
                  <a:gd name="T22" fmla="*/ 0 w 29"/>
                  <a:gd name="T23" fmla="*/ 15 h 30"/>
                  <a:gd name="T24" fmla="*/ 1 w 29"/>
                  <a:gd name="T25" fmla="*/ 9 h 30"/>
                  <a:gd name="T26" fmla="*/ 4 w 29"/>
                  <a:gd name="T27" fmla="*/ 5 h 30"/>
                  <a:gd name="T28" fmla="*/ 8 w 29"/>
                  <a:gd name="T29" fmla="*/ 2 h 30"/>
                  <a:gd name="T30" fmla="*/ 14 w 29"/>
                  <a:gd name="T31" fmla="*/ 0 h 30"/>
                  <a:gd name="T32" fmla="*/ 14 w 29"/>
                  <a:gd name="T33" fmla="*/ 0 h 30"/>
                  <a:gd name="T34" fmla="*/ 20 w 29"/>
                  <a:gd name="T35" fmla="*/ 2 h 30"/>
                  <a:gd name="T36" fmla="*/ 25 w 29"/>
                  <a:gd name="T37" fmla="*/ 5 h 30"/>
                  <a:gd name="T38" fmla="*/ 28 w 29"/>
                  <a:gd name="T39" fmla="*/ 9 h 30"/>
                  <a:gd name="T40" fmla="*/ 29 w 29"/>
                  <a:gd name="T41" fmla="*/ 15 h 30"/>
                  <a:gd name="T42" fmla="*/ 29 w 29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" h="30">
                    <a:moveTo>
                      <a:pt x="29" y="15"/>
                    </a:moveTo>
                    <a:lnTo>
                      <a:pt x="29" y="15"/>
                    </a:lnTo>
                    <a:lnTo>
                      <a:pt x="28" y="21"/>
                    </a:lnTo>
                    <a:lnTo>
                      <a:pt x="25" y="25"/>
                    </a:lnTo>
                    <a:lnTo>
                      <a:pt x="20" y="28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1" y="21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4" y="5"/>
                    </a:lnTo>
                    <a:lnTo>
                      <a:pt x="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20" y="2"/>
                    </a:lnTo>
                    <a:lnTo>
                      <a:pt x="25" y="5"/>
                    </a:lnTo>
                    <a:lnTo>
                      <a:pt x="28" y="9"/>
                    </a:lnTo>
                    <a:lnTo>
                      <a:pt x="29" y="15"/>
                    </a:lnTo>
                    <a:lnTo>
                      <a:pt x="29" y="15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87" name="PA-任意多边形 158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8158162" y="3857626"/>
                <a:ext cx="47625" cy="47625"/>
              </a:xfrm>
              <a:custGeom>
                <a:avLst/>
                <a:gdLst>
                  <a:gd name="T0" fmla="*/ 30 w 30"/>
                  <a:gd name="T1" fmla="*/ 15 h 30"/>
                  <a:gd name="T2" fmla="*/ 30 w 30"/>
                  <a:gd name="T3" fmla="*/ 15 h 30"/>
                  <a:gd name="T4" fmla="*/ 29 w 30"/>
                  <a:gd name="T5" fmla="*/ 20 h 30"/>
                  <a:gd name="T6" fmla="*/ 26 w 30"/>
                  <a:gd name="T7" fmla="*/ 26 h 30"/>
                  <a:gd name="T8" fmla="*/ 21 w 30"/>
                  <a:gd name="T9" fmla="*/ 29 h 30"/>
                  <a:gd name="T10" fmla="*/ 15 w 30"/>
                  <a:gd name="T11" fmla="*/ 30 h 30"/>
                  <a:gd name="T12" fmla="*/ 15 w 30"/>
                  <a:gd name="T13" fmla="*/ 30 h 30"/>
                  <a:gd name="T14" fmla="*/ 9 w 30"/>
                  <a:gd name="T15" fmla="*/ 29 h 30"/>
                  <a:gd name="T16" fmla="*/ 5 w 30"/>
                  <a:gd name="T17" fmla="*/ 26 h 30"/>
                  <a:gd name="T18" fmla="*/ 2 w 30"/>
                  <a:gd name="T19" fmla="*/ 20 h 30"/>
                  <a:gd name="T20" fmla="*/ 0 w 30"/>
                  <a:gd name="T21" fmla="*/ 15 h 30"/>
                  <a:gd name="T22" fmla="*/ 0 w 30"/>
                  <a:gd name="T23" fmla="*/ 15 h 30"/>
                  <a:gd name="T24" fmla="*/ 2 w 30"/>
                  <a:gd name="T25" fmla="*/ 9 h 30"/>
                  <a:gd name="T26" fmla="*/ 5 w 30"/>
                  <a:gd name="T27" fmla="*/ 3 h 30"/>
                  <a:gd name="T28" fmla="*/ 9 w 30"/>
                  <a:gd name="T29" fmla="*/ 0 h 30"/>
                  <a:gd name="T30" fmla="*/ 15 w 30"/>
                  <a:gd name="T31" fmla="*/ 0 h 30"/>
                  <a:gd name="T32" fmla="*/ 15 w 30"/>
                  <a:gd name="T33" fmla="*/ 0 h 30"/>
                  <a:gd name="T34" fmla="*/ 21 w 30"/>
                  <a:gd name="T35" fmla="*/ 0 h 30"/>
                  <a:gd name="T36" fmla="*/ 26 w 30"/>
                  <a:gd name="T37" fmla="*/ 3 h 30"/>
                  <a:gd name="T38" fmla="*/ 29 w 30"/>
                  <a:gd name="T39" fmla="*/ 9 h 30"/>
                  <a:gd name="T40" fmla="*/ 30 w 30"/>
                  <a:gd name="T41" fmla="*/ 15 h 30"/>
                  <a:gd name="T42" fmla="*/ 30 w 30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30" y="15"/>
                    </a:lnTo>
                    <a:lnTo>
                      <a:pt x="29" y="20"/>
                    </a:lnTo>
                    <a:lnTo>
                      <a:pt x="26" y="26"/>
                    </a:lnTo>
                    <a:lnTo>
                      <a:pt x="21" y="29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9" y="29"/>
                    </a:lnTo>
                    <a:lnTo>
                      <a:pt x="5" y="26"/>
                    </a:lnTo>
                    <a:lnTo>
                      <a:pt x="2" y="2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1" y="0"/>
                    </a:lnTo>
                    <a:lnTo>
                      <a:pt x="26" y="3"/>
                    </a:lnTo>
                    <a:lnTo>
                      <a:pt x="29" y="9"/>
                    </a:lnTo>
                    <a:lnTo>
                      <a:pt x="30" y="15"/>
                    </a:lnTo>
                    <a:lnTo>
                      <a:pt x="30" y="15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1998345" y="2857500"/>
            <a:ext cx="586105" cy="586105"/>
            <a:chOff x="5775007" y="2564384"/>
            <a:chExt cx="862800" cy="862800"/>
          </a:xfrm>
        </p:grpSpPr>
        <p:sp>
          <p:nvSpPr>
            <p:cNvPr id="53" name="PA-椭圆 103"/>
            <p:cNvSpPr/>
            <p:nvPr>
              <p:custDataLst>
                <p:tags r:id="rId21"/>
              </p:custDataLst>
            </p:nvPr>
          </p:nvSpPr>
          <p:spPr>
            <a:xfrm>
              <a:off x="5775007" y="2564384"/>
              <a:ext cx="862800" cy="862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cs typeface="+mn-ea"/>
                <a:sym typeface="思源黑体 Medium" panose="020B0600000000000000" pitchFamily="34" charset="-122"/>
              </a:endParaRPr>
            </a:p>
          </p:txBody>
        </p:sp>
        <p:grpSp>
          <p:nvGrpSpPr>
            <p:cNvPr id="54" name="Group 102"/>
            <p:cNvGrpSpPr/>
            <p:nvPr/>
          </p:nvGrpSpPr>
          <p:grpSpPr>
            <a:xfrm>
              <a:off x="5974401" y="2758885"/>
              <a:ext cx="464012" cy="473798"/>
              <a:chOff x="8702675" y="5268913"/>
              <a:chExt cx="903287" cy="922338"/>
            </a:xfrm>
          </p:grpSpPr>
          <p:sp>
            <p:nvSpPr>
              <p:cNvPr id="55" name="PA-任意多边形 306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9029700" y="5395913"/>
                <a:ext cx="247650" cy="195263"/>
              </a:xfrm>
              <a:custGeom>
                <a:avLst/>
                <a:gdLst>
                  <a:gd name="T0" fmla="*/ 156 w 156"/>
                  <a:gd name="T1" fmla="*/ 123 h 123"/>
                  <a:gd name="T2" fmla="*/ 156 w 156"/>
                  <a:gd name="T3" fmla="*/ 123 h 123"/>
                  <a:gd name="T4" fmla="*/ 156 w 156"/>
                  <a:gd name="T5" fmla="*/ 37 h 123"/>
                  <a:gd name="T6" fmla="*/ 156 w 156"/>
                  <a:gd name="T7" fmla="*/ 37 h 123"/>
                  <a:gd name="T8" fmla="*/ 154 w 156"/>
                  <a:gd name="T9" fmla="*/ 28 h 123"/>
                  <a:gd name="T10" fmla="*/ 151 w 156"/>
                  <a:gd name="T11" fmla="*/ 19 h 123"/>
                  <a:gd name="T12" fmla="*/ 144 w 156"/>
                  <a:gd name="T13" fmla="*/ 13 h 123"/>
                  <a:gd name="T14" fmla="*/ 136 w 156"/>
                  <a:gd name="T15" fmla="*/ 9 h 123"/>
                  <a:gd name="T16" fmla="*/ 136 w 156"/>
                  <a:gd name="T17" fmla="*/ 9 h 123"/>
                  <a:gd name="T18" fmla="*/ 122 w 156"/>
                  <a:gd name="T19" fmla="*/ 6 h 123"/>
                  <a:gd name="T20" fmla="*/ 108 w 156"/>
                  <a:gd name="T21" fmla="*/ 3 h 123"/>
                  <a:gd name="T22" fmla="*/ 93 w 156"/>
                  <a:gd name="T23" fmla="*/ 1 h 123"/>
                  <a:gd name="T24" fmla="*/ 79 w 156"/>
                  <a:gd name="T25" fmla="*/ 0 h 123"/>
                  <a:gd name="T26" fmla="*/ 64 w 156"/>
                  <a:gd name="T27" fmla="*/ 1 h 123"/>
                  <a:gd name="T28" fmla="*/ 49 w 156"/>
                  <a:gd name="T29" fmla="*/ 3 h 123"/>
                  <a:gd name="T30" fmla="*/ 34 w 156"/>
                  <a:gd name="T31" fmla="*/ 6 h 123"/>
                  <a:gd name="T32" fmla="*/ 19 w 156"/>
                  <a:gd name="T33" fmla="*/ 9 h 123"/>
                  <a:gd name="T34" fmla="*/ 19 w 156"/>
                  <a:gd name="T35" fmla="*/ 9 h 123"/>
                  <a:gd name="T36" fmla="*/ 12 w 156"/>
                  <a:gd name="T37" fmla="*/ 13 h 123"/>
                  <a:gd name="T38" fmla="*/ 6 w 156"/>
                  <a:gd name="T39" fmla="*/ 19 h 123"/>
                  <a:gd name="T40" fmla="*/ 2 w 156"/>
                  <a:gd name="T41" fmla="*/ 28 h 123"/>
                  <a:gd name="T42" fmla="*/ 0 w 156"/>
                  <a:gd name="T43" fmla="*/ 37 h 123"/>
                  <a:gd name="T44" fmla="*/ 0 w 156"/>
                  <a:gd name="T45" fmla="*/ 37 h 123"/>
                  <a:gd name="T46" fmla="*/ 0 w 156"/>
                  <a:gd name="T47" fmla="*/ 123 h 123"/>
                  <a:gd name="T48" fmla="*/ 156 w 156"/>
                  <a:gd name="T49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23">
                    <a:moveTo>
                      <a:pt x="156" y="123"/>
                    </a:moveTo>
                    <a:lnTo>
                      <a:pt x="156" y="123"/>
                    </a:lnTo>
                    <a:lnTo>
                      <a:pt x="156" y="37"/>
                    </a:lnTo>
                    <a:lnTo>
                      <a:pt x="156" y="37"/>
                    </a:lnTo>
                    <a:lnTo>
                      <a:pt x="154" y="28"/>
                    </a:lnTo>
                    <a:lnTo>
                      <a:pt x="151" y="19"/>
                    </a:lnTo>
                    <a:lnTo>
                      <a:pt x="144" y="13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22" y="6"/>
                    </a:lnTo>
                    <a:lnTo>
                      <a:pt x="108" y="3"/>
                    </a:lnTo>
                    <a:lnTo>
                      <a:pt x="93" y="1"/>
                    </a:lnTo>
                    <a:lnTo>
                      <a:pt x="79" y="0"/>
                    </a:lnTo>
                    <a:lnTo>
                      <a:pt x="64" y="1"/>
                    </a:lnTo>
                    <a:lnTo>
                      <a:pt x="49" y="3"/>
                    </a:lnTo>
                    <a:lnTo>
                      <a:pt x="34" y="6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123"/>
                    </a:lnTo>
                    <a:lnTo>
                      <a:pt x="156" y="1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6" name="PA-任意多边形 307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9091613" y="5268913"/>
                <a:ext cx="123825" cy="123825"/>
              </a:xfrm>
              <a:custGeom>
                <a:avLst/>
                <a:gdLst>
                  <a:gd name="T0" fmla="*/ 78 w 78"/>
                  <a:gd name="T1" fmla="*/ 40 h 78"/>
                  <a:gd name="T2" fmla="*/ 78 w 78"/>
                  <a:gd name="T3" fmla="*/ 40 h 78"/>
                  <a:gd name="T4" fmla="*/ 78 w 78"/>
                  <a:gd name="T5" fmla="*/ 47 h 78"/>
                  <a:gd name="T6" fmla="*/ 75 w 78"/>
                  <a:gd name="T7" fmla="*/ 55 h 78"/>
                  <a:gd name="T8" fmla="*/ 72 w 78"/>
                  <a:gd name="T9" fmla="*/ 62 h 78"/>
                  <a:gd name="T10" fmla="*/ 68 w 78"/>
                  <a:gd name="T11" fmla="*/ 68 h 78"/>
                  <a:gd name="T12" fmla="*/ 62 w 78"/>
                  <a:gd name="T13" fmla="*/ 72 h 78"/>
                  <a:gd name="T14" fmla="*/ 54 w 78"/>
                  <a:gd name="T15" fmla="*/ 75 h 78"/>
                  <a:gd name="T16" fmla="*/ 47 w 78"/>
                  <a:gd name="T17" fmla="*/ 78 h 78"/>
                  <a:gd name="T18" fmla="*/ 40 w 78"/>
                  <a:gd name="T19" fmla="*/ 78 h 78"/>
                  <a:gd name="T20" fmla="*/ 40 w 78"/>
                  <a:gd name="T21" fmla="*/ 78 h 78"/>
                  <a:gd name="T22" fmla="*/ 31 w 78"/>
                  <a:gd name="T23" fmla="*/ 78 h 78"/>
                  <a:gd name="T24" fmla="*/ 23 w 78"/>
                  <a:gd name="T25" fmla="*/ 75 h 78"/>
                  <a:gd name="T26" fmla="*/ 17 w 78"/>
                  <a:gd name="T27" fmla="*/ 72 h 78"/>
                  <a:gd name="T28" fmla="*/ 11 w 78"/>
                  <a:gd name="T29" fmla="*/ 68 h 78"/>
                  <a:gd name="T30" fmla="*/ 7 w 78"/>
                  <a:gd name="T31" fmla="*/ 62 h 78"/>
                  <a:gd name="T32" fmla="*/ 3 w 78"/>
                  <a:gd name="T33" fmla="*/ 55 h 78"/>
                  <a:gd name="T34" fmla="*/ 1 w 78"/>
                  <a:gd name="T35" fmla="*/ 47 h 78"/>
                  <a:gd name="T36" fmla="*/ 0 w 78"/>
                  <a:gd name="T37" fmla="*/ 40 h 78"/>
                  <a:gd name="T38" fmla="*/ 0 w 78"/>
                  <a:gd name="T39" fmla="*/ 40 h 78"/>
                  <a:gd name="T40" fmla="*/ 1 w 78"/>
                  <a:gd name="T41" fmla="*/ 31 h 78"/>
                  <a:gd name="T42" fmla="*/ 3 w 78"/>
                  <a:gd name="T43" fmla="*/ 24 h 78"/>
                  <a:gd name="T44" fmla="*/ 7 w 78"/>
                  <a:gd name="T45" fmla="*/ 18 h 78"/>
                  <a:gd name="T46" fmla="*/ 11 w 78"/>
                  <a:gd name="T47" fmla="*/ 12 h 78"/>
                  <a:gd name="T48" fmla="*/ 17 w 78"/>
                  <a:gd name="T49" fmla="*/ 7 h 78"/>
                  <a:gd name="T50" fmla="*/ 23 w 78"/>
                  <a:gd name="T51" fmla="*/ 3 h 78"/>
                  <a:gd name="T52" fmla="*/ 31 w 78"/>
                  <a:gd name="T53" fmla="*/ 1 h 78"/>
                  <a:gd name="T54" fmla="*/ 40 w 78"/>
                  <a:gd name="T55" fmla="*/ 0 h 78"/>
                  <a:gd name="T56" fmla="*/ 40 w 78"/>
                  <a:gd name="T57" fmla="*/ 0 h 78"/>
                  <a:gd name="T58" fmla="*/ 47 w 78"/>
                  <a:gd name="T59" fmla="*/ 1 h 78"/>
                  <a:gd name="T60" fmla="*/ 54 w 78"/>
                  <a:gd name="T61" fmla="*/ 3 h 78"/>
                  <a:gd name="T62" fmla="*/ 62 w 78"/>
                  <a:gd name="T63" fmla="*/ 7 h 78"/>
                  <a:gd name="T64" fmla="*/ 68 w 78"/>
                  <a:gd name="T65" fmla="*/ 12 h 78"/>
                  <a:gd name="T66" fmla="*/ 72 w 78"/>
                  <a:gd name="T67" fmla="*/ 18 h 78"/>
                  <a:gd name="T68" fmla="*/ 75 w 78"/>
                  <a:gd name="T69" fmla="*/ 24 h 78"/>
                  <a:gd name="T70" fmla="*/ 78 w 78"/>
                  <a:gd name="T71" fmla="*/ 31 h 78"/>
                  <a:gd name="T72" fmla="*/ 78 w 78"/>
                  <a:gd name="T73" fmla="*/ 40 h 78"/>
                  <a:gd name="T74" fmla="*/ 78 w 78"/>
                  <a:gd name="T75" fmla="*/ 4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8" h="78">
                    <a:moveTo>
                      <a:pt x="78" y="40"/>
                    </a:moveTo>
                    <a:lnTo>
                      <a:pt x="78" y="40"/>
                    </a:lnTo>
                    <a:lnTo>
                      <a:pt x="78" y="47"/>
                    </a:lnTo>
                    <a:lnTo>
                      <a:pt x="75" y="55"/>
                    </a:lnTo>
                    <a:lnTo>
                      <a:pt x="72" y="62"/>
                    </a:lnTo>
                    <a:lnTo>
                      <a:pt x="68" y="68"/>
                    </a:lnTo>
                    <a:lnTo>
                      <a:pt x="62" y="72"/>
                    </a:lnTo>
                    <a:lnTo>
                      <a:pt x="54" y="75"/>
                    </a:lnTo>
                    <a:lnTo>
                      <a:pt x="47" y="78"/>
                    </a:lnTo>
                    <a:lnTo>
                      <a:pt x="40" y="78"/>
                    </a:lnTo>
                    <a:lnTo>
                      <a:pt x="40" y="78"/>
                    </a:lnTo>
                    <a:lnTo>
                      <a:pt x="31" y="78"/>
                    </a:lnTo>
                    <a:lnTo>
                      <a:pt x="23" y="75"/>
                    </a:lnTo>
                    <a:lnTo>
                      <a:pt x="17" y="72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3" y="24"/>
                    </a:lnTo>
                    <a:lnTo>
                      <a:pt x="7" y="18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3" y="3"/>
                    </a:lnTo>
                    <a:lnTo>
                      <a:pt x="31" y="1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7" y="1"/>
                    </a:lnTo>
                    <a:lnTo>
                      <a:pt x="54" y="3"/>
                    </a:lnTo>
                    <a:lnTo>
                      <a:pt x="62" y="7"/>
                    </a:lnTo>
                    <a:lnTo>
                      <a:pt x="68" y="12"/>
                    </a:lnTo>
                    <a:lnTo>
                      <a:pt x="72" y="18"/>
                    </a:lnTo>
                    <a:lnTo>
                      <a:pt x="75" y="24"/>
                    </a:lnTo>
                    <a:lnTo>
                      <a:pt x="78" y="31"/>
                    </a:lnTo>
                    <a:lnTo>
                      <a:pt x="78" y="40"/>
                    </a:lnTo>
                    <a:lnTo>
                      <a:pt x="78" y="4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7" name="PA-Line 308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086850" y="5464176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8" name="PA-Line 309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9220200" y="5464176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9" name="PA-任意多边形 310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9029700" y="5995988"/>
                <a:ext cx="247650" cy="195263"/>
              </a:xfrm>
              <a:custGeom>
                <a:avLst/>
                <a:gdLst>
                  <a:gd name="T0" fmla="*/ 156 w 156"/>
                  <a:gd name="T1" fmla="*/ 123 h 123"/>
                  <a:gd name="T2" fmla="*/ 156 w 156"/>
                  <a:gd name="T3" fmla="*/ 123 h 123"/>
                  <a:gd name="T4" fmla="*/ 156 w 156"/>
                  <a:gd name="T5" fmla="*/ 37 h 123"/>
                  <a:gd name="T6" fmla="*/ 156 w 156"/>
                  <a:gd name="T7" fmla="*/ 37 h 123"/>
                  <a:gd name="T8" fmla="*/ 154 w 156"/>
                  <a:gd name="T9" fmla="*/ 28 h 123"/>
                  <a:gd name="T10" fmla="*/ 151 w 156"/>
                  <a:gd name="T11" fmla="*/ 19 h 123"/>
                  <a:gd name="T12" fmla="*/ 144 w 156"/>
                  <a:gd name="T13" fmla="*/ 13 h 123"/>
                  <a:gd name="T14" fmla="*/ 136 w 156"/>
                  <a:gd name="T15" fmla="*/ 9 h 123"/>
                  <a:gd name="T16" fmla="*/ 136 w 156"/>
                  <a:gd name="T17" fmla="*/ 9 h 123"/>
                  <a:gd name="T18" fmla="*/ 122 w 156"/>
                  <a:gd name="T19" fmla="*/ 6 h 123"/>
                  <a:gd name="T20" fmla="*/ 108 w 156"/>
                  <a:gd name="T21" fmla="*/ 3 h 123"/>
                  <a:gd name="T22" fmla="*/ 93 w 156"/>
                  <a:gd name="T23" fmla="*/ 2 h 123"/>
                  <a:gd name="T24" fmla="*/ 79 w 156"/>
                  <a:gd name="T25" fmla="*/ 0 h 123"/>
                  <a:gd name="T26" fmla="*/ 64 w 156"/>
                  <a:gd name="T27" fmla="*/ 2 h 123"/>
                  <a:gd name="T28" fmla="*/ 49 w 156"/>
                  <a:gd name="T29" fmla="*/ 3 h 123"/>
                  <a:gd name="T30" fmla="*/ 34 w 156"/>
                  <a:gd name="T31" fmla="*/ 6 h 123"/>
                  <a:gd name="T32" fmla="*/ 19 w 156"/>
                  <a:gd name="T33" fmla="*/ 9 h 123"/>
                  <a:gd name="T34" fmla="*/ 19 w 156"/>
                  <a:gd name="T35" fmla="*/ 9 h 123"/>
                  <a:gd name="T36" fmla="*/ 12 w 156"/>
                  <a:gd name="T37" fmla="*/ 13 h 123"/>
                  <a:gd name="T38" fmla="*/ 6 w 156"/>
                  <a:gd name="T39" fmla="*/ 19 h 123"/>
                  <a:gd name="T40" fmla="*/ 2 w 156"/>
                  <a:gd name="T41" fmla="*/ 28 h 123"/>
                  <a:gd name="T42" fmla="*/ 0 w 156"/>
                  <a:gd name="T43" fmla="*/ 37 h 123"/>
                  <a:gd name="T44" fmla="*/ 0 w 156"/>
                  <a:gd name="T45" fmla="*/ 37 h 123"/>
                  <a:gd name="T46" fmla="*/ 0 w 156"/>
                  <a:gd name="T47" fmla="*/ 123 h 123"/>
                  <a:gd name="T48" fmla="*/ 156 w 156"/>
                  <a:gd name="T49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23">
                    <a:moveTo>
                      <a:pt x="156" y="123"/>
                    </a:moveTo>
                    <a:lnTo>
                      <a:pt x="156" y="123"/>
                    </a:lnTo>
                    <a:lnTo>
                      <a:pt x="156" y="37"/>
                    </a:lnTo>
                    <a:lnTo>
                      <a:pt x="156" y="37"/>
                    </a:lnTo>
                    <a:lnTo>
                      <a:pt x="154" y="28"/>
                    </a:lnTo>
                    <a:lnTo>
                      <a:pt x="151" y="19"/>
                    </a:lnTo>
                    <a:lnTo>
                      <a:pt x="144" y="13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22" y="6"/>
                    </a:lnTo>
                    <a:lnTo>
                      <a:pt x="108" y="3"/>
                    </a:lnTo>
                    <a:lnTo>
                      <a:pt x="93" y="2"/>
                    </a:lnTo>
                    <a:lnTo>
                      <a:pt x="79" y="0"/>
                    </a:lnTo>
                    <a:lnTo>
                      <a:pt x="64" y="2"/>
                    </a:lnTo>
                    <a:lnTo>
                      <a:pt x="49" y="3"/>
                    </a:lnTo>
                    <a:lnTo>
                      <a:pt x="34" y="6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123"/>
                    </a:lnTo>
                    <a:lnTo>
                      <a:pt x="156" y="1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0" name="PA-任意多边形 311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9091613" y="5868988"/>
                <a:ext cx="123825" cy="125413"/>
              </a:xfrm>
              <a:custGeom>
                <a:avLst/>
                <a:gdLst>
                  <a:gd name="T0" fmla="*/ 78 w 78"/>
                  <a:gd name="T1" fmla="*/ 40 h 79"/>
                  <a:gd name="T2" fmla="*/ 78 w 78"/>
                  <a:gd name="T3" fmla="*/ 40 h 79"/>
                  <a:gd name="T4" fmla="*/ 78 w 78"/>
                  <a:gd name="T5" fmla="*/ 47 h 79"/>
                  <a:gd name="T6" fmla="*/ 75 w 78"/>
                  <a:gd name="T7" fmla="*/ 55 h 79"/>
                  <a:gd name="T8" fmla="*/ 72 w 78"/>
                  <a:gd name="T9" fmla="*/ 62 h 79"/>
                  <a:gd name="T10" fmla="*/ 68 w 78"/>
                  <a:gd name="T11" fmla="*/ 68 h 79"/>
                  <a:gd name="T12" fmla="*/ 62 w 78"/>
                  <a:gd name="T13" fmla="*/ 73 h 79"/>
                  <a:gd name="T14" fmla="*/ 54 w 78"/>
                  <a:gd name="T15" fmla="*/ 76 h 79"/>
                  <a:gd name="T16" fmla="*/ 47 w 78"/>
                  <a:gd name="T17" fmla="*/ 79 h 79"/>
                  <a:gd name="T18" fmla="*/ 40 w 78"/>
                  <a:gd name="T19" fmla="*/ 79 h 79"/>
                  <a:gd name="T20" fmla="*/ 40 w 78"/>
                  <a:gd name="T21" fmla="*/ 79 h 79"/>
                  <a:gd name="T22" fmla="*/ 31 w 78"/>
                  <a:gd name="T23" fmla="*/ 79 h 79"/>
                  <a:gd name="T24" fmla="*/ 23 w 78"/>
                  <a:gd name="T25" fmla="*/ 76 h 79"/>
                  <a:gd name="T26" fmla="*/ 17 w 78"/>
                  <a:gd name="T27" fmla="*/ 73 h 79"/>
                  <a:gd name="T28" fmla="*/ 11 w 78"/>
                  <a:gd name="T29" fmla="*/ 68 h 79"/>
                  <a:gd name="T30" fmla="*/ 7 w 78"/>
                  <a:gd name="T31" fmla="*/ 62 h 79"/>
                  <a:gd name="T32" fmla="*/ 3 w 78"/>
                  <a:gd name="T33" fmla="*/ 55 h 79"/>
                  <a:gd name="T34" fmla="*/ 1 w 78"/>
                  <a:gd name="T35" fmla="*/ 47 h 79"/>
                  <a:gd name="T36" fmla="*/ 0 w 78"/>
                  <a:gd name="T37" fmla="*/ 40 h 79"/>
                  <a:gd name="T38" fmla="*/ 0 w 78"/>
                  <a:gd name="T39" fmla="*/ 40 h 79"/>
                  <a:gd name="T40" fmla="*/ 1 w 78"/>
                  <a:gd name="T41" fmla="*/ 31 h 79"/>
                  <a:gd name="T42" fmla="*/ 3 w 78"/>
                  <a:gd name="T43" fmla="*/ 24 h 79"/>
                  <a:gd name="T44" fmla="*/ 7 w 78"/>
                  <a:gd name="T45" fmla="*/ 18 h 79"/>
                  <a:gd name="T46" fmla="*/ 11 w 78"/>
                  <a:gd name="T47" fmla="*/ 12 h 79"/>
                  <a:gd name="T48" fmla="*/ 17 w 78"/>
                  <a:gd name="T49" fmla="*/ 7 h 79"/>
                  <a:gd name="T50" fmla="*/ 23 w 78"/>
                  <a:gd name="T51" fmla="*/ 3 h 79"/>
                  <a:gd name="T52" fmla="*/ 31 w 78"/>
                  <a:gd name="T53" fmla="*/ 1 h 79"/>
                  <a:gd name="T54" fmla="*/ 40 w 78"/>
                  <a:gd name="T55" fmla="*/ 0 h 79"/>
                  <a:gd name="T56" fmla="*/ 40 w 78"/>
                  <a:gd name="T57" fmla="*/ 0 h 79"/>
                  <a:gd name="T58" fmla="*/ 47 w 78"/>
                  <a:gd name="T59" fmla="*/ 1 h 79"/>
                  <a:gd name="T60" fmla="*/ 54 w 78"/>
                  <a:gd name="T61" fmla="*/ 3 h 79"/>
                  <a:gd name="T62" fmla="*/ 62 w 78"/>
                  <a:gd name="T63" fmla="*/ 7 h 79"/>
                  <a:gd name="T64" fmla="*/ 68 w 78"/>
                  <a:gd name="T65" fmla="*/ 12 h 79"/>
                  <a:gd name="T66" fmla="*/ 72 w 78"/>
                  <a:gd name="T67" fmla="*/ 18 h 79"/>
                  <a:gd name="T68" fmla="*/ 75 w 78"/>
                  <a:gd name="T69" fmla="*/ 24 h 79"/>
                  <a:gd name="T70" fmla="*/ 78 w 78"/>
                  <a:gd name="T71" fmla="*/ 31 h 79"/>
                  <a:gd name="T72" fmla="*/ 78 w 78"/>
                  <a:gd name="T73" fmla="*/ 40 h 79"/>
                  <a:gd name="T74" fmla="*/ 78 w 78"/>
                  <a:gd name="T75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40"/>
                    </a:lnTo>
                    <a:lnTo>
                      <a:pt x="78" y="47"/>
                    </a:lnTo>
                    <a:lnTo>
                      <a:pt x="75" y="55"/>
                    </a:lnTo>
                    <a:lnTo>
                      <a:pt x="72" y="62"/>
                    </a:lnTo>
                    <a:lnTo>
                      <a:pt x="68" y="68"/>
                    </a:lnTo>
                    <a:lnTo>
                      <a:pt x="62" y="73"/>
                    </a:lnTo>
                    <a:lnTo>
                      <a:pt x="54" y="76"/>
                    </a:lnTo>
                    <a:lnTo>
                      <a:pt x="47" y="79"/>
                    </a:lnTo>
                    <a:lnTo>
                      <a:pt x="40" y="79"/>
                    </a:lnTo>
                    <a:lnTo>
                      <a:pt x="40" y="79"/>
                    </a:lnTo>
                    <a:lnTo>
                      <a:pt x="31" y="79"/>
                    </a:lnTo>
                    <a:lnTo>
                      <a:pt x="23" y="76"/>
                    </a:lnTo>
                    <a:lnTo>
                      <a:pt x="17" y="73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3" y="24"/>
                    </a:lnTo>
                    <a:lnTo>
                      <a:pt x="7" y="18"/>
                    </a:lnTo>
                    <a:lnTo>
                      <a:pt x="11" y="12"/>
                    </a:lnTo>
                    <a:lnTo>
                      <a:pt x="17" y="7"/>
                    </a:lnTo>
                    <a:lnTo>
                      <a:pt x="23" y="3"/>
                    </a:lnTo>
                    <a:lnTo>
                      <a:pt x="31" y="1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7" y="1"/>
                    </a:lnTo>
                    <a:lnTo>
                      <a:pt x="54" y="3"/>
                    </a:lnTo>
                    <a:lnTo>
                      <a:pt x="62" y="7"/>
                    </a:lnTo>
                    <a:lnTo>
                      <a:pt x="68" y="12"/>
                    </a:lnTo>
                    <a:lnTo>
                      <a:pt x="72" y="18"/>
                    </a:lnTo>
                    <a:lnTo>
                      <a:pt x="75" y="24"/>
                    </a:lnTo>
                    <a:lnTo>
                      <a:pt x="78" y="31"/>
                    </a:lnTo>
                    <a:lnTo>
                      <a:pt x="78" y="40"/>
                    </a:lnTo>
                    <a:lnTo>
                      <a:pt x="78" y="4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1" name="PA-Line 3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9086850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2" name="PA-Line 313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9220200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3" name="PA-任意多边形 314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8702675" y="5995988"/>
                <a:ext cx="247650" cy="195263"/>
              </a:xfrm>
              <a:custGeom>
                <a:avLst/>
                <a:gdLst>
                  <a:gd name="T0" fmla="*/ 156 w 156"/>
                  <a:gd name="T1" fmla="*/ 123 h 123"/>
                  <a:gd name="T2" fmla="*/ 156 w 156"/>
                  <a:gd name="T3" fmla="*/ 123 h 123"/>
                  <a:gd name="T4" fmla="*/ 156 w 156"/>
                  <a:gd name="T5" fmla="*/ 37 h 123"/>
                  <a:gd name="T6" fmla="*/ 156 w 156"/>
                  <a:gd name="T7" fmla="*/ 37 h 123"/>
                  <a:gd name="T8" fmla="*/ 154 w 156"/>
                  <a:gd name="T9" fmla="*/ 28 h 123"/>
                  <a:gd name="T10" fmla="*/ 150 w 156"/>
                  <a:gd name="T11" fmla="*/ 19 h 123"/>
                  <a:gd name="T12" fmla="*/ 144 w 156"/>
                  <a:gd name="T13" fmla="*/ 13 h 123"/>
                  <a:gd name="T14" fmla="*/ 136 w 156"/>
                  <a:gd name="T15" fmla="*/ 9 h 123"/>
                  <a:gd name="T16" fmla="*/ 136 w 156"/>
                  <a:gd name="T17" fmla="*/ 9 h 123"/>
                  <a:gd name="T18" fmla="*/ 122 w 156"/>
                  <a:gd name="T19" fmla="*/ 6 h 123"/>
                  <a:gd name="T20" fmla="*/ 107 w 156"/>
                  <a:gd name="T21" fmla="*/ 3 h 123"/>
                  <a:gd name="T22" fmla="*/ 92 w 156"/>
                  <a:gd name="T23" fmla="*/ 2 h 123"/>
                  <a:gd name="T24" fmla="*/ 77 w 156"/>
                  <a:gd name="T25" fmla="*/ 0 h 123"/>
                  <a:gd name="T26" fmla="*/ 62 w 156"/>
                  <a:gd name="T27" fmla="*/ 2 h 123"/>
                  <a:gd name="T28" fmla="*/ 47 w 156"/>
                  <a:gd name="T29" fmla="*/ 3 h 123"/>
                  <a:gd name="T30" fmla="*/ 34 w 156"/>
                  <a:gd name="T31" fmla="*/ 6 h 123"/>
                  <a:gd name="T32" fmla="*/ 19 w 156"/>
                  <a:gd name="T33" fmla="*/ 9 h 123"/>
                  <a:gd name="T34" fmla="*/ 19 w 156"/>
                  <a:gd name="T35" fmla="*/ 9 h 123"/>
                  <a:gd name="T36" fmla="*/ 12 w 156"/>
                  <a:gd name="T37" fmla="*/ 13 h 123"/>
                  <a:gd name="T38" fmla="*/ 4 w 156"/>
                  <a:gd name="T39" fmla="*/ 19 h 123"/>
                  <a:gd name="T40" fmla="*/ 1 w 156"/>
                  <a:gd name="T41" fmla="*/ 28 h 123"/>
                  <a:gd name="T42" fmla="*/ 0 w 156"/>
                  <a:gd name="T43" fmla="*/ 37 h 123"/>
                  <a:gd name="T44" fmla="*/ 0 w 156"/>
                  <a:gd name="T45" fmla="*/ 37 h 123"/>
                  <a:gd name="T46" fmla="*/ 0 w 156"/>
                  <a:gd name="T47" fmla="*/ 123 h 123"/>
                  <a:gd name="T48" fmla="*/ 156 w 156"/>
                  <a:gd name="T49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123">
                    <a:moveTo>
                      <a:pt x="156" y="123"/>
                    </a:moveTo>
                    <a:lnTo>
                      <a:pt x="156" y="123"/>
                    </a:lnTo>
                    <a:lnTo>
                      <a:pt x="156" y="37"/>
                    </a:lnTo>
                    <a:lnTo>
                      <a:pt x="156" y="37"/>
                    </a:lnTo>
                    <a:lnTo>
                      <a:pt x="154" y="28"/>
                    </a:lnTo>
                    <a:lnTo>
                      <a:pt x="150" y="19"/>
                    </a:lnTo>
                    <a:lnTo>
                      <a:pt x="144" y="13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22" y="6"/>
                    </a:lnTo>
                    <a:lnTo>
                      <a:pt x="107" y="3"/>
                    </a:lnTo>
                    <a:lnTo>
                      <a:pt x="92" y="2"/>
                    </a:lnTo>
                    <a:lnTo>
                      <a:pt x="77" y="0"/>
                    </a:lnTo>
                    <a:lnTo>
                      <a:pt x="62" y="2"/>
                    </a:lnTo>
                    <a:lnTo>
                      <a:pt x="47" y="3"/>
                    </a:lnTo>
                    <a:lnTo>
                      <a:pt x="34" y="6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2" y="13"/>
                    </a:lnTo>
                    <a:lnTo>
                      <a:pt x="4" y="19"/>
                    </a:lnTo>
                    <a:lnTo>
                      <a:pt x="1" y="2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123"/>
                    </a:lnTo>
                    <a:lnTo>
                      <a:pt x="156" y="1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4" name="PA-任意多边形 315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8761413" y="5868988"/>
                <a:ext cx="127000" cy="125413"/>
              </a:xfrm>
              <a:custGeom>
                <a:avLst/>
                <a:gdLst>
                  <a:gd name="T0" fmla="*/ 80 w 80"/>
                  <a:gd name="T1" fmla="*/ 40 h 79"/>
                  <a:gd name="T2" fmla="*/ 80 w 80"/>
                  <a:gd name="T3" fmla="*/ 40 h 79"/>
                  <a:gd name="T4" fmla="*/ 79 w 80"/>
                  <a:gd name="T5" fmla="*/ 47 h 79"/>
                  <a:gd name="T6" fmla="*/ 77 w 80"/>
                  <a:gd name="T7" fmla="*/ 55 h 79"/>
                  <a:gd name="T8" fmla="*/ 73 w 80"/>
                  <a:gd name="T9" fmla="*/ 62 h 79"/>
                  <a:gd name="T10" fmla="*/ 68 w 80"/>
                  <a:gd name="T11" fmla="*/ 68 h 79"/>
                  <a:gd name="T12" fmla="*/ 62 w 80"/>
                  <a:gd name="T13" fmla="*/ 73 h 79"/>
                  <a:gd name="T14" fmla="*/ 56 w 80"/>
                  <a:gd name="T15" fmla="*/ 76 h 79"/>
                  <a:gd name="T16" fmla="*/ 49 w 80"/>
                  <a:gd name="T17" fmla="*/ 79 h 79"/>
                  <a:gd name="T18" fmla="*/ 40 w 80"/>
                  <a:gd name="T19" fmla="*/ 79 h 79"/>
                  <a:gd name="T20" fmla="*/ 40 w 80"/>
                  <a:gd name="T21" fmla="*/ 79 h 79"/>
                  <a:gd name="T22" fmla="*/ 33 w 80"/>
                  <a:gd name="T23" fmla="*/ 79 h 79"/>
                  <a:gd name="T24" fmla="*/ 25 w 80"/>
                  <a:gd name="T25" fmla="*/ 76 h 79"/>
                  <a:gd name="T26" fmla="*/ 18 w 80"/>
                  <a:gd name="T27" fmla="*/ 73 h 79"/>
                  <a:gd name="T28" fmla="*/ 12 w 80"/>
                  <a:gd name="T29" fmla="*/ 68 h 79"/>
                  <a:gd name="T30" fmla="*/ 7 w 80"/>
                  <a:gd name="T31" fmla="*/ 62 h 79"/>
                  <a:gd name="T32" fmla="*/ 4 w 80"/>
                  <a:gd name="T33" fmla="*/ 55 h 79"/>
                  <a:gd name="T34" fmla="*/ 1 w 80"/>
                  <a:gd name="T35" fmla="*/ 47 h 79"/>
                  <a:gd name="T36" fmla="*/ 0 w 80"/>
                  <a:gd name="T37" fmla="*/ 40 h 79"/>
                  <a:gd name="T38" fmla="*/ 0 w 80"/>
                  <a:gd name="T39" fmla="*/ 40 h 79"/>
                  <a:gd name="T40" fmla="*/ 1 w 80"/>
                  <a:gd name="T41" fmla="*/ 31 h 79"/>
                  <a:gd name="T42" fmla="*/ 4 w 80"/>
                  <a:gd name="T43" fmla="*/ 24 h 79"/>
                  <a:gd name="T44" fmla="*/ 7 w 80"/>
                  <a:gd name="T45" fmla="*/ 18 h 79"/>
                  <a:gd name="T46" fmla="*/ 12 w 80"/>
                  <a:gd name="T47" fmla="*/ 12 h 79"/>
                  <a:gd name="T48" fmla="*/ 18 w 80"/>
                  <a:gd name="T49" fmla="*/ 7 h 79"/>
                  <a:gd name="T50" fmla="*/ 25 w 80"/>
                  <a:gd name="T51" fmla="*/ 3 h 79"/>
                  <a:gd name="T52" fmla="*/ 33 w 80"/>
                  <a:gd name="T53" fmla="*/ 1 h 79"/>
                  <a:gd name="T54" fmla="*/ 40 w 80"/>
                  <a:gd name="T55" fmla="*/ 0 h 79"/>
                  <a:gd name="T56" fmla="*/ 40 w 80"/>
                  <a:gd name="T57" fmla="*/ 0 h 79"/>
                  <a:gd name="T58" fmla="*/ 49 w 80"/>
                  <a:gd name="T59" fmla="*/ 1 h 79"/>
                  <a:gd name="T60" fmla="*/ 56 w 80"/>
                  <a:gd name="T61" fmla="*/ 3 h 79"/>
                  <a:gd name="T62" fmla="*/ 62 w 80"/>
                  <a:gd name="T63" fmla="*/ 7 h 79"/>
                  <a:gd name="T64" fmla="*/ 68 w 80"/>
                  <a:gd name="T65" fmla="*/ 12 h 79"/>
                  <a:gd name="T66" fmla="*/ 73 w 80"/>
                  <a:gd name="T67" fmla="*/ 18 h 79"/>
                  <a:gd name="T68" fmla="*/ 77 w 80"/>
                  <a:gd name="T69" fmla="*/ 24 h 79"/>
                  <a:gd name="T70" fmla="*/ 79 w 80"/>
                  <a:gd name="T71" fmla="*/ 31 h 79"/>
                  <a:gd name="T72" fmla="*/ 80 w 80"/>
                  <a:gd name="T73" fmla="*/ 40 h 79"/>
                  <a:gd name="T74" fmla="*/ 80 w 80"/>
                  <a:gd name="T75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9">
                    <a:moveTo>
                      <a:pt x="80" y="40"/>
                    </a:moveTo>
                    <a:lnTo>
                      <a:pt x="80" y="40"/>
                    </a:lnTo>
                    <a:lnTo>
                      <a:pt x="79" y="47"/>
                    </a:lnTo>
                    <a:lnTo>
                      <a:pt x="77" y="55"/>
                    </a:lnTo>
                    <a:lnTo>
                      <a:pt x="73" y="62"/>
                    </a:lnTo>
                    <a:lnTo>
                      <a:pt x="68" y="68"/>
                    </a:lnTo>
                    <a:lnTo>
                      <a:pt x="62" y="73"/>
                    </a:lnTo>
                    <a:lnTo>
                      <a:pt x="56" y="76"/>
                    </a:lnTo>
                    <a:lnTo>
                      <a:pt x="49" y="79"/>
                    </a:lnTo>
                    <a:lnTo>
                      <a:pt x="40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5" y="76"/>
                    </a:lnTo>
                    <a:lnTo>
                      <a:pt x="18" y="73"/>
                    </a:lnTo>
                    <a:lnTo>
                      <a:pt x="12" y="68"/>
                    </a:lnTo>
                    <a:lnTo>
                      <a:pt x="7" y="62"/>
                    </a:lnTo>
                    <a:lnTo>
                      <a:pt x="4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4" y="24"/>
                    </a:lnTo>
                    <a:lnTo>
                      <a:pt x="7" y="18"/>
                    </a:lnTo>
                    <a:lnTo>
                      <a:pt x="12" y="12"/>
                    </a:lnTo>
                    <a:lnTo>
                      <a:pt x="18" y="7"/>
                    </a:lnTo>
                    <a:lnTo>
                      <a:pt x="25" y="3"/>
                    </a:lnTo>
                    <a:lnTo>
                      <a:pt x="33" y="1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9" y="1"/>
                    </a:lnTo>
                    <a:lnTo>
                      <a:pt x="56" y="3"/>
                    </a:lnTo>
                    <a:lnTo>
                      <a:pt x="62" y="7"/>
                    </a:lnTo>
                    <a:lnTo>
                      <a:pt x="68" y="12"/>
                    </a:lnTo>
                    <a:lnTo>
                      <a:pt x="73" y="18"/>
                    </a:lnTo>
                    <a:lnTo>
                      <a:pt x="77" y="24"/>
                    </a:lnTo>
                    <a:lnTo>
                      <a:pt x="79" y="31"/>
                    </a:lnTo>
                    <a:lnTo>
                      <a:pt x="80" y="40"/>
                    </a:lnTo>
                    <a:lnTo>
                      <a:pt x="80" y="4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5" name="PA-Line 3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8759825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6" name="PA-Line 3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8893175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7" name="PA-任意多边形 318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9359900" y="5995988"/>
                <a:ext cx="246062" cy="195263"/>
              </a:xfrm>
              <a:custGeom>
                <a:avLst/>
                <a:gdLst>
                  <a:gd name="T0" fmla="*/ 155 w 155"/>
                  <a:gd name="T1" fmla="*/ 123 h 123"/>
                  <a:gd name="T2" fmla="*/ 155 w 155"/>
                  <a:gd name="T3" fmla="*/ 123 h 123"/>
                  <a:gd name="T4" fmla="*/ 155 w 155"/>
                  <a:gd name="T5" fmla="*/ 37 h 123"/>
                  <a:gd name="T6" fmla="*/ 155 w 155"/>
                  <a:gd name="T7" fmla="*/ 37 h 123"/>
                  <a:gd name="T8" fmla="*/ 154 w 155"/>
                  <a:gd name="T9" fmla="*/ 28 h 123"/>
                  <a:gd name="T10" fmla="*/ 149 w 155"/>
                  <a:gd name="T11" fmla="*/ 19 h 123"/>
                  <a:gd name="T12" fmla="*/ 144 w 155"/>
                  <a:gd name="T13" fmla="*/ 13 h 123"/>
                  <a:gd name="T14" fmla="*/ 136 w 155"/>
                  <a:gd name="T15" fmla="*/ 9 h 123"/>
                  <a:gd name="T16" fmla="*/ 136 w 155"/>
                  <a:gd name="T17" fmla="*/ 9 h 123"/>
                  <a:gd name="T18" fmla="*/ 121 w 155"/>
                  <a:gd name="T19" fmla="*/ 6 h 123"/>
                  <a:gd name="T20" fmla="*/ 106 w 155"/>
                  <a:gd name="T21" fmla="*/ 3 h 123"/>
                  <a:gd name="T22" fmla="*/ 92 w 155"/>
                  <a:gd name="T23" fmla="*/ 2 h 123"/>
                  <a:gd name="T24" fmla="*/ 77 w 155"/>
                  <a:gd name="T25" fmla="*/ 0 h 123"/>
                  <a:gd name="T26" fmla="*/ 62 w 155"/>
                  <a:gd name="T27" fmla="*/ 2 h 123"/>
                  <a:gd name="T28" fmla="*/ 47 w 155"/>
                  <a:gd name="T29" fmla="*/ 3 h 123"/>
                  <a:gd name="T30" fmla="*/ 34 w 155"/>
                  <a:gd name="T31" fmla="*/ 6 h 123"/>
                  <a:gd name="T32" fmla="*/ 19 w 155"/>
                  <a:gd name="T33" fmla="*/ 9 h 123"/>
                  <a:gd name="T34" fmla="*/ 19 w 155"/>
                  <a:gd name="T35" fmla="*/ 9 h 123"/>
                  <a:gd name="T36" fmla="*/ 12 w 155"/>
                  <a:gd name="T37" fmla="*/ 13 h 123"/>
                  <a:gd name="T38" fmla="*/ 4 w 155"/>
                  <a:gd name="T39" fmla="*/ 19 h 123"/>
                  <a:gd name="T40" fmla="*/ 1 w 155"/>
                  <a:gd name="T41" fmla="*/ 28 h 123"/>
                  <a:gd name="T42" fmla="*/ 0 w 155"/>
                  <a:gd name="T43" fmla="*/ 37 h 123"/>
                  <a:gd name="T44" fmla="*/ 0 w 155"/>
                  <a:gd name="T45" fmla="*/ 37 h 123"/>
                  <a:gd name="T46" fmla="*/ 0 w 155"/>
                  <a:gd name="T47" fmla="*/ 123 h 123"/>
                  <a:gd name="T48" fmla="*/ 155 w 155"/>
                  <a:gd name="T49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5" h="123">
                    <a:moveTo>
                      <a:pt x="155" y="123"/>
                    </a:moveTo>
                    <a:lnTo>
                      <a:pt x="155" y="123"/>
                    </a:lnTo>
                    <a:lnTo>
                      <a:pt x="155" y="37"/>
                    </a:lnTo>
                    <a:lnTo>
                      <a:pt x="155" y="37"/>
                    </a:lnTo>
                    <a:lnTo>
                      <a:pt x="154" y="28"/>
                    </a:lnTo>
                    <a:lnTo>
                      <a:pt x="149" y="19"/>
                    </a:lnTo>
                    <a:lnTo>
                      <a:pt x="144" y="13"/>
                    </a:lnTo>
                    <a:lnTo>
                      <a:pt x="136" y="9"/>
                    </a:lnTo>
                    <a:lnTo>
                      <a:pt x="136" y="9"/>
                    </a:lnTo>
                    <a:lnTo>
                      <a:pt x="121" y="6"/>
                    </a:lnTo>
                    <a:lnTo>
                      <a:pt x="106" y="3"/>
                    </a:lnTo>
                    <a:lnTo>
                      <a:pt x="92" y="2"/>
                    </a:lnTo>
                    <a:lnTo>
                      <a:pt x="77" y="0"/>
                    </a:lnTo>
                    <a:lnTo>
                      <a:pt x="62" y="2"/>
                    </a:lnTo>
                    <a:lnTo>
                      <a:pt x="47" y="3"/>
                    </a:lnTo>
                    <a:lnTo>
                      <a:pt x="34" y="6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2" y="13"/>
                    </a:lnTo>
                    <a:lnTo>
                      <a:pt x="4" y="19"/>
                    </a:lnTo>
                    <a:lnTo>
                      <a:pt x="1" y="28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123"/>
                    </a:lnTo>
                    <a:lnTo>
                      <a:pt x="155" y="123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8" name="PA-任意多边形 319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9418638" y="5868988"/>
                <a:ext cx="127000" cy="125413"/>
              </a:xfrm>
              <a:custGeom>
                <a:avLst/>
                <a:gdLst>
                  <a:gd name="T0" fmla="*/ 80 w 80"/>
                  <a:gd name="T1" fmla="*/ 40 h 79"/>
                  <a:gd name="T2" fmla="*/ 80 w 80"/>
                  <a:gd name="T3" fmla="*/ 40 h 79"/>
                  <a:gd name="T4" fmla="*/ 78 w 80"/>
                  <a:gd name="T5" fmla="*/ 47 h 79"/>
                  <a:gd name="T6" fmla="*/ 77 w 80"/>
                  <a:gd name="T7" fmla="*/ 55 h 79"/>
                  <a:gd name="T8" fmla="*/ 72 w 80"/>
                  <a:gd name="T9" fmla="*/ 62 h 79"/>
                  <a:gd name="T10" fmla="*/ 68 w 80"/>
                  <a:gd name="T11" fmla="*/ 68 h 79"/>
                  <a:gd name="T12" fmla="*/ 62 w 80"/>
                  <a:gd name="T13" fmla="*/ 73 h 79"/>
                  <a:gd name="T14" fmla="*/ 56 w 80"/>
                  <a:gd name="T15" fmla="*/ 76 h 79"/>
                  <a:gd name="T16" fmla="*/ 49 w 80"/>
                  <a:gd name="T17" fmla="*/ 79 h 79"/>
                  <a:gd name="T18" fmla="*/ 40 w 80"/>
                  <a:gd name="T19" fmla="*/ 79 h 79"/>
                  <a:gd name="T20" fmla="*/ 40 w 80"/>
                  <a:gd name="T21" fmla="*/ 79 h 79"/>
                  <a:gd name="T22" fmla="*/ 32 w 80"/>
                  <a:gd name="T23" fmla="*/ 79 h 79"/>
                  <a:gd name="T24" fmla="*/ 25 w 80"/>
                  <a:gd name="T25" fmla="*/ 76 h 79"/>
                  <a:gd name="T26" fmla="*/ 18 w 80"/>
                  <a:gd name="T27" fmla="*/ 73 h 79"/>
                  <a:gd name="T28" fmla="*/ 12 w 80"/>
                  <a:gd name="T29" fmla="*/ 68 h 79"/>
                  <a:gd name="T30" fmla="*/ 7 w 80"/>
                  <a:gd name="T31" fmla="*/ 62 h 79"/>
                  <a:gd name="T32" fmla="*/ 4 w 80"/>
                  <a:gd name="T33" fmla="*/ 55 h 79"/>
                  <a:gd name="T34" fmla="*/ 1 w 80"/>
                  <a:gd name="T35" fmla="*/ 47 h 79"/>
                  <a:gd name="T36" fmla="*/ 0 w 80"/>
                  <a:gd name="T37" fmla="*/ 40 h 79"/>
                  <a:gd name="T38" fmla="*/ 0 w 80"/>
                  <a:gd name="T39" fmla="*/ 40 h 79"/>
                  <a:gd name="T40" fmla="*/ 1 w 80"/>
                  <a:gd name="T41" fmla="*/ 31 h 79"/>
                  <a:gd name="T42" fmla="*/ 4 w 80"/>
                  <a:gd name="T43" fmla="*/ 24 h 79"/>
                  <a:gd name="T44" fmla="*/ 7 w 80"/>
                  <a:gd name="T45" fmla="*/ 18 h 79"/>
                  <a:gd name="T46" fmla="*/ 12 w 80"/>
                  <a:gd name="T47" fmla="*/ 12 h 79"/>
                  <a:gd name="T48" fmla="*/ 18 w 80"/>
                  <a:gd name="T49" fmla="*/ 7 h 79"/>
                  <a:gd name="T50" fmla="*/ 25 w 80"/>
                  <a:gd name="T51" fmla="*/ 3 h 79"/>
                  <a:gd name="T52" fmla="*/ 32 w 80"/>
                  <a:gd name="T53" fmla="*/ 1 h 79"/>
                  <a:gd name="T54" fmla="*/ 40 w 80"/>
                  <a:gd name="T55" fmla="*/ 0 h 79"/>
                  <a:gd name="T56" fmla="*/ 40 w 80"/>
                  <a:gd name="T57" fmla="*/ 0 h 79"/>
                  <a:gd name="T58" fmla="*/ 49 w 80"/>
                  <a:gd name="T59" fmla="*/ 1 h 79"/>
                  <a:gd name="T60" fmla="*/ 56 w 80"/>
                  <a:gd name="T61" fmla="*/ 3 h 79"/>
                  <a:gd name="T62" fmla="*/ 62 w 80"/>
                  <a:gd name="T63" fmla="*/ 7 h 79"/>
                  <a:gd name="T64" fmla="*/ 68 w 80"/>
                  <a:gd name="T65" fmla="*/ 12 h 79"/>
                  <a:gd name="T66" fmla="*/ 72 w 80"/>
                  <a:gd name="T67" fmla="*/ 18 h 79"/>
                  <a:gd name="T68" fmla="*/ 77 w 80"/>
                  <a:gd name="T69" fmla="*/ 24 h 79"/>
                  <a:gd name="T70" fmla="*/ 78 w 80"/>
                  <a:gd name="T71" fmla="*/ 31 h 79"/>
                  <a:gd name="T72" fmla="*/ 80 w 80"/>
                  <a:gd name="T73" fmla="*/ 40 h 79"/>
                  <a:gd name="T74" fmla="*/ 80 w 80"/>
                  <a:gd name="T75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0" h="79">
                    <a:moveTo>
                      <a:pt x="80" y="40"/>
                    </a:moveTo>
                    <a:lnTo>
                      <a:pt x="80" y="40"/>
                    </a:lnTo>
                    <a:lnTo>
                      <a:pt x="78" y="47"/>
                    </a:lnTo>
                    <a:lnTo>
                      <a:pt x="77" y="55"/>
                    </a:lnTo>
                    <a:lnTo>
                      <a:pt x="72" y="62"/>
                    </a:lnTo>
                    <a:lnTo>
                      <a:pt x="68" y="68"/>
                    </a:lnTo>
                    <a:lnTo>
                      <a:pt x="62" y="73"/>
                    </a:lnTo>
                    <a:lnTo>
                      <a:pt x="56" y="76"/>
                    </a:lnTo>
                    <a:lnTo>
                      <a:pt x="49" y="79"/>
                    </a:lnTo>
                    <a:lnTo>
                      <a:pt x="40" y="79"/>
                    </a:lnTo>
                    <a:lnTo>
                      <a:pt x="40" y="79"/>
                    </a:lnTo>
                    <a:lnTo>
                      <a:pt x="32" y="79"/>
                    </a:lnTo>
                    <a:lnTo>
                      <a:pt x="25" y="76"/>
                    </a:lnTo>
                    <a:lnTo>
                      <a:pt x="18" y="73"/>
                    </a:lnTo>
                    <a:lnTo>
                      <a:pt x="12" y="68"/>
                    </a:lnTo>
                    <a:lnTo>
                      <a:pt x="7" y="62"/>
                    </a:lnTo>
                    <a:lnTo>
                      <a:pt x="4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" y="31"/>
                    </a:lnTo>
                    <a:lnTo>
                      <a:pt x="4" y="24"/>
                    </a:lnTo>
                    <a:lnTo>
                      <a:pt x="7" y="18"/>
                    </a:lnTo>
                    <a:lnTo>
                      <a:pt x="12" y="12"/>
                    </a:lnTo>
                    <a:lnTo>
                      <a:pt x="18" y="7"/>
                    </a:lnTo>
                    <a:lnTo>
                      <a:pt x="25" y="3"/>
                    </a:lnTo>
                    <a:lnTo>
                      <a:pt x="32" y="1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9" y="1"/>
                    </a:lnTo>
                    <a:lnTo>
                      <a:pt x="56" y="3"/>
                    </a:lnTo>
                    <a:lnTo>
                      <a:pt x="62" y="7"/>
                    </a:lnTo>
                    <a:lnTo>
                      <a:pt x="68" y="12"/>
                    </a:lnTo>
                    <a:lnTo>
                      <a:pt x="72" y="18"/>
                    </a:lnTo>
                    <a:lnTo>
                      <a:pt x="77" y="24"/>
                    </a:lnTo>
                    <a:lnTo>
                      <a:pt x="78" y="31"/>
                    </a:lnTo>
                    <a:lnTo>
                      <a:pt x="80" y="40"/>
                    </a:lnTo>
                    <a:lnTo>
                      <a:pt x="80" y="40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69" name="PA-Line 320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9415463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0" name="PA-Line 321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9550400" y="6064251"/>
                <a:ext cx="0" cy="125413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1" name="PA-任意多边形 322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8818563" y="5703888"/>
                <a:ext cx="669925" cy="101600"/>
              </a:xfrm>
              <a:custGeom>
                <a:avLst/>
                <a:gdLst>
                  <a:gd name="T0" fmla="*/ 0 w 422"/>
                  <a:gd name="T1" fmla="*/ 64 h 64"/>
                  <a:gd name="T2" fmla="*/ 0 w 422"/>
                  <a:gd name="T3" fmla="*/ 24 h 64"/>
                  <a:gd name="T4" fmla="*/ 0 w 422"/>
                  <a:gd name="T5" fmla="*/ 24 h 64"/>
                  <a:gd name="T6" fmla="*/ 1 w 422"/>
                  <a:gd name="T7" fmla="*/ 19 h 64"/>
                  <a:gd name="T8" fmla="*/ 1 w 422"/>
                  <a:gd name="T9" fmla="*/ 15 h 64"/>
                  <a:gd name="T10" fmla="*/ 7 w 422"/>
                  <a:gd name="T11" fmla="*/ 8 h 64"/>
                  <a:gd name="T12" fmla="*/ 14 w 422"/>
                  <a:gd name="T13" fmla="*/ 3 h 64"/>
                  <a:gd name="T14" fmla="*/ 19 w 422"/>
                  <a:gd name="T15" fmla="*/ 2 h 64"/>
                  <a:gd name="T16" fmla="*/ 23 w 422"/>
                  <a:gd name="T17" fmla="*/ 0 h 64"/>
                  <a:gd name="T18" fmla="*/ 398 w 422"/>
                  <a:gd name="T19" fmla="*/ 0 h 64"/>
                  <a:gd name="T20" fmla="*/ 398 w 422"/>
                  <a:gd name="T21" fmla="*/ 0 h 64"/>
                  <a:gd name="T22" fmla="*/ 403 w 422"/>
                  <a:gd name="T23" fmla="*/ 2 h 64"/>
                  <a:gd name="T24" fmla="*/ 407 w 422"/>
                  <a:gd name="T25" fmla="*/ 3 h 64"/>
                  <a:gd name="T26" fmla="*/ 416 w 422"/>
                  <a:gd name="T27" fmla="*/ 8 h 64"/>
                  <a:gd name="T28" fmla="*/ 421 w 422"/>
                  <a:gd name="T29" fmla="*/ 15 h 64"/>
                  <a:gd name="T30" fmla="*/ 422 w 422"/>
                  <a:gd name="T31" fmla="*/ 19 h 64"/>
                  <a:gd name="T32" fmla="*/ 422 w 422"/>
                  <a:gd name="T33" fmla="*/ 24 h 64"/>
                  <a:gd name="T34" fmla="*/ 422 w 422"/>
                  <a:gd name="T3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2" h="64">
                    <a:moveTo>
                      <a:pt x="0" y="64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1" y="15"/>
                    </a:lnTo>
                    <a:lnTo>
                      <a:pt x="7" y="8"/>
                    </a:lnTo>
                    <a:lnTo>
                      <a:pt x="14" y="3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03" y="2"/>
                    </a:lnTo>
                    <a:lnTo>
                      <a:pt x="407" y="3"/>
                    </a:lnTo>
                    <a:lnTo>
                      <a:pt x="416" y="8"/>
                    </a:lnTo>
                    <a:lnTo>
                      <a:pt x="421" y="15"/>
                    </a:lnTo>
                    <a:lnTo>
                      <a:pt x="422" y="19"/>
                    </a:lnTo>
                    <a:lnTo>
                      <a:pt x="422" y="24"/>
                    </a:lnTo>
                    <a:lnTo>
                      <a:pt x="422" y="64"/>
                    </a:lnTo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72" name="PA-Line 323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V="1">
                <a:off x="9155113" y="5630863"/>
                <a:ext cx="0" cy="17145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1998345" y="2009140"/>
            <a:ext cx="586105" cy="586105"/>
            <a:chOff x="5775007" y="1315065"/>
            <a:chExt cx="862800" cy="862800"/>
          </a:xfrm>
        </p:grpSpPr>
        <p:sp>
          <p:nvSpPr>
            <p:cNvPr id="38" name="PA-椭圆 124"/>
            <p:cNvSpPr/>
            <p:nvPr>
              <p:custDataLst>
                <p:tags r:id="rId7"/>
              </p:custDataLst>
            </p:nvPr>
          </p:nvSpPr>
          <p:spPr>
            <a:xfrm>
              <a:off x="5775007" y="1315065"/>
              <a:ext cx="862800" cy="862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思源黑体 Medium" panose="020B0600000000000000" pitchFamily="34" charset="-122"/>
                <a:ea typeface="思源黑体 Medium" panose="020B0600000000000000" pitchFamily="34" charset="-122"/>
                <a:cs typeface="+mn-ea"/>
                <a:sym typeface="思源黑体 Medium" panose="020B0600000000000000" pitchFamily="34" charset="-122"/>
              </a:endParaRPr>
            </a:p>
          </p:txBody>
        </p:sp>
        <p:grpSp>
          <p:nvGrpSpPr>
            <p:cNvPr id="39" name="Group 123"/>
            <p:cNvGrpSpPr/>
            <p:nvPr/>
          </p:nvGrpSpPr>
          <p:grpSpPr>
            <a:xfrm>
              <a:off x="6033931" y="1509974"/>
              <a:ext cx="344952" cy="472984"/>
              <a:chOff x="10282237" y="3676651"/>
              <a:chExt cx="671512" cy="920750"/>
            </a:xfrm>
          </p:grpSpPr>
          <p:sp>
            <p:nvSpPr>
              <p:cNvPr id="40" name="PA-任意多边形 159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0282237" y="3676651"/>
                <a:ext cx="671512" cy="920750"/>
              </a:xfrm>
              <a:custGeom>
                <a:avLst/>
                <a:gdLst>
                  <a:gd name="T0" fmla="*/ 423 w 423"/>
                  <a:gd name="T1" fmla="*/ 574 h 580"/>
                  <a:gd name="T2" fmla="*/ 423 w 423"/>
                  <a:gd name="T3" fmla="*/ 574 h 580"/>
                  <a:gd name="T4" fmla="*/ 421 w 423"/>
                  <a:gd name="T5" fmla="*/ 576 h 580"/>
                  <a:gd name="T6" fmla="*/ 420 w 423"/>
                  <a:gd name="T7" fmla="*/ 579 h 580"/>
                  <a:gd name="T8" fmla="*/ 418 w 423"/>
                  <a:gd name="T9" fmla="*/ 580 h 580"/>
                  <a:gd name="T10" fmla="*/ 415 w 423"/>
                  <a:gd name="T11" fmla="*/ 580 h 580"/>
                  <a:gd name="T12" fmla="*/ 6 w 423"/>
                  <a:gd name="T13" fmla="*/ 580 h 580"/>
                  <a:gd name="T14" fmla="*/ 6 w 423"/>
                  <a:gd name="T15" fmla="*/ 580 h 580"/>
                  <a:gd name="T16" fmla="*/ 3 w 423"/>
                  <a:gd name="T17" fmla="*/ 580 h 580"/>
                  <a:gd name="T18" fmla="*/ 1 w 423"/>
                  <a:gd name="T19" fmla="*/ 579 h 580"/>
                  <a:gd name="T20" fmla="*/ 0 w 423"/>
                  <a:gd name="T21" fmla="*/ 576 h 580"/>
                  <a:gd name="T22" fmla="*/ 0 w 423"/>
                  <a:gd name="T23" fmla="*/ 574 h 580"/>
                  <a:gd name="T24" fmla="*/ 0 w 423"/>
                  <a:gd name="T25" fmla="*/ 6 h 580"/>
                  <a:gd name="T26" fmla="*/ 0 w 423"/>
                  <a:gd name="T27" fmla="*/ 6 h 580"/>
                  <a:gd name="T28" fmla="*/ 0 w 423"/>
                  <a:gd name="T29" fmla="*/ 3 h 580"/>
                  <a:gd name="T30" fmla="*/ 1 w 423"/>
                  <a:gd name="T31" fmla="*/ 2 h 580"/>
                  <a:gd name="T32" fmla="*/ 3 w 423"/>
                  <a:gd name="T33" fmla="*/ 0 h 580"/>
                  <a:gd name="T34" fmla="*/ 6 w 423"/>
                  <a:gd name="T35" fmla="*/ 0 h 580"/>
                  <a:gd name="T36" fmla="*/ 415 w 423"/>
                  <a:gd name="T37" fmla="*/ 0 h 580"/>
                  <a:gd name="T38" fmla="*/ 415 w 423"/>
                  <a:gd name="T39" fmla="*/ 0 h 580"/>
                  <a:gd name="T40" fmla="*/ 418 w 423"/>
                  <a:gd name="T41" fmla="*/ 0 h 580"/>
                  <a:gd name="T42" fmla="*/ 420 w 423"/>
                  <a:gd name="T43" fmla="*/ 2 h 580"/>
                  <a:gd name="T44" fmla="*/ 421 w 423"/>
                  <a:gd name="T45" fmla="*/ 3 h 580"/>
                  <a:gd name="T46" fmla="*/ 423 w 423"/>
                  <a:gd name="T47" fmla="*/ 6 h 580"/>
                  <a:gd name="T48" fmla="*/ 423 w 423"/>
                  <a:gd name="T49" fmla="*/ 574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3" h="580">
                    <a:moveTo>
                      <a:pt x="423" y="574"/>
                    </a:moveTo>
                    <a:lnTo>
                      <a:pt x="423" y="574"/>
                    </a:lnTo>
                    <a:lnTo>
                      <a:pt x="421" y="576"/>
                    </a:lnTo>
                    <a:lnTo>
                      <a:pt x="420" y="579"/>
                    </a:lnTo>
                    <a:lnTo>
                      <a:pt x="418" y="580"/>
                    </a:lnTo>
                    <a:lnTo>
                      <a:pt x="415" y="580"/>
                    </a:lnTo>
                    <a:lnTo>
                      <a:pt x="6" y="580"/>
                    </a:lnTo>
                    <a:lnTo>
                      <a:pt x="6" y="580"/>
                    </a:lnTo>
                    <a:lnTo>
                      <a:pt x="3" y="580"/>
                    </a:lnTo>
                    <a:lnTo>
                      <a:pt x="1" y="579"/>
                    </a:lnTo>
                    <a:lnTo>
                      <a:pt x="0" y="576"/>
                    </a:lnTo>
                    <a:lnTo>
                      <a:pt x="0" y="57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415" y="0"/>
                    </a:lnTo>
                    <a:lnTo>
                      <a:pt x="415" y="0"/>
                    </a:lnTo>
                    <a:lnTo>
                      <a:pt x="418" y="0"/>
                    </a:lnTo>
                    <a:lnTo>
                      <a:pt x="420" y="2"/>
                    </a:lnTo>
                    <a:lnTo>
                      <a:pt x="421" y="3"/>
                    </a:lnTo>
                    <a:lnTo>
                      <a:pt x="423" y="6"/>
                    </a:lnTo>
                    <a:lnTo>
                      <a:pt x="423" y="574"/>
                    </a:ln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1" name="PA-矩形 160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0374312" y="3813176"/>
                <a:ext cx="487362" cy="115888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2" name="PA-Line 16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0374312" y="4017963"/>
                <a:ext cx="0" cy="4826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3" name="PA-Line 16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V="1">
                <a:off x="10493375" y="4017963"/>
                <a:ext cx="0" cy="384175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4" name="PA-Line 16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V="1">
                <a:off x="10617200" y="4017963"/>
                <a:ext cx="0" cy="4826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5" name="PA-Line 164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V="1">
                <a:off x="10739437" y="4017963"/>
                <a:ext cx="0" cy="4826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6" name="PA-Line 165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V="1">
                <a:off x="10861675" y="4017963"/>
                <a:ext cx="0" cy="48260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7" name="PA-Line 166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0364787" y="4017963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8" name="PA-Line 167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0364787" y="4114801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49" name="PA-Line 168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0364787" y="4208463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0" name="PA-Line 169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0364787" y="4305301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1" name="PA-Line 170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0364787" y="4402138"/>
                <a:ext cx="37465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  <p:sp>
            <p:nvSpPr>
              <p:cNvPr id="52" name="PA-Line 171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0364787" y="4495801"/>
                <a:ext cx="50641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ko-KR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Medium" panose="020B0600000000000000" pitchFamily="34" charset="-122"/>
                  <a:ea typeface="思源黑体 Medium" panose="020B0600000000000000" pitchFamily="34" charset="-122"/>
                  <a:cs typeface="+mn-ea"/>
                  <a:sym typeface="思源黑体 Medium" panose="020B0600000000000000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2246630" y="2660650"/>
            <a:ext cx="100330" cy="105410"/>
            <a:chOff x="6140713" y="2274654"/>
            <a:chExt cx="147720" cy="154874"/>
          </a:xfrm>
        </p:grpSpPr>
        <p:cxnSp>
          <p:nvCxnSpPr>
            <p:cNvPr id="36" name="PA-直接连接符 140"/>
            <p:cNvCxnSpPr/>
            <p:nvPr>
              <p:custDataLst>
                <p:tags r:id="rId5"/>
              </p:custDataLst>
            </p:nvPr>
          </p:nvCxnSpPr>
          <p:spPr>
            <a:xfrm flipH="1">
              <a:off x="6174362" y="2296367"/>
              <a:ext cx="114071" cy="11407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A-直接连接符 144"/>
            <p:cNvCxnSpPr/>
            <p:nvPr>
              <p:custDataLst>
                <p:tags r:id="rId6"/>
              </p:custDataLst>
            </p:nvPr>
          </p:nvCxnSpPr>
          <p:spPr>
            <a:xfrm rot="8100000">
              <a:off x="6140713" y="2274654"/>
              <a:ext cx="0" cy="154874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2209800" y="3530600"/>
            <a:ext cx="153035" cy="74295"/>
            <a:chOff x="6085957" y="3554859"/>
            <a:chExt cx="225156" cy="109512"/>
          </a:xfrm>
        </p:grpSpPr>
        <p:cxnSp>
          <p:nvCxnSpPr>
            <p:cNvPr id="34" name="PA-直接连接符 147"/>
            <p:cNvCxnSpPr/>
            <p:nvPr>
              <p:custDataLst>
                <p:tags r:id="rId3"/>
              </p:custDataLst>
            </p:nvPr>
          </p:nvCxnSpPr>
          <p:spPr>
            <a:xfrm rot="8100000">
              <a:off x="6156238" y="3608648"/>
              <a:ext cx="154875" cy="0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A-直接连接符 148"/>
            <p:cNvCxnSpPr/>
            <p:nvPr>
              <p:custDataLst>
                <p:tags r:id="rId4"/>
              </p:custDataLst>
            </p:nvPr>
          </p:nvCxnSpPr>
          <p:spPr>
            <a:xfrm flipH="1" flipV="1">
              <a:off x="6085957" y="3554859"/>
              <a:ext cx="109512" cy="109512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2225040" y="4399280"/>
            <a:ext cx="137795" cy="74930"/>
            <a:chOff x="6085957" y="4834598"/>
            <a:chExt cx="202474" cy="110479"/>
          </a:xfrm>
        </p:grpSpPr>
        <p:cxnSp>
          <p:nvCxnSpPr>
            <p:cNvPr id="32" name="PA-直接连接符 150"/>
            <p:cNvCxnSpPr/>
            <p:nvPr>
              <p:custDataLst>
                <p:tags r:id="rId1"/>
              </p:custDataLst>
            </p:nvPr>
          </p:nvCxnSpPr>
          <p:spPr>
            <a:xfrm flipH="1">
              <a:off x="6178917" y="4834598"/>
              <a:ext cx="109514" cy="109514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A-直接连接符 151"/>
            <p:cNvCxnSpPr/>
            <p:nvPr>
              <p:custDataLst>
                <p:tags r:id="rId2"/>
              </p:custDataLst>
            </p:nvPr>
          </p:nvCxnSpPr>
          <p:spPr>
            <a:xfrm flipH="1" flipV="1">
              <a:off x="6085957" y="4835565"/>
              <a:ext cx="109512" cy="109512"/>
            </a:xfrm>
            <a:prstGeom prst="line">
              <a:avLst/>
            </a:prstGeom>
            <a:ln w="254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1725930" y="915670"/>
            <a:ext cx="763143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KOC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招募需要经过严格的筛选及考核，根据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KOC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的动作及发布内容数据给与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KOC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对应的奖励，针对每月不达标的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KOC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  <a:sym typeface="+mn-ea"/>
              </a:rPr>
              <a:t>会进行一对一沟通了解情况，如无法胜任则取消分享官身份。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2809240" y="2041525"/>
            <a:ext cx="3161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、已添加宠粉官、加入社群</a:t>
            </a:r>
          </a:p>
          <a:p>
            <a:pPr algn="just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、朋友圈每月至少发布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条内容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36955" y="2087880"/>
            <a:ext cx="967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海选招募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36955" y="2960370"/>
            <a:ext cx="967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入围筛选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809240" y="2793365"/>
            <a:ext cx="3161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微博、抖音、小红书、快手至少两个平台已开通个人账号，且近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个月内发布过不少于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篇内容。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31240" y="3837305"/>
            <a:ext cx="967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新手观察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36955" y="4745355"/>
            <a:ext cx="967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月度考核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809240" y="3672205"/>
            <a:ext cx="3161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、一周内至少连续打卡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</a:t>
            </a:r>
          </a:p>
          <a:p>
            <a:pPr algn="just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、一周内至少发布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篇或以上品牌相关内容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809240" y="4575810"/>
            <a:ext cx="3161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、每个月至少打卡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</a:t>
            </a:r>
          </a:p>
          <a:p>
            <a:pPr algn="just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每个月至少发布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篇品牌相关内容，四大主流平台每个平台至少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篇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 descr="192e951fdf0c3f7743b8ab7cca77da8"/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6819265" y="1822450"/>
            <a:ext cx="2213610" cy="362204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978535" y="1068070"/>
            <a:ext cx="1753235" cy="1887855"/>
            <a:chOff x="6642" y="-1163"/>
            <a:chExt cx="2446" cy="2633"/>
          </a:xfrm>
        </p:grpSpPr>
        <p:pic>
          <p:nvPicPr>
            <p:cNvPr id="42" name="图片 41" descr="六角形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" y="-1163"/>
              <a:ext cx="2446" cy="263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6975" y="-462"/>
              <a:ext cx="1780" cy="6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zh-CN" altLang="zh-CN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高级会员</a:t>
              </a: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10945" y="1948180"/>
            <a:ext cx="127571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KOC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801620" y="2098675"/>
            <a:ext cx="1427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符合条件可升级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801620" y="1742440"/>
            <a:ext cx="1960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/>
              <a:t>通过招募、筛选、审核</a:t>
            </a:r>
          </a:p>
        </p:txBody>
      </p:sp>
      <p:sp>
        <p:nvSpPr>
          <p:cNvPr id="51" name="矩形 50"/>
          <p:cNvSpPr/>
          <p:nvPr/>
        </p:nvSpPr>
        <p:spPr>
          <a:xfrm>
            <a:off x="991870" y="3247390"/>
            <a:ext cx="8686165" cy="205232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659755" y="137985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/>
              <a:t>权益升级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1291590" y="3467735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91590" y="3491865"/>
            <a:ext cx="1198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增加积分获取途径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3147695" y="3466465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274695" y="3491865"/>
            <a:ext cx="94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积分获取翻倍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5659755" y="1836420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659755" y="1861820"/>
            <a:ext cx="1198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积分兑换商品升级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5120640" y="3467735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120640" y="3493135"/>
            <a:ext cx="1198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会员任务额外奖励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7093585" y="3466465"/>
            <a:ext cx="1198880" cy="2959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7220585" y="3491865"/>
            <a:ext cx="944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/>
              <a:t>会员佣金权益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310" y="1381760"/>
            <a:ext cx="2117725" cy="13843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617845" y="2244090"/>
            <a:ext cx="1805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/>
              <a:t>设置高级会员专属可兑换爆品</a:t>
            </a:r>
          </a:p>
        </p:txBody>
      </p:sp>
      <p:sp>
        <p:nvSpPr>
          <p:cNvPr id="32" name="剪去对角的矩形 31"/>
          <p:cNvSpPr/>
          <p:nvPr/>
        </p:nvSpPr>
        <p:spPr>
          <a:xfrm>
            <a:off x="8206105" y="3041015"/>
            <a:ext cx="1363345" cy="381635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8441055" y="307848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/>
              <a:t>权益升级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1291590" y="4492625"/>
            <a:ext cx="12033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/>
              <a:t>10</a:t>
            </a:r>
            <a:r>
              <a:rPr lang="zh-CN" altLang="en-US" sz="1000"/>
              <a:t>积分</a:t>
            </a:r>
            <a:r>
              <a:rPr lang="en-US" altLang="zh-CN" sz="1000" dirty="0"/>
              <a:t>/</a:t>
            </a:r>
            <a:r>
              <a:rPr lang="zh-CN" altLang="en-US" sz="1000"/>
              <a:t>篇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210945" y="3909695"/>
            <a:ext cx="15024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发布站外产品种草内容、产品体验内容等可获得积分。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217295" y="4822825"/>
            <a:ext cx="14966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站外平台包括：抖音、小红书、微博、朋友圈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030855" y="4234815"/>
            <a:ext cx="1502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所有常规积分获取方式都可翻倍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4846955" y="3909695"/>
            <a:ext cx="17468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高级会员每月专属任务奖励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4846955" y="4231005"/>
            <a:ext cx="177800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、每月至少分享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篇站外内容</a:t>
            </a:r>
          </a:p>
          <a:p>
            <a:pPr algn="l"/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、每月至少参与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次社群话题</a:t>
            </a:r>
          </a:p>
          <a:p>
            <a:pPr algn="l"/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、每月至少签到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5055870" y="4761230"/>
            <a:ext cx="1746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达标</a:t>
            </a:r>
            <a:r>
              <a:rPr lang="en-US" altLang="zh-CN" sz="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个月奖励：100积分</a:t>
            </a: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达标2个月奖励：200积分</a:t>
            </a:r>
          </a:p>
          <a:p>
            <a:r>
              <a:rPr lang="zh-CN" altLang="en-US" sz="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达标3个月奖励：300积分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819900" y="4231005"/>
            <a:ext cx="1746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分享商城产品产生交易可获得</a:t>
            </a:r>
            <a:r>
              <a:rPr lang="en-US" altLang="zh-CN" sz="1000" dirty="0"/>
              <a:t>10%</a:t>
            </a:r>
            <a:r>
              <a:rPr lang="zh-CN" altLang="en-US" sz="1000"/>
              <a:t>佣金奖励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1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2245" y="1540510"/>
            <a:ext cx="2287905" cy="3707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2580" y="1568450"/>
            <a:ext cx="1835785" cy="3716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25210" y="1540510"/>
            <a:ext cx="2311400" cy="374459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2986405" y="91249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KOC</a:t>
            </a:r>
            <a:r>
              <a:rPr lang="zh-CN" altLang="en-US" sz="1600" b="1"/>
              <a:t>站外内容分享案例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2986405" y="91249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KOC</a:t>
            </a:r>
            <a:r>
              <a:rPr lang="zh-CN" altLang="en-US" sz="1600" b="1"/>
              <a:t>站外内容分享案例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6365" y="1389380"/>
            <a:ext cx="2327275" cy="4083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4000" y="1443355"/>
            <a:ext cx="1989455" cy="3997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57950" y="1443355"/>
            <a:ext cx="2234565" cy="39757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2986405" y="91249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KOC</a:t>
            </a:r>
            <a:r>
              <a:rPr lang="zh-CN" altLang="en-US" sz="1600" b="1"/>
              <a:t>站外内容分享案例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7975" y="1563370"/>
            <a:ext cx="2217420" cy="3731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8765" y="1563370"/>
            <a:ext cx="1915795" cy="3754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53480" y="1563370"/>
            <a:ext cx="2092960" cy="37801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2986405" y="890905"/>
            <a:ext cx="4287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KOC</a:t>
            </a:r>
            <a:r>
              <a:rPr lang="zh-CN" altLang="en-US" sz="1600" b="1"/>
              <a:t>站外内容分享案例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80820" y="1409700"/>
            <a:ext cx="2475865" cy="4071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84015" y="1409700"/>
            <a:ext cx="2488565" cy="4054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04355" y="1409700"/>
            <a:ext cx="2169795" cy="4070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会员体系案例一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3836035" y="1798320"/>
            <a:ext cx="2088515" cy="2249170"/>
            <a:chOff x="6642" y="-1163"/>
            <a:chExt cx="2446" cy="2633"/>
          </a:xfrm>
        </p:grpSpPr>
        <p:pic>
          <p:nvPicPr>
            <p:cNvPr id="42" name="图片 41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2" y="-1163"/>
              <a:ext cx="2446" cy="263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6930" y="-333"/>
              <a:ext cx="1780" cy="11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zh-CN" sz="32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宠粉</a:t>
              </a:r>
              <a:endParaRPr lang="zh-CN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zh-CN" sz="2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会员日</a:t>
              </a:r>
              <a:endPara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4" name="图片 3" descr="六角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1422400"/>
            <a:ext cx="1151255" cy="1240790"/>
          </a:xfrm>
          <a:prstGeom prst="rect">
            <a:avLst/>
          </a:prstGeom>
        </p:spPr>
      </p:pic>
      <p:pic>
        <p:nvPicPr>
          <p:cNvPr id="5" name="图片 4" descr="六角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30" y="455295"/>
            <a:ext cx="1151255" cy="1240790"/>
          </a:xfrm>
          <a:prstGeom prst="rect">
            <a:avLst/>
          </a:prstGeom>
        </p:spPr>
      </p:pic>
      <p:pic>
        <p:nvPicPr>
          <p:cNvPr id="6" name="图片 5" descr="六角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3192780"/>
            <a:ext cx="1151255" cy="1240790"/>
          </a:xfrm>
          <a:prstGeom prst="rect">
            <a:avLst/>
          </a:prstGeom>
        </p:spPr>
      </p:pic>
      <p:pic>
        <p:nvPicPr>
          <p:cNvPr id="7" name="图片 6" descr="六角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490" y="4269740"/>
            <a:ext cx="1151255" cy="1240790"/>
          </a:xfrm>
          <a:prstGeom prst="rect">
            <a:avLst/>
          </a:prstGeom>
        </p:spPr>
      </p:pic>
      <p:pic>
        <p:nvPicPr>
          <p:cNvPr id="8" name="图片 7" descr="六角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560" y="1422400"/>
            <a:ext cx="1151255" cy="1240790"/>
          </a:xfrm>
          <a:prstGeom prst="rect">
            <a:avLst/>
          </a:prstGeom>
        </p:spPr>
      </p:pic>
      <p:pic>
        <p:nvPicPr>
          <p:cNvPr id="9" name="图片 8" descr="六角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560" y="3192780"/>
            <a:ext cx="1151255" cy="12407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69435" y="777875"/>
            <a:ext cx="912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</a:t>
            </a:r>
          </a:p>
          <a:p>
            <a:pPr algn="ctr"/>
            <a:r>
              <a:rPr lang="zh-CN" altLang="en-US" sz="1600" b="1"/>
              <a:t>专属价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650355" y="1765300"/>
            <a:ext cx="678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直播</a:t>
            </a:r>
          </a:p>
          <a:p>
            <a:r>
              <a:rPr lang="zh-CN" altLang="en-US" sz="1600" b="1"/>
              <a:t>秒杀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650355" y="3521710"/>
            <a:ext cx="678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/>
              <a:t>直播</a:t>
            </a:r>
          </a:p>
          <a:p>
            <a:r>
              <a:rPr lang="zh-CN" altLang="en-US" sz="1600" b="1"/>
              <a:t>抽奖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078355" y="1744345"/>
            <a:ext cx="1146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</a:t>
            </a:r>
          </a:p>
          <a:p>
            <a:pPr algn="ctr"/>
            <a:r>
              <a:rPr lang="zh-CN" altLang="en-US" sz="1600" b="1"/>
              <a:t>竞猜互动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080260" y="3515360"/>
            <a:ext cx="1146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直播间</a:t>
            </a:r>
          </a:p>
          <a:p>
            <a:pPr algn="ctr"/>
            <a:r>
              <a:rPr lang="zh-CN" altLang="en-US" sz="1600" b="1"/>
              <a:t>分享任务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404995" y="4592320"/>
            <a:ext cx="912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/>
              <a:t>直播</a:t>
            </a:r>
          </a:p>
          <a:p>
            <a:pPr algn="ctr"/>
            <a:r>
              <a:rPr lang="zh-CN" altLang="en-US" sz="1600" b="1"/>
              <a:t>心愿单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5417185" y="869950"/>
            <a:ext cx="162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直播期间专属商品优惠价，平均为商品正价</a:t>
            </a:r>
            <a:r>
              <a:rPr lang="en-US" altLang="zh-CN" sz="1000" dirty="0"/>
              <a:t>7</a:t>
            </a:r>
            <a:r>
              <a:rPr lang="zh-CN" altLang="en-US" sz="1000"/>
              <a:t>折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536815" y="1857375"/>
            <a:ext cx="162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指定商品</a:t>
            </a:r>
            <a:r>
              <a:rPr lang="en-US" altLang="zh-CN" sz="1000" dirty="0"/>
              <a:t>9.9</a:t>
            </a:r>
            <a:r>
              <a:rPr lang="zh-CN" altLang="en-US" sz="1000"/>
              <a:t>元限量秒杀</a:t>
            </a:r>
          </a:p>
          <a:p>
            <a:r>
              <a:rPr lang="zh-CN" altLang="en-US" sz="1000"/>
              <a:t>活跃直播间气氛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536815" y="3648710"/>
            <a:ext cx="16243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直播期间观众互动抽奖</a:t>
            </a:r>
          </a:p>
          <a:p>
            <a:r>
              <a:rPr lang="zh-CN" altLang="en-US" sz="1000"/>
              <a:t>活跃直播间气氛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417185" y="4777105"/>
            <a:ext cx="1976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通过社群投票征集会员心愿商品</a:t>
            </a:r>
          </a:p>
          <a:p>
            <a:r>
              <a:rPr lang="zh-CN" altLang="en-US" sz="1000"/>
              <a:t>申请会员日直播商品特惠价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74345" y="3648710"/>
            <a:ext cx="1652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会员分享直播间邀请好友观看可获得积分奖励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32130" y="1535430"/>
            <a:ext cx="16529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直播前问题竞猜</a:t>
            </a:r>
          </a:p>
          <a:p>
            <a:r>
              <a:rPr lang="zh-CN" altLang="en-US" sz="1000"/>
              <a:t>如：</a:t>
            </a:r>
          </a:p>
          <a:p>
            <a:r>
              <a:rPr lang="en-US" altLang="zh-CN" sz="1000" dirty="0"/>
              <a:t>1</a:t>
            </a:r>
            <a:r>
              <a:rPr lang="zh-CN" altLang="en-US" sz="1000"/>
              <a:t>、今天主播的衣服颜色</a:t>
            </a:r>
          </a:p>
          <a:p>
            <a:r>
              <a:rPr lang="en-US" altLang="zh-CN" sz="1000" dirty="0"/>
              <a:t>2</a:t>
            </a:r>
            <a:r>
              <a:rPr lang="zh-CN" altLang="en-US" sz="1000"/>
              <a:t>、</a:t>
            </a:r>
            <a:r>
              <a:rPr lang="en-US" altLang="zh-CN" sz="1000" dirty="0"/>
              <a:t>xxx</a:t>
            </a:r>
            <a:r>
              <a:rPr lang="zh-CN" altLang="en-US" sz="1000"/>
              <a:t>产品在第几款出场</a:t>
            </a:r>
          </a:p>
          <a:p>
            <a:endParaRPr lang="zh-CN" altLang="en-US" sz="1000"/>
          </a:p>
          <a:p>
            <a:r>
              <a:rPr lang="zh-CN" altLang="en-US" sz="1000"/>
              <a:t>竞猜正确可获得积分奖励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223135" y="256794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56765" y="250444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某</a:t>
            </a:r>
            <a:r>
              <a:rPr 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白酒</a:t>
            </a: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品牌会员体系案例</a:t>
            </a:r>
            <a:r>
              <a:rPr 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买断型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4" name="对角圆角矩形 1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154806" y="2604453"/>
            <a:ext cx="23196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3</a:t>
            </a:r>
            <a:r>
              <a:rPr lang="en-US" altLang="zh-CN" sz="2000" b="1" dirty="0">
                <a:solidFill>
                  <a:schemeClr val="tx1"/>
                </a:solidFill>
                <a:sym typeface="+mn-ea"/>
              </a:rPr>
              <a:t>     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会员体系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3251835" y="2610485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35" y="902970"/>
            <a:ext cx="8203565" cy="46564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会员体系案例六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965" y="1212850"/>
            <a:ext cx="7497445" cy="42024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93578" y="7448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sym typeface="+mn-ea"/>
              </a:rPr>
              <a:t>会员福利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会员体系案例六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" y="1339215"/>
            <a:ext cx="8370570" cy="41503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80573" y="7448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sym typeface="+mn-ea"/>
              </a:rPr>
              <a:t>会员折扣</a:t>
            </a:r>
          </a:p>
        </p:txBody>
      </p:sp>
      <p:sp>
        <p:nvSpPr>
          <p:cNvPr id="6" name="矩形 5"/>
          <p:cNvSpPr/>
          <p:nvPr/>
        </p:nvSpPr>
        <p:spPr>
          <a:xfrm>
            <a:off x="2016125" y="1565275"/>
            <a:ext cx="2162175" cy="4191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172200" y="1565275"/>
            <a:ext cx="2162175" cy="4191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547938" y="152400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sym typeface="+mn-ea"/>
              </a:rPr>
              <a:t>小瓶装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04648" y="1524000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sym typeface="+mn-ea"/>
              </a:rPr>
              <a:t>大瓶装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会员体系案例六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80" y="873125"/>
            <a:ext cx="8279130" cy="4495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4278" y="43815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86510" y="5243195"/>
            <a:ext cx="7476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优秀参考案例：山姆会员店、</a:t>
            </a:r>
            <a:r>
              <a:rPr lang="en-US" altLang="zh-CN"/>
              <a:t>COSTO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110" y="922020"/>
            <a:ext cx="6874510" cy="46012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51973" y="464185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sym typeface="+mn-ea"/>
              </a:rPr>
              <a:t>会员积分设定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102678" y="438150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会员体系案例六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2223135" y="256794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056765" y="2504440"/>
            <a:ext cx="6146800" cy="6940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40000"/>
              </a:lnSpc>
            </a:pP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某</a:t>
            </a:r>
            <a:r>
              <a:rPr 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视频平台</a:t>
            </a:r>
            <a:r>
              <a:rPr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会员体系案例</a:t>
            </a:r>
            <a:r>
              <a:rPr 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养成型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8" name="图片 1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20" name="图片 1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1194826" y="404337"/>
            <a:ext cx="120396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案例解析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3" name="对角圆角矩形 2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464185"/>
            <a:ext cx="136525" cy="280670"/>
          </a:xfrm>
          <a:prstGeom prst="rect">
            <a:avLst/>
          </a:prstGeom>
        </p:spPr>
      </p:pic>
      <p:pic>
        <p:nvPicPr>
          <p:cNvPr id="17" name="图片 16" descr="resour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" y="464185"/>
            <a:ext cx="136525" cy="280670"/>
          </a:xfrm>
          <a:prstGeom prst="rect">
            <a:avLst/>
          </a:prstGeom>
        </p:spPr>
      </p:pic>
      <p:pic>
        <p:nvPicPr>
          <p:cNvPr id="35" name="图片 34" descr="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464185"/>
            <a:ext cx="136525" cy="2806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04278" y="43815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095" y="236855"/>
            <a:ext cx="5667375" cy="528637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175260" y="1379855"/>
            <a:ext cx="3460115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/>
              <a:t>1.</a:t>
            </a:r>
            <a:r>
              <a:rPr lang="zh-CN" altLang="en-US" b="1"/>
              <a:t>等级成长体系</a:t>
            </a:r>
          </a:p>
          <a:p>
            <a:pPr>
              <a:lnSpc>
                <a:spcPct val="120000"/>
              </a:lnSpc>
            </a:pPr>
            <a:endParaRPr lang="zh-CN" altLang="en-US" b="1"/>
          </a:p>
          <a:p>
            <a:pPr>
              <a:lnSpc>
                <a:spcPct val="120000"/>
              </a:lnSpc>
            </a:pPr>
            <a:r>
              <a:rPr lang="zh-CN" altLang="en-US" b="1"/>
              <a:t>会员成长值=</a:t>
            </a:r>
          </a:p>
          <a:p>
            <a:pPr>
              <a:lnSpc>
                <a:spcPct val="120000"/>
              </a:lnSpc>
            </a:pPr>
            <a:r>
              <a:rPr lang="zh-CN" altLang="en-US" b="1"/>
              <a:t>开通成长值+每日成长值</a:t>
            </a:r>
          </a:p>
          <a:p>
            <a:pPr>
              <a:lnSpc>
                <a:spcPct val="120000"/>
              </a:lnSpc>
            </a:pPr>
            <a:r>
              <a:rPr lang="zh-CN" altLang="en-US" b="1"/>
              <a:t>+任务成长值-非会员成长下降值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464185"/>
            <a:ext cx="136525" cy="280670"/>
          </a:xfrm>
          <a:prstGeom prst="rect">
            <a:avLst/>
          </a:prstGeom>
        </p:spPr>
      </p:pic>
      <p:pic>
        <p:nvPicPr>
          <p:cNvPr id="17" name="图片 16" descr="resour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" y="464185"/>
            <a:ext cx="136525" cy="280670"/>
          </a:xfrm>
          <a:prstGeom prst="rect">
            <a:avLst/>
          </a:prstGeom>
        </p:spPr>
      </p:pic>
      <p:pic>
        <p:nvPicPr>
          <p:cNvPr id="35" name="图片 34" descr="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464185"/>
            <a:ext cx="136525" cy="2806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04278" y="43815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175260" y="1354455"/>
            <a:ext cx="3460115" cy="208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/>
              <a:t>2.</a:t>
            </a:r>
            <a:r>
              <a:rPr lang="zh-CN" altLang="en-US" b="1"/>
              <a:t>权益体系</a:t>
            </a:r>
          </a:p>
          <a:p>
            <a:pPr>
              <a:lnSpc>
                <a:spcPct val="120000"/>
              </a:lnSpc>
            </a:pPr>
            <a:endParaRPr lang="zh-CN" altLang="en-US" b="1"/>
          </a:p>
          <a:p>
            <a:pPr>
              <a:lnSpc>
                <a:spcPct val="120000"/>
              </a:lnSpc>
            </a:pPr>
            <a:r>
              <a:rPr lang="zh-CN" altLang="en-US" b="1"/>
              <a:t>会员等级分为7级：</a:t>
            </a:r>
            <a:br>
              <a:rPr lang="zh-CN" altLang="en-US" b="1"/>
            </a:br>
            <a:r>
              <a:rPr lang="en-US" altLang="zh-CN" b="1"/>
              <a:t>LV1-LV7</a:t>
            </a:r>
          </a:p>
          <a:p>
            <a:pPr>
              <a:lnSpc>
                <a:spcPct val="120000"/>
              </a:lnSpc>
            </a:pPr>
            <a:endParaRPr lang="en-US" altLang="zh-CN" b="1"/>
          </a:p>
          <a:p>
            <a:pPr>
              <a:lnSpc>
                <a:spcPct val="120000"/>
              </a:lnSpc>
            </a:pPr>
            <a:r>
              <a:rPr lang="zh-CN" altLang="en-US" b="1"/>
              <a:t>不同等级对应不同权益</a:t>
            </a:r>
          </a:p>
        </p:txBody>
      </p:sp>
      <p:pic>
        <p:nvPicPr>
          <p:cNvPr id="100" name="图片 99"/>
          <p:cNvPicPr/>
          <p:nvPr/>
        </p:nvPicPr>
        <p:blipFill>
          <a:blip r:embed="rId5" r:link="rId6"/>
          <a:stretch>
            <a:fillRect/>
          </a:stretch>
        </p:blipFill>
        <p:spPr>
          <a:xfrm>
            <a:off x="2714988" y="6350"/>
            <a:ext cx="6544218" cy="5753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464185"/>
            <a:ext cx="136525" cy="280670"/>
          </a:xfrm>
          <a:prstGeom prst="rect">
            <a:avLst/>
          </a:prstGeom>
        </p:spPr>
      </p:pic>
      <p:pic>
        <p:nvPicPr>
          <p:cNvPr id="17" name="图片 16" descr="resour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" y="464185"/>
            <a:ext cx="136525" cy="280670"/>
          </a:xfrm>
          <a:prstGeom prst="rect">
            <a:avLst/>
          </a:prstGeom>
        </p:spPr>
      </p:pic>
      <p:pic>
        <p:nvPicPr>
          <p:cNvPr id="35" name="图片 34" descr="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464185"/>
            <a:ext cx="136525" cy="2806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04278" y="43815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175260" y="1162685"/>
            <a:ext cx="3460115" cy="2748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/>
              <a:t>3.</a:t>
            </a:r>
            <a:r>
              <a:rPr lang="zh-CN" altLang="en-US" b="1"/>
              <a:t>激励体系：</a:t>
            </a:r>
            <a:endParaRPr lang="zh-CN" b="1"/>
          </a:p>
          <a:p>
            <a:pPr>
              <a:lnSpc>
                <a:spcPct val="120000"/>
              </a:lnSpc>
            </a:pPr>
            <a:endParaRPr lang="zh-CN" b="1"/>
          </a:p>
          <a:p>
            <a:pPr>
              <a:lnSpc>
                <a:spcPct val="120000"/>
              </a:lnSpc>
            </a:pPr>
            <a:r>
              <a:rPr lang="zh-CN" b="1"/>
              <a:t>积分来源（做任务）：</a:t>
            </a:r>
          </a:p>
          <a:p>
            <a:pPr>
              <a:lnSpc>
                <a:spcPct val="120000"/>
              </a:lnSpc>
            </a:pPr>
            <a:endParaRPr lang="zh-CN" b="1"/>
          </a:p>
          <a:p>
            <a:pPr>
              <a:lnSpc>
                <a:spcPct val="120000"/>
              </a:lnSpc>
            </a:pPr>
            <a:endParaRPr lang="zh-CN" b="1"/>
          </a:p>
          <a:p>
            <a:pPr>
              <a:lnSpc>
                <a:spcPct val="120000"/>
              </a:lnSpc>
            </a:pPr>
            <a:endParaRPr lang="zh-CN" b="1"/>
          </a:p>
          <a:p>
            <a:pPr>
              <a:lnSpc>
                <a:spcPct val="120000"/>
              </a:lnSpc>
            </a:pPr>
            <a:endParaRPr lang="zh-CN" b="1"/>
          </a:p>
          <a:p>
            <a:pPr>
              <a:lnSpc>
                <a:spcPct val="120000"/>
              </a:lnSpc>
            </a:pPr>
            <a:r>
              <a:rPr lang="zh-CN" b="1"/>
              <a:t>积分消耗（积分商城）：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725" y="1951355"/>
            <a:ext cx="716470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715" y="3582670"/>
            <a:ext cx="7070725" cy="19018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464185"/>
            <a:ext cx="136525" cy="280670"/>
          </a:xfrm>
          <a:prstGeom prst="rect">
            <a:avLst/>
          </a:prstGeom>
        </p:spPr>
      </p:pic>
      <p:pic>
        <p:nvPicPr>
          <p:cNvPr id="17" name="图片 16" descr="resour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" y="464185"/>
            <a:ext cx="136525" cy="280670"/>
          </a:xfrm>
          <a:prstGeom prst="rect">
            <a:avLst/>
          </a:prstGeom>
        </p:spPr>
      </p:pic>
      <p:pic>
        <p:nvPicPr>
          <p:cNvPr id="35" name="图片 34" descr="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464185"/>
            <a:ext cx="136525" cy="2806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04278" y="43815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  <a:sym typeface="+mn-ea"/>
              </a:rPr>
              <a:t>会员体系案例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3" name="对角圆角矩形 2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619760" y="1162685"/>
            <a:ext cx="3460115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/>
              <a:t>4.</a:t>
            </a:r>
            <a:r>
              <a:rPr lang="zh-CN" altLang="en-US" b="1"/>
              <a:t>价格策略</a:t>
            </a:r>
            <a:endParaRPr lang="zh-CN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155" y="870585"/>
            <a:ext cx="6762750" cy="47720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366078" y="895033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2000" b="1">
                <a:solidFill>
                  <a:schemeClr val="tx1"/>
                </a:solidFill>
                <a:sym typeface="+mn-ea"/>
              </a:rPr>
              <a:t>为什么要做单独的私域</a:t>
            </a:r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会员体系？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13263" y="895033"/>
            <a:ext cx="450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社群不同于淘客群的核心价值是什么？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1697673" y="405130"/>
            <a:ext cx="246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latin typeface="+mj-ea"/>
                <a:ea typeface="+mj-ea"/>
                <a:sym typeface="+mn-ea"/>
              </a:rPr>
              <a:t>私域会员体系的价值</a:t>
            </a:r>
            <a:endParaRPr lang="en-US" altLang="zh-CN" sz="2000" b="1">
              <a:solidFill>
                <a:schemeClr val="tx1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5062025" y="2254301"/>
            <a:ext cx="767897" cy="7678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3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 flipH="1">
            <a:off x="4122933" y="1379531"/>
            <a:ext cx="767897" cy="767897"/>
          </a:xfrm>
          <a:prstGeom prst="ellipse">
            <a:avLst/>
          </a:prstGeom>
          <a:solidFill>
            <a:schemeClr val="accent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3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 flipH="1">
            <a:off x="4844437" y="1762021"/>
            <a:ext cx="38394" cy="3627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3025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TextBox 3"/>
          <p:cNvSpPr/>
          <p:nvPr>
            <p:custDataLst>
              <p:tags r:id="rId5"/>
            </p:custDataLst>
          </p:nvPr>
        </p:nvSpPr>
        <p:spPr>
          <a:xfrm>
            <a:off x="4651277" y="3291708"/>
            <a:ext cx="38394" cy="20981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3025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977123" y="2395753"/>
            <a:ext cx="2617088" cy="412277"/>
          </a:xfrm>
          <a:prstGeom prst="rect">
            <a:avLst/>
          </a:prstGeom>
        </p:spPr>
        <p:txBody>
          <a:bodyPr wrap="square" lIns="75583" tIns="39303" rIns="75583" bIns="39303" anchor="b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</a:defRPr>
            </a:lvl1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付出与收获</a:t>
            </a:r>
            <a:r>
              <a:rPr lang="en-US" altLang="zh-CN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价值体现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977123" y="2818695"/>
            <a:ext cx="2617088" cy="18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345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在社群的每一次付出都需要获得奖励，积少成多，换取更大的福利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en-US" altLang="zh-CN" sz="1345" spc="15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355239" y="1519192"/>
            <a:ext cx="2617088" cy="412277"/>
          </a:xfrm>
          <a:prstGeom prst="rect">
            <a:avLst/>
          </a:prstGeom>
        </p:spPr>
        <p:txBody>
          <a:bodyPr wrap="square" lIns="75583" tIns="39303" rIns="75583" bIns="39303" anchor="b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</a:defRPr>
            </a:lvl1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荣誉与身份感</a:t>
            </a: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1355239" y="1942134"/>
            <a:ext cx="2617088" cy="10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最顶级的是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“</a:t>
            </a: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颅内高潮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”</a:t>
            </a: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001</a:t>
            </a: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号员工、至尊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VIP</a:t>
            </a:r>
            <a:r>
              <a:rPr lang="zh-CN" altLang="en-US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、签单权</a:t>
            </a:r>
            <a:r>
              <a:rPr lang="en-US" altLang="zh-CN" sz="1340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...</a:t>
            </a:r>
          </a:p>
          <a:p>
            <a:pPr algn="r">
              <a:lnSpc>
                <a:spcPct val="120000"/>
              </a:lnSpc>
            </a:pPr>
            <a:endParaRPr lang="zh-CN" altLang="en-US" sz="1345" spc="15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157487" y="3283818"/>
            <a:ext cx="2617088" cy="412277"/>
          </a:xfrm>
          <a:prstGeom prst="rect">
            <a:avLst/>
          </a:prstGeom>
        </p:spPr>
        <p:txBody>
          <a:bodyPr wrap="square" lIns="75583" tIns="39303" rIns="75583" bIns="39303" anchor="b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</a:defRPr>
            </a:lvl1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个体的特殊性</a:t>
            </a:r>
            <a:r>
              <a:rPr lang="en-US" altLang="zh-CN" sz="1600" b="1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-</a:t>
            </a: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1157487" y="3706760"/>
            <a:ext cx="2617088" cy="10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chemeClr val="tx1">
                    <a:lumMod val="75000"/>
                  </a:schemeClr>
                </a:solidFill>
                <a:latin typeface="Calibri Light" panose="020F0302020204030204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sz="1345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私域更需要人群分层，但不仅是</a:t>
            </a:r>
            <a:r>
              <a:rPr lang="en-US" altLang="zh-CN" sz="1345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FRM</a:t>
            </a:r>
            <a:r>
              <a:rPr lang="zh-CN" altLang="en-US" sz="1345" spc="15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模型的消费分层</a:t>
            </a:r>
          </a:p>
        </p:txBody>
      </p:sp>
      <p:sp>
        <p:nvSpPr>
          <p:cNvPr id="21" name="椭圆 20"/>
          <p:cNvSpPr/>
          <p:nvPr>
            <p:custDataLst>
              <p:tags r:id="rId12"/>
            </p:custDataLst>
          </p:nvPr>
        </p:nvSpPr>
        <p:spPr>
          <a:xfrm flipH="1">
            <a:off x="3929303" y="2914738"/>
            <a:ext cx="767897" cy="767897"/>
          </a:xfrm>
          <a:prstGeom prst="ellipse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3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31" name="TextBox 2"/>
          <p:cNvSpPr/>
          <p:nvPr>
            <p:custDataLst>
              <p:tags r:id="rId13"/>
            </p:custDataLst>
          </p:nvPr>
        </p:nvSpPr>
        <p:spPr>
          <a:xfrm>
            <a:off x="5062026" y="2638250"/>
            <a:ext cx="53959" cy="27516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3025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23173" y="1133475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私域运营会员体系四步曲</a:t>
            </a:r>
          </a:p>
        </p:txBody>
      </p:sp>
      <p:sp>
        <p:nvSpPr>
          <p:cNvPr id="12" name="矩形 11"/>
          <p:cNvSpPr/>
          <p:nvPr/>
        </p:nvSpPr>
        <p:spPr>
          <a:xfrm>
            <a:off x="970915" y="3175000"/>
            <a:ext cx="1552575" cy="17430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42945" y="3175000"/>
            <a:ext cx="1552575" cy="17430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709285" y="3175000"/>
            <a:ext cx="1552575" cy="1743075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942580" y="3175000"/>
            <a:ext cx="1552575" cy="17430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04190" y="2102485"/>
            <a:ext cx="899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激活用户、留存用户、活跃用户、转化用户等方面起着至关重要的作用，</a:t>
            </a:r>
          </a:p>
          <a:p>
            <a:pPr algn="ctr"/>
            <a:r>
              <a:rPr lang="zh-CN" altLang="en-US" sz="1600" b="1">
                <a:solidFill>
                  <a:schemeClr val="tx1"/>
                </a:solidFill>
              </a:rPr>
              <a:t>一套成熟会员体系方案往往能让私域运营变得事半功倍。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94080" y="3785870"/>
            <a:ext cx="170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设定</a:t>
            </a:r>
          </a:p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会员体系目标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420110" y="3785235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制定</a:t>
            </a:r>
          </a:p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会员等级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865745" y="3785235"/>
            <a:ext cx="170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管理</a:t>
            </a:r>
          </a:p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会员生命周期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886450" y="3785870"/>
            <a:ext cx="119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策划</a:t>
            </a:r>
          </a:p>
          <a:p>
            <a:pPr algn="ctr"/>
            <a:r>
              <a:rPr lang="zh-CN" altLang="en-US" sz="2000" b="1">
                <a:solidFill>
                  <a:srgbClr val="FFC000"/>
                </a:solidFill>
                <a:sym typeface="+mn-ea"/>
              </a:rPr>
              <a:t>会员权益</a:t>
            </a:r>
          </a:p>
        </p:txBody>
      </p: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63076" y="364332"/>
            <a:ext cx="1969770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63394" y="344647"/>
            <a:ext cx="4791075" cy="400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-2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种不同的会员体系目标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874383" y="1284103"/>
            <a:ext cx="2281973" cy="441135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6"/>
          <a:srcRect/>
          <a:stretch>
            <a:fillRect/>
          </a:stretch>
        </p:blipFill>
        <p:spPr>
          <a:xfrm>
            <a:off x="4145120" y="1880178"/>
            <a:ext cx="1723482" cy="3011049"/>
          </a:xfrm>
          <a:prstGeom prst="rect">
            <a:avLst/>
          </a:prstGeom>
        </p:spPr>
      </p:pic>
      <p:sp>
        <p:nvSpPr>
          <p:cNvPr id="63" name="椭圆 62"/>
          <p:cNvSpPr/>
          <p:nvPr>
            <p:custDataLst>
              <p:tags r:id="rId3"/>
            </p:custDataLst>
          </p:nvPr>
        </p:nvSpPr>
        <p:spPr>
          <a:xfrm>
            <a:off x="6277381" y="2620414"/>
            <a:ext cx="681060" cy="681060"/>
          </a:xfrm>
          <a:prstGeom prst="ellipse">
            <a:avLst/>
          </a:prstGeom>
          <a:solidFill>
            <a:srgbClr val="CCC6B0"/>
          </a:solidFill>
          <a:ln>
            <a:noFill/>
          </a:ln>
        </p:spPr>
        <p:style>
          <a:lnRef idx="2">
            <a:srgbClr val="CCC6B0">
              <a:shade val="50000"/>
            </a:srgbClr>
          </a:lnRef>
          <a:fillRef idx="1">
            <a:srgbClr val="CCC6B0"/>
          </a:fillRef>
          <a:effectRef idx="0">
            <a:srgbClr val="CCC6B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510">
              <a:solidFill>
                <a:srgbClr val="0C0C0C"/>
              </a:solidFill>
              <a:sym typeface="Arial" panose="020B0604020202020204" pitchFamily="34" charset="0"/>
            </a:endParaRPr>
          </a:p>
        </p:txBody>
      </p:sp>
      <p:sp>
        <p:nvSpPr>
          <p:cNvPr id="88" name="椭圆 87"/>
          <p:cNvSpPr/>
          <p:nvPr>
            <p:custDataLst>
              <p:tags r:id="rId4"/>
            </p:custDataLst>
          </p:nvPr>
        </p:nvSpPr>
        <p:spPr>
          <a:xfrm>
            <a:off x="3072299" y="2618831"/>
            <a:ext cx="681060" cy="681060"/>
          </a:xfrm>
          <a:prstGeom prst="ellipse">
            <a:avLst/>
          </a:prstGeom>
          <a:solidFill>
            <a:srgbClr val="CCC6B0"/>
          </a:solidFill>
          <a:ln>
            <a:noFill/>
          </a:ln>
        </p:spPr>
        <p:style>
          <a:lnRef idx="2">
            <a:srgbClr val="CCC6B0">
              <a:shade val="50000"/>
            </a:srgbClr>
          </a:lnRef>
          <a:fillRef idx="1">
            <a:srgbClr val="CCC6B0"/>
          </a:fillRef>
          <a:effectRef idx="0">
            <a:srgbClr val="CCC6B0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1510">
              <a:solidFill>
                <a:srgbClr val="0C0C0C"/>
              </a:solidFill>
              <a:sym typeface="Arial" panose="020B0604020202020204" pitchFamily="34" charset="0"/>
            </a:endParaRPr>
          </a:p>
        </p:txBody>
      </p:sp>
      <p:sp>
        <p:nvSpPr>
          <p:cNvPr id="89" name="Freeform 158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3267451" y="2834752"/>
            <a:ext cx="290754" cy="249218"/>
          </a:xfrm>
          <a:custGeom>
            <a:avLst/>
            <a:gdLst/>
            <a:ahLst/>
            <a:cxnLst>
              <a:cxn ang="0">
                <a:pos x="68" y="30"/>
              </a:cxn>
              <a:cxn ang="0">
                <a:pos x="0" y="30"/>
              </a:cxn>
              <a:cxn ang="0">
                <a:pos x="0" y="15"/>
              </a:cxn>
              <a:cxn ang="0">
                <a:pos x="7" y="9"/>
              </a:cxn>
              <a:cxn ang="0">
                <a:pos x="20" y="9"/>
              </a:cxn>
              <a:cxn ang="0">
                <a:pos x="20" y="3"/>
              </a:cxn>
              <a:cxn ang="0">
                <a:pos x="24" y="0"/>
              </a:cxn>
              <a:cxn ang="0">
                <a:pos x="45" y="0"/>
              </a:cxn>
              <a:cxn ang="0">
                <a:pos x="49" y="3"/>
              </a:cxn>
              <a:cxn ang="0">
                <a:pos x="49" y="9"/>
              </a:cxn>
              <a:cxn ang="0">
                <a:pos x="62" y="9"/>
              </a:cxn>
              <a:cxn ang="0">
                <a:pos x="68" y="15"/>
              </a:cxn>
              <a:cxn ang="0">
                <a:pos x="68" y="30"/>
              </a:cxn>
              <a:cxn ang="0">
                <a:pos x="68" y="52"/>
              </a:cxn>
              <a:cxn ang="0">
                <a:pos x="62" y="58"/>
              </a:cxn>
              <a:cxn ang="0">
                <a:pos x="7" y="58"/>
              </a:cxn>
              <a:cxn ang="0">
                <a:pos x="0" y="52"/>
              </a:cxn>
              <a:cxn ang="0">
                <a:pos x="0" y="34"/>
              </a:cxn>
              <a:cxn ang="0">
                <a:pos x="26" y="34"/>
              </a:cxn>
              <a:cxn ang="0">
                <a:pos x="26" y="40"/>
              </a:cxn>
              <a:cxn ang="0">
                <a:pos x="28" y="42"/>
              </a:cxn>
              <a:cxn ang="0">
                <a:pos x="41" y="42"/>
              </a:cxn>
              <a:cxn ang="0">
                <a:pos x="43" y="40"/>
              </a:cxn>
              <a:cxn ang="0">
                <a:pos x="43" y="34"/>
              </a:cxn>
              <a:cxn ang="0">
                <a:pos x="68" y="34"/>
              </a:cxn>
              <a:cxn ang="0">
                <a:pos x="68" y="52"/>
              </a:cxn>
              <a:cxn ang="0">
                <a:pos x="44" y="9"/>
              </a:cxn>
              <a:cxn ang="0">
                <a:pos x="44" y="5"/>
              </a:cxn>
              <a:cxn ang="0">
                <a:pos x="25" y="5"/>
              </a:cxn>
              <a:cxn ang="0">
                <a:pos x="25" y="9"/>
              </a:cxn>
              <a:cxn ang="0">
                <a:pos x="44" y="9"/>
              </a:cxn>
              <a:cxn ang="0">
                <a:pos x="39" y="39"/>
              </a:cxn>
              <a:cxn ang="0">
                <a:pos x="30" y="39"/>
              </a:cxn>
              <a:cxn ang="0">
                <a:pos x="30" y="34"/>
              </a:cxn>
              <a:cxn ang="0">
                <a:pos x="39" y="34"/>
              </a:cxn>
              <a:cxn ang="0">
                <a:pos x="39" y="39"/>
              </a:cxn>
            </a:cxnLst>
            <a:rect l="0" t="0" r="r" b="b"/>
            <a:pathLst>
              <a:path w="68" h="58">
                <a:moveTo>
                  <a:pt x="68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3" y="9"/>
                  <a:pt x="7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1"/>
                  <a:pt x="22" y="0"/>
                  <a:pt x="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9"/>
                  <a:pt x="49" y="9"/>
                  <a:pt x="49" y="9"/>
                </a:cubicBezTo>
                <a:cubicBezTo>
                  <a:pt x="62" y="9"/>
                  <a:pt x="62" y="9"/>
                  <a:pt x="62" y="9"/>
                </a:cubicBezTo>
                <a:cubicBezTo>
                  <a:pt x="66" y="9"/>
                  <a:pt x="68" y="12"/>
                  <a:pt x="68" y="15"/>
                </a:cubicBezTo>
                <a:lnTo>
                  <a:pt x="68" y="30"/>
                </a:lnTo>
                <a:close/>
                <a:moveTo>
                  <a:pt x="68" y="52"/>
                </a:moveTo>
                <a:cubicBezTo>
                  <a:pt x="68" y="55"/>
                  <a:pt x="66" y="58"/>
                  <a:pt x="62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3" y="58"/>
                  <a:pt x="0" y="55"/>
                  <a:pt x="0" y="52"/>
                </a:cubicBezTo>
                <a:cubicBezTo>
                  <a:pt x="0" y="34"/>
                  <a:pt x="0" y="34"/>
                  <a:pt x="0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41"/>
                  <a:pt x="27" y="42"/>
                  <a:pt x="28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2"/>
                  <a:pt x="43" y="41"/>
                  <a:pt x="43" y="40"/>
                </a:cubicBezTo>
                <a:cubicBezTo>
                  <a:pt x="43" y="34"/>
                  <a:pt x="43" y="34"/>
                  <a:pt x="43" y="34"/>
                </a:cubicBezTo>
                <a:cubicBezTo>
                  <a:pt x="68" y="34"/>
                  <a:pt x="68" y="34"/>
                  <a:pt x="68" y="34"/>
                </a:cubicBezTo>
                <a:lnTo>
                  <a:pt x="68" y="52"/>
                </a:lnTo>
                <a:close/>
                <a:moveTo>
                  <a:pt x="44" y="9"/>
                </a:moveTo>
                <a:cubicBezTo>
                  <a:pt x="44" y="5"/>
                  <a:pt x="44" y="5"/>
                  <a:pt x="44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9"/>
                  <a:pt x="25" y="9"/>
                  <a:pt x="25" y="9"/>
                </a:cubicBezTo>
                <a:lnTo>
                  <a:pt x="44" y="9"/>
                </a:lnTo>
                <a:close/>
                <a:moveTo>
                  <a:pt x="39" y="39"/>
                </a:moveTo>
                <a:cubicBezTo>
                  <a:pt x="30" y="39"/>
                  <a:pt x="30" y="39"/>
                  <a:pt x="30" y="39"/>
                </a:cubicBezTo>
                <a:cubicBezTo>
                  <a:pt x="30" y="34"/>
                  <a:pt x="30" y="34"/>
                  <a:pt x="30" y="34"/>
                </a:cubicBezTo>
                <a:cubicBezTo>
                  <a:pt x="39" y="34"/>
                  <a:pt x="39" y="34"/>
                  <a:pt x="39" y="34"/>
                </a:cubicBezTo>
                <a:lnTo>
                  <a:pt x="39" y="39"/>
                </a:lnTo>
                <a:close/>
              </a:path>
            </a:pathLst>
          </a:custGeom>
          <a:solidFill>
            <a:srgbClr val="1E1E1E"/>
          </a:solidFill>
          <a:ln w="9525">
            <a:noFill/>
            <a:round/>
          </a:ln>
          <a:effectLst/>
        </p:spPr>
        <p:txBody>
          <a:bodyPr vert="horz" wrap="square" lIns="76792" tIns="38396" rIns="76792" bIns="38396" numCol="1" anchor="t" anchorCtr="0" compatLnSpc="1"/>
          <a:lstStyle/>
          <a:p>
            <a:endParaRPr lang="en-US" sz="1510" dirty="0"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7116997" y="2457976"/>
            <a:ext cx="2188459" cy="438283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 i="1">
                <a:cs typeface="+mn-ea"/>
              </a:defRPr>
            </a:lvl1pPr>
          </a:lstStyle>
          <a:p>
            <a:r>
              <a:rPr lang="zh-CN" altLang="en-US" sz="2500" b="1" i="0">
                <a:latin typeface="微软雅黑" panose="020B0503020204020204" charset="-122"/>
                <a:ea typeface="微软雅黑" panose="020B0503020204020204" charset="-122"/>
                <a:cs typeface="+mn-ea"/>
              </a:rPr>
              <a:t>累积成长型</a:t>
            </a:r>
            <a:endParaRPr lang="en-US" altLang="zh-CN" sz="2500" b="1" i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7116997" y="2901650"/>
            <a:ext cx="2860208" cy="360288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>
                <a:cs typeface="+mn-ea"/>
              </a:defRPr>
            </a:lvl1pPr>
          </a:lstStyle>
          <a:p>
            <a:r>
              <a:rPr lang="zh-CN" altLang="da-DK" sz="1510">
                <a:cs typeface="+mn-ea"/>
              </a:rPr>
              <a:t>客单中低、复购率高</a:t>
            </a:r>
            <a:endParaRPr lang="zh-CN" altLang="en-US" sz="1510">
              <a:cs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237747" y="2903233"/>
            <a:ext cx="2713527" cy="360288"/>
          </a:xfrm>
          <a:prstGeom prst="rect">
            <a:avLst/>
          </a:prstGeom>
        </p:spPr>
        <p:txBody>
          <a:bodyPr wrap="square">
            <a:normAutofit fontScale="87500" lnSpcReduction="20000"/>
          </a:bodyPr>
          <a:lstStyle>
            <a:defPPr>
              <a:defRPr lang="zh-CN"/>
            </a:defPPr>
            <a:lvl1pPr algn="r">
              <a:defRPr>
                <a:cs typeface="+mn-ea"/>
              </a:defRPr>
            </a:lvl1pPr>
          </a:lstStyle>
          <a:p>
            <a:r>
              <a:rPr lang="zh-CN" sz="1510">
                <a:sym typeface="+mn-ea"/>
              </a:rPr>
              <a:t>客单高、老客占比偏低，回购率不高</a:t>
            </a:r>
            <a:endParaRPr lang="da-DK" altLang="zh-CN" sz="1510">
              <a:cs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816506" y="2459559"/>
            <a:ext cx="2134770" cy="438283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algn="r">
              <a:defRPr sz="2800" i="1">
                <a:cs typeface="+mn-ea"/>
              </a:defRPr>
            </a:lvl1pPr>
          </a:lstStyle>
          <a:p>
            <a:r>
              <a:rPr lang="zh-CN" altLang="en-US" sz="2400" b="1" i="0">
                <a:latin typeface="微软雅黑" panose="020B0503020204020204" charset="-122"/>
                <a:ea typeface="微软雅黑" panose="020B0503020204020204" charset="-122"/>
                <a:cs typeface="+mn-ea"/>
              </a:rPr>
              <a:t>买断型</a:t>
            </a:r>
          </a:p>
        </p:txBody>
      </p:sp>
      <p:sp>
        <p:nvSpPr>
          <p:cNvPr id="53" name="Rectangle 13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4" name="Rectangle 13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5" name="Rectangle 13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6" name="Rectangle 13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505873" y="2762136"/>
            <a:ext cx="27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7" name="Rectangle 13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8" name="Rectangle 14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59" name="Rectangle 14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0" name="Rectangle 14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672523" y="2762136"/>
            <a:ext cx="31997" cy="77326"/>
          </a:xfrm>
          <a:prstGeom prst="rect">
            <a:avLst/>
          </a:pr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>
            <a:lvl1pPr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C0C0C"/>
                </a:solidFill>
                <a:latin typeface="华文细黑" panose="02010600040101010101" pitchFamily="2" charset="-122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015"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61" name="Freeform 143"/>
          <p:cNvSpPr/>
          <p:nvPr>
            <p:custDataLst>
              <p:tags r:id="rId18"/>
            </p:custDataLst>
          </p:nvPr>
        </p:nvSpPr>
        <p:spPr bwMode="auto">
          <a:xfrm>
            <a:off x="6428547" y="2807465"/>
            <a:ext cx="350633" cy="46663"/>
          </a:xfrm>
          <a:custGeom>
            <a:avLst/>
            <a:gdLst>
              <a:gd name="T0" fmla="*/ 399854 w 138"/>
              <a:gd name="T1" fmla="*/ 0 h 18"/>
              <a:gd name="T2" fmla="*/ 327153 w 138"/>
              <a:gd name="T3" fmla="*/ 0 h 18"/>
              <a:gd name="T4" fmla="*/ 327153 w 138"/>
              <a:gd name="T5" fmla="*/ 36549 h 18"/>
              <a:gd name="T6" fmla="*/ 290803 w 138"/>
              <a:gd name="T7" fmla="*/ 36549 h 18"/>
              <a:gd name="T8" fmla="*/ 290803 w 138"/>
              <a:gd name="T9" fmla="*/ 0 h 18"/>
              <a:gd name="T10" fmla="*/ 127226 w 138"/>
              <a:gd name="T11" fmla="*/ 0 h 18"/>
              <a:gd name="T12" fmla="*/ 127226 w 138"/>
              <a:gd name="T13" fmla="*/ 36549 h 18"/>
              <a:gd name="T14" fmla="*/ 90876 w 138"/>
              <a:gd name="T15" fmla="*/ 36549 h 18"/>
              <a:gd name="T16" fmla="*/ 90876 w 138"/>
              <a:gd name="T17" fmla="*/ 0 h 18"/>
              <a:gd name="T18" fmla="*/ 18175 w 138"/>
              <a:gd name="T19" fmla="*/ 0 h 18"/>
              <a:gd name="T20" fmla="*/ 0 w 138"/>
              <a:gd name="T21" fmla="*/ 18274 h 18"/>
              <a:gd name="T22" fmla="*/ 0 w 138"/>
              <a:gd name="T23" fmla="*/ 54823 h 18"/>
              <a:gd name="T24" fmla="*/ 418029 w 138"/>
              <a:gd name="T25" fmla="*/ 54823 h 18"/>
              <a:gd name="T26" fmla="*/ 418029 w 138"/>
              <a:gd name="T27" fmla="*/ 18274 h 18"/>
              <a:gd name="T28" fmla="*/ 399854 w 138"/>
              <a:gd name="T29" fmla="*/ 0 h 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38" h="18">
                <a:moveTo>
                  <a:pt x="132" y="0"/>
                </a:moveTo>
                <a:cubicBezTo>
                  <a:pt x="108" y="0"/>
                  <a:pt x="108" y="0"/>
                  <a:pt x="108" y="0"/>
                </a:cubicBezTo>
                <a:cubicBezTo>
                  <a:pt x="108" y="12"/>
                  <a:pt x="108" y="12"/>
                  <a:pt x="108" y="12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0"/>
                  <a:pt x="96" y="0"/>
                  <a:pt x="96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2"/>
                  <a:pt x="42" y="12"/>
                  <a:pt x="42" y="12"/>
                </a:cubicBezTo>
                <a:cubicBezTo>
                  <a:pt x="30" y="12"/>
                  <a:pt x="30" y="12"/>
                  <a:pt x="30" y="12"/>
                </a:cubicBezTo>
                <a:cubicBezTo>
                  <a:pt x="30" y="0"/>
                  <a:pt x="30" y="0"/>
                  <a:pt x="30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18"/>
                  <a:pt x="0" y="18"/>
                  <a:pt x="0" y="18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6"/>
                  <a:pt x="138" y="6"/>
                  <a:pt x="138" y="6"/>
                </a:cubicBezTo>
                <a:cubicBezTo>
                  <a:pt x="138" y="3"/>
                  <a:pt x="135" y="0"/>
                  <a:pt x="132" y="0"/>
                </a:cubicBezTo>
              </a:path>
            </a:pathLst>
          </a:cu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/>
          <a:p>
            <a:endParaRPr lang="zh-CN" altLang="en-US" sz="1510"/>
          </a:p>
        </p:txBody>
      </p:sp>
      <p:sp>
        <p:nvSpPr>
          <p:cNvPr id="62" name="Freeform 144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6428547" y="2871459"/>
            <a:ext cx="350633" cy="273308"/>
          </a:xfrm>
          <a:custGeom>
            <a:avLst/>
            <a:gdLst>
              <a:gd name="T0" fmla="*/ 18175 w 138"/>
              <a:gd name="T1" fmla="*/ 325508 h 108"/>
              <a:gd name="T2" fmla="*/ 418029 w 138"/>
              <a:gd name="T3" fmla="*/ 307424 h 108"/>
              <a:gd name="T4" fmla="*/ 0 w 138"/>
              <a:gd name="T5" fmla="*/ 0 h 108"/>
              <a:gd name="T6" fmla="*/ 308978 w 138"/>
              <a:gd name="T7" fmla="*/ 36168 h 108"/>
              <a:gd name="T8" fmla="*/ 381679 w 138"/>
              <a:gd name="T9" fmla="*/ 108503 h 108"/>
              <a:gd name="T10" fmla="*/ 308978 w 138"/>
              <a:gd name="T11" fmla="*/ 36168 h 108"/>
              <a:gd name="T12" fmla="*/ 381679 w 138"/>
              <a:gd name="T13" fmla="*/ 126586 h 108"/>
              <a:gd name="T14" fmla="*/ 308978 w 138"/>
              <a:gd name="T15" fmla="*/ 198922 h 108"/>
              <a:gd name="T16" fmla="*/ 308978 w 138"/>
              <a:gd name="T17" fmla="*/ 217005 h 108"/>
              <a:gd name="T18" fmla="*/ 381679 w 138"/>
              <a:gd name="T19" fmla="*/ 289340 h 108"/>
              <a:gd name="T20" fmla="*/ 308978 w 138"/>
              <a:gd name="T21" fmla="*/ 217005 h 108"/>
              <a:gd name="T22" fmla="*/ 290803 w 138"/>
              <a:gd name="T23" fmla="*/ 36168 h 108"/>
              <a:gd name="T24" fmla="*/ 218102 w 138"/>
              <a:gd name="T25" fmla="*/ 108503 h 108"/>
              <a:gd name="T26" fmla="*/ 218102 w 138"/>
              <a:gd name="T27" fmla="*/ 126586 h 108"/>
              <a:gd name="T28" fmla="*/ 290803 w 138"/>
              <a:gd name="T29" fmla="*/ 198922 h 108"/>
              <a:gd name="T30" fmla="*/ 218102 w 138"/>
              <a:gd name="T31" fmla="*/ 126586 h 108"/>
              <a:gd name="T32" fmla="*/ 290803 w 138"/>
              <a:gd name="T33" fmla="*/ 217005 h 108"/>
              <a:gd name="T34" fmla="*/ 218102 w 138"/>
              <a:gd name="T35" fmla="*/ 289340 h 108"/>
              <a:gd name="T36" fmla="*/ 127226 w 138"/>
              <a:gd name="T37" fmla="*/ 36168 h 108"/>
              <a:gd name="T38" fmla="*/ 199927 w 138"/>
              <a:gd name="T39" fmla="*/ 108503 h 108"/>
              <a:gd name="T40" fmla="*/ 127226 w 138"/>
              <a:gd name="T41" fmla="*/ 36168 h 108"/>
              <a:gd name="T42" fmla="*/ 199927 w 138"/>
              <a:gd name="T43" fmla="*/ 126586 h 108"/>
              <a:gd name="T44" fmla="*/ 127226 w 138"/>
              <a:gd name="T45" fmla="*/ 198922 h 108"/>
              <a:gd name="T46" fmla="*/ 127226 w 138"/>
              <a:gd name="T47" fmla="*/ 217005 h 108"/>
              <a:gd name="T48" fmla="*/ 199927 w 138"/>
              <a:gd name="T49" fmla="*/ 289340 h 108"/>
              <a:gd name="T50" fmla="*/ 127226 w 138"/>
              <a:gd name="T51" fmla="*/ 217005 h 108"/>
              <a:gd name="T52" fmla="*/ 109051 w 138"/>
              <a:gd name="T53" fmla="*/ 36168 h 108"/>
              <a:gd name="T54" fmla="*/ 36350 w 138"/>
              <a:gd name="T55" fmla="*/ 108503 h 108"/>
              <a:gd name="T56" fmla="*/ 36350 w 138"/>
              <a:gd name="T57" fmla="*/ 126586 h 108"/>
              <a:gd name="T58" fmla="*/ 109051 w 138"/>
              <a:gd name="T59" fmla="*/ 198922 h 108"/>
              <a:gd name="T60" fmla="*/ 36350 w 138"/>
              <a:gd name="T61" fmla="*/ 126586 h 108"/>
              <a:gd name="T62" fmla="*/ 109051 w 138"/>
              <a:gd name="T63" fmla="*/ 217005 h 108"/>
              <a:gd name="T64" fmla="*/ 36350 w 138"/>
              <a:gd name="T65" fmla="*/ 289340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38" h="108">
                <a:moveTo>
                  <a:pt x="0" y="102"/>
                </a:moveTo>
                <a:cubicBezTo>
                  <a:pt x="0" y="105"/>
                  <a:pt x="3" y="108"/>
                  <a:pt x="6" y="108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35" y="108"/>
                  <a:pt x="138" y="105"/>
                  <a:pt x="138" y="102"/>
                </a:cubicBezTo>
                <a:cubicBezTo>
                  <a:pt x="138" y="0"/>
                  <a:pt x="138" y="0"/>
                  <a:pt x="138" y="0"/>
                </a:cubicBezTo>
                <a:cubicBezTo>
                  <a:pt x="0" y="0"/>
                  <a:pt x="0" y="0"/>
                  <a:pt x="0" y="0"/>
                </a:cubicBezTo>
                <a:lnTo>
                  <a:pt x="0" y="102"/>
                </a:lnTo>
                <a:close/>
                <a:moveTo>
                  <a:pt x="102" y="12"/>
                </a:moveTo>
                <a:cubicBezTo>
                  <a:pt x="126" y="12"/>
                  <a:pt x="126" y="12"/>
                  <a:pt x="126" y="12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02" y="36"/>
                  <a:pt x="102" y="36"/>
                  <a:pt x="102" y="36"/>
                </a:cubicBezTo>
                <a:lnTo>
                  <a:pt x="102" y="12"/>
                </a:lnTo>
                <a:close/>
                <a:moveTo>
                  <a:pt x="102" y="42"/>
                </a:moveTo>
                <a:cubicBezTo>
                  <a:pt x="126" y="42"/>
                  <a:pt x="126" y="42"/>
                  <a:pt x="126" y="42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02" y="66"/>
                  <a:pt x="102" y="66"/>
                  <a:pt x="102" y="66"/>
                </a:cubicBezTo>
                <a:lnTo>
                  <a:pt x="102" y="42"/>
                </a:lnTo>
                <a:close/>
                <a:moveTo>
                  <a:pt x="102" y="72"/>
                </a:moveTo>
                <a:cubicBezTo>
                  <a:pt x="126" y="72"/>
                  <a:pt x="126" y="72"/>
                  <a:pt x="126" y="72"/>
                </a:cubicBezTo>
                <a:cubicBezTo>
                  <a:pt x="126" y="96"/>
                  <a:pt x="126" y="96"/>
                  <a:pt x="126" y="96"/>
                </a:cubicBezTo>
                <a:cubicBezTo>
                  <a:pt x="102" y="96"/>
                  <a:pt x="102" y="96"/>
                  <a:pt x="102" y="96"/>
                </a:cubicBezTo>
                <a:lnTo>
                  <a:pt x="102" y="72"/>
                </a:lnTo>
                <a:close/>
                <a:moveTo>
                  <a:pt x="72" y="12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36"/>
                  <a:pt x="96" y="36"/>
                  <a:pt x="96" y="36"/>
                </a:cubicBezTo>
                <a:cubicBezTo>
                  <a:pt x="72" y="36"/>
                  <a:pt x="72" y="36"/>
                  <a:pt x="72" y="36"/>
                </a:cubicBezTo>
                <a:lnTo>
                  <a:pt x="72" y="12"/>
                </a:lnTo>
                <a:close/>
                <a:moveTo>
                  <a:pt x="72" y="42"/>
                </a:moveTo>
                <a:cubicBezTo>
                  <a:pt x="96" y="42"/>
                  <a:pt x="96" y="42"/>
                  <a:pt x="96" y="42"/>
                </a:cubicBezTo>
                <a:cubicBezTo>
                  <a:pt x="96" y="66"/>
                  <a:pt x="96" y="66"/>
                  <a:pt x="96" y="66"/>
                </a:cubicBezTo>
                <a:cubicBezTo>
                  <a:pt x="72" y="66"/>
                  <a:pt x="72" y="66"/>
                  <a:pt x="72" y="66"/>
                </a:cubicBezTo>
                <a:lnTo>
                  <a:pt x="72" y="42"/>
                </a:lnTo>
                <a:close/>
                <a:moveTo>
                  <a:pt x="72" y="72"/>
                </a:moveTo>
                <a:cubicBezTo>
                  <a:pt x="96" y="72"/>
                  <a:pt x="96" y="72"/>
                  <a:pt x="96" y="72"/>
                </a:cubicBezTo>
                <a:cubicBezTo>
                  <a:pt x="96" y="96"/>
                  <a:pt x="96" y="96"/>
                  <a:pt x="96" y="96"/>
                </a:cubicBezTo>
                <a:cubicBezTo>
                  <a:pt x="72" y="96"/>
                  <a:pt x="72" y="96"/>
                  <a:pt x="72" y="96"/>
                </a:cubicBezTo>
                <a:lnTo>
                  <a:pt x="72" y="72"/>
                </a:lnTo>
                <a:close/>
                <a:moveTo>
                  <a:pt x="42" y="12"/>
                </a:moveTo>
                <a:cubicBezTo>
                  <a:pt x="66" y="12"/>
                  <a:pt x="66" y="12"/>
                  <a:pt x="66" y="12"/>
                </a:cubicBezTo>
                <a:cubicBezTo>
                  <a:pt x="66" y="36"/>
                  <a:pt x="66" y="36"/>
                  <a:pt x="66" y="36"/>
                </a:cubicBezTo>
                <a:cubicBezTo>
                  <a:pt x="42" y="36"/>
                  <a:pt x="42" y="36"/>
                  <a:pt x="42" y="36"/>
                </a:cubicBezTo>
                <a:lnTo>
                  <a:pt x="42" y="12"/>
                </a:lnTo>
                <a:close/>
                <a:moveTo>
                  <a:pt x="42" y="42"/>
                </a:moveTo>
                <a:cubicBezTo>
                  <a:pt x="66" y="42"/>
                  <a:pt x="66" y="42"/>
                  <a:pt x="66" y="42"/>
                </a:cubicBezTo>
                <a:cubicBezTo>
                  <a:pt x="66" y="66"/>
                  <a:pt x="66" y="66"/>
                  <a:pt x="66" y="66"/>
                </a:cubicBezTo>
                <a:cubicBezTo>
                  <a:pt x="42" y="66"/>
                  <a:pt x="42" y="66"/>
                  <a:pt x="42" y="66"/>
                </a:cubicBezTo>
                <a:lnTo>
                  <a:pt x="42" y="42"/>
                </a:lnTo>
                <a:close/>
                <a:moveTo>
                  <a:pt x="42" y="72"/>
                </a:moveTo>
                <a:cubicBezTo>
                  <a:pt x="66" y="72"/>
                  <a:pt x="66" y="72"/>
                  <a:pt x="66" y="72"/>
                </a:cubicBezTo>
                <a:cubicBezTo>
                  <a:pt x="66" y="96"/>
                  <a:pt x="66" y="96"/>
                  <a:pt x="66" y="96"/>
                </a:cubicBezTo>
                <a:cubicBezTo>
                  <a:pt x="42" y="96"/>
                  <a:pt x="42" y="96"/>
                  <a:pt x="42" y="96"/>
                </a:cubicBezTo>
                <a:lnTo>
                  <a:pt x="42" y="72"/>
                </a:lnTo>
                <a:close/>
                <a:moveTo>
                  <a:pt x="12" y="12"/>
                </a:moveTo>
                <a:cubicBezTo>
                  <a:pt x="36" y="12"/>
                  <a:pt x="36" y="12"/>
                  <a:pt x="36" y="12"/>
                </a:cubicBezTo>
                <a:cubicBezTo>
                  <a:pt x="36" y="36"/>
                  <a:pt x="36" y="36"/>
                  <a:pt x="36" y="36"/>
                </a:cubicBezTo>
                <a:cubicBezTo>
                  <a:pt x="12" y="36"/>
                  <a:pt x="12" y="36"/>
                  <a:pt x="12" y="36"/>
                </a:cubicBezTo>
                <a:lnTo>
                  <a:pt x="12" y="12"/>
                </a:lnTo>
                <a:close/>
                <a:moveTo>
                  <a:pt x="12" y="42"/>
                </a:moveTo>
                <a:cubicBezTo>
                  <a:pt x="36" y="42"/>
                  <a:pt x="36" y="42"/>
                  <a:pt x="36" y="42"/>
                </a:cubicBezTo>
                <a:cubicBezTo>
                  <a:pt x="36" y="66"/>
                  <a:pt x="36" y="66"/>
                  <a:pt x="36" y="66"/>
                </a:cubicBezTo>
                <a:cubicBezTo>
                  <a:pt x="12" y="66"/>
                  <a:pt x="12" y="66"/>
                  <a:pt x="12" y="66"/>
                </a:cubicBezTo>
                <a:lnTo>
                  <a:pt x="12" y="42"/>
                </a:lnTo>
                <a:close/>
                <a:moveTo>
                  <a:pt x="12" y="72"/>
                </a:moveTo>
                <a:cubicBezTo>
                  <a:pt x="36" y="72"/>
                  <a:pt x="36" y="72"/>
                  <a:pt x="36" y="72"/>
                </a:cubicBezTo>
                <a:cubicBezTo>
                  <a:pt x="36" y="96"/>
                  <a:pt x="36" y="96"/>
                  <a:pt x="36" y="96"/>
                </a:cubicBezTo>
                <a:cubicBezTo>
                  <a:pt x="12" y="96"/>
                  <a:pt x="12" y="96"/>
                  <a:pt x="12" y="96"/>
                </a:cubicBezTo>
                <a:lnTo>
                  <a:pt x="12" y="72"/>
                </a:lnTo>
                <a:close/>
              </a:path>
            </a:pathLst>
          </a:custGeom>
          <a:solidFill>
            <a:srgbClr val="1E1E1E">
              <a:alpha val="70195"/>
            </a:srgbClr>
          </a:solidFill>
          <a:ln>
            <a:noFill/>
          </a:ln>
        </p:spPr>
        <p:txBody>
          <a:bodyPr lIns="102390" tIns="51195" rIns="102390" bIns="51195"/>
          <a:lstStyle/>
          <a:p>
            <a:endParaRPr lang="zh-CN" altLang="en-US" sz="1510"/>
          </a:p>
        </p:txBody>
      </p:sp>
      <p:pic>
        <p:nvPicPr>
          <p:cNvPr id="29" name="图片 28" descr="32313533393537313b32313533393536353bcff2cfc2bcfdcdb7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878965" y="3355340"/>
            <a:ext cx="914400" cy="914400"/>
          </a:xfrm>
          <a:prstGeom prst="rect">
            <a:avLst/>
          </a:prstGeom>
        </p:spPr>
      </p:pic>
      <p:pic>
        <p:nvPicPr>
          <p:cNvPr id="30" name="图片 29" descr="32313533393537313b32313533393536353bcff2cfc2bcfdcdb7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555230" y="3355340"/>
            <a:ext cx="914400" cy="91440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35940" y="4318635"/>
            <a:ext cx="3036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付费会员卡，当次锁定消费</a:t>
            </a:r>
          </a:p>
          <a:p>
            <a:r>
              <a:rPr lang="en-US" altLang="zh-CN"/>
              <a:t>       </a:t>
            </a:r>
            <a:r>
              <a:rPr lang="zh-CN" altLang="en-US"/>
              <a:t>当下的收获感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704330" y="4269740"/>
            <a:ext cx="285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无门槛，但成长属性很强</a:t>
            </a:r>
          </a:p>
          <a:p>
            <a:r>
              <a:rPr lang="en-US" altLang="zh-CN"/>
              <a:t>                 </a:t>
            </a:r>
            <a:r>
              <a:rPr lang="zh-CN" altLang="en-US"/>
              <a:t>未来的期待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81075" y="382270"/>
            <a:ext cx="434086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会员等级设置原则</a:t>
            </a:r>
          </a:p>
        </p:txBody>
      </p:sp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1008245" y="963483"/>
            <a:ext cx="1898015" cy="4105910"/>
            <a:chOff x="606338" y="1233714"/>
            <a:chExt cx="1934816" cy="4185522"/>
          </a:xfrm>
        </p:grpSpPr>
        <p:sp>
          <p:nvSpPr>
            <p:cNvPr id="12" name="等腰三角形 7"/>
            <p:cNvSpPr/>
            <p:nvPr>
              <p:custDataLst>
                <p:tags r:id="rId20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825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931936" y="3765353"/>
              <a:ext cx="1609218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一般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3-4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级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保留成长性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太多：过于复杂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太少：不吸引人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 rotWithShape="1">
            <a:blip r:embed="rId30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15" name="直角三角形 14"/>
            <p:cNvSpPr/>
            <p:nvPr>
              <p:custDataLst>
                <p:tags r:id="rId23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B9C63A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平行四边形 15"/>
            <p:cNvSpPr/>
            <p:nvPr>
              <p:custDataLst>
                <p:tags r:id="rId24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等级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3102606" y="963483"/>
            <a:ext cx="1898015" cy="4105910"/>
            <a:chOff x="606338" y="1233714"/>
            <a:chExt cx="1934816" cy="4185522"/>
          </a:xfrm>
        </p:grpSpPr>
        <p:sp>
          <p:nvSpPr>
            <p:cNvPr id="22" name="等腰三角形 7"/>
            <p:cNvSpPr/>
            <p:nvPr>
              <p:custDataLst>
                <p:tags r:id="rId15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825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939704" y="3765353"/>
              <a:ext cx="1601450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权益进阶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增加权益数量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提高权益等级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 rotWithShape="1">
            <a:blip r:embed="rId30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20" name="直角三角形 19"/>
            <p:cNvSpPr/>
            <p:nvPr>
              <p:custDataLst>
                <p:tags r:id="rId18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9F87B7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平行四边形 15"/>
            <p:cNvSpPr/>
            <p:nvPr>
              <p:custDataLst>
                <p:tags r:id="rId19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权益</a:t>
              </a:r>
            </a:p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区别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5196966" y="963483"/>
            <a:ext cx="1898016" cy="4105910"/>
            <a:chOff x="606338" y="1233714"/>
            <a:chExt cx="1934817" cy="4185522"/>
          </a:xfrm>
        </p:grpSpPr>
        <p:sp>
          <p:nvSpPr>
            <p:cNvPr id="34" name="等腰三角形 7"/>
            <p:cNvSpPr/>
            <p:nvPr>
              <p:custDataLst>
                <p:tags r:id="rId10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825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Rectangle 1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945530" y="3765353"/>
              <a:ext cx="1595625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购买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VS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非购买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购买权重更高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非购买行为积分要降权，</a:t>
              </a: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预防积分通胀</a:t>
              </a:r>
            </a:p>
          </p:txBody>
        </p:sp>
        <p:pic>
          <p:nvPicPr>
            <p:cNvPr id="37" name="图片 3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 rotWithShape="1">
            <a:blip r:embed="rId30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38" name="直角三角形 37"/>
            <p:cNvSpPr/>
            <p:nvPr>
              <p:custDataLst>
                <p:tags r:id="rId13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B9C63A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平行四边形 15"/>
            <p:cNvSpPr/>
            <p:nvPr>
              <p:custDataLst>
                <p:tags r:id="rId14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B9C63A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晋升</a:t>
              </a:r>
            </a:p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途径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4"/>
            </p:custDataLst>
          </p:nvPr>
        </p:nvGrpSpPr>
        <p:grpSpPr>
          <a:xfrm>
            <a:off x="7291326" y="963483"/>
            <a:ext cx="1898015" cy="4105910"/>
            <a:chOff x="606338" y="1233714"/>
            <a:chExt cx="1934816" cy="4185522"/>
          </a:xfrm>
        </p:grpSpPr>
        <p:sp>
          <p:nvSpPr>
            <p:cNvPr id="46" name="等腰三角形 7"/>
            <p:cNvSpPr/>
            <p:nvPr>
              <p:custDataLst>
                <p:tags r:id="rId5"/>
              </p:custDataLst>
            </p:nvPr>
          </p:nvSpPr>
          <p:spPr>
            <a:xfrm rot="5400000" flipH="1">
              <a:off x="796376" y="1985583"/>
              <a:ext cx="306274" cy="250303"/>
            </a:xfrm>
            <a:custGeom>
              <a:avLst/>
              <a:gdLst>
                <a:gd name="connsiteX0" fmla="*/ 0 w 307411"/>
                <a:gd name="connsiteY0" fmla="*/ 263984 h 263984"/>
                <a:gd name="connsiteX1" fmla="*/ 153706 w 307411"/>
                <a:gd name="connsiteY1" fmla="*/ 0 h 263984"/>
                <a:gd name="connsiteX2" fmla="*/ 307411 w 307411"/>
                <a:gd name="connsiteY2" fmla="*/ 263984 h 263984"/>
                <a:gd name="connsiteX3" fmla="*/ 0 w 307411"/>
                <a:gd name="connsiteY3" fmla="*/ 263984 h 263984"/>
                <a:gd name="connsiteX0-1" fmla="*/ 0 w 307411"/>
                <a:gd name="connsiteY0-2" fmla="*/ 268748 h 268748"/>
                <a:gd name="connsiteX1-3" fmla="*/ 163231 w 307411"/>
                <a:gd name="connsiteY1-4" fmla="*/ 0 h 268748"/>
                <a:gd name="connsiteX2-5" fmla="*/ 307411 w 307411"/>
                <a:gd name="connsiteY2-6" fmla="*/ 268748 h 268748"/>
                <a:gd name="connsiteX3-7" fmla="*/ 0 w 307411"/>
                <a:gd name="connsiteY3-8" fmla="*/ 268748 h 268748"/>
                <a:gd name="connsiteX0-9" fmla="*/ 0 w 314556"/>
                <a:gd name="connsiteY0-10" fmla="*/ 268748 h 268748"/>
                <a:gd name="connsiteX1-11" fmla="*/ 170376 w 314556"/>
                <a:gd name="connsiteY1-12" fmla="*/ 0 h 268748"/>
                <a:gd name="connsiteX2-13" fmla="*/ 314556 w 314556"/>
                <a:gd name="connsiteY2-14" fmla="*/ 268748 h 268748"/>
                <a:gd name="connsiteX3-15" fmla="*/ 0 w 314556"/>
                <a:gd name="connsiteY3-16" fmla="*/ 268748 h 268748"/>
                <a:gd name="connsiteX0-17" fmla="*/ 0 w 328844"/>
                <a:gd name="connsiteY0-18" fmla="*/ 268748 h 268748"/>
                <a:gd name="connsiteX1-19" fmla="*/ 184664 w 328844"/>
                <a:gd name="connsiteY1-20" fmla="*/ 0 h 268748"/>
                <a:gd name="connsiteX2-21" fmla="*/ 328844 w 328844"/>
                <a:gd name="connsiteY2-22" fmla="*/ 268748 h 268748"/>
                <a:gd name="connsiteX3-23" fmla="*/ 0 w 328844"/>
                <a:gd name="connsiteY3-24" fmla="*/ 268748 h 268748"/>
              </a:gdLst>
              <a:ahLst/>
              <a:cxnLst>
                <a:cxn ang="0">
                  <a:pos x="connsiteX0-17" y="connsiteY0-18"/>
                </a:cxn>
                <a:cxn ang="0">
                  <a:pos x="connsiteX1-19" y="connsiteY1-20"/>
                </a:cxn>
                <a:cxn ang="0">
                  <a:pos x="connsiteX2-21" y="connsiteY2-22"/>
                </a:cxn>
                <a:cxn ang="0">
                  <a:pos x="connsiteX3-23" y="connsiteY3-24"/>
                </a:cxn>
              </a:cxnLst>
              <a:rect l="l" t="t" r="r" b="b"/>
              <a:pathLst>
                <a:path w="328844" h="268748">
                  <a:moveTo>
                    <a:pt x="0" y="268748"/>
                  </a:moveTo>
                  <a:lnTo>
                    <a:pt x="184664" y="0"/>
                  </a:lnTo>
                  <a:lnTo>
                    <a:pt x="328844" y="268748"/>
                  </a:lnTo>
                  <a:lnTo>
                    <a:pt x="0" y="268748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825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939704" y="3765353"/>
              <a:ext cx="1601450" cy="1653883"/>
            </a:xfrm>
            <a:prstGeom prst="rect">
              <a:avLst/>
            </a:prstGeom>
            <a:noFill/>
            <a:ln w="12700" cmpd="sng">
              <a:solidFill>
                <a:schemeClr val="accent4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anchor="t" anchorCtr="0">
              <a:norm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5pPr>
              <a:lvl6pPr marL="22860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6pPr>
              <a:lvl7pPr marL="27432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7pPr>
              <a:lvl8pPr marL="32004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8pPr>
              <a:lvl9pPr marL="3657600" algn="l" defTabSz="914400" rtl="0" eaLnBrk="1" latinLnBrk="0" hangingPunct="1">
                <a:defRPr kern="1200">
                  <a:solidFill>
                    <a:srgbClr val="5F5F5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ea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整体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UI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与品牌结合</a:t>
              </a:r>
              <a:b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</a:b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名称、图标、页面、粉丝昵称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...</a:t>
              </a:r>
            </a:p>
          </p:txBody>
        </p:sp>
        <p:pic>
          <p:nvPicPr>
            <p:cNvPr id="48" name="图片 4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30"/>
            <a:srcRect l="88021" t="22712" r="2955" b="25212"/>
            <a:stretch>
              <a:fillRect/>
            </a:stretch>
          </p:blipFill>
          <p:spPr>
            <a:xfrm>
              <a:off x="827009" y="1233714"/>
              <a:ext cx="95714" cy="3632584"/>
            </a:xfrm>
            <a:prstGeom prst="rect">
              <a:avLst/>
            </a:prstGeom>
            <a:ln w="12700" cmpd="sng">
              <a:solidFill>
                <a:schemeClr val="accent4"/>
              </a:solidFill>
              <a:prstDash val="solid"/>
            </a:ln>
          </p:spPr>
        </p:pic>
        <p:sp>
          <p:nvSpPr>
            <p:cNvPr id="49" name="直角三角形 48"/>
            <p:cNvSpPr/>
            <p:nvPr>
              <p:custDataLst>
                <p:tags r:id="rId8"/>
              </p:custDataLst>
            </p:nvPr>
          </p:nvSpPr>
          <p:spPr>
            <a:xfrm flipH="1">
              <a:off x="606338" y="2090202"/>
              <a:ext cx="469463" cy="301796"/>
            </a:xfrm>
            <a:prstGeom prst="rtTriangle">
              <a:avLst/>
            </a:prstGeom>
            <a:solidFill>
              <a:srgbClr val="9F87B7">
                <a:lumMod val="75000"/>
              </a:srgbClr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51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平行四边形 15"/>
            <p:cNvSpPr/>
            <p:nvPr>
              <p:custDataLst>
                <p:tags r:id="rId9"/>
              </p:custDataLst>
            </p:nvPr>
          </p:nvSpPr>
          <p:spPr>
            <a:xfrm>
              <a:off x="606340" y="2391998"/>
              <a:ext cx="1609578" cy="1087633"/>
            </a:xfrm>
            <a:custGeom>
              <a:avLst/>
              <a:gdLst/>
              <a:ahLst/>
              <a:cxnLst/>
              <a:rect l="l" t="t" r="r" b="b"/>
              <a:pathLst>
                <a:path w="1872208" h="2088232">
                  <a:moveTo>
                    <a:pt x="0" y="0"/>
                  </a:moveTo>
                  <a:lnTo>
                    <a:pt x="1872208" y="0"/>
                  </a:lnTo>
                  <a:lnTo>
                    <a:pt x="1350150" y="2088232"/>
                  </a:lnTo>
                  <a:lnTo>
                    <a:pt x="0" y="2088232"/>
                  </a:lnTo>
                  <a:close/>
                </a:path>
              </a:pathLst>
            </a:custGeom>
            <a:solidFill>
              <a:srgbClr val="9F87B7"/>
            </a:solidFill>
            <a:ln w="12700" cmpd="sng">
              <a:solidFill>
                <a:schemeClr val="accent4"/>
              </a:solidFill>
              <a:prstDash val="solid"/>
            </a:ln>
          </p:spPr>
          <p:style>
            <a:lnRef idx="2">
              <a:srgbClr val="B9C63A">
                <a:shade val="50000"/>
              </a:srgbClr>
            </a:lnRef>
            <a:fillRef idx="1">
              <a:srgbClr val="B9C63A"/>
            </a:fillRef>
            <a:effectRef idx="0">
              <a:srgbClr val="B9C63A"/>
            </a:effectRef>
            <a:fontRef idx="minor">
              <a:sysClr val="window" lastClr="FFFFFF"/>
            </a:fontRef>
          </p:style>
          <p:txBody>
            <a:bodyPr lIns="0" tIns="0" rIns="272100" bIns="0" rtlCol="0" anchor="ctr">
              <a:normAutofit/>
            </a:bodyPr>
            <a:lstStyle/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结合</a:t>
              </a:r>
            </a:p>
            <a:p>
              <a:pPr algn="ctr"/>
              <a:r>
                <a:rPr lang="zh-CN" altLang="en-US" sz="1680" b="1" dirty="0">
                  <a:solidFill>
                    <a:sysClr val="window" lastClr="FFFFFF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品牌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31825" y="406400"/>
            <a:ext cx="341630" cy="280035"/>
            <a:chOff x="4729" y="1585"/>
            <a:chExt cx="842" cy="708"/>
          </a:xfrm>
        </p:grpSpPr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4086190" y="1066684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会员权益策划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2743792" y="1907405"/>
            <a:ext cx="5303332" cy="1482825"/>
            <a:chOff x="1106" y="3703"/>
            <a:chExt cx="8352" cy="2335"/>
          </a:xfrm>
        </p:grpSpPr>
        <p:sp>
          <p:nvSpPr>
            <p:cNvPr id="11" name="Freeform 5"/>
            <p:cNvSpPr/>
            <p:nvPr/>
          </p:nvSpPr>
          <p:spPr bwMode="auto">
            <a:xfrm>
              <a:off x="4004" y="3703"/>
              <a:ext cx="2589" cy="233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900"/>
            </a:solidFill>
            <a:ln w="63500" cap="flat">
              <a:solidFill>
                <a:srgbClr val="000000"/>
              </a:solidFill>
              <a:prstDash val="solid"/>
              <a:miter lim="800000"/>
            </a:ln>
            <a:effectLst>
              <a:outerShdw blurRad="127000" dist="63500" dir="66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2390" tIns="51195" rIns="102390" bIns="51195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>
              <a:off x="1106" y="3703"/>
              <a:ext cx="2589" cy="233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900"/>
            </a:solidFill>
            <a:ln w="63500" cap="flat">
              <a:solidFill>
                <a:srgbClr val="000000"/>
              </a:solidFill>
              <a:prstDash val="solid"/>
              <a:miter lim="800000"/>
            </a:ln>
            <a:effectLst>
              <a:outerShdw blurRad="127000" dist="63500" dir="66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2390" tIns="51195" rIns="102390" bIns="51195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4" name="TextBox 11"/>
            <p:cNvSpPr txBox="1"/>
            <p:nvPr/>
          </p:nvSpPr>
          <p:spPr>
            <a:xfrm>
              <a:off x="1546" y="4290"/>
              <a:ext cx="1709" cy="1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defTabSz="1219200"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cs typeface="+mn-ea"/>
                </a:rPr>
                <a:t>场景  推荐</a:t>
              </a:r>
            </a:p>
          </p:txBody>
        </p:sp>
        <p:sp>
          <p:nvSpPr>
            <p:cNvPr id="29" name="Freeform 5"/>
            <p:cNvSpPr/>
            <p:nvPr/>
          </p:nvSpPr>
          <p:spPr bwMode="auto">
            <a:xfrm>
              <a:off x="6869" y="3704"/>
              <a:ext cx="2589" cy="233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900"/>
            </a:solidFill>
            <a:ln w="63500" cap="flat">
              <a:solidFill>
                <a:srgbClr val="000000"/>
              </a:solidFill>
              <a:prstDash val="solid"/>
              <a:miter lim="800000"/>
            </a:ln>
            <a:effectLst>
              <a:outerShdw blurRad="127000" dist="63500" dir="66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2390" tIns="51195" rIns="102390" bIns="51195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17" name="TextBox 7"/>
            <p:cNvSpPr txBox="1"/>
            <p:nvPr/>
          </p:nvSpPr>
          <p:spPr>
            <a:xfrm>
              <a:off x="4444" y="4290"/>
              <a:ext cx="1709" cy="1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defTabSz="1219200"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cs typeface="+mn-ea"/>
                </a:rPr>
                <a:t>社群  团购</a:t>
              </a:r>
            </a:p>
          </p:txBody>
        </p:sp>
        <p:sp>
          <p:nvSpPr>
            <p:cNvPr id="18" name="TextBox 7"/>
            <p:cNvSpPr txBox="1"/>
            <p:nvPr/>
          </p:nvSpPr>
          <p:spPr>
            <a:xfrm>
              <a:off x="7309" y="4382"/>
              <a:ext cx="1709" cy="1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defTabSz="1219200"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cs typeface="+mn-ea"/>
                </a:rPr>
                <a:t>每周  周促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721610" y="3639185"/>
            <a:ext cx="5213985" cy="1482090"/>
            <a:chOff x="1106" y="3703"/>
            <a:chExt cx="8211" cy="2334"/>
          </a:xfrm>
        </p:grpSpPr>
        <p:sp>
          <p:nvSpPr>
            <p:cNvPr id="15" name="Freeform 5"/>
            <p:cNvSpPr/>
            <p:nvPr/>
          </p:nvSpPr>
          <p:spPr bwMode="auto">
            <a:xfrm>
              <a:off x="6728" y="3703"/>
              <a:ext cx="2589" cy="233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900"/>
            </a:solidFill>
            <a:ln w="63500" cap="flat">
              <a:solidFill>
                <a:srgbClr val="000000"/>
              </a:solidFill>
              <a:prstDash val="solid"/>
              <a:miter lim="800000"/>
            </a:ln>
            <a:effectLst>
              <a:outerShdw blurRad="127000" dist="63500" dir="66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2390" tIns="51195" rIns="102390" bIns="51195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0" name="Freeform 5"/>
            <p:cNvSpPr/>
            <p:nvPr/>
          </p:nvSpPr>
          <p:spPr bwMode="auto">
            <a:xfrm>
              <a:off x="3917" y="3703"/>
              <a:ext cx="2589" cy="233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900"/>
            </a:solidFill>
            <a:ln w="63500" cap="flat">
              <a:solidFill>
                <a:srgbClr val="000000"/>
              </a:solidFill>
              <a:prstDash val="solid"/>
              <a:miter lim="800000"/>
            </a:ln>
            <a:effectLst>
              <a:outerShdw blurRad="127000" dist="63500" dir="66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2390" tIns="51195" rIns="102390" bIns="51195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1" name="Freeform 5"/>
            <p:cNvSpPr/>
            <p:nvPr/>
          </p:nvSpPr>
          <p:spPr bwMode="auto">
            <a:xfrm>
              <a:off x="1106" y="3703"/>
              <a:ext cx="2589" cy="233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FEA900"/>
            </a:solidFill>
            <a:ln w="63500" cap="flat">
              <a:solidFill>
                <a:srgbClr val="000000"/>
              </a:solidFill>
              <a:prstDash val="solid"/>
              <a:miter lim="800000"/>
            </a:ln>
            <a:effectLst>
              <a:outerShdw blurRad="127000" dist="63500" dir="66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2390" tIns="51195" rIns="102390" bIns="51195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1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</a:endParaRPr>
            </a:p>
          </p:txBody>
        </p:sp>
        <p:sp>
          <p:nvSpPr>
            <p:cNvPr id="22" name="TextBox 11"/>
            <p:cNvSpPr txBox="1"/>
            <p:nvPr/>
          </p:nvSpPr>
          <p:spPr>
            <a:xfrm>
              <a:off x="1546" y="4288"/>
              <a:ext cx="1709" cy="1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defTabSz="1219200"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cs typeface="+mn-ea"/>
                </a:rPr>
                <a:t>每周  抽奖</a:t>
              </a:r>
            </a:p>
          </p:txBody>
        </p:sp>
        <p:sp>
          <p:nvSpPr>
            <p:cNvPr id="23" name="TextBox 12"/>
            <p:cNvSpPr txBox="1"/>
            <p:nvPr/>
          </p:nvSpPr>
          <p:spPr>
            <a:xfrm>
              <a:off x="4357" y="4288"/>
              <a:ext cx="1709" cy="1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defTabSz="1219200">
                <a:defRPr/>
              </a:pPr>
              <a:r>
                <a:rPr lang="zh-CN" sz="2400" b="1" dirty="0">
                  <a:solidFill>
                    <a:schemeClr val="bg1"/>
                  </a:solidFill>
                  <a:cs typeface="+mn-ea"/>
                </a:rPr>
                <a:t>会员  心选</a:t>
              </a:r>
            </a:p>
          </p:txBody>
        </p:sp>
        <p:sp>
          <p:nvSpPr>
            <p:cNvPr id="24" name="TextBox 7"/>
            <p:cNvSpPr txBox="1"/>
            <p:nvPr/>
          </p:nvSpPr>
          <p:spPr>
            <a:xfrm>
              <a:off x="7168" y="4290"/>
              <a:ext cx="1709" cy="1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 defTabSz="1219200"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cs typeface="+mn-ea"/>
                </a:rPr>
                <a:t>秒杀  专区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6" name="对角圆角矩形 2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文本框 2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81075" y="382270"/>
            <a:ext cx="434086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会员权益策划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9" name="对角圆角矩形 8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6" name="五边形 5"/>
          <p:cNvSpPr/>
          <p:nvPr>
            <p:custDataLst>
              <p:tags r:id="rId1"/>
            </p:custDataLst>
          </p:nvPr>
        </p:nvSpPr>
        <p:spPr>
          <a:xfrm>
            <a:off x="400489" y="1375652"/>
            <a:ext cx="1525748" cy="781660"/>
          </a:xfrm>
          <a:prstGeom prst="homePlate">
            <a:avLst/>
          </a:prstGeom>
          <a:solidFill>
            <a:srgbClr val="FA85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包裹卡</a:t>
            </a: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466092" y="3496310"/>
            <a:ext cx="1394460" cy="88773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刮刮卡逻辑</a:t>
            </a:r>
          </a:p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奖品是积分</a:t>
            </a:r>
          </a:p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启蒙积分心智</a:t>
            </a:r>
          </a:p>
        </p:txBody>
      </p:sp>
      <p:sp>
        <p:nvSpPr>
          <p:cNvPr id="2" name="任意多边形 1"/>
          <p:cNvSpPr/>
          <p:nvPr>
            <p:custDataLst>
              <p:tags r:id="rId3"/>
            </p:custDataLst>
          </p:nvPr>
        </p:nvSpPr>
        <p:spPr>
          <a:xfrm>
            <a:off x="1948329" y="1375652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CE8D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加粉</a:t>
            </a:r>
          </a:p>
        </p:txBody>
      </p:sp>
      <p:sp>
        <p:nvSpPr>
          <p:cNvPr id="4" name="任意多边形 3"/>
          <p:cNvSpPr/>
          <p:nvPr>
            <p:custDataLst>
              <p:tags r:id="rId4"/>
            </p:custDataLst>
          </p:nvPr>
        </p:nvSpPr>
        <p:spPr>
          <a:xfrm>
            <a:off x="3496169" y="1368585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E74D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进群</a:t>
            </a: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>
          <a:xfrm>
            <a:off x="2776855" y="3517265"/>
            <a:ext cx="1152525" cy="80772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fontScale="92500"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积分用处</a:t>
            </a: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怎么获取</a:t>
            </a: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怎么用</a:t>
            </a:r>
          </a:p>
        </p:txBody>
      </p:sp>
      <p:sp>
        <p:nvSpPr>
          <p:cNvPr id="10" name="任意多边形 9"/>
          <p:cNvSpPr/>
          <p:nvPr>
            <p:custDataLst>
              <p:tags r:id="rId6"/>
            </p:custDataLst>
          </p:nvPr>
        </p:nvSpPr>
        <p:spPr>
          <a:xfrm>
            <a:off x="5044010" y="1375652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FABD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日常运营</a:t>
            </a:r>
          </a:p>
        </p:txBody>
      </p:sp>
      <p:sp>
        <p:nvSpPr>
          <p:cNvPr id="30" name="矩形 29"/>
          <p:cNvSpPr/>
          <p:nvPr>
            <p:custDataLst>
              <p:tags r:id="rId7"/>
            </p:custDataLst>
          </p:nvPr>
        </p:nvSpPr>
        <p:spPr>
          <a:xfrm>
            <a:off x="5142230" y="3489960"/>
            <a:ext cx="1102995" cy="1374775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积分兑换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积分抽奖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日常引导</a:t>
            </a: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丰富活动</a:t>
            </a:r>
          </a:p>
        </p:txBody>
      </p:sp>
      <p:sp>
        <p:nvSpPr>
          <p:cNvPr id="11" name="任意多边形 10"/>
          <p:cNvSpPr/>
          <p:nvPr>
            <p:custDataLst>
              <p:tags r:id="rId8"/>
            </p:custDataLst>
          </p:nvPr>
        </p:nvSpPr>
        <p:spPr>
          <a:xfrm>
            <a:off x="6591850" y="1368585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9C6A6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积分升级</a:t>
            </a:r>
            <a:endParaRPr lang="en-US" altLang="zh-CN" sz="1510" dirty="0">
              <a:solidFill>
                <a:sysClr val="window" lastClr="FFFFFF"/>
              </a:solidFill>
              <a:latin typeface="Calibri Light" panose="020F0302020204030204"/>
              <a:ea typeface="宋体" panose="0201060003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9"/>
            </p:custDataLst>
          </p:nvPr>
        </p:nvSpPr>
        <p:spPr>
          <a:xfrm>
            <a:off x="6780530" y="3517265"/>
            <a:ext cx="1148080" cy="80772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fontScale="92500"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充值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超预期</a:t>
            </a:r>
          </a:p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权益与服务</a:t>
            </a:r>
          </a:p>
        </p:txBody>
      </p:sp>
      <p:sp>
        <p:nvSpPr>
          <p:cNvPr id="40" name="任意多边形 39"/>
          <p:cNvSpPr/>
          <p:nvPr>
            <p:custDataLst>
              <p:tags r:id="rId10"/>
            </p:custDataLst>
          </p:nvPr>
        </p:nvSpPr>
        <p:spPr>
          <a:xfrm>
            <a:off x="8139690" y="1368585"/>
            <a:ext cx="1525748" cy="781660"/>
          </a:xfrm>
          <a:custGeom>
            <a:avLst/>
            <a:gdLst>
              <a:gd name="connsiteX0" fmla="*/ 0 w 2044284"/>
              <a:gd name="connsiteY0" fmla="*/ 0 h 734516"/>
              <a:gd name="connsiteX1" fmla="*/ 1677027 w 2044284"/>
              <a:gd name="connsiteY1" fmla="*/ 0 h 734516"/>
              <a:gd name="connsiteX2" fmla="*/ 2044284 w 2044284"/>
              <a:gd name="connsiteY2" fmla="*/ 367259 h 734516"/>
              <a:gd name="connsiteX3" fmla="*/ 1677027 w 2044284"/>
              <a:gd name="connsiteY3" fmla="*/ 734516 h 734516"/>
              <a:gd name="connsiteX4" fmla="*/ 6359 w 2044284"/>
              <a:gd name="connsiteY4" fmla="*/ 734516 h 734516"/>
              <a:gd name="connsiteX5" fmla="*/ 366815 w 2044284"/>
              <a:gd name="connsiteY5" fmla="*/ 374060 h 734516"/>
              <a:gd name="connsiteX6" fmla="*/ 0 w 2044284"/>
              <a:gd name="connsiteY6" fmla="*/ 7244 h 73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4284" h="734516">
                <a:moveTo>
                  <a:pt x="0" y="0"/>
                </a:moveTo>
                <a:lnTo>
                  <a:pt x="1677027" y="0"/>
                </a:lnTo>
                <a:lnTo>
                  <a:pt x="2044284" y="367259"/>
                </a:lnTo>
                <a:lnTo>
                  <a:pt x="1677027" y="734516"/>
                </a:lnTo>
                <a:lnTo>
                  <a:pt x="6359" y="734516"/>
                </a:lnTo>
                <a:lnTo>
                  <a:pt x="366815" y="374060"/>
                </a:lnTo>
                <a:lnTo>
                  <a:pt x="0" y="7244"/>
                </a:lnTo>
                <a:close/>
              </a:path>
            </a:pathLst>
          </a:custGeom>
          <a:solidFill>
            <a:srgbClr val="DB7D5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FA8550">
              <a:shade val="50000"/>
            </a:srgbClr>
          </a:lnRef>
          <a:fillRef idx="1">
            <a:srgbClr val="FA8550"/>
          </a:fillRef>
          <a:effectRef idx="0">
            <a:srgbClr val="FA855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76792" tIns="38396" rIns="76792" bIns="38396" numCol="1" spcCol="0" rtlCol="0" fromWordArt="0" anchor="ctr" anchorCtr="0" forceAA="0" compatLnSpc="1">
            <a:normAutofit/>
          </a:bodyPr>
          <a:lstStyle/>
          <a:p>
            <a:pPr algn="ctr"/>
            <a:r>
              <a:rPr lang="zh-CN" altLang="en-US" sz="1510" dirty="0">
                <a:solidFill>
                  <a:sysClr val="window" lastClr="FFFFFF"/>
                </a:solidFill>
                <a:latin typeface="Calibri Light" panose="020F0302020204030204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积分终结</a:t>
            </a:r>
          </a:p>
        </p:txBody>
      </p:sp>
      <p:sp>
        <p:nvSpPr>
          <p:cNvPr id="41" name="矩形 40"/>
          <p:cNvSpPr/>
          <p:nvPr>
            <p:custDataLst>
              <p:tags r:id="rId11"/>
            </p:custDataLst>
          </p:nvPr>
        </p:nvSpPr>
        <p:spPr>
          <a:xfrm>
            <a:off x="8237855" y="3477260"/>
            <a:ext cx="1148080" cy="810260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>
            <a:normAutofit fontScale="925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过期提醒</a:t>
            </a:r>
            <a:b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</a:b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延期服务</a:t>
            </a:r>
          </a:p>
          <a:p>
            <a:pPr algn="ctr">
              <a:lnSpc>
                <a:spcPct val="120000"/>
              </a:lnSpc>
            </a:pPr>
            <a:r>
              <a:rPr lang="zh-CN" altLang="en-US" sz="1510" dirty="0">
                <a:solidFill>
                  <a:srgbClr val="39302A"/>
                </a:solidFill>
                <a:sym typeface="Arial" panose="020B0604020202020204" pitchFamily="34" charset="0"/>
              </a:rPr>
              <a:t>入会提醒</a:t>
            </a:r>
          </a:p>
          <a:p>
            <a:pPr algn="ctr">
              <a:lnSpc>
                <a:spcPct val="120000"/>
              </a:lnSpc>
            </a:pPr>
            <a:endParaRPr lang="zh-CN" altLang="en-US" sz="1510" dirty="0">
              <a:solidFill>
                <a:srgbClr val="39302A"/>
              </a:solidFill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23315" y="404495"/>
            <a:ext cx="4340860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会员体系四部曲</a:t>
            </a:r>
            <a:r>
              <a:rPr lang="en-US" altLang="zh-CN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2005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会员生命周期管理</a:t>
            </a:r>
          </a:p>
        </p:txBody>
      </p:sp>
      <p:sp>
        <p:nvSpPr>
          <p:cNvPr id="50" name="圆角矩形 49"/>
          <p:cNvSpPr/>
          <p:nvPr/>
        </p:nvSpPr>
        <p:spPr>
          <a:xfrm>
            <a:off x="414655" y="245237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心智启蒙</a:t>
            </a:r>
          </a:p>
        </p:txBody>
      </p:sp>
      <p:sp>
        <p:nvSpPr>
          <p:cNvPr id="51" name="圆角矩形 50"/>
          <p:cNvSpPr/>
          <p:nvPr/>
        </p:nvSpPr>
        <p:spPr>
          <a:xfrm>
            <a:off x="2611755" y="2452370"/>
            <a:ext cx="1682115" cy="45085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65" b="1">
                <a:solidFill>
                  <a:schemeClr val="bg1"/>
                </a:solidFill>
              </a:rPr>
              <a:t>初次宣导</a:t>
            </a:r>
          </a:p>
        </p:txBody>
      </p:sp>
      <p:sp>
        <p:nvSpPr>
          <p:cNvPr id="53" name="圆角矩形 52"/>
          <p:cNvSpPr/>
          <p:nvPr/>
        </p:nvSpPr>
        <p:spPr>
          <a:xfrm>
            <a:off x="5142230" y="2473960"/>
            <a:ext cx="1104265" cy="45720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权益运营</a:t>
            </a:r>
          </a:p>
        </p:txBody>
      </p:sp>
      <p:sp>
        <p:nvSpPr>
          <p:cNvPr id="54" name="圆角矩形 53"/>
          <p:cNvSpPr/>
          <p:nvPr/>
        </p:nvSpPr>
        <p:spPr>
          <a:xfrm>
            <a:off x="8328025" y="2452370"/>
            <a:ext cx="1148715" cy="45021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召回</a:t>
            </a:r>
          </a:p>
        </p:txBody>
      </p:sp>
      <p:cxnSp>
        <p:nvCxnSpPr>
          <p:cNvPr id="63" name="直接箭头连接符 62"/>
          <p:cNvCxnSpPr/>
          <p:nvPr/>
        </p:nvCxnSpPr>
        <p:spPr>
          <a:xfrm flipV="1">
            <a:off x="414655" y="3271520"/>
            <a:ext cx="9257665" cy="18415"/>
          </a:xfrm>
          <a:prstGeom prst="straightConnector1">
            <a:avLst/>
          </a:prstGeom>
          <a:ln w="28575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6780530" y="2466975"/>
            <a:ext cx="1148715" cy="45021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升级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708_4*i*1"/>
  <p:tag name="KSO_WM_TEMPLATE_CATEGORY" val="diagram"/>
  <p:tag name="KSO_WM_TEMPLATE_INDEX" val="160708"/>
  <p:tag name="KSO_WM_UNIT_INDEX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h_f"/>
  <p:tag name="KSO_WM_UNIT_INDEX" val="1_3_1"/>
  <p:tag name="KSO_WM_UNIT_ID" val="diagram160708_4*l_h_f*1_3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26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i"/>
  <p:tag name="KSO_WM_UNIT_INDEX" val="1_3"/>
  <p:tag name="KSO_WM_UNIT_ID" val="diagram160708_4*l_i*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i"/>
  <p:tag name="KSO_WM_UNIT_INDEX" val="1_4"/>
  <p:tag name="KSO_WM_UNIT_ID" val="diagram160708_4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h_f"/>
  <p:tag name="KSO_WM_UNIT_INDEX" val="1_2_1"/>
  <p:tag name="KSO_WM_UNIT_ID" val="diagram160708_4*l_h_f*1_2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26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i"/>
  <p:tag name="KSO_WM_UNIT_INDEX" val="1_1"/>
  <p:tag name="KSO_WM_UNIT_ID" val="diagram160708_4*l_i*1_1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i"/>
  <p:tag name="KSO_WM_UNIT_INDEX" val="1_2"/>
  <p:tag name="KSO_WM_UNIT_ID" val="diagram160708_4*l_i*1_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h_f"/>
  <p:tag name="KSO_WM_UNIT_INDEX" val="1_1_1"/>
  <p:tag name="KSO_WM_UNIT_ID" val="diagram160708_4*l_h_f*1_1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26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169799_2*l_h_i*1_3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169799_2*l_h_i*1_2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708_4*i*8"/>
  <p:tag name="KSO_WM_TEMPLATE_CATEGORY" val="diagram"/>
  <p:tag name="KSO_WM_TEMPLATE_INDEX" val="160708"/>
  <p:tag name="KSO_WM_UNIT_INDEX" val="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9799_2*l_h_i*1_2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9799_2*l_h_i*1_1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69799_2*l_h_a*1_3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9799_2*l_h_f*1_3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69799_2*l_h_a*1_2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9799_2*l_h_f*1_2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9799_2*l_h_a*1_1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9799_2*l_h_f*1_1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169799_2*l_h_i*1_1_2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9799_2*l_h_i*1_3_1"/>
  <p:tag name="KSO_WM_TEMPLATE_CATEGORY" val="diagram"/>
  <p:tag name="KSO_WM_TEMPLATE_INDEX" val="201697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708_4*i*15"/>
  <p:tag name="KSO_WM_TEMPLATE_CATEGORY" val="diagram"/>
  <p:tag name="KSO_WM_TEMPLATE_INDEX" val="160708"/>
  <p:tag name="KSO_WM_UNIT_INDEX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70208_1*l_i*1_1"/>
  <p:tag name="KSO_WM_TEMPLATE_CATEGORY" val="diagram"/>
  <p:tag name="KSO_WM_TEMPLATE_INDEX" val="20170208"/>
  <p:tag name="KSO_WM_UNIT_LAYERLEVEL" val="1_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95*57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d"/>
  <p:tag name="KSO_WM_UNIT_INDEX" val="1_1"/>
  <p:tag name="KSO_WM_UNIT_ID" val="diagram20170208_1*l_d*1_1"/>
  <p:tag name="KSO_WM_TEMPLATE_CATEGORY" val="diagram"/>
  <p:tag name="KSO_WM_TEMPLATE_INDEX" val="20170208"/>
  <p:tag name="KSO_WM_UNIT_SUPPORT_UNIT_TYPE" val="[&quot;all&quot;]"/>
  <p:tag name="KSO_WM_UNIT_LAYERLEVEL" val="1_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70208_1*l_h_i*1_2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70208_1*l_h_i*1_1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70208_1*l_h_i*1_1_2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70208_1*l_h_a*1_2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"/>
  <p:tag name="KSO_WM_UNIT_TEXT_FILL_FORE_SCHEMECOLOR_INDEX" val="13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208_1*l_h_f*1_2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 dolor sit amet"/>
  <p:tag name="KSO_WM_UNIT_TEXT_FILL_FORE_SCHEMECOLOR_INDEX" val="13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208_1*l_h_f*1_1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 dolor sit amet"/>
  <p:tag name="KSO_WM_UNIT_TEXT_FILL_FORE_SCHEMECOLOR_INDEX" val="13"/>
  <p:tag name="KSO_WM_UNIT_TEXT_FILL_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208_1*l_h_a*1_1_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PRESET_TEXT" val="LOREM IPSUM"/>
  <p:tag name="KSO_WM_UNIT_TEXT_FILL_FORE_SCHEMECOLOR_INDEX" val="13"/>
  <p:tag name="KSO_WM_UNIT_TEXT_FILL_TY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70208_1*l_h_i*1_2_2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708_4*i*22"/>
  <p:tag name="KSO_WM_TEMPLATE_CATEGORY" val="diagram"/>
  <p:tag name="KSO_WM_TEMPLATE_INDEX" val="160708"/>
  <p:tag name="KSO_WM_UNIT_INDEX" val="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70208_1*l_h_i*1_2_3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170208_1*l_h_i*1_2_4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170208_1*l_h_i*1_2_5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6"/>
  <p:tag name="KSO_WM_UNIT_ID" val="diagram20170208_1*l_h_i*1_2_6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7"/>
  <p:tag name="KSO_WM_UNIT_ID" val="diagram20170208_1*l_h_i*1_2_7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8"/>
  <p:tag name="KSO_WM_UNIT_ID" val="diagram20170208_1*l_h_i*1_2_8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9"/>
  <p:tag name="KSO_WM_UNIT_ID" val="diagram20170208_1*l_h_i*1_2_9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0"/>
  <p:tag name="KSO_WM_UNIT_ID" val="diagram20170208_1*l_h_i*1_2_10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1"/>
  <p:tag name="KSO_WM_UNIT_ID" val="diagram20170208_1*l_h_i*1_2_11"/>
  <p:tag name="KSO_WM_TEMPLATE_CATEGORY" val="diagram"/>
  <p:tag name="KSO_WM_TEMPLATE_INDEX" val="20170208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030_4*i*0"/>
  <p:tag name="KSO_WM_TEMPLATE_CATEGORY" val="diagram"/>
  <p:tag name="KSO_WM_TEMPLATE_INDEX" val="160030"/>
  <p:tag name="KSO_WM_UNIT_INDEX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i"/>
  <p:tag name="KSO_WM_UNIT_INDEX" val="1_7"/>
  <p:tag name="KSO_WM_UNIT_ID" val="diagram160708_4*l_i*1_7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030_4*i*11"/>
  <p:tag name="KSO_WM_TEMPLATE_CATEGORY" val="diagram"/>
  <p:tag name="KSO_WM_TEMPLATE_INDEX" val="160030"/>
  <p:tag name="KSO_WM_UNIT_INDEX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030_4*i*22"/>
  <p:tag name="KSO_WM_TEMPLATE_CATEGORY" val="diagram"/>
  <p:tag name="KSO_WM_TEMPLATE_INDEX" val="160030"/>
  <p:tag name="KSO_WM_UNIT_INDEX" val="2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030_4*i*33"/>
  <p:tag name="KSO_WM_TEMPLATE_CATEGORY" val="diagram"/>
  <p:tag name="KSO_WM_TEMPLATE_INDEX" val="160030"/>
  <p:tag name="KSO_WM_UNIT_INDEX" val="3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0"/>
  <p:tag name="KSO_WM_UNIT_ID" val="diagram160030_4*l_i*1_10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4_1"/>
  <p:tag name="KSO_WM_UNIT_ID" val="diagram160030_4*l_h_f*1_4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1"/>
  <p:tag name="KSO_WM_UNIT_ID" val="diagram160030_4*l_i*1_11"/>
  <p:tag name="KSO_WM_UNIT_CLEAR" val="1"/>
  <p:tag name="KSO_WM_UNIT_LAYERLEVEL" val="1_1"/>
  <p:tag name="KSO_WM_BEAUTIFY_FLAG" val="#wm#"/>
  <p:tag name="KSO_WM_DIAGRAM_GROUP_CODE" val="l1-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2"/>
  <p:tag name="KSO_WM_UNIT_ID" val="diagram160030_4*l_i*1_12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4_1"/>
  <p:tag name="KSO_WM_UNIT_ID" val="diagram160030_4*l_h_a*1_4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7"/>
  <p:tag name="KSO_WM_UNIT_ID" val="diagram160030_4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3_1"/>
  <p:tag name="KSO_WM_UNIT_ID" val="diagram160030_4*l_h_f*1_3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i"/>
  <p:tag name="KSO_WM_UNIT_INDEX" val="1_8"/>
  <p:tag name="KSO_WM_UNIT_ID" val="diagram160708_4*l_i*1_8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8"/>
  <p:tag name="KSO_WM_UNIT_ID" val="diagram160030_4*l_i*1_8"/>
  <p:tag name="KSO_WM_UNIT_CLEAR" val="1"/>
  <p:tag name="KSO_WM_UNIT_LAYERLEVEL" val="1_1"/>
  <p:tag name="KSO_WM_BEAUTIFY_FLAG" val="#wm#"/>
  <p:tag name="KSO_WM_DIAGRAM_GROUP_CODE" val="l1-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9"/>
  <p:tag name="KSO_WM_UNIT_ID" val="diagram160030_4*l_i*1_9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3_1"/>
  <p:tag name="KSO_WM_UNIT_ID" val="diagram160030_4*l_h_a*1_3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4"/>
  <p:tag name="KSO_WM_UNIT_ID" val="diagram160030_4*l_i*1_4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2_1"/>
  <p:tag name="KSO_WM_UNIT_ID" val="diagram160030_4*l_h_f*1_2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5"/>
  <p:tag name="KSO_WM_UNIT_ID" val="diagram160030_4*l_i*1_5"/>
  <p:tag name="KSO_WM_UNIT_CLEAR" val="1"/>
  <p:tag name="KSO_WM_UNIT_LAYERLEVEL" val="1_1"/>
  <p:tag name="KSO_WM_BEAUTIFY_FLAG" val="#wm#"/>
  <p:tag name="KSO_WM_DIAGRAM_GROUP_CODE" val="l1-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6"/>
  <p:tag name="KSO_WM_UNIT_ID" val="diagram160030_4*l_i*1_6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2_1"/>
  <p:tag name="KSO_WM_UNIT_ID" val="diagram160030_4*l_h_a*1_2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1"/>
  <p:tag name="KSO_WM_UNIT_ID" val="diagram160030_4*l_i*1_1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h_f"/>
  <p:tag name="KSO_WM_UNIT_INDEX" val="1_1_1"/>
  <p:tag name="KSO_WM_UNIT_ID" val="diagram160030_4*l_h_f*1_1_1"/>
  <p:tag name="KSO_WM_UNIT_CLEAR" val="1"/>
  <p:tag name="KSO_WM_UNIT_LAYERLEVEL" val="1_1_1"/>
  <p:tag name="KSO_WM_UNIT_VALUE" val="28"/>
  <p:tag name="KSO_WM_UNIT_HIGHLIGHT" val="0"/>
  <p:tag name="KSO_WM_UNIT_COMPATIBLE" val="0"/>
  <p:tag name="KSO_WM_BEAUTIFY_FLAG" val="#wm#"/>
  <p:tag name="KSO_WM_UNIT_PRESET_TEXT_INDEX" val="4"/>
  <p:tag name="KSO_WM_UNIT_PRESET_TEXT_LEN" val="50"/>
  <p:tag name="KSO_WM_DIAGRAM_GROUP_CODE" val="l1-1"/>
  <p:tag name="KSO_WM_UNIT_TEXT_FILL_FORE_SCHEMECOLOR_INDEX" val="14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h_f"/>
  <p:tag name="KSO_WM_UNIT_INDEX" val="1_4_1"/>
  <p:tag name="KSO_WM_UNIT_ID" val="diagram160708_4*l_h_f*1_4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26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2"/>
  <p:tag name="KSO_WM_UNIT_ID" val="diagram160030_4*l_i*1_2"/>
  <p:tag name="KSO_WM_UNIT_CLEAR" val="1"/>
  <p:tag name="KSO_WM_UNIT_LAYERLEVEL" val="1_1"/>
  <p:tag name="KSO_WM_BEAUTIFY_FLAG" val="#wm#"/>
  <p:tag name="KSO_WM_DIAGRAM_GROUP_CODE" val="l1-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i"/>
  <p:tag name="KSO_WM_UNIT_INDEX" val="1_3"/>
  <p:tag name="KSO_WM_UNIT_ID" val="diagram160030_4*l_i*1_3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030"/>
  <p:tag name="KSO_WM_UNIT_TYPE" val="l_h_a"/>
  <p:tag name="KSO_WM_UNIT_INDEX" val="1_1_1"/>
  <p:tag name="KSO_WM_UNIT_ID" val="diagram160030_4*l_h_a*1_1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1_1"/>
  <p:tag name="KSO_WM_UNIT_ID" val="diagram160353_1*m_h_a*1_1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1_1"/>
  <p:tag name="KSO_WM_UNIT_ID" val="diagram160353_1*m_h_f*1_1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2_1"/>
  <p:tag name="KSO_WM_UNIT_ID" val="diagram160353_1*m_h_a*1_2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3_1"/>
  <p:tag name="KSO_WM_UNIT_ID" val="diagram160353_1*m_h_a*1_3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3_1"/>
  <p:tag name="KSO_WM_UNIT_ID" val="diagram160353_1*m_h_f*1_3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4_1"/>
  <p:tag name="KSO_WM_UNIT_ID" val="diagram160353_1*m_h_a*1_4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4_1"/>
  <p:tag name="KSO_WM_UNIT_ID" val="diagram160353_1*m_h_f*1_4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i"/>
  <p:tag name="KSO_WM_UNIT_INDEX" val="1_5"/>
  <p:tag name="KSO_WM_UNIT_ID" val="diagram160708_4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5_1"/>
  <p:tag name="KSO_WM_UNIT_ID" val="diagram160353_1*m_h_a*1_5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5_1"/>
  <p:tag name="KSO_WM_UNIT_ID" val="diagram160353_1*m_h_f*1_5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a"/>
  <p:tag name="KSO_WM_UNIT_INDEX" val="1_6_1"/>
  <p:tag name="KSO_WM_UNIT_ID" val="diagram160353_1*m_h_a*1_6_1"/>
  <p:tag name="KSO_WM_UNIT_CLEAR" val="1"/>
  <p:tag name="KSO_WM_UNIT_LAYERLEVEL" val="1_1_1"/>
  <p:tag name="KSO_WM_UNIT_VALUE" val="21"/>
  <p:tag name="KSO_WM_UNIT_HIGHLIGHT" val="0"/>
  <p:tag name="KSO_WM_UNIT_COMPATIBLE" val="0"/>
  <p:tag name="KSO_WM_UNIT_PRESET_TEXT_INDEX" val="3"/>
  <p:tag name="KSO_WM_UNIT_PRESET_TEXT_LEN" val="12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53"/>
  <p:tag name="KSO_WM_UNIT_TYPE" val="m_h_f"/>
  <p:tag name="KSO_WM_UNIT_INDEX" val="1_6_1"/>
  <p:tag name="KSO_WM_UNIT_ID" val="diagram160353_1*m_h_f*1_6_1"/>
  <p:tag name="KSO_WM_UNIT_CLEAR" val="1"/>
  <p:tag name="KSO_WM_UNIT_LAYERLEVEL" val="1_1_1"/>
  <p:tag name="KSO_WM_UNIT_VALUE" val="42"/>
  <p:tag name="KSO_WM_UNIT_HIGHLIGHT" val="0"/>
  <p:tag name="KSO_WM_UNIT_COMPATIBLE" val="0"/>
  <p:tag name="KSO_WM_UNIT_PRESET_TEXT_INDEX" val="4"/>
  <p:tag name="KSO_WM_UNIT_PRESET_TEXT_LEN" val="40"/>
  <p:tag name="KSO_WM_DIAGRAM_GROUP_CODE" val="m1-1"/>
  <p:tag name="KSO_WM_UNIT_TEXT_FILL_FORE_SCHEMECOLOR_INDEX" val="15"/>
  <p:tag name="KSO_WM_UNIT_TEXT_FILL_TYPE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980,&quot;width&quot;:2372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980,&quot;width&quot;:2372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980,&quot;width&quot;:2372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980,&quot;width&quot;:2430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980,&quot;width&quot;:2372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708"/>
  <p:tag name="KSO_WM_UNIT_TYPE" val="l_i"/>
  <p:tag name="KSO_WM_UNIT_INDEX" val="1_6"/>
  <p:tag name="KSO_WM_UNIT_ID" val="diagram160708_4*l_i*1_6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1701</Words>
  <Application>Microsoft Office PowerPoint</Application>
  <PresentationFormat>自定义</PresentationFormat>
  <Paragraphs>367</Paragraphs>
  <Slides>40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7" baseType="lpstr">
      <vt:lpstr>思源黑体 Medium</vt:lpstr>
      <vt:lpstr>微软雅黑</vt:lpstr>
      <vt:lpstr>Arial</vt:lpstr>
      <vt:lpstr>Calibri</vt:lpstr>
      <vt:lpstr>Calibri Light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qingtong</cp:lastModifiedBy>
  <cp:revision>422</cp:revision>
  <dcterms:created xsi:type="dcterms:W3CDTF">2021-05-18T11:08:00Z</dcterms:created>
  <dcterms:modified xsi:type="dcterms:W3CDTF">2021-09-25T00:40:54Z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61A8C92108874CFDA7560D9E959B041F</vt:lpwstr>
  </property>
</Properties>
</file>