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84" r:id="rId18"/>
    <p:sldId id="285" r:id="rId19"/>
    <p:sldId id="286" r:id="rId20"/>
    <p:sldId id="287" r:id="rId21"/>
    <p:sldId id="274" r:id="rId22"/>
    <p:sldId id="275" r:id="rId23"/>
    <p:sldId id="276" r:id="rId24"/>
    <p:sldId id="277" r:id="rId25"/>
    <p:sldId id="278" r:id="rId26"/>
    <p:sldId id="279" r:id="rId27"/>
    <p:sldId id="280" r:id="rId28"/>
    <p:sldId id="281" r:id="rId29"/>
    <p:sldId id="282" r:id="rId30"/>
    <p:sldId id="283"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6">
          <p15:clr>
            <a:srgbClr val="A4A3A4"/>
          </p15:clr>
        </p15:guide>
        <p15:guide id="2" pos="379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倪腾" initials="倪腾" lastIdx="2" clrIdx="0"/>
  <p:cmAuthor id="2" name=" " initials="" lastIdx="1" clrIdx="1"/>
  <p:cmAuthor id="3" name="廖梦竹" initials="M" lastIdx="2" clrIdx="2"/>
  <p:cmAuthor id="4" name="Administrator" initials="A" lastIdx="2" clrIdx="3"/>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FFFFFF"/>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114" d="100"/>
          <a:sy n="114" d="100"/>
        </p:scale>
        <p:origin x="540" y="108"/>
      </p:cViewPr>
      <p:guideLst>
        <p:guide orient="horz" pos="2196"/>
        <p:guide pos="379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某</a:t>
            </a:r>
            <a:r>
              <a:rPr lang="en-US" altLang="zh-CN"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OTC</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品牌裂变数据</a:t>
            </a:r>
          </a:p>
        </c:rich>
      </c:tx>
      <c:overlay val="0"/>
      <c:spPr>
        <a:noFill/>
        <a:ln>
          <a:noFill/>
        </a:ln>
        <a:effectLst/>
      </c:spPr>
      <c:txPr>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title>
    <c:autoTitleDeleted val="0"/>
    <c:plotArea>
      <c:layout/>
      <c:barChart>
        <c:barDir val="col"/>
        <c:grouping val="clustered"/>
        <c:varyColors val="0"/>
        <c:ser>
          <c:idx val="0"/>
          <c:order val="0"/>
          <c:tx>
            <c:strRef>
              <c:f>[工作簿1]Sheet1!$B$37</c:f>
              <c:strCache>
                <c:ptCount val="1"/>
                <c:pt idx="0">
                  <c:v>投放人数</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[工作簿1]Sheet1!$A$38:$A$43</c:f>
              <c:numCache>
                <c:formatCode>@</c:formatCode>
                <c:ptCount val="6"/>
                <c:pt idx="0" formatCode="General">
                  <c:v>11.27</c:v>
                </c:pt>
                <c:pt idx="1">
                  <c:v>11.3</c:v>
                </c:pt>
                <c:pt idx="2" formatCode="General">
                  <c:v>12.18</c:v>
                </c:pt>
                <c:pt idx="3" formatCode="General">
                  <c:v>12.22</c:v>
                </c:pt>
                <c:pt idx="4" formatCode="General">
                  <c:v>1.22</c:v>
                </c:pt>
                <c:pt idx="5" formatCode="General">
                  <c:v>1.26</c:v>
                </c:pt>
              </c:numCache>
            </c:numRef>
          </c:cat>
          <c:val>
            <c:numRef>
              <c:f>[工作簿1]Sheet1!$B$38:$B$43</c:f>
              <c:numCache>
                <c:formatCode>General</c:formatCode>
                <c:ptCount val="6"/>
                <c:pt idx="0">
                  <c:v>121</c:v>
                </c:pt>
                <c:pt idx="1">
                  <c:v>187</c:v>
                </c:pt>
                <c:pt idx="2">
                  <c:v>103</c:v>
                </c:pt>
                <c:pt idx="3">
                  <c:v>190</c:v>
                </c:pt>
                <c:pt idx="4">
                  <c:v>93</c:v>
                </c:pt>
                <c:pt idx="5">
                  <c:v>120</c:v>
                </c:pt>
              </c:numCache>
            </c:numRef>
          </c:val>
          <c:extLst>
            <c:ext xmlns:c16="http://schemas.microsoft.com/office/drawing/2014/chart" uri="{C3380CC4-5D6E-409C-BE32-E72D297353CC}">
              <c16:uniqueId val="{00000000-B0FA-40CF-9030-F35B1C918D9F}"/>
            </c:ext>
          </c:extLst>
        </c:ser>
        <c:ser>
          <c:idx val="1"/>
          <c:order val="1"/>
          <c:tx>
            <c:strRef>
              <c:f>[工作簿1]Sheet1!$C$37</c:f>
              <c:strCache>
                <c:ptCount val="1"/>
                <c:pt idx="0">
                  <c:v>裂变人数</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[工作簿1]Sheet1!$A$38:$A$43</c:f>
              <c:numCache>
                <c:formatCode>@</c:formatCode>
                <c:ptCount val="6"/>
                <c:pt idx="0" formatCode="General">
                  <c:v>11.27</c:v>
                </c:pt>
                <c:pt idx="1">
                  <c:v>11.3</c:v>
                </c:pt>
                <c:pt idx="2" formatCode="General">
                  <c:v>12.18</c:v>
                </c:pt>
                <c:pt idx="3" formatCode="General">
                  <c:v>12.22</c:v>
                </c:pt>
                <c:pt idx="4" formatCode="General">
                  <c:v>1.22</c:v>
                </c:pt>
                <c:pt idx="5" formatCode="General">
                  <c:v>1.26</c:v>
                </c:pt>
              </c:numCache>
            </c:numRef>
          </c:cat>
          <c:val>
            <c:numRef>
              <c:f>[工作簿1]Sheet1!$C$38:$C$43</c:f>
              <c:numCache>
                <c:formatCode>General</c:formatCode>
                <c:ptCount val="6"/>
                <c:pt idx="0">
                  <c:v>5562</c:v>
                </c:pt>
                <c:pt idx="1">
                  <c:v>5509</c:v>
                </c:pt>
                <c:pt idx="2">
                  <c:v>6518</c:v>
                </c:pt>
                <c:pt idx="3">
                  <c:v>6166</c:v>
                </c:pt>
                <c:pt idx="4">
                  <c:v>5864</c:v>
                </c:pt>
                <c:pt idx="5">
                  <c:v>6260</c:v>
                </c:pt>
              </c:numCache>
            </c:numRef>
          </c:val>
          <c:extLst>
            <c:ext xmlns:c16="http://schemas.microsoft.com/office/drawing/2014/chart" uri="{C3380CC4-5D6E-409C-BE32-E72D297353CC}">
              <c16:uniqueId val="{00000001-B0FA-40CF-9030-F35B1C918D9F}"/>
            </c:ext>
          </c:extLst>
        </c:ser>
        <c:dLbls>
          <c:showLegendKey val="0"/>
          <c:showVal val="1"/>
          <c:showCatName val="0"/>
          <c:showSerName val="0"/>
          <c:showPercent val="0"/>
          <c:showBubbleSize val="0"/>
        </c:dLbls>
        <c:gapWidth val="219"/>
        <c:overlap val="-27"/>
        <c:axId val="17394312"/>
        <c:axId val="969127652"/>
      </c:barChart>
      <c:lineChart>
        <c:grouping val="standard"/>
        <c:varyColors val="0"/>
        <c:ser>
          <c:idx val="2"/>
          <c:order val="2"/>
          <c:tx>
            <c:strRef>
              <c:f>[工作簿1]Sheet1!$D$37</c:f>
              <c:strCache>
                <c:ptCount val="1"/>
                <c:pt idx="0">
                  <c:v>人均成本
（元）</c:v>
                </c:pt>
              </c:strCache>
            </c:strRef>
          </c:tx>
          <c:spPr>
            <a:ln w="28575" cap="rnd">
              <a:solidFill>
                <a:schemeClr val="accent4">
                  <a:lumMod val="60000"/>
                  <a:lumOff val="40000"/>
                </a:schemeClr>
              </a:solidFill>
              <a:round/>
            </a:ln>
            <a:effectLst/>
          </c:spPr>
          <c:marker>
            <c:symbol val="none"/>
          </c:marker>
          <c:dLbls>
            <c:dLbl>
              <c:idx val="1"/>
              <c:layout>
                <c:manualLayout>
                  <c:x val="1.9577985642810498E-2"/>
                  <c:y val="6.56282814140707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0FA-40CF-9030-F35B1C918D9F}"/>
                </c:ext>
              </c:extLst>
            </c:dLbl>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[工作簿1]Sheet1!$A$38:$A$43</c:f>
              <c:numCache>
                <c:formatCode>@</c:formatCode>
                <c:ptCount val="6"/>
                <c:pt idx="0" formatCode="General">
                  <c:v>11.27</c:v>
                </c:pt>
                <c:pt idx="1">
                  <c:v>11.3</c:v>
                </c:pt>
                <c:pt idx="2" formatCode="General">
                  <c:v>12.18</c:v>
                </c:pt>
                <c:pt idx="3" formatCode="General">
                  <c:v>12.22</c:v>
                </c:pt>
                <c:pt idx="4" formatCode="General">
                  <c:v>1.22</c:v>
                </c:pt>
                <c:pt idx="5" formatCode="General">
                  <c:v>1.26</c:v>
                </c:pt>
              </c:numCache>
            </c:numRef>
          </c:cat>
          <c:val>
            <c:numRef>
              <c:f>[工作簿1]Sheet1!$D$38:$D$43</c:f>
              <c:numCache>
                <c:formatCode>0.00_ </c:formatCode>
                <c:ptCount val="6"/>
                <c:pt idx="0">
                  <c:v>0.81238763034879502</c:v>
                </c:pt>
                <c:pt idx="1">
                  <c:v>0.79524414594300197</c:v>
                </c:pt>
                <c:pt idx="2">
                  <c:v>0.71767413316968398</c:v>
                </c:pt>
                <c:pt idx="3">
                  <c:v>0.74059357768407397</c:v>
                </c:pt>
                <c:pt idx="4">
                  <c:v>0.78090040927694404</c:v>
                </c:pt>
                <c:pt idx="5">
                  <c:v>0.71667731629392994</c:v>
                </c:pt>
              </c:numCache>
            </c:numRef>
          </c:val>
          <c:smooth val="0"/>
          <c:extLst>
            <c:ext xmlns:c16="http://schemas.microsoft.com/office/drawing/2014/chart" uri="{C3380CC4-5D6E-409C-BE32-E72D297353CC}">
              <c16:uniqueId val="{00000003-B0FA-40CF-9030-F35B1C918D9F}"/>
            </c:ext>
          </c:extLst>
        </c:ser>
        <c:dLbls>
          <c:showLegendKey val="0"/>
          <c:showVal val="1"/>
          <c:showCatName val="0"/>
          <c:showSerName val="0"/>
          <c:showPercent val="0"/>
          <c:showBubbleSize val="0"/>
        </c:dLbls>
        <c:marker val="1"/>
        <c:smooth val="0"/>
        <c:axId val="243193098"/>
        <c:axId val="266011533"/>
      </c:lineChart>
      <c:catAx>
        <c:axId val="1739431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crossAx val="969127652"/>
        <c:crosses val="autoZero"/>
        <c:auto val="1"/>
        <c:lblAlgn val="ctr"/>
        <c:lblOffset val="100"/>
        <c:noMultiLvlLbl val="0"/>
      </c:catAx>
      <c:valAx>
        <c:axId val="96912765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crossAx val="17394312"/>
        <c:crosses val="autoZero"/>
        <c:crossBetween val="between"/>
      </c:valAx>
      <c:catAx>
        <c:axId val="243193098"/>
        <c:scaling>
          <c:orientation val="minMax"/>
        </c:scaling>
        <c:delete val="1"/>
        <c:axPos val="b"/>
        <c:numFmt formatCode="General" sourceLinked="1"/>
        <c:majorTickMark val="none"/>
        <c:minorTickMark val="none"/>
        <c:tickLblPos val="nextTo"/>
        <c:crossAx val="266011533"/>
        <c:crosses val="autoZero"/>
        <c:auto val="1"/>
        <c:lblAlgn val="ctr"/>
        <c:lblOffset val="100"/>
        <c:noMultiLvlLbl val="0"/>
      </c:catAx>
      <c:valAx>
        <c:axId val="266011533"/>
        <c:scaling>
          <c:orientation val="minMax"/>
        </c:scaling>
        <c:delete val="0"/>
        <c:axPos val="r"/>
        <c:numFmt formatCode="0.00_ "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crossAx val="243193098"/>
        <c:crosses val="max"/>
        <c:crossBetween val="between"/>
      </c:valAx>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legendEntry>
      <c:legendEntry>
        <c:idx val="1"/>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legendEntry>
      <c:legendEntry>
        <c:idx val="2"/>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legendEntry>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2021/9/22</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2021/9/22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2021/9/22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2021/9/22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2021/9/22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2021/9/22</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2021/9/22</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2021/9/22</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2021/9/22</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2021/9/22</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2021/9/22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2021/9/22</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tags" Target="../tags/tag75.xml"/><Relationship Id="rId18" Type="http://schemas.openxmlformats.org/officeDocument/2006/relationships/tags" Target="../tags/tag80.xml"/><Relationship Id="rId26" Type="http://schemas.openxmlformats.org/officeDocument/2006/relationships/image" Target="../media/image6.png"/><Relationship Id="rId3" Type="http://schemas.openxmlformats.org/officeDocument/2006/relationships/tags" Target="../tags/tag65.xml"/><Relationship Id="rId21" Type="http://schemas.openxmlformats.org/officeDocument/2006/relationships/tags" Target="../tags/tag83.xml"/><Relationship Id="rId7" Type="http://schemas.openxmlformats.org/officeDocument/2006/relationships/tags" Target="../tags/tag69.xml"/><Relationship Id="rId12" Type="http://schemas.openxmlformats.org/officeDocument/2006/relationships/tags" Target="../tags/tag74.xml"/><Relationship Id="rId17" Type="http://schemas.openxmlformats.org/officeDocument/2006/relationships/tags" Target="../tags/tag79.xml"/><Relationship Id="rId25" Type="http://schemas.openxmlformats.org/officeDocument/2006/relationships/image" Target="../media/image5.png"/><Relationship Id="rId2" Type="http://schemas.openxmlformats.org/officeDocument/2006/relationships/tags" Target="../tags/tag64.xml"/><Relationship Id="rId16" Type="http://schemas.openxmlformats.org/officeDocument/2006/relationships/tags" Target="../tags/tag78.xml"/><Relationship Id="rId20" Type="http://schemas.openxmlformats.org/officeDocument/2006/relationships/tags" Target="../tags/tag82.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tags" Target="../tags/tag73.xml"/><Relationship Id="rId24" Type="http://schemas.openxmlformats.org/officeDocument/2006/relationships/slideLayout" Target="../slideLayouts/slideLayout1.xml"/><Relationship Id="rId5" Type="http://schemas.openxmlformats.org/officeDocument/2006/relationships/tags" Target="../tags/tag67.xml"/><Relationship Id="rId15" Type="http://schemas.openxmlformats.org/officeDocument/2006/relationships/tags" Target="../tags/tag77.xml"/><Relationship Id="rId23" Type="http://schemas.openxmlformats.org/officeDocument/2006/relationships/tags" Target="../tags/tag85.xml"/><Relationship Id="rId10" Type="http://schemas.openxmlformats.org/officeDocument/2006/relationships/tags" Target="../tags/tag72.xml"/><Relationship Id="rId19" Type="http://schemas.openxmlformats.org/officeDocument/2006/relationships/tags" Target="../tags/tag81.xml"/><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tags" Target="../tags/tag76.xml"/><Relationship Id="rId22" Type="http://schemas.openxmlformats.org/officeDocument/2006/relationships/tags" Target="../tags/tag84.xml"/><Relationship Id="rId27"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media/image3.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6.png"/><Relationship Id="rId5" Type="http://schemas.openxmlformats.org/officeDocument/2006/relationships/tags" Target="../tags/tag90.xml"/><Relationship Id="rId10" Type="http://schemas.openxmlformats.org/officeDocument/2006/relationships/image" Target="../media/image5.png"/><Relationship Id="rId4" Type="http://schemas.openxmlformats.org/officeDocument/2006/relationships/tags" Target="../tags/tag89.xml"/><Relationship Id="rId9"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slideLayout" Target="../slideLayouts/slideLayout1.xml"/><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tags" Target="../tags/tag105.xml"/><Relationship Id="rId2" Type="http://schemas.openxmlformats.org/officeDocument/2006/relationships/tags" Target="../tags/tag95.xml"/><Relationship Id="rId16" Type="http://schemas.openxmlformats.org/officeDocument/2006/relationships/image" Target="../media/image3.png"/><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5" Type="http://schemas.openxmlformats.org/officeDocument/2006/relationships/tags" Target="../tags/tag98.xml"/><Relationship Id="rId15" Type="http://schemas.openxmlformats.org/officeDocument/2006/relationships/image" Target="../media/image6.png"/><Relationship Id="rId10" Type="http://schemas.openxmlformats.org/officeDocument/2006/relationships/tags" Target="../tags/tag103.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39.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9.png"/><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svg"/><Relationship Id="rId15" Type="http://schemas.openxmlformats.org/officeDocument/2006/relationships/image" Target="../media/image6.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3.png"/><Relationship Id="rId3" Type="http://schemas.openxmlformats.org/officeDocument/2006/relationships/image" Target="../media/image22.png"/><Relationship Id="rId7" Type="http://schemas.openxmlformats.org/officeDocument/2006/relationships/image" Target="../media/image11.png"/><Relationship Id="rId12"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23.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5087041" y="3378724"/>
            <a:ext cx="2794635" cy="455295"/>
          </a:xfrm>
          <a:prstGeom prst="rect">
            <a:avLst/>
          </a:prstGeom>
          <a:noFill/>
        </p:spPr>
        <p:txBody>
          <a:bodyPr wrap="none" rtlCol="0">
            <a:spAutoFit/>
          </a:bodyPr>
          <a:lstStyle/>
          <a:p>
            <a:pPr algn="ctr"/>
            <a:r>
              <a:rPr lang="en-US" altLang="zh-CN" sz="2370" b="1" dirty="0">
                <a:solidFill>
                  <a:schemeClr val="tx1"/>
                </a:solidFill>
                <a:latin typeface="+mj-ea"/>
                <a:ea typeface="+mj-ea"/>
                <a:sym typeface="+mn-ea"/>
              </a:rPr>
              <a:t>Part  8</a:t>
            </a:r>
            <a:r>
              <a:rPr lang="en-US" altLang="zh-CN" sz="2370" b="1" dirty="0">
                <a:solidFill>
                  <a:schemeClr val="tx1"/>
                </a:solidFill>
                <a:sym typeface="+mn-ea"/>
              </a:rPr>
              <a:t>     </a:t>
            </a:r>
            <a:r>
              <a:rPr lang="zh-CN" altLang="en-US" sz="2370" b="1" dirty="0">
                <a:solidFill>
                  <a:schemeClr val="tx1"/>
                </a:solidFill>
                <a:sym typeface="+mn-ea"/>
              </a:rPr>
              <a:t>用户裂变</a:t>
            </a:r>
          </a:p>
        </p:txBody>
      </p:sp>
      <p:grpSp>
        <p:nvGrpSpPr>
          <p:cNvPr id="36" name="组合 35"/>
          <p:cNvGrpSpPr/>
          <p:nvPr/>
        </p:nvGrpSpPr>
        <p:grpSpPr>
          <a:xfrm>
            <a:off x="4160054" y="3385123"/>
            <a:ext cx="619781" cy="458623"/>
            <a:chOff x="4729" y="1585"/>
            <a:chExt cx="842" cy="708"/>
          </a:xfrm>
        </p:grpSpPr>
        <p:pic>
          <p:nvPicPr>
            <p:cNvPr id="33" name="图片 32" descr="resource"/>
            <p:cNvPicPr>
              <a:picLocks noChangeAspect="1"/>
            </p:cNvPicPr>
            <p:nvPr/>
          </p:nvPicPr>
          <p:blipFill>
            <a:blip r:embed="rId2" cstate="print"/>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cstate="print"/>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cstate="print"/>
            <a:stretch>
              <a:fillRect/>
            </a:stretch>
          </p:blipFill>
          <p:spPr>
            <a:xfrm>
              <a:off x="4729" y="1585"/>
              <a:ext cx="337" cy="709"/>
            </a:xfrm>
            <a:prstGeom prst="rect">
              <a:avLst/>
            </a:prstGeom>
          </p:spPr>
        </p:pic>
      </p:grpSp>
      <p:sp>
        <p:nvSpPr>
          <p:cNvPr id="2" name="矩形 1"/>
          <p:cNvSpPr/>
          <p:nvPr/>
        </p:nvSpPr>
        <p:spPr>
          <a:xfrm>
            <a:off x="135035" y="156888"/>
            <a:ext cx="11909882" cy="655250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nvGrpSpPr>
          <p:cNvPr id="9" name="组合 8"/>
          <p:cNvGrpSpPr/>
          <p:nvPr/>
        </p:nvGrpSpPr>
        <p:grpSpPr>
          <a:xfrm>
            <a:off x="4241625" y="1395527"/>
            <a:ext cx="3575205" cy="876987"/>
            <a:chOff x="5993" y="4227"/>
            <a:chExt cx="3987"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45"/>
            </a:p>
          </p:txBody>
        </p:sp>
        <p:sp>
          <p:nvSpPr>
            <p:cNvPr id="3" name="矩形 2"/>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45"/>
            </a:p>
          </p:txBody>
        </p:sp>
        <p:pic>
          <p:nvPicPr>
            <p:cNvPr id="4" name="图片 3" descr="resource"/>
            <p:cNvPicPr>
              <a:picLocks noChangeAspect="1"/>
            </p:cNvPicPr>
            <p:nvPr/>
          </p:nvPicPr>
          <p:blipFill>
            <a:blip r:embed="rId4"/>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1" name="文本框 10"/>
            <p:cNvSpPr txBox="1"/>
            <p:nvPr/>
          </p:nvSpPr>
          <p:spPr>
            <a:xfrm>
              <a:off x="7009" y="4673"/>
              <a:ext cx="2971" cy="489"/>
            </a:xfrm>
            <a:prstGeom prst="rect">
              <a:avLst/>
            </a:prstGeom>
            <a:noFill/>
          </p:spPr>
          <p:txBody>
            <a:bodyPr wrap="square" rtlCol="0">
              <a:spAutoFit/>
            </a:bodyPr>
            <a:lstStyle/>
            <a:p>
              <a:pPr algn="l"/>
              <a:r>
                <a:rPr lang="zh-CN" altLang="en-US" sz="2260" b="1">
                  <a:solidFill>
                    <a:srgbClr val="FEA900"/>
                  </a:solidFill>
                  <a:sym typeface="+mn-ea"/>
                </a:rPr>
                <a:t>品牌私域运营中心</a:t>
              </a:r>
            </a:p>
          </p:txBody>
        </p:sp>
        <p:sp>
          <p:nvSpPr>
            <p:cNvPr id="14" name="文本框 13"/>
            <p:cNvSpPr txBox="1"/>
            <p:nvPr/>
          </p:nvSpPr>
          <p:spPr>
            <a:xfrm>
              <a:off x="5994" y="4673"/>
              <a:ext cx="990" cy="489"/>
            </a:xfrm>
            <a:prstGeom prst="rect">
              <a:avLst/>
            </a:prstGeom>
            <a:noFill/>
            <a:effectLst/>
          </p:spPr>
          <p:txBody>
            <a:bodyPr wrap="square" rtlCol="0">
              <a:spAutoFit/>
            </a:bodyPr>
            <a:lstStyle/>
            <a:p>
              <a:pPr algn="l"/>
              <a:r>
                <a:rPr lang="zh-CN" altLang="en-US" sz="2260" b="1">
                  <a:solidFill>
                    <a:schemeClr val="tx1"/>
                  </a:solidFill>
                  <a:sym typeface="+mn-ea"/>
                </a:rPr>
                <a:t>点燃 </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09" name="文本框 108"/>
          <p:cNvSpPr txBox="1"/>
          <p:nvPr/>
        </p:nvSpPr>
        <p:spPr>
          <a:xfrm>
            <a:off x="757282" y="2919282"/>
            <a:ext cx="2658354" cy="1861185"/>
          </a:xfrm>
          <a:prstGeom prst="rect">
            <a:avLst/>
          </a:prstGeom>
          <a:noFill/>
        </p:spPr>
        <p:txBody>
          <a:bodyPr wrap="square" rtlCol="0" anchor="t">
            <a:spAutoFit/>
          </a:bodyPr>
          <a:lstStyle/>
          <a:p>
            <a:pPr>
              <a:lnSpc>
                <a:spcPct val="160000"/>
              </a:lnSpc>
            </a:pPr>
            <a:r>
              <a:rPr lang="zh-CN" altLang="en-US" sz="1200" b="1"/>
              <a:t>要素包括：主题、时间、规则、奖品等信息，这些信息务必清晰，以免引起有没有用户的不满情绪；</a:t>
            </a:r>
          </a:p>
          <a:p>
            <a:pPr>
              <a:lnSpc>
                <a:spcPct val="160000"/>
              </a:lnSpc>
            </a:pPr>
            <a:endParaRPr lang="zh-CN" altLang="en-US" sz="1200" b="1"/>
          </a:p>
          <a:p>
            <a:pPr>
              <a:lnSpc>
                <a:spcPct val="160000"/>
              </a:lnSpc>
            </a:pPr>
            <a:r>
              <a:rPr lang="zh-CN" altLang="en-US" sz="1200" b="1"/>
              <a:t>活动进度及时在活动界面更新，群内告知、提醒，减少用户投诉；</a:t>
            </a:r>
          </a:p>
        </p:txBody>
      </p:sp>
      <p:sp>
        <p:nvSpPr>
          <p:cNvPr id="110" name="文本框 109"/>
          <p:cNvSpPr txBox="1"/>
          <p:nvPr/>
        </p:nvSpPr>
        <p:spPr>
          <a:xfrm>
            <a:off x="1028389" y="2371043"/>
            <a:ext cx="2183917" cy="346075"/>
          </a:xfrm>
          <a:prstGeom prst="rect">
            <a:avLst/>
          </a:prstGeom>
          <a:noFill/>
        </p:spPr>
        <p:txBody>
          <a:bodyPr wrap="square" rtlCol="0" anchor="t">
            <a:spAutoFit/>
          </a:bodyPr>
          <a:lstStyle/>
          <a:p>
            <a:pPr algn="ctr"/>
            <a:r>
              <a:rPr lang="zh-CN" altLang="en-US" sz="1660" b="1">
                <a:latin typeface="微软雅黑" panose="020B0503020204020204" pitchFamily="34" charset="-122"/>
                <a:ea typeface="微软雅黑" panose="020B0503020204020204" pitchFamily="34" charset="-122"/>
                <a:sym typeface="+mn-ea"/>
              </a:rPr>
              <a:t>活动介绍清晰</a:t>
            </a:r>
            <a:endParaRPr lang="zh-CN" altLang="en-US" sz="1665" b="1">
              <a:solidFill>
                <a:schemeClr val="tx1"/>
              </a:solidFill>
              <a:sym typeface="+mn-ea"/>
            </a:endParaRPr>
          </a:p>
        </p:txBody>
      </p:sp>
      <p:sp>
        <p:nvSpPr>
          <p:cNvPr id="164" name="矩形 163"/>
          <p:cNvSpPr/>
          <p:nvPr/>
        </p:nvSpPr>
        <p:spPr>
          <a:xfrm>
            <a:off x="711344" y="2074332"/>
            <a:ext cx="2803698" cy="3584638"/>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6" name="文本框 5"/>
          <p:cNvSpPr txBox="1"/>
          <p:nvPr/>
        </p:nvSpPr>
        <p:spPr>
          <a:xfrm>
            <a:off x="4875706" y="5779192"/>
            <a:ext cx="2183917" cy="347345"/>
          </a:xfrm>
          <a:prstGeom prst="rect">
            <a:avLst/>
          </a:prstGeom>
          <a:noFill/>
        </p:spPr>
        <p:txBody>
          <a:bodyPr wrap="square" rtlCol="0" anchor="t">
            <a:spAutoFit/>
          </a:bodyPr>
          <a:lstStyle/>
          <a:p>
            <a:pPr algn="ctr"/>
            <a:r>
              <a:rPr lang="zh-CN" altLang="en-US" sz="1665" b="1">
                <a:solidFill>
                  <a:schemeClr val="tx1"/>
                </a:solidFill>
                <a:sym typeface="+mn-ea"/>
              </a:rPr>
              <a:t>活动信息清晰</a:t>
            </a:r>
          </a:p>
        </p:txBody>
      </p:sp>
      <p:sp>
        <p:nvSpPr>
          <p:cNvPr id="7" name="文本框 6"/>
          <p:cNvSpPr txBox="1"/>
          <p:nvPr/>
        </p:nvSpPr>
        <p:spPr>
          <a:xfrm>
            <a:off x="8784494" y="5779192"/>
            <a:ext cx="2183917" cy="347345"/>
          </a:xfrm>
          <a:prstGeom prst="rect">
            <a:avLst/>
          </a:prstGeom>
          <a:noFill/>
        </p:spPr>
        <p:txBody>
          <a:bodyPr wrap="square" rtlCol="0" anchor="t">
            <a:spAutoFit/>
          </a:bodyPr>
          <a:lstStyle/>
          <a:p>
            <a:pPr algn="ctr"/>
            <a:r>
              <a:rPr lang="zh-CN" altLang="en-US" sz="1665" b="1">
                <a:solidFill>
                  <a:schemeClr val="tx1"/>
                </a:solidFill>
                <a:sym typeface="+mn-ea"/>
              </a:rPr>
              <a:t>活动进度及时</a:t>
            </a:r>
          </a:p>
        </p:txBody>
      </p:sp>
      <p:pic>
        <p:nvPicPr>
          <p:cNvPr id="9" name="图片 8"/>
          <p:cNvPicPr>
            <a:picLocks noChangeAspect="1"/>
          </p:cNvPicPr>
          <p:nvPr/>
        </p:nvPicPr>
        <p:blipFill>
          <a:blip r:embed="rId2"/>
          <a:stretch>
            <a:fillRect/>
          </a:stretch>
        </p:blipFill>
        <p:spPr>
          <a:xfrm>
            <a:off x="4170758" y="1564594"/>
            <a:ext cx="1796598" cy="4039968"/>
          </a:xfrm>
          <a:prstGeom prst="rect">
            <a:avLst/>
          </a:prstGeom>
          <a:ln w="19050">
            <a:solidFill>
              <a:srgbClr val="FEA900"/>
            </a:solidFill>
          </a:ln>
        </p:spPr>
      </p:pic>
      <p:pic>
        <p:nvPicPr>
          <p:cNvPr id="10" name="图片 9"/>
          <p:cNvPicPr>
            <a:picLocks noChangeAspect="1"/>
          </p:cNvPicPr>
          <p:nvPr/>
        </p:nvPicPr>
        <p:blipFill>
          <a:blip r:embed="rId3"/>
          <a:stretch>
            <a:fillRect/>
          </a:stretch>
        </p:blipFill>
        <p:spPr>
          <a:xfrm>
            <a:off x="5967355" y="1564594"/>
            <a:ext cx="1806104" cy="4039968"/>
          </a:xfrm>
          <a:prstGeom prst="rect">
            <a:avLst/>
          </a:prstGeom>
          <a:ln w="19050">
            <a:solidFill>
              <a:srgbClr val="FEA900"/>
            </a:solidFill>
          </a:ln>
        </p:spPr>
      </p:pic>
      <p:pic>
        <p:nvPicPr>
          <p:cNvPr id="11" name="图片 10"/>
          <p:cNvPicPr>
            <a:picLocks noChangeAspect="1"/>
          </p:cNvPicPr>
          <p:nvPr/>
        </p:nvPicPr>
        <p:blipFill>
          <a:blip r:embed="rId4"/>
          <a:stretch>
            <a:fillRect/>
          </a:stretch>
        </p:blipFill>
        <p:spPr>
          <a:xfrm>
            <a:off x="8875498" y="1555089"/>
            <a:ext cx="1806104" cy="4049475"/>
          </a:xfrm>
          <a:prstGeom prst="rect">
            <a:avLst/>
          </a:prstGeom>
          <a:ln w="19050">
            <a:solidFill>
              <a:srgbClr val="FEA900"/>
            </a:solidFill>
          </a:ln>
        </p:spPr>
      </p:pic>
      <p:sp>
        <p:nvSpPr>
          <p:cNvPr id="4" name="文本框 3"/>
          <p:cNvSpPr txBox="1"/>
          <p:nvPr/>
        </p:nvSpPr>
        <p:spPr>
          <a:xfrm>
            <a:off x="1060135" y="438538"/>
            <a:ext cx="3561080" cy="383540"/>
          </a:xfrm>
          <a:prstGeom prst="rect">
            <a:avLst/>
          </a:prstGeom>
          <a:noFill/>
        </p:spPr>
        <p:txBody>
          <a:bodyPr wrap="none" rtlCol="0">
            <a:spAutoFit/>
          </a:bodyPr>
          <a:lstStyle/>
          <a:p>
            <a:pPr algn="ctr"/>
            <a:r>
              <a:rPr lang="zh-CN" altLang="en-US" sz="1900" b="1">
                <a:sym typeface="+mn-ea"/>
              </a:rPr>
              <a:t>案例一解析：裂变活动</a:t>
            </a:r>
            <a:r>
              <a:rPr lang="zh-CN" sz="1900" b="1">
                <a:sym typeface="+mn-ea"/>
              </a:rPr>
              <a:t>客服话术</a:t>
            </a:r>
            <a:endParaRPr lang="zh-CN" sz="1900" b="1">
              <a:solidFill>
                <a:schemeClr val="tx1"/>
              </a:solidFill>
              <a:sym typeface="+mn-ea"/>
            </a:endParaRPr>
          </a:p>
        </p:txBody>
      </p:sp>
      <p:grpSp>
        <p:nvGrpSpPr>
          <p:cNvPr id="5" name="组合 4"/>
          <p:cNvGrpSpPr/>
          <p:nvPr/>
        </p:nvGrpSpPr>
        <p:grpSpPr>
          <a:xfrm>
            <a:off x="565947" y="472495"/>
            <a:ext cx="405972" cy="332777"/>
            <a:chOff x="4729" y="1585"/>
            <a:chExt cx="842" cy="708"/>
          </a:xfrm>
        </p:grpSpPr>
        <p:pic>
          <p:nvPicPr>
            <p:cNvPr id="8" name="图片 7" descr="resource"/>
            <p:cNvPicPr>
              <a:picLocks noChangeAspect="1"/>
            </p:cNvPicPr>
            <p:nvPr/>
          </p:nvPicPr>
          <p:blipFill>
            <a:blip r:embed="rId5"/>
            <a:stretch>
              <a:fillRect/>
            </a:stretch>
          </p:blipFill>
          <p:spPr>
            <a:xfrm>
              <a:off x="5235" y="1585"/>
              <a:ext cx="337" cy="709"/>
            </a:xfrm>
            <a:prstGeom prst="rect">
              <a:avLst/>
            </a:prstGeom>
          </p:spPr>
        </p:pic>
        <p:pic>
          <p:nvPicPr>
            <p:cNvPr id="13" name="图片 12" descr="resource"/>
            <p:cNvPicPr>
              <a:picLocks noChangeAspect="1"/>
            </p:cNvPicPr>
            <p:nvPr/>
          </p:nvPicPr>
          <p:blipFill>
            <a:blip r:embed="rId6"/>
            <a:stretch>
              <a:fillRect/>
            </a:stretch>
          </p:blipFill>
          <p:spPr>
            <a:xfrm>
              <a:off x="4982" y="1585"/>
              <a:ext cx="337" cy="709"/>
            </a:xfrm>
            <a:prstGeom prst="rect">
              <a:avLst/>
            </a:prstGeom>
          </p:spPr>
        </p:pic>
        <p:pic>
          <p:nvPicPr>
            <p:cNvPr id="15" name="图片 14" descr="resource"/>
            <p:cNvPicPr>
              <a:picLocks noChangeAspect="1"/>
            </p:cNvPicPr>
            <p:nvPr/>
          </p:nvPicPr>
          <p:blipFill>
            <a:blip r:embed="rId5"/>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7"/>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09" name="文本框 108"/>
          <p:cNvSpPr txBox="1"/>
          <p:nvPr/>
        </p:nvSpPr>
        <p:spPr>
          <a:xfrm>
            <a:off x="2060468" y="2708460"/>
            <a:ext cx="3234509" cy="2745740"/>
          </a:xfrm>
          <a:prstGeom prst="rect">
            <a:avLst/>
          </a:prstGeom>
          <a:noFill/>
        </p:spPr>
        <p:txBody>
          <a:bodyPr wrap="square" rtlCol="0" anchor="t">
            <a:spAutoFit/>
          </a:bodyPr>
          <a:lstStyle/>
          <a:p>
            <a:pPr>
              <a:lnSpc>
                <a:spcPct val="160000"/>
              </a:lnSpc>
            </a:pPr>
            <a:r>
              <a:rPr lang="zh-CN" altLang="en-US" sz="1200" b="1"/>
              <a:t>1、活动前/进程中需反复强调奖品有限&amp;规则</a:t>
            </a:r>
          </a:p>
          <a:p>
            <a:pPr>
              <a:lnSpc>
                <a:spcPct val="160000"/>
              </a:lnSpc>
            </a:pPr>
            <a:endParaRPr lang="zh-CN" altLang="en-US" sz="1200" b="1"/>
          </a:p>
          <a:p>
            <a:pPr>
              <a:lnSpc>
                <a:spcPct val="160000"/>
              </a:lnSpc>
            </a:pPr>
            <a:r>
              <a:rPr lang="zh-CN" altLang="en-US" sz="1200" b="1"/>
              <a:t>2、预留部分奖品，用于社群成员返场参加</a:t>
            </a:r>
          </a:p>
          <a:p>
            <a:pPr>
              <a:lnSpc>
                <a:spcPct val="160000"/>
              </a:lnSpc>
            </a:pPr>
            <a:endParaRPr lang="zh-CN" altLang="en-US" sz="1200" b="1"/>
          </a:p>
          <a:p>
            <a:pPr>
              <a:lnSpc>
                <a:spcPct val="160000"/>
              </a:lnSpc>
            </a:pPr>
            <a:r>
              <a:rPr lang="zh-CN" altLang="en-US" sz="1200" b="1"/>
              <a:t>3、水军&amp;KOC提前入群撑场</a:t>
            </a:r>
          </a:p>
          <a:p>
            <a:pPr>
              <a:lnSpc>
                <a:spcPct val="160000"/>
              </a:lnSpc>
            </a:pPr>
            <a:endParaRPr lang="zh-CN" altLang="en-US" sz="1200" b="1"/>
          </a:p>
          <a:p>
            <a:pPr>
              <a:lnSpc>
                <a:spcPct val="160000"/>
              </a:lnSpc>
            </a:pPr>
            <a:r>
              <a:rPr lang="zh-CN" altLang="en-US" sz="1200" b="1"/>
              <a:t>4、额外赠送积分/小礼品安抚</a:t>
            </a:r>
          </a:p>
          <a:p>
            <a:pPr>
              <a:lnSpc>
                <a:spcPct val="160000"/>
              </a:lnSpc>
            </a:pPr>
            <a:endParaRPr lang="zh-CN" altLang="en-US" sz="1200" b="1"/>
          </a:p>
          <a:p>
            <a:pPr>
              <a:lnSpc>
                <a:spcPct val="160000"/>
              </a:lnSpc>
            </a:pPr>
            <a:r>
              <a:rPr lang="zh-CN" altLang="en-US" sz="1200" b="1"/>
              <a:t>相关</a:t>
            </a:r>
            <a:r>
              <a:rPr lang="en-US" altLang="zh-CN" sz="1200" b="1"/>
              <a:t>Q&amp;A</a:t>
            </a:r>
            <a:r>
              <a:rPr lang="zh-CN" altLang="en-US" sz="1200" b="1"/>
              <a:t>话术要提前准备</a:t>
            </a:r>
          </a:p>
        </p:txBody>
      </p:sp>
      <p:sp>
        <p:nvSpPr>
          <p:cNvPr id="110" name="文本框 109"/>
          <p:cNvSpPr txBox="1"/>
          <p:nvPr/>
        </p:nvSpPr>
        <p:spPr>
          <a:xfrm>
            <a:off x="2513195" y="2294363"/>
            <a:ext cx="2183917" cy="347345"/>
          </a:xfrm>
          <a:prstGeom prst="rect">
            <a:avLst/>
          </a:prstGeom>
          <a:noFill/>
        </p:spPr>
        <p:txBody>
          <a:bodyPr wrap="square" rtlCol="0" anchor="t">
            <a:spAutoFit/>
          </a:bodyPr>
          <a:lstStyle/>
          <a:p>
            <a:pPr algn="ctr"/>
            <a:r>
              <a:rPr lang="zh-CN" altLang="en-US" sz="1665" b="1">
                <a:solidFill>
                  <a:schemeClr val="tx1"/>
                </a:solidFill>
                <a:sym typeface="+mn-ea"/>
              </a:rPr>
              <a:t>异议处理</a:t>
            </a:r>
          </a:p>
        </p:txBody>
      </p:sp>
      <p:sp>
        <p:nvSpPr>
          <p:cNvPr id="164" name="矩形 163"/>
          <p:cNvSpPr/>
          <p:nvPr/>
        </p:nvSpPr>
        <p:spPr>
          <a:xfrm>
            <a:off x="2060468" y="2064600"/>
            <a:ext cx="3090655" cy="3718038"/>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pic>
        <p:nvPicPr>
          <p:cNvPr id="3" name="图片 2"/>
          <p:cNvPicPr>
            <a:picLocks noChangeAspect="1"/>
          </p:cNvPicPr>
          <p:nvPr/>
        </p:nvPicPr>
        <p:blipFill>
          <a:blip r:embed="rId2"/>
          <a:stretch>
            <a:fillRect/>
          </a:stretch>
        </p:blipFill>
        <p:spPr>
          <a:xfrm>
            <a:off x="6659378" y="1989821"/>
            <a:ext cx="2832730" cy="3792817"/>
          </a:xfrm>
          <a:prstGeom prst="rect">
            <a:avLst/>
          </a:prstGeom>
          <a:ln w="19050">
            <a:solidFill>
              <a:srgbClr val="FEA900"/>
            </a:solidFill>
          </a:ln>
        </p:spPr>
      </p:pic>
      <p:sp>
        <p:nvSpPr>
          <p:cNvPr id="7" name="文本框 6"/>
          <p:cNvSpPr txBox="1"/>
          <p:nvPr/>
        </p:nvSpPr>
        <p:spPr>
          <a:xfrm>
            <a:off x="1060135" y="438538"/>
            <a:ext cx="3561080" cy="383540"/>
          </a:xfrm>
          <a:prstGeom prst="rect">
            <a:avLst/>
          </a:prstGeom>
          <a:noFill/>
        </p:spPr>
        <p:txBody>
          <a:bodyPr wrap="none" rtlCol="0">
            <a:spAutoFit/>
          </a:bodyPr>
          <a:lstStyle/>
          <a:p>
            <a:pPr algn="ctr"/>
            <a:r>
              <a:rPr lang="zh-CN" altLang="en-US" sz="1900" b="1">
                <a:sym typeface="+mn-ea"/>
              </a:rPr>
              <a:t>案例一解析：裂变活动</a:t>
            </a:r>
            <a:r>
              <a:rPr lang="zh-CN" sz="1900" b="1">
                <a:sym typeface="+mn-ea"/>
              </a:rPr>
              <a:t>客服话术</a:t>
            </a:r>
            <a:endParaRPr lang="zh-CN" sz="1900" b="1">
              <a:solidFill>
                <a:schemeClr val="tx1"/>
              </a:solidFill>
              <a:sym typeface="+mn-ea"/>
            </a:endParaRPr>
          </a:p>
        </p:txBody>
      </p:sp>
      <p:grpSp>
        <p:nvGrpSpPr>
          <p:cNvPr id="8" name="组合 7"/>
          <p:cNvGrpSpPr/>
          <p:nvPr/>
        </p:nvGrpSpPr>
        <p:grpSpPr>
          <a:xfrm>
            <a:off x="565947" y="472495"/>
            <a:ext cx="405972" cy="332777"/>
            <a:chOff x="4729" y="1585"/>
            <a:chExt cx="842" cy="708"/>
          </a:xfrm>
        </p:grpSpPr>
        <p:pic>
          <p:nvPicPr>
            <p:cNvPr id="9" name="图片 8" descr="resource"/>
            <p:cNvPicPr>
              <a:picLocks noChangeAspect="1"/>
            </p:cNvPicPr>
            <p:nvPr/>
          </p:nvPicPr>
          <p:blipFill>
            <a:blip r:embed="rId3"/>
            <a:stretch>
              <a:fillRect/>
            </a:stretch>
          </p:blipFill>
          <p:spPr>
            <a:xfrm>
              <a:off x="5235" y="1585"/>
              <a:ext cx="337" cy="709"/>
            </a:xfrm>
            <a:prstGeom prst="rect">
              <a:avLst/>
            </a:prstGeom>
          </p:spPr>
        </p:pic>
        <p:pic>
          <p:nvPicPr>
            <p:cNvPr id="10" name="图片 9" descr="resource"/>
            <p:cNvPicPr>
              <a:picLocks noChangeAspect="1"/>
            </p:cNvPicPr>
            <p:nvPr/>
          </p:nvPicPr>
          <p:blipFill>
            <a:blip r:embed="rId4"/>
            <a:stretch>
              <a:fillRect/>
            </a:stretch>
          </p:blipFill>
          <p:spPr>
            <a:xfrm>
              <a:off x="4982" y="1585"/>
              <a:ext cx="337" cy="709"/>
            </a:xfrm>
            <a:prstGeom prst="rect">
              <a:avLst/>
            </a:prstGeom>
          </p:spPr>
        </p:pic>
        <p:pic>
          <p:nvPicPr>
            <p:cNvPr id="11" name="图片 10" descr="resource"/>
            <p:cNvPicPr>
              <a:picLocks noChangeAspect="1"/>
            </p:cNvPicPr>
            <p:nvPr/>
          </p:nvPicPr>
          <p:blipFill>
            <a:blip r:embed="rId3"/>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5"/>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0737" y="8020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7" name="文本框 6"/>
          <p:cNvSpPr txBox="1"/>
          <p:nvPr/>
        </p:nvSpPr>
        <p:spPr>
          <a:xfrm>
            <a:off x="1962875" y="1132397"/>
            <a:ext cx="4820712" cy="368300"/>
          </a:xfrm>
          <a:prstGeom prst="rect">
            <a:avLst/>
          </a:prstGeom>
          <a:noFill/>
        </p:spPr>
        <p:txBody>
          <a:bodyPr wrap="square" rtlCol="0">
            <a:spAutoFit/>
          </a:bodyPr>
          <a:lstStyle/>
          <a:p>
            <a:r>
              <a:rPr lang="zh-CN" altLang="en-US" sz="1795"/>
              <a:t>利用品牌粉丝微信生态关系，添加更多精准粉</a:t>
            </a:r>
          </a:p>
        </p:txBody>
      </p:sp>
      <p:sp>
        <p:nvSpPr>
          <p:cNvPr id="15" name="文本框 14"/>
          <p:cNvSpPr txBox="1"/>
          <p:nvPr/>
        </p:nvSpPr>
        <p:spPr>
          <a:xfrm>
            <a:off x="1962875" y="2008199"/>
            <a:ext cx="4572294" cy="3138170"/>
          </a:xfrm>
          <a:prstGeom prst="rect">
            <a:avLst/>
          </a:prstGeom>
          <a:noFill/>
        </p:spPr>
        <p:txBody>
          <a:bodyPr wrap="square" rtlCol="0">
            <a:spAutoFit/>
          </a:bodyPr>
          <a:lstStyle/>
          <a:p>
            <a:pPr marL="285750" indent="-285750">
              <a:buFont typeface="Arial" panose="020B0604020202020204" pitchFamily="34" charset="0"/>
              <a:buChar char="•"/>
            </a:pPr>
            <a:r>
              <a:rPr lang="zh-CN" altLang="en-US" sz="1795"/>
              <a:t>利用品牌粉丝进行裂变，吸引来的是同类型的外部粉，非泛粉</a:t>
            </a:r>
          </a:p>
          <a:p>
            <a:pPr marL="285750" indent="-285750">
              <a:buFont typeface="Arial" panose="020B0604020202020204" pitchFamily="34" charset="0"/>
              <a:buChar char="•"/>
            </a:pPr>
            <a:endParaRPr lang="zh-CN" altLang="en-US" sz="1795"/>
          </a:p>
          <a:p>
            <a:pPr marL="285750" indent="-285750">
              <a:buFont typeface="Arial" panose="020B0604020202020204" pitchFamily="34" charset="0"/>
              <a:buChar char="•"/>
            </a:pPr>
            <a:r>
              <a:rPr lang="zh-CN" altLang="en-US" sz="1795"/>
              <a:t>活动奖品设符合品牌人群，吸引精准人群参与</a:t>
            </a:r>
          </a:p>
          <a:p>
            <a:pPr marL="285750" indent="-285750">
              <a:buFont typeface="Arial" panose="020B0604020202020204" pitchFamily="34" charset="0"/>
              <a:buChar char="•"/>
            </a:pPr>
            <a:endParaRPr lang="zh-CN" altLang="en-US" sz="1795"/>
          </a:p>
          <a:p>
            <a:pPr marL="285750" indent="-285750">
              <a:buFont typeface="Arial" panose="020B0604020202020204" pitchFamily="34" charset="0"/>
              <a:buChar char="•"/>
            </a:pPr>
            <a:r>
              <a:rPr lang="zh-CN" altLang="en-US" sz="1795"/>
              <a:t>礼品兑换回归商城小程序，引导用户体验商城，了解品牌</a:t>
            </a:r>
          </a:p>
          <a:p>
            <a:pPr marL="285750" indent="-285750">
              <a:buFont typeface="Arial" panose="020B0604020202020204" pitchFamily="34" charset="0"/>
              <a:buChar char="•"/>
            </a:pPr>
            <a:endParaRPr lang="zh-CN" altLang="en-US" sz="1795"/>
          </a:p>
          <a:p>
            <a:pPr marL="285750" indent="-285750">
              <a:buFont typeface="Arial" panose="020B0604020202020204" pitchFamily="34" charset="0"/>
              <a:buChar char="•"/>
            </a:pPr>
            <a:r>
              <a:rPr lang="zh-CN" altLang="en-US" sz="1795"/>
              <a:t>裂变后紧接邀请入群，提高与粉丝接触频率，也筛选出意向客户</a:t>
            </a:r>
          </a:p>
        </p:txBody>
      </p:sp>
      <p:pic>
        <p:nvPicPr>
          <p:cNvPr id="16" name="图片 15"/>
          <p:cNvPicPr>
            <a:picLocks noChangeAspect="1"/>
          </p:cNvPicPr>
          <p:nvPr/>
        </p:nvPicPr>
        <p:blipFill>
          <a:blip r:embed="rId2"/>
          <a:stretch>
            <a:fillRect/>
          </a:stretch>
        </p:blipFill>
        <p:spPr>
          <a:xfrm>
            <a:off x="6911022" y="1499954"/>
            <a:ext cx="4328311" cy="3487364"/>
          </a:xfrm>
          <a:prstGeom prst="rect">
            <a:avLst/>
          </a:prstGeom>
          <a:ln w="19050">
            <a:solidFill>
              <a:srgbClr val="FEA900"/>
            </a:solidFill>
          </a:ln>
        </p:spPr>
      </p:pic>
      <p:sp>
        <p:nvSpPr>
          <p:cNvPr id="17" name="文本框 16"/>
          <p:cNvSpPr txBox="1"/>
          <p:nvPr/>
        </p:nvSpPr>
        <p:spPr>
          <a:xfrm>
            <a:off x="8252551" y="5140046"/>
            <a:ext cx="1664151" cy="321945"/>
          </a:xfrm>
          <a:prstGeom prst="rect">
            <a:avLst/>
          </a:prstGeom>
          <a:noFill/>
        </p:spPr>
        <p:txBody>
          <a:bodyPr wrap="square" rtlCol="0">
            <a:spAutoFit/>
          </a:bodyPr>
          <a:lstStyle/>
          <a:p>
            <a:pPr algn="ctr"/>
            <a:r>
              <a:rPr lang="zh-CN" altLang="en-US" sz="1495"/>
              <a:t>礼品兑换流程</a:t>
            </a:r>
          </a:p>
        </p:txBody>
      </p:sp>
      <p:sp>
        <p:nvSpPr>
          <p:cNvPr id="4" name="文本框 3"/>
          <p:cNvSpPr txBox="1"/>
          <p:nvPr/>
        </p:nvSpPr>
        <p:spPr>
          <a:xfrm>
            <a:off x="1096770" y="439293"/>
            <a:ext cx="2595880" cy="383540"/>
          </a:xfrm>
          <a:prstGeom prst="rect">
            <a:avLst/>
          </a:prstGeom>
          <a:noFill/>
        </p:spPr>
        <p:txBody>
          <a:bodyPr wrap="none" rtlCol="0">
            <a:spAutoFit/>
          </a:bodyPr>
          <a:lstStyle/>
          <a:p>
            <a:pPr algn="ctr"/>
            <a:r>
              <a:rPr lang="zh-CN" altLang="en-US" sz="1900" b="1">
                <a:sym typeface="+mn-ea"/>
              </a:rPr>
              <a:t>案例一解析：裂变数据</a:t>
            </a:r>
            <a:endParaRPr lang="zh-CN" sz="1900" b="1">
              <a:solidFill>
                <a:schemeClr val="tx1"/>
              </a:solidFill>
              <a:sym typeface="+mn-ea"/>
            </a:endParaRPr>
          </a:p>
        </p:txBody>
      </p:sp>
      <p:grpSp>
        <p:nvGrpSpPr>
          <p:cNvPr id="5" name="组合 4"/>
          <p:cNvGrpSpPr/>
          <p:nvPr/>
        </p:nvGrpSpPr>
        <p:grpSpPr>
          <a:xfrm>
            <a:off x="565947" y="472495"/>
            <a:ext cx="405972" cy="332777"/>
            <a:chOff x="4729" y="1585"/>
            <a:chExt cx="842" cy="708"/>
          </a:xfrm>
        </p:grpSpPr>
        <p:pic>
          <p:nvPicPr>
            <p:cNvPr id="8" name="图片 7" descr="resource"/>
            <p:cNvPicPr>
              <a:picLocks noChangeAspect="1"/>
            </p:cNvPicPr>
            <p:nvPr/>
          </p:nvPicPr>
          <p:blipFill>
            <a:blip r:embed="rId3"/>
            <a:stretch>
              <a:fillRect/>
            </a:stretch>
          </p:blipFill>
          <p:spPr>
            <a:xfrm>
              <a:off x="5235" y="1585"/>
              <a:ext cx="337" cy="709"/>
            </a:xfrm>
            <a:prstGeom prst="rect">
              <a:avLst/>
            </a:prstGeom>
          </p:spPr>
        </p:pic>
        <p:pic>
          <p:nvPicPr>
            <p:cNvPr id="13" name="图片 12" descr="resource"/>
            <p:cNvPicPr>
              <a:picLocks noChangeAspect="1"/>
            </p:cNvPicPr>
            <p:nvPr/>
          </p:nvPicPr>
          <p:blipFill>
            <a:blip r:embed="rId4"/>
            <a:stretch>
              <a:fillRect/>
            </a:stretch>
          </p:blipFill>
          <p:spPr>
            <a:xfrm>
              <a:off x="4982" y="1585"/>
              <a:ext cx="337" cy="709"/>
            </a:xfrm>
            <a:prstGeom prst="rect">
              <a:avLst/>
            </a:prstGeom>
          </p:spPr>
        </p:pic>
        <p:pic>
          <p:nvPicPr>
            <p:cNvPr id="3" name="图片 2" descr="resource"/>
            <p:cNvPicPr>
              <a:picLocks noChangeAspect="1"/>
            </p:cNvPicPr>
            <p:nvPr/>
          </p:nvPicPr>
          <p:blipFill>
            <a:blip r:embed="rId3"/>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5"/>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09" name="文本框 108"/>
          <p:cNvSpPr txBox="1"/>
          <p:nvPr/>
        </p:nvSpPr>
        <p:spPr>
          <a:xfrm>
            <a:off x="783264" y="3125875"/>
            <a:ext cx="2658354" cy="1383030"/>
          </a:xfrm>
          <a:prstGeom prst="rect">
            <a:avLst/>
          </a:prstGeom>
          <a:noFill/>
        </p:spPr>
        <p:txBody>
          <a:bodyPr wrap="square" rtlCol="0" anchor="t">
            <a:spAutoFit/>
          </a:bodyPr>
          <a:lstStyle/>
          <a:p>
            <a:pPr algn="ctr">
              <a:lnSpc>
                <a:spcPct val="160000"/>
              </a:lnSpc>
            </a:pPr>
            <a:r>
              <a:rPr lang="zh-CN" altLang="en-US" sz="1045" b="1"/>
              <a:t>行业：儿童服装、童鞋</a:t>
            </a:r>
          </a:p>
          <a:p>
            <a:pPr algn="ctr">
              <a:lnSpc>
                <a:spcPct val="160000"/>
              </a:lnSpc>
            </a:pPr>
            <a:endParaRPr lang="zh-CN" altLang="en-US" sz="1045" b="1"/>
          </a:p>
          <a:p>
            <a:pPr algn="ctr">
              <a:lnSpc>
                <a:spcPct val="160000"/>
              </a:lnSpc>
            </a:pPr>
            <a:r>
              <a:rPr lang="zh-CN" altLang="en-US" sz="1045" b="1"/>
              <a:t>人群：儿童</a:t>
            </a:r>
            <a:r>
              <a:rPr lang="en-US" altLang="zh-CN" sz="1045" b="1"/>
              <a:t>&amp;</a:t>
            </a:r>
            <a:r>
              <a:rPr lang="zh-CN" altLang="en-US" sz="1045" b="1"/>
              <a:t>宝妈</a:t>
            </a:r>
          </a:p>
          <a:p>
            <a:pPr algn="ctr">
              <a:lnSpc>
                <a:spcPct val="160000"/>
              </a:lnSpc>
            </a:pPr>
            <a:endParaRPr lang="zh-CN" altLang="en-US" sz="1045" b="1"/>
          </a:p>
          <a:p>
            <a:pPr algn="ctr">
              <a:lnSpc>
                <a:spcPct val="160000"/>
              </a:lnSpc>
            </a:pPr>
            <a:endParaRPr lang="zh-CN" altLang="en-US" sz="1045" b="1"/>
          </a:p>
        </p:txBody>
      </p:sp>
      <p:sp>
        <p:nvSpPr>
          <p:cNvPr id="110" name="文本框 109"/>
          <p:cNvSpPr txBox="1"/>
          <p:nvPr/>
        </p:nvSpPr>
        <p:spPr>
          <a:xfrm>
            <a:off x="1025854" y="2677764"/>
            <a:ext cx="2183917" cy="346075"/>
          </a:xfrm>
          <a:prstGeom prst="rect">
            <a:avLst/>
          </a:prstGeom>
          <a:noFill/>
        </p:spPr>
        <p:txBody>
          <a:bodyPr wrap="square" rtlCol="0" anchor="t">
            <a:spAutoFit/>
          </a:bodyPr>
          <a:lstStyle/>
          <a:p>
            <a:pPr algn="ctr"/>
            <a:r>
              <a:rPr lang="zh-CN" altLang="en-US" sz="1660" b="1">
                <a:solidFill>
                  <a:schemeClr val="tx1"/>
                </a:solidFill>
                <a:latin typeface="微软雅黑" panose="020B0503020204020204" pitchFamily="34" charset="-122"/>
                <a:ea typeface="微软雅黑" panose="020B0503020204020204" pitchFamily="34" charset="-122"/>
                <a:sym typeface="+mn-ea"/>
              </a:rPr>
              <a:t>某童装品牌</a:t>
            </a:r>
          </a:p>
        </p:txBody>
      </p:sp>
      <p:sp>
        <p:nvSpPr>
          <p:cNvPr id="164" name="矩形 163"/>
          <p:cNvSpPr/>
          <p:nvPr/>
        </p:nvSpPr>
        <p:spPr>
          <a:xfrm>
            <a:off x="711277" y="2320623"/>
            <a:ext cx="2812451" cy="2216754"/>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cxnSp>
        <p:nvCxnSpPr>
          <p:cNvPr id="21" name="Прямая соединительная линия 21"/>
          <p:cNvCxnSpPr/>
          <p:nvPr>
            <p:custDataLst>
              <p:tags r:id="rId2"/>
            </p:custDataLst>
          </p:nvPr>
        </p:nvCxnSpPr>
        <p:spPr>
          <a:xfrm flipV="1">
            <a:off x="6629534" y="2507390"/>
            <a:ext cx="667285" cy="234935"/>
          </a:xfrm>
          <a:prstGeom prst="line">
            <a:avLst/>
          </a:prstGeom>
          <a:ln w="25400" cap="rnd">
            <a:solidFill>
              <a:schemeClr val="bg1">
                <a:lumMod val="50000"/>
                <a:alpha val="6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21"/>
          <p:cNvCxnSpPr/>
          <p:nvPr>
            <p:custDataLst>
              <p:tags r:id="rId3"/>
            </p:custDataLst>
          </p:nvPr>
        </p:nvCxnSpPr>
        <p:spPr>
          <a:xfrm>
            <a:off x="6592035" y="4629143"/>
            <a:ext cx="704784" cy="198539"/>
          </a:xfrm>
          <a:prstGeom prst="line">
            <a:avLst/>
          </a:prstGeom>
          <a:ln w="25400" cap="rnd">
            <a:solidFill>
              <a:schemeClr val="bg1">
                <a:lumMod val="50000"/>
                <a:alpha val="6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4" name="Oval 10"/>
          <p:cNvSpPr/>
          <p:nvPr>
            <p:custDataLst>
              <p:tags r:id="rId4"/>
            </p:custDataLst>
          </p:nvPr>
        </p:nvSpPr>
        <p:spPr>
          <a:xfrm>
            <a:off x="3992425" y="2504448"/>
            <a:ext cx="2245761" cy="2245761"/>
          </a:xfrm>
          <a:prstGeom prst="ellipse">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51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5" name="文本框 34"/>
          <p:cNvSpPr txBox="1"/>
          <p:nvPr>
            <p:custDataLst>
              <p:tags r:id="rId5"/>
            </p:custDataLst>
          </p:nvPr>
        </p:nvSpPr>
        <p:spPr>
          <a:xfrm>
            <a:off x="4361488" y="3381516"/>
            <a:ext cx="1522033" cy="761074"/>
          </a:xfrm>
          <a:prstGeom prst="rect">
            <a:avLst/>
          </a:prstGeom>
          <a:noFill/>
        </p:spPr>
        <p:txBody>
          <a:bodyPr wrap="square" rtlCol="0">
            <a:normAutofit fontScale="875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25" b="1" i="1" u="none" strike="noStrike" kern="1200" cap="none" spc="15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16218</a:t>
            </a:r>
          </a:p>
        </p:txBody>
      </p:sp>
      <p:sp>
        <p:nvSpPr>
          <p:cNvPr id="40" name="Oval 1"/>
          <p:cNvSpPr/>
          <p:nvPr>
            <p:custDataLst>
              <p:tags r:id="rId6"/>
            </p:custDataLst>
          </p:nvPr>
        </p:nvSpPr>
        <p:spPr>
          <a:xfrm>
            <a:off x="7627014" y="1529062"/>
            <a:ext cx="1058051" cy="1058051"/>
          </a:xfrm>
          <a:prstGeom prst="ellipse">
            <a:avLst/>
          </a:prstGeom>
          <a:noFill/>
          <a:ln w="12700" cap="rnd"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51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2" name="Oval 9"/>
          <p:cNvSpPr/>
          <p:nvPr>
            <p:custDataLst>
              <p:tags r:id="rId7"/>
            </p:custDataLst>
          </p:nvPr>
        </p:nvSpPr>
        <p:spPr>
          <a:xfrm>
            <a:off x="7651361" y="4460089"/>
            <a:ext cx="1058051" cy="1058051"/>
          </a:xfrm>
          <a:prstGeom prst="ellipse">
            <a:avLst/>
          </a:prstGeom>
          <a:noFill/>
          <a:ln w="12700" cap="rnd"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51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6" name="文本框 55"/>
          <p:cNvSpPr txBox="1"/>
          <p:nvPr>
            <p:custDataLst>
              <p:tags r:id="rId8"/>
            </p:custDataLst>
          </p:nvPr>
        </p:nvSpPr>
        <p:spPr>
          <a:xfrm>
            <a:off x="8903177" y="1926056"/>
            <a:ext cx="2153155" cy="591438"/>
          </a:xfrm>
          <a:prstGeom prst="rect">
            <a:avLst/>
          </a:prstGeom>
          <a:noFill/>
        </p:spPr>
        <p:txBody>
          <a:bodyPr wrap="square" rtlCol="0">
            <a:normAutofit fontScale="75000" lnSpcReduction="1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020" b="1" i="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53.5%  </a:t>
            </a:r>
            <a:r>
              <a:rPr kumimoji="0" lang="zh-CN" altLang="en-US" sz="3100" b="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参与率</a:t>
            </a:r>
          </a:p>
        </p:txBody>
      </p:sp>
      <p:sp>
        <p:nvSpPr>
          <p:cNvPr id="57" name="文本框 56"/>
          <p:cNvSpPr txBox="1"/>
          <p:nvPr>
            <p:custDataLst>
              <p:tags r:id="rId9"/>
            </p:custDataLst>
          </p:nvPr>
        </p:nvSpPr>
        <p:spPr>
          <a:xfrm>
            <a:off x="8920759" y="2475933"/>
            <a:ext cx="1917645"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总参与用户 </a:t>
            </a:r>
            <a:r>
              <a:rPr kumimoji="0" lang="en-US" altLang="zh-CN"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8691</a:t>
            </a:r>
          </a:p>
        </p:txBody>
      </p:sp>
      <p:sp>
        <p:nvSpPr>
          <p:cNvPr id="29" name="文本框 28"/>
          <p:cNvSpPr txBox="1"/>
          <p:nvPr>
            <p:custDataLst>
              <p:tags r:id="rId10"/>
            </p:custDataLst>
          </p:nvPr>
        </p:nvSpPr>
        <p:spPr>
          <a:xfrm>
            <a:off x="4528133" y="5035103"/>
            <a:ext cx="1189271" cy="325025"/>
          </a:xfrm>
          <a:prstGeom prst="rect">
            <a:avLst/>
          </a:prstGeom>
          <a:noFill/>
        </p:spPr>
        <p:txBody>
          <a:bodyPr wrap="square" lIns="85152" tIns="31930" rIns="53219" bIns="31930"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395" i="0" u="none" strike="noStrike" kern="1200" cap="none" spc="30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投放数（人）</a:t>
            </a:r>
          </a:p>
        </p:txBody>
      </p:sp>
      <p:sp>
        <p:nvSpPr>
          <p:cNvPr id="32" name="Oval 1"/>
          <p:cNvSpPr/>
          <p:nvPr>
            <p:custDataLst>
              <p:tags r:id="rId11"/>
            </p:custDataLst>
          </p:nvPr>
        </p:nvSpPr>
        <p:spPr>
          <a:xfrm>
            <a:off x="7651361" y="3130684"/>
            <a:ext cx="1058051" cy="1058051"/>
          </a:xfrm>
          <a:prstGeom prst="ellipse">
            <a:avLst/>
          </a:prstGeom>
          <a:noFill/>
          <a:ln w="12700" cap="rnd"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51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cxnSp>
        <p:nvCxnSpPr>
          <p:cNvPr id="34" name="Прямая соединительная линия 21"/>
          <p:cNvCxnSpPr/>
          <p:nvPr>
            <p:custDataLst>
              <p:tags r:id="rId12"/>
            </p:custDataLst>
          </p:nvPr>
        </p:nvCxnSpPr>
        <p:spPr>
          <a:xfrm>
            <a:off x="6732461" y="3690496"/>
            <a:ext cx="698608" cy="0"/>
          </a:xfrm>
          <a:prstGeom prst="line">
            <a:avLst/>
          </a:prstGeom>
          <a:ln w="25400" cap="rnd">
            <a:solidFill>
              <a:schemeClr val="bg1">
                <a:lumMod val="50000"/>
                <a:alpha val="6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43" name="PA-饼状 10"/>
          <p:cNvSpPr/>
          <p:nvPr>
            <p:custDataLst>
              <p:tags r:id="rId13"/>
            </p:custDataLst>
          </p:nvPr>
        </p:nvSpPr>
        <p:spPr>
          <a:xfrm>
            <a:off x="7652098" y="4461246"/>
            <a:ext cx="1057662" cy="1057130"/>
          </a:xfrm>
          <a:prstGeom prst="pie">
            <a:avLst>
              <a:gd name="adj1" fmla="val 16200000"/>
              <a:gd name="adj2" fmla="val 14212337"/>
            </a:avLst>
          </a:prstGeom>
          <a:solidFill>
            <a:srgbClr val="FFC000"/>
          </a:solidFill>
          <a:ln w="12700"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51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64" name="PA-组合 63"/>
          <p:cNvGrpSpPr/>
          <p:nvPr>
            <p:custDataLst>
              <p:tags r:id="rId14"/>
            </p:custDataLst>
          </p:nvPr>
        </p:nvGrpSpPr>
        <p:grpSpPr>
          <a:xfrm>
            <a:off x="6592526" y="2940045"/>
            <a:ext cx="3083895" cy="1430727"/>
            <a:chOff x="11534" y="3056"/>
            <a:chExt cx="5296" cy="2457"/>
          </a:xfrm>
        </p:grpSpPr>
        <p:grpSp>
          <p:nvGrpSpPr>
            <p:cNvPr id="9" name="PA-组合 8"/>
            <p:cNvGrpSpPr/>
            <p:nvPr>
              <p:custDataLst>
                <p:tags r:id="rId20"/>
              </p:custDataLst>
            </p:nvPr>
          </p:nvGrpSpPr>
          <p:grpSpPr>
            <a:xfrm>
              <a:off x="11534" y="3356"/>
              <a:ext cx="3634" cy="2157"/>
              <a:chOff x="11534" y="3356"/>
              <a:chExt cx="3634" cy="2157"/>
            </a:xfrm>
          </p:grpSpPr>
          <p:sp>
            <p:nvSpPr>
              <p:cNvPr id="33" name="PA-饼状 7"/>
              <p:cNvSpPr/>
              <p:nvPr>
                <p:custDataLst>
                  <p:tags r:id="rId22"/>
                </p:custDataLst>
              </p:nvPr>
            </p:nvSpPr>
            <p:spPr>
              <a:xfrm>
                <a:off x="13351" y="3376"/>
                <a:ext cx="1817" cy="1817"/>
              </a:xfrm>
              <a:prstGeom prst="pie">
                <a:avLst>
                  <a:gd name="adj1" fmla="val 16200000"/>
                  <a:gd name="adj2" fmla="val 16184051"/>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51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 name="PA-任意多边形 7"/>
              <p:cNvSpPr/>
              <p:nvPr>
                <p:custDataLst>
                  <p:tags r:id="rId23"/>
                </p:custDataLst>
              </p:nvPr>
            </p:nvSpPr>
            <p:spPr>
              <a:xfrm>
                <a:off x="11534" y="3356"/>
                <a:ext cx="3577" cy="2157"/>
              </a:xfrm>
              <a:custGeom>
                <a:avLst/>
                <a:gdLst>
                  <a:gd name="connisteX0" fmla="*/ 0 w 2271395"/>
                  <a:gd name="connsiteY0" fmla="*/ 0 h 1369695"/>
                  <a:gd name="connisteX1" fmla="*/ 2271395 w 2271395"/>
                  <a:gd name="connsiteY1" fmla="*/ 0 h 1369695"/>
                  <a:gd name="connisteX2" fmla="*/ 2271395 w 2271395"/>
                  <a:gd name="connsiteY2" fmla="*/ 1369695 h 1369695"/>
                  <a:gd name="connisteX3" fmla="*/ 0 w 2271395"/>
                  <a:gd name="connsiteY3" fmla="*/ 1369695 h 1369695"/>
                  <a:gd name="connisteX4" fmla="*/ 0 w 2271395"/>
                  <a:gd name="connsiteY4" fmla="*/ 0 h 136969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271395" h="1369695">
                    <a:moveTo>
                      <a:pt x="0" y="0"/>
                    </a:moveTo>
                    <a:lnTo>
                      <a:pt x="2271395" y="0"/>
                    </a:lnTo>
                    <a:lnTo>
                      <a:pt x="2271395" y="1369695"/>
                    </a:lnTo>
                    <a:lnTo>
                      <a:pt x="0" y="1369695"/>
                    </a:lnTo>
                    <a:lnTo>
                      <a:pt x="0" y="0"/>
                    </a:lnTo>
                    <a:close/>
                  </a:path>
                </a:pathLst>
              </a:custGeom>
            </p:spPr>
          </p:sp>
        </p:grpSp>
        <p:sp>
          <p:nvSpPr>
            <p:cNvPr id="60" name="PA-任意多边形 59"/>
            <p:cNvSpPr/>
            <p:nvPr>
              <p:custDataLst>
                <p:tags r:id="rId21"/>
              </p:custDataLst>
            </p:nvPr>
          </p:nvSpPr>
          <p:spPr>
            <a:xfrm>
              <a:off x="11534" y="3056"/>
              <a:ext cx="5296" cy="2456"/>
            </a:xfrm>
            <a:custGeom>
              <a:avLst/>
              <a:gdLst>
                <a:gd name="connisteX0" fmla="*/ 0 w 3362960"/>
                <a:gd name="connsiteY0" fmla="*/ 0 h 1559560"/>
                <a:gd name="connisteX1" fmla="*/ 3362960 w 3362960"/>
                <a:gd name="connsiteY1" fmla="*/ 0 h 1559560"/>
                <a:gd name="connisteX2" fmla="*/ 3362960 w 3362960"/>
                <a:gd name="connsiteY2" fmla="*/ 1559560 h 1559560"/>
                <a:gd name="connisteX3" fmla="*/ 0 w 3362960"/>
                <a:gd name="connsiteY3" fmla="*/ 1559560 h 1559560"/>
                <a:gd name="connisteX4" fmla="*/ 0 w 3362960"/>
                <a:gd name="connsiteY4" fmla="*/ 0 h 155956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362960" h="1559560">
                  <a:moveTo>
                    <a:pt x="0" y="0"/>
                  </a:moveTo>
                  <a:lnTo>
                    <a:pt x="3362960" y="0"/>
                  </a:lnTo>
                  <a:lnTo>
                    <a:pt x="3362960" y="1559560"/>
                  </a:lnTo>
                  <a:lnTo>
                    <a:pt x="0" y="1559560"/>
                  </a:lnTo>
                  <a:lnTo>
                    <a:pt x="0" y="0"/>
                  </a:lnTo>
                  <a:close/>
                </a:path>
              </a:pathLst>
            </a:custGeom>
          </p:spPr>
        </p:sp>
      </p:grpSp>
      <p:sp>
        <p:nvSpPr>
          <p:cNvPr id="4" name="文本框 3"/>
          <p:cNvSpPr txBox="1"/>
          <p:nvPr>
            <p:custDataLst>
              <p:tags r:id="rId15"/>
            </p:custDataLst>
          </p:nvPr>
        </p:nvSpPr>
        <p:spPr>
          <a:xfrm>
            <a:off x="8920759" y="3174468"/>
            <a:ext cx="2195780" cy="591438"/>
          </a:xfrm>
          <a:prstGeom prst="rect">
            <a:avLst/>
          </a:prstGeom>
          <a:noFill/>
        </p:spPr>
        <p:txBody>
          <a:bodyPr wrap="square" rtlCol="0">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795" b="1" i="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260%  </a:t>
            </a:r>
            <a:r>
              <a:rPr kumimoji="0" lang="zh-CN" altLang="en-US" sz="2795" b="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完成率</a:t>
            </a:r>
          </a:p>
        </p:txBody>
      </p:sp>
      <p:sp>
        <p:nvSpPr>
          <p:cNvPr id="10" name="文本框 9"/>
          <p:cNvSpPr txBox="1"/>
          <p:nvPr>
            <p:custDataLst>
              <p:tags r:id="rId16"/>
            </p:custDataLst>
          </p:nvPr>
        </p:nvSpPr>
        <p:spPr>
          <a:xfrm>
            <a:off x="8920759" y="3765907"/>
            <a:ext cx="1900594"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拉新目标 </a:t>
            </a:r>
            <a:r>
              <a:rPr kumimoji="0" lang="en-US" altLang="zh-CN"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2850</a:t>
            </a:r>
          </a:p>
        </p:txBody>
      </p:sp>
      <p:sp>
        <p:nvSpPr>
          <p:cNvPr id="11" name="文本框 10"/>
          <p:cNvSpPr txBox="1"/>
          <p:nvPr>
            <p:custDataLst>
              <p:tags r:id="rId17"/>
            </p:custDataLst>
          </p:nvPr>
        </p:nvSpPr>
        <p:spPr>
          <a:xfrm>
            <a:off x="8991627" y="4501743"/>
            <a:ext cx="2191518" cy="591438"/>
          </a:xfrm>
          <a:prstGeom prst="rect">
            <a:avLst/>
          </a:prstGeom>
          <a:noFill/>
        </p:spPr>
        <p:txBody>
          <a:bodyPr wrap="square" rtlCol="0">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795" b="1" i="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89.9% </a:t>
            </a:r>
            <a:r>
              <a:rPr kumimoji="0" lang="zh-CN" altLang="en-US" sz="2795" b="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留存率</a:t>
            </a:r>
          </a:p>
        </p:txBody>
      </p:sp>
      <p:sp>
        <p:nvSpPr>
          <p:cNvPr id="12" name="文本框 11"/>
          <p:cNvSpPr txBox="1"/>
          <p:nvPr>
            <p:custDataLst>
              <p:tags r:id="rId18"/>
            </p:custDataLst>
          </p:nvPr>
        </p:nvSpPr>
        <p:spPr>
          <a:xfrm>
            <a:off x="8916910" y="5093432"/>
            <a:ext cx="1580201" cy="5530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总留存人数 </a:t>
            </a:r>
            <a:r>
              <a:rPr kumimoji="0" lang="en-US" altLang="zh-CN"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7429</a:t>
            </a:r>
          </a:p>
        </p:txBody>
      </p:sp>
      <p:sp>
        <p:nvSpPr>
          <p:cNvPr id="41" name="PA-饼状 7"/>
          <p:cNvSpPr/>
          <p:nvPr>
            <p:custDataLst>
              <p:tags r:id="rId19"/>
            </p:custDataLst>
          </p:nvPr>
        </p:nvSpPr>
        <p:spPr>
          <a:xfrm>
            <a:off x="7627069" y="1529106"/>
            <a:ext cx="1058947" cy="1058314"/>
          </a:xfrm>
          <a:prstGeom prst="pie">
            <a:avLst>
              <a:gd name="adj1" fmla="val 16200000"/>
              <a:gd name="adj2" fmla="val 5816304"/>
            </a:avLst>
          </a:prstGeom>
          <a:solidFill>
            <a:srgbClr val="FFC000"/>
          </a:solidFill>
          <a:ln w="12700"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51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1096770" y="439293"/>
            <a:ext cx="2595880" cy="383540"/>
          </a:xfrm>
          <a:prstGeom prst="rect">
            <a:avLst/>
          </a:prstGeom>
          <a:noFill/>
        </p:spPr>
        <p:txBody>
          <a:bodyPr wrap="none" rtlCol="0">
            <a:spAutoFit/>
          </a:bodyPr>
          <a:lstStyle/>
          <a:p>
            <a:pPr algn="ctr"/>
            <a:r>
              <a:rPr lang="zh-CN" altLang="en-US" sz="1900" b="1">
                <a:sym typeface="+mn-ea"/>
              </a:rPr>
              <a:t>案例一解析：裂变数据</a:t>
            </a:r>
            <a:endParaRPr lang="zh-CN" sz="1900" b="1">
              <a:solidFill>
                <a:schemeClr val="tx1"/>
              </a:solidFill>
              <a:sym typeface="+mn-ea"/>
            </a:endParaRPr>
          </a:p>
        </p:txBody>
      </p:sp>
      <p:grpSp>
        <p:nvGrpSpPr>
          <p:cNvPr id="5" name="组合 4"/>
          <p:cNvGrpSpPr/>
          <p:nvPr/>
        </p:nvGrpSpPr>
        <p:grpSpPr>
          <a:xfrm>
            <a:off x="565947" y="472495"/>
            <a:ext cx="405972" cy="332777"/>
            <a:chOff x="4729" y="1585"/>
            <a:chExt cx="842" cy="708"/>
          </a:xfrm>
        </p:grpSpPr>
        <p:pic>
          <p:nvPicPr>
            <p:cNvPr id="6" name="图片 5" descr="resource"/>
            <p:cNvPicPr>
              <a:picLocks noChangeAspect="1"/>
            </p:cNvPicPr>
            <p:nvPr/>
          </p:nvPicPr>
          <p:blipFill>
            <a:blip r:embed="rId25"/>
            <a:stretch>
              <a:fillRect/>
            </a:stretch>
          </p:blipFill>
          <p:spPr>
            <a:xfrm>
              <a:off x="5235" y="1585"/>
              <a:ext cx="337" cy="709"/>
            </a:xfrm>
            <a:prstGeom prst="rect">
              <a:avLst/>
            </a:prstGeom>
          </p:spPr>
        </p:pic>
        <p:pic>
          <p:nvPicPr>
            <p:cNvPr id="13" name="图片 12" descr="resource"/>
            <p:cNvPicPr>
              <a:picLocks noChangeAspect="1"/>
            </p:cNvPicPr>
            <p:nvPr/>
          </p:nvPicPr>
          <p:blipFill>
            <a:blip r:embed="rId26"/>
            <a:stretch>
              <a:fillRect/>
            </a:stretch>
          </p:blipFill>
          <p:spPr>
            <a:xfrm>
              <a:off x="4982" y="1585"/>
              <a:ext cx="337" cy="709"/>
            </a:xfrm>
            <a:prstGeom prst="rect">
              <a:avLst/>
            </a:prstGeom>
          </p:spPr>
        </p:pic>
        <p:pic>
          <p:nvPicPr>
            <p:cNvPr id="7" name="图片 6" descr="resource"/>
            <p:cNvPicPr>
              <a:picLocks noChangeAspect="1"/>
            </p:cNvPicPr>
            <p:nvPr/>
          </p:nvPicPr>
          <p:blipFill>
            <a:blip r:embed="rId25"/>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14" name="对角圆角矩形 13"/>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27"/>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0"/>
                                  </p:stCondLst>
                                  <p:childTnLst>
                                    <p:set>
                                      <p:cBhvr>
                                        <p:cTn id="6" dur="2000" fill="hold">
                                          <p:stCondLst>
                                            <p:cond delay="0"/>
                                          </p:stCondLst>
                                        </p:cTn>
                                        <p:tgtEl>
                                          <p:spTgt spid="35"/>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2000"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4000" fill="hold">
                                          <p:stCondLst>
                                            <p:cond delay="0"/>
                                          </p:stCondLst>
                                        </p:cTn>
                                        <p:tgtEl>
                                          <p:spTgt spid="64"/>
                                        </p:tgtEl>
                                        <p:attrNameLst>
                                          <p:attrName>style.visibility</p:attrName>
                                        </p:attrNameLst>
                                      </p:cBhvr>
                                      <p:to>
                                        <p:strVal val="visible"/>
                                      </p:to>
                                    </p:set>
                                    <p:animEffect transition="in" filter="wheel(1)">
                                      <p:cBhvr>
                                        <p:cTn id="13" dur="4000"/>
                                        <p:tgtEl>
                                          <p:spTgt spid="64"/>
                                        </p:tgtEl>
                                      </p:cBhvr>
                                    </p:animEffect>
                                  </p:childTnLst>
                                </p:cTn>
                              </p:par>
                              <p:par>
                                <p:cTn id="14" presetID="1" presetClass="entr" presetSubtype="0" fill="hold" grpId="2" nodeType="withEffect">
                                  <p:stCondLst>
                                    <p:cond delay="0"/>
                                  </p:stCondLst>
                                  <p:childTnLst>
                                    <p:set>
                                      <p:cBhvr>
                                        <p:cTn id="15" dur="2000" fill="hold">
                                          <p:stCondLst>
                                            <p:cond delay="0"/>
                                          </p:stCondLst>
                                        </p:cTn>
                                        <p:tgtEl>
                                          <p:spTgt spid="4"/>
                                        </p:tgtEl>
                                        <p:attrNameLst>
                                          <p:attrName>style.visibility</p:attrName>
                                        </p:attrNameLst>
                                      </p:cBhvr>
                                      <p:to>
                                        <p:strVal val="visible"/>
                                      </p:to>
                                    </p:set>
                                  </p:childTnLst>
                                </p:cTn>
                              </p:par>
                              <p:par>
                                <p:cTn id="16" presetID="1" presetClass="entr" presetSubtype="0" fill="hold" grpId="2" nodeType="withEffect">
                                  <p:stCondLst>
                                    <p:cond delay="0"/>
                                  </p:stCondLst>
                                  <p:childTnLst>
                                    <p:set>
                                      <p:cBhvr>
                                        <p:cTn id="17" dur="2000"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P spid="35" grpId="2" bldLvl="0" animBg="1"/>
      <p:bldP spid="56" grpId="0"/>
      <p:bldP spid="56" grpId="1"/>
      <p:bldP spid="56" grpId="2"/>
      <p:bldP spid="4" grpId="0"/>
      <p:bldP spid="4" grpId="1"/>
      <p:bldP spid="4" grpId="2"/>
      <p:bldP spid="11" grpId="0"/>
      <p:bldP spid="11" grpId="1"/>
      <p:bldP spid="11"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09" name="文本框 108"/>
          <p:cNvSpPr txBox="1"/>
          <p:nvPr/>
        </p:nvSpPr>
        <p:spPr>
          <a:xfrm>
            <a:off x="783264" y="3125875"/>
            <a:ext cx="2658354" cy="1383030"/>
          </a:xfrm>
          <a:prstGeom prst="rect">
            <a:avLst/>
          </a:prstGeom>
          <a:noFill/>
        </p:spPr>
        <p:txBody>
          <a:bodyPr wrap="square" rtlCol="0" anchor="t">
            <a:spAutoFit/>
          </a:bodyPr>
          <a:lstStyle/>
          <a:p>
            <a:pPr algn="ctr">
              <a:lnSpc>
                <a:spcPct val="160000"/>
              </a:lnSpc>
            </a:pPr>
            <a:r>
              <a:rPr lang="zh-CN" altLang="en-US" sz="1045" b="1"/>
              <a:t>行业：儿童服装、童鞋</a:t>
            </a:r>
          </a:p>
          <a:p>
            <a:pPr algn="ctr">
              <a:lnSpc>
                <a:spcPct val="160000"/>
              </a:lnSpc>
            </a:pPr>
            <a:endParaRPr lang="zh-CN" altLang="en-US" sz="1045" b="1"/>
          </a:p>
          <a:p>
            <a:pPr algn="ctr">
              <a:lnSpc>
                <a:spcPct val="160000"/>
              </a:lnSpc>
            </a:pPr>
            <a:r>
              <a:rPr lang="zh-CN" altLang="en-US" sz="1045" b="1"/>
              <a:t>人群：儿童</a:t>
            </a:r>
            <a:r>
              <a:rPr lang="en-US" altLang="zh-CN" sz="1045" b="1"/>
              <a:t>&amp;</a:t>
            </a:r>
            <a:r>
              <a:rPr lang="zh-CN" altLang="en-US" sz="1045" b="1"/>
              <a:t>宝妈</a:t>
            </a:r>
          </a:p>
          <a:p>
            <a:pPr algn="ctr">
              <a:lnSpc>
                <a:spcPct val="160000"/>
              </a:lnSpc>
            </a:pPr>
            <a:endParaRPr lang="zh-CN" altLang="en-US" sz="1045" b="1"/>
          </a:p>
          <a:p>
            <a:pPr algn="ctr">
              <a:lnSpc>
                <a:spcPct val="160000"/>
              </a:lnSpc>
            </a:pPr>
            <a:endParaRPr lang="zh-CN" altLang="en-US" sz="1045" b="1"/>
          </a:p>
        </p:txBody>
      </p:sp>
      <p:sp>
        <p:nvSpPr>
          <p:cNvPr id="110" name="文本框 109"/>
          <p:cNvSpPr txBox="1"/>
          <p:nvPr/>
        </p:nvSpPr>
        <p:spPr>
          <a:xfrm>
            <a:off x="1025854" y="2677764"/>
            <a:ext cx="2183917" cy="346075"/>
          </a:xfrm>
          <a:prstGeom prst="rect">
            <a:avLst/>
          </a:prstGeom>
          <a:noFill/>
        </p:spPr>
        <p:txBody>
          <a:bodyPr wrap="square" rtlCol="0" anchor="t">
            <a:spAutoFit/>
          </a:bodyPr>
          <a:lstStyle/>
          <a:p>
            <a:pPr algn="ctr"/>
            <a:r>
              <a:rPr lang="zh-CN" altLang="en-US" sz="1660" b="1">
                <a:latin typeface="微软雅黑" panose="020B0503020204020204" pitchFamily="34" charset="-122"/>
                <a:ea typeface="微软雅黑" panose="020B0503020204020204" pitchFamily="34" charset="-122"/>
                <a:sym typeface="+mn-ea"/>
              </a:rPr>
              <a:t>某童装品牌</a:t>
            </a:r>
            <a:endParaRPr lang="en-US" altLang="zh-CN" sz="1660" b="1">
              <a:solidFill>
                <a:schemeClr val="tx1"/>
              </a:solidFill>
              <a:latin typeface="微软雅黑" panose="020B0503020204020204" pitchFamily="34" charset="-122"/>
              <a:ea typeface="微软雅黑" panose="020B0503020204020204" pitchFamily="34" charset="-122"/>
              <a:sym typeface="+mn-ea"/>
            </a:endParaRPr>
          </a:p>
        </p:txBody>
      </p:sp>
      <p:sp>
        <p:nvSpPr>
          <p:cNvPr id="164" name="矩形 163"/>
          <p:cNvSpPr/>
          <p:nvPr/>
        </p:nvSpPr>
        <p:spPr>
          <a:xfrm>
            <a:off x="711277" y="2320623"/>
            <a:ext cx="2812451" cy="2216754"/>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3" name="Oval 10"/>
          <p:cNvSpPr/>
          <p:nvPr>
            <p:custDataLst>
              <p:tags r:id="rId2"/>
            </p:custDataLst>
          </p:nvPr>
        </p:nvSpPr>
        <p:spPr>
          <a:xfrm>
            <a:off x="4249082" y="2025638"/>
            <a:ext cx="2671006" cy="2671006"/>
          </a:xfrm>
          <a:prstGeom prst="ellipse">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51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p:cNvSpPr txBox="1"/>
          <p:nvPr>
            <p:custDataLst>
              <p:tags r:id="rId3"/>
            </p:custDataLst>
          </p:nvPr>
        </p:nvSpPr>
        <p:spPr>
          <a:xfrm>
            <a:off x="4670919" y="2999706"/>
            <a:ext cx="1810237" cy="905188"/>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25" b="1" i="1" u="none" strike="noStrike" kern="1200" cap="none" spc="15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8913</a:t>
            </a:r>
          </a:p>
        </p:txBody>
      </p:sp>
      <p:sp>
        <p:nvSpPr>
          <p:cNvPr id="6" name="文本框 5"/>
          <p:cNvSpPr txBox="1"/>
          <p:nvPr>
            <p:custDataLst>
              <p:tags r:id="rId4"/>
            </p:custDataLst>
          </p:nvPr>
        </p:nvSpPr>
        <p:spPr>
          <a:xfrm>
            <a:off x="8316557" y="1721757"/>
            <a:ext cx="2949969" cy="746523"/>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700" b="1" i="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1.19</a:t>
            </a:r>
            <a:r>
              <a:rPr kumimoji="0" lang="zh-CN" altLang="en-US" sz="2700" b="1" i="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元  </a:t>
            </a:r>
            <a:r>
              <a:rPr kumimoji="0" lang="zh-CN" altLang="en-US" sz="2700" b="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人均花费</a:t>
            </a:r>
          </a:p>
        </p:txBody>
      </p:sp>
      <p:sp>
        <p:nvSpPr>
          <p:cNvPr id="7" name="文本框 6"/>
          <p:cNvSpPr txBox="1"/>
          <p:nvPr>
            <p:custDataLst>
              <p:tags r:id="rId5"/>
            </p:custDataLst>
          </p:nvPr>
        </p:nvSpPr>
        <p:spPr>
          <a:xfrm>
            <a:off x="8316557" y="2352942"/>
            <a:ext cx="2280760"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实际留存人数 </a:t>
            </a:r>
            <a:r>
              <a:rPr kumimoji="0" lang="en-US" altLang="zh-CN"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7429</a:t>
            </a:r>
          </a:p>
        </p:txBody>
      </p:sp>
      <p:sp>
        <p:nvSpPr>
          <p:cNvPr id="13" name="文本框 12"/>
          <p:cNvSpPr txBox="1"/>
          <p:nvPr>
            <p:custDataLst>
              <p:tags r:id="rId6"/>
            </p:custDataLst>
          </p:nvPr>
        </p:nvSpPr>
        <p:spPr>
          <a:xfrm>
            <a:off x="4813983" y="4984783"/>
            <a:ext cx="1523464" cy="386569"/>
          </a:xfrm>
          <a:prstGeom prst="rect">
            <a:avLst/>
          </a:prstGeom>
          <a:noFill/>
        </p:spPr>
        <p:txBody>
          <a:bodyPr wrap="square" lIns="85152" tIns="31930" rIns="53219" bIns="31930"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395" i="0" u="none" strike="noStrike" kern="1200" cap="none" spc="30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活动花费（元）</a:t>
            </a:r>
          </a:p>
        </p:txBody>
      </p:sp>
      <p:sp>
        <p:nvSpPr>
          <p:cNvPr id="14" name="文本框 13"/>
          <p:cNvSpPr txBox="1"/>
          <p:nvPr>
            <p:custDataLst>
              <p:tags r:id="rId7"/>
            </p:custDataLst>
          </p:nvPr>
        </p:nvSpPr>
        <p:spPr>
          <a:xfrm>
            <a:off x="8316557" y="3636861"/>
            <a:ext cx="2557696" cy="631185"/>
          </a:xfrm>
          <a:prstGeom prst="rect">
            <a:avLst/>
          </a:prstGeom>
          <a:noFill/>
        </p:spPr>
        <p:txBody>
          <a:bodyPr wrap="square" rtlCol="0">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100" b="1" i="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43.4%  </a:t>
            </a:r>
            <a:r>
              <a:rPr kumimoji="0" lang="zh-CN" altLang="en-US" sz="3100" b="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兑换率</a:t>
            </a:r>
          </a:p>
        </p:txBody>
      </p:sp>
      <p:sp>
        <p:nvSpPr>
          <p:cNvPr id="15" name="文本框 14"/>
          <p:cNvSpPr txBox="1"/>
          <p:nvPr>
            <p:custDataLst>
              <p:tags r:id="rId8"/>
            </p:custDataLst>
          </p:nvPr>
        </p:nvSpPr>
        <p:spPr>
          <a:xfrm>
            <a:off x="8316557" y="4268046"/>
            <a:ext cx="2280760" cy="8299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派发奖品数 </a:t>
            </a:r>
            <a:r>
              <a:rPr kumimoji="0" lang="en-US" altLang="zh-CN"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1250</a:t>
            </a: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spc="120" noProof="0">
              <a:ln>
                <a:noFill/>
              </a:ln>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spc="120" noProof="0">
                <a:ln>
                  <a:noFill/>
                </a:ln>
                <a:effectLst/>
                <a:uLnTx/>
                <a:uFillTx/>
                <a:latin typeface="Arial" panose="020B0604020202020204" pitchFamily="34" charset="0"/>
                <a:ea typeface="微软雅黑" panose="020B0503020204020204" pitchFamily="34" charset="-122"/>
                <a:sym typeface="Arial" panose="020B0604020202020204" pitchFamily="34" charset="0"/>
              </a:rPr>
              <a:t>实际兑换数 </a:t>
            </a:r>
            <a:r>
              <a:rPr lang="en-US" sz="1795" b="1" i="1" spc="120" noProof="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543</a:t>
            </a:r>
            <a:endParaRPr kumimoji="0" lang="en-US"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 name="文本框 3"/>
          <p:cNvSpPr txBox="1"/>
          <p:nvPr/>
        </p:nvSpPr>
        <p:spPr>
          <a:xfrm>
            <a:off x="1096770" y="439293"/>
            <a:ext cx="2595880" cy="383540"/>
          </a:xfrm>
          <a:prstGeom prst="rect">
            <a:avLst/>
          </a:prstGeom>
          <a:noFill/>
        </p:spPr>
        <p:txBody>
          <a:bodyPr wrap="none" rtlCol="0">
            <a:spAutoFit/>
          </a:bodyPr>
          <a:lstStyle/>
          <a:p>
            <a:pPr algn="ctr"/>
            <a:r>
              <a:rPr lang="zh-CN" altLang="en-US" sz="1900" b="1">
                <a:sym typeface="+mn-ea"/>
              </a:rPr>
              <a:t>案例一解析：裂变数据</a:t>
            </a:r>
            <a:endParaRPr lang="zh-CN" sz="1900" b="1">
              <a:solidFill>
                <a:schemeClr val="tx1"/>
              </a:solidFill>
              <a:sym typeface="+mn-ea"/>
            </a:endParaRPr>
          </a:p>
        </p:txBody>
      </p:sp>
      <p:grpSp>
        <p:nvGrpSpPr>
          <p:cNvPr id="8" name="组合 7"/>
          <p:cNvGrpSpPr/>
          <p:nvPr/>
        </p:nvGrpSpPr>
        <p:grpSpPr>
          <a:xfrm>
            <a:off x="565947" y="472495"/>
            <a:ext cx="405972" cy="332777"/>
            <a:chOff x="4729" y="1585"/>
            <a:chExt cx="842" cy="708"/>
          </a:xfrm>
        </p:grpSpPr>
        <p:pic>
          <p:nvPicPr>
            <p:cNvPr id="9" name="图片 8" descr="resource"/>
            <p:cNvPicPr>
              <a:picLocks noChangeAspect="1"/>
            </p:cNvPicPr>
            <p:nvPr/>
          </p:nvPicPr>
          <p:blipFill>
            <a:blip r:embed="rId10"/>
            <a:stretch>
              <a:fillRect/>
            </a:stretch>
          </p:blipFill>
          <p:spPr>
            <a:xfrm>
              <a:off x="5235" y="1585"/>
              <a:ext cx="337" cy="709"/>
            </a:xfrm>
            <a:prstGeom prst="rect">
              <a:avLst/>
            </a:prstGeom>
          </p:spPr>
        </p:pic>
        <p:pic>
          <p:nvPicPr>
            <p:cNvPr id="10" name="图片 9" descr="resource"/>
            <p:cNvPicPr>
              <a:picLocks noChangeAspect="1"/>
            </p:cNvPicPr>
            <p:nvPr/>
          </p:nvPicPr>
          <p:blipFill>
            <a:blip r:embed="rId11"/>
            <a:stretch>
              <a:fillRect/>
            </a:stretch>
          </p:blipFill>
          <p:spPr>
            <a:xfrm>
              <a:off x="4982" y="1585"/>
              <a:ext cx="337" cy="709"/>
            </a:xfrm>
            <a:prstGeom prst="rect">
              <a:avLst/>
            </a:prstGeom>
          </p:spPr>
        </p:pic>
        <p:pic>
          <p:nvPicPr>
            <p:cNvPr id="11" name="图片 10" descr="resource"/>
            <p:cNvPicPr>
              <a:picLocks noChangeAspect="1"/>
            </p:cNvPicPr>
            <p:nvPr/>
          </p:nvPicPr>
          <p:blipFill>
            <a:blip r:embed="rId10"/>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1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0"/>
                                  </p:stCondLst>
                                  <p:childTnLst>
                                    <p:set>
                                      <p:cBhvr>
                                        <p:cTn id="6" dur="2000" fill="hold">
                                          <p:stCondLst>
                                            <p:cond delay="0"/>
                                          </p:stCondLst>
                                        </p:cTn>
                                        <p:tgtEl>
                                          <p:spTgt spid="5"/>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2000" fill="hold">
                                          <p:stCondLst>
                                            <p:cond delay="0"/>
                                          </p:stCondLst>
                                        </p:cTn>
                                        <p:tgtEl>
                                          <p:spTgt spid="6"/>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2000"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bldLvl="0" animBg="1"/>
      <p:bldP spid="6" grpId="0"/>
      <p:bldP spid="6" grpId="1"/>
      <p:bldP spid="6" grpId="2"/>
      <p:bldP spid="14" grpId="0"/>
      <p:bldP spid="14" grpId="1"/>
      <p:bldP spid="14"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3" name="文本框 2"/>
          <p:cNvSpPr txBox="1"/>
          <p:nvPr/>
        </p:nvSpPr>
        <p:spPr>
          <a:xfrm>
            <a:off x="1806723" y="1483239"/>
            <a:ext cx="2658354" cy="607695"/>
          </a:xfrm>
          <a:prstGeom prst="rect">
            <a:avLst/>
          </a:prstGeom>
          <a:noFill/>
        </p:spPr>
        <p:txBody>
          <a:bodyPr wrap="square" rtlCol="0" anchor="t">
            <a:spAutoFit/>
          </a:bodyPr>
          <a:lstStyle/>
          <a:p>
            <a:pPr algn="ctr">
              <a:lnSpc>
                <a:spcPct val="160000"/>
              </a:lnSpc>
            </a:pPr>
            <a:r>
              <a:rPr lang="zh-CN" altLang="en-US" sz="1045" b="1"/>
              <a:t>行业：服装</a:t>
            </a:r>
            <a:br>
              <a:rPr lang="zh-CN" altLang="en-US" sz="1045" b="1"/>
            </a:br>
            <a:r>
              <a:rPr lang="zh-CN" altLang="en-US" sz="1045" b="1"/>
              <a:t>人群：年轻女性</a:t>
            </a:r>
          </a:p>
        </p:txBody>
      </p:sp>
      <p:sp>
        <p:nvSpPr>
          <p:cNvPr id="4" name="文本框 3"/>
          <p:cNvSpPr txBox="1"/>
          <p:nvPr/>
        </p:nvSpPr>
        <p:spPr>
          <a:xfrm>
            <a:off x="2044031" y="1118134"/>
            <a:ext cx="2183917" cy="346075"/>
          </a:xfrm>
          <a:prstGeom prst="rect">
            <a:avLst/>
          </a:prstGeom>
          <a:noFill/>
        </p:spPr>
        <p:txBody>
          <a:bodyPr wrap="square" rtlCol="0" anchor="t">
            <a:spAutoFit/>
          </a:bodyPr>
          <a:lstStyle/>
          <a:p>
            <a:pPr algn="ctr"/>
            <a:r>
              <a:rPr lang="zh-CN" altLang="en-US" sz="1660" b="1">
                <a:solidFill>
                  <a:schemeClr val="tx1"/>
                </a:solidFill>
                <a:latin typeface="微软雅黑" panose="020B0503020204020204" pitchFamily="34" charset="-122"/>
                <a:ea typeface="微软雅黑" panose="020B0503020204020204" pitchFamily="34" charset="-122"/>
                <a:sym typeface="+mn-ea"/>
              </a:rPr>
              <a:t>某女装品牌</a:t>
            </a:r>
          </a:p>
        </p:txBody>
      </p:sp>
      <p:sp>
        <p:nvSpPr>
          <p:cNvPr id="5" name="矩形 4"/>
          <p:cNvSpPr/>
          <p:nvPr/>
        </p:nvSpPr>
        <p:spPr>
          <a:xfrm>
            <a:off x="2158061" y="942717"/>
            <a:ext cx="1955662" cy="1309266"/>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graphicFrame>
        <p:nvGraphicFramePr>
          <p:cNvPr id="9" name="图表 8"/>
          <p:cNvGraphicFramePr/>
          <p:nvPr/>
        </p:nvGraphicFramePr>
        <p:xfrm>
          <a:off x="5394472" y="1482845"/>
          <a:ext cx="6216798" cy="4394851"/>
        </p:xfrm>
        <a:graphic>
          <a:graphicData uri="http://schemas.openxmlformats.org/drawingml/2006/chart">
            <c:chart xmlns:c="http://schemas.openxmlformats.org/drawingml/2006/chart" xmlns:r="http://schemas.openxmlformats.org/officeDocument/2006/relationships" r:id="rId2"/>
          </a:graphicData>
        </a:graphic>
      </p:graphicFrame>
      <p:pic>
        <p:nvPicPr>
          <p:cNvPr id="8" name="图片 7"/>
          <p:cNvPicPr>
            <a:picLocks noChangeAspect="1"/>
          </p:cNvPicPr>
          <p:nvPr/>
        </p:nvPicPr>
        <p:blipFill>
          <a:blip r:embed="rId3"/>
          <a:stretch>
            <a:fillRect/>
          </a:stretch>
        </p:blipFill>
        <p:spPr>
          <a:xfrm>
            <a:off x="613805" y="2423964"/>
            <a:ext cx="4781422" cy="3659736"/>
          </a:xfrm>
          <a:prstGeom prst="rect">
            <a:avLst/>
          </a:prstGeom>
        </p:spPr>
      </p:pic>
      <p:sp>
        <p:nvSpPr>
          <p:cNvPr id="6" name="文本框 5"/>
          <p:cNvSpPr txBox="1"/>
          <p:nvPr/>
        </p:nvSpPr>
        <p:spPr>
          <a:xfrm>
            <a:off x="1579370" y="439293"/>
            <a:ext cx="1630680" cy="383540"/>
          </a:xfrm>
          <a:prstGeom prst="rect">
            <a:avLst/>
          </a:prstGeom>
          <a:noFill/>
        </p:spPr>
        <p:txBody>
          <a:bodyPr wrap="none" rtlCol="0">
            <a:spAutoFit/>
          </a:bodyPr>
          <a:lstStyle/>
          <a:p>
            <a:pPr algn="ctr"/>
            <a:r>
              <a:rPr lang="zh-CN" altLang="en-US" sz="1900" b="1">
                <a:sym typeface="+mn-ea"/>
              </a:rPr>
              <a:t>裂变案例数据</a:t>
            </a:r>
            <a:endParaRPr lang="zh-CN" sz="1900" b="1">
              <a:solidFill>
                <a:schemeClr val="tx1"/>
              </a:solidFill>
              <a:sym typeface="+mn-ea"/>
            </a:endParaRPr>
          </a:p>
        </p:txBody>
      </p:sp>
      <p:grpSp>
        <p:nvGrpSpPr>
          <p:cNvPr id="7" name="组合 6"/>
          <p:cNvGrpSpPr/>
          <p:nvPr/>
        </p:nvGrpSpPr>
        <p:grpSpPr>
          <a:xfrm>
            <a:off x="565947" y="472495"/>
            <a:ext cx="405972" cy="332777"/>
            <a:chOff x="4729" y="1585"/>
            <a:chExt cx="842" cy="708"/>
          </a:xfrm>
        </p:grpSpPr>
        <p:pic>
          <p:nvPicPr>
            <p:cNvPr id="10" name="图片 9" descr="resource"/>
            <p:cNvPicPr>
              <a:picLocks noChangeAspect="1"/>
            </p:cNvPicPr>
            <p:nvPr/>
          </p:nvPicPr>
          <p:blipFill>
            <a:blip r:embed="rId4"/>
            <a:stretch>
              <a:fillRect/>
            </a:stretch>
          </p:blipFill>
          <p:spPr>
            <a:xfrm>
              <a:off x="5235" y="1585"/>
              <a:ext cx="337" cy="709"/>
            </a:xfrm>
            <a:prstGeom prst="rect">
              <a:avLst/>
            </a:prstGeom>
          </p:spPr>
        </p:pic>
        <p:pic>
          <p:nvPicPr>
            <p:cNvPr id="13" name="图片 12" descr="resource"/>
            <p:cNvPicPr>
              <a:picLocks noChangeAspect="1"/>
            </p:cNvPicPr>
            <p:nvPr/>
          </p:nvPicPr>
          <p:blipFill>
            <a:blip r:embed="rId5"/>
            <a:stretch>
              <a:fillRect/>
            </a:stretch>
          </p:blipFill>
          <p:spPr>
            <a:xfrm>
              <a:off x="4982" y="1585"/>
              <a:ext cx="337" cy="709"/>
            </a:xfrm>
            <a:prstGeom prst="rect">
              <a:avLst/>
            </a:prstGeom>
          </p:spPr>
        </p:pic>
        <p:pic>
          <p:nvPicPr>
            <p:cNvPr id="11" name="图片 10" descr="resource"/>
            <p:cNvPicPr>
              <a:picLocks noChangeAspect="1"/>
            </p:cNvPicPr>
            <p:nvPr/>
          </p:nvPicPr>
          <p:blipFill>
            <a:blip r:embed="rId4"/>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6"/>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3" name="文本框 2"/>
          <p:cNvSpPr txBox="1"/>
          <p:nvPr/>
        </p:nvSpPr>
        <p:spPr>
          <a:xfrm>
            <a:off x="1806723" y="1483239"/>
            <a:ext cx="2658354" cy="607695"/>
          </a:xfrm>
          <a:prstGeom prst="rect">
            <a:avLst/>
          </a:prstGeom>
          <a:noFill/>
        </p:spPr>
        <p:txBody>
          <a:bodyPr wrap="square" rtlCol="0" anchor="t">
            <a:spAutoFit/>
          </a:bodyPr>
          <a:lstStyle/>
          <a:p>
            <a:pPr algn="ctr">
              <a:lnSpc>
                <a:spcPct val="160000"/>
              </a:lnSpc>
            </a:pPr>
            <a:r>
              <a:rPr lang="zh-CN" altLang="en-US" sz="1045" b="1"/>
              <a:t>行业：大屏电视</a:t>
            </a:r>
            <a:r>
              <a:rPr lang="en-US" altLang="zh-CN" sz="1045" b="1"/>
              <a:t>OTC</a:t>
            </a:r>
            <a:endParaRPr lang="zh-CN" altLang="en-US" sz="1045" b="1"/>
          </a:p>
          <a:p>
            <a:pPr algn="ctr">
              <a:lnSpc>
                <a:spcPct val="160000"/>
              </a:lnSpc>
            </a:pPr>
            <a:r>
              <a:rPr lang="zh-CN" altLang="en-US" sz="1045" b="1"/>
              <a:t>人群：家庭用户</a:t>
            </a:r>
          </a:p>
        </p:txBody>
      </p:sp>
      <p:sp>
        <p:nvSpPr>
          <p:cNvPr id="4" name="文本框 3"/>
          <p:cNvSpPr txBox="1"/>
          <p:nvPr/>
        </p:nvSpPr>
        <p:spPr>
          <a:xfrm>
            <a:off x="2044031" y="1118134"/>
            <a:ext cx="2183917" cy="346075"/>
          </a:xfrm>
          <a:prstGeom prst="rect">
            <a:avLst/>
          </a:prstGeom>
          <a:noFill/>
        </p:spPr>
        <p:txBody>
          <a:bodyPr wrap="square" rtlCol="0" anchor="t">
            <a:spAutoFit/>
          </a:bodyPr>
          <a:lstStyle/>
          <a:p>
            <a:pPr algn="ctr"/>
            <a:r>
              <a:rPr lang="zh-CN" altLang="en-US" sz="1660" b="1">
                <a:solidFill>
                  <a:schemeClr val="tx1"/>
                </a:solidFill>
                <a:latin typeface="微软雅黑" panose="020B0503020204020204" pitchFamily="34" charset="-122"/>
                <a:ea typeface="微软雅黑" panose="020B0503020204020204" pitchFamily="34" charset="-122"/>
                <a:sym typeface="+mn-ea"/>
              </a:rPr>
              <a:t>某</a:t>
            </a:r>
            <a:r>
              <a:rPr lang="en-US" altLang="zh-CN" sz="1660" b="1">
                <a:solidFill>
                  <a:schemeClr val="tx1"/>
                </a:solidFill>
                <a:latin typeface="微软雅黑" panose="020B0503020204020204" pitchFamily="34" charset="-122"/>
                <a:ea typeface="微软雅黑" panose="020B0503020204020204" pitchFamily="34" charset="-122"/>
                <a:sym typeface="+mn-ea"/>
              </a:rPr>
              <a:t>OTC</a:t>
            </a:r>
            <a:r>
              <a:rPr lang="zh-CN" altLang="en-US" sz="1660" b="1">
                <a:solidFill>
                  <a:schemeClr val="tx1"/>
                </a:solidFill>
                <a:latin typeface="微软雅黑" panose="020B0503020204020204" pitchFamily="34" charset="-122"/>
                <a:ea typeface="微软雅黑" panose="020B0503020204020204" pitchFamily="34" charset="-122"/>
                <a:sym typeface="+mn-ea"/>
              </a:rPr>
              <a:t>品牌</a:t>
            </a:r>
          </a:p>
        </p:txBody>
      </p:sp>
      <p:sp>
        <p:nvSpPr>
          <p:cNvPr id="5" name="矩形 4"/>
          <p:cNvSpPr/>
          <p:nvPr/>
        </p:nvSpPr>
        <p:spPr>
          <a:xfrm>
            <a:off x="2158061" y="942717"/>
            <a:ext cx="1955662" cy="1309266"/>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6" name="文本框 5"/>
          <p:cNvSpPr txBox="1"/>
          <p:nvPr/>
        </p:nvSpPr>
        <p:spPr>
          <a:xfrm>
            <a:off x="1217420" y="439293"/>
            <a:ext cx="2354580" cy="383540"/>
          </a:xfrm>
          <a:prstGeom prst="rect">
            <a:avLst/>
          </a:prstGeom>
          <a:noFill/>
        </p:spPr>
        <p:txBody>
          <a:bodyPr wrap="none" rtlCol="0">
            <a:spAutoFit/>
          </a:bodyPr>
          <a:lstStyle/>
          <a:p>
            <a:pPr algn="ctr"/>
            <a:r>
              <a:rPr lang="zh-CN" altLang="en-US" sz="1900" b="1">
                <a:sym typeface="+mn-ea"/>
              </a:rPr>
              <a:t>案例解析：裂变数据</a:t>
            </a:r>
            <a:endParaRPr lang="zh-CN" sz="1900" b="1">
              <a:solidFill>
                <a:schemeClr val="tx1"/>
              </a:solidFill>
              <a:sym typeface="+mn-ea"/>
            </a:endParaRPr>
          </a:p>
        </p:txBody>
      </p:sp>
      <p:grpSp>
        <p:nvGrpSpPr>
          <p:cNvPr id="7" name="组合 6"/>
          <p:cNvGrpSpPr/>
          <p:nvPr/>
        </p:nvGrpSpPr>
        <p:grpSpPr>
          <a:xfrm>
            <a:off x="565947" y="472495"/>
            <a:ext cx="405972" cy="332777"/>
            <a:chOff x="4729" y="1585"/>
            <a:chExt cx="842" cy="708"/>
          </a:xfrm>
        </p:grpSpPr>
        <p:pic>
          <p:nvPicPr>
            <p:cNvPr id="10" name="图片 9" descr="resource"/>
            <p:cNvPicPr>
              <a:picLocks noChangeAspect="1"/>
            </p:cNvPicPr>
            <p:nvPr/>
          </p:nvPicPr>
          <p:blipFill>
            <a:blip r:embed="rId2"/>
            <a:stretch>
              <a:fillRect/>
            </a:stretch>
          </p:blipFill>
          <p:spPr>
            <a:xfrm>
              <a:off x="5235" y="1585"/>
              <a:ext cx="337" cy="709"/>
            </a:xfrm>
            <a:prstGeom prst="rect">
              <a:avLst/>
            </a:prstGeom>
          </p:spPr>
        </p:pic>
        <p:pic>
          <p:nvPicPr>
            <p:cNvPr id="13" name="图片 12" descr="resource"/>
            <p:cNvPicPr>
              <a:picLocks noChangeAspect="1"/>
            </p:cNvPicPr>
            <p:nvPr/>
          </p:nvPicPr>
          <p:blipFill>
            <a:blip r:embed="rId3"/>
            <a:stretch>
              <a:fillRect/>
            </a:stretch>
          </p:blipFill>
          <p:spPr>
            <a:xfrm>
              <a:off x="4982" y="1585"/>
              <a:ext cx="337" cy="709"/>
            </a:xfrm>
            <a:prstGeom prst="rect">
              <a:avLst/>
            </a:prstGeom>
          </p:spPr>
        </p:pic>
        <p:pic>
          <p:nvPicPr>
            <p:cNvPr id="11" name="图片 10" descr="resource"/>
            <p:cNvPicPr>
              <a:picLocks noChangeAspect="1"/>
            </p:cNvPicPr>
            <p:nvPr/>
          </p:nvPicPr>
          <p:blipFill>
            <a:blip r:embed="rId2"/>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p>
          </p:txBody>
        </p:sp>
      </p:grpSp>
      <p:grpSp>
        <p:nvGrpSpPr>
          <p:cNvPr id="24" name="组合 23"/>
          <p:cNvGrpSpPr/>
          <p:nvPr/>
        </p:nvGrpSpPr>
        <p:grpSpPr>
          <a:xfrm>
            <a:off x="5439125" y="1577977"/>
            <a:ext cx="5896169" cy="4393255"/>
            <a:chOff x="2947" y="3281"/>
            <a:chExt cx="15020" cy="6027"/>
          </a:xfrm>
        </p:grpSpPr>
        <p:grpSp>
          <p:nvGrpSpPr>
            <p:cNvPr id="25" name="组合 24"/>
            <p:cNvGrpSpPr/>
            <p:nvPr/>
          </p:nvGrpSpPr>
          <p:grpSpPr>
            <a:xfrm>
              <a:off x="2947" y="3281"/>
              <a:ext cx="5393" cy="6027"/>
              <a:chOff x="2947" y="3293"/>
              <a:chExt cx="5393" cy="6027"/>
            </a:xfrm>
          </p:grpSpPr>
          <p:sp>
            <p:nvSpPr>
              <p:cNvPr id="70" name="Isosceles Triangle 8"/>
              <p:cNvSpPr/>
              <p:nvPr/>
            </p:nvSpPr>
            <p:spPr>
              <a:xfrm rot="16200000">
                <a:off x="2943" y="4838"/>
                <a:ext cx="1468" cy="1441"/>
              </a:xfrm>
              <a:custGeom>
                <a:avLst/>
                <a:gdLst>
                  <a:gd name="connsiteX0" fmla="*/ 0 w 973507"/>
                  <a:gd name="connsiteY0" fmla="*/ 1001183 h 1001183"/>
                  <a:gd name="connsiteX1" fmla="*/ 486754 w 973507"/>
                  <a:gd name="connsiteY1" fmla="*/ 0 h 1001183"/>
                  <a:gd name="connsiteX2" fmla="*/ 973507 w 973507"/>
                  <a:gd name="connsiteY2" fmla="*/ 1001183 h 1001183"/>
                  <a:gd name="connsiteX3" fmla="*/ 0 w 973507"/>
                  <a:gd name="connsiteY3" fmla="*/ 1001183 h 1001183"/>
                  <a:gd name="connsiteX0-1" fmla="*/ 41883 w 1015390"/>
                  <a:gd name="connsiteY0-2" fmla="*/ 1001183 h 1001183"/>
                  <a:gd name="connsiteX1-3" fmla="*/ 0 w 1015390"/>
                  <a:gd name="connsiteY1-4" fmla="*/ 0 h 1001183"/>
                  <a:gd name="connsiteX2-5" fmla="*/ 1015390 w 1015390"/>
                  <a:gd name="connsiteY2-6" fmla="*/ 1001183 h 1001183"/>
                  <a:gd name="connsiteX3-7" fmla="*/ 41883 w 1015390"/>
                  <a:gd name="connsiteY3-8" fmla="*/ 1001183 h 1001183"/>
                  <a:gd name="connsiteX0-9" fmla="*/ 39502 w 1013009"/>
                  <a:gd name="connsiteY0-10" fmla="*/ 994036 h 994036"/>
                  <a:gd name="connsiteX1-11" fmla="*/ 0 w 1013009"/>
                  <a:gd name="connsiteY1-12" fmla="*/ 0 h 994036"/>
                  <a:gd name="connsiteX2-13" fmla="*/ 1013009 w 1013009"/>
                  <a:gd name="connsiteY2-14" fmla="*/ 994036 h 994036"/>
                  <a:gd name="connsiteX3-15" fmla="*/ 39502 w 1013009"/>
                  <a:gd name="connsiteY3-16" fmla="*/ 994036 h 994036"/>
                </a:gdLst>
                <a:ahLst/>
                <a:cxnLst>
                  <a:cxn ang="0">
                    <a:pos x="connsiteX0-1" y="connsiteY0-2"/>
                  </a:cxn>
                  <a:cxn ang="0">
                    <a:pos x="connsiteX1-3" y="connsiteY1-4"/>
                  </a:cxn>
                  <a:cxn ang="0">
                    <a:pos x="connsiteX2-5" y="connsiteY2-6"/>
                  </a:cxn>
                  <a:cxn ang="0">
                    <a:pos x="connsiteX3-7" y="connsiteY3-8"/>
                  </a:cxn>
                </a:cxnLst>
                <a:rect l="l" t="t" r="r" b="b"/>
                <a:pathLst>
                  <a:path w="1013009" h="994036">
                    <a:moveTo>
                      <a:pt x="39502" y="994036"/>
                    </a:moveTo>
                    <a:lnTo>
                      <a:pt x="0" y="0"/>
                    </a:lnTo>
                    <a:lnTo>
                      <a:pt x="1013009" y="994036"/>
                    </a:lnTo>
                    <a:lnTo>
                      <a:pt x="39502" y="994036"/>
                    </a:lnTo>
                    <a:close/>
                  </a:path>
                </a:pathLst>
              </a:custGeom>
              <a:solidFill>
                <a:srgbClr val="E38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40">
                  <a:latin typeface="微软雅黑" panose="020B0503020204020204" pitchFamily="34" charset="-122"/>
                  <a:ea typeface="微软雅黑" panose="020B0503020204020204" pitchFamily="34" charset="-122"/>
                </a:endParaRPr>
              </a:p>
            </p:txBody>
          </p:sp>
          <p:sp>
            <p:nvSpPr>
              <p:cNvPr id="76" name="Isosceles Triangle 6"/>
              <p:cNvSpPr/>
              <p:nvPr/>
            </p:nvSpPr>
            <p:spPr>
              <a:xfrm rot="16200000">
                <a:off x="2174" y="4066"/>
                <a:ext cx="2997" cy="1452"/>
              </a:xfrm>
              <a:custGeom>
                <a:avLst/>
                <a:gdLst>
                  <a:gd name="connsiteX0" fmla="*/ 0 w 973507"/>
                  <a:gd name="connsiteY0" fmla="*/ 1001183 h 1001183"/>
                  <a:gd name="connsiteX1" fmla="*/ 486754 w 973507"/>
                  <a:gd name="connsiteY1" fmla="*/ 0 h 1001183"/>
                  <a:gd name="connsiteX2" fmla="*/ 973507 w 973507"/>
                  <a:gd name="connsiteY2" fmla="*/ 1001183 h 1001183"/>
                  <a:gd name="connsiteX3" fmla="*/ 0 w 973507"/>
                  <a:gd name="connsiteY3" fmla="*/ 1001183 h 1001183"/>
                  <a:gd name="connsiteX0-1" fmla="*/ 1077503 w 2051010"/>
                  <a:gd name="connsiteY0-2" fmla="*/ 1001183 h 1001183"/>
                  <a:gd name="connsiteX1-3" fmla="*/ 0 w 2051010"/>
                  <a:gd name="connsiteY1-4" fmla="*/ 0 h 1001183"/>
                  <a:gd name="connsiteX2-5" fmla="*/ 2051010 w 2051010"/>
                  <a:gd name="connsiteY2-6" fmla="*/ 1001183 h 1001183"/>
                  <a:gd name="connsiteX3-7" fmla="*/ 1077503 w 2051010"/>
                  <a:gd name="connsiteY3-8" fmla="*/ 1001183 h 1001183"/>
                  <a:gd name="connsiteX0-9" fmla="*/ 1094334 w 2067841"/>
                  <a:gd name="connsiteY0-10" fmla="*/ 1001180 h 1001180"/>
                  <a:gd name="connsiteX1-11" fmla="*/ 0 w 2067841"/>
                  <a:gd name="connsiteY1-12" fmla="*/ 0 h 1001180"/>
                  <a:gd name="connsiteX2-13" fmla="*/ 2067841 w 2067841"/>
                  <a:gd name="connsiteY2-14" fmla="*/ 1001180 h 1001180"/>
                  <a:gd name="connsiteX3-15" fmla="*/ 1094334 w 2067841"/>
                  <a:gd name="connsiteY3-16" fmla="*/ 1001180 h 1001180"/>
                </a:gdLst>
                <a:ahLst/>
                <a:cxnLst>
                  <a:cxn ang="0">
                    <a:pos x="connsiteX0-1" y="connsiteY0-2"/>
                  </a:cxn>
                  <a:cxn ang="0">
                    <a:pos x="connsiteX1-3" y="connsiteY1-4"/>
                  </a:cxn>
                  <a:cxn ang="0">
                    <a:pos x="connsiteX2-5" y="connsiteY2-6"/>
                  </a:cxn>
                  <a:cxn ang="0">
                    <a:pos x="connsiteX3-7" y="connsiteY3-8"/>
                  </a:cxn>
                </a:cxnLst>
                <a:rect l="l" t="t" r="r" b="b"/>
                <a:pathLst>
                  <a:path w="2067841" h="1001180">
                    <a:moveTo>
                      <a:pt x="1094334" y="1001180"/>
                    </a:moveTo>
                    <a:lnTo>
                      <a:pt x="0" y="0"/>
                    </a:lnTo>
                    <a:lnTo>
                      <a:pt x="2067841" y="1001180"/>
                    </a:lnTo>
                    <a:lnTo>
                      <a:pt x="1094334" y="1001180"/>
                    </a:lnTo>
                    <a:close/>
                  </a:path>
                </a:pathLst>
              </a:custGeom>
              <a:solidFill>
                <a:srgbClr val="375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40">
                  <a:latin typeface="微软雅黑" panose="020B0503020204020204" pitchFamily="34" charset="-122"/>
                  <a:ea typeface="微软雅黑" panose="020B0503020204020204" pitchFamily="34" charset="-122"/>
                </a:endParaRPr>
              </a:p>
            </p:txBody>
          </p:sp>
          <p:sp>
            <p:nvSpPr>
              <p:cNvPr id="82" name="Isosceles Triangle 8"/>
              <p:cNvSpPr/>
              <p:nvPr/>
            </p:nvSpPr>
            <p:spPr>
              <a:xfrm rot="5400000" flipV="1">
                <a:off x="2953" y="6336"/>
                <a:ext cx="1468" cy="1441"/>
              </a:xfrm>
              <a:custGeom>
                <a:avLst/>
                <a:gdLst>
                  <a:gd name="connsiteX0" fmla="*/ 0 w 973507"/>
                  <a:gd name="connsiteY0" fmla="*/ 1001183 h 1001183"/>
                  <a:gd name="connsiteX1" fmla="*/ 486754 w 973507"/>
                  <a:gd name="connsiteY1" fmla="*/ 0 h 1001183"/>
                  <a:gd name="connsiteX2" fmla="*/ 973507 w 973507"/>
                  <a:gd name="connsiteY2" fmla="*/ 1001183 h 1001183"/>
                  <a:gd name="connsiteX3" fmla="*/ 0 w 973507"/>
                  <a:gd name="connsiteY3" fmla="*/ 1001183 h 1001183"/>
                  <a:gd name="connsiteX0-1" fmla="*/ 41883 w 1015390"/>
                  <a:gd name="connsiteY0-2" fmla="*/ 1001183 h 1001183"/>
                  <a:gd name="connsiteX1-3" fmla="*/ 0 w 1015390"/>
                  <a:gd name="connsiteY1-4" fmla="*/ 0 h 1001183"/>
                  <a:gd name="connsiteX2-5" fmla="*/ 1015390 w 1015390"/>
                  <a:gd name="connsiteY2-6" fmla="*/ 1001183 h 1001183"/>
                  <a:gd name="connsiteX3-7" fmla="*/ 41883 w 1015390"/>
                  <a:gd name="connsiteY3-8" fmla="*/ 1001183 h 1001183"/>
                  <a:gd name="connsiteX0-9" fmla="*/ 39502 w 1013009"/>
                  <a:gd name="connsiteY0-10" fmla="*/ 994036 h 994036"/>
                  <a:gd name="connsiteX1-11" fmla="*/ 0 w 1013009"/>
                  <a:gd name="connsiteY1-12" fmla="*/ 0 h 994036"/>
                  <a:gd name="connsiteX2-13" fmla="*/ 1013009 w 1013009"/>
                  <a:gd name="connsiteY2-14" fmla="*/ 994036 h 994036"/>
                  <a:gd name="connsiteX3-15" fmla="*/ 39502 w 1013009"/>
                  <a:gd name="connsiteY3-16" fmla="*/ 994036 h 994036"/>
                </a:gdLst>
                <a:ahLst/>
                <a:cxnLst>
                  <a:cxn ang="0">
                    <a:pos x="connsiteX0-1" y="connsiteY0-2"/>
                  </a:cxn>
                  <a:cxn ang="0">
                    <a:pos x="connsiteX1-3" y="connsiteY1-4"/>
                  </a:cxn>
                  <a:cxn ang="0">
                    <a:pos x="connsiteX2-5" y="connsiteY2-6"/>
                  </a:cxn>
                  <a:cxn ang="0">
                    <a:pos x="connsiteX3-7" y="connsiteY3-8"/>
                  </a:cxn>
                </a:cxnLst>
                <a:rect l="l" t="t" r="r" b="b"/>
                <a:pathLst>
                  <a:path w="1013009" h="994036">
                    <a:moveTo>
                      <a:pt x="39502" y="994036"/>
                    </a:moveTo>
                    <a:lnTo>
                      <a:pt x="0" y="0"/>
                    </a:lnTo>
                    <a:lnTo>
                      <a:pt x="1013009" y="994036"/>
                    </a:lnTo>
                    <a:lnTo>
                      <a:pt x="39502" y="994036"/>
                    </a:lnTo>
                    <a:close/>
                  </a:path>
                </a:pathLst>
              </a:custGeom>
              <a:solidFill>
                <a:srgbClr val="4D72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40">
                  <a:latin typeface="微软雅黑" panose="020B0503020204020204" pitchFamily="34" charset="-122"/>
                  <a:ea typeface="微软雅黑" panose="020B0503020204020204" pitchFamily="34" charset="-122"/>
                </a:endParaRPr>
              </a:p>
            </p:txBody>
          </p:sp>
          <p:sp>
            <p:nvSpPr>
              <p:cNvPr id="88" name="Isosceles Triangle 6"/>
              <p:cNvSpPr/>
              <p:nvPr/>
            </p:nvSpPr>
            <p:spPr>
              <a:xfrm rot="5400000" flipV="1">
                <a:off x="2185" y="7096"/>
                <a:ext cx="2996" cy="1452"/>
              </a:xfrm>
              <a:custGeom>
                <a:avLst/>
                <a:gdLst>
                  <a:gd name="connsiteX0" fmla="*/ 0 w 973507"/>
                  <a:gd name="connsiteY0" fmla="*/ 1001183 h 1001183"/>
                  <a:gd name="connsiteX1" fmla="*/ 486754 w 973507"/>
                  <a:gd name="connsiteY1" fmla="*/ 0 h 1001183"/>
                  <a:gd name="connsiteX2" fmla="*/ 973507 w 973507"/>
                  <a:gd name="connsiteY2" fmla="*/ 1001183 h 1001183"/>
                  <a:gd name="connsiteX3" fmla="*/ 0 w 973507"/>
                  <a:gd name="connsiteY3" fmla="*/ 1001183 h 1001183"/>
                  <a:gd name="connsiteX0-1" fmla="*/ 1077503 w 2051010"/>
                  <a:gd name="connsiteY0-2" fmla="*/ 1001183 h 1001183"/>
                  <a:gd name="connsiteX1-3" fmla="*/ 0 w 2051010"/>
                  <a:gd name="connsiteY1-4" fmla="*/ 0 h 1001183"/>
                  <a:gd name="connsiteX2-5" fmla="*/ 2051010 w 2051010"/>
                  <a:gd name="connsiteY2-6" fmla="*/ 1001183 h 1001183"/>
                  <a:gd name="connsiteX3-7" fmla="*/ 1077503 w 2051010"/>
                  <a:gd name="connsiteY3-8" fmla="*/ 1001183 h 1001183"/>
                  <a:gd name="connsiteX0-9" fmla="*/ 1094334 w 2067841"/>
                  <a:gd name="connsiteY0-10" fmla="*/ 1001180 h 1001180"/>
                  <a:gd name="connsiteX1-11" fmla="*/ 0 w 2067841"/>
                  <a:gd name="connsiteY1-12" fmla="*/ 0 h 1001180"/>
                  <a:gd name="connsiteX2-13" fmla="*/ 2067841 w 2067841"/>
                  <a:gd name="connsiteY2-14" fmla="*/ 1001180 h 1001180"/>
                  <a:gd name="connsiteX3-15" fmla="*/ 1094334 w 2067841"/>
                  <a:gd name="connsiteY3-16" fmla="*/ 1001180 h 1001180"/>
                </a:gdLst>
                <a:ahLst/>
                <a:cxnLst>
                  <a:cxn ang="0">
                    <a:pos x="connsiteX0-1" y="connsiteY0-2"/>
                  </a:cxn>
                  <a:cxn ang="0">
                    <a:pos x="connsiteX1-3" y="connsiteY1-4"/>
                  </a:cxn>
                  <a:cxn ang="0">
                    <a:pos x="connsiteX2-5" y="connsiteY2-6"/>
                  </a:cxn>
                  <a:cxn ang="0">
                    <a:pos x="connsiteX3-7" y="connsiteY3-8"/>
                  </a:cxn>
                </a:cxnLst>
                <a:rect l="l" t="t" r="r" b="b"/>
                <a:pathLst>
                  <a:path w="2067841" h="1001180">
                    <a:moveTo>
                      <a:pt x="1094334" y="1001180"/>
                    </a:moveTo>
                    <a:lnTo>
                      <a:pt x="0" y="0"/>
                    </a:lnTo>
                    <a:lnTo>
                      <a:pt x="2067841" y="1001180"/>
                    </a:lnTo>
                    <a:lnTo>
                      <a:pt x="1094334" y="1001180"/>
                    </a:lnTo>
                    <a:close/>
                  </a:path>
                </a:pathLst>
              </a:custGeom>
              <a:solidFill>
                <a:srgbClr val="A63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40">
                  <a:latin typeface="微软雅黑" panose="020B0503020204020204" pitchFamily="34" charset="-122"/>
                  <a:ea typeface="微软雅黑" panose="020B0503020204020204" pitchFamily="34" charset="-122"/>
                </a:endParaRPr>
              </a:p>
            </p:txBody>
          </p:sp>
          <p:grpSp>
            <p:nvGrpSpPr>
              <p:cNvPr id="26" name="组合 25"/>
              <p:cNvGrpSpPr/>
              <p:nvPr/>
            </p:nvGrpSpPr>
            <p:grpSpPr>
              <a:xfrm>
                <a:off x="4398" y="3293"/>
                <a:ext cx="3942" cy="6027"/>
                <a:chOff x="4398" y="3293"/>
                <a:chExt cx="3942" cy="6027"/>
              </a:xfrm>
            </p:grpSpPr>
            <p:sp>
              <p:nvSpPr>
                <p:cNvPr id="72" name="Isosceles Triangle 8"/>
                <p:cNvSpPr/>
                <p:nvPr/>
              </p:nvSpPr>
              <p:spPr>
                <a:xfrm rot="5400000">
                  <a:off x="7467" y="5371"/>
                  <a:ext cx="1411" cy="317"/>
                </a:xfrm>
                <a:prstGeom prst="triangle">
                  <a:avLst/>
                </a:prstGeom>
                <a:solidFill>
                  <a:srgbClr val="ECA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40">
                    <a:latin typeface="微软雅黑" panose="020B0503020204020204" pitchFamily="34" charset="-122"/>
                    <a:ea typeface="微软雅黑" panose="020B0503020204020204" pitchFamily="34" charset="-122"/>
                  </a:endParaRPr>
                </a:p>
              </p:txBody>
            </p:sp>
            <p:sp>
              <p:nvSpPr>
                <p:cNvPr id="78" name="Isosceles Triangle 7"/>
                <p:cNvSpPr/>
                <p:nvPr/>
              </p:nvSpPr>
              <p:spPr>
                <a:xfrm rot="5400000">
                  <a:off x="7467" y="3841"/>
                  <a:ext cx="1411" cy="317"/>
                </a:xfrm>
                <a:prstGeom prst="triangle">
                  <a:avLst/>
                </a:prstGeom>
                <a:solidFill>
                  <a:srgbClr val="4A7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40">
                    <a:latin typeface="微软雅黑" panose="020B0503020204020204" pitchFamily="34" charset="-122"/>
                    <a:ea typeface="微软雅黑" panose="020B0503020204020204" pitchFamily="34" charset="-122"/>
                  </a:endParaRPr>
                </a:p>
              </p:txBody>
            </p:sp>
            <p:sp>
              <p:nvSpPr>
                <p:cNvPr id="84" name="Isosceles Triangle 14"/>
                <p:cNvSpPr/>
                <p:nvPr/>
              </p:nvSpPr>
              <p:spPr>
                <a:xfrm rot="16200000" flipV="1">
                  <a:off x="7476" y="6926"/>
                  <a:ext cx="1410" cy="317"/>
                </a:xfrm>
                <a:prstGeom prst="triangle">
                  <a:avLst/>
                </a:prstGeom>
                <a:solidFill>
                  <a:srgbClr val="679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40">
                    <a:latin typeface="微软雅黑" panose="020B0503020204020204" pitchFamily="34" charset="-122"/>
                    <a:ea typeface="微软雅黑" panose="020B0503020204020204" pitchFamily="34" charset="-122"/>
                  </a:endParaRPr>
                </a:p>
              </p:txBody>
            </p:sp>
            <p:grpSp>
              <p:nvGrpSpPr>
                <p:cNvPr id="27" name="组合 26"/>
                <p:cNvGrpSpPr/>
                <p:nvPr/>
              </p:nvGrpSpPr>
              <p:grpSpPr>
                <a:xfrm>
                  <a:off x="4398" y="3293"/>
                  <a:ext cx="3625" cy="6026"/>
                  <a:chOff x="4398" y="3293"/>
                  <a:chExt cx="3648" cy="6026"/>
                </a:xfrm>
              </p:grpSpPr>
              <p:sp>
                <p:nvSpPr>
                  <p:cNvPr id="71" name="Rectangle 6"/>
                  <p:cNvSpPr/>
                  <p:nvPr/>
                </p:nvSpPr>
                <p:spPr>
                  <a:xfrm>
                    <a:off x="4398" y="4824"/>
                    <a:ext cx="3639" cy="1411"/>
                  </a:xfrm>
                  <a:prstGeom prst="rect">
                    <a:avLst/>
                  </a:prstGeom>
                  <a:solidFill>
                    <a:srgbClr val="ECA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40">
                        <a:latin typeface="微软雅黑" panose="020B0503020204020204" pitchFamily="34" charset="-122"/>
                        <a:ea typeface="微软雅黑" panose="020B0503020204020204" pitchFamily="34" charset="-122"/>
                      </a:rPr>
                      <a:t>奖品</a:t>
                    </a:r>
                    <a:br>
                      <a:rPr lang="zh-CN" altLang="en-US" sz="2140">
                        <a:latin typeface="微软雅黑" panose="020B0503020204020204" pitchFamily="34" charset="-122"/>
                        <a:ea typeface="微软雅黑" panose="020B0503020204020204" pitchFamily="34" charset="-122"/>
                      </a:rPr>
                    </a:br>
                    <a:r>
                      <a:rPr lang="zh-CN" altLang="en-US" sz="2140">
                        <a:latin typeface="微软雅黑" panose="020B0503020204020204" pitchFamily="34" charset="-122"/>
                        <a:ea typeface="微软雅黑" panose="020B0503020204020204" pitchFamily="34" charset="-122"/>
                      </a:rPr>
                      <a:t>发放量</a:t>
                    </a:r>
                  </a:p>
                </p:txBody>
              </p:sp>
              <p:sp>
                <p:nvSpPr>
                  <p:cNvPr id="77" name="Rectangle 4"/>
                  <p:cNvSpPr/>
                  <p:nvPr/>
                </p:nvSpPr>
                <p:spPr>
                  <a:xfrm>
                    <a:off x="4398" y="3293"/>
                    <a:ext cx="3639" cy="1411"/>
                  </a:xfrm>
                  <a:prstGeom prst="rect">
                    <a:avLst/>
                  </a:prstGeom>
                  <a:solidFill>
                    <a:srgbClr val="4A7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40">
                        <a:latin typeface="微软雅黑" panose="020B0503020204020204" pitchFamily="34" charset="-122"/>
                        <a:ea typeface="微软雅黑" panose="020B0503020204020204" pitchFamily="34" charset="-122"/>
                      </a:rPr>
                      <a:t>成功</a:t>
                    </a:r>
                    <a:br>
                      <a:rPr lang="zh-CN" altLang="en-US" sz="2140">
                        <a:latin typeface="微软雅黑" panose="020B0503020204020204" pitchFamily="34" charset="-122"/>
                        <a:ea typeface="微软雅黑" panose="020B0503020204020204" pitchFamily="34" charset="-122"/>
                      </a:rPr>
                    </a:br>
                    <a:r>
                      <a:rPr lang="zh-CN" altLang="en-US" sz="2140">
                        <a:latin typeface="微软雅黑" panose="020B0503020204020204" pitchFamily="34" charset="-122"/>
                        <a:ea typeface="微软雅黑" panose="020B0503020204020204" pitchFamily="34" charset="-122"/>
                      </a:rPr>
                      <a:t>增粉量</a:t>
                    </a:r>
                  </a:p>
                </p:txBody>
              </p:sp>
              <p:sp>
                <p:nvSpPr>
                  <p:cNvPr id="83" name="Rectangle 12"/>
                  <p:cNvSpPr/>
                  <p:nvPr/>
                </p:nvSpPr>
                <p:spPr>
                  <a:xfrm rot="10800000" flipV="1">
                    <a:off x="4408" y="6379"/>
                    <a:ext cx="3639" cy="1410"/>
                  </a:xfrm>
                  <a:prstGeom prst="rect">
                    <a:avLst/>
                  </a:prstGeom>
                  <a:solidFill>
                    <a:srgbClr val="679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40">
                        <a:latin typeface="微软雅黑" panose="020B0503020204020204" pitchFamily="34" charset="-122"/>
                        <a:ea typeface="微软雅黑" panose="020B0503020204020204" pitchFamily="34" charset="-122"/>
                      </a:rPr>
                      <a:t>裂变比</a:t>
                    </a:r>
                  </a:p>
                </p:txBody>
              </p:sp>
              <p:sp>
                <p:nvSpPr>
                  <p:cNvPr id="89" name="Rectangle 10"/>
                  <p:cNvSpPr/>
                  <p:nvPr/>
                </p:nvSpPr>
                <p:spPr>
                  <a:xfrm rot="10800000" flipV="1">
                    <a:off x="4408" y="7909"/>
                    <a:ext cx="3639" cy="1410"/>
                  </a:xfrm>
                  <a:prstGeom prst="rect">
                    <a:avLst/>
                  </a:prstGeom>
                  <a:solidFill>
                    <a:srgbClr val="CF6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40">
                        <a:latin typeface="微软雅黑" panose="020B0503020204020204" pitchFamily="34" charset="-122"/>
                        <a:ea typeface="微软雅黑" panose="020B0503020204020204" pitchFamily="34" charset="-122"/>
                      </a:rPr>
                      <a:t>用时</a:t>
                    </a:r>
                  </a:p>
                </p:txBody>
              </p:sp>
            </p:grpSp>
            <p:sp>
              <p:nvSpPr>
                <p:cNvPr id="90" name="Isosceles Triangle 13"/>
                <p:cNvSpPr/>
                <p:nvPr/>
              </p:nvSpPr>
              <p:spPr>
                <a:xfrm rot="16200000" flipV="1">
                  <a:off x="7476" y="8456"/>
                  <a:ext cx="1410" cy="317"/>
                </a:xfrm>
                <a:prstGeom prst="triangle">
                  <a:avLst/>
                </a:prstGeom>
                <a:solidFill>
                  <a:srgbClr val="CF6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40">
                    <a:latin typeface="微软雅黑" panose="020B0503020204020204" pitchFamily="34" charset="-122"/>
                    <a:ea typeface="微软雅黑" panose="020B0503020204020204" pitchFamily="34" charset="-122"/>
                  </a:endParaRPr>
                </a:p>
              </p:txBody>
            </p:sp>
          </p:grpSp>
        </p:grpSp>
        <p:grpSp>
          <p:nvGrpSpPr>
            <p:cNvPr id="34" name="组合 33"/>
            <p:cNvGrpSpPr/>
            <p:nvPr/>
          </p:nvGrpSpPr>
          <p:grpSpPr>
            <a:xfrm>
              <a:off x="8588" y="3998"/>
              <a:ext cx="2042" cy="4630"/>
              <a:chOff x="8688" y="3998"/>
              <a:chExt cx="2762" cy="4630"/>
            </a:xfrm>
          </p:grpSpPr>
          <p:cxnSp>
            <p:nvCxnSpPr>
              <p:cNvPr id="97" name="Straight Connector 19"/>
              <p:cNvCxnSpPr/>
              <p:nvPr/>
            </p:nvCxnSpPr>
            <p:spPr>
              <a:xfrm>
                <a:off x="8688" y="8628"/>
                <a:ext cx="2763" cy="0"/>
              </a:xfrm>
              <a:prstGeom prst="line">
                <a:avLst/>
              </a:prstGeom>
              <a:ln w="12700">
                <a:solidFill>
                  <a:srgbClr val="A4958E"/>
                </a:solidFill>
                <a:tailEnd type="oval"/>
              </a:ln>
            </p:spPr>
            <p:style>
              <a:lnRef idx="1">
                <a:schemeClr val="accent1"/>
              </a:lnRef>
              <a:fillRef idx="0">
                <a:schemeClr val="accent1"/>
              </a:fillRef>
              <a:effectRef idx="0">
                <a:schemeClr val="accent1"/>
              </a:effectRef>
              <a:fontRef idx="minor">
                <a:schemeClr val="tx1"/>
              </a:fontRef>
            </p:style>
          </p:cxnSp>
          <p:cxnSp>
            <p:nvCxnSpPr>
              <p:cNvPr id="103" name="Straight Connector 18"/>
              <p:cNvCxnSpPr/>
              <p:nvPr/>
            </p:nvCxnSpPr>
            <p:spPr>
              <a:xfrm>
                <a:off x="8688" y="7060"/>
                <a:ext cx="2763" cy="0"/>
              </a:xfrm>
              <a:prstGeom prst="line">
                <a:avLst/>
              </a:prstGeom>
              <a:ln w="12700">
                <a:solidFill>
                  <a:srgbClr val="A4958E"/>
                </a:solidFill>
                <a:tailEnd type="oval"/>
              </a:ln>
            </p:spPr>
            <p:style>
              <a:lnRef idx="1">
                <a:schemeClr val="accent1"/>
              </a:lnRef>
              <a:fillRef idx="0">
                <a:schemeClr val="accent1"/>
              </a:fillRef>
              <a:effectRef idx="0">
                <a:schemeClr val="accent1"/>
              </a:effectRef>
              <a:fontRef idx="minor">
                <a:schemeClr val="tx1"/>
              </a:fontRef>
            </p:style>
          </p:cxnSp>
          <p:cxnSp>
            <p:nvCxnSpPr>
              <p:cNvPr id="109" name="Straight Connector 17"/>
              <p:cNvCxnSpPr/>
              <p:nvPr/>
            </p:nvCxnSpPr>
            <p:spPr>
              <a:xfrm>
                <a:off x="8688" y="5529"/>
                <a:ext cx="2763" cy="0"/>
              </a:xfrm>
              <a:prstGeom prst="line">
                <a:avLst/>
              </a:prstGeom>
              <a:ln w="12700">
                <a:solidFill>
                  <a:srgbClr val="A4958E"/>
                </a:solidFill>
                <a:tailEnd type="oval"/>
              </a:ln>
            </p:spPr>
            <p:style>
              <a:lnRef idx="1">
                <a:schemeClr val="accent1"/>
              </a:lnRef>
              <a:fillRef idx="0">
                <a:schemeClr val="accent1"/>
              </a:fillRef>
              <a:effectRef idx="0">
                <a:schemeClr val="accent1"/>
              </a:effectRef>
              <a:fontRef idx="minor">
                <a:schemeClr val="tx1"/>
              </a:fontRef>
            </p:style>
          </p:cxnSp>
          <p:cxnSp>
            <p:nvCxnSpPr>
              <p:cNvPr id="115" name="Straight Connector 16"/>
              <p:cNvCxnSpPr/>
              <p:nvPr/>
            </p:nvCxnSpPr>
            <p:spPr>
              <a:xfrm>
                <a:off x="8688" y="3998"/>
                <a:ext cx="2763" cy="0"/>
              </a:xfrm>
              <a:prstGeom prst="line">
                <a:avLst/>
              </a:prstGeom>
              <a:ln w="12700">
                <a:solidFill>
                  <a:srgbClr val="A4958E"/>
                </a:solidFill>
                <a:tailEnd type="oval"/>
              </a:ln>
            </p:spPr>
            <p:style>
              <a:lnRef idx="1">
                <a:schemeClr val="accent1"/>
              </a:lnRef>
              <a:fillRef idx="0">
                <a:schemeClr val="accent1"/>
              </a:fillRef>
              <a:effectRef idx="0">
                <a:schemeClr val="accent1"/>
              </a:effectRef>
              <a:fontRef idx="minor">
                <a:schemeClr val="tx1"/>
              </a:fontRef>
            </p:style>
          </p:cxnSp>
        </p:grpSp>
        <p:sp>
          <p:nvSpPr>
            <p:cNvPr id="37" name="TextBox 35"/>
            <p:cNvSpPr txBox="1"/>
            <p:nvPr/>
          </p:nvSpPr>
          <p:spPr>
            <a:xfrm>
              <a:off x="10875" y="3565"/>
              <a:ext cx="7082" cy="878"/>
            </a:xfrm>
            <a:prstGeom prst="rect">
              <a:avLst/>
            </a:prstGeom>
            <a:noFill/>
            <a:ln>
              <a:solidFill>
                <a:srgbClr val="FFC000"/>
              </a:solidFill>
            </a:ln>
          </p:spPr>
          <p:txBody>
            <a:bodyPr wrap="square">
              <a:spAutoFit/>
            </a:bodyPr>
            <a:lstStyle/>
            <a:p>
              <a:pPr fontAlgn="auto">
                <a:lnSpc>
                  <a:spcPct val="150000"/>
                </a:lnSpc>
                <a:spcBef>
                  <a:spcPts val="0"/>
                </a:spcBef>
                <a:spcAft>
                  <a:spcPts val="0"/>
                </a:spcAft>
                <a:defRPr/>
              </a:pPr>
              <a:r>
                <a:rPr lang="zh-CN" altLang="en-US" sz="1190" b="1" dirty="0">
                  <a:solidFill>
                    <a:schemeClr val="tx1">
                      <a:lumMod val="50000"/>
                      <a:lumOff val="50000"/>
                    </a:schemeClr>
                  </a:solidFill>
                  <a:latin typeface="微软雅黑" panose="020B0503020204020204" pitchFamily="34" charset="-122"/>
                  <a:ea typeface="微软雅黑" panose="020B0503020204020204" pitchFamily="34" charset="-122"/>
                </a:rPr>
                <a:t>裂变数据：目标</a:t>
              </a:r>
              <a:r>
                <a:rPr lang="en-US" altLang="zh-CN" sz="1190" b="1" dirty="0">
                  <a:solidFill>
                    <a:schemeClr val="accent2"/>
                  </a:solidFill>
                  <a:latin typeface="微软雅黑" panose="020B0503020204020204" pitchFamily="34" charset="-122"/>
                  <a:ea typeface="微软雅黑" panose="020B0503020204020204" pitchFamily="34" charset="-122"/>
                </a:rPr>
                <a:t>5000</a:t>
              </a:r>
              <a:r>
                <a:rPr lang="zh-CN" altLang="en-US" sz="1190" b="1" dirty="0">
                  <a:solidFill>
                    <a:schemeClr val="accent2"/>
                  </a:solidFill>
                  <a:latin typeface="微软雅黑" panose="020B0503020204020204" pitchFamily="34" charset="-122"/>
                  <a:ea typeface="微软雅黑" panose="020B0503020204020204" pitchFamily="34" charset="-122"/>
                </a:rPr>
                <a:t>人</a:t>
              </a:r>
              <a:r>
                <a:rPr lang="zh-CN" altLang="en-US" sz="1190" b="1" dirty="0">
                  <a:solidFill>
                    <a:schemeClr val="tx1">
                      <a:lumMod val="50000"/>
                      <a:lumOff val="50000"/>
                    </a:schemeClr>
                  </a:solidFill>
                  <a:latin typeface="微软雅黑" panose="020B0503020204020204" pitchFamily="34" charset="-122"/>
                  <a:ea typeface="微软雅黑" panose="020B0503020204020204" pitchFamily="34" charset="-122"/>
                </a:rPr>
                <a:t>，达成</a:t>
              </a:r>
              <a:r>
                <a:rPr lang="en-US" altLang="zh-CN" sz="1190" b="1" dirty="0">
                  <a:solidFill>
                    <a:schemeClr val="accent2"/>
                  </a:solidFill>
                  <a:latin typeface="微软雅黑" panose="020B0503020204020204" pitchFamily="34" charset="-122"/>
                  <a:ea typeface="微软雅黑" panose="020B0503020204020204" pitchFamily="34" charset="-122"/>
                </a:rPr>
                <a:t>7705</a:t>
              </a:r>
              <a:r>
                <a:rPr lang="zh-CN" altLang="en-US" sz="1190" b="1" dirty="0">
                  <a:solidFill>
                    <a:schemeClr val="accent2"/>
                  </a:solidFill>
                  <a:latin typeface="微软雅黑" panose="020B0503020204020204" pitchFamily="34" charset="-122"/>
                  <a:ea typeface="微软雅黑" panose="020B0503020204020204" pitchFamily="34" charset="-122"/>
                </a:rPr>
                <a:t>人</a:t>
              </a:r>
              <a:r>
                <a:rPr lang="zh-CN" altLang="en-US" sz="1190" b="1" dirty="0">
                  <a:solidFill>
                    <a:schemeClr val="tx1">
                      <a:lumMod val="50000"/>
                      <a:lumOff val="50000"/>
                    </a:schemeClr>
                  </a:solidFill>
                  <a:latin typeface="微软雅黑" panose="020B0503020204020204" pitchFamily="34" charset="-122"/>
                  <a:ea typeface="微软雅黑" panose="020B0503020204020204" pitchFamily="34" charset="-122"/>
                </a:rPr>
                <a:t>，</a:t>
              </a:r>
              <a:br>
                <a:rPr lang="zh-CN" altLang="en-US" sz="1190" b="1" dirty="0">
                  <a:solidFill>
                    <a:schemeClr val="tx1">
                      <a:lumMod val="50000"/>
                      <a:lumOff val="50000"/>
                    </a:schemeClr>
                  </a:solidFill>
                  <a:latin typeface="微软雅黑" panose="020B0503020204020204" pitchFamily="34" charset="-122"/>
                  <a:ea typeface="微软雅黑" panose="020B0503020204020204" pitchFamily="34" charset="-122"/>
                </a:rPr>
              </a:br>
              <a:r>
                <a:rPr lang="zh-CN" altLang="en-US" sz="1190" b="1" dirty="0">
                  <a:solidFill>
                    <a:schemeClr val="tx1">
                      <a:lumMod val="50000"/>
                      <a:lumOff val="50000"/>
                    </a:schemeClr>
                  </a:solidFill>
                  <a:latin typeface="微软雅黑" panose="020B0503020204020204" pitchFamily="34" charset="-122"/>
                  <a:ea typeface="微软雅黑" panose="020B0503020204020204" pitchFamily="34" charset="-122"/>
                </a:rPr>
                <a:t>达成率</a:t>
              </a:r>
              <a:r>
                <a:rPr lang="en-US" altLang="zh-CN" sz="1190" b="1" dirty="0">
                  <a:solidFill>
                    <a:schemeClr val="accent2"/>
                  </a:solidFill>
                  <a:latin typeface="微软雅黑" panose="020B0503020204020204" pitchFamily="34" charset="-122"/>
                  <a:ea typeface="微软雅黑" panose="020B0503020204020204" pitchFamily="34" charset="-122"/>
                </a:rPr>
                <a:t>154.10%</a:t>
              </a:r>
              <a:endParaRPr lang="en-US" altLang="zh-CN" sz="1190" b="1" dirty="0">
                <a:solidFill>
                  <a:schemeClr val="accent2"/>
                </a:solidFill>
                <a:latin typeface="微软雅黑" panose="020B0503020204020204" pitchFamily="34" charset="-122"/>
                <a:ea typeface="微软雅黑" panose="020B0503020204020204" pitchFamily="34" charset="-122"/>
                <a:sym typeface="+mn-ea"/>
              </a:endParaRPr>
            </a:p>
          </p:txBody>
        </p:sp>
        <p:sp>
          <p:nvSpPr>
            <p:cNvPr id="39" name="TextBox 35"/>
            <p:cNvSpPr txBox="1"/>
            <p:nvPr/>
          </p:nvSpPr>
          <p:spPr>
            <a:xfrm>
              <a:off x="10887" y="5255"/>
              <a:ext cx="7080" cy="502"/>
            </a:xfrm>
            <a:prstGeom prst="rect">
              <a:avLst/>
            </a:prstGeom>
            <a:noFill/>
            <a:ln>
              <a:solidFill>
                <a:srgbClr val="FFC000"/>
              </a:solidFill>
            </a:ln>
          </p:spPr>
          <p:txBody>
            <a:bodyPr wrap="square">
              <a:spAutoFit/>
            </a:bodyPr>
            <a:lstStyle/>
            <a:p>
              <a:pPr fontAlgn="auto">
                <a:lnSpc>
                  <a:spcPct val="150000"/>
                </a:lnSpc>
                <a:spcBef>
                  <a:spcPts val="0"/>
                </a:spcBef>
                <a:spcAft>
                  <a:spcPts val="0"/>
                </a:spcAft>
                <a:defRPr/>
              </a:pPr>
              <a:r>
                <a:rPr lang="zh-CN" altLang="en-US" sz="1190" b="1" dirty="0">
                  <a:solidFill>
                    <a:schemeClr val="tx1">
                      <a:lumMod val="50000"/>
                      <a:lumOff val="50000"/>
                    </a:schemeClr>
                  </a:solidFill>
                  <a:latin typeface="微软雅黑" panose="020B0503020204020204" pitchFamily="34" charset="-122"/>
                  <a:ea typeface="微软雅黑" panose="020B0503020204020204" pitchFamily="34" charset="-122"/>
                  <a:sym typeface="+mn-ea"/>
                </a:rPr>
                <a:t>奖品预计消耗量</a:t>
              </a:r>
              <a:r>
                <a:rPr lang="en-US" altLang="zh-CN" sz="1190" b="1" dirty="0">
                  <a:solidFill>
                    <a:schemeClr val="accent2"/>
                  </a:solidFill>
                  <a:latin typeface="微软雅黑" panose="020B0503020204020204" pitchFamily="34" charset="-122"/>
                  <a:ea typeface="微软雅黑" panose="020B0503020204020204" pitchFamily="34" charset="-122"/>
                  <a:sym typeface="+mn-ea"/>
                </a:rPr>
                <a:t>500</a:t>
              </a:r>
              <a:r>
                <a:rPr lang="zh-CN" altLang="en-US" sz="1190" b="1" dirty="0">
                  <a:solidFill>
                    <a:schemeClr val="tx1">
                      <a:lumMod val="50000"/>
                      <a:lumOff val="50000"/>
                    </a:schemeClr>
                  </a:solidFill>
                  <a:latin typeface="微软雅黑" panose="020B0503020204020204" pitchFamily="34" charset="-122"/>
                  <a:ea typeface="微软雅黑" panose="020B0503020204020204" pitchFamily="34" charset="-122"/>
                  <a:sym typeface="+mn-ea"/>
                </a:rPr>
                <a:t>，实际发出量</a:t>
              </a:r>
              <a:r>
                <a:rPr lang="en-US" altLang="zh-CN" sz="1190" b="1" dirty="0">
                  <a:solidFill>
                    <a:schemeClr val="accent2"/>
                  </a:solidFill>
                  <a:latin typeface="微软雅黑" panose="020B0503020204020204" pitchFamily="34" charset="-122"/>
                  <a:ea typeface="微软雅黑" panose="020B0503020204020204" pitchFamily="34" charset="-122"/>
                  <a:sym typeface="+mn-ea"/>
                </a:rPr>
                <a:t>330</a:t>
              </a:r>
            </a:p>
          </p:txBody>
        </p:sp>
        <p:sp>
          <p:nvSpPr>
            <p:cNvPr id="41" name="TextBox 35"/>
            <p:cNvSpPr txBox="1"/>
            <p:nvPr/>
          </p:nvSpPr>
          <p:spPr>
            <a:xfrm>
              <a:off x="10880" y="6722"/>
              <a:ext cx="7079" cy="502"/>
            </a:xfrm>
            <a:prstGeom prst="rect">
              <a:avLst/>
            </a:prstGeom>
            <a:noFill/>
            <a:ln>
              <a:solidFill>
                <a:srgbClr val="FFC000"/>
              </a:solidFill>
            </a:ln>
          </p:spPr>
          <p:txBody>
            <a:bodyPr wrap="square">
              <a:spAutoFit/>
            </a:bodyPr>
            <a:lstStyle/>
            <a:p>
              <a:pPr algn="l" fontAlgn="auto">
                <a:lnSpc>
                  <a:spcPct val="150000"/>
                </a:lnSpc>
                <a:spcBef>
                  <a:spcPts val="0"/>
                </a:spcBef>
                <a:spcAft>
                  <a:spcPts val="0"/>
                </a:spcAft>
                <a:buClrTx/>
                <a:buSzTx/>
                <a:buFontTx/>
                <a:defRPr/>
              </a:pPr>
              <a:r>
                <a:rPr lang="zh-CN" altLang="en-US" sz="1190" b="1" dirty="0">
                  <a:solidFill>
                    <a:schemeClr val="tx1">
                      <a:lumMod val="50000"/>
                      <a:lumOff val="50000"/>
                    </a:schemeClr>
                  </a:solidFill>
                  <a:latin typeface="微软雅黑" panose="020B0503020204020204" pitchFamily="34" charset="-122"/>
                  <a:ea typeface="微软雅黑" panose="020B0503020204020204" pitchFamily="34" charset="-122"/>
                  <a:sym typeface="+mn-ea"/>
                </a:rPr>
                <a:t>裂变比</a:t>
              </a:r>
              <a:r>
                <a:rPr lang="en-US" altLang="zh-CN" sz="1190" b="1" dirty="0">
                  <a:solidFill>
                    <a:schemeClr val="accent2"/>
                  </a:solidFill>
                  <a:latin typeface="微软雅黑" panose="020B0503020204020204" pitchFamily="34" charset="-122"/>
                  <a:ea typeface="微软雅黑" panose="020B0503020204020204" pitchFamily="34" charset="-122"/>
                  <a:sym typeface="+mn-ea"/>
                </a:rPr>
                <a:t>1:23</a:t>
              </a:r>
              <a:r>
                <a:rPr lang="zh-CN" altLang="en-US" sz="1190" b="1" dirty="0">
                  <a:solidFill>
                    <a:schemeClr val="tx1">
                      <a:lumMod val="50000"/>
                      <a:lumOff val="50000"/>
                    </a:schemeClr>
                  </a:solidFill>
                  <a:latin typeface="微软雅黑" panose="020B0503020204020204" pitchFamily="34" charset="-122"/>
                  <a:ea typeface="微软雅黑" panose="020B0503020204020204" pitchFamily="34" charset="-122"/>
                  <a:sym typeface="+mn-ea"/>
                </a:rPr>
                <a:t>，1份礼品裂变23人</a:t>
              </a:r>
            </a:p>
          </p:txBody>
        </p:sp>
        <p:sp>
          <p:nvSpPr>
            <p:cNvPr id="43" name="TextBox 35"/>
            <p:cNvSpPr txBox="1"/>
            <p:nvPr/>
          </p:nvSpPr>
          <p:spPr>
            <a:xfrm>
              <a:off x="10879" y="8349"/>
              <a:ext cx="7079" cy="502"/>
            </a:xfrm>
            <a:prstGeom prst="rect">
              <a:avLst/>
            </a:prstGeom>
            <a:noFill/>
            <a:ln>
              <a:solidFill>
                <a:srgbClr val="FFC000"/>
              </a:solidFill>
            </a:ln>
          </p:spPr>
          <p:txBody>
            <a:bodyPr wrap="square">
              <a:spAutoFit/>
            </a:bodyPr>
            <a:lstStyle/>
            <a:p>
              <a:pPr fontAlgn="auto">
                <a:lnSpc>
                  <a:spcPct val="150000"/>
                </a:lnSpc>
                <a:spcBef>
                  <a:spcPts val="0"/>
                </a:spcBef>
                <a:spcAft>
                  <a:spcPts val="0"/>
                </a:spcAft>
                <a:defRPr/>
              </a:pPr>
              <a:r>
                <a:rPr lang="zh-CN" altLang="en-US" sz="1190" b="1" dirty="0">
                  <a:solidFill>
                    <a:schemeClr val="tx1">
                      <a:lumMod val="50000"/>
                      <a:lumOff val="50000"/>
                    </a:schemeClr>
                  </a:solidFill>
                  <a:latin typeface="微软雅黑" panose="020B0503020204020204" pitchFamily="34" charset="-122"/>
                  <a:ea typeface="微软雅黑" panose="020B0503020204020204" pitchFamily="34" charset="-122"/>
                  <a:sym typeface="+mn-ea"/>
                </a:rPr>
                <a:t>活动开始到结束，用时</a:t>
              </a:r>
              <a:r>
                <a:rPr lang="en-US" altLang="zh-CN" sz="1190" b="1" dirty="0">
                  <a:solidFill>
                    <a:schemeClr val="accent2"/>
                  </a:solidFill>
                  <a:latin typeface="微软雅黑" panose="020B0503020204020204" pitchFamily="34" charset="-122"/>
                  <a:ea typeface="微软雅黑" panose="020B0503020204020204" pitchFamily="34" charset="-122"/>
                  <a:sym typeface="+mn-ea"/>
                </a:rPr>
                <a:t>1.5</a:t>
              </a:r>
              <a:r>
                <a:rPr lang="zh-CN" altLang="en-US" sz="1190" b="1" dirty="0">
                  <a:solidFill>
                    <a:schemeClr val="tx1">
                      <a:lumMod val="50000"/>
                      <a:lumOff val="50000"/>
                    </a:schemeClr>
                  </a:solidFill>
                  <a:latin typeface="微软雅黑" panose="020B0503020204020204" pitchFamily="34" charset="-122"/>
                  <a:ea typeface="微软雅黑" panose="020B0503020204020204" pitchFamily="34" charset="-122"/>
                  <a:sym typeface="+mn-ea"/>
                </a:rPr>
                <a:t>个小时</a:t>
              </a:r>
              <a:endParaRPr lang="zh-CN" altLang="en-US" sz="1190" b="1" kern="0" dirty="0">
                <a:solidFill>
                  <a:schemeClr val="accent2"/>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grpSp>
      <p:pic>
        <p:nvPicPr>
          <p:cNvPr id="14" name="图片 13"/>
          <p:cNvPicPr>
            <a:picLocks noChangeAspect="1"/>
          </p:cNvPicPr>
          <p:nvPr/>
        </p:nvPicPr>
        <p:blipFill>
          <a:blip r:embed="rId5"/>
          <a:stretch>
            <a:fillRect/>
          </a:stretch>
        </p:blipFill>
        <p:spPr>
          <a:xfrm>
            <a:off x="565947" y="2442744"/>
            <a:ext cx="4717731" cy="296405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6" name="文本框 5"/>
          <p:cNvSpPr txBox="1"/>
          <p:nvPr/>
        </p:nvSpPr>
        <p:spPr>
          <a:xfrm>
            <a:off x="1328017" y="541917"/>
            <a:ext cx="3561080" cy="383540"/>
          </a:xfrm>
          <a:prstGeom prst="rect">
            <a:avLst/>
          </a:prstGeom>
          <a:noFill/>
        </p:spPr>
        <p:txBody>
          <a:bodyPr wrap="none" rtlCol="0">
            <a:spAutoFit/>
          </a:bodyPr>
          <a:lstStyle/>
          <a:p>
            <a:pPr algn="ctr"/>
            <a:r>
              <a:rPr lang="zh-CN" altLang="en-US" sz="1900" b="1">
                <a:sym typeface="+mn-ea"/>
              </a:rPr>
              <a:t>案例二解析：裂变活动参与步骤</a:t>
            </a:r>
            <a:endParaRPr lang="zh-CN" altLang="en-US" sz="1900" b="1">
              <a:solidFill>
                <a:schemeClr val="tx1"/>
              </a:solidFill>
              <a:sym typeface="+mn-ea"/>
            </a:endParaRPr>
          </a:p>
        </p:txBody>
      </p:sp>
      <p:grpSp>
        <p:nvGrpSpPr>
          <p:cNvPr id="7" name="组合 6"/>
          <p:cNvGrpSpPr/>
          <p:nvPr/>
        </p:nvGrpSpPr>
        <p:grpSpPr>
          <a:xfrm>
            <a:off x="756859" y="558519"/>
            <a:ext cx="405972" cy="332777"/>
            <a:chOff x="4729" y="1585"/>
            <a:chExt cx="842" cy="708"/>
          </a:xfrm>
        </p:grpSpPr>
        <p:pic>
          <p:nvPicPr>
            <p:cNvPr id="8" name="图片 7" descr="resource"/>
            <p:cNvPicPr>
              <a:picLocks noChangeAspect="1"/>
            </p:cNvPicPr>
            <p:nvPr/>
          </p:nvPicPr>
          <p:blipFill>
            <a:blip r:embed="rId2"/>
            <a:stretch>
              <a:fillRect/>
            </a:stretch>
          </p:blipFill>
          <p:spPr>
            <a:xfrm>
              <a:off x="5235" y="1585"/>
              <a:ext cx="337" cy="709"/>
            </a:xfrm>
            <a:prstGeom prst="rect">
              <a:avLst/>
            </a:prstGeom>
          </p:spPr>
        </p:pic>
        <p:pic>
          <p:nvPicPr>
            <p:cNvPr id="9" name="图片 8" descr="resource"/>
            <p:cNvPicPr>
              <a:picLocks noChangeAspect="1"/>
            </p:cNvPicPr>
            <p:nvPr/>
          </p:nvPicPr>
          <p:blipFill>
            <a:blip r:embed="rId3"/>
            <a:stretch>
              <a:fillRect/>
            </a:stretch>
          </p:blipFill>
          <p:spPr>
            <a:xfrm>
              <a:off x="4982" y="1585"/>
              <a:ext cx="337" cy="709"/>
            </a:xfrm>
            <a:prstGeom prst="rect">
              <a:avLst/>
            </a:prstGeom>
          </p:spPr>
        </p:pic>
        <p:pic>
          <p:nvPicPr>
            <p:cNvPr id="10" name="图片 9" descr="resource"/>
            <p:cNvPicPr>
              <a:picLocks noChangeAspect="1"/>
            </p:cNvPicPr>
            <p:nvPr/>
          </p:nvPicPr>
          <p:blipFill>
            <a:blip r:embed="rId2"/>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p>
          </p:txBody>
        </p:sp>
      </p:grpSp>
      <p:pic>
        <p:nvPicPr>
          <p:cNvPr id="14" name="图片 13"/>
          <p:cNvPicPr>
            <a:picLocks noChangeAspect="1"/>
          </p:cNvPicPr>
          <p:nvPr/>
        </p:nvPicPr>
        <p:blipFill>
          <a:blip r:embed="rId5"/>
          <a:stretch>
            <a:fillRect/>
          </a:stretch>
        </p:blipFill>
        <p:spPr>
          <a:xfrm>
            <a:off x="4328795" y="1892935"/>
            <a:ext cx="6441440" cy="4288155"/>
          </a:xfrm>
          <a:prstGeom prst="rect">
            <a:avLst/>
          </a:prstGeom>
          <a:noFill/>
          <a:ln w="19050">
            <a:solidFill>
              <a:srgbClr val="FFC000"/>
            </a:solidFill>
          </a:ln>
          <a:extLst>
            <a:ext uri="{909E8E84-426E-40DD-AFC4-6F175D3DCCD1}">
              <a14:hiddenFill xmlns:a14="http://schemas.microsoft.com/office/drawing/2010/main">
                <a:solidFill>
                  <a:schemeClr val="accent2"/>
                </a:solidFill>
              </a14:hiddenFill>
            </a:ext>
          </a:extLst>
        </p:spPr>
      </p:pic>
      <p:sp>
        <p:nvSpPr>
          <p:cNvPr id="15" name="文本框 14"/>
          <p:cNvSpPr txBox="1"/>
          <p:nvPr/>
        </p:nvSpPr>
        <p:spPr>
          <a:xfrm>
            <a:off x="4567555" y="1089025"/>
            <a:ext cx="3045460" cy="429895"/>
          </a:xfrm>
          <a:prstGeom prst="rect">
            <a:avLst/>
          </a:prstGeom>
          <a:noFill/>
        </p:spPr>
        <p:txBody>
          <a:bodyPr wrap="square" rtlCol="0">
            <a:spAutoFit/>
          </a:bodyPr>
          <a:lstStyle/>
          <a:p>
            <a:pPr algn="ctr"/>
            <a:r>
              <a:rPr lang="zh-CN" altLang="en-US" sz="2200" b="1">
                <a:solidFill>
                  <a:srgbClr val="FFC000"/>
                </a:solidFill>
              </a:rPr>
              <a:t>低门槛裂变方式</a:t>
            </a:r>
          </a:p>
        </p:txBody>
      </p:sp>
      <p:pic>
        <p:nvPicPr>
          <p:cNvPr id="16" name="图片 15"/>
          <p:cNvPicPr>
            <a:picLocks noChangeAspect="1"/>
          </p:cNvPicPr>
          <p:nvPr/>
        </p:nvPicPr>
        <p:blipFill>
          <a:blip r:embed="rId6"/>
          <a:stretch>
            <a:fillRect/>
          </a:stretch>
        </p:blipFill>
        <p:spPr>
          <a:xfrm>
            <a:off x="1471295" y="1694815"/>
            <a:ext cx="2505075" cy="44862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6" name="文本框 5"/>
          <p:cNvSpPr txBox="1"/>
          <p:nvPr/>
        </p:nvSpPr>
        <p:spPr>
          <a:xfrm>
            <a:off x="2051917" y="541917"/>
            <a:ext cx="2113280" cy="383540"/>
          </a:xfrm>
          <a:prstGeom prst="rect">
            <a:avLst/>
          </a:prstGeom>
          <a:noFill/>
        </p:spPr>
        <p:txBody>
          <a:bodyPr wrap="none" rtlCol="0">
            <a:spAutoFit/>
          </a:bodyPr>
          <a:lstStyle/>
          <a:p>
            <a:pPr algn="ctr"/>
            <a:r>
              <a:rPr lang="zh-CN" altLang="en-US" sz="1900" b="1">
                <a:sym typeface="+mn-ea"/>
              </a:rPr>
              <a:t>案例二运营要点：</a:t>
            </a:r>
            <a:endParaRPr lang="zh-CN" altLang="en-US" sz="1900" b="1">
              <a:solidFill>
                <a:schemeClr val="tx1"/>
              </a:solidFill>
              <a:sym typeface="+mn-ea"/>
            </a:endParaRPr>
          </a:p>
        </p:txBody>
      </p:sp>
      <p:grpSp>
        <p:nvGrpSpPr>
          <p:cNvPr id="7" name="组合 6"/>
          <p:cNvGrpSpPr/>
          <p:nvPr/>
        </p:nvGrpSpPr>
        <p:grpSpPr>
          <a:xfrm>
            <a:off x="756859" y="558519"/>
            <a:ext cx="405972" cy="332777"/>
            <a:chOff x="4729" y="1585"/>
            <a:chExt cx="842" cy="708"/>
          </a:xfrm>
        </p:grpSpPr>
        <p:pic>
          <p:nvPicPr>
            <p:cNvPr id="8" name="图片 7" descr="resource"/>
            <p:cNvPicPr>
              <a:picLocks noChangeAspect="1"/>
            </p:cNvPicPr>
            <p:nvPr/>
          </p:nvPicPr>
          <p:blipFill>
            <a:blip r:embed="rId14"/>
            <a:stretch>
              <a:fillRect/>
            </a:stretch>
          </p:blipFill>
          <p:spPr>
            <a:xfrm>
              <a:off x="5235" y="1585"/>
              <a:ext cx="337" cy="709"/>
            </a:xfrm>
            <a:prstGeom prst="rect">
              <a:avLst/>
            </a:prstGeom>
          </p:spPr>
        </p:pic>
        <p:pic>
          <p:nvPicPr>
            <p:cNvPr id="9" name="图片 8" descr="resource"/>
            <p:cNvPicPr>
              <a:picLocks noChangeAspect="1"/>
            </p:cNvPicPr>
            <p:nvPr/>
          </p:nvPicPr>
          <p:blipFill>
            <a:blip r:embed="rId15"/>
            <a:stretch>
              <a:fillRect/>
            </a:stretch>
          </p:blipFill>
          <p:spPr>
            <a:xfrm>
              <a:off x="4982" y="1585"/>
              <a:ext cx="337" cy="709"/>
            </a:xfrm>
            <a:prstGeom prst="rect">
              <a:avLst/>
            </a:prstGeom>
          </p:spPr>
        </p:pic>
        <p:pic>
          <p:nvPicPr>
            <p:cNvPr id="10" name="图片 9" descr="resource"/>
            <p:cNvPicPr>
              <a:picLocks noChangeAspect="1"/>
            </p:cNvPicPr>
            <p:nvPr/>
          </p:nvPicPr>
          <p:blipFill>
            <a:blip r:embed="rId14"/>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16"/>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p>
          </p:txBody>
        </p:sp>
      </p:grpSp>
      <p:grpSp>
        <p:nvGrpSpPr>
          <p:cNvPr id="64" name="组合 63"/>
          <p:cNvGrpSpPr/>
          <p:nvPr/>
        </p:nvGrpSpPr>
        <p:grpSpPr>
          <a:xfrm>
            <a:off x="1433676" y="1768946"/>
            <a:ext cx="9617157" cy="3808066"/>
            <a:chOff x="1321" y="1690"/>
            <a:chExt cx="13348" cy="5285"/>
          </a:xfrm>
        </p:grpSpPr>
        <p:sp>
          <p:nvSpPr>
            <p:cNvPr id="43" name="Freeform 8"/>
            <p:cNvSpPr/>
            <p:nvPr>
              <p:custDataLst>
                <p:tags r:id="rId1"/>
              </p:custDataLst>
            </p:nvPr>
          </p:nvSpPr>
          <p:spPr bwMode="auto">
            <a:xfrm>
              <a:off x="7637" y="1690"/>
              <a:ext cx="2291" cy="2637"/>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FFC000"/>
            </a:solidFill>
            <a:ln w="6350">
              <a:noFill/>
            </a:ln>
          </p:spPr>
          <p:txBody>
            <a:bodyPr lIns="102383" tIns="51191" rIns="102383" bIns="51191"/>
            <a:lstStyle/>
            <a:p>
              <a:pPr>
                <a:lnSpc>
                  <a:spcPct val="120000"/>
                </a:lnSpc>
              </a:pP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10"/>
            <p:cNvSpPr/>
            <p:nvPr>
              <p:custDataLst>
                <p:tags r:id="rId2"/>
              </p:custDataLst>
            </p:nvPr>
          </p:nvSpPr>
          <p:spPr bwMode="auto">
            <a:xfrm>
              <a:off x="7637" y="4338"/>
              <a:ext cx="2291" cy="2637"/>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chemeClr val="tx1"/>
            </a:solidFill>
            <a:ln w="6350">
              <a:noFill/>
            </a:ln>
          </p:spPr>
          <p:txBody>
            <a:bodyPr lIns="102383" tIns="51191" rIns="102383" bIns="51191"/>
            <a:lstStyle/>
            <a:p>
              <a:pPr>
                <a:lnSpc>
                  <a:spcPct val="120000"/>
                </a:lnSpc>
              </a:pP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465" name="Freeform 9"/>
            <p:cNvSpPr/>
            <p:nvPr>
              <p:custDataLst>
                <p:tags r:id="rId3"/>
              </p:custDataLst>
            </p:nvPr>
          </p:nvSpPr>
          <p:spPr bwMode="auto">
            <a:xfrm>
              <a:off x="5359" y="1690"/>
              <a:ext cx="2291" cy="2637"/>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chemeClr val="tx1"/>
            </a:solidFill>
            <a:ln w="6350">
              <a:noFill/>
            </a:ln>
          </p:spPr>
          <p:txBody>
            <a:bodyPr lIns="102383" tIns="51191" rIns="102383" bIns="51191"/>
            <a:lstStyle/>
            <a:p>
              <a:pPr>
                <a:lnSpc>
                  <a:spcPct val="120000"/>
                </a:lnSpc>
              </a:pP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11"/>
            <p:cNvSpPr/>
            <p:nvPr>
              <p:custDataLst>
                <p:tags r:id="rId4"/>
              </p:custDataLst>
            </p:nvPr>
          </p:nvSpPr>
          <p:spPr bwMode="auto">
            <a:xfrm>
              <a:off x="5359" y="4338"/>
              <a:ext cx="2291" cy="2637"/>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rgbClr val="FFC000"/>
            </a:solidFill>
            <a:ln w="6350">
              <a:noFill/>
            </a:ln>
          </p:spPr>
          <p:txBody>
            <a:bodyPr lIns="102383" tIns="51191" rIns="102383" bIns="51191"/>
            <a:lstStyle/>
            <a:p>
              <a:pPr>
                <a:lnSpc>
                  <a:spcPct val="120000"/>
                </a:lnSpc>
              </a:pP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46" name="文本框 45"/>
            <p:cNvSpPr txBox="1"/>
            <p:nvPr>
              <p:custDataLst>
                <p:tags r:id="rId5"/>
              </p:custDataLst>
            </p:nvPr>
          </p:nvSpPr>
          <p:spPr>
            <a:xfrm>
              <a:off x="1321" y="2649"/>
              <a:ext cx="3326" cy="1000"/>
            </a:xfrm>
            <a:prstGeom prst="rect">
              <a:avLst/>
            </a:prstGeom>
            <a:noFill/>
          </p:spPr>
          <p:txBody>
            <a:bodyPr wrap="square" lIns="75583" tIns="39303" rIns="75583" bIns="39303" rtlCol="0" anchor="ctr">
              <a:noAutofit/>
            </a:bodyPr>
            <a:lstStyle>
              <a:defPPr>
                <a:defRPr lang="zh-CN"/>
              </a:defPPr>
              <a:lvl1pPr algn="r">
                <a:lnSpc>
                  <a:spcPct val="120000"/>
                </a:lnSpc>
                <a:defRPr sz="1400" spc="150">
                  <a:solidFill>
                    <a:srgbClr val="000000">
                      <a:lumMod val="65000"/>
                      <a:lumOff val="35000"/>
                    </a:srgbClr>
                  </a:solidFill>
                  <a:latin typeface="Arial" panose="020B0604020202020204" pitchFamily="34" charset="0"/>
                  <a:ea typeface="微软雅黑" panose="020B0503020204020204" pitchFamily="34" charset="-122"/>
                </a:defRPr>
              </a:lvl1pPr>
            </a:lstStyle>
            <a:p>
              <a:r>
                <a:rPr lang="zh-CN" altLang="en-US" b="1">
                  <a:solidFill>
                    <a:schemeClr val="tx1"/>
                  </a:solidFill>
                  <a:sym typeface="Arial" panose="020B0604020202020204" pitchFamily="34" charset="0"/>
                </a:rPr>
                <a:t>海报设计以精准风格及低门槛参与相关文案吸引</a:t>
              </a:r>
            </a:p>
          </p:txBody>
        </p:sp>
        <p:sp>
          <p:nvSpPr>
            <p:cNvPr id="47" name="文本框 46"/>
            <p:cNvSpPr txBox="1"/>
            <p:nvPr>
              <p:custDataLst>
                <p:tags r:id="rId6"/>
              </p:custDataLst>
            </p:nvPr>
          </p:nvSpPr>
          <p:spPr>
            <a:xfrm>
              <a:off x="3170" y="1842"/>
              <a:ext cx="1478" cy="916"/>
            </a:xfrm>
            <a:prstGeom prst="rect">
              <a:avLst/>
            </a:prstGeom>
            <a:noFill/>
          </p:spPr>
          <p:txBody>
            <a:bodyPr wrap="square" rtlCol="0">
              <a:normAutofit/>
            </a:bodyPr>
            <a:lstStyle/>
            <a:p>
              <a:pPr algn="r">
                <a:lnSpc>
                  <a:spcPct val="120000"/>
                </a:lnSpc>
              </a:pPr>
              <a:r>
                <a:rPr lang="en-US" altLang="zh-CN" sz="3000" b="1" spc="150" dirty="0">
                  <a:solidFill>
                    <a:srgbClr val="FEA6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p>
          </p:txBody>
        </p:sp>
        <p:sp>
          <p:nvSpPr>
            <p:cNvPr id="48" name="文本框 47"/>
            <p:cNvSpPr txBox="1"/>
            <p:nvPr>
              <p:custDataLst>
                <p:tags r:id="rId7"/>
              </p:custDataLst>
            </p:nvPr>
          </p:nvSpPr>
          <p:spPr>
            <a:xfrm>
              <a:off x="10419" y="1966"/>
              <a:ext cx="1090" cy="792"/>
            </a:xfrm>
            <a:prstGeom prst="rect">
              <a:avLst/>
            </a:prstGeom>
            <a:noFill/>
          </p:spPr>
          <p:txBody>
            <a:bodyPr wrap="square" rtlCol="0">
              <a:normAutofit fontScale="90000" lnSpcReduction="20000"/>
            </a:bodyPr>
            <a:lstStyle/>
            <a:p>
              <a:pPr algn="r">
                <a:lnSpc>
                  <a:spcPct val="120000"/>
                </a:lnSpc>
              </a:pPr>
              <a:r>
                <a:rPr lang="en-US" altLang="zh-CN" sz="3360" b="1" spc="150" dirty="0">
                  <a:solidFill>
                    <a:srgbClr val="FEA6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p>
          </p:txBody>
        </p:sp>
        <p:sp>
          <p:nvSpPr>
            <p:cNvPr id="49" name="文本框 48"/>
            <p:cNvSpPr txBox="1"/>
            <p:nvPr>
              <p:custDataLst>
                <p:tags r:id="rId8"/>
              </p:custDataLst>
            </p:nvPr>
          </p:nvSpPr>
          <p:spPr>
            <a:xfrm>
              <a:off x="10640" y="2649"/>
              <a:ext cx="3283" cy="1000"/>
            </a:xfrm>
            <a:prstGeom prst="rect">
              <a:avLst/>
            </a:prstGeom>
            <a:noFill/>
          </p:spPr>
          <p:txBody>
            <a:bodyPr wrap="square" lIns="75583" tIns="39303" rIns="75583" bIns="39303" rtlCol="0" anchor="ctr">
              <a:normAutofit/>
            </a:bodyPr>
            <a:lstStyle>
              <a:defPPr>
                <a:defRPr lang="zh-CN"/>
              </a:defPPr>
              <a:lvl1pPr algn="r">
                <a:lnSpc>
                  <a:spcPct val="120000"/>
                </a:lnSpc>
                <a:defRPr sz="1400" spc="150">
                  <a:solidFill>
                    <a:srgbClr val="000000">
                      <a:lumMod val="65000"/>
                      <a:lumOff val="35000"/>
                    </a:srgbClr>
                  </a:solidFill>
                  <a:latin typeface="Arial" panose="020B0604020202020204" pitchFamily="34" charset="0"/>
                  <a:ea typeface="微软雅黑" panose="020B0503020204020204" pitchFamily="34" charset="-122"/>
                </a:defRPr>
              </a:lvl1pPr>
            </a:lstStyle>
            <a:p>
              <a:pPr algn="l"/>
              <a:r>
                <a:rPr lang="zh-CN" altLang="en-US" b="1">
                  <a:solidFill>
                    <a:schemeClr val="tx1"/>
                  </a:solidFill>
                  <a:sym typeface="Arial" panose="020B0604020202020204" pitchFamily="34" charset="0"/>
                </a:rPr>
                <a:t>奖品选择及展示要以精准用户为核心，获奖率高</a:t>
              </a:r>
            </a:p>
          </p:txBody>
        </p:sp>
        <p:sp>
          <p:nvSpPr>
            <p:cNvPr id="50" name="文本框 49"/>
            <p:cNvSpPr txBox="1"/>
            <p:nvPr>
              <p:custDataLst>
                <p:tags r:id="rId9"/>
              </p:custDataLst>
            </p:nvPr>
          </p:nvSpPr>
          <p:spPr>
            <a:xfrm>
              <a:off x="1903" y="5433"/>
              <a:ext cx="2746" cy="1000"/>
            </a:xfrm>
            <a:prstGeom prst="rect">
              <a:avLst/>
            </a:prstGeom>
            <a:noFill/>
          </p:spPr>
          <p:txBody>
            <a:bodyPr wrap="square" lIns="75583" tIns="39303" rIns="75583" bIns="39303" rtlCol="0" anchor="ctr">
              <a:normAutofit/>
            </a:bodyPr>
            <a:lstStyle>
              <a:defPPr>
                <a:defRPr lang="zh-CN"/>
              </a:defPPr>
              <a:lvl1pPr algn="r">
                <a:lnSpc>
                  <a:spcPct val="120000"/>
                </a:lnSpc>
                <a:defRPr sz="1400" spc="150">
                  <a:solidFill>
                    <a:srgbClr val="000000">
                      <a:lumMod val="65000"/>
                      <a:lumOff val="35000"/>
                    </a:srgbClr>
                  </a:solidFill>
                  <a:latin typeface="Arial" panose="020B0604020202020204" pitchFamily="34" charset="0"/>
                  <a:ea typeface="微软雅黑" panose="020B0503020204020204" pitchFamily="34" charset="-122"/>
                </a:defRPr>
              </a:lvl1pPr>
            </a:lstStyle>
            <a:p>
              <a:r>
                <a:rPr lang="zh-CN" altLang="en-US" b="1">
                  <a:solidFill>
                    <a:schemeClr val="tx1"/>
                  </a:solidFill>
                  <a:sym typeface="Arial" panose="020B0604020202020204" pitchFamily="34" charset="0"/>
                </a:rPr>
                <a:t>参与步骤简单、直观，易参与，没有负担</a:t>
              </a:r>
            </a:p>
          </p:txBody>
        </p:sp>
        <p:sp>
          <p:nvSpPr>
            <p:cNvPr id="51" name="文本框 50"/>
            <p:cNvSpPr txBox="1"/>
            <p:nvPr>
              <p:custDataLst>
                <p:tags r:id="rId10"/>
              </p:custDataLst>
            </p:nvPr>
          </p:nvSpPr>
          <p:spPr>
            <a:xfrm>
              <a:off x="3170" y="4571"/>
              <a:ext cx="1478" cy="951"/>
            </a:xfrm>
            <a:prstGeom prst="rect">
              <a:avLst/>
            </a:prstGeom>
            <a:noFill/>
          </p:spPr>
          <p:txBody>
            <a:bodyPr wrap="square" rtlCol="0">
              <a:normAutofit fontScale="90000"/>
            </a:bodyPr>
            <a:lstStyle/>
            <a:p>
              <a:pPr algn="r">
                <a:lnSpc>
                  <a:spcPct val="120000"/>
                </a:lnSpc>
              </a:pPr>
              <a:r>
                <a:rPr lang="en-US" altLang="zh-CN" sz="3360" b="1" spc="150" dirty="0">
                  <a:solidFill>
                    <a:srgbClr val="FEA6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04</a:t>
              </a:r>
            </a:p>
          </p:txBody>
        </p:sp>
        <p:sp>
          <p:nvSpPr>
            <p:cNvPr id="52" name="文本框 51"/>
            <p:cNvSpPr txBox="1"/>
            <p:nvPr>
              <p:custDataLst>
                <p:tags r:id="rId11"/>
              </p:custDataLst>
            </p:nvPr>
          </p:nvSpPr>
          <p:spPr>
            <a:xfrm>
              <a:off x="10640" y="4668"/>
              <a:ext cx="932" cy="854"/>
            </a:xfrm>
            <a:prstGeom prst="rect">
              <a:avLst/>
            </a:prstGeom>
            <a:noFill/>
          </p:spPr>
          <p:txBody>
            <a:bodyPr wrap="square" rtlCol="0">
              <a:normAutofit lnSpcReduction="10000"/>
            </a:bodyPr>
            <a:lstStyle/>
            <a:p>
              <a:pPr algn="r">
                <a:lnSpc>
                  <a:spcPct val="120000"/>
                </a:lnSpc>
              </a:pPr>
              <a:r>
                <a:rPr lang="en-US" altLang="zh-CN" sz="3000" b="1" spc="150" dirty="0">
                  <a:solidFill>
                    <a:srgbClr val="FEA6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p>
          </p:txBody>
        </p:sp>
        <p:sp>
          <p:nvSpPr>
            <p:cNvPr id="53" name="文本框 52"/>
            <p:cNvSpPr txBox="1"/>
            <p:nvPr>
              <p:custDataLst>
                <p:tags r:id="rId12"/>
              </p:custDataLst>
            </p:nvPr>
          </p:nvSpPr>
          <p:spPr>
            <a:xfrm>
              <a:off x="10640" y="5433"/>
              <a:ext cx="4029" cy="1000"/>
            </a:xfrm>
            <a:prstGeom prst="rect">
              <a:avLst/>
            </a:prstGeom>
            <a:noFill/>
          </p:spPr>
          <p:txBody>
            <a:bodyPr wrap="square" lIns="75583" tIns="39303" rIns="75583" bIns="39303" rtlCol="0" anchor="ctr">
              <a:normAutofit/>
            </a:bodyPr>
            <a:lstStyle>
              <a:defPPr>
                <a:defRPr lang="zh-CN"/>
              </a:defPPr>
              <a:lvl1pPr algn="r">
                <a:lnSpc>
                  <a:spcPct val="120000"/>
                </a:lnSpc>
                <a:defRPr sz="1400" spc="150">
                  <a:solidFill>
                    <a:srgbClr val="000000">
                      <a:lumMod val="65000"/>
                      <a:lumOff val="35000"/>
                    </a:srgbClr>
                  </a:solidFill>
                  <a:latin typeface="Arial" panose="020B0604020202020204" pitchFamily="34" charset="0"/>
                  <a:ea typeface="微软雅黑" panose="020B0503020204020204" pitchFamily="34" charset="-122"/>
                </a:defRPr>
              </a:lvl1pPr>
            </a:lstStyle>
            <a:p>
              <a:pPr algn="l"/>
              <a:r>
                <a:rPr lang="zh-CN" altLang="en-US" b="1">
                  <a:solidFill>
                    <a:schemeClr val="tx1"/>
                  </a:solidFill>
                  <a:sym typeface="Arial" panose="020B0604020202020204" pitchFamily="34" charset="0"/>
                </a:rPr>
                <a:t>群主与水军话术配合，制造不同用户心态场景营造参与氛围</a:t>
              </a:r>
            </a:p>
          </p:txBody>
        </p:sp>
      </p:grpSp>
      <p:sp>
        <p:nvSpPr>
          <p:cNvPr id="3" name="文本框 2"/>
          <p:cNvSpPr txBox="1"/>
          <p:nvPr/>
        </p:nvSpPr>
        <p:spPr>
          <a:xfrm>
            <a:off x="4538980" y="2459990"/>
            <a:ext cx="1513840" cy="398780"/>
          </a:xfrm>
          <a:prstGeom prst="rect">
            <a:avLst/>
          </a:prstGeom>
          <a:noFill/>
        </p:spPr>
        <p:txBody>
          <a:bodyPr wrap="square" rtlCol="0">
            <a:spAutoFit/>
          </a:bodyPr>
          <a:lstStyle/>
          <a:p>
            <a:r>
              <a:rPr lang="zh-CN" altLang="en-US" sz="2000" b="1">
                <a:solidFill>
                  <a:schemeClr val="bg1"/>
                </a:solidFill>
              </a:rPr>
              <a:t>海报吸精</a:t>
            </a:r>
          </a:p>
        </p:txBody>
      </p:sp>
      <p:sp>
        <p:nvSpPr>
          <p:cNvPr id="4" name="文本框 3"/>
          <p:cNvSpPr txBox="1"/>
          <p:nvPr/>
        </p:nvSpPr>
        <p:spPr>
          <a:xfrm>
            <a:off x="6052820" y="2459990"/>
            <a:ext cx="1513840" cy="398780"/>
          </a:xfrm>
          <a:prstGeom prst="rect">
            <a:avLst/>
          </a:prstGeom>
          <a:noFill/>
        </p:spPr>
        <p:txBody>
          <a:bodyPr wrap="square" rtlCol="0">
            <a:spAutoFit/>
          </a:bodyPr>
          <a:lstStyle/>
          <a:p>
            <a:pPr algn="ctr"/>
            <a:r>
              <a:rPr lang="zh-CN" altLang="en-US" sz="2000" b="1">
                <a:solidFill>
                  <a:schemeClr val="bg1"/>
                </a:solidFill>
              </a:rPr>
              <a:t>奖品吸引</a:t>
            </a:r>
          </a:p>
        </p:txBody>
      </p:sp>
      <p:sp>
        <p:nvSpPr>
          <p:cNvPr id="5" name="文本框 4"/>
          <p:cNvSpPr txBox="1"/>
          <p:nvPr/>
        </p:nvSpPr>
        <p:spPr>
          <a:xfrm>
            <a:off x="3458210" y="542290"/>
            <a:ext cx="3045460" cy="429895"/>
          </a:xfrm>
          <a:prstGeom prst="rect">
            <a:avLst/>
          </a:prstGeom>
          <a:noFill/>
        </p:spPr>
        <p:txBody>
          <a:bodyPr wrap="square" rtlCol="0">
            <a:spAutoFit/>
          </a:bodyPr>
          <a:lstStyle/>
          <a:p>
            <a:pPr algn="ctr"/>
            <a:r>
              <a:rPr lang="zh-CN" altLang="en-US" sz="2200" b="1">
                <a:solidFill>
                  <a:srgbClr val="FFC000"/>
                </a:solidFill>
              </a:rPr>
              <a:t>吸引用户关注</a:t>
            </a:r>
          </a:p>
        </p:txBody>
      </p:sp>
      <p:sp>
        <p:nvSpPr>
          <p:cNvPr id="11" name="文本框 10"/>
          <p:cNvSpPr txBox="1"/>
          <p:nvPr/>
        </p:nvSpPr>
        <p:spPr>
          <a:xfrm>
            <a:off x="4411345" y="4427220"/>
            <a:ext cx="1513840" cy="398780"/>
          </a:xfrm>
          <a:prstGeom prst="rect">
            <a:avLst/>
          </a:prstGeom>
          <a:noFill/>
        </p:spPr>
        <p:txBody>
          <a:bodyPr wrap="square" rtlCol="0">
            <a:spAutoFit/>
          </a:bodyPr>
          <a:lstStyle/>
          <a:p>
            <a:pPr algn="ctr"/>
            <a:r>
              <a:rPr lang="zh-CN" altLang="en-US" sz="2000" b="1">
                <a:solidFill>
                  <a:schemeClr val="bg1"/>
                </a:solidFill>
              </a:rPr>
              <a:t>步骤简单</a:t>
            </a:r>
          </a:p>
        </p:txBody>
      </p:sp>
      <p:sp>
        <p:nvSpPr>
          <p:cNvPr id="12" name="文本框 11"/>
          <p:cNvSpPr txBox="1"/>
          <p:nvPr/>
        </p:nvSpPr>
        <p:spPr>
          <a:xfrm>
            <a:off x="6052820" y="4417695"/>
            <a:ext cx="1513840" cy="398780"/>
          </a:xfrm>
          <a:prstGeom prst="rect">
            <a:avLst/>
          </a:prstGeom>
          <a:noFill/>
        </p:spPr>
        <p:txBody>
          <a:bodyPr wrap="square" rtlCol="0">
            <a:spAutoFit/>
          </a:bodyPr>
          <a:lstStyle/>
          <a:p>
            <a:pPr algn="ctr"/>
            <a:r>
              <a:rPr lang="zh-CN" altLang="en-US" sz="2000" b="1">
                <a:solidFill>
                  <a:schemeClr val="bg1"/>
                </a:solidFill>
              </a:rPr>
              <a:t>氛围热烈</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6" name="文本框 5"/>
          <p:cNvSpPr txBox="1"/>
          <p:nvPr/>
        </p:nvSpPr>
        <p:spPr>
          <a:xfrm>
            <a:off x="2051917" y="541917"/>
            <a:ext cx="2113280" cy="383540"/>
          </a:xfrm>
          <a:prstGeom prst="rect">
            <a:avLst/>
          </a:prstGeom>
          <a:noFill/>
        </p:spPr>
        <p:txBody>
          <a:bodyPr wrap="none" rtlCol="0">
            <a:spAutoFit/>
          </a:bodyPr>
          <a:lstStyle/>
          <a:p>
            <a:pPr algn="ctr"/>
            <a:r>
              <a:rPr lang="zh-CN" altLang="en-US" sz="1900" b="1">
                <a:sym typeface="+mn-ea"/>
              </a:rPr>
              <a:t>案例二运营要点：</a:t>
            </a:r>
            <a:endParaRPr lang="zh-CN" altLang="en-US" sz="1900" b="1">
              <a:solidFill>
                <a:schemeClr val="tx1"/>
              </a:solidFill>
              <a:sym typeface="+mn-ea"/>
            </a:endParaRPr>
          </a:p>
        </p:txBody>
      </p:sp>
      <p:grpSp>
        <p:nvGrpSpPr>
          <p:cNvPr id="7" name="组合 6"/>
          <p:cNvGrpSpPr/>
          <p:nvPr/>
        </p:nvGrpSpPr>
        <p:grpSpPr>
          <a:xfrm>
            <a:off x="756859" y="558519"/>
            <a:ext cx="405972" cy="332777"/>
            <a:chOff x="4729" y="1585"/>
            <a:chExt cx="842" cy="708"/>
          </a:xfrm>
        </p:grpSpPr>
        <p:pic>
          <p:nvPicPr>
            <p:cNvPr id="8" name="图片 7" descr="resource"/>
            <p:cNvPicPr>
              <a:picLocks noChangeAspect="1"/>
            </p:cNvPicPr>
            <p:nvPr/>
          </p:nvPicPr>
          <p:blipFill>
            <a:blip r:embed="rId2"/>
            <a:stretch>
              <a:fillRect/>
            </a:stretch>
          </p:blipFill>
          <p:spPr>
            <a:xfrm>
              <a:off x="5235" y="1585"/>
              <a:ext cx="337" cy="709"/>
            </a:xfrm>
            <a:prstGeom prst="rect">
              <a:avLst/>
            </a:prstGeom>
          </p:spPr>
        </p:pic>
        <p:pic>
          <p:nvPicPr>
            <p:cNvPr id="9" name="图片 8" descr="resource"/>
            <p:cNvPicPr>
              <a:picLocks noChangeAspect="1"/>
            </p:cNvPicPr>
            <p:nvPr/>
          </p:nvPicPr>
          <p:blipFill>
            <a:blip r:embed="rId3"/>
            <a:stretch>
              <a:fillRect/>
            </a:stretch>
          </p:blipFill>
          <p:spPr>
            <a:xfrm>
              <a:off x="4982" y="1585"/>
              <a:ext cx="337" cy="709"/>
            </a:xfrm>
            <a:prstGeom prst="rect">
              <a:avLst/>
            </a:prstGeom>
          </p:spPr>
        </p:pic>
        <p:pic>
          <p:nvPicPr>
            <p:cNvPr id="10" name="图片 9" descr="resource"/>
            <p:cNvPicPr>
              <a:picLocks noChangeAspect="1"/>
            </p:cNvPicPr>
            <p:nvPr/>
          </p:nvPicPr>
          <p:blipFill>
            <a:blip r:embed="rId2"/>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p>
          </p:txBody>
        </p:sp>
      </p:grpSp>
      <p:sp>
        <p:nvSpPr>
          <p:cNvPr id="5" name="文本框 4"/>
          <p:cNvSpPr txBox="1"/>
          <p:nvPr/>
        </p:nvSpPr>
        <p:spPr>
          <a:xfrm>
            <a:off x="3458210" y="542290"/>
            <a:ext cx="3045460" cy="429895"/>
          </a:xfrm>
          <a:prstGeom prst="rect">
            <a:avLst/>
          </a:prstGeom>
          <a:noFill/>
        </p:spPr>
        <p:txBody>
          <a:bodyPr wrap="square" rtlCol="0">
            <a:spAutoFit/>
          </a:bodyPr>
          <a:lstStyle/>
          <a:p>
            <a:pPr algn="ctr"/>
            <a:r>
              <a:rPr lang="zh-CN" altLang="en-US" sz="2200" b="1">
                <a:solidFill>
                  <a:srgbClr val="FFC000"/>
                </a:solidFill>
              </a:rPr>
              <a:t>海报</a:t>
            </a:r>
            <a:r>
              <a:rPr lang="en-US" altLang="zh-CN" sz="2200" b="1">
                <a:solidFill>
                  <a:srgbClr val="FFC000"/>
                </a:solidFill>
              </a:rPr>
              <a:t>&amp;</a:t>
            </a:r>
            <a:r>
              <a:rPr lang="zh-CN" altLang="en-US" sz="2200" b="1">
                <a:solidFill>
                  <a:srgbClr val="FFC000"/>
                </a:solidFill>
              </a:rPr>
              <a:t>选品</a:t>
            </a:r>
          </a:p>
        </p:txBody>
      </p:sp>
      <p:pic>
        <p:nvPicPr>
          <p:cNvPr id="16" name="图片 15"/>
          <p:cNvPicPr>
            <a:picLocks noChangeAspect="1"/>
          </p:cNvPicPr>
          <p:nvPr/>
        </p:nvPicPr>
        <p:blipFill>
          <a:blip r:embed="rId5"/>
          <a:stretch>
            <a:fillRect/>
          </a:stretch>
        </p:blipFill>
        <p:spPr>
          <a:xfrm>
            <a:off x="1041400" y="1595120"/>
            <a:ext cx="1895475" cy="3419475"/>
          </a:xfrm>
          <a:prstGeom prst="rect">
            <a:avLst/>
          </a:prstGeom>
        </p:spPr>
      </p:pic>
      <p:pic>
        <p:nvPicPr>
          <p:cNvPr id="17" name="图片 16"/>
          <p:cNvPicPr>
            <a:picLocks noChangeAspect="1"/>
          </p:cNvPicPr>
          <p:nvPr/>
        </p:nvPicPr>
        <p:blipFill>
          <a:blip r:embed="rId6"/>
          <a:stretch>
            <a:fillRect/>
          </a:stretch>
        </p:blipFill>
        <p:spPr>
          <a:xfrm>
            <a:off x="9200515" y="1595120"/>
            <a:ext cx="1933575" cy="3419475"/>
          </a:xfrm>
          <a:prstGeom prst="rect">
            <a:avLst/>
          </a:prstGeom>
        </p:spPr>
      </p:pic>
      <p:pic>
        <p:nvPicPr>
          <p:cNvPr id="18" name="图片 17"/>
          <p:cNvPicPr>
            <a:picLocks noChangeAspect="1"/>
          </p:cNvPicPr>
          <p:nvPr/>
        </p:nvPicPr>
        <p:blipFill>
          <a:blip r:embed="rId7"/>
          <a:stretch>
            <a:fillRect/>
          </a:stretch>
        </p:blipFill>
        <p:spPr>
          <a:xfrm>
            <a:off x="5133975" y="1595120"/>
            <a:ext cx="1924050" cy="3429000"/>
          </a:xfrm>
          <a:prstGeom prst="rect">
            <a:avLst/>
          </a:prstGeom>
        </p:spPr>
      </p:pic>
      <p:sp>
        <p:nvSpPr>
          <p:cNvPr id="26" name="文本框 25"/>
          <p:cNvSpPr txBox="1"/>
          <p:nvPr/>
        </p:nvSpPr>
        <p:spPr>
          <a:xfrm>
            <a:off x="7439025" y="2597150"/>
            <a:ext cx="1447165" cy="737235"/>
          </a:xfrm>
          <a:prstGeom prst="rect">
            <a:avLst/>
          </a:prstGeom>
          <a:noFill/>
          <a:ln w="12700">
            <a:noFill/>
          </a:ln>
        </p:spPr>
        <p:txBody>
          <a:bodyPr wrap="square" rtlCol="0" anchor="t">
            <a:spAutoFit/>
          </a:bodyPr>
          <a:lstStyle/>
          <a:p>
            <a:pPr algn="ctr"/>
            <a:r>
              <a:rPr lang="zh-CN" altLang="en-US" sz="1400" b="1">
                <a:sym typeface="Arial" panose="020B0604020202020204" pitchFamily="34" charset="0"/>
              </a:rPr>
              <a:t>随用户人群的变化，喜好的差异，而改变选品</a:t>
            </a:r>
            <a:endParaRPr lang="zh-CN" altLang="en-US" sz="1400"/>
          </a:p>
        </p:txBody>
      </p:sp>
      <p:sp>
        <p:nvSpPr>
          <p:cNvPr id="28" name="文本框 27"/>
          <p:cNvSpPr txBox="1"/>
          <p:nvPr/>
        </p:nvSpPr>
        <p:spPr>
          <a:xfrm>
            <a:off x="3385820" y="2657475"/>
            <a:ext cx="1292225" cy="737235"/>
          </a:xfrm>
          <a:prstGeom prst="rect">
            <a:avLst/>
          </a:prstGeom>
          <a:noFill/>
          <a:ln w="12700">
            <a:noFill/>
          </a:ln>
        </p:spPr>
        <p:txBody>
          <a:bodyPr wrap="square" rtlCol="0" anchor="t">
            <a:spAutoFit/>
          </a:bodyPr>
          <a:lstStyle/>
          <a:p>
            <a:pPr algn="ctr"/>
            <a:r>
              <a:rPr lang="zh-CN" altLang="en-US" sz="1400" b="1">
                <a:sym typeface="Arial" panose="020B0604020202020204" pitchFamily="34" charset="0"/>
              </a:rPr>
              <a:t>随季节变化，用户需求改变，而改变选品</a:t>
            </a:r>
            <a:endParaRPr lang="zh-CN" altLang="en-US" sz="1400"/>
          </a:p>
        </p:txBody>
      </p:sp>
      <p:sp>
        <p:nvSpPr>
          <p:cNvPr id="29" name="圆角矩形 28"/>
          <p:cNvSpPr/>
          <p:nvPr/>
        </p:nvSpPr>
        <p:spPr>
          <a:xfrm>
            <a:off x="3352800" y="2552700"/>
            <a:ext cx="1295400" cy="933450"/>
          </a:xfrm>
          <a:prstGeom prst="roundRect">
            <a:avLst/>
          </a:prstGeom>
          <a:solidFill>
            <a:srgbClr val="000000">
              <a:alpha val="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a:off x="7400290" y="2552700"/>
            <a:ext cx="1505585" cy="932815"/>
          </a:xfrm>
          <a:prstGeom prst="roundRect">
            <a:avLst/>
          </a:prstGeom>
          <a:solidFill>
            <a:srgbClr val="000000">
              <a:alpha val="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09" name="文本框 108"/>
          <p:cNvSpPr txBox="1"/>
          <p:nvPr/>
        </p:nvSpPr>
        <p:spPr>
          <a:xfrm>
            <a:off x="1512676" y="2824858"/>
            <a:ext cx="2658354" cy="2158365"/>
          </a:xfrm>
          <a:prstGeom prst="rect">
            <a:avLst/>
          </a:prstGeom>
          <a:noFill/>
        </p:spPr>
        <p:txBody>
          <a:bodyPr wrap="square" rtlCol="0" anchor="t">
            <a:spAutoFit/>
          </a:bodyPr>
          <a:lstStyle/>
          <a:p>
            <a:pPr>
              <a:lnSpc>
                <a:spcPct val="160000"/>
              </a:lnSpc>
            </a:pPr>
            <a:r>
              <a:rPr lang="zh-CN" altLang="en-US" sz="1045" b="1"/>
              <a:t>营销界两个著名的流量模型，</a:t>
            </a:r>
            <a:r>
              <a:rPr lang="en-US" altLang="zh-CN" sz="1045" b="1"/>
              <a:t>AIDMA</a:t>
            </a:r>
            <a:r>
              <a:rPr lang="zh-CN" altLang="en-US" sz="1045" b="1"/>
              <a:t>漏斗模型，</a:t>
            </a:r>
            <a:r>
              <a:rPr lang="en-US" altLang="zh-CN" sz="1045" b="1"/>
              <a:t>AISAS</a:t>
            </a:r>
            <a:r>
              <a:rPr lang="zh-CN" altLang="en-US" sz="1045" b="1"/>
              <a:t>的沙漏模型；</a:t>
            </a:r>
          </a:p>
          <a:p>
            <a:pPr>
              <a:lnSpc>
                <a:spcPct val="160000"/>
              </a:lnSpc>
            </a:pPr>
            <a:endParaRPr lang="zh-CN" altLang="en-US" sz="1045" b="1"/>
          </a:p>
          <a:p>
            <a:pPr>
              <a:lnSpc>
                <a:spcPct val="160000"/>
              </a:lnSpc>
            </a:pPr>
            <a:r>
              <a:rPr lang="zh-CN" altLang="en-US" sz="1045" b="1"/>
              <a:t>单纯的引流我们的流量模型是漏斗型，收割型营销，最终会坐吃山空；</a:t>
            </a:r>
          </a:p>
          <a:p>
            <a:pPr>
              <a:lnSpc>
                <a:spcPct val="160000"/>
              </a:lnSpc>
            </a:pPr>
            <a:endParaRPr lang="zh-CN" altLang="en-US" sz="1045" b="1"/>
          </a:p>
          <a:p>
            <a:pPr>
              <a:lnSpc>
                <a:spcPct val="160000"/>
              </a:lnSpc>
            </a:pPr>
            <a:r>
              <a:rPr lang="zh-CN" altLang="en-US" sz="1045" b="1"/>
              <a:t>所以要搭建让目标顾客裂变的流量模型，让顾客把身边的关系、亲友带过来；</a:t>
            </a:r>
          </a:p>
        </p:txBody>
      </p:sp>
      <p:sp>
        <p:nvSpPr>
          <p:cNvPr id="110" name="文本框 109"/>
          <p:cNvSpPr txBox="1"/>
          <p:nvPr/>
        </p:nvSpPr>
        <p:spPr>
          <a:xfrm>
            <a:off x="1670729" y="2276897"/>
            <a:ext cx="2439190" cy="347345"/>
          </a:xfrm>
          <a:prstGeom prst="rect">
            <a:avLst/>
          </a:prstGeom>
          <a:noFill/>
        </p:spPr>
        <p:txBody>
          <a:bodyPr wrap="square" rtlCol="0" anchor="t">
            <a:spAutoFit/>
          </a:bodyPr>
          <a:lstStyle/>
          <a:p>
            <a:pPr algn="ctr"/>
            <a:r>
              <a:rPr lang="zh-CN" altLang="en-US" sz="1665" b="1">
                <a:solidFill>
                  <a:schemeClr val="tx1"/>
                </a:solidFill>
                <a:sym typeface="+mn-ea"/>
              </a:rPr>
              <a:t>裂变是私域运营的机会</a:t>
            </a:r>
          </a:p>
        </p:txBody>
      </p:sp>
      <p:sp>
        <p:nvSpPr>
          <p:cNvPr id="164" name="矩形 163"/>
          <p:cNvSpPr/>
          <p:nvPr/>
        </p:nvSpPr>
        <p:spPr>
          <a:xfrm>
            <a:off x="1466739" y="1979908"/>
            <a:ext cx="2803698" cy="3584638"/>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pic>
        <p:nvPicPr>
          <p:cNvPr id="6" name="图片 5"/>
          <p:cNvPicPr>
            <a:picLocks noChangeAspect="1"/>
          </p:cNvPicPr>
          <p:nvPr/>
        </p:nvPicPr>
        <p:blipFill>
          <a:blip r:embed="rId2"/>
          <a:stretch>
            <a:fillRect/>
          </a:stretch>
        </p:blipFill>
        <p:spPr>
          <a:xfrm>
            <a:off x="5551634" y="2162827"/>
            <a:ext cx="4951892" cy="3217399"/>
          </a:xfrm>
          <a:prstGeom prst="rect">
            <a:avLst/>
          </a:prstGeom>
          <a:ln w="19050">
            <a:solidFill>
              <a:srgbClr val="FEA900"/>
            </a:solidFill>
          </a:ln>
        </p:spPr>
      </p:pic>
      <p:sp>
        <p:nvSpPr>
          <p:cNvPr id="30" name="文本框 29"/>
          <p:cNvSpPr txBox="1"/>
          <p:nvPr/>
        </p:nvSpPr>
        <p:spPr>
          <a:xfrm>
            <a:off x="1341003" y="525316"/>
            <a:ext cx="1871980" cy="383540"/>
          </a:xfrm>
          <a:prstGeom prst="rect">
            <a:avLst/>
          </a:prstGeom>
          <a:noFill/>
        </p:spPr>
        <p:txBody>
          <a:bodyPr wrap="none" rtlCol="0">
            <a:spAutoFit/>
          </a:bodyPr>
          <a:lstStyle/>
          <a:p>
            <a:pPr algn="ctr"/>
            <a:r>
              <a:rPr lang="zh-CN" altLang="en-US" sz="1900" b="1">
                <a:solidFill>
                  <a:schemeClr val="tx1"/>
                </a:solidFill>
                <a:sym typeface="+mn-ea"/>
              </a:rPr>
              <a:t>私域的用户裂变</a:t>
            </a:r>
          </a:p>
        </p:txBody>
      </p:sp>
      <p:grpSp>
        <p:nvGrpSpPr>
          <p:cNvPr id="36" name="组合 35"/>
          <p:cNvGrpSpPr/>
          <p:nvPr/>
        </p:nvGrpSpPr>
        <p:grpSpPr>
          <a:xfrm>
            <a:off x="756859" y="558519"/>
            <a:ext cx="405972" cy="332777"/>
            <a:chOff x="4729" y="1585"/>
            <a:chExt cx="842" cy="708"/>
          </a:xfrm>
        </p:grpSpPr>
        <p:pic>
          <p:nvPicPr>
            <p:cNvPr id="33" name="图片 32" descr="resource"/>
            <p:cNvPicPr>
              <a:picLocks noChangeAspect="1"/>
            </p:cNvPicPr>
            <p:nvPr/>
          </p:nvPicPr>
          <p:blipFill>
            <a:blip r:embed="rId3"/>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stretch>
              <a:fillRect/>
            </a:stretch>
          </p:blipFill>
          <p:spPr>
            <a:xfrm>
              <a:off x="4982" y="1585"/>
              <a:ext cx="337" cy="709"/>
            </a:xfrm>
            <a:prstGeom prst="rect">
              <a:avLst/>
            </a:prstGeom>
          </p:spPr>
        </p:pic>
        <p:pic>
          <p:nvPicPr>
            <p:cNvPr id="35" name="图片 34" descr="resource"/>
            <p:cNvPicPr>
              <a:picLocks noChangeAspect="1"/>
            </p:cNvPicPr>
            <p:nvPr/>
          </p:nvPicPr>
          <p:blipFill>
            <a:blip r:embed="rId3"/>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5"/>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6" name="文本框 5"/>
          <p:cNvSpPr txBox="1"/>
          <p:nvPr/>
        </p:nvSpPr>
        <p:spPr>
          <a:xfrm>
            <a:off x="2051917" y="541917"/>
            <a:ext cx="2113280" cy="383540"/>
          </a:xfrm>
          <a:prstGeom prst="rect">
            <a:avLst/>
          </a:prstGeom>
          <a:noFill/>
        </p:spPr>
        <p:txBody>
          <a:bodyPr wrap="none" rtlCol="0">
            <a:spAutoFit/>
          </a:bodyPr>
          <a:lstStyle/>
          <a:p>
            <a:pPr algn="ctr"/>
            <a:r>
              <a:rPr lang="zh-CN" altLang="en-US" sz="1900" b="1">
                <a:sym typeface="+mn-ea"/>
              </a:rPr>
              <a:t>案例二运营要点：</a:t>
            </a:r>
            <a:endParaRPr lang="zh-CN" altLang="en-US" sz="1900" b="1">
              <a:solidFill>
                <a:schemeClr val="tx1"/>
              </a:solidFill>
              <a:sym typeface="+mn-ea"/>
            </a:endParaRPr>
          </a:p>
        </p:txBody>
      </p:sp>
      <p:grpSp>
        <p:nvGrpSpPr>
          <p:cNvPr id="7" name="组合 6"/>
          <p:cNvGrpSpPr/>
          <p:nvPr/>
        </p:nvGrpSpPr>
        <p:grpSpPr>
          <a:xfrm>
            <a:off x="756859" y="558519"/>
            <a:ext cx="405972" cy="332777"/>
            <a:chOff x="4729" y="1585"/>
            <a:chExt cx="842" cy="708"/>
          </a:xfrm>
        </p:grpSpPr>
        <p:pic>
          <p:nvPicPr>
            <p:cNvPr id="8" name="图片 7" descr="resource"/>
            <p:cNvPicPr>
              <a:picLocks noChangeAspect="1"/>
            </p:cNvPicPr>
            <p:nvPr/>
          </p:nvPicPr>
          <p:blipFill>
            <a:blip r:embed="rId2"/>
            <a:stretch>
              <a:fillRect/>
            </a:stretch>
          </p:blipFill>
          <p:spPr>
            <a:xfrm>
              <a:off x="5235" y="1585"/>
              <a:ext cx="337" cy="709"/>
            </a:xfrm>
            <a:prstGeom prst="rect">
              <a:avLst/>
            </a:prstGeom>
          </p:spPr>
        </p:pic>
        <p:pic>
          <p:nvPicPr>
            <p:cNvPr id="9" name="图片 8" descr="resource"/>
            <p:cNvPicPr>
              <a:picLocks noChangeAspect="1"/>
            </p:cNvPicPr>
            <p:nvPr/>
          </p:nvPicPr>
          <p:blipFill>
            <a:blip r:embed="rId3"/>
            <a:stretch>
              <a:fillRect/>
            </a:stretch>
          </p:blipFill>
          <p:spPr>
            <a:xfrm>
              <a:off x="4982" y="1585"/>
              <a:ext cx="337" cy="709"/>
            </a:xfrm>
            <a:prstGeom prst="rect">
              <a:avLst/>
            </a:prstGeom>
          </p:spPr>
        </p:pic>
        <p:pic>
          <p:nvPicPr>
            <p:cNvPr id="10" name="图片 9" descr="resource"/>
            <p:cNvPicPr>
              <a:picLocks noChangeAspect="1"/>
            </p:cNvPicPr>
            <p:nvPr/>
          </p:nvPicPr>
          <p:blipFill>
            <a:blip r:embed="rId2"/>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p>
          </p:txBody>
        </p:sp>
      </p:grpSp>
      <p:sp>
        <p:nvSpPr>
          <p:cNvPr id="5" name="文本框 4"/>
          <p:cNvSpPr txBox="1"/>
          <p:nvPr/>
        </p:nvSpPr>
        <p:spPr>
          <a:xfrm>
            <a:off x="3534410" y="541655"/>
            <a:ext cx="3045460" cy="429895"/>
          </a:xfrm>
          <a:prstGeom prst="rect">
            <a:avLst/>
          </a:prstGeom>
          <a:noFill/>
        </p:spPr>
        <p:txBody>
          <a:bodyPr wrap="square" rtlCol="0">
            <a:spAutoFit/>
          </a:bodyPr>
          <a:lstStyle/>
          <a:p>
            <a:pPr algn="ctr"/>
            <a:r>
              <a:rPr lang="zh-CN" altLang="en-US" sz="2200" b="1">
                <a:solidFill>
                  <a:srgbClr val="FFC000"/>
                </a:solidFill>
              </a:rPr>
              <a:t>水军活跃群氛围</a:t>
            </a:r>
          </a:p>
        </p:txBody>
      </p:sp>
      <p:pic>
        <p:nvPicPr>
          <p:cNvPr id="15" name="图片 14"/>
          <p:cNvPicPr>
            <a:picLocks noChangeAspect="1"/>
          </p:cNvPicPr>
          <p:nvPr/>
        </p:nvPicPr>
        <p:blipFill>
          <a:blip r:embed="rId5"/>
          <a:stretch>
            <a:fillRect/>
          </a:stretch>
        </p:blipFill>
        <p:spPr>
          <a:xfrm>
            <a:off x="1494155" y="1624330"/>
            <a:ext cx="2113280" cy="3946525"/>
          </a:xfrm>
          <a:prstGeom prst="rect">
            <a:avLst/>
          </a:prstGeom>
          <a:ln>
            <a:solidFill>
              <a:srgbClr val="FFC000"/>
            </a:solidFill>
          </a:ln>
        </p:spPr>
      </p:pic>
      <p:pic>
        <p:nvPicPr>
          <p:cNvPr id="19" name="图片 18"/>
          <p:cNvPicPr>
            <a:picLocks noChangeAspect="1"/>
          </p:cNvPicPr>
          <p:nvPr/>
        </p:nvPicPr>
        <p:blipFill>
          <a:blip r:embed="rId6"/>
          <a:stretch>
            <a:fillRect/>
          </a:stretch>
        </p:blipFill>
        <p:spPr>
          <a:xfrm>
            <a:off x="5928360" y="1579245"/>
            <a:ext cx="2135505" cy="3991610"/>
          </a:xfrm>
          <a:prstGeom prst="rect">
            <a:avLst/>
          </a:prstGeom>
          <a:ln>
            <a:solidFill>
              <a:srgbClr val="FFC000"/>
            </a:solidFill>
          </a:ln>
        </p:spPr>
      </p:pic>
      <p:sp>
        <p:nvSpPr>
          <p:cNvPr id="24" name="文本框 23"/>
          <p:cNvSpPr txBox="1"/>
          <p:nvPr/>
        </p:nvSpPr>
        <p:spPr>
          <a:xfrm>
            <a:off x="4043045" y="2657475"/>
            <a:ext cx="1292225" cy="953135"/>
          </a:xfrm>
          <a:prstGeom prst="rect">
            <a:avLst/>
          </a:prstGeom>
          <a:noFill/>
          <a:ln w="12700">
            <a:noFill/>
          </a:ln>
        </p:spPr>
        <p:txBody>
          <a:bodyPr wrap="square" rtlCol="0" anchor="t">
            <a:spAutoFit/>
          </a:bodyPr>
          <a:lstStyle/>
          <a:p>
            <a:pPr algn="ctr"/>
            <a:r>
              <a:rPr lang="zh-CN" altLang="en-US" sz="1400"/>
              <a:t>水军模拟真实用户心态表达，更真实，更能引起从众心理</a:t>
            </a:r>
          </a:p>
        </p:txBody>
      </p:sp>
      <p:sp>
        <p:nvSpPr>
          <p:cNvPr id="25" name="圆角矩形 24"/>
          <p:cNvSpPr/>
          <p:nvPr/>
        </p:nvSpPr>
        <p:spPr>
          <a:xfrm>
            <a:off x="3926840" y="2572385"/>
            <a:ext cx="1524635" cy="1123315"/>
          </a:xfrm>
          <a:prstGeom prst="roundRect">
            <a:avLst/>
          </a:prstGeom>
          <a:solidFill>
            <a:srgbClr val="000000">
              <a:alpha val="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8532495" y="2657475"/>
            <a:ext cx="1292225" cy="953135"/>
          </a:xfrm>
          <a:prstGeom prst="rect">
            <a:avLst/>
          </a:prstGeom>
          <a:noFill/>
          <a:ln w="12700">
            <a:noFill/>
          </a:ln>
        </p:spPr>
        <p:txBody>
          <a:bodyPr wrap="square" rtlCol="0" anchor="t">
            <a:spAutoFit/>
          </a:bodyPr>
          <a:lstStyle/>
          <a:p>
            <a:pPr algn="ctr"/>
            <a:r>
              <a:rPr lang="zh-CN" altLang="en-US" sz="1400"/>
              <a:t>利用水军配合群主宣导活动规则，撩起用户参与积极性</a:t>
            </a:r>
          </a:p>
        </p:txBody>
      </p:sp>
      <p:sp>
        <p:nvSpPr>
          <p:cNvPr id="31" name="圆角矩形 30"/>
          <p:cNvSpPr/>
          <p:nvPr/>
        </p:nvSpPr>
        <p:spPr>
          <a:xfrm>
            <a:off x="8416290" y="2572385"/>
            <a:ext cx="1524635" cy="1123315"/>
          </a:xfrm>
          <a:prstGeom prst="roundRect">
            <a:avLst/>
          </a:prstGeom>
          <a:solidFill>
            <a:srgbClr val="000000">
              <a:alpha val="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300168" y="527580"/>
            <a:ext cx="1440523" cy="383540"/>
          </a:xfrm>
          <a:prstGeom prst="rect">
            <a:avLst/>
          </a:prstGeom>
          <a:noFill/>
        </p:spPr>
        <p:txBody>
          <a:bodyPr wrap="square" rtlCol="0">
            <a:spAutoFit/>
          </a:bodyPr>
          <a:lstStyle/>
          <a:p>
            <a:pPr algn="ctr"/>
            <a:r>
              <a:rPr lang="zh-CN" altLang="en-US" sz="1900" b="1" dirty="0">
                <a:solidFill>
                  <a:schemeClr val="tx1"/>
                </a:solidFill>
                <a:sym typeface="+mn-ea"/>
              </a:rPr>
              <a:t>裂变粉激活</a:t>
            </a: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2"/>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stretch>
              <a:fillRect/>
            </a:stretch>
          </p:blipFill>
          <p:spPr>
            <a:xfrm>
              <a:off x="4729" y="1585"/>
              <a:ext cx="337" cy="709"/>
            </a:xfrm>
            <a:prstGeom prst="rect">
              <a:avLst/>
            </a:prstGeom>
          </p:spPr>
        </p:pic>
      </p:grpSp>
      <p:grpSp>
        <p:nvGrpSpPr>
          <p:cNvPr id="2" name="组合 1"/>
          <p:cNvGrpSpPr/>
          <p:nvPr/>
        </p:nvGrpSpPr>
        <p:grpSpPr>
          <a:xfrm>
            <a:off x="10689600" y="453630"/>
            <a:ext cx="747050" cy="31693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6" name="图片 5" descr="黑色ROI"/>
            <p:cNvPicPr>
              <a:picLocks noChangeAspect="1"/>
            </p:cNvPicPr>
            <p:nvPr/>
          </p:nvPicPr>
          <p:blipFill>
            <a:blip r:embed="rId4"/>
            <a:stretch>
              <a:fillRect/>
            </a:stretch>
          </p:blipFill>
          <p:spPr>
            <a:xfrm>
              <a:off x="12670" y="1476"/>
              <a:ext cx="680" cy="411"/>
            </a:xfrm>
            <a:prstGeom prst="rect">
              <a:avLst/>
            </a:prstGeom>
          </p:spPr>
        </p:pic>
      </p:grpSp>
      <p:sp>
        <p:nvSpPr>
          <p:cNvPr id="3" name="矩形 2"/>
          <p:cNvSpPr/>
          <p:nvPr/>
        </p:nvSpPr>
        <p:spPr>
          <a:xfrm>
            <a:off x="122999" y="150282"/>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7" name="文本框 6"/>
          <p:cNvSpPr txBox="1"/>
          <p:nvPr/>
        </p:nvSpPr>
        <p:spPr>
          <a:xfrm>
            <a:off x="2773893" y="4803873"/>
            <a:ext cx="6143917" cy="584835"/>
          </a:xfrm>
          <a:prstGeom prst="rect">
            <a:avLst/>
          </a:prstGeom>
          <a:noFill/>
        </p:spPr>
        <p:txBody>
          <a:bodyPr wrap="square" rtlCol="0">
            <a:spAutoFit/>
          </a:bodyPr>
          <a:lstStyle/>
          <a:p>
            <a:pPr algn="ctr">
              <a:lnSpc>
                <a:spcPct val="150000"/>
              </a:lnSpc>
            </a:pPr>
            <a:r>
              <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产生初次私聊回复，与</a:t>
            </a:r>
            <a:r>
              <a:rPr lang="en-US" altLang="zh-CN"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IP</a:t>
            </a:r>
            <a:r>
              <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产生互动</a:t>
            </a:r>
          </a:p>
        </p:txBody>
      </p:sp>
      <p:sp>
        <p:nvSpPr>
          <p:cNvPr id="9" name="矩形 8"/>
          <p:cNvSpPr/>
          <p:nvPr/>
        </p:nvSpPr>
        <p:spPr>
          <a:xfrm>
            <a:off x="4501917" y="1288967"/>
            <a:ext cx="2437344" cy="993048"/>
          </a:xfrm>
          <a:prstGeom prst="rect">
            <a:avLst/>
          </a:prstGeom>
          <a:noFill/>
          <a:ln w="28575">
            <a:solidFill>
              <a:srgbClr val="FFC000"/>
            </a:solidFill>
          </a:ln>
          <a:extLst>
            <a:ext uri="{909E8E84-426E-40DD-AFC4-6F175D3DCCD1}">
              <a14:hiddenFill xmlns:a14="http://schemas.microsoft.com/office/drawing/2010/main">
                <a:solidFill>
                  <a:srgbClr val="FFC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140">
              <a:sym typeface="+mn-ea"/>
            </a:endParaRPr>
          </a:p>
        </p:txBody>
      </p:sp>
      <p:sp>
        <p:nvSpPr>
          <p:cNvPr id="10" name="矩形 9"/>
          <p:cNvSpPr/>
          <p:nvPr/>
        </p:nvSpPr>
        <p:spPr>
          <a:xfrm>
            <a:off x="3754867" y="1574204"/>
            <a:ext cx="3855983" cy="382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8" name="文本框 7"/>
          <p:cNvSpPr txBox="1"/>
          <p:nvPr/>
        </p:nvSpPr>
        <p:spPr>
          <a:xfrm>
            <a:off x="3799389" y="1355371"/>
            <a:ext cx="3843155" cy="776605"/>
          </a:xfrm>
          <a:prstGeom prst="rect">
            <a:avLst/>
          </a:prstGeom>
          <a:noFill/>
        </p:spPr>
        <p:txBody>
          <a:bodyPr wrap="square" rtlCol="0" anchor="t" anchorCtr="0">
            <a:spAutoFit/>
          </a:bodyPr>
          <a:lstStyle/>
          <a:p>
            <a:pPr algn="dist">
              <a:lnSpc>
                <a:spcPct val="150000"/>
              </a:lnSpc>
            </a:pPr>
            <a:r>
              <a:rPr lang="zh-CN" altLang="en-US" sz="297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裂变粉激活</a:t>
            </a:r>
          </a:p>
        </p:txBody>
      </p:sp>
      <p:cxnSp>
        <p:nvCxnSpPr>
          <p:cNvPr id="12" name="直接连接符 11"/>
          <p:cNvCxnSpPr/>
          <p:nvPr/>
        </p:nvCxnSpPr>
        <p:spPr>
          <a:xfrm flipV="1">
            <a:off x="2773893" y="3438055"/>
            <a:ext cx="6046574" cy="905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675796" y="3714237"/>
            <a:ext cx="6181647" cy="584835"/>
          </a:xfrm>
          <a:prstGeom prst="rect">
            <a:avLst/>
          </a:prstGeom>
          <a:noFill/>
        </p:spPr>
        <p:txBody>
          <a:bodyPr wrap="square" rtlCol="0">
            <a:spAutoFit/>
          </a:bodyPr>
          <a:lstStyle/>
          <a:p>
            <a:pPr algn="ctr">
              <a:lnSpc>
                <a:spcPct val="150000"/>
              </a:lnSpc>
            </a:pPr>
            <a:r>
              <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互动结合开首单，加深品牌印象</a:t>
            </a:r>
          </a:p>
        </p:txBody>
      </p:sp>
      <p:cxnSp>
        <p:nvCxnSpPr>
          <p:cNvPr id="11" name="直接连接符 10"/>
          <p:cNvCxnSpPr/>
          <p:nvPr/>
        </p:nvCxnSpPr>
        <p:spPr>
          <a:xfrm flipV="1">
            <a:off x="2773893" y="4394882"/>
            <a:ext cx="6046574" cy="905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3876033" y="2771747"/>
            <a:ext cx="3690620" cy="584835"/>
          </a:xfrm>
          <a:prstGeom prst="rect">
            <a:avLst/>
          </a:prstGeom>
          <a:noFill/>
        </p:spPr>
        <p:txBody>
          <a:bodyPr wrap="none" rtlCol="0">
            <a:spAutoFit/>
          </a:bodyPr>
          <a:lstStyle/>
          <a:p>
            <a:pPr algn="ctr">
              <a:lnSpc>
                <a:spcPct val="150000"/>
              </a:lnSpc>
            </a:pPr>
            <a:r>
              <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人性化聊天，活化品牌</a:t>
            </a:r>
            <a:r>
              <a:rPr lang="en-US" altLang="zh-CN"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IP</a:t>
            </a:r>
            <a:r>
              <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形象</a:t>
            </a:r>
          </a:p>
        </p:txBody>
      </p:sp>
      <p:cxnSp>
        <p:nvCxnSpPr>
          <p:cNvPr id="18" name="直接连接符 17"/>
          <p:cNvCxnSpPr/>
          <p:nvPr/>
        </p:nvCxnSpPr>
        <p:spPr>
          <a:xfrm flipV="1">
            <a:off x="2811623" y="5502629"/>
            <a:ext cx="6046574" cy="905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296645" y="527580"/>
            <a:ext cx="1389380" cy="383540"/>
          </a:xfrm>
          <a:prstGeom prst="rect">
            <a:avLst/>
          </a:prstGeom>
          <a:noFill/>
        </p:spPr>
        <p:txBody>
          <a:bodyPr wrap="none" rtlCol="0">
            <a:spAutoFit/>
          </a:bodyPr>
          <a:lstStyle/>
          <a:p>
            <a:pPr algn="ctr"/>
            <a:r>
              <a:rPr lang="zh-CN" altLang="en-US" sz="1900" b="1" dirty="0">
                <a:sym typeface="+mn-ea"/>
              </a:rPr>
              <a:t>激活关键词</a:t>
            </a:r>
            <a:endParaRPr lang="zh-CN" altLang="en-US" sz="1900" b="1" dirty="0">
              <a:solidFill>
                <a:schemeClr val="tx1"/>
              </a:solidFill>
              <a:sym typeface="+mn-ea"/>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2"/>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stretch>
              <a:fillRect/>
            </a:stretch>
          </p:blipFill>
          <p:spPr>
            <a:xfrm>
              <a:off x="4729" y="1585"/>
              <a:ext cx="337" cy="709"/>
            </a:xfrm>
            <a:prstGeom prst="rect">
              <a:avLst/>
            </a:prstGeom>
          </p:spPr>
        </p:pic>
      </p:grpSp>
      <p:grpSp>
        <p:nvGrpSpPr>
          <p:cNvPr id="2" name="组合 1"/>
          <p:cNvGrpSpPr/>
          <p:nvPr/>
        </p:nvGrpSpPr>
        <p:grpSpPr>
          <a:xfrm>
            <a:off x="10689600" y="453630"/>
            <a:ext cx="747050" cy="31693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6" name="图片 5" descr="黑色ROI"/>
            <p:cNvPicPr>
              <a:picLocks noChangeAspect="1"/>
            </p:cNvPicPr>
            <p:nvPr/>
          </p:nvPicPr>
          <p:blipFill>
            <a:blip r:embed="rId4"/>
            <a:stretch>
              <a:fillRect/>
            </a:stretch>
          </p:blipFill>
          <p:spPr>
            <a:xfrm>
              <a:off x="12670" y="1476"/>
              <a:ext cx="680" cy="411"/>
            </a:xfrm>
            <a:prstGeom prst="rect">
              <a:avLst/>
            </a:prstGeom>
          </p:spPr>
        </p:pic>
      </p:grpSp>
      <p:sp>
        <p:nvSpPr>
          <p:cNvPr id="3" name="矩形 2"/>
          <p:cNvSpPr/>
          <p:nvPr/>
        </p:nvSpPr>
        <p:spPr>
          <a:xfrm>
            <a:off x="122999" y="150282"/>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7" name="圆角矩形 6"/>
          <p:cNvSpPr/>
          <p:nvPr/>
        </p:nvSpPr>
        <p:spPr>
          <a:xfrm>
            <a:off x="1895544" y="2020925"/>
            <a:ext cx="2050991" cy="1068507"/>
          </a:xfrm>
          <a:prstGeom prst="roundRect">
            <a:avLst/>
          </a:prstGeom>
          <a:solidFill>
            <a:schemeClr val="bg1"/>
          </a:solid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12" name="圆角矩形 11"/>
          <p:cNvSpPr/>
          <p:nvPr/>
        </p:nvSpPr>
        <p:spPr>
          <a:xfrm>
            <a:off x="4948637" y="2020925"/>
            <a:ext cx="2050991" cy="1068507"/>
          </a:xfrm>
          <a:prstGeom prst="roundRect">
            <a:avLst/>
          </a:prstGeom>
          <a:solidFill>
            <a:schemeClr val="bg1"/>
          </a:solid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13" name="圆角矩形 12"/>
          <p:cNvSpPr/>
          <p:nvPr/>
        </p:nvSpPr>
        <p:spPr>
          <a:xfrm>
            <a:off x="8430341" y="2020925"/>
            <a:ext cx="2050991" cy="1068507"/>
          </a:xfrm>
          <a:prstGeom prst="roundRect">
            <a:avLst/>
          </a:prstGeom>
          <a:solidFill>
            <a:schemeClr val="bg1"/>
          </a:solid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14" name="圆角矩形 13"/>
          <p:cNvSpPr/>
          <p:nvPr/>
        </p:nvSpPr>
        <p:spPr>
          <a:xfrm>
            <a:off x="3329275" y="4141338"/>
            <a:ext cx="2050991" cy="1068507"/>
          </a:xfrm>
          <a:prstGeom prst="roundRect">
            <a:avLst/>
          </a:prstGeom>
          <a:solidFill>
            <a:schemeClr val="bg1"/>
          </a:solid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15" name="圆角矩形 14"/>
          <p:cNvSpPr/>
          <p:nvPr/>
        </p:nvSpPr>
        <p:spPr>
          <a:xfrm>
            <a:off x="6568000" y="4141338"/>
            <a:ext cx="2050991" cy="1068507"/>
          </a:xfrm>
          <a:prstGeom prst="roundRect">
            <a:avLst/>
          </a:prstGeom>
          <a:solidFill>
            <a:schemeClr val="bg1"/>
          </a:solid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8" name="文本框 7"/>
          <p:cNvSpPr txBox="1"/>
          <p:nvPr/>
        </p:nvSpPr>
        <p:spPr>
          <a:xfrm>
            <a:off x="3702964" y="4402100"/>
            <a:ext cx="1268730" cy="529590"/>
          </a:xfrm>
          <a:prstGeom prst="rect">
            <a:avLst/>
          </a:prstGeom>
          <a:noFill/>
        </p:spPr>
        <p:txBody>
          <a:bodyPr wrap="none" rtlCol="0">
            <a:spAutoFit/>
          </a:bodyPr>
          <a:lstStyle/>
          <a:p>
            <a:r>
              <a:rPr lang="zh-CN" altLang="en-US" sz="2850" b="1" dirty="0">
                <a:solidFill>
                  <a:schemeClr val="tx1">
                    <a:lumMod val="75000"/>
                    <a:lumOff val="25000"/>
                  </a:schemeClr>
                </a:solidFill>
              </a:rPr>
              <a:t>无负担</a:t>
            </a:r>
          </a:p>
        </p:txBody>
      </p:sp>
      <p:sp>
        <p:nvSpPr>
          <p:cNvPr id="26" name="文本框 25"/>
          <p:cNvSpPr txBox="1"/>
          <p:nvPr/>
        </p:nvSpPr>
        <p:spPr>
          <a:xfrm>
            <a:off x="2450336" y="2280932"/>
            <a:ext cx="906780" cy="529590"/>
          </a:xfrm>
          <a:prstGeom prst="rect">
            <a:avLst/>
          </a:prstGeom>
          <a:noFill/>
        </p:spPr>
        <p:txBody>
          <a:bodyPr wrap="none" rtlCol="0">
            <a:spAutoFit/>
          </a:bodyPr>
          <a:lstStyle/>
          <a:p>
            <a:r>
              <a:rPr lang="zh-CN" altLang="en-US" sz="2850" b="1" dirty="0">
                <a:solidFill>
                  <a:schemeClr val="tx1">
                    <a:lumMod val="75000"/>
                    <a:lumOff val="25000"/>
                  </a:schemeClr>
                </a:solidFill>
              </a:rPr>
              <a:t>游戏</a:t>
            </a:r>
          </a:p>
        </p:txBody>
      </p:sp>
      <p:sp>
        <p:nvSpPr>
          <p:cNvPr id="27" name="文本框 26"/>
          <p:cNvSpPr txBox="1"/>
          <p:nvPr/>
        </p:nvSpPr>
        <p:spPr>
          <a:xfrm>
            <a:off x="8985133" y="2281687"/>
            <a:ext cx="906780" cy="529590"/>
          </a:xfrm>
          <a:prstGeom prst="rect">
            <a:avLst/>
          </a:prstGeom>
          <a:noFill/>
        </p:spPr>
        <p:txBody>
          <a:bodyPr wrap="none" rtlCol="0">
            <a:spAutoFit/>
          </a:bodyPr>
          <a:lstStyle/>
          <a:p>
            <a:r>
              <a:rPr lang="zh-CN" altLang="en-US" sz="2850" b="1" dirty="0">
                <a:solidFill>
                  <a:schemeClr val="tx1">
                    <a:lumMod val="75000"/>
                    <a:lumOff val="25000"/>
                  </a:schemeClr>
                </a:solidFill>
              </a:rPr>
              <a:t>奖品</a:t>
            </a:r>
          </a:p>
        </p:txBody>
      </p:sp>
      <p:sp>
        <p:nvSpPr>
          <p:cNvPr id="28" name="文本框 27"/>
          <p:cNvSpPr txBox="1"/>
          <p:nvPr/>
        </p:nvSpPr>
        <p:spPr>
          <a:xfrm>
            <a:off x="7122791" y="4401346"/>
            <a:ext cx="906780" cy="529590"/>
          </a:xfrm>
          <a:prstGeom prst="rect">
            <a:avLst/>
          </a:prstGeom>
          <a:noFill/>
        </p:spPr>
        <p:txBody>
          <a:bodyPr wrap="none" rtlCol="0">
            <a:spAutoFit/>
          </a:bodyPr>
          <a:lstStyle/>
          <a:p>
            <a:r>
              <a:rPr lang="zh-CN" altLang="en-US" sz="2850" b="1" dirty="0">
                <a:solidFill>
                  <a:schemeClr val="tx1">
                    <a:lumMod val="75000"/>
                    <a:lumOff val="25000"/>
                  </a:schemeClr>
                </a:solidFill>
              </a:rPr>
              <a:t>撩人</a:t>
            </a:r>
          </a:p>
        </p:txBody>
      </p:sp>
      <p:sp>
        <p:nvSpPr>
          <p:cNvPr id="29" name="文本框 28"/>
          <p:cNvSpPr txBox="1"/>
          <p:nvPr/>
        </p:nvSpPr>
        <p:spPr>
          <a:xfrm>
            <a:off x="5141223" y="2281687"/>
            <a:ext cx="1630680" cy="529590"/>
          </a:xfrm>
          <a:prstGeom prst="rect">
            <a:avLst/>
          </a:prstGeom>
          <a:noFill/>
        </p:spPr>
        <p:txBody>
          <a:bodyPr wrap="none" rtlCol="0">
            <a:spAutoFit/>
          </a:bodyPr>
          <a:lstStyle/>
          <a:p>
            <a:r>
              <a:rPr lang="zh-CN" altLang="en-US" sz="2850" b="1" dirty="0">
                <a:solidFill>
                  <a:schemeClr val="tx1">
                    <a:lumMod val="75000"/>
                    <a:lumOff val="25000"/>
                  </a:schemeClr>
                </a:solidFill>
              </a:rPr>
              <a:t>建立信任</a:t>
            </a:r>
          </a:p>
        </p:txBody>
      </p:sp>
      <p:cxnSp>
        <p:nvCxnSpPr>
          <p:cNvPr id="31" name="直接连接符 30"/>
          <p:cNvCxnSpPr/>
          <p:nvPr/>
        </p:nvCxnSpPr>
        <p:spPr>
          <a:xfrm>
            <a:off x="2596563" y="3677262"/>
            <a:ext cx="7102253"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318967" y="565628"/>
            <a:ext cx="1148080" cy="383540"/>
          </a:xfrm>
          <a:prstGeom prst="rect">
            <a:avLst/>
          </a:prstGeom>
          <a:noFill/>
        </p:spPr>
        <p:txBody>
          <a:bodyPr wrap="none" rtlCol="0">
            <a:spAutoFit/>
          </a:bodyPr>
          <a:lstStyle/>
          <a:p>
            <a:pPr algn="ctr"/>
            <a:r>
              <a:rPr lang="zh-CN" altLang="en-US" sz="1900" b="1" dirty="0">
                <a:sym typeface="+mn-ea"/>
              </a:rPr>
              <a:t>案例概述</a:t>
            </a:r>
            <a:endParaRPr lang="zh-CN" altLang="en-US" sz="1900" b="1" dirty="0">
              <a:solidFill>
                <a:schemeClr val="tx1"/>
              </a:solidFill>
              <a:sym typeface="+mn-ea"/>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2"/>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stretch>
              <a:fillRect/>
            </a:stretch>
          </p:blipFill>
          <p:spPr>
            <a:xfrm>
              <a:off x="4729" y="1585"/>
              <a:ext cx="337" cy="709"/>
            </a:xfrm>
            <a:prstGeom prst="rect">
              <a:avLst/>
            </a:prstGeom>
          </p:spPr>
        </p:pic>
      </p:grpSp>
      <p:grpSp>
        <p:nvGrpSpPr>
          <p:cNvPr id="2" name="组合 1"/>
          <p:cNvGrpSpPr/>
          <p:nvPr/>
        </p:nvGrpSpPr>
        <p:grpSpPr>
          <a:xfrm>
            <a:off x="10689600" y="453630"/>
            <a:ext cx="747050" cy="31693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6" name="图片 5" descr="黑色ROI"/>
            <p:cNvPicPr>
              <a:picLocks noChangeAspect="1"/>
            </p:cNvPicPr>
            <p:nvPr/>
          </p:nvPicPr>
          <p:blipFill>
            <a:blip r:embed="rId4"/>
            <a:stretch>
              <a:fillRect/>
            </a:stretch>
          </p:blipFill>
          <p:spPr>
            <a:xfrm>
              <a:off x="12670" y="1476"/>
              <a:ext cx="680" cy="411"/>
            </a:xfrm>
            <a:prstGeom prst="rect">
              <a:avLst/>
            </a:prstGeom>
          </p:spPr>
        </p:pic>
      </p:grpSp>
      <p:sp>
        <p:nvSpPr>
          <p:cNvPr id="3" name="矩形 2"/>
          <p:cNvSpPr/>
          <p:nvPr/>
        </p:nvSpPr>
        <p:spPr>
          <a:xfrm>
            <a:off x="122999" y="150282"/>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12" name="文本框 11"/>
          <p:cNvSpPr txBox="1"/>
          <p:nvPr/>
        </p:nvSpPr>
        <p:spPr>
          <a:xfrm>
            <a:off x="1376382" y="1497235"/>
            <a:ext cx="6549135" cy="1333500"/>
          </a:xfrm>
          <a:prstGeom prst="rect">
            <a:avLst/>
          </a:prstGeom>
          <a:noFill/>
        </p:spPr>
        <p:txBody>
          <a:bodyPr wrap="square" rtlCol="0">
            <a:spAutoFit/>
          </a:bodyPr>
          <a:lstStyle/>
          <a:p>
            <a:r>
              <a:rPr lang="zh-CN" altLang="en-US" sz="2140" b="1" dirty="0">
                <a:solidFill>
                  <a:srgbClr val="FEA900"/>
                </a:solidFill>
              </a:rPr>
              <a:t>第一步：客群分析</a:t>
            </a:r>
            <a:r>
              <a:rPr lang="en-US" altLang="zh-CN" sz="2140" b="1" dirty="0">
                <a:solidFill>
                  <a:srgbClr val="FEA900"/>
                </a:solidFill>
              </a:rPr>
              <a:t>&amp;</a:t>
            </a:r>
            <a:r>
              <a:rPr lang="zh-CN" altLang="en-US" sz="2140" b="1" dirty="0">
                <a:solidFill>
                  <a:srgbClr val="FEA900"/>
                </a:solidFill>
              </a:rPr>
              <a:t>设定利益点</a:t>
            </a:r>
          </a:p>
          <a:p>
            <a:endParaRPr lang="zh-CN" altLang="en-US" sz="2140" dirty="0">
              <a:solidFill>
                <a:schemeClr val="tx1">
                  <a:lumMod val="75000"/>
                  <a:lumOff val="25000"/>
                </a:schemeClr>
              </a:solidFill>
            </a:endParaRPr>
          </a:p>
          <a:p>
            <a:r>
              <a:rPr lang="zh-CN" altLang="en-US" sz="1900" dirty="0">
                <a:solidFill>
                  <a:schemeClr val="tx1">
                    <a:lumMod val="75000"/>
                    <a:lumOff val="25000"/>
                  </a:schemeClr>
                </a:solidFill>
              </a:rPr>
              <a:t>裂变粉的共通性质：对品牌认知普遍低、产品使用</a:t>
            </a:r>
            <a:r>
              <a:rPr lang="en-US" altLang="zh-CN" sz="1900" dirty="0">
                <a:solidFill>
                  <a:schemeClr val="tx1">
                    <a:lumMod val="75000"/>
                    <a:lumOff val="25000"/>
                  </a:schemeClr>
                </a:solidFill>
              </a:rPr>
              <a:t>0</a:t>
            </a:r>
            <a:r>
              <a:rPr lang="zh-CN" altLang="en-US" sz="1900" dirty="0">
                <a:solidFill>
                  <a:schemeClr val="tx1">
                    <a:lumMod val="75000"/>
                    <a:lumOff val="25000"/>
                  </a:schemeClr>
                </a:solidFill>
              </a:rPr>
              <a:t>体验、无产品或功效概念</a:t>
            </a:r>
          </a:p>
        </p:txBody>
      </p:sp>
      <p:sp>
        <p:nvSpPr>
          <p:cNvPr id="7" name="文本框 6"/>
          <p:cNvSpPr txBox="1"/>
          <p:nvPr/>
        </p:nvSpPr>
        <p:spPr>
          <a:xfrm>
            <a:off x="1300168" y="3377688"/>
            <a:ext cx="1684257" cy="420370"/>
          </a:xfrm>
          <a:prstGeom prst="rect">
            <a:avLst/>
          </a:prstGeom>
          <a:noFill/>
        </p:spPr>
        <p:txBody>
          <a:bodyPr wrap="square" rtlCol="0">
            <a:spAutoFit/>
          </a:bodyPr>
          <a:lstStyle/>
          <a:p>
            <a:pPr algn="l">
              <a:buClrTx/>
              <a:buSzTx/>
              <a:buNone/>
            </a:pPr>
            <a:r>
              <a:rPr lang="zh-CN" altLang="en-US" sz="2140" b="1" dirty="0">
                <a:solidFill>
                  <a:schemeClr val="tx1">
                    <a:lumMod val="75000"/>
                    <a:lumOff val="25000"/>
                  </a:schemeClr>
                </a:solidFill>
              </a:rPr>
              <a:t>避免雷区</a:t>
            </a:r>
          </a:p>
        </p:txBody>
      </p:sp>
      <p:sp>
        <p:nvSpPr>
          <p:cNvPr id="8" name="文本框 7"/>
          <p:cNvSpPr txBox="1"/>
          <p:nvPr/>
        </p:nvSpPr>
        <p:spPr>
          <a:xfrm>
            <a:off x="1295805" y="3815025"/>
            <a:ext cx="3120390" cy="1461770"/>
          </a:xfrm>
          <a:prstGeom prst="rect">
            <a:avLst/>
          </a:prstGeom>
          <a:noFill/>
        </p:spPr>
        <p:txBody>
          <a:bodyPr wrap="none" rtlCol="0">
            <a:spAutoFit/>
          </a:bodyPr>
          <a:lstStyle/>
          <a:p>
            <a:pPr>
              <a:lnSpc>
                <a:spcPct val="150000"/>
              </a:lnSpc>
            </a:pPr>
            <a:r>
              <a:rPr 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、直接给裂变粉丢链接</a:t>
            </a:r>
          </a:p>
          <a:p>
            <a:pPr>
              <a:lnSpc>
                <a:spcPct val="150000"/>
              </a:lnSpc>
            </a:pPr>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、直接介绍产品优惠</a:t>
            </a:r>
          </a:p>
          <a:p>
            <a:pPr>
              <a:lnSpc>
                <a:spcPct val="150000"/>
              </a:lnSpc>
            </a:pPr>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、开头</a:t>
            </a:r>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句话带出产品介绍</a:t>
            </a:r>
          </a:p>
        </p:txBody>
      </p:sp>
      <p:pic>
        <p:nvPicPr>
          <p:cNvPr id="10" name="图片 9"/>
          <p:cNvPicPr>
            <a:picLocks noChangeAspect="1"/>
          </p:cNvPicPr>
          <p:nvPr/>
        </p:nvPicPr>
        <p:blipFill>
          <a:blip r:embed="rId5"/>
          <a:stretch>
            <a:fillRect/>
          </a:stretch>
        </p:blipFill>
        <p:spPr>
          <a:xfrm>
            <a:off x="8262821" y="1068625"/>
            <a:ext cx="2656931" cy="3279472"/>
          </a:xfrm>
          <a:prstGeom prst="rect">
            <a:avLst/>
          </a:prstGeom>
        </p:spPr>
      </p:pic>
      <p:sp>
        <p:nvSpPr>
          <p:cNvPr id="13" name="文本框 12"/>
          <p:cNvSpPr txBox="1"/>
          <p:nvPr/>
        </p:nvSpPr>
        <p:spPr>
          <a:xfrm>
            <a:off x="5353855" y="3377688"/>
            <a:ext cx="2570907" cy="420370"/>
          </a:xfrm>
          <a:prstGeom prst="rect">
            <a:avLst/>
          </a:prstGeom>
          <a:noFill/>
        </p:spPr>
        <p:txBody>
          <a:bodyPr wrap="square" rtlCol="0">
            <a:spAutoFit/>
          </a:bodyPr>
          <a:lstStyle/>
          <a:p>
            <a:pPr algn="l">
              <a:buClrTx/>
              <a:buSzTx/>
              <a:buNone/>
            </a:pPr>
            <a:r>
              <a:rPr lang="zh-CN" altLang="en-US" sz="2140" b="1" dirty="0">
                <a:solidFill>
                  <a:schemeClr val="tx1">
                    <a:lumMod val="75000"/>
                    <a:lumOff val="25000"/>
                  </a:schemeClr>
                </a:solidFill>
              </a:rPr>
              <a:t>找准裂变粉兴趣点</a:t>
            </a:r>
          </a:p>
        </p:txBody>
      </p:sp>
      <p:sp>
        <p:nvSpPr>
          <p:cNvPr id="14" name="文本框 13"/>
          <p:cNvSpPr txBox="1"/>
          <p:nvPr/>
        </p:nvSpPr>
        <p:spPr>
          <a:xfrm>
            <a:off x="5349328" y="3815353"/>
            <a:ext cx="5971114" cy="1900555"/>
          </a:xfrm>
          <a:prstGeom prst="rect">
            <a:avLst/>
          </a:prstGeom>
          <a:noFill/>
        </p:spPr>
        <p:txBody>
          <a:bodyPr wrap="square" rtlCol="0">
            <a:spAutoFit/>
          </a:bodyPr>
          <a:lstStyle/>
          <a:p>
            <a:pPr>
              <a:lnSpc>
                <a:spcPct val="150000"/>
              </a:lnSpc>
            </a:pPr>
            <a:r>
              <a:rPr 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、利益点要直接</a:t>
            </a:r>
          </a:p>
          <a:p>
            <a:pPr>
              <a:lnSpc>
                <a:spcPct val="150000"/>
              </a:lnSpc>
            </a:pPr>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、互动过程轻松无负担，操作简便</a:t>
            </a:r>
          </a:p>
          <a:p>
            <a:pPr>
              <a:lnSpc>
                <a:spcPct val="150000"/>
              </a:lnSpc>
            </a:pPr>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、尽量多地设置触点，引出可控性的下文，与粉丝互动交流，这个过程是积累信任度的过程。</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318967" y="565628"/>
            <a:ext cx="1148080" cy="383540"/>
          </a:xfrm>
          <a:prstGeom prst="rect">
            <a:avLst/>
          </a:prstGeom>
          <a:noFill/>
        </p:spPr>
        <p:txBody>
          <a:bodyPr wrap="none" rtlCol="0">
            <a:spAutoFit/>
          </a:bodyPr>
          <a:lstStyle/>
          <a:p>
            <a:pPr algn="ctr"/>
            <a:r>
              <a:rPr lang="zh-CN" altLang="en-US" sz="1900" b="1" dirty="0">
                <a:sym typeface="+mn-ea"/>
              </a:rPr>
              <a:t>案例概述</a:t>
            </a:r>
            <a:endParaRPr lang="zh-CN" altLang="en-US" sz="1900" b="1" dirty="0">
              <a:solidFill>
                <a:schemeClr val="tx1"/>
              </a:solidFill>
              <a:sym typeface="+mn-ea"/>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2"/>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stretch>
              <a:fillRect/>
            </a:stretch>
          </p:blipFill>
          <p:spPr>
            <a:xfrm>
              <a:off x="4729" y="1585"/>
              <a:ext cx="337" cy="709"/>
            </a:xfrm>
            <a:prstGeom prst="rect">
              <a:avLst/>
            </a:prstGeom>
          </p:spPr>
        </p:pic>
      </p:grpSp>
      <p:grpSp>
        <p:nvGrpSpPr>
          <p:cNvPr id="2" name="组合 1"/>
          <p:cNvGrpSpPr/>
          <p:nvPr/>
        </p:nvGrpSpPr>
        <p:grpSpPr>
          <a:xfrm>
            <a:off x="10689600" y="453630"/>
            <a:ext cx="747050" cy="31693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6" name="图片 5" descr="黑色ROI"/>
            <p:cNvPicPr>
              <a:picLocks noChangeAspect="1"/>
            </p:cNvPicPr>
            <p:nvPr/>
          </p:nvPicPr>
          <p:blipFill>
            <a:blip r:embed="rId4"/>
            <a:stretch>
              <a:fillRect/>
            </a:stretch>
          </p:blipFill>
          <p:spPr>
            <a:xfrm>
              <a:off x="12670" y="1476"/>
              <a:ext cx="680" cy="411"/>
            </a:xfrm>
            <a:prstGeom prst="rect">
              <a:avLst/>
            </a:prstGeom>
          </p:spPr>
        </p:pic>
      </p:grpSp>
      <p:sp>
        <p:nvSpPr>
          <p:cNvPr id="3" name="矩形 2"/>
          <p:cNvSpPr/>
          <p:nvPr/>
        </p:nvSpPr>
        <p:spPr>
          <a:xfrm>
            <a:off x="129036" y="146509"/>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12" name="文本框 11"/>
          <p:cNvSpPr txBox="1"/>
          <p:nvPr/>
        </p:nvSpPr>
        <p:spPr>
          <a:xfrm>
            <a:off x="1295641" y="1193888"/>
            <a:ext cx="10344750" cy="1261745"/>
          </a:xfrm>
          <a:prstGeom prst="rect">
            <a:avLst/>
          </a:prstGeom>
          <a:noFill/>
        </p:spPr>
        <p:txBody>
          <a:bodyPr wrap="square" rtlCol="0">
            <a:spAutoFit/>
          </a:bodyPr>
          <a:lstStyle/>
          <a:p>
            <a:r>
              <a:rPr lang="zh-CN" altLang="en-US" sz="2140" b="1"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rPr>
              <a:t>第二步：设置开局话术</a:t>
            </a:r>
          </a:p>
          <a:p>
            <a:endPar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6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从以往与粉丝互动的经验看，游戏形式是对粉丝相对最友好的互动形式，粉丝会感觉无负担，愉悦，首先对品牌产生初步的好感。品牌亲和力</a:t>
            </a:r>
            <a:r>
              <a:rPr lang="en-US" altLang="zh-CN" sz="166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6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奖品吸引力，是转化裂变粉与品牌产生关联的关键一步。</a:t>
            </a:r>
          </a:p>
        </p:txBody>
      </p:sp>
      <p:sp>
        <p:nvSpPr>
          <p:cNvPr id="8" name="文本框 7"/>
          <p:cNvSpPr txBox="1"/>
          <p:nvPr/>
        </p:nvSpPr>
        <p:spPr>
          <a:xfrm>
            <a:off x="1219590" y="2810658"/>
            <a:ext cx="9194800" cy="3162300"/>
          </a:xfrm>
          <a:prstGeom prst="rect">
            <a:avLst/>
          </a:prstGeom>
          <a:noFill/>
        </p:spPr>
        <p:txBody>
          <a:bodyPr wrap="none" rtlCol="0">
            <a:spAutoFit/>
          </a:bodyPr>
          <a:lstStyle/>
          <a:p>
            <a:pPr algn="l"/>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那么，这里再提取几个关键点：</a:t>
            </a:r>
          </a:p>
          <a:p>
            <a:pPr algn="l"/>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、语气真实撩人；</a:t>
            </a:r>
            <a:r>
              <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rPr>
              <a:t>（玩游戏吗宝宝？赢了有奖品那种哦~飞吻  vs   宝宝，今日与我玩游戏，送你鸡肉丸）</a:t>
            </a:r>
          </a:p>
          <a:p>
            <a:pPr algn="l"/>
            <a:endParaRPr lang="zh-CN" altLang="en-US" sz="142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、切忌这时候露出品牌，消除营销感；</a:t>
            </a:r>
            <a:r>
              <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sym typeface="+mn-ea"/>
              </a:rPr>
              <a:t>玩游戏吗宝宝？赢了送你碧翠园低脂鸡胸肉丸</a:t>
            </a:r>
            <a:r>
              <a:rPr lang="en-US" altLang="zh-CN"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sym typeface="+mn-ea"/>
              </a:rPr>
              <a:t>包）</a:t>
            </a:r>
            <a:endPar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zh-CN" altLang="en-US" sz="142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、表情的重要性；</a:t>
            </a:r>
            <a:r>
              <a:rPr lang="zh-CN" altLang="en-US" sz="142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rPr>
              <a:t>常用推荐表情</a:t>
            </a:r>
            <a:r>
              <a:rPr lang="zh-CN" altLang="en-US" sz="142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、短语，稍带挑逗</a:t>
            </a:r>
            <a:r>
              <a:rPr lang="zh-CN" altLang="en-US" sz="142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（去掉很多我们自以为需要的状、宾、补）</a:t>
            </a:r>
          </a:p>
          <a:p>
            <a:pPr algn="l"/>
            <a:endPar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、真人头像</a:t>
            </a:r>
            <a:r>
              <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rPr>
              <a:t>（有真人IP尽量用真人，没有也尽量用卡通人物形象，注意是人，这种不算）</a:t>
            </a:r>
          </a:p>
        </p:txBody>
      </p:sp>
      <p:pic>
        <p:nvPicPr>
          <p:cNvPr id="13" name="图片 12"/>
          <p:cNvPicPr>
            <a:picLocks noChangeAspect="1"/>
          </p:cNvPicPr>
          <p:nvPr/>
        </p:nvPicPr>
        <p:blipFill>
          <a:blip r:embed="rId5"/>
          <a:stretch>
            <a:fillRect/>
          </a:stretch>
        </p:blipFill>
        <p:spPr>
          <a:xfrm>
            <a:off x="4862614" y="4378281"/>
            <a:ext cx="3674880" cy="558401"/>
          </a:xfrm>
          <a:prstGeom prst="rect">
            <a:avLst/>
          </a:prstGeom>
        </p:spPr>
      </p:pic>
      <p:pic>
        <p:nvPicPr>
          <p:cNvPr id="14" name="图片 13"/>
          <p:cNvPicPr>
            <a:picLocks noChangeAspect="1"/>
          </p:cNvPicPr>
          <p:nvPr/>
        </p:nvPicPr>
        <p:blipFill>
          <a:blip r:embed="rId6"/>
          <a:stretch>
            <a:fillRect/>
          </a:stretch>
        </p:blipFill>
        <p:spPr>
          <a:xfrm>
            <a:off x="8947994" y="5605254"/>
            <a:ext cx="743277" cy="928907"/>
          </a:xfrm>
          <a:prstGeom prst="rect">
            <a:avLst/>
          </a:prstGeom>
        </p:spPr>
      </p:pic>
      <p:sp>
        <p:nvSpPr>
          <p:cNvPr id="15" name="文本框 14"/>
          <p:cNvSpPr txBox="1"/>
          <p:nvPr/>
        </p:nvSpPr>
        <p:spPr>
          <a:xfrm>
            <a:off x="6692508" y="5042325"/>
            <a:ext cx="5181808" cy="311150"/>
          </a:xfrm>
          <a:prstGeom prst="rect">
            <a:avLst/>
          </a:prstGeom>
          <a:noFill/>
        </p:spPr>
        <p:txBody>
          <a:bodyPr wrap="square" rtlCol="0">
            <a:spAutoFit/>
          </a:bodyPr>
          <a:lstStyle/>
          <a:p>
            <a:pPr algn="l"/>
            <a:r>
              <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sym typeface="+mn-ea"/>
              </a:rPr>
              <a:t>（我们现在有两款游戏可以选择哦~看看你更喜欢哪一款呢？）</a:t>
            </a:r>
          </a:p>
        </p:txBody>
      </p:sp>
      <p:grpSp>
        <p:nvGrpSpPr>
          <p:cNvPr id="18" name="组合 17"/>
          <p:cNvGrpSpPr/>
          <p:nvPr/>
        </p:nvGrpSpPr>
        <p:grpSpPr>
          <a:xfrm>
            <a:off x="6692508" y="5042325"/>
            <a:ext cx="5598344" cy="318439"/>
            <a:chOff x="6228" y="1611"/>
            <a:chExt cx="7419" cy="422"/>
          </a:xfrm>
        </p:grpSpPr>
        <p:sp>
          <p:nvSpPr>
            <p:cNvPr id="16" name="文本框 15"/>
            <p:cNvSpPr txBox="1"/>
            <p:nvPr/>
          </p:nvSpPr>
          <p:spPr>
            <a:xfrm>
              <a:off x="6228" y="1611"/>
              <a:ext cx="7419" cy="412"/>
            </a:xfrm>
            <a:prstGeom prst="rect">
              <a:avLst/>
            </a:prstGeom>
            <a:noFill/>
          </p:spPr>
          <p:txBody>
            <a:bodyPr wrap="square" rtlCol="0">
              <a:spAutoFit/>
            </a:bodyPr>
            <a:lstStyle/>
            <a:p>
              <a:pPr algn="l">
                <a:buClrTx/>
                <a:buSzTx/>
                <a:buFontTx/>
              </a:pPr>
              <a:r>
                <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sym typeface="+mn-ea"/>
                </a:rPr>
                <a:t>（两款游戏可选，敢不敢挑战高难度的     ）</a:t>
              </a:r>
            </a:p>
          </p:txBody>
        </p:sp>
        <p:pic>
          <p:nvPicPr>
            <p:cNvPr id="17" name="图片 16"/>
            <p:cNvPicPr>
              <a:picLocks noChangeAspect="1"/>
            </p:cNvPicPr>
            <p:nvPr/>
          </p:nvPicPr>
          <p:blipFill>
            <a:blip r:embed="rId7"/>
            <a:stretch>
              <a:fillRect/>
            </a:stretch>
          </p:blipFill>
          <p:spPr>
            <a:xfrm>
              <a:off x="10495" y="1627"/>
              <a:ext cx="382" cy="40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ppt_x</p:attrName>
                                        </p:attrNameLst>
                                      </p:cBhvr>
                                      <p:tavLst>
                                        <p:tav tm="0">
                                          <p:val>
                                            <p:strVal val="#ppt_x-#ppt_w*1.125000"/>
                                          </p:val>
                                        </p:tav>
                                        <p:tav tm="100000">
                                          <p:val>
                                            <p:strVal val="#ppt_x"/>
                                          </p:val>
                                        </p:tav>
                                      </p:tavLst>
                                    </p:anim>
                                    <p:animEffect transition="in" filter="wipe(righ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318967" y="565628"/>
            <a:ext cx="1148080" cy="383540"/>
          </a:xfrm>
          <a:prstGeom prst="rect">
            <a:avLst/>
          </a:prstGeom>
          <a:noFill/>
        </p:spPr>
        <p:txBody>
          <a:bodyPr wrap="none" rtlCol="0">
            <a:spAutoFit/>
          </a:bodyPr>
          <a:lstStyle/>
          <a:p>
            <a:pPr algn="ctr"/>
            <a:r>
              <a:rPr lang="zh-CN" altLang="en-US" sz="1900" b="1" dirty="0">
                <a:sym typeface="+mn-ea"/>
              </a:rPr>
              <a:t>案例概述</a:t>
            </a:r>
            <a:endParaRPr lang="zh-CN" altLang="en-US" sz="1900" b="1" dirty="0">
              <a:solidFill>
                <a:schemeClr val="tx1"/>
              </a:solidFill>
              <a:sym typeface="+mn-ea"/>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2"/>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stretch>
              <a:fillRect/>
            </a:stretch>
          </p:blipFill>
          <p:spPr>
            <a:xfrm>
              <a:off x="4729" y="1585"/>
              <a:ext cx="337" cy="709"/>
            </a:xfrm>
            <a:prstGeom prst="rect">
              <a:avLst/>
            </a:prstGeom>
          </p:spPr>
        </p:pic>
      </p:grpSp>
      <p:grpSp>
        <p:nvGrpSpPr>
          <p:cNvPr id="4" name="组合 3"/>
          <p:cNvGrpSpPr/>
          <p:nvPr/>
        </p:nvGrpSpPr>
        <p:grpSpPr>
          <a:xfrm>
            <a:off x="10689600" y="453630"/>
            <a:ext cx="747050" cy="316930"/>
            <a:chOff x="12515" y="1472"/>
            <a:chExt cx="990" cy="420"/>
          </a:xfrm>
        </p:grpSpPr>
        <p:sp>
          <p:nvSpPr>
            <p:cNvPr id="5" name="对角圆角矩形 4"/>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6" name="图片 5" descr="黑色ROI"/>
            <p:cNvPicPr>
              <a:picLocks noChangeAspect="1"/>
            </p:cNvPicPr>
            <p:nvPr/>
          </p:nvPicPr>
          <p:blipFill>
            <a:blip r:embed="rId4"/>
            <a:stretch>
              <a:fillRect/>
            </a:stretch>
          </p:blipFill>
          <p:spPr>
            <a:xfrm>
              <a:off x="12670" y="1476"/>
              <a:ext cx="680" cy="411"/>
            </a:xfrm>
            <a:prstGeom prst="rect">
              <a:avLst/>
            </a:prstGeom>
          </p:spPr>
        </p:pic>
      </p:grpSp>
      <p:sp>
        <p:nvSpPr>
          <p:cNvPr id="7" name="矩形 6"/>
          <p:cNvSpPr/>
          <p:nvPr/>
        </p:nvSpPr>
        <p:spPr>
          <a:xfrm>
            <a:off x="129036" y="146509"/>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12" name="文本框 11"/>
          <p:cNvSpPr txBox="1"/>
          <p:nvPr/>
        </p:nvSpPr>
        <p:spPr>
          <a:xfrm>
            <a:off x="1295641" y="1193888"/>
            <a:ext cx="10344750" cy="1518285"/>
          </a:xfrm>
          <a:prstGeom prst="rect">
            <a:avLst/>
          </a:prstGeom>
          <a:noFill/>
        </p:spPr>
        <p:txBody>
          <a:bodyPr wrap="square" rtlCol="0">
            <a:spAutoFit/>
          </a:bodyPr>
          <a:lstStyle/>
          <a:p>
            <a:r>
              <a:rPr lang="zh-CN" altLang="en-US" sz="2140" b="1"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rPr>
              <a:t>第三步：设置游戏</a:t>
            </a:r>
          </a:p>
          <a:p>
            <a:endParaRPr lang="zh-CN" altLang="en-US" sz="214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游戏的宗旨是简单有趣，门槛不能太高，粉丝经过简单的思考过程就能答上来（有一定成就感）</a:t>
            </a:r>
          </a:p>
          <a:p>
            <a:endPar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ps</a:t>
            </a:r>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小技巧：尽量设置</a:t>
            </a:r>
            <a:r>
              <a:rPr lang="en-US" altLang="zh-CN"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2-3</a:t>
            </a:r>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个游戏让粉丝进行选择，这里是跟粉丝尽量多聊天的触点</a:t>
            </a:r>
          </a:p>
        </p:txBody>
      </p:sp>
      <p:pic>
        <p:nvPicPr>
          <p:cNvPr id="8" name="图片 7" descr="81dcf4d9e4b86aa1752d53e86f18b6f"/>
          <p:cNvPicPr>
            <a:picLocks noChangeAspect="1"/>
          </p:cNvPicPr>
          <p:nvPr/>
        </p:nvPicPr>
        <p:blipFill>
          <a:blip r:embed="rId5"/>
          <a:srcRect t="22161" b="61093"/>
          <a:stretch>
            <a:fillRect/>
          </a:stretch>
        </p:blipFill>
        <p:spPr>
          <a:xfrm>
            <a:off x="1285076" y="2932476"/>
            <a:ext cx="3518679" cy="1276021"/>
          </a:xfrm>
          <a:prstGeom prst="rect">
            <a:avLst/>
          </a:prstGeom>
        </p:spPr>
      </p:pic>
      <p:sp>
        <p:nvSpPr>
          <p:cNvPr id="9" name="文本框 8"/>
          <p:cNvSpPr txBox="1"/>
          <p:nvPr/>
        </p:nvSpPr>
        <p:spPr>
          <a:xfrm>
            <a:off x="1178678" y="4508826"/>
            <a:ext cx="1684257" cy="347345"/>
          </a:xfrm>
          <a:prstGeom prst="rect">
            <a:avLst/>
          </a:prstGeom>
          <a:noFill/>
        </p:spPr>
        <p:txBody>
          <a:bodyPr wrap="square" rtlCol="0">
            <a:spAutoFit/>
          </a:bodyPr>
          <a:lstStyle/>
          <a:p>
            <a:pPr algn="l">
              <a:buClrTx/>
              <a:buSzTx/>
              <a:buNone/>
            </a:pPr>
            <a:r>
              <a:rPr lang="zh-CN" altLang="en-US" sz="1665" b="1" dirty="0">
                <a:solidFill>
                  <a:srgbClr val="FEA900"/>
                </a:solidFill>
              </a:rPr>
              <a:t>游戏参考一</a:t>
            </a:r>
          </a:p>
        </p:txBody>
      </p:sp>
      <p:sp>
        <p:nvSpPr>
          <p:cNvPr id="10" name="文本框 9"/>
          <p:cNvSpPr txBox="1"/>
          <p:nvPr/>
        </p:nvSpPr>
        <p:spPr>
          <a:xfrm>
            <a:off x="6669870" y="2932476"/>
            <a:ext cx="1684257" cy="347345"/>
          </a:xfrm>
          <a:prstGeom prst="rect">
            <a:avLst/>
          </a:prstGeom>
          <a:noFill/>
        </p:spPr>
        <p:txBody>
          <a:bodyPr wrap="square" rtlCol="0">
            <a:spAutoFit/>
          </a:bodyPr>
          <a:lstStyle/>
          <a:p>
            <a:pPr algn="l">
              <a:buClrTx/>
              <a:buSzTx/>
              <a:buNone/>
            </a:pPr>
            <a:r>
              <a:rPr lang="zh-CN" altLang="en-US" sz="1665" b="1" dirty="0">
                <a:solidFill>
                  <a:srgbClr val="FEA900"/>
                </a:solidFill>
              </a:rPr>
              <a:t>游戏参考二</a:t>
            </a:r>
          </a:p>
        </p:txBody>
      </p:sp>
      <p:pic>
        <p:nvPicPr>
          <p:cNvPr id="11" name="图片 10"/>
          <p:cNvPicPr>
            <a:picLocks noChangeAspect="1"/>
          </p:cNvPicPr>
          <p:nvPr/>
        </p:nvPicPr>
        <p:blipFill>
          <a:blip r:embed="rId6"/>
          <a:stretch>
            <a:fillRect/>
          </a:stretch>
        </p:blipFill>
        <p:spPr>
          <a:xfrm>
            <a:off x="2713526" y="4569194"/>
            <a:ext cx="2090230" cy="1888753"/>
          </a:xfrm>
          <a:prstGeom prst="rect">
            <a:avLst/>
          </a:prstGeom>
        </p:spPr>
      </p:pic>
      <p:pic>
        <p:nvPicPr>
          <p:cNvPr id="13" name="图片 12"/>
          <p:cNvPicPr>
            <a:picLocks noChangeAspect="1"/>
          </p:cNvPicPr>
          <p:nvPr/>
        </p:nvPicPr>
        <p:blipFill>
          <a:blip r:embed="rId7"/>
          <a:stretch>
            <a:fillRect/>
          </a:stretch>
        </p:blipFill>
        <p:spPr>
          <a:xfrm>
            <a:off x="6669870" y="3416926"/>
            <a:ext cx="4052933" cy="304102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5063336" y="4413747"/>
            <a:ext cx="4349489" cy="1116965"/>
          </a:xfrm>
          <a:prstGeom prst="rect">
            <a:avLst/>
          </a:prstGeom>
          <a:noFill/>
        </p:spPr>
        <p:txBody>
          <a:bodyPr wrap="square" rtlCol="0">
            <a:spAutoFit/>
          </a:bodyPr>
          <a:lstStyle/>
          <a:p>
            <a:pPr algn="l">
              <a:buClrTx/>
              <a:buSzTx/>
              <a:buNone/>
            </a:pPr>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例子：</a:t>
            </a:r>
            <a:endPar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None/>
            </a:pPr>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宝宝真的不理我吗？</a:t>
            </a:r>
            <a:endPar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None/>
            </a:pPr>
            <a:endPar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None/>
            </a:pPr>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宝宝还在忙？在等你陪我玩游戏</a:t>
            </a:r>
            <a:endParaRPr lang="zh-CN" altLang="en-US" sz="1665"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0" name="文本框 29"/>
          <p:cNvSpPr txBox="1"/>
          <p:nvPr/>
        </p:nvSpPr>
        <p:spPr>
          <a:xfrm>
            <a:off x="1318967" y="565628"/>
            <a:ext cx="1148080" cy="383540"/>
          </a:xfrm>
          <a:prstGeom prst="rect">
            <a:avLst/>
          </a:prstGeom>
          <a:noFill/>
        </p:spPr>
        <p:txBody>
          <a:bodyPr wrap="none" rtlCol="0">
            <a:spAutoFit/>
          </a:bodyPr>
          <a:lstStyle/>
          <a:p>
            <a:pPr algn="ctr"/>
            <a:r>
              <a:rPr lang="zh-CN" altLang="en-US" sz="1900" b="1" dirty="0">
                <a:sym typeface="+mn-ea"/>
              </a:rPr>
              <a:t>案例概述</a:t>
            </a:r>
            <a:endParaRPr lang="zh-CN" altLang="en-US" sz="1900" b="1" dirty="0">
              <a:solidFill>
                <a:schemeClr val="tx1"/>
              </a:solidFill>
              <a:sym typeface="+mn-ea"/>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2"/>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stretch>
              <a:fillRect/>
            </a:stretch>
          </p:blipFill>
          <p:spPr>
            <a:xfrm>
              <a:off x="4729" y="1585"/>
              <a:ext cx="337" cy="709"/>
            </a:xfrm>
            <a:prstGeom prst="rect">
              <a:avLst/>
            </a:prstGeom>
          </p:spPr>
        </p:pic>
      </p:grpSp>
      <p:grpSp>
        <p:nvGrpSpPr>
          <p:cNvPr id="4" name="组合 3"/>
          <p:cNvGrpSpPr/>
          <p:nvPr/>
        </p:nvGrpSpPr>
        <p:grpSpPr>
          <a:xfrm>
            <a:off x="10689600" y="453630"/>
            <a:ext cx="747050" cy="316930"/>
            <a:chOff x="12515" y="1472"/>
            <a:chExt cx="990" cy="420"/>
          </a:xfrm>
        </p:grpSpPr>
        <p:sp>
          <p:nvSpPr>
            <p:cNvPr id="5" name="对角圆角矩形 4"/>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6" name="图片 5" descr="黑色ROI"/>
            <p:cNvPicPr>
              <a:picLocks noChangeAspect="1"/>
            </p:cNvPicPr>
            <p:nvPr/>
          </p:nvPicPr>
          <p:blipFill>
            <a:blip r:embed="rId4"/>
            <a:stretch>
              <a:fillRect/>
            </a:stretch>
          </p:blipFill>
          <p:spPr>
            <a:xfrm>
              <a:off x="12670" y="1476"/>
              <a:ext cx="680" cy="411"/>
            </a:xfrm>
            <a:prstGeom prst="rect">
              <a:avLst/>
            </a:prstGeom>
          </p:spPr>
        </p:pic>
      </p:grpSp>
      <p:sp>
        <p:nvSpPr>
          <p:cNvPr id="7" name="矩形 6"/>
          <p:cNvSpPr/>
          <p:nvPr/>
        </p:nvSpPr>
        <p:spPr>
          <a:xfrm>
            <a:off x="129036" y="146509"/>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12" name="文本框 11"/>
          <p:cNvSpPr txBox="1"/>
          <p:nvPr/>
        </p:nvSpPr>
        <p:spPr>
          <a:xfrm>
            <a:off x="1295641" y="1370463"/>
            <a:ext cx="10344750" cy="1261745"/>
          </a:xfrm>
          <a:prstGeom prst="rect">
            <a:avLst/>
          </a:prstGeom>
          <a:noFill/>
        </p:spPr>
        <p:txBody>
          <a:bodyPr wrap="square" rtlCol="0">
            <a:spAutoFit/>
          </a:bodyPr>
          <a:lstStyle/>
          <a:p>
            <a:r>
              <a:rPr lang="zh-CN" altLang="en-US" sz="2140" b="1" dirty="0">
                <a:solidFill>
                  <a:srgbClr val="FEA900"/>
                </a:solidFill>
              </a:rPr>
              <a:t>第四步：分批发送点对点</a:t>
            </a:r>
            <a:r>
              <a:rPr lang="en-US" altLang="zh-CN" sz="2140" b="1" dirty="0">
                <a:solidFill>
                  <a:srgbClr val="FEA900"/>
                </a:solidFill>
              </a:rPr>
              <a:t>+</a:t>
            </a:r>
            <a:r>
              <a:rPr lang="zh-CN" altLang="en-US" sz="2140" b="1" dirty="0">
                <a:solidFill>
                  <a:srgbClr val="FEA900"/>
                </a:solidFill>
              </a:rPr>
              <a:t>半小时无回复二次触达机制</a:t>
            </a:r>
          </a:p>
          <a:p>
            <a:endParaRPr lang="zh-CN" altLang="en-US" sz="2140" dirty="0">
              <a:solidFill>
                <a:srgbClr val="FF0000"/>
              </a:solidFill>
            </a:endParaRPr>
          </a:p>
          <a:p>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建议在客服回复速度能承载的情况下分批发送点对点，原则上粉丝有回复互动的情况下最好在五分钟内回复粉丝，且多准备几组话术，轮换进行测试。</a:t>
            </a:r>
          </a:p>
        </p:txBody>
      </p:sp>
      <p:sp>
        <p:nvSpPr>
          <p:cNvPr id="9" name="文本框 8"/>
          <p:cNvSpPr txBox="1"/>
          <p:nvPr/>
        </p:nvSpPr>
        <p:spPr>
          <a:xfrm>
            <a:off x="1300168" y="3128671"/>
            <a:ext cx="1684257" cy="347345"/>
          </a:xfrm>
          <a:prstGeom prst="rect">
            <a:avLst/>
          </a:prstGeom>
          <a:noFill/>
        </p:spPr>
        <p:txBody>
          <a:bodyPr wrap="square" rtlCol="0">
            <a:spAutoFit/>
          </a:bodyPr>
          <a:lstStyle/>
          <a:p>
            <a:pPr algn="l">
              <a:buClrTx/>
              <a:buSzTx/>
              <a:buNone/>
            </a:pPr>
            <a:r>
              <a:rPr lang="zh-CN" altLang="en-US" sz="1665" b="1" dirty="0">
                <a:solidFill>
                  <a:schemeClr val="tx1">
                    <a:lumMod val="65000"/>
                    <a:lumOff val="35000"/>
                  </a:schemeClr>
                </a:solidFill>
              </a:rPr>
              <a:t>半小时无回复</a:t>
            </a:r>
          </a:p>
        </p:txBody>
      </p:sp>
      <p:sp>
        <p:nvSpPr>
          <p:cNvPr id="10" name="文本框 9"/>
          <p:cNvSpPr txBox="1"/>
          <p:nvPr/>
        </p:nvSpPr>
        <p:spPr>
          <a:xfrm>
            <a:off x="1300168" y="3644814"/>
            <a:ext cx="8800093" cy="347345"/>
          </a:xfrm>
          <a:prstGeom prst="rect">
            <a:avLst/>
          </a:prstGeom>
          <a:noFill/>
        </p:spPr>
        <p:txBody>
          <a:bodyPr wrap="square" rtlCol="0">
            <a:spAutoFit/>
          </a:bodyPr>
          <a:lstStyle/>
          <a:p>
            <a:pPr algn="l">
              <a:buClrTx/>
              <a:buSzTx/>
              <a:buNone/>
            </a:pPr>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针对已发送点对点，但半小时内无回复的粉丝，建议启用二次触达</a:t>
            </a:r>
            <a:endParaRPr lang="zh-CN" altLang="en-US" sz="1665"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300923" y="4542028"/>
            <a:ext cx="3762413" cy="860425"/>
          </a:xfrm>
          <a:prstGeom prst="rect">
            <a:avLst/>
          </a:prstGeom>
          <a:noFill/>
        </p:spPr>
        <p:txBody>
          <a:bodyPr wrap="square" rtlCol="0">
            <a:spAutoFit/>
          </a:bodyPr>
          <a:lstStyle/>
          <a:p>
            <a:r>
              <a:rPr lang="zh-CN" altLang="en-US" sz="166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rPr>
              <a:t>话术技巧</a:t>
            </a:r>
          </a:p>
          <a:p>
            <a:endParaRPr lang="zh-CN" altLang="en-US" sz="166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6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rPr>
              <a:t>关键词：请求，可怜，疑问</a:t>
            </a:r>
          </a:p>
        </p:txBody>
      </p:sp>
      <p:pic>
        <p:nvPicPr>
          <p:cNvPr id="3" name="图片 2"/>
          <p:cNvPicPr>
            <a:picLocks noChangeAspect="1"/>
          </p:cNvPicPr>
          <p:nvPr/>
        </p:nvPicPr>
        <p:blipFill>
          <a:blip r:embed="rId5"/>
          <a:stretch>
            <a:fillRect/>
          </a:stretch>
        </p:blipFill>
        <p:spPr>
          <a:xfrm>
            <a:off x="7034340" y="4618997"/>
            <a:ext cx="407482" cy="356924"/>
          </a:xfrm>
          <a:prstGeom prst="rect">
            <a:avLst/>
          </a:prstGeom>
        </p:spPr>
      </p:pic>
      <p:pic>
        <p:nvPicPr>
          <p:cNvPr id="14" name="图片 13"/>
          <p:cNvPicPr>
            <a:picLocks noChangeAspect="1"/>
          </p:cNvPicPr>
          <p:nvPr/>
        </p:nvPicPr>
        <p:blipFill>
          <a:blip r:embed="rId6"/>
          <a:stretch>
            <a:fillRect/>
          </a:stretch>
        </p:blipFill>
        <p:spPr>
          <a:xfrm>
            <a:off x="8162460" y="5161551"/>
            <a:ext cx="384844" cy="38484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1308469" y="1193888"/>
            <a:ext cx="10331922" cy="5425542"/>
          </a:xfrm>
          <a:prstGeom prst="rect">
            <a:avLst/>
          </a:prstGeom>
        </p:spPr>
      </p:pic>
      <p:sp>
        <p:nvSpPr>
          <p:cNvPr id="30" name="文本框 29"/>
          <p:cNvSpPr txBox="1"/>
          <p:nvPr/>
        </p:nvSpPr>
        <p:spPr>
          <a:xfrm>
            <a:off x="1318967" y="565628"/>
            <a:ext cx="1148080" cy="383540"/>
          </a:xfrm>
          <a:prstGeom prst="rect">
            <a:avLst/>
          </a:prstGeom>
          <a:noFill/>
        </p:spPr>
        <p:txBody>
          <a:bodyPr wrap="none" rtlCol="0">
            <a:spAutoFit/>
          </a:bodyPr>
          <a:lstStyle/>
          <a:p>
            <a:pPr algn="ctr"/>
            <a:r>
              <a:rPr lang="zh-CN" altLang="en-US" sz="1900" b="1" dirty="0">
                <a:sym typeface="+mn-ea"/>
              </a:rPr>
              <a:t>案例概述</a:t>
            </a:r>
            <a:endParaRPr lang="zh-CN" altLang="en-US" sz="1900" b="1" dirty="0">
              <a:solidFill>
                <a:schemeClr val="tx1"/>
              </a:solidFill>
              <a:sym typeface="+mn-ea"/>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3"/>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stretch>
              <a:fillRect/>
            </a:stretch>
          </p:blipFill>
          <p:spPr>
            <a:xfrm>
              <a:off x="4982" y="1585"/>
              <a:ext cx="337" cy="709"/>
            </a:xfrm>
            <a:prstGeom prst="rect">
              <a:avLst/>
            </a:prstGeom>
          </p:spPr>
        </p:pic>
        <p:pic>
          <p:nvPicPr>
            <p:cNvPr id="35" name="图片 34" descr="resource"/>
            <p:cNvPicPr>
              <a:picLocks noChangeAspect="1"/>
            </p:cNvPicPr>
            <p:nvPr/>
          </p:nvPicPr>
          <p:blipFill>
            <a:blip r:embed="rId3"/>
            <a:stretch>
              <a:fillRect/>
            </a:stretch>
          </p:blipFill>
          <p:spPr>
            <a:xfrm>
              <a:off x="4729" y="1585"/>
              <a:ext cx="337" cy="709"/>
            </a:xfrm>
            <a:prstGeom prst="rect">
              <a:avLst/>
            </a:prstGeom>
          </p:spPr>
        </p:pic>
      </p:grpSp>
      <p:grpSp>
        <p:nvGrpSpPr>
          <p:cNvPr id="4" name="组合 3"/>
          <p:cNvGrpSpPr/>
          <p:nvPr/>
        </p:nvGrpSpPr>
        <p:grpSpPr>
          <a:xfrm>
            <a:off x="10689600" y="453630"/>
            <a:ext cx="747050" cy="316930"/>
            <a:chOff x="12515" y="1472"/>
            <a:chExt cx="990" cy="420"/>
          </a:xfrm>
        </p:grpSpPr>
        <p:sp>
          <p:nvSpPr>
            <p:cNvPr id="5" name="对角圆角矩形 4"/>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7" name="矩形 6"/>
          <p:cNvSpPr/>
          <p:nvPr/>
        </p:nvSpPr>
        <p:spPr>
          <a:xfrm>
            <a:off x="129036" y="146509"/>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12" name="文本框 11"/>
          <p:cNvSpPr txBox="1"/>
          <p:nvPr/>
        </p:nvSpPr>
        <p:spPr>
          <a:xfrm>
            <a:off x="5234629" y="967509"/>
            <a:ext cx="2807095" cy="420370"/>
          </a:xfrm>
          <a:prstGeom prst="rect">
            <a:avLst/>
          </a:prstGeom>
          <a:noFill/>
        </p:spPr>
        <p:txBody>
          <a:bodyPr wrap="square" rtlCol="0">
            <a:spAutoFit/>
          </a:bodyPr>
          <a:lstStyle/>
          <a:p>
            <a:r>
              <a:rPr lang="zh-CN" altLang="en-US" sz="2140" b="1" dirty="0">
                <a:solidFill>
                  <a:srgbClr val="FEA900"/>
                </a:solidFill>
              </a:rPr>
              <a:t>话术参考：开局文案</a:t>
            </a:r>
            <a:endParaRPr lang="zh-CN" altLang="en-US" sz="1665" b="1"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663289" y="1084472"/>
            <a:ext cx="8271122" cy="5492701"/>
          </a:xfrm>
          <a:prstGeom prst="rect">
            <a:avLst/>
          </a:prstGeom>
        </p:spPr>
      </p:pic>
      <p:sp>
        <p:nvSpPr>
          <p:cNvPr id="30" name="文本框 29"/>
          <p:cNvSpPr txBox="1"/>
          <p:nvPr/>
        </p:nvSpPr>
        <p:spPr>
          <a:xfrm>
            <a:off x="1318967" y="565628"/>
            <a:ext cx="1148080" cy="383540"/>
          </a:xfrm>
          <a:prstGeom prst="rect">
            <a:avLst/>
          </a:prstGeom>
          <a:noFill/>
        </p:spPr>
        <p:txBody>
          <a:bodyPr wrap="none" rtlCol="0">
            <a:spAutoFit/>
          </a:bodyPr>
          <a:lstStyle/>
          <a:p>
            <a:pPr algn="ctr"/>
            <a:r>
              <a:rPr lang="zh-CN" altLang="en-US" sz="1900" b="1" dirty="0">
                <a:sym typeface="+mn-ea"/>
              </a:rPr>
              <a:t>案例概述</a:t>
            </a:r>
            <a:endParaRPr lang="zh-CN" altLang="en-US" sz="1900" b="1" dirty="0">
              <a:solidFill>
                <a:schemeClr val="tx1"/>
              </a:solidFill>
              <a:sym typeface="+mn-ea"/>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3"/>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stretch>
              <a:fillRect/>
            </a:stretch>
          </p:blipFill>
          <p:spPr>
            <a:xfrm>
              <a:off x="4982" y="1585"/>
              <a:ext cx="337" cy="709"/>
            </a:xfrm>
            <a:prstGeom prst="rect">
              <a:avLst/>
            </a:prstGeom>
          </p:spPr>
        </p:pic>
        <p:pic>
          <p:nvPicPr>
            <p:cNvPr id="35" name="图片 34" descr="resource"/>
            <p:cNvPicPr>
              <a:picLocks noChangeAspect="1"/>
            </p:cNvPicPr>
            <p:nvPr/>
          </p:nvPicPr>
          <p:blipFill>
            <a:blip r:embed="rId3"/>
            <a:stretch>
              <a:fillRect/>
            </a:stretch>
          </p:blipFill>
          <p:spPr>
            <a:xfrm>
              <a:off x="4729" y="1585"/>
              <a:ext cx="337" cy="709"/>
            </a:xfrm>
            <a:prstGeom prst="rect">
              <a:avLst/>
            </a:prstGeom>
          </p:spPr>
        </p:pic>
      </p:grpSp>
      <p:grpSp>
        <p:nvGrpSpPr>
          <p:cNvPr id="4" name="组合 3"/>
          <p:cNvGrpSpPr/>
          <p:nvPr/>
        </p:nvGrpSpPr>
        <p:grpSpPr>
          <a:xfrm>
            <a:off x="10689600" y="453630"/>
            <a:ext cx="747050" cy="316930"/>
            <a:chOff x="12515" y="1472"/>
            <a:chExt cx="990" cy="420"/>
          </a:xfrm>
        </p:grpSpPr>
        <p:sp>
          <p:nvSpPr>
            <p:cNvPr id="5" name="对角圆角矩形 4"/>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7" name="矩形 6"/>
          <p:cNvSpPr/>
          <p:nvPr/>
        </p:nvSpPr>
        <p:spPr>
          <a:xfrm>
            <a:off x="129036" y="146509"/>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12" name="文本框 11"/>
          <p:cNvSpPr txBox="1"/>
          <p:nvPr/>
        </p:nvSpPr>
        <p:spPr>
          <a:xfrm>
            <a:off x="6987555" y="1084472"/>
            <a:ext cx="4567567" cy="420370"/>
          </a:xfrm>
          <a:prstGeom prst="rect">
            <a:avLst/>
          </a:prstGeom>
          <a:noFill/>
        </p:spPr>
        <p:txBody>
          <a:bodyPr wrap="square" rtlCol="0">
            <a:spAutoFit/>
          </a:bodyPr>
          <a:lstStyle/>
          <a:p>
            <a:r>
              <a:rPr lang="zh-CN" altLang="en-US" sz="2140" b="1" dirty="0">
                <a:solidFill>
                  <a:srgbClr val="FEA900"/>
                </a:solidFill>
              </a:rPr>
              <a:t>话术参考：选择游戏，增加互动话术</a:t>
            </a:r>
            <a:endParaRPr lang="zh-CN" altLang="en-US" sz="1665" b="1"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descr="8e9a75d90ef1d3ee6350060b3bde873"/>
          <p:cNvPicPr>
            <a:picLocks noChangeAspect="1"/>
          </p:cNvPicPr>
          <p:nvPr/>
        </p:nvPicPr>
        <p:blipFill>
          <a:blip r:embed="rId6"/>
          <a:stretch>
            <a:fillRect/>
          </a:stretch>
        </p:blipFill>
        <p:spPr>
          <a:xfrm>
            <a:off x="9311709" y="1630799"/>
            <a:ext cx="2243413" cy="485808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318967" y="565628"/>
            <a:ext cx="1148080" cy="383540"/>
          </a:xfrm>
          <a:prstGeom prst="rect">
            <a:avLst/>
          </a:prstGeom>
          <a:noFill/>
        </p:spPr>
        <p:txBody>
          <a:bodyPr wrap="none" rtlCol="0">
            <a:spAutoFit/>
          </a:bodyPr>
          <a:lstStyle/>
          <a:p>
            <a:pPr algn="ctr"/>
            <a:r>
              <a:rPr lang="zh-CN" altLang="en-US" sz="1900" b="1" dirty="0">
                <a:sym typeface="+mn-ea"/>
              </a:rPr>
              <a:t>案例概述</a:t>
            </a:r>
            <a:endParaRPr lang="zh-CN" altLang="en-US" sz="1900" b="1" dirty="0">
              <a:solidFill>
                <a:schemeClr val="tx1"/>
              </a:solidFill>
              <a:sym typeface="+mn-ea"/>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2"/>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stretch>
              <a:fillRect/>
            </a:stretch>
          </p:blipFill>
          <p:spPr>
            <a:xfrm>
              <a:off x="4729" y="1585"/>
              <a:ext cx="337" cy="709"/>
            </a:xfrm>
            <a:prstGeom prst="rect">
              <a:avLst/>
            </a:prstGeom>
          </p:spPr>
        </p:pic>
      </p:grpSp>
      <p:grpSp>
        <p:nvGrpSpPr>
          <p:cNvPr id="4" name="组合 3"/>
          <p:cNvGrpSpPr/>
          <p:nvPr/>
        </p:nvGrpSpPr>
        <p:grpSpPr>
          <a:xfrm>
            <a:off x="10689600" y="453630"/>
            <a:ext cx="747050" cy="316930"/>
            <a:chOff x="12515" y="1472"/>
            <a:chExt cx="990" cy="420"/>
          </a:xfrm>
        </p:grpSpPr>
        <p:sp>
          <p:nvSpPr>
            <p:cNvPr id="5" name="对角圆角矩形 4"/>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6" name="图片 5" descr="黑色ROI"/>
            <p:cNvPicPr>
              <a:picLocks noChangeAspect="1"/>
            </p:cNvPicPr>
            <p:nvPr/>
          </p:nvPicPr>
          <p:blipFill>
            <a:blip r:embed="rId4"/>
            <a:stretch>
              <a:fillRect/>
            </a:stretch>
          </p:blipFill>
          <p:spPr>
            <a:xfrm>
              <a:off x="12670" y="1476"/>
              <a:ext cx="680" cy="411"/>
            </a:xfrm>
            <a:prstGeom prst="rect">
              <a:avLst/>
            </a:prstGeom>
          </p:spPr>
        </p:pic>
      </p:grpSp>
      <p:sp>
        <p:nvSpPr>
          <p:cNvPr id="7" name="矩形 6"/>
          <p:cNvSpPr/>
          <p:nvPr/>
        </p:nvSpPr>
        <p:spPr>
          <a:xfrm>
            <a:off x="129036" y="146509"/>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9" name="图片 8"/>
          <p:cNvPicPr>
            <a:picLocks noChangeAspect="1"/>
          </p:cNvPicPr>
          <p:nvPr/>
        </p:nvPicPr>
        <p:blipFill>
          <a:blip r:embed="rId5"/>
          <a:stretch>
            <a:fillRect/>
          </a:stretch>
        </p:blipFill>
        <p:spPr>
          <a:xfrm>
            <a:off x="279955" y="1999796"/>
            <a:ext cx="11632090" cy="4406083"/>
          </a:xfrm>
          <a:prstGeom prst="rect">
            <a:avLst/>
          </a:prstGeom>
        </p:spPr>
      </p:pic>
      <p:sp>
        <p:nvSpPr>
          <p:cNvPr id="10" name="文本框 9"/>
          <p:cNvSpPr txBox="1"/>
          <p:nvPr/>
        </p:nvSpPr>
        <p:spPr>
          <a:xfrm>
            <a:off x="1300168" y="1460260"/>
            <a:ext cx="7294675" cy="420370"/>
          </a:xfrm>
          <a:prstGeom prst="rect">
            <a:avLst/>
          </a:prstGeom>
          <a:noFill/>
        </p:spPr>
        <p:txBody>
          <a:bodyPr wrap="square" rtlCol="0">
            <a:spAutoFit/>
          </a:bodyPr>
          <a:lstStyle/>
          <a:p>
            <a:r>
              <a:rPr lang="zh-CN" altLang="en-US" sz="2140" b="1" dirty="0">
                <a:solidFill>
                  <a:srgbClr val="FEA900"/>
                </a:solidFill>
              </a:rPr>
              <a:t>话术参考：答题后，引导领奖和凑单方向</a:t>
            </a:r>
            <a:endParaRPr lang="zh-CN" altLang="en-US" sz="1665" b="1"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09" name="文本框 108"/>
          <p:cNvSpPr txBox="1"/>
          <p:nvPr/>
        </p:nvSpPr>
        <p:spPr>
          <a:xfrm>
            <a:off x="1446770" y="2840067"/>
            <a:ext cx="2658354" cy="2675255"/>
          </a:xfrm>
          <a:prstGeom prst="rect">
            <a:avLst/>
          </a:prstGeom>
          <a:noFill/>
        </p:spPr>
        <p:txBody>
          <a:bodyPr wrap="square" rtlCol="0" anchor="t">
            <a:spAutoFit/>
          </a:bodyPr>
          <a:lstStyle/>
          <a:p>
            <a:pPr>
              <a:lnSpc>
                <a:spcPct val="160000"/>
              </a:lnSpc>
            </a:pPr>
            <a:r>
              <a:rPr lang="zh-CN" altLang="en-US" sz="1045" b="1"/>
              <a:t>从表现上讲：一切可以引导用户传播分享的运营行为，都称之为裂变。</a:t>
            </a:r>
          </a:p>
          <a:p>
            <a:pPr>
              <a:lnSpc>
                <a:spcPct val="160000"/>
              </a:lnSpc>
            </a:pPr>
            <a:endParaRPr lang="zh-CN" altLang="en-US" sz="1045" b="1"/>
          </a:p>
          <a:p>
            <a:pPr>
              <a:lnSpc>
                <a:spcPct val="160000"/>
              </a:lnSpc>
            </a:pPr>
            <a:r>
              <a:rPr lang="zh-CN" altLang="en-US" sz="1045" b="1"/>
              <a:t>从结果上讲：一切可以低成本、高效率、指数级获取用户增长的方式，都称之为裂变。</a:t>
            </a:r>
          </a:p>
          <a:p>
            <a:pPr>
              <a:lnSpc>
                <a:spcPct val="160000"/>
              </a:lnSpc>
            </a:pPr>
            <a:endParaRPr lang="zh-CN" altLang="en-US" sz="1045" b="1"/>
          </a:p>
          <a:p>
            <a:pPr>
              <a:lnSpc>
                <a:spcPct val="160000"/>
              </a:lnSpc>
            </a:pPr>
            <a:r>
              <a:rPr lang="zh-CN" altLang="en-US" sz="1045" b="1"/>
              <a:t>因此裂变永远不会过时，因为裂变不仅仅是一个工具、一套方法，更是一种思维。</a:t>
            </a:r>
          </a:p>
          <a:p>
            <a:pPr>
              <a:lnSpc>
                <a:spcPct val="160000"/>
              </a:lnSpc>
            </a:pPr>
            <a:endParaRPr lang="zh-CN" altLang="en-US" sz="1045" b="1"/>
          </a:p>
        </p:txBody>
      </p:sp>
      <p:sp>
        <p:nvSpPr>
          <p:cNvPr id="110" name="文本框 109"/>
          <p:cNvSpPr txBox="1"/>
          <p:nvPr/>
        </p:nvSpPr>
        <p:spPr>
          <a:xfrm>
            <a:off x="1717877" y="2291828"/>
            <a:ext cx="2183917" cy="347345"/>
          </a:xfrm>
          <a:prstGeom prst="rect">
            <a:avLst/>
          </a:prstGeom>
          <a:noFill/>
        </p:spPr>
        <p:txBody>
          <a:bodyPr wrap="square" rtlCol="0" anchor="t">
            <a:spAutoFit/>
          </a:bodyPr>
          <a:lstStyle/>
          <a:p>
            <a:pPr algn="ctr"/>
            <a:r>
              <a:rPr lang="zh-CN" altLang="en-US" sz="1665" b="1">
                <a:solidFill>
                  <a:schemeClr val="tx1"/>
                </a:solidFill>
                <a:sym typeface="+mn-ea"/>
              </a:rPr>
              <a:t>什么是裂变？</a:t>
            </a:r>
          </a:p>
        </p:txBody>
      </p:sp>
      <p:sp>
        <p:nvSpPr>
          <p:cNvPr id="164" name="矩形 163"/>
          <p:cNvSpPr/>
          <p:nvPr/>
        </p:nvSpPr>
        <p:spPr>
          <a:xfrm>
            <a:off x="1400831" y="1995118"/>
            <a:ext cx="2803698" cy="3584638"/>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pic>
        <p:nvPicPr>
          <p:cNvPr id="4" name="图片 3"/>
          <p:cNvPicPr>
            <a:picLocks noChangeAspect="1"/>
          </p:cNvPicPr>
          <p:nvPr/>
        </p:nvPicPr>
        <p:blipFill>
          <a:blip r:embed="rId2"/>
          <a:stretch>
            <a:fillRect/>
          </a:stretch>
        </p:blipFill>
        <p:spPr>
          <a:xfrm>
            <a:off x="5151757" y="1979048"/>
            <a:ext cx="5317549" cy="3616009"/>
          </a:xfrm>
          <a:prstGeom prst="rect">
            <a:avLst/>
          </a:prstGeom>
          <a:ln w="19050">
            <a:solidFill>
              <a:srgbClr val="FEA900"/>
            </a:solidFill>
            <a:prstDash val="solid"/>
          </a:ln>
        </p:spPr>
      </p:pic>
      <p:sp>
        <p:nvSpPr>
          <p:cNvPr id="30" name="文本框 29"/>
          <p:cNvSpPr txBox="1"/>
          <p:nvPr/>
        </p:nvSpPr>
        <p:spPr>
          <a:xfrm>
            <a:off x="1341003" y="525316"/>
            <a:ext cx="1871980" cy="383540"/>
          </a:xfrm>
          <a:prstGeom prst="rect">
            <a:avLst/>
          </a:prstGeom>
          <a:noFill/>
        </p:spPr>
        <p:txBody>
          <a:bodyPr wrap="none" rtlCol="0">
            <a:spAutoFit/>
          </a:bodyPr>
          <a:lstStyle/>
          <a:p>
            <a:pPr algn="ctr"/>
            <a:r>
              <a:rPr lang="zh-CN" altLang="en-US" sz="1900" b="1">
                <a:solidFill>
                  <a:schemeClr val="tx1"/>
                </a:solidFill>
                <a:sym typeface="+mn-ea"/>
              </a:rPr>
              <a:t>私域的用户裂变</a:t>
            </a:r>
          </a:p>
        </p:txBody>
      </p:sp>
      <p:grpSp>
        <p:nvGrpSpPr>
          <p:cNvPr id="36" name="组合 35"/>
          <p:cNvGrpSpPr/>
          <p:nvPr/>
        </p:nvGrpSpPr>
        <p:grpSpPr>
          <a:xfrm>
            <a:off x="756859" y="558519"/>
            <a:ext cx="405972" cy="332777"/>
            <a:chOff x="4729" y="1585"/>
            <a:chExt cx="842" cy="708"/>
          </a:xfrm>
        </p:grpSpPr>
        <p:pic>
          <p:nvPicPr>
            <p:cNvPr id="33" name="图片 32" descr="resource"/>
            <p:cNvPicPr>
              <a:picLocks noChangeAspect="1"/>
            </p:cNvPicPr>
            <p:nvPr/>
          </p:nvPicPr>
          <p:blipFill>
            <a:blip r:embed="rId3"/>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stretch>
              <a:fillRect/>
            </a:stretch>
          </p:blipFill>
          <p:spPr>
            <a:xfrm>
              <a:off x="4982" y="1585"/>
              <a:ext cx="337" cy="709"/>
            </a:xfrm>
            <a:prstGeom prst="rect">
              <a:avLst/>
            </a:prstGeom>
          </p:spPr>
        </p:pic>
        <p:pic>
          <p:nvPicPr>
            <p:cNvPr id="35" name="图片 34" descr="resource"/>
            <p:cNvPicPr>
              <a:picLocks noChangeAspect="1"/>
            </p:cNvPicPr>
            <p:nvPr/>
          </p:nvPicPr>
          <p:blipFill>
            <a:blip r:embed="rId3"/>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5"/>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399736" y="524764"/>
            <a:ext cx="1389380" cy="383540"/>
          </a:xfrm>
          <a:prstGeom prst="rect">
            <a:avLst/>
          </a:prstGeom>
          <a:noFill/>
        </p:spPr>
        <p:txBody>
          <a:bodyPr wrap="none" rtlCol="0">
            <a:spAutoFit/>
          </a:bodyPr>
          <a:lstStyle/>
          <a:p>
            <a:pPr algn="ctr"/>
            <a:r>
              <a:rPr lang="zh-CN" altLang="en-US" sz="1900" b="1" dirty="0">
                <a:solidFill>
                  <a:schemeClr val="tx1"/>
                </a:solidFill>
              </a:rPr>
              <a:t>案例关键点</a:t>
            </a: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2"/>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stretch>
              <a:fillRect/>
            </a:stretch>
          </p:blipFill>
          <p:spPr>
            <a:xfrm>
              <a:off x="4729" y="1585"/>
              <a:ext cx="337" cy="709"/>
            </a:xfrm>
            <a:prstGeom prst="rect">
              <a:avLst/>
            </a:prstGeom>
          </p:spPr>
        </p:pic>
      </p:grpSp>
      <p:grpSp>
        <p:nvGrpSpPr>
          <p:cNvPr id="2" name="组合 1"/>
          <p:cNvGrpSpPr/>
          <p:nvPr/>
        </p:nvGrpSpPr>
        <p:grpSpPr>
          <a:xfrm>
            <a:off x="10689600" y="453630"/>
            <a:ext cx="747050" cy="31693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6" name="图片 5" descr="黑色ROI"/>
            <p:cNvPicPr>
              <a:picLocks noChangeAspect="1"/>
            </p:cNvPicPr>
            <p:nvPr/>
          </p:nvPicPr>
          <p:blipFill>
            <a:blip r:embed="rId4"/>
            <a:stretch>
              <a:fillRect/>
            </a:stretch>
          </p:blipFill>
          <p:spPr>
            <a:xfrm>
              <a:off x="12670" y="1476"/>
              <a:ext cx="680" cy="411"/>
            </a:xfrm>
            <a:prstGeom prst="rect">
              <a:avLst/>
            </a:prstGeom>
          </p:spPr>
        </p:pic>
      </p:grpSp>
      <p:sp>
        <p:nvSpPr>
          <p:cNvPr id="3" name="矩形 2"/>
          <p:cNvSpPr/>
          <p:nvPr/>
        </p:nvSpPr>
        <p:spPr>
          <a:xfrm>
            <a:off x="122999" y="150282"/>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8" name="文本框 7"/>
          <p:cNvSpPr txBox="1"/>
          <p:nvPr/>
        </p:nvSpPr>
        <p:spPr>
          <a:xfrm>
            <a:off x="1626908" y="1914527"/>
            <a:ext cx="8938184" cy="603885"/>
          </a:xfrm>
          <a:prstGeom prst="rect">
            <a:avLst/>
          </a:prstGeom>
          <a:noFill/>
        </p:spPr>
        <p:txBody>
          <a:bodyPr wrap="square" rtlCol="0">
            <a:spAutoFit/>
          </a:bodyPr>
          <a:lstStyle/>
          <a:p>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rPr>
              <a:t>点对点发送游戏邀请，并且赢了有奖品这个形式目前比较容易打动裂变粉跟你互动建立感情。粉丝对于这个形式的抗拒度比较低。</a:t>
            </a:r>
          </a:p>
        </p:txBody>
      </p:sp>
      <p:sp>
        <p:nvSpPr>
          <p:cNvPr id="7" name="文本框 6"/>
          <p:cNvSpPr txBox="1"/>
          <p:nvPr/>
        </p:nvSpPr>
        <p:spPr>
          <a:xfrm>
            <a:off x="1626908" y="3647833"/>
            <a:ext cx="8938184" cy="347345"/>
          </a:xfrm>
          <a:prstGeom prst="rect">
            <a:avLst/>
          </a:prstGeom>
          <a:noFill/>
        </p:spPr>
        <p:txBody>
          <a:bodyPr wrap="square" rtlCol="0">
            <a:spAutoFit/>
          </a:bodyPr>
          <a:lstStyle/>
          <a:p>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rPr>
              <a:t>最大程度地捞回漏网之鱼，多次触达尽可能打动粉丝。</a:t>
            </a:r>
          </a:p>
        </p:txBody>
      </p:sp>
      <p:sp>
        <p:nvSpPr>
          <p:cNvPr id="10" name="文本框 9"/>
          <p:cNvSpPr txBox="1"/>
          <p:nvPr/>
        </p:nvSpPr>
        <p:spPr>
          <a:xfrm>
            <a:off x="1626908" y="5087601"/>
            <a:ext cx="8938184" cy="860425"/>
          </a:xfrm>
          <a:prstGeom prst="rect">
            <a:avLst/>
          </a:prstGeom>
          <a:noFill/>
        </p:spPr>
        <p:txBody>
          <a:bodyPr wrap="square" rtlCol="0">
            <a:spAutoFit/>
          </a:bodyPr>
          <a:lstStyle/>
          <a:p>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rPr>
              <a:t>真人与机器人最大的区别在于是否有真实情感，表情和话语间的挑逗、撒娇能把</a:t>
            </a:r>
            <a:r>
              <a:rPr lang="en-US" altLang="zh-CN" sz="1665" dirty="0">
                <a:solidFill>
                  <a:schemeClr val="tx1">
                    <a:lumMod val="65000"/>
                    <a:lumOff val="35000"/>
                  </a:schemeClr>
                </a:solidFill>
                <a:latin typeface="微软雅黑" panose="020B0503020204020204" pitchFamily="34" charset="-122"/>
                <a:ea typeface="微软雅黑" panose="020B0503020204020204" pitchFamily="34" charset="-122"/>
              </a:rPr>
              <a:t>IP</a:t>
            </a:r>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rPr>
              <a:t>表达出来的情绪最大化，同时，一对一游戏会带给粉丝尊贵的</a:t>
            </a:r>
            <a:r>
              <a:rPr lang="en-US" altLang="zh-CN" sz="1665" dirty="0">
                <a:solidFill>
                  <a:schemeClr val="tx1">
                    <a:lumMod val="65000"/>
                    <a:lumOff val="35000"/>
                  </a:schemeClr>
                </a:solidFill>
                <a:latin typeface="微软雅黑" panose="020B0503020204020204" pitchFamily="34" charset="-122"/>
                <a:ea typeface="微软雅黑" panose="020B0503020204020204" pitchFamily="34" charset="-122"/>
              </a:rPr>
              <a:t>VIP</a:t>
            </a:r>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rPr>
              <a:t>服务的感觉，要利用好这样的机会和粉丝建立感情。</a:t>
            </a:r>
          </a:p>
        </p:txBody>
      </p:sp>
      <p:sp>
        <p:nvSpPr>
          <p:cNvPr id="12" name="文本框 11"/>
          <p:cNvSpPr txBox="1"/>
          <p:nvPr/>
        </p:nvSpPr>
        <p:spPr>
          <a:xfrm>
            <a:off x="1626908" y="4649936"/>
            <a:ext cx="4028786" cy="420370"/>
          </a:xfrm>
          <a:prstGeom prst="rect">
            <a:avLst/>
          </a:prstGeom>
          <a:noFill/>
        </p:spPr>
        <p:txBody>
          <a:bodyPr wrap="square" rtlCol="0">
            <a:spAutoFit/>
          </a:bodyPr>
          <a:lstStyle/>
          <a:p>
            <a:r>
              <a:rPr lang="zh-CN" altLang="en-US" sz="2140" b="1" dirty="0">
                <a:solidFill>
                  <a:srgbClr val="FEA900"/>
                </a:solidFill>
                <a:latin typeface="微软雅黑" panose="020B0503020204020204" pitchFamily="34" charset="-122"/>
                <a:ea typeface="微软雅黑" panose="020B0503020204020204" pitchFamily="34" charset="-122"/>
              </a:rPr>
              <a:t>合理运用表情和语气</a:t>
            </a:r>
          </a:p>
        </p:txBody>
      </p:sp>
      <p:sp>
        <p:nvSpPr>
          <p:cNvPr id="11" name="文本框 10"/>
          <p:cNvSpPr txBox="1"/>
          <p:nvPr/>
        </p:nvSpPr>
        <p:spPr>
          <a:xfrm>
            <a:off x="1626908" y="1476861"/>
            <a:ext cx="2241149" cy="420370"/>
          </a:xfrm>
          <a:prstGeom prst="rect">
            <a:avLst/>
          </a:prstGeom>
          <a:noFill/>
        </p:spPr>
        <p:txBody>
          <a:bodyPr wrap="square" rtlCol="0">
            <a:spAutoFit/>
          </a:bodyPr>
          <a:lstStyle/>
          <a:p>
            <a:r>
              <a:rPr lang="zh-CN" altLang="en-US" sz="2140" b="1" dirty="0">
                <a:solidFill>
                  <a:srgbClr val="FEA900"/>
                </a:solidFill>
                <a:latin typeface="微软雅黑" panose="020B0503020204020204" pitchFamily="34" charset="-122"/>
                <a:ea typeface="微软雅黑" panose="020B0503020204020204" pitchFamily="34" charset="-122"/>
              </a:rPr>
              <a:t>开局激活话术</a:t>
            </a:r>
          </a:p>
        </p:txBody>
      </p:sp>
      <p:sp>
        <p:nvSpPr>
          <p:cNvPr id="13" name="文本框 12"/>
          <p:cNvSpPr txBox="1"/>
          <p:nvPr/>
        </p:nvSpPr>
        <p:spPr>
          <a:xfrm>
            <a:off x="1626908" y="3210167"/>
            <a:ext cx="4436267" cy="420370"/>
          </a:xfrm>
          <a:prstGeom prst="rect">
            <a:avLst/>
          </a:prstGeom>
          <a:noFill/>
        </p:spPr>
        <p:txBody>
          <a:bodyPr wrap="square" rtlCol="0">
            <a:spAutoFit/>
          </a:bodyPr>
          <a:lstStyle/>
          <a:p>
            <a:r>
              <a:rPr lang="zh-CN" altLang="en-US" sz="2140" b="1" dirty="0">
                <a:solidFill>
                  <a:srgbClr val="FEA900"/>
                </a:solidFill>
                <a:latin typeface="微软雅黑" panose="020B0503020204020204" pitchFamily="34" charset="-122"/>
                <a:ea typeface="微软雅黑" panose="020B0503020204020204" pitchFamily="34" charset="-122"/>
              </a:rPr>
              <a:t>半小时无回复二次触达机制</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nvGrpSpPr>
          <p:cNvPr id="39" name="组合 38"/>
          <p:cNvGrpSpPr/>
          <p:nvPr/>
        </p:nvGrpSpPr>
        <p:grpSpPr>
          <a:xfrm>
            <a:off x="8417318" y="2165995"/>
            <a:ext cx="2977853" cy="1049442"/>
            <a:chOff x="2053" y="2109"/>
            <a:chExt cx="4699" cy="1656"/>
          </a:xfrm>
        </p:grpSpPr>
        <p:sp>
          <p:nvSpPr>
            <p:cNvPr id="41" name="文本框 40"/>
            <p:cNvSpPr txBox="1"/>
            <p:nvPr/>
          </p:nvSpPr>
          <p:spPr>
            <a:xfrm>
              <a:off x="2473" y="3091"/>
              <a:ext cx="3265" cy="581"/>
            </a:xfrm>
            <a:prstGeom prst="rect">
              <a:avLst/>
            </a:prstGeom>
            <a:noFill/>
          </p:spPr>
          <p:txBody>
            <a:bodyPr wrap="square" rtlCol="0" anchor="t">
              <a:spAutoFit/>
            </a:bodyPr>
            <a:lstStyle/>
            <a:p>
              <a:pPr algn="ctr"/>
              <a:r>
                <a:rPr lang="zh-CN" altLang="en-US" sz="1795" b="1">
                  <a:solidFill>
                    <a:srgbClr val="FF0000"/>
                  </a:solidFill>
                  <a:sym typeface="+mn-ea"/>
                </a:rPr>
                <a:t>我帮人人</a:t>
              </a:r>
            </a:p>
          </p:txBody>
        </p:sp>
        <p:sp>
          <p:nvSpPr>
            <p:cNvPr id="42" name="矩形 41"/>
            <p:cNvSpPr/>
            <p:nvPr/>
          </p:nvSpPr>
          <p:spPr>
            <a:xfrm>
              <a:off x="2053" y="2961"/>
              <a:ext cx="4459" cy="804"/>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grpSp>
          <p:nvGrpSpPr>
            <p:cNvPr id="43" name="组合 42"/>
            <p:cNvGrpSpPr/>
            <p:nvPr/>
          </p:nvGrpSpPr>
          <p:grpSpPr>
            <a:xfrm>
              <a:off x="5329" y="2109"/>
              <a:ext cx="1423" cy="1404"/>
              <a:chOff x="1974" y="2350"/>
              <a:chExt cx="1423" cy="1404"/>
            </a:xfrm>
          </p:grpSpPr>
          <p:pic>
            <p:nvPicPr>
              <p:cNvPr id="44" name="图片 43" descr="六角形"/>
              <p:cNvPicPr>
                <a:picLocks noChangeAspect="1"/>
              </p:cNvPicPr>
              <p:nvPr/>
            </p:nvPicPr>
            <p:blipFill>
              <a:blip r:embed="rId2"/>
              <a:stretch>
                <a:fillRect/>
              </a:stretch>
            </p:blipFill>
            <p:spPr>
              <a:xfrm>
                <a:off x="2019" y="2350"/>
                <a:ext cx="1305" cy="1404"/>
              </a:xfrm>
              <a:prstGeom prst="rect">
                <a:avLst/>
              </a:prstGeom>
            </p:spPr>
          </p:pic>
          <p:sp>
            <p:nvSpPr>
              <p:cNvPr id="45" name="文本框 44"/>
              <p:cNvSpPr txBox="1"/>
              <p:nvPr/>
            </p:nvSpPr>
            <p:spPr>
              <a:xfrm>
                <a:off x="1974" y="2762"/>
                <a:ext cx="1423" cy="581"/>
              </a:xfrm>
              <a:prstGeom prst="rect">
                <a:avLst/>
              </a:prstGeom>
              <a:noFill/>
            </p:spPr>
            <p:txBody>
              <a:bodyPr wrap="square" rtlCol="0" anchor="t">
                <a:spAutoFit/>
              </a:bodyPr>
              <a:lstStyle/>
              <a:p>
                <a:r>
                  <a:rPr lang="zh-CN" altLang="en-US" sz="1795" b="1">
                    <a:latin typeface="微软雅黑" panose="020B0503020204020204" pitchFamily="34" charset="-122"/>
                    <a:ea typeface="微软雅黑" panose="020B0503020204020204" pitchFamily="34" charset="-122"/>
                  </a:rPr>
                  <a:t>共享式</a:t>
                </a:r>
              </a:p>
            </p:txBody>
          </p:sp>
        </p:grpSp>
      </p:grpSp>
      <p:grpSp>
        <p:nvGrpSpPr>
          <p:cNvPr id="46" name="组合 45"/>
          <p:cNvGrpSpPr/>
          <p:nvPr/>
        </p:nvGrpSpPr>
        <p:grpSpPr>
          <a:xfrm>
            <a:off x="1201776" y="2150785"/>
            <a:ext cx="2813719" cy="1228784"/>
            <a:chOff x="2299" y="2109"/>
            <a:chExt cx="4440" cy="1939"/>
          </a:xfrm>
        </p:grpSpPr>
        <p:sp>
          <p:nvSpPr>
            <p:cNvPr id="47" name="文本框 46"/>
            <p:cNvSpPr txBox="1"/>
            <p:nvPr/>
          </p:nvSpPr>
          <p:spPr>
            <a:xfrm>
              <a:off x="2344" y="3555"/>
              <a:ext cx="4377" cy="493"/>
            </a:xfrm>
            <a:prstGeom prst="rect">
              <a:avLst/>
            </a:prstGeom>
            <a:noFill/>
          </p:spPr>
          <p:txBody>
            <a:bodyPr wrap="square" rtlCol="0" anchor="t">
              <a:spAutoFit/>
            </a:bodyPr>
            <a:lstStyle/>
            <a:p>
              <a:pPr>
                <a:lnSpc>
                  <a:spcPct val="160000"/>
                </a:lnSpc>
              </a:pPr>
              <a:endParaRPr lang="zh-CN" altLang="en-US" sz="895"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9" name="文本框 48"/>
            <p:cNvSpPr txBox="1"/>
            <p:nvPr/>
          </p:nvSpPr>
          <p:spPr>
            <a:xfrm>
              <a:off x="2643" y="3085"/>
              <a:ext cx="3354" cy="581"/>
            </a:xfrm>
            <a:prstGeom prst="rect">
              <a:avLst/>
            </a:prstGeom>
            <a:noFill/>
          </p:spPr>
          <p:txBody>
            <a:bodyPr wrap="square" rtlCol="0" anchor="t">
              <a:spAutoFit/>
            </a:bodyPr>
            <a:lstStyle/>
            <a:p>
              <a:pPr algn="ctr"/>
              <a:r>
                <a:rPr lang="zh-CN" altLang="en-US" sz="1795" b="1">
                  <a:solidFill>
                    <a:srgbClr val="FF0000"/>
                  </a:solidFill>
                  <a:sym typeface="+mn-ea"/>
                </a:rPr>
                <a:t>互惠互利</a:t>
              </a:r>
            </a:p>
          </p:txBody>
        </p:sp>
        <p:sp>
          <p:nvSpPr>
            <p:cNvPr id="50" name="矩形 49"/>
            <p:cNvSpPr/>
            <p:nvPr/>
          </p:nvSpPr>
          <p:spPr>
            <a:xfrm>
              <a:off x="2299" y="2961"/>
              <a:ext cx="4440" cy="828"/>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grpSp>
          <p:nvGrpSpPr>
            <p:cNvPr id="51" name="组合 50"/>
            <p:cNvGrpSpPr/>
            <p:nvPr/>
          </p:nvGrpSpPr>
          <p:grpSpPr>
            <a:xfrm>
              <a:off x="5314" y="2109"/>
              <a:ext cx="1424" cy="1404"/>
              <a:chOff x="1959" y="2350"/>
              <a:chExt cx="1424" cy="1404"/>
            </a:xfrm>
          </p:grpSpPr>
          <p:pic>
            <p:nvPicPr>
              <p:cNvPr id="52" name="图片 51" descr="六角形"/>
              <p:cNvPicPr>
                <a:picLocks noChangeAspect="1"/>
              </p:cNvPicPr>
              <p:nvPr/>
            </p:nvPicPr>
            <p:blipFill>
              <a:blip r:embed="rId2"/>
              <a:stretch>
                <a:fillRect/>
              </a:stretch>
            </p:blipFill>
            <p:spPr>
              <a:xfrm>
                <a:off x="2019" y="2350"/>
                <a:ext cx="1305" cy="1404"/>
              </a:xfrm>
              <a:prstGeom prst="rect">
                <a:avLst/>
              </a:prstGeom>
            </p:spPr>
          </p:pic>
          <p:sp>
            <p:nvSpPr>
              <p:cNvPr id="53" name="文本框 52"/>
              <p:cNvSpPr txBox="1"/>
              <p:nvPr/>
            </p:nvSpPr>
            <p:spPr>
              <a:xfrm>
                <a:off x="1959" y="2745"/>
                <a:ext cx="1424" cy="581"/>
              </a:xfrm>
              <a:prstGeom prst="rect">
                <a:avLst/>
              </a:prstGeom>
              <a:noFill/>
            </p:spPr>
            <p:txBody>
              <a:bodyPr wrap="square" rtlCol="0" anchor="t">
                <a:spAutoFit/>
              </a:bodyPr>
              <a:lstStyle/>
              <a:p>
                <a:r>
                  <a:rPr lang="zh-CN" altLang="en-US" sz="1795" b="1">
                    <a:latin typeface="微软雅黑" panose="020B0503020204020204" pitchFamily="34" charset="-122"/>
                    <a:ea typeface="微软雅黑" panose="020B0503020204020204" pitchFamily="34" charset="-122"/>
                  </a:rPr>
                  <a:t>互利式</a:t>
                </a:r>
              </a:p>
            </p:txBody>
          </p:sp>
        </p:grpSp>
      </p:grpSp>
      <p:grpSp>
        <p:nvGrpSpPr>
          <p:cNvPr id="3" name="组合 2"/>
          <p:cNvGrpSpPr/>
          <p:nvPr/>
        </p:nvGrpSpPr>
        <p:grpSpPr>
          <a:xfrm>
            <a:off x="4753780" y="2150785"/>
            <a:ext cx="3031085" cy="1228784"/>
            <a:chOff x="1969" y="2109"/>
            <a:chExt cx="4783" cy="1939"/>
          </a:xfrm>
        </p:grpSpPr>
        <p:sp>
          <p:nvSpPr>
            <p:cNvPr id="5" name="文本框 4"/>
            <p:cNvSpPr txBox="1"/>
            <p:nvPr/>
          </p:nvSpPr>
          <p:spPr>
            <a:xfrm>
              <a:off x="2344" y="3555"/>
              <a:ext cx="4377" cy="493"/>
            </a:xfrm>
            <a:prstGeom prst="rect">
              <a:avLst/>
            </a:prstGeom>
            <a:noFill/>
          </p:spPr>
          <p:txBody>
            <a:bodyPr wrap="square" rtlCol="0" anchor="t">
              <a:spAutoFit/>
            </a:bodyPr>
            <a:lstStyle/>
            <a:p>
              <a:pPr>
                <a:lnSpc>
                  <a:spcPct val="160000"/>
                </a:lnSpc>
              </a:pPr>
              <a:endParaRPr lang="zh-CN" altLang="en-US" sz="895"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2388" y="3115"/>
              <a:ext cx="3265" cy="581"/>
            </a:xfrm>
            <a:prstGeom prst="rect">
              <a:avLst/>
            </a:prstGeom>
            <a:noFill/>
          </p:spPr>
          <p:txBody>
            <a:bodyPr wrap="square" rtlCol="0" anchor="t">
              <a:spAutoFit/>
            </a:bodyPr>
            <a:lstStyle/>
            <a:p>
              <a:pPr algn="ctr"/>
              <a:r>
                <a:rPr lang="zh-CN" altLang="en-US" sz="1795" b="1">
                  <a:solidFill>
                    <a:srgbClr val="FF0000"/>
                  </a:solidFill>
                  <a:sym typeface="+mn-ea"/>
                </a:rPr>
                <a:t>人人帮我</a:t>
              </a:r>
            </a:p>
          </p:txBody>
        </p:sp>
        <p:sp>
          <p:nvSpPr>
            <p:cNvPr id="7" name="矩形 6"/>
            <p:cNvSpPr/>
            <p:nvPr/>
          </p:nvSpPr>
          <p:spPr>
            <a:xfrm>
              <a:off x="1969" y="2961"/>
              <a:ext cx="4453" cy="804"/>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grpSp>
          <p:nvGrpSpPr>
            <p:cNvPr id="8" name="组合 7"/>
            <p:cNvGrpSpPr/>
            <p:nvPr/>
          </p:nvGrpSpPr>
          <p:grpSpPr>
            <a:xfrm>
              <a:off x="5329" y="2109"/>
              <a:ext cx="1423" cy="1404"/>
              <a:chOff x="1974" y="2350"/>
              <a:chExt cx="1423" cy="1404"/>
            </a:xfrm>
          </p:grpSpPr>
          <p:pic>
            <p:nvPicPr>
              <p:cNvPr id="9" name="图片 8" descr="六角形"/>
              <p:cNvPicPr>
                <a:picLocks noChangeAspect="1"/>
              </p:cNvPicPr>
              <p:nvPr/>
            </p:nvPicPr>
            <p:blipFill>
              <a:blip r:embed="rId2"/>
              <a:stretch>
                <a:fillRect/>
              </a:stretch>
            </p:blipFill>
            <p:spPr>
              <a:xfrm>
                <a:off x="2019" y="2350"/>
                <a:ext cx="1305" cy="1404"/>
              </a:xfrm>
              <a:prstGeom prst="rect">
                <a:avLst/>
              </a:prstGeom>
            </p:spPr>
          </p:pic>
          <p:sp>
            <p:nvSpPr>
              <p:cNvPr id="10" name="文本框 9"/>
              <p:cNvSpPr txBox="1"/>
              <p:nvPr/>
            </p:nvSpPr>
            <p:spPr>
              <a:xfrm>
                <a:off x="1974" y="2762"/>
                <a:ext cx="1423" cy="581"/>
              </a:xfrm>
              <a:prstGeom prst="rect">
                <a:avLst/>
              </a:prstGeom>
              <a:noFill/>
            </p:spPr>
            <p:txBody>
              <a:bodyPr wrap="square" rtlCol="0" anchor="t">
                <a:spAutoFit/>
              </a:bodyPr>
              <a:lstStyle/>
              <a:p>
                <a:r>
                  <a:rPr lang="zh-CN" altLang="en-US" sz="1795" b="1">
                    <a:latin typeface="微软雅黑" panose="020B0503020204020204" pitchFamily="34" charset="-122"/>
                    <a:ea typeface="微软雅黑" panose="020B0503020204020204" pitchFamily="34" charset="-122"/>
                  </a:rPr>
                  <a:t>众筹式</a:t>
                </a:r>
              </a:p>
            </p:txBody>
          </p:sp>
        </p:grpSp>
      </p:grpSp>
      <p:sp>
        <p:nvSpPr>
          <p:cNvPr id="11" name="矩形 10"/>
          <p:cNvSpPr/>
          <p:nvPr/>
        </p:nvSpPr>
        <p:spPr>
          <a:xfrm>
            <a:off x="1210648" y="3519622"/>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12" name="文本框 11"/>
          <p:cNvSpPr txBox="1"/>
          <p:nvPr/>
        </p:nvSpPr>
        <p:spPr>
          <a:xfrm>
            <a:off x="1419777" y="3598203"/>
            <a:ext cx="2125498" cy="368300"/>
          </a:xfrm>
          <a:prstGeom prst="rect">
            <a:avLst/>
          </a:prstGeom>
          <a:noFill/>
        </p:spPr>
        <p:txBody>
          <a:bodyPr wrap="square" rtlCol="0" anchor="t">
            <a:spAutoFit/>
          </a:bodyPr>
          <a:lstStyle/>
          <a:p>
            <a:pPr algn="ctr"/>
            <a:r>
              <a:rPr lang="zh-CN" altLang="en-US" sz="1795" b="1">
                <a:solidFill>
                  <a:schemeClr val="tx1"/>
                </a:solidFill>
                <a:sym typeface="+mn-ea"/>
              </a:rPr>
              <a:t>老带新裂变</a:t>
            </a:r>
          </a:p>
        </p:txBody>
      </p:sp>
      <p:sp>
        <p:nvSpPr>
          <p:cNvPr id="13" name="矩形 12"/>
          <p:cNvSpPr/>
          <p:nvPr/>
        </p:nvSpPr>
        <p:spPr>
          <a:xfrm>
            <a:off x="1210648" y="4358668"/>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14" name="文本框 13"/>
          <p:cNvSpPr txBox="1"/>
          <p:nvPr/>
        </p:nvSpPr>
        <p:spPr>
          <a:xfrm>
            <a:off x="1419777" y="4437249"/>
            <a:ext cx="2125498" cy="368300"/>
          </a:xfrm>
          <a:prstGeom prst="rect">
            <a:avLst/>
          </a:prstGeom>
          <a:noFill/>
        </p:spPr>
        <p:txBody>
          <a:bodyPr wrap="square" rtlCol="0" anchor="t">
            <a:spAutoFit/>
          </a:bodyPr>
          <a:lstStyle/>
          <a:p>
            <a:pPr algn="ctr"/>
            <a:r>
              <a:rPr lang="zh-CN" altLang="en-US" sz="1795" b="1">
                <a:solidFill>
                  <a:schemeClr val="tx1"/>
                </a:solidFill>
                <a:sym typeface="+mn-ea"/>
              </a:rPr>
              <a:t>邀请裂变</a:t>
            </a:r>
          </a:p>
        </p:txBody>
      </p:sp>
      <p:sp>
        <p:nvSpPr>
          <p:cNvPr id="15" name="矩形 14"/>
          <p:cNvSpPr/>
          <p:nvPr/>
        </p:nvSpPr>
        <p:spPr>
          <a:xfrm>
            <a:off x="1210648" y="5206586"/>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16" name="文本框 15"/>
          <p:cNvSpPr txBox="1"/>
          <p:nvPr/>
        </p:nvSpPr>
        <p:spPr>
          <a:xfrm>
            <a:off x="1419777" y="5285167"/>
            <a:ext cx="2125498" cy="368300"/>
          </a:xfrm>
          <a:prstGeom prst="rect">
            <a:avLst/>
          </a:prstGeom>
          <a:noFill/>
        </p:spPr>
        <p:txBody>
          <a:bodyPr wrap="square" rtlCol="0" anchor="t">
            <a:spAutoFit/>
          </a:bodyPr>
          <a:lstStyle/>
          <a:p>
            <a:pPr algn="ctr"/>
            <a:r>
              <a:rPr lang="zh-CN" altLang="en-US" sz="1795" b="1">
                <a:solidFill>
                  <a:schemeClr val="tx1"/>
                </a:solidFill>
                <a:sym typeface="+mn-ea"/>
              </a:rPr>
              <a:t>拼团裂变</a:t>
            </a:r>
          </a:p>
        </p:txBody>
      </p:sp>
      <p:sp>
        <p:nvSpPr>
          <p:cNvPr id="17" name="矩形 16"/>
          <p:cNvSpPr/>
          <p:nvPr/>
        </p:nvSpPr>
        <p:spPr>
          <a:xfrm>
            <a:off x="4753780" y="3519622"/>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18" name="文本框 17"/>
          <p:cNvSpPr txBox="1"/>
          <p:nvPr/>
        </p:nvSpPr>
        <p:spPr>
          <a:xfrm>
            <a:off x="4962908" y="3598203"/>
            <a:ext cx="2125498" cy="368300"/>
          </a:xfrm>
          <a:prstGeom prst="rect">
            <a:avLst/>
          </a:prstGeom>
          <a:noFill/>
        </p:spPr>
        <p:txBody>
          <a:bodyPr wrap="square" rtlCol="0" anchor="t">
            <a:spAutoFit/>
          </a:bodyPr>
          <a:lstStyle/>
          <a:p>
            <a:pPr algn="ctr"/>
            <a:r>
              <a:rPr lang="zh-CN" altLang="en-US" sz="1795" b="1">
                <a:solidFill>
                  <a:schemeClr val="tx1"/>
                </a:solidFill>
                <a:sym typeface="+mn-ea"/>
              </a:rPr>
              <a:t>助力裂变</a:t>
            </a:r>
          </a:p>
        </p:txBody>
      </p:sp>
      <p:sp>
        <p:nvSpPr>
          <p:cNvPr id="19" name="矩形 18"/>
          <p:cNvSpPr/>
          <p:nvPr/>
        </p:nvSpPr>
        <p:spPr>
          <a:xfrm>
            <a:off x="4753780" y="4358668"/>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20" name="文本框 19"/>
          <p:cNvSpPr txBox="1"/>
          <p:nvPr/>
        </p:nvSpPr>
        <p:spPr>
          <a:xfrm>
            <a:off x="4962908" y="4437249"/>
            <a:ext cx="2125498" cy="368300"/>
          </a:xfrm>
          <a:prstGeom prst="rect">
            <a:avLst/>
          </a:prstGeom>
          <a:noFill/>
        </p:spPr>
        <p:txBody>
          <a:bodyPr wrap="square" rtlCol="0" anchor="t">
            <a:spAutoFit/>
          </a:bodyPr>
          <a:lstStyle/>
          <a:p>
            <a:pPr algn="ctr"/>
            <a:r>
              <a:rPr lang="zh-CN" altLang="en-US" sz="1795" b="1">
                <a:solidFill>
                  <a:schemeClr val="tx1"/>
                </a:solidFill>
                <a:sym typeface="+mn-ea"/>
              </a:rPr>
              <a:t>砍价裂变</a:t>
            </a:r>
          </a:p>
        </p:txBody>
      </p:sp>
      <p:sp>
        <p:nvSpPr>
          <p:cNvPr id="24" name="矩形 23"/>
          <p:cNvSpPr/>
          <p:nvPr/>
        </p:nvSpPr>
        <p:spPr>
          <a:xfrm>
            <a:off x="8409714" y="3519622"/>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25" name="文本框 24"/>
          <p:cNvSpPr txBox="1"/>
          <p:nvPr/>
        </p:nvSpPr>
        <p:spPr>
          <a:xfrm>
            <a:off x="8618842" y="3598203"/>
            <a:ext cx="2125498" cy="368300"/>
          </a:xfrm>
          <a:prstGeom prst="rect">
            <a:avLst/>
          </a:prstGeom>
          <a:noFill/>
        </p:spPr>
        <p:txBody>
          <a:bodyPr wrap="square" rtlCol="0" anchor="t">
            <a:spAutoFit/>
          </a:bodyPr>
          <a:lstStyle/>
          <a:p>
            <a:pPr algn="ctr"/>
            <a:r>
              <a:rPr lang="zh-CN" altLang="en-US" sz="1795" b="1">
                <a:solidFill>
                  <a:schemeClr val="tx1"/>
                </a:solidFill>
                <a:sym typeface="+mn-ea"/>
              </a:rPr>
              <a:t>分享裂变</a:t>
            </a:r>
          </a:p>
        </p:txBody>
      </p:sp>
      <p:sp>
        <p:nvSpPr>
          <p:cNvPr id="26" name="矩形 25"/>
          <p:cNvSpPr/>
          <p:nvPr/>
        </p:nvSpPr>
        <p:spPr>
          <a:xfrm>
            <a:off x="8417952" y="4358668"/>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27" name="文本框 26"/>
          <p:cNvSpPr txBox="1"/>
          <p:nvPr/>
        </p:nvSpPr>
        <p:spPr>
          <a:xfrm>
            <a:off x="8627079" y="4437249"/>
            <a:ext cx="2125498" cy="368300"/>
          </a:xfrm>
          <a:prstGeom prst="rect">
            <a:avLst/>
          </a:prstGeom>
          <a:noFill/>
        </p:spPr>
        <p:txBody>
          <a:bodyPr wrap="square" rtlCol="0" anchor="t">
            <a:spAutoFit/>
          </a:bodyPr>
          <a:lstStyle/>
          <a:p>
            <a:pPr algn="ctr"/>
            <a:r>
              <a:rPr lang="zh-CN" altLang="en-US" sz="1795" b="1">
                <a:solidFill>
                  <a:schemeClr val="tx1"/>
                </a:solidFill>
                <a:sym typeface="+mn-ea"/>
              </a:rPr>
              <a:t>优惠券裂变</a:t>
            </a:r>
          </a:p>
        </p:txBody>
      </p:sp>
      <p:sp>
        <p:nvSpPr>
          <p:cNvPr id="58" name="文本框 57"/>
          <p:cNvSpPr txBox="1"/>
          <p:nvPr/>
        </p:nvSpPr>
        <p:spPr>
          <a:xfrm>
            <a:off x="3112444" y="1183094"/>
            <a:ext cx="6302351" cy="435610"/>
          </a:xfrm>
          <a:prstGeom prst="rect">
            <a:avLst/>
          </a:prstGeom>
          <a:noFill/>
        </p:spPr>
        <p:txBody>
          <a:bodyPr wrap="square" rtlCol="0" anchor="t">
            <a:spAutoFit/>
          </a:bodyPr>
          <a:lstStyle/>
          <a:p>
            <a:pPr algn="ctr">
              <a:lnSpc>
                <a:spcPct val="140000"/>
              </a:lnSpc>
            </a:pPr>
            <a:r>
              <a:rPr lang="zh-CN" altLang="en-US" sz="1600" b="1">
                <a:solidFill>
                  <a:schemeClr val="tx1"/>
                </a:solidFill>
                <a:latin typeface="微软雅黑" panose="020B0503020204020204" pitchFamily="34" charset="-122"/>
                <a:ea typeface="微软雅黑" panose="020B0503020204020204" pitchFamily="34" charset="-122"/>
                <a:sym typeface="+mn-ea"/>
              </a:rPr>
              <a:t>私域生态裂变十字诀：帮、拼、砍、集、比、邀、炫、送、抢、赚</a:t>
            </a:r>
          </a:p>
        </p:txBody>
      </p:sp>
      <p:sp>
        <p:nvSpPr>
          <p:cNvPr id="32" name="矩形 31"/>
          <p:cNvSpPr/>
          <p:nvPr/>
        </p:nvSpPr>
        <p:spPr>
          <a:xfrm>
            <a:off x="8409714" y="5128005"/>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33" name="文本框 32"/>
          <p:cNvSpPr txBox="1"/>
          <p:nvPr/>
        </p:nvSpPr>
        <p:spPr>
          <a:xfrm>
            <a:off x="8618842" y="5206586"/>
            <a:ext cx="2125498" cy="368300"/>
          </a:xfrm>
          <a:prstGeom prst="rect">
            <a:avLst/>
          </a:prstGeom>
          <a:noFill/>
        </p:spPr>
        <p:txBody>
          <a:bodyPr wrap="square" rtlCol="0" anchor="t">
            <a:spAutoFit/>
          </a:bodyPr>
          <a:lstStyle/>
          <a:p>
            <a:pPr algn="ctr"/>
            <a:r>
              <a:rPr lang="zh-CN" altLang="en-US" sz="1795" b="1">
                <a:solidFill>
                  <a:schemeClr val="tx1"/>
                </a:solidFill>
                <a:sym typeface="+mn-ea"/>
              </a:rPr>
              <a:t>分销裂变</a:t>
            </a:r>
          </a:p>
        </p:txBody>
      </p:sp>
      <p:sp>
        <p:nvSpPr>
          <p:cNvPr id="34" name="矩形 33"/>
          <p:cNvSpPr/>
          <p:nvPr/>
        </p:nvSpPr>
        <p:spPr>
          <a:xfrm>
            <a:off x="4753780" y="5206586"/>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35" name="文本框 34"/>
          <p:cNvSpPr txBox="1"/>
          <p:nvPr/>
        </p:nvSpPr>
        <p:spPr>
          <a:xfrm>
            <a:off x="4962908" y="5285167"/>
            <a:ext cx="2125498" cy="368300"/>
          </a:xfrm>
          <a:prstGeom prst="rect">
            <a:avLst/>
          </a:prstGeom>
          <a:noFill/>
        </p:spPr>
        <p:txBody>
          <a:bodyPr wrap="square" rtlCol="0" anchor="t">
            <a:spAutoFit/>
          </a:bodyPr>
          <a:lstStyle/>
          <a:p>
            <a:pPr algn="ctr"/>
            <a:r>
              <a:rPr lang="zh-CN" altLang="en-US" sz="1795" b="1">
                <a:solidFill>
                  <a:schemeClr val="tx1"/>
                </a:solidFill>
                <a:sym typeface="+mn-ea"/>
              </a:rPr>
              <a:t>集式裂变</a:t>
            </a:r>
          </a:p>
        </p:txBody>
      </p:sp>
      <p:sp>
        <p:nvSpPr>
          <p:cNvPr id="30" name="文本框 29"/>
          <p:cNvSpPr txBox="1"/>
          <p:nvPr/>
        </p:nvSpPr>
        <p:spPr>
          <a:xfrm>
            <a:off x="1341003" y="525316"/>
            <a:ext cx="1871980" cy="383540"/>
          </a:xfrm>
          <a:prstGeom prst="rect">
            <a:avLst/>
          </a:prstGeom>
          <a:noFill/>
        </p:spPr>
        <p:txBody>
          <a:bodyPr wrap="none" rtlCol="0">
            <a:spAutoFit/>
          </a:bodyPr>
          <a:lstStyle/>
          <a:p>
            <a:pPr algn="ctr"/>
            <a:r>
              <a:rPr lang="zh-CN" altLang="en-US" sz="1900" b="1">
                <a:solidFill>
                  <a:schemeClr val="tx1"/>
                </a:solidFill>
                <a:sym typeface="+mn-ea"/>
              </a:rPr>
              <a:t>私域的用户裂变</a:t>
            </a:r>
          </a:p>
        </p:txBody>
      </p:sp>
      <p:grpSp>
        <p:nvGrpSpPr>
          <p:cNvPr id="36" name="组合 35"/>
          <p:cNvGrpSpPr/>
          <p:nvPr/>
        </p:nvGrpSpPr>
        <p:grpSpPr>
          <a:xfrm>
            <a:off x="756859" y="558519"/>
            <a:ext cx="405972" cy="332777"/>
            <a:chOff x="4729" y="1585"/>
            <a:chExt cx="842" cy="708"/>
          </a:xfrm>
        </p:grpSpPr>
        <p:pic>
          <p:nvPicPr>
            <p:cNvPr id="4" name="图片 3" descr="resource"/>
            <p:cNvPicPr>
              <a:picLocks noChangeAspect="1"/>
            </p:cNvPicPr>
            <p:nvPr/>
          </p:nvPicPr>
          <p:blipFill>
            <a:blip r:embed="rId3"/>
            <a:stretch>
              <a:fillRect/>
            </a:stretch>
          </p:blipFill>
          <p:spPr>
            <a:xfrm>
              <a:off x="5235" y="1585"/>
              <a:ext cx="337" cy="709"/>
            </a:xfrm>
            <a:prstGeom prst="rect">
              <a:avLst/>
            </a:prstGeom>
          </p:spPr>
        </p:pic>
        <p:pic>
          <p:nvPicPr>
            <p:cNvPr id="21" name="图片 20" descr="resource"/>
            <p:cNvPicPr>
              <a:picLocks noChangeAspect="1"/>
            </p:cNvPicPr>
            <p:nvPr/>
          </p:nvPicPr>
          <p:blipFill>
            <a:blip r:embed="rId4"/>
            <a:stretch>
              <a:fillRect/>
            </a:stretch>
          </p:blipFill>
          <p:spPr>
            <a:xfrm>
              <a:off x="4982" y="1585"/>
              <a:ext cx="337" cy="709"/>
            </a:xfrm>
            <a:prstGeom prst="rect">
              <a:avLst/>
            </a:prstGeom>
          </p:spPr>
        </p:pic>
        <p:pic>
          <p:nvPicPr>
            <p:cNvPr id="22" name="图片 21" descr="resource"/>
            <p:cNvPicPr>
              <a:picLocks noChangeAspect="1"/>
            </p:cNvPicPr>
            <p:nvPr/>
          </p:nvPicPr>
          <p:blipFill>
            <a:blip r:embed="rId3"/>
            <a:stretch>
              <a:fillRect/>
            </a:stretch>
          </p:blipFill>
          <p:spPr>
            <a:xfrm>
              <a:off x="4729" y="1585"/>
              <a:ext cx="337" cy="709"/>
            </a:xfrm>
            <a:prstGeom prst="rect">
              <a:avLst/>
            </a:prstGeom>
          </p:spPr>
        </p:pic>
      </p:grpSp>
      <p:grpSp>
        <p:nvGrpSpPr>
          <p:cNvPr id="23" name="组合 22"/>
          <p:cNvGrpSpPr/>
          <p:nvPr/>
        </p:nvGrpSpPr>
        <p:grpSpPr>
          <a:xfrm>
            <a:off x="11133302" y="150282"/>
            <a:ext cx="783270" cy="694228"/>
            <a:chOff x="14118" y="124"/>
            <a:chExt cx="1038" cy="920"/>
          </a:xfrm>
        </p:grpSpPr>
        <p:sp>
          <p:nvSpPr>
            <p:cNvPr id="28" name="对角圆角矩形 27"/>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9" name="图片 28" descr="resource"/>
            <p:cNvPicPr>
              <a:picLocks noChangeAspect="1"/>
            </p:cNvPicPr>
            <p:nvPr/>
          </p:nvPicPr>
          <p:blipFill>
            <a:blip r:embed="rId5"/>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1" name="文本框 30"/>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nvGrpSpPr>
          <p:cNvPr id="14" name="组合 13"/>
          <p:cNvGrpSpPr/>
          <p:nvPr/>
        </p:nvGrpSpPr>
        <p:grpSpPr>
          <a:xfrm>
            <a:off x="4216385" y="1793367"/>
            <a:ext cx="3938573" cy="3725009"/>
            <a:chOff x="3447495" y="1176950"/>
            <a:chExt cx="5297010" cy="5198877"/>
          </a:xfrm>
        </p:grpSpPr>
        <p:grpSp>
          <p:nvGrpSpPr>
            <p:cNvPr id="15" name="组合 14"/>
            <p:cNvGrpSpPr/>
            <p:nvPr/>
          </p:nvGrpSpPr>
          <p:grpSpPr>
            <a:xfrm>
              <a:off x="3447495" y="1176950"/>
              <a:ext cx="5297010" cy="5198877"/>
              <a:chOff x="3466977" y="1217720"/>
              <a:chExt cx="5297010" cy="5198877"/>
            </a:xfrm>
          </p:grpSpPr>
          <p:sp>
            <p:nvSpPr>
              <p:cNvPr id="23" name="平行四边形 22"/>
              <p:cNvSpPr/>
              <p:nvPr/>
            </p:nvSpPr>
            <p:spPr>
              <a:xfrm rot="3600000">
                <a:off x="4388721" y="3486966"/>
                <a:ext cx="2867487" cy="2991775"/>
              </a:xfrm>
              <a:prstGeom prst="parallelogram">
                <a:avLst>
                  <a:gd name="adj" fmla="val 60236"/>
                </a:avLst>
              </a:prstGeom>
              <a:solidFill>
                <a:srgbClr val="30A3C0"/>
              </a:solidFill>
              <a:ln>
                <a:noFill/>
              </a:ln>
              <a:effectLst>
                <a:outerShdw blurRad="63500" algn="ctr" rotWithShape="0">
                  <a:prstClr val="black">
                    <a:alpha val="40000"/>
                  </a:prstClr>
                </a:outerShdw>
              </a:effectLst>
            </p:spPr>
            <p:txBody>
              <a:bodyPr rtlCol="0" anchor="ctr"/>
              <a:lstStyle/>
              <a:p>
                <a:pPr algn="ctr"/>
                <a:endParaRPr lang="zh-CN" altLang="en-US" sz="1795">
                  <a:solidFill>
                    <a:sysClr val="window" lastClr="FFFFFF"/>
                  </a:solidFill>
                  <a:latin typeface="Calibri" panose="020F0502020204030204"/>
                  <a:ea typeface="思源黑体旧字形 Normal" panose="020B0400000000000000" pitchFamily="34" charset="-128"/>
                </a:endParaRPr>
              </a:p>
            </p:txBody>
          </p:sp>
          <p:sp>
            <p:nvSpPr>
              <p:cNvPr id="24" name="平行四边形 23"/>
              <p:cNvSpPr/>
              <p:nvPr/>
            </p:nvSpPr>
            <p:spPr>
              <a:xfrm>
                <a:off x="5508464" y="3151573"/>
                <a:ext cx="2867487" cy="2991775"/>
              </a:xfrm>
              <a:prstGeom prst="parallelogram">
                <a:avLst>
                  <a:gd name="adj" fmla="val 60236"/>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95">
                  <a:solidFill>
                    <a:prstClr val="white"/>
                  </a:solidFill>
                  <a:latin typeface="DIN-BoldItalic" pitchFamily="50" charset="0"/>
                  <a:ea typeface="思源黑体旧字形 Normal" panose="020B0400000000000000" pitchFamily="34" charset="-128"/>
                </a:endParaRPr>
              </a:p>
            </p:txBody>
          </p:sp>
          <p:sp>
            <p:nvSpPr>
              <p:cNvPr id="25" name="平行四边形 24"/>
              <p:cNvSpPr/>
              <p:nvPr/>
            </p:nvSpPr>
            <p:spPr>
              <a:xfrm rot="7200000">
                <a:off x="5834356" y="2011532"/>
                <a:ext cx="2867487" cy="2991775"/>
              </a:xfrm>
              <a:prstGeom prst="parallelogram">
                <a:avLst>
                  <a:gd name="adj" fmla="val 60236"/>
                </a:avLst>
              </a:prstGeom>
              <a:solidFill>
                <a:srgbClr val="30A3C0"/>
              </a:solidFill>
              <a:ln>
                <a:noFill/>
              </a:ln>
              <a:effectLst>
                <a:outerShdw blurRad="63500" algn="ctr" rotWithShape="0">
                  <a:prstClr val="black">
                    <a:alpha val="40000"/>
                  </a:prstClr>
                </a:outerShdw>
              </a:effectLst>
            </p:spPr>
            <p:txBody>
              <a:bodyPr rtlCol="0" anchor="ctr"/>
              <a:lstStyle/>
              <a:p>
                <a:pPr algn="ctr"/>
                <a:endParaRPr lang="zh-CN" altLang="en-US" sz="1795">
                  <a:solidFill>
                    <a:sysClr val="window" lastClr="FFFFFF"/>
                  </a:solidFill>
                  <a:latin typeface="Calibri" panose="020F0502020204030204"/>
                  <a:ea typeface="思源黑体旧字形 Normal" panose="020B0400000000000000" pitchFamily="34" charset="-128"/>
                </a:endParaRPr>
              </a:p>
            </p:txBody>
          </p:sp>
          <p:sp>
            <p:nvSpPr>
              <p:cNvPr id="26" name="平行四边形 25"/>
              <p:cNvSpPr/>
              <p:nvPr/>
            </p:nvSpPr>
            <p:spPr>
              <a:xfrm rot="3600000">
                <a:off x="4955220" y="1155576"/>
                <a:ext cx="2867487" cy="2991775"/>
              </a:xfrm>
              <a:prstGeom prst="parallelogram">
                <a:avLst>
                  <a:gd name="adj" fmla="val 60236"/>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95">
                  <a:solidFill>
                    <a:prstClr val="white"/>
                  </a:solidFill>
                  <a:latin typeface="DIN-BoldItalic" pitchFamily="50" charset="0"/>
                  <a:ea typeface="思源黑体旧字形 Normal" panose="020B0400000000000000" pitchFamily="34" charset="-128"/>
                </a:endParaRPr>
              </a:p>
            </p:txBody>
          </p:sp>
          <p:sp>
            <p:nvSpPr>
              <p:cNvPr id="27" name="平行四边形 26"/>
              <p:cNvSpPr/>
              <p:nvPr/>
            </p:nvSpPr>
            <p:spPr>
              <a:xfrm>
                <a:off x="3810117" y="1519085"/>
                <a:ext cx="2867487" cy="2991775"/>
              </a:xfrm>
              <a:prstGeom prst="parallelogram">
                <a:avLst>
                  <a:gd name="adj" fmla="val 60236"/>
                </a:avLst>
              </a:prstGeom>
              <a:solidFill>
                <a:srgbClr val="F68735"/>
              </a:solidFill>
              <a:ln>
                <a:noFill/>
              </a:ln>
              <a:effectLst>
                <a:outerShdw blurRad="63500" algn="ctr" rotWithShape="0">
                  <a:prstClr val="black">
                    <a:alpha val="40000"/>
                  </a:prstClr>
                </a:outerShdw>
              </a:effectLst>
            </p:spPr>
            <p:txBody>
              <a:bodyPr rtlCol="0" anchor="ctr"/>
              <a:lstStyle/>
              <a:p>
                <a:pPr algn="ctr" defTabSz="457200"/>
                <a:endParaRPr lang="zh-CN" altLang="en-US" sz="1795" kern="0">
                  <a:solidFill>
                    <a:srgbClr val="FFFFFF"/>
                  </a:solidFill>
                  <a:latin typeface="Arial" panose="020B0604020202020204"/>
                  <a:ea typeface="思源黑体旧字形 Normal" panose="020B0400000000000000" pitchFamily="34" charset="-128"/>
                </a:endParaRPr>
              </a:p>
            </p:txBody>
          </p:sp>
          <p:sp>
            <p:nvSpPr>
              <p:cNvPr id="28" name="平行四边形 27"/>
              <p:cNvSpPr/>
              <p:nvPr/>
            </p:nvSpPr>
            <p:spPr>
              <a:xfrm rot="7200000">
                <a:off x="3529121" y="2658516"/>
                <a:ext cx="2867487" cy="2991775"/>
              </a:xfrm>
              <a:prstGeom prst="parallelogram">
                <a:avLst>
                  <a:gd name="adj" fmla="val 60236"/>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95">
                  <a:solidFill>
                    <a:prstClr val="white"/>
                  </a:solidFill>
                  <a:latin typeface="DIN-BoldItalic" pitchFamily="50" charset="0"/>
                  <a:ea typeface="思源黑体旧字形 Normal" panose="020B0400000000000000" pitchFamily="34" charset="-128"/>
                </a:endParaRPr>
              </a:p>
            </p:txBody>
          </p:sp>
          <p:sp>
            <p:nvSpPr>
              <p:cNvPr id="29" name="任意多边形 53"/>
              <p:cNvSpPr/>
              <p:nvPr/>
            </p:nvSpPr>
            <p:spPr>
              <a:xfrm rot="3600000">
                <a:off x="4325464" y="3586309"/>
                <a:ext cx="1903526" cy="2309571"/>
              </a:xfrm>
              <a:custGeom>
                <a:avLst/>
                <a:gdLst>
                  <a:gd name="connsiteX0" fmla="*/ 1333398 w 1903526"/>
                  <a:gd name="connsiteY0" fmla="*/ 0 h 2309571"/>
                  <a:gd name="connsiteX1" fmla="*/ 1903526 w 1903526"/>
                  <a:gd name="connsiteY1" fmla="*/ 987466 h 2309571"/>
                  <a:gd name="connsiteX2" fmla="*/ 1140229 w 1903526"/>
                  <a:gd name="connsiteY2" fmla="*/ 2309571 h 2309571"/>
                  <a:gd name="connsiteX3" fmla="*/ 0 w 1903526"/>
                  <a:gd name="connsiteY3" fmla="*/ 2309570 h 2309571"/>
                  <a:gd name="connsiteX4" fmla="*/ 1333398 w 1903526"/>
                  <a:gd name="connsiteY4" fmla="*/ 0 h 2309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526" h="2309571">
                    <a:moveTo>
                      <a:pt x="1333398" y="0"/>
                    </a:moveTo>
                    <a:lnTo>
                      <a:pt x="1903526" y="987466"/>
                    </a:lnTo>
                    <a:lnTo>
                      <a:pt x="1140229" y="2309571"/>
                    </a:lnTo>
                    <a:lnTo>
                      <a:pt x="0" y="2309570"/>
                    </a:lnTo>
                    <a:lnTo>
                      <a:pt x="1333398" y="0"/>
                    </a:lnTo>
                    <a:close/>
                  </a:path>
                </a:pathLst>
              </a:custGeom>
              <a:solidFill>
                <a:srgbClr val="F68735"/>
              </a:solidFill>
              <a:ln>
                <a:noFill/>
              </a:ln>
              <a:effectLst>
                <a:outerShdw blurRad="63500" algn="ctr" rotWithShape="0">
                  <a:prstClr val="black">
                    <a:alpha val="40000"/>
                  </a:prstClr>
                </a:outerShdw>
              </a:effectLst>
            </p:spPr>
            <p:txBody>
              <a:bodyPr rtlCol="0" anchor="ctr"/>
              <a:lstStyle/>
              <a:p>
                <a:pPr algn="ctr" defTabSz="457200"/>
                <a:endParaRPr lang="zh-CN" altLang="en-US" sz="1795" kern="0">
                  <a:solidFill>
                    <a:srgbClr val="FFFFFF"/>
                  </a:solidFill>
                  <a:latin typeface="Arial" panose="020B0604020202020204"/>
                  <a:ea typeface="思源黑体旧字形 Normal" panose="020B0400000000000000" pitchFamily="34" charset="-128"/>
                </a:endParaRPr>
              </a:p>
            </p:txBody>
          </p:sp>
        </p:grpSp>
        <p:sp>
          <p:nvSpPr>
            <p:cNvPr id="16" name="矩形 15"/>
            <p:cNvSpPr/>
            <p:nvPr/>
          </p:nvSpPr>
          <p:spPr>
            <a:xfrm>
              <a:off x="4995883" y="2333266"/>
              <a:ext cx="890516" cy="728497"/>
            </a:xfrm>
            <a:prstGeom prst="rect">
              <a:avLst/>
            </a:prstGeom>
          </p:spPr>
          <p:txBody>
            <a:bodyPr wrap="square">
              <a:spAutoFit/>
            </a:bodyPr>
            <a:lstStyle/>
            <a:p>
              <a:pPr algn="ctr">
                <a:defRPr/>
              </a:pPr>
              <a:r>
                <a:rPr lang="en-US" altLang="zh-CN" sz="2795" dirty="0">
                  <a:solidFill>
                    <a:schemeClr val="bg1"/>
                  </a:solidFill>
                  <a:latin typeface="Century Gothic" panose="020B0502020202020204" pitchFamily="34" charset="0"/>
                  <a:ea typeface="思源黑体旧字形 Normal" panose="020B0400000000000000" pitchFamily="34" charset="-128"/>
                  <a:cs typeface="Lantinghei SC Demibold" charset="-122"/>
                </a:rPr>
                <a:t>01</a:t>
              </a:r>
              <a:endParaRPr lang="zh-CN" altLang="en-US" sz="2795" dirty="0">
                <a:solidFill>
                  <a:schemeClr val="bg1"/>
                </a:solidFill>
                <a:latin typeface="Century Gothic" panose="020B0502020202020204" pitchFamily="34" charset="0"/>
                <a:ea typeface="思源黑体旧字形 Normal" panose="020B0400000000000000" pitchFamily="34" charset="-128"/>
                <a:cs typeface="Lantinghei SC Demibold" charset="-122"/>
              </a:endParaRPr>
            </a:p>
          </p:txBody>
        </p:sp>
        <p:sp>
          <p:nvSpPr>
            <p:cNvPr id="17" name="矩形 16"/>
            <p:cNvSpPr/>
            <p:nvPr/>
          </p:nvSpPr>
          <p:spPr>
            <a:xfrm>
              <a:off x="6946655" y="3604247"/>
              <a:ext cx="890516" cy="728497"/>
            </a:xfrm>
            <a:prstGeom prst="rect">
              <a:avLst/>
            </a:prstGeom>
          </p:spPr>
          <p:txBody>
            <a:bodyPr wrap="square">
              <a:spAutoFit/>
            </a:bodyPr>
            <a:lstStyle/>
            <a:p>
              <a:pPr algn="ctr">
                <a:defRPr/>
              </a:pPr>
              <a:r>
                <a:rPr lang="en-US" altLang="zh-CN" sz="2795" dirty="0">
                  <a:solidFill>
                    <a:schemeClr val="bg1"/>
                  </a:solidFill>
                  <a:latin typeface="Century Gothic" panose="020B0502020202020204" pitchFamily="34" charset="0"/>
                  <a:ea typeface="思源黑体旧字形 Normal" panose="020B0400000000000000" pitchFamily="34" charset="-128"/>
                  <a:cs typeface="Lantinghei SC Demibold" charset="-122"/>
                </a:rPr>
                <a:t>02</a:t>
              </a:r>
              <a:endParaRPr lang="zh-CN" altLang="en-US" sz="2795" dirty="0">
                <a:solidFill>
                  <a:schemeClr val="bg1"/>
                </a:solidFill>
                <a:latin typeface="Century Gothic" panose="020B0502020202020204" pitchFamily="34" charset="0"/>
                <a:ea typeface="思源黑体旧字形 Normal" panose="020B0400000000000000" pitchFamily="34" charset="-128"/>
                <a:cs typeface="Lantinghei SC Demibold" charset="-122"/>
              </a:endParaRPr>
            </a:p>
          </p:txBody>
        </p:sp>
        <p:sp>
          <p:nvSpPr>
            <p:cNvPr id="18" name="矩形 17"/>
            <p:cNvSpPr/>
            <p:nvPr/>
          </p:nvSpPr>
          <p:spPr>
            <a:xfrm>
              <a:off x="4848505" y="4615074"/>
              <a:ext cx="890516" cy="728497"/>
            </a:xfrm>
            <a:prstGeom prst="rect">
              <a:avLst/>
            </a:prstGeom>
          </p:spPr>
          <p:txBody>
            <a:bodyPr wrap="square">
              <a:spAutoFit/>
            </a:bodyPr>
            <a:lstStyle/>
            <a:p>
              <a:pPr algn="ctr">
                <a:defRPr/>
              </a:pPr>
              <a:r>
                <a:rPr lang="en-US" altLang="zh-CN" sz="2795" dirty="0">
                  <a:solidFill>
                    <a:schemeClr val="bg1"/>
                  </a:solidFill>
                  <a:latin typeface="Century Gothic" panose="020B0502020202020204" pitchFamily="34" charset="0"/>
                  <a:ea typeface="思源黑体旧字形 Normal" panose="020B0400000000000000" pitchFamily="34" charset="-128"/>
                  <a:cs typeface="Lantinghei SC Demibold" charset="-122"/>
                </a:rPr>
                <a:t>03</a:t>
              </a:r>
              <a:endParaRPr lang="zh-CN" altLang="en-US" sz="2795" dirty="0">
                <a:solidFill>
                  <a:schemeClr val="bg1"/>
                </a:solidFill>
                <a:latin typeface="Century Gothic" panose="020B0502020202020204" pitchFamily="34" charset="0"/>
                <a:ea typeface="思源黑体旧字形 Normal" panose="020B0400000000000000" pitchFamily="34" charset="-128"/>
                <a:cs typeface="Lantinghei SC Demibold" charset="-122"/>
              </a:endParaRPr>
            </a:p>
          </p:txBody>
        </p:sp>
        <p:sp>
          <p:nvSpPr>
            <p:cNvPr id="19" name="KSO_Shape"/>
            <p:cNvSpPr/>
            <p:nvPr/>
          </p:nvSpPr>
          <p:spPr bwMode="auto">
            <a:xfrm>
              <a:off x="5770320" y="3357571"/>
              <a:ext cx="629438" cy="858322"/>
            </a:xfrm>
            <a:custGeom>
              <a:avLst/>
              <a:gdLst>
                <a:gd name="T0" fmla="*/ 1043490 w 1727200"/>
                <a:gd name="T1" fmla="*/ 1889661 h 2355851"/>
                <a:gd name="T2" fmla="*/ 971954 w 1727200"/>
                <a:gd name="T3" fmla="*/ 1879217 h 2355851"/>
                <a:gd name="T4" fmla="*/ 908642 w 1727200"/>
                <a:gd name="T5" fmla="*/ 1873228 h 2355851"/>
                <a:gd name="T6" fmla="*/ 805395 w 1727200"/>
                <a:gd name="T7" fmla="*/ 1891200 h 2355851"/>
                <a:gd name="T8" fmla="*/ 294377 w 1727200"/>
                <a:gd name="T9" fmla="*/ 1864112 h 2355851"/>
                <a:gd name="T10" fmla="*/ 204319 w 1727200"/>
                <a:gd name="T11" fmla="*/ 1859188 h 2355851"/>
                <a:gd name="T12" fmla="*/ 403037 w 1727200"/>
                <a:gd name="T13" fmla="*/ 1831093 h 2355851"/>
                <a:gd name="T14" fmla="*/ 385153 w 1727200"/>
                <a:gd name="T15" fmla="*/ 1875835 h 2355851"/>
                <a:gd name="T16" fmla="*/ 314255 w 1727200"/>
                <a:gd name="T17" fmla="*/ 1828555 h 2355851"/>
                <a:gd name="T18" fmla="*/ 1396680 w 1727200"/>
                <a:gd name="T19" fmla="*/ 1673890 h 2355851"/>
                <a:gd name="T20" fmla="*/ 1158484 w 1727200"/>
                <a:gd name="T21" fmla="*/ 1682254 h 2355851"/>
                <a:gd name="T22" fmla="*/ 1397000 w 1727200"/>
                <a:gd name="T23" fmla="*/ 1515868 h 2355851"/>
                <a:gd name="T24" fmla="*/ 987568 w 1727200"/>
                <a:gd name="T25" fmla="*/ 1490804 h 2355851"/>
                <a:gd name="T26" fmla="*/ 1253277 w 1727200"/>
                <a:gd name="T27" fmla="*/ 1471432 h 2355851"/>
                <a:gd name="T28" fmla="*/ 1237020 w 1727200"/>
                <a:gd name="T29" fmla="*/ 1450572 h 2355851"/>
                <a:gd name="T30" fmla="*/ 1230964 w 1727200"/>
                <a:gd name="T31" fmla="*/ 1399867 h 2355851"/>
                <a:gd name="T32" fmla="*/ 604919 w 1727200"/>
                <a:gd name="T33" fmla="*/ 1195760 h 2355851"/>
                <a:gd name="T34" fmla="*/ 622850 w 1727200"/>
                <a:gd name="T35" fmla="*/ 1257377 h 2355851"/>
                <a:gd name="T36" fmla="*/ 583786 w 1727200"/>
                <a:gd name="T37" fmla="*/ 1172011 h 2355851"/>
                <a:gd name="T38" fmla="*/ 952240 w 1727200"/>
                <a:gd name="T39" fmla="*/ 984723 h 2355851"/>
                <a:gd name="T40" fmla="*/ 1237109 w 1727200"/>
                <a:gd name="T41" fmla="*/ 829944 h 2355851"/>
                <a:gd name="T42" fmla="*/ 1296524 w 1727200"/>
                <a:gd name="T43" fmla="*/ 1344054 h 2355851"/>
                <a:gd name="T44" fmla="*/ 1222657 w 1727200"/>
                <a:gd name="T45" fmla="*/ 1307767 h 2355851"/>
                <a:gd name="T46" fmla="*/ 1156498 w 1727200"/>
                <a:gd name="T47" fmla="*/ 1377129 h 2355851"/>
                <a:gd name="T48" fmla="*/ 962517 w 1727200"/>
                <a:gd name="T49" fmla="*/ 1487272 h 2355851"/>
                <a:gd name="T50" fmla="*/ 740274 w 1727200"/>
                <a:gd name="T51" fmla="*/ 1122482 h 2355851"/>
                <a:gd name="T52" fmla="*/ 841118 w 1727200"/>
                <a:gd name="T53" fmla="*/ 781135 h 2355851"/>
                <a:gd name="T54" fmla="*/ 430898 w 1727200"/>
                <a:gd name="T55" fmla="*/ 801009 h 2355851"/>
                <a:gd name="T56" fmla="*/ 461998 w 1727200"/>
                <a:gd name="T57" fmla="*/ 1129855 h 2355851"/>
                <a:gd name="T58" fmla="*/ 426089 w 1727200"/>
                <a:gd name="T59" fmla="*/ 1378495 h 2355851"/>
                <a:gd name="T60" fmla="*/ 70855 w 1727200"/>
                <a:gd name="T61" fmla="*/ 1387478 h 2355851"/>
                <a:gd name="T62" fmla="*/ 4488 w 1727200"/>
                <a:gd name="T63" fmla="*/ 1088468 h 2355851"/>
                <a:gd name="T64" fmla="*/ 57068 w 1727200"/>
                <a:gd name="T65" fmla="*/ 810313 h 2355851"/>
                <a:gd name="T66" fmla="*/ 331509 w 1727200"/>
                <a:gd name="T67" fmla="*/ 787534 h 2355851"/>
                <a:gd name="T68" fmla="*/ 125811 w 1727200"/>
                <a:gd name="T69" fmla="*/ 501282 h 2355851"/>
                <a:gd name="T70" fmla="*/ 1024838 w 1727200"/>
                <a:gd name="T71" fmla="*/ 389600 h 2355851"/>
                <a:gd name="T72" fmla="*/ 1138915 w 1727200"/>
                <a:gd name="T73" fmla="*/ 510268 h 2355851"/>
                <a:gd name="T74" fmla="*/ 1127025 w 1727200"/>
                <a:gd name="T75" fmla="*/ 638637 h 2355851"/>
                <a:gd name="T76" fmla="*/ 1059865 w 1727200"/>
                <a:gd name="T77" fmla="*/ 727854 h 2355851"/>
                <a:gd name="T78" fmla="*/ 942253 w 1727200"/>
                <a:gd name="T79" fmla="*/ 763476 h 2355851"/>
                <a:gd name="T80" fmla="*/ 853240 w 1727200"/>
                <a:gd name="T81" fmla="*/ 625158 h 2355851"/>
                <a:gd name="T82" fmla="*/ 861595 w 1727200"/>
                <a:gd name="T83" fmla="*/ 509305 h 2355851"/>
                <a:gd name="T84" fmla="*/ 872842 w 1727200"/>
                <a:gd name="T85" fmla="*/ 486520 h 2355851"/>
                <a:gd name="T86" fmla="*/ 954142 w 1727200"/>
                <a:gd name="T87" fmla="*/ 391205 h 2355851"/>
                <a:gd name="T88" fmla="*/ 400618 w 1727200"/>
                <a:gd name="T89" fmla="*/ 437418 h 2355851"/>
                <a:gd name="T90" fmla="*/ 332958 w 1727200"/>
                <a:gd name="T91" fmla="*/ 478818 h 2355851"/>
                <a:gd name="T92" fmla="*/ 400618 w 1727200"/>
                <a:gd name="T93" fmla="*/ 536583 h 2355851"/>
                <a:gd name="T94" fmla="*/ 341295 w 1727200"/>
                <a:gd name="T95" fmla="*/ 713413 h 2355851"/>
                <a:gd name="T96" fmla="*/ 222971 w 1727200"/>
                <a:gd name="T97" fmla="*/ 739728 h 2355851"/>
                <a:gd name="T98" fmla="*/ 126131 w 1727200"/>
                <a:gd name="T99" fmla="*/ 619061 h 2355851"/>
                <a:gd name="T100" fmla="*/ 120359 w 1727200"/>
                <a:gd name="T101" fmla="*/ 525352 h 2355851"/>
                <a:gd name="T102" fmla="*/ 146013 w 1727200"/>
                <a:gd name="T103" fmla="*/ 392168 h 2355851"/>
                <a:gd name="T104" fmla="*/ 525159 w 1727200"/>
                <a:gd name="T105" fmla="*/ 97743 h 2355851"/>
                <a:gd name="T106" fmla="*/ 539603 w 1727200"/>
                <a:gd name="T107" fmla="*/ 290238 h 2355851"/>
                <a:gd name="T108" fmla="*/ 351817 w 1727200"/>
                <a:gd name="T109" fmla="*/ 148669 h 2355851"/>
                <a:gd name="T110" fmla="*/ 477009 w 1727200"/>
                <a:gd name="T111" fmla="*/ 31763 h 2355851"/>
                <a:gd name="T112" fmla="*/ 941443 w 1727200"/>
                <a:gd name="T113" fmla="*/ 76586 h 2355851"/>
                <a:gd name="T114" fmla="*/ 935336 w 1727200"/>
                <a:gd name="T115" fmla="*/ 277506 h 2355851"/>
                <a:gd name="T116" fmla="*/ 743090 w 1727200"/>
                <a:gd name="T117" fmla="*/ 361463 h 2355851"/>
                <a:gd name="T118" fmla="*/ 549880 w 1727200"/>
                <a:gd name="T119" fmla="*/ 200920 h 2355851"/>
                <a:gd name="T120" fmla="*/ 642145 w 1727200"/>
                <a:gd name="T121" fmla="*/ 29802 h 2355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27200" h="2355851">
                  <a:moveTo>
                    <a:pt x="1251043" y="2284413"/>
                  </a:moveTo>
                  <a:lnTo>
                    <a:pt x="1346200" y="2284413"/>
                  </a:lnTo>
                  <a:lnTo>
                    <a:pt x="1345016" y="2287238"/>
                  </a:lnTo>
                  <a:lnTo>
                    <a:pt x="1345410" y="2288853"/>
                  </a:lnTo>
                  <a:lnTo>
                    <a:pt x="1345410" y="2291275"/>
                  </a:lnTo>
                  <a:lnTo>
                    <a:pt x="1345805" y="2294503"/>
                  </a:lnTo>
                  <a:lnTo>
                    <a:pt x="1345410" y="2299347"/>
                  </a:lnTo>
                  <a:lnTo>
                    <a:pt x="1345016" y="2305804"/>
                  </a:lnTo>
                  <a:lnTo>
                    <a:pt x="1343831" y="2313473"/>
                  </a:lnTo>
                  <a:lnTo>
                    <a:pt x="1341857" y="2322756"/>
                  </a:lnTo>
                  <a:lnTo>
                    <a:pt x="1340278" y="2323159"/>
                  </a:lnTo>
                  <a:lnTo>
                    <a:pt x="1337908" y="2323563"/>
                  </a:lnTo>
                  <a:lnTo>
                    <a:pt x="1331986" y="2324774"/>
                  </a:lnTo>
                  <a:lnTo>
                    <a:pt x="1320930" y="2325177"/>
                  </a:lnTo>
                  <a:lnTo>
                    <a:pt x="1320535" y="2324774"/>
                  </a:lnTo>
                  <a:lnTo>
                    <a:pt x="1319746" y="2324774"/>
                  </a:lnTo>
                  <a:lnTo>
                    <a:pt x="1319351" y="2323159"/>
                  </a:lnTo>
                  <a:lnTo>
                    <a:pt x="1318561" y="2321948"/>
                  </a:lnTo>
                  <a:lnTo>
                    <a:pt x="1318166" y="2321141"/>
                  </a:lnTo>
                  <a:lnTo>
                    <a:pt x="1316982" y="2320334"/>
                  </a:lnTo>
                  <a:lnTo>
                    <a:pt x="1315008" y="2320334"/>
                  </a:lnTo>
                  <a:lnTo>
                    <a:pt x="1312639" y="2321545"/>
                  </a:lnTo>
                  <a:lnTo>
                    <a:pt x="1308295" y="2323966"/>
                  </a:lnTo>
                  <a:lnTo>
                    <a:pt x="1299214" y="2330828"/>
                  </a:lnTo>
                  <a:lnTo>
                    <a:pt x="1290133" y="2336882"/>
                  </a:lnTo>
                  <a:lnTo>
                    <a:pt x="1279867" y="2342936"/>
                  </a:lnTo>
                  <a:lnTo>
                    <a:pt x="1274339" y="2345761"/>
                  </a:lnTo>
                  <a:lnTo>
                    <a:pt x="1269601" y="2347779"/>
                  </a:lnTo>
                  <a:lnTo>
                    <a:pt x="1263678" y="2349797"/>
                  </a:lnTo>
                  <a:lnTo>
                    <a:pt x="1257756" y="2351412"/>
                  </a:lnTo>
                  <a:lnTo>
                    <a:pt x="1251833" y="2353430"/>
                  </a:lnTo>
                  <a:lnTo>
                    <a:pt x="1245516" y="2354237"/>
                  </a:lnTo>
                  <a:lnTo>
                    <a:pt x="1238803" y="2355044"/>
                  </a:lnTo>
                  <a:lnTo>
                    <a:pt x="1231696" y="2355851"/>
                  </a:lnTo>
                  <a:lnTo>
                    <a:pt x="1224589" y="2355851"/>
                  </a:lnTo>
                  <a:lnTo>
                    <a:pt x="1217087" y="2355448"/>
                  </a:lnTo>
                  <a:lnTo>
                    <a:pt x="1210770" y="2354640"/>
                  </a:lnTo>
                  <a:lnTo>
                    <a:pt x="1205637" y="2353833"/>
                  </a:lnTo>
                  <a:lnTo>
                    <a:pt x="1201688" y="2352622"/>
                  </a:lnTo>
                  <a:lnTo>
                    <a:pt x="1198135" y="2350604"/>
                  </a:lnTo>
                  <a:lnTo>
                    <a:pt x="1195766" y="2348990"/>
                  </a:lnTo>
                  <a:lnTo>
                    <a:pt x="1193791" y="2346972"/>
                  </a:lnTo>
                  <a:lnTo>
                    <a:pt x="1192607" y="2344147"/>
                  </a:lnTo>
                  <a:lnTo>
                    <a:pt x="1192212" y="2342129"/>
                  </a:lnTo>
                  <a:lnTo>
                    <a:pt x="1192607" y="2339303"/>
                  </a:lnTo>
                  <a:lnTo>
                    <a:pt x="1193397" y="2336478"/>
                  </a:lnTo>
                  <a:lnTo>
                    <a:pt x="1194976" y="2333653"/>
                  </a:lnTo>
                  <a:lnTo>
                    <a:pt x="1196555" y="2330424"/>
                  </a:lnTo>
                  <a:lnTo>
                    <a:pt x="1198924" y="2327195"/>
                  </a:lnTo>
                  <a:lnTo>
                    <a:pt x="1201688" y="2323966"/>
                  </a:lnTo>
                  <a:lnTo>
                    <a:pt x="1207216" y="2317912"/>
                  </a:lnTo>
                  <a:lnTo>
                    <a:pt x="1213928" y="2311455"/>
                  </a:lnTo>
                  <a:lnTo>
                    <a:pt x="1221825" y="2305401"/>
                  </a:lnTo>
                  <a:lnTo>
                    <a:pt x="1228932" y="2299750"/>
                  </a:lnTo>
                  <a:lnTo>
                    <a:pt x="1235645" y="2294503"/>
                  </a:lnTo>
                  <a:lnTo>
                    <a:pt x="1246305" y="2287238"/>
                  </a:lnTo>
                  <a:lnTo>
                    <a:pt x="1251043" y="2284413"/>
                  </a:lnTo>
                  <a:close/>
                  <a:moveTo>
                    <a:pt x="1054800" y="2279650"/>
                  </a:moveTo>
                  <a:lnTo>
                    <a:pt x="1150937" y="2279650"/>
                  </a:lnTo>
                  <a:lnTo>
                    <a:pt x="1149740" y="2282428"/>
                  </a:lnTo>
                  <a:lnTo>
                    <a:pt x="1150139" y="2284413"/>
                  </a:lnTo>
                  <a:lnTo>
                    <a:pt x="1150139" y="2286397"/>
                  </a:lnTo>
                  <a:lnTo>
                    <a:pt x="1150538" y="2289572"/>
                  </a:lnTo>
                  <a:lnTo>
                    <a:pt x="1150538" y="2294335"/>
                  </a:lnTo>
                  <a:lnTo>
                    <a:pt x="1149740" y="2300288"/>
                  </a:lnTo>
                  <a:lnTo>
                    <a:pt x="1148544" y="2307828"/>
                  </a:lnTo>
                  <a:lnTo>
                    <a:pt x="1146948" y="2316956"/>
                  </a:lnTo>
                  <a:lnTo>
                    <a:pt x="1144953" y="2318147"/>
                  </a:lnTo>
                  <a:lnTo>
                    <a:pt x="1142560" y="2318544"/>
                  </a:lnTo>
                  <a:lnTo>
                    <a:pt x="1136576" y="2318941"/>
                  </a:lnTo>
                  <a:lnTo>
                    <a:pt x="1125407" y="2319338"/>
                  </a:lnTo>
                  <a:lnTo>
                    <a:pt x="1125008" y="2319338"/>
                  </a:lnTo>
                  <a:lnTo>
                    <a:pt x="1124609" y="2319338"/>
                  </a:lnTo>
                  <a:lnTo>
                    <a:pt x="1123811" y="2318147"/>
                  </a:lnTo>
                  <a:lnTo>
                    <a:pt x="1123412" y="2316560"/>
                  </a:lnTo>
                  <a:lnTo>
                    <a:pt x="1122615" y="2315369"/>
                  </a:lnTo>
                  <a:lnTo>
                    <a:pt x="1121418" y="2314972"/>
                  </a:lnTo>
                  <a:lnTo>
                    <a:pt x="1119822" y="2314972"/>
                  </a:lnTo>
                  <a:lnTo>
                    <a:pt x="1117030" y="2315766"/>
                  </a:lnTo>
                  <a:lnTo>
                    <a:pt x="1113041" y="2318941"/>
                  </a:lnTo>
                  <a:lnTo>
                    <a:pt x="1103467" y="2325291"/>
                  </a:lnTo>
                  <a:lnTo>
                    <a:pt x="1094292" y="2331641"/>
                  </a:lnTo>
                  <a:lnTo>
                    <a:pt x="1083920" y="2336800"/>
                  </a:lnTo>
                  <a:lnTo>
                    <a:pt x="1079133" y="2339578"/>
                  </a:lnTo>
                  <a:lnTo>
                    <a:pt x="1073549" y="2341960"/>
                  </a:lnTo>
                  <a:lnTo>
                    <a:pt x="1067565" y="2343944"/>
                  </a:lnTo>
                  <a:lnTo>
                    <a:pt x="1061581" y="2345928"/>
                  </a:lnTo>
                  <a:lnTo>
                    <a:pt x="1055598" y="2347119"/>
                  </a:lnTo>
                  <a:lnTo>
                    <a:pt x="1049215" y="2348310"/>
                  </a:lnTo>
                  <a:lnTo>
                    <a:pt x="1042434" y="2349103"/>
                  </a:lnTo>
                  <a:lnTo>
                    <a:pt x="1035652" y="2349500"/>
                  </a:lnTo>
                  <a:lnTo>
                    <a:pt x="1028073" y="2349500"/>
                  </a:lnTo>
                  <a:lnTo>
                    <a:pt x="1020493" y="2349500"/>
                  </a:lnTo>
                  <a:lnTo>
                    <a:pt x="1014111" y="2348706"/>
                  </a:lnTo>
                  <a:lnTo>
                    <a:pt x="1008925" y="2347913"/>
                  </a:lnTo>
                  <a:lnTo>
                    <a:pt x="1004936" y="2346722"/>
                  </a:lnTo>
                  <a:lnTo>
                    <a:pt x="1001346" y="2345135"/>
                  </a:lnTo>
                  <a:lnTo>
                    <a:pt x="998952" y="2342753"/>
                  </a:lnTo>
                  <a:lnTo>
                    <a:pt x="997357" y="2341166"/>
                  </a:lnTo>
                  <a:lnTo>
                    <a:pt x="995761" y="2338785"/>
                  </a:lnTo>
                  <a:lnTo>
                    <a:pt x="995362" y="2336006"/>
                  </a:lnTo>
                  <a:lnTo>
                    <a:pt x="995761" y="2333625"/>
                  </a:lnTo>
                  <a:lnTo>
                    <a:pt x="996958" y="2330847"/>
                  </a:lnTo>
                  <a:lnTo>
                    <a:pt x="998154" y="2328069"/>
                  </a:lnTo>
                  <a:lnTo>
                    <a:pt x="999750" y="2325291"/>
                  </a:lnTo>
                  <a:lnTo>
                    <a:pt x="1002144" y="2321719"/>
                  </a:lnTo>
                  <a:lnTo>
                    <a:pt x="1004936" y="2318941"/>
                  </a:lnTo>
                  <a:lnTo>
                    <a:pt x="1010920" y="2312591"/>
                  </a:lnTo>
                  <a:lnTo>
                    <a:pt x="1017701" y="2306241"/>
                  </a:lnTo>
                  <a:lnTo>
                    <a:pt x="1025280" y="2300288"/>
                  </a:lnTo>
                  <a:lnTo>
                    <a:pt x="1032461" y="2294731"/>
                  </a:lnTo>
                  <a:lnTo>
                    <a:pt x="1039242" y="2289572"/>
                  </a:lnTo>
                  <a:lnTo>
                    <a:pt x="1050013" y="2282031"/>
                  </a:lnTo>
                  <a:lnTo>
                    <a:pt x="1054800" y="2279650"/>
                  </a:lnTo>
                  <a:close/>
                  <a:moveTo>
                    <a:pt x="214312" y="2259013"/>
                  </a:moveTo>
                  <a:lnTo>
                    <a:pt x="309863" y="2259013"/>
                  </a:lnTo>
                  <a:lnTo>
                    <a:pt x="314207" y="2261449"/>
                  </a:lnTo>
                  <a:lnTo>
                    <a:pt x="324867" y="2269161"/>
                  </a:lnTo>
                  <a:lnTo>
                    <a:pt x="331580" y="2274031"/>
                  </a:lnTo>
                  <a:lnTo>
                    <a:pt x="339082" y="2280120"/>
                  </a:lnTo>
                  <a:lnTo>
                    <a:pt x="346584" y="2286208"/>
                  </a:lnTo>
                  <a:lnTo>
                    <a:pt x="353296" y="2292703"/>
                  </a:lnTo>
                  <a:lnTo>
                    <a:pt x="359219" y="2299197"/>
                  </a:lnTo>
                  <a:lnTo>
                    <a:pt x="361982" y="2302038"/>
                  </a:lnTo>
                  <a:lnTo>
                    <a:pt x="363957" y="2305286"/>
                  </a:lnTo>
                  <a:lnTo>
                    <a:pt x="365536" y="2308127"/>
                  </a:lnTo>
                  <a:lnTo>
                    <a:pt x="367115" y="2311374"/>
                  </a:lnTo>
                  <a:lnTo>
                    <a:pt x="367905" y="2314215"/>
                  </a:lnTo>
                  <a:lnTo>
                    <a:pt x="368300" y="2316651"/>
                  </a:lnTo>
                  <a:lnTo>
                    <a:pt x="367905" y="2319492"/>
                  </a:lnTo>
                  <a:lnTo>
                    <a:pt x="367115" y="2321521"/>
                  </a:lnTo>
                  <a:lnTo>
                    <a:pt x="364746" y="2323551"/>
                  </a:lnTo>
                  <a:lnTo>
                    <a:pt x="362377" y="2325986"/>
                  </a:lnTo>
                  <a:lnTo>
                    <a:pt x="358824" y="2327204"/>
                  </a:lnTo>
                  <a:lnTo>
                    <a:pt x="354875" y="2328422"/>
                  </a:lnTo>
                  <a:lnTo>
                    <a:pt x="349742" y="2329639"/>
                  </a:lnTo>
                  <a:lnTo>
                    <a:pt x="343425" y="2330045"/>
                  </a:lnTo>
                  <a:lnTo>
                    <a:pt x="335923" y="2330451"/>
                  </a:lnTo>
                  <a:lnTo>
                    <a:pt x="328816" y="2330451"/>
                  </a:lnTo>
                  <a:lnTo>
                    <a:pt x="321709" y="2330045"/>
                  </a:lnTo>
                  <a:lnTo>
                    <a:pt x="315391" y="2329234"/>
                  </a:lnTo>
                  <a:lnTo>
                    <a:pt x="308679" y="2328016"/>
                  </a:lnTo>
                  <a:lnTo>
                    <a:pt x="302756" y="2326798"/>
                  </a:lnTo>
                  <a:lnTo>
                    <a:pt x="296834" y="2324363"/>
                  </a:lnTo>
                  <a:lnTo>
                    <a:pt x="291306" y="2322739"/>
                  </a:lnTo>
                  <a:lnTo>
                    <a:pt x="286173" y="2320304"/>
                  </a:lnTo>
                  <a:lnTo>
                    <a:pt x="281040" y="2317463"/>
                  </a:lnTo>
                  <a:lnTo>
                    <a:pt x="270774" y="2312186"/>
                  </a:lnTo>
                  <a:lnTo>
                    <a:pt x="261298" y="2305691"/>
                  </a:lnTo>
                  <a:lnTo>
                    <a:pt x="252612" y="2299197"/>
                  </a:lnTo>
                  <a:lnTo>
                    <a:pt x="248268" y="2295950"/>
                  </a:lnTo>
                  <a:lnTo>
                    <a:pt x="245504" y="2294732"/>
                  </a:lnTo>
                  <a:lnTo>
                    <a:pt x="243530" y="2294732"/>
                  </a:lnTo>
                  <a:lnTo>
                    <a:pt x="242346" y="2295544"/>
                  </a:lnTo>
                  <a:lnTo>
                    <a:pt x="241951" y="2296762"/>
                  </a:lnTo>
                  <a:lnTo>
                    <a:pt x="241556" y="2298385"/>
                  </a:lnTo>
                  <a:lnTo>
                    <a:pt x="240766" y="2299197"/>
                  </a:lnTo>
                  <a:lnTo>
                    <a:pt x="240371" y="2299603"/>
                  </a:lnTo>
                  <a:lnTo>
                    <a:pt x="239582" y="2299603"/>
                  </a:lnTo>
                  <a:lnTo>
                    <a:pt x="228526" y="2299197"/>
                  </a:lnTo>
                  <a:lnTo>
                    <a:pt x="222604" y="2298791"/>
                  </a:lnTo>
                  <a:lnTo>
                    <a:pt x="220629" y="2298385"/>
                  </a:lnTo>
                  <a:lnTo>
                    <a:pt x="219050" y="2297574"/>
                  </a:lnTo>
                  <a:lnTo>
                    <a:pt x="216681" y="2287832"/>
                  </a:lnTo>
                  <a:lnTo>
                    <a:pt x="215496" y="2280120"/>
                  </a:lnTo>
                  <a:lnTo>
                    <a:pt x="215102" y="2274031"/>
                  </a:lnTo>
                  <a:lnTo>
                    <a:pt x="215102" y="2269161"/>
                  </a:lnTo>
                  <a:lnTo>
                    <a:pt x="215102" y="2265914"/>
                  </a:lnTo>
                  <a:lnTo>
                    <a:pt x="215496" y="2263478"/>
                  </a:lnTo>
                  <a:lnTo>
                    <a:pt x="215891" y="2261449"/>
                  </a:lnTo>
                  <a:lnTo>
                    <a:pt x="214312" y="2259013"/>
                  </a:lnTo>
                  <a:close/>
                  <a:moveTo>
                    <a:pt x="387350" y="2254250"/>
                  </a:moveTo>
                  <a:lnTo>
                    <a:pt x="482901" y="2254250"/>
                  </a:lnTo>
                  <a:lnTo>
                    <a:pt x="487245" y="2257390"/>
                  </a:lnTo>
                  <a:lnTo>
                    <a:pt x="498300" y="2264453"/>
                  </a:lnTo>
                  <a:lnTo>
                    <a:pt x="505013" y="2269162"/>
                  </a:lnTo>
                  <a:lnTo>
                    <a:pt x="512120" y="2274656"/>
                  </a:lnTo>
                  <a:lnTo>
                    <a:pt x="519622" y="2280935"/>
                  </a:lnTo>
                  <a:lnTo>
                    <a:pt x="526334" y="2286821"/>
                  </a:lnTo>
                  <a:lnTo>
                    <a:pt x="532257" y="2293099"/>
                  </a:lnTo>
                  <a:lnTo>
                    <a:pt x="534626" y="2296239"/>
                  </a:lnTo>
                  <a:lnTo>
                    <a:pt x="537390" y="2299378"/>
                  </a:lnTo>
                  <a:lnTo>
                    <a:pt x="538969" y="2302125"/>
                  </a:lnTo>
                  <a:lnTo>
                    <a:pt x="540153" y="2305264"/>
                  </a:lnTo>
                  <a:lnTo>
                    <a:pt x="540943" y="2308011"/>
                  </a:lnTo>
                  <a:lnTo>
                    <a:pt x="541338" y="2310758"/>
                  </a:lnTo>
                  <a:lnTo>
                    <a:pt x="540943" y="2313113"/>
                  </a:lnTo>
                  <a:lnTo>
                    <a:pt x="539759" y="2315075"/>
                  </a:lnTo>
                  <a:lnTo>
                    <a:pt x="538179" y="2317429"/>
                  </a:lnTo>
                  <a:lnTo>
                    <a:pt x="535415" y="2318999"/>
                  </a:lnTo>
                  <a:lnTo>
                    <a:pt x="532257" y="2320569"/>
                  </a:lnTo>
                  <a:lnTo>
                    <a:pt x="527913" y="2321746"/>
                  </a:lnTo>
                  <a:lnTo>
                    <a:pt x="523175" y="2322923"/>
                  </a:lnTo>
                  <a:lnTo>
                    <a:pt x="516858" y="2323315"/>
                  </a:lnTo>
                  <a:lnTo>
                    <a:pt x="509356" y="2324100"/>
                  </a:lnTo>
                  <a:lnTo>
                    <a:pt x="501459" y="2324100"/>
                  </a:lnTo>
                  <a:lnTo>
                    <a:pt x="494747" y="2323315"/>
                  </a:lnTo>
                  <a:lnTo>
                    <a:pt x="488034" y="2322531"/>
                  </a:lnTo>
                  <a:lnTo>
                    <a:pt x="481717" y="2321353"/>
                  </a:lnTo>
                  <a:lnTo>
                    <a:pt x="476189" y="2319784"/>
                  </a:lnTo>
                  <a:lnTo>
                    <a:pt x="470267" y="2318214"/>
                  </a:lnTo>
                  <a:lnTo>
                    <a:pt x="464344" y="2315860"/>
                  </a:lnTo>
                  <a:lnTo>
                    <a:pt x="459211" y="2313897"/>
                  </a:lnTo>
                  <a:lnTo>
                    <a:pt x="453683" y="2311543"/>
                  </a:lnTo>
                  <a:lnTo>
                    <a:pt x="443812" y="2306049"/>
                  </a:lnTo>
                  <a:lnTo>
                    <a:pt x="434336" y="2299770"/>
                  </a:lnTo>
                  <a:lnTo>
                    <a:pt x="425255" y="2293099"/>
                  </a:lnTo>
                  <a:lnTo>
                    <a:pt x="420911" y="2290745"/>
                  </a:lnTo>
                  <a:lnTo>
                    <a:pt x="418542" y="2289175"/>
                  </a:lnTo>
                  <a:lnTo>
                    <a:pt x="416963" y="2289175"/>
                  </a:lnTo>
                  <a:lnTo>
                    <a:pt x="415778" y="2289960"/>
                  </a:lnTo>
                  <a:lnTo>
                    <a:pt x="415384" y="2291530"/>
                  </a:lnTo>
                  <a:lnTo>
                    <a:pt x="414199" y="2292707"/>
                  </a:lnTo>
                  <a:lnTo>
                    <a:pt x="413409" y="2293492"/>
                  </a:lnTo>
                  <a:lnTo>
                    <a:pt x="413015" y="2293884"/>
                  </a:lnTo>
                  <a:lnTo>
                    <a:pt x="412620" y="2293884"/>
                  </a:lnTo>
                  <a:lnTo>
                    <a:pt x="401959" y="2293492"/>
                  </a:lnTo>
                  <a:lnTo>
                    <a:pt x="396036" y="2293099"/>
                  </a:lnTo>
                  <a:lnTo>
                    <a:pt x="393273" y="2292315"/>
                  </a:lnTo>
                  <a:lnTo>
                    <a:pt x="391693" y="2291922"/>
                  </a:lnTo>
                  <a:lnTo>
                    <a:pt x="390114" y="2282504"/>
                  </a:lnTo>
                  <a:lnTo>
                    <a:pt x="388929" y="2275048"/>
                  </a:lnTo>
                  <a:lnTo>
                    <a:pt x="388140" y="2269162"/>
                  </a:lnTo>
                  <a:lnTo>
                    <a:pt x="388140" y="2264845"/>
                  </a:lnTo>
                  <a:lnTo>
                    <a:pt x="388534" y="2261314"/>
                  </a:lnTo>
                  <a:lnTo>
                    <a:pt x="388534" y="2258959"/>
                  </a:lnTo>
                  <a:lnTo>
                    <a:pt x="388929" y="2257390"/>
                  </a:lnTo>
                  <a:lnTo>
                    <a:pt x="387350" y="2254250"/>
                  </a:lnTo>
                  <a:close/>
                  <a:moveTo>
                    <a:pt x="1427162" y="1922463"/>
                  </a:moveTo>
                  <a:lnTo>
                    <a:pt x="1564119" y="1922463"/>
                  </a:lnTo>
                  <a:lnTo>
                    <a:pt x="1564119" y="1952298"/>
                  </a:lnTo>
                  <a:lnTo>
                    <a:pt x="1564515" y="1953094"/>
                  </a:lnTo>
                  <a:lnTo>
                    <a:pt x="1565306" y="1953889"/>
                  </a:lnTo>
                  <a:lnTo>
                    <a:pt x="1567285" y="1955083"/>
                  </a:lnTo>
                  <a:lnTo>
                    <a:pt x="1569265" y="1955878"/>
                  </a:lnTo>
                  <a:lnTo>
                    <a:pt x="1571640" y="1956674"/>
                  </a:lnTo>
                  <a:lnTo>
                    <a:pt x="1575994" y="1957071"/>
                  </a:lnTo>
                  <a:lnTo>
                    <a:pt x="1580744" y="1957469"/>
                  </a:lnTo>
                  <a:lnTo>
                    <a:pt x="1585494" y="1957071"/>
                  </a:lnTo>
                  <a:lnTo>
                    <a:pt x="1589452" y="1956674"/>
                  </a:lnTo>
                  <a:lnTo>
                    <a:pt x="1592618" y="1955878"/>
                  </a:lnTo>
                  <a:lnTo>
                    <a:pt x="1594993" y="1955083"/>
                  </a:lnTo>
                  <a:lnTo>
                    <a:pt x="1596577" y="1953889"/>
                  </a:lnTo>
                  <a:lnTo>
                    <a:pt x="1597368" y="1953094"/>
                  </a:lnTo>
                  <a:lnTo>
                    <a:pt x="1598160" y="1952298"/>
                  </a:lnTo>
                  <a:lnTo>
                    <a:pt x="1598160" y="1922463"/>
                  </a:lnTo>
                  <a:lnTo>
                    <a:pt x="1727200" y="1922463"/>
                  </a:lnTo>
                  <a:lnTo>
                    <a:pt x="1727200" y="2064079"/>
                  </a:lnTo>
                  <a:lnTo>
                    <a:pt x="1727200" y="2066863"/>
                  </a:lnTo>
                  <a:lnTo>
                    <a:pt x="1726804" y="2070045"/>
                  </a:lnTo>
                  <a:lnTo>
                    <a:pt x="1726013" y="2072830"/>
                  </a:lnTo>
                  <a:lnTo>
                    <a:pt x="1725221" y="2075615"/>
                  </a:lnTo>
                  <a:lnTo>
                    <a:pt x="1724034" y="2078001"/>
                  </a:lnTo>
                  <a:lnTo>
                    <a:pt x="1722450" y="2080388"/>
                  </a:lnTo>
                  <a:lnTo>
                    <a:pt x="1720471" y="2083173"/>
                  </a:lnTo>
                  <a:lnTo>
                    <a:pt x="1718888" y="2085162"/>
                  </a:lnTo>
                  <a:lnTo>
                    <a:pt x="1716909" y="2086753"/>
                  </a:lnTo>
                  <a:lnTo>
                    <a:pt x="1714138" y="2088742"/>
                  </a:lnTo>
                  <a:lnTo>
                    <a:pt x="1711763" y="2090333"/>
                  </a:lnTo>
                  <a:lnTo>
                    <a:pt x="1709388" y="2091526"/>
                  </a:lnTo>
                  <a:lnTo>
                    <a:pt x="1706617" y="2092322"/>
                  </a:lnTo>
                  <a:lnTo>
                    <a:pt x="1703846" y="2093118"/>
                  </a:lnTo>
                  <a:lnTo>
                    <a:pt x="1700680" y="2093515"/>
                  </a:lnTo>
                  <a:lnTo>
                    <a:pt x="1697513" y="2093913"/>
                  </a:lnTo>
                  <a:lnTo>
                    <a:pt x="1456849" y="2093913"/>
                  </a:lnTo>
                  <a:lnTo>
                    <a:pt x="1454078" y="2093515"/>
                  </a:lnTo>
                  <a:lnTo>
                    <a:pt x="1451308" y="2093118"/>
                  </a:lnTo>
                  <a:lnTo>
                    <a:pt x="1448141" y="2092322"/>
                  </a:lnTo>
                  <a:lnTo>
                    <a:pt x="1445766" y="2091526"/>
                  </a:lnTo>
                  <a:lnTo>
                    <a:pt x="1442995" y="2090333"/>
                  </a:lnTo>
                  <a:lnTo>
                    <a:pt x="1440620" y="2088742"/>
                  </a:lnTo>
                  <a:lnTo>
                    <a:pt x="1438245" y="2086753"/>
                  </a:lnTo>
                  <a:lnTo>
                    <a:pt x="1435870" y="2085162"/>
                  </a:lnTo>
                  <a:lnTo>
                    <a:pt x="1434287" y="2083173"/>
                  </a:lnTo>
                  <a:lnTo>
                    <a:pt x="1432308" y="2080388"/>
                  </a:lnTo>
                  <a:lnTo>
                    <a:pt x="1431120" y="2078001"/>
                  </a:lnTo>
                  <a:lnTo>
                    <a:pt x="1429537" y="2075615"/>
                  </a:lnTo>
                  <a:lnTo>
                    <a:pt x="1428745" y="2072830"/>
                  </a:lnTo>
                  <a:lnTo>
                    <a:pt x="1427954" y="2070045"/>
                  </a:lnTo>
                  <a:lnTo>
                    <a:pt x="1427558" y="2066863"/>
                  </a:lnTo>
                  <a:lnTo>
                    <a:pt x="1427162" y="2064079"/>
                  </a:lnTo>
                  <a:lnTo>
                    <a:pt x="1427162" y="1922463"/>
                  </a:lnTo>
                  <a:close/>
                  <a:moveTo>
                    <a:pt x="1456849" y="1844675"/>
                  </a:moveTo>
                  <a:lnTo>
                    <a:pt x="1697513" y="1844675"/>
                  </a:lnTo>
                  <a:lnTo>
                    <a:pt x="1700680" y="1845074"/>
                  </a:lnTo>
                  <a:lnTo>
                    <a:pt x="1703846" y="1845474"/>
                  </a:lnTo>
                  <a:lnTo>
                    <a:pt x="1706617" y="1845873"/>
                  </a:lnTo>
                  <a:lnTo>
                    <a:pt x="1709388" y="1847071"/>
                  </a:lnTo>
                  <a:lnTo>
                    <a:pt x="1711763" y="1848269"/>
                  </a:lnTo>
                  <a:lnTo>
                    <a:pt x="1714138" y="1849467"/>
                  </a:lnTo>
                  <a:lnTo>
                    <a:pt x="1716909" y="1851463"/>
                  </a:lnTo>
                  <a:lnTo>
                    <a:pt x="1718888" y="1853460"/>
                  </a:lnTo>
                  <a:lnTo>
                    <a:pt x="1720471" y="1855457"/>
                  </a:lnTo>
                  <a:lnTo>
                    <a:pt x="1722450" y="1858252"/>
                  </a:lnTo>
                  <a:lnTo>
                    <a:pt x="1724034" y="1860248"/>
                  </a:lnTo>
                  <a:lnTo>
                    <a:pt x="1725221" y="1863044"/>
                  </a:lnTo>
                  <a:lnTo>
                    <a:pt x="1726013" y="1865839"/>
                  </a:lnTo>
                  <a:lnTo>
                    <a:pt x="1726804" y="1868634"/>
                  </a:lnTo>
                  <a:lnTo>
                    <a:pt x="1727200" y="1871828"/>
                  </a:lnTo>
                  <a:lnTo>
                    <a:pt x="1727200" y="1874624"/>
                  </a:lnTo>
                  <a:lnTo>
                    <a:pt x="1727200" y="1909763"/>
                  </a:lnTo>
                  <a:lnTo>
                    <a:pt x="1427162" y="1909763"/>
                  </a:lnTo>
                  <a:lnTo>
                    <a:pt x="1427162" y="1874624"/>
                  </a:lnTo>
                  <a:lnTo>
                    <a:pt x="1427558" y="1871828"/>
                  </a:lnTo>
                  <a:lnTo>
                    <a:pt x="1427954" y="1868634"/>
                  </a:lnTo>
                  <a:lnTo>
                    <a:pt x="1428745" y="1865839"/>
                  </a:lnTo>
                  <a:lnTo>
                    <a:pt x="1429537" y="1863044"/>
                  </a:lnTo>
                  <a:lnTo>
                    <a:pt x="1431120" y="1860248"/>
                  </a:lnTo>
                  <a:lnTo>
                    <a:pt x="1432308" y="1858252"/>
                  </a:lnTo>
                  <a:lnTo>
                    <a:pt x="1434287" y="1855457"/>
                  </a:lnTo>
                  <a:lnTo>
                    <a:pt x="1435870" y="1853460"/>
                  </a:lnTo>
                  <a:lnTo>
                    <a:pt x="1438245" y="1851463"/>
                  </a:lnTo>
                  <a:lnTo>
                    <a:pt x="1440620" y="1849467"/>
                  </a:lnTo>
                  <a:lnTo>
                    <a:pt x="1442995" y="1848269"/>
                  </a:lnTo>
                  <a:lnTo>
                    <a:pt x="1445766" y="1847071"/>
                  </a:lnTo>
                  <a:lnTo>
                    <a:pt x="1448141" y="1845873"/>
                  </a:lnTo>
                  <a:lnTo>
                    <a:pt x="1451308" y="1845474"/>
                  </a:lnTo>
                  <a:lnTo>
                    <a:pt x="1454078" y="1845074"/>
                  </a:lnTo>
                  <a:lnTo>
                    <a:pt x="1456849" y="1844675"/>
                  </a:lnTo>
                  <a:close/>
                  <a:moveTo>
                    <a:pt x="1220993" y="1843629"/>
                  </a:moveTo>
                  <a:lnTo>
                    <a:pt x="1221192" y="1843629"/>
                  </a:lnTo>
                  <a:lnTo>
                    <a:pt x="1221390" y="1843670"/>
                  </a:lnTo>
                  <a:lnTo>
                    <a:pt x="1221398" y="1844027"/>
                  </a:lnTo>
                  <a:lnTo>
                    <a:pt x="1221390" y="1844026"/>
                  </a:lnTo>
                  <a:lnTo>
                    <a:pt x="1220993" y="1843629"/>
                  </a:lnTo>
                  <a:close/>
                  <a:moveTo>
                    <a:pt x="1620838" y="1724025"/>
                  </a:moveTo>
                  <a:lnTo>
                    <a:pt x="1620444" y="1728788"/>
                  </a:lnTo>
                  <a:lnTo>
                    <a:pt x="1618474" y="1739503"/>
                  </a:lnTo>
                  <a:lnTo>
                    <a:pt x="1615321" y="1755775"/>
                  </a:lnTo>
                  <a:lnTo>
                    <a:pt x="1612956" y="1764903"/>
                  </a:lnTo>
                  <a:lnTo>
                    <a:pt x="1610197" y="1774031"/>
                  </a:lnTo>
                  <a:lnTo>
                    <a:pt x="1607439" y="1783556"/>
                  </a:lnTo>
                  <a:lnTo>
                    <a:pt x="1603498" y="1792685"/>
                  </a:lnTo>
                  <a:lnTo>
                    <a:pt x="1599557" y="1801019"/>
                  </a:lnTo>
                  <a:lnTo>
                    <a:pt x="1595222" y="1808560"/>
                  </a:lnTo>
                  <a:lnTo>
                    <a:pt x="1592857" y="1812528"/>
                  </a:lnTo>
                  <a:lnTo>
                    <a:pt x="1589704" y="1815306"/>
                  </a:lnTo>
                  <a:lnTo>
                    <a:pt x="1587340" y="1818481"/>
                  </a:lnTo>
                  <a:lnTo>
                    <a:pt x="1584187" y="1820466"/>
                  </a:lnTo>
                  <a:lnTo>
                    <a:pt x="1581428" y="1822450"/>
                  </a:lnTo>
                  <a:lnTo>
                    <a:pt x="1577881" y="1824435"/>
                  </a:lnTo>
                  <a:lnTo>
                    <a:pt x="1574728" y="1825228"/>
                  </a:lnTo>
                  <a:lnTo>
                    <a:pt x="1571181" y="1825625"/>
                  </a:lnTo>
                  <a:lnTo>
                    <a:pt x="1567240" y="1825625"/>
                  </a:lnTo>
                  <a:lnTo>
                    <a:pt x="1563299" y="1825625"/>
                  </a:lnTo>
                  <a:lnTo>
                    <a:pt x="1560147" y="1824831"/>
                  </a:lnTo>
                  <a:lnTo>
                    <a:pt x="1556994" y="1824038"/>
                  </a:lnTo>
                  <a:lnTo>
                    <a:pt x="1554235" y="1822450"/>
                  </a:lnTo>
                  <a:lnTo>
                    <a:pt x="1551476" y="1821260"/>
                  </a:lnTo>
                  <a:lnTo>
                    <a:pt x="1549506" y="1819672"/>
                  </a:lnTo>
                  <a:lnTo>
                    <a:pt x="1547929" y="1817688"/>
                  </a:lnTo>
                  <a:lnTo>
                    <a:pt x="1546353" y="1815306"/>
                  </a:lnTo>
                  <a:lnTo>
                    <a:pt x="1544777" y="1812925"/>
                  </a:lnTo>
                  <a:lnTo>
                    <a:pt x="1543988" y="1810544"/>
                  </a:lnTo>
                  <a:lnTo>
                    <a:pt x="1543200" y="1807369"/>
                  </a:lnTo>
                  <a:lnTo>
                    <a:pt x="1542412" y="1800622"/>
                  </a:lnTo>
                  <a:lnTo>
                    <a:pt x="1542018" y="1793478"/>
                  </a:lnTo>
                  <a:lnTo>
                    <a:pt x="1542018" y="1789906"/>
                  </a:lnTo>
                  <a:lnTo>
                    <a:pt x="1542018" y="1786731"/>
                  </a:lnTo>
                  <a:lnTo>
                    <a:pt x="1541624" y="1784350"/>
                  </a:lnTo>
                  <a:lnTo>
                    <a:pt x="1540836" y="1781969"/>
                  </a:lnTo>
                  <a:lnTo>
                    <a:pt x="1540047" y="1780381"/>
                  </a:lnTo>
                  <a:lnTo>
                    <a:pt x="1539259" y="1779191"/>
                  </a:lnTo>
                  <a:lnTo>
                    <a:pt x="1538077" y="1778397"/>
                  </a:lnTo>
                  <a:lnTo>
                    <a:pt x="1536895" y="1778000"/>
                  </a:lnTo>
                  <a:lnTo>
                    <a:pt x="1535712" y="1778000"/>
                  </a:lnTo>
                  <a:lnTo>
                    <a:pt x="1534924" y="1778397"/>
                  </a:lnTo>
                  <a:lnTo>
                    <a:pt x="1534136" y="1778794"/>
                  </a:lnTo>
                  <a:lnTo>
                    <a:pt x="1532954" y="1779985"/>
                  </a:lnTo>
                  <a:lnTo>
                    <a:pt x="1532165" y="1781572"/>
                  </a:lnTo>
                  <a:lnTo>
                    <a:pt x="1531377" y="1783556"/>
                  </a:lnTo>
                  <a:lnTo>
                    <a:pt x="1530983" y="1785541"/>
                  </a:lnTo>
                  <a:lnTo>
                    <a:pt x="1530589" y="1787922"/>
                  </a:lnTo>
                  <a:lnTo>
                    <a:pt x="1530195" y="1790700"/>
                  </a:lnTo>
                  <a:lnTo>
                    <a:pt x="1529407" y="1793875"/>
                  </a:lnTo>
                  <a:lnTo>
                    <a:pt x="1528224" y="1797447"/>
                  </a:lnTo>
                  <a:lnTo>
                    <a:pt x="1526648" y="1801019"/>
                  </a:lnTo>
                  <a:lnTo>
                    <a:pt x="1522313" y="1808163"/>
                  </a:lnTo>
                  <a:lnTo>
                    <a:pt x="1517584" y="1814513"/>
                  </a:lnTo>
                  <a:lnTo>
                    <a:pt x="1515613" y="1817291"/>
                  </a:lnTo>
                  <a:lnTo>
                    <a:pt x="1513643" y="1818878"/>
                  </a:lnTo>
                  <a:lnTo>
                    <a:pt x="1512066" y="1820069"/>
                  </a:lnTo>
                  <a:lnTo>
                    <a:pt x="1510096" y="1820069"/>
                  </a:lnTo>
                  <a:lnTo>
                    <a:pt x="1509307" y="1820069"/>
                  </a:lnTo>
                  <a:lnTo>
                    <a:pt x="1508913" y="1819275"/>
                  </a:lnTo>
                  <a:lnTo>
                    <a:pt x="1508125" y="1817688"/>
                  </a:lnTo>
                  <a:lnTo>
                    <a:pt x="1508125" y="1814116"/>
                  </a:lnTo>
                  <a:lnTo>
                    <a:pt x="1508125" y="1809353"/>
                  </a:lnTo>
                  <a:lnTo>
                    <a:pt x="1509307" y="1797844"/>
                  </a:lnTo>
                  <a:lnTo>
                    <a:pt x="1510096" y="1785144"/>
                  </a:lnTo>
                  <a:lnTo>
                    <a:pt x="1510490" y="1772047"/>
                  </a:lnTo>
                  <a:lnTo>
                    <a:pt x="1511278" y="1759744"/>
                  </a:lnTo>
                  <a:lnTo>
                    <a:pt x="1512854" y="1749028"/>
                  </a:lnTo>
                  <a:lnTo>
                    <a:pt x="1513643" y="1743869"/>
                  </a:lnTo>
                  <a:lnTo>
                    <a:pt x="1514825" y="1739503"/>
                  </a:lnTo>
                  <a:lnTo>
                    <a:pt x="1516401" y="1736328"/>
                  </a:lnTo>
                  <a:lnTo>
                    <a:pt x="1517978" y="1733550"/>
                  </a:lnTo>
                  <a:lnTo>
                    <a:pt x="1519554" y="1732360"/>
                  </a:lnTo>
                  <a:lnTo>
                    <a:pt x="1520736" y="1731963"/>
                  </a:lnTo>
                  <a:lnTo>
                    <a:pt x="1521919" y="1731169"/>
                  </a:lnTo>
                  <a:lnTo>
                    <a:pt x="1523101" y="1731169"/>
                  </a:lnTo>
                  <a:lnTo>
                    <a:pt x="1620838" y="1724025"/>
                  </a:lnTo>
                  <a:close/>
                  <a:moveTo>
                    <a:pt x="741170" y="1477566"/>
                  </a:moveTo>
                  <a:lnTo>
                    <a:pt x="739191" y="1478360"/>
                  </a:lnTo>
                  <a:lnTo>
                    <a:pt x="735628" y="1479154"/>
                  </a:lnTo>
                  <a:lnTo>
                    <a:pt x="731273" y="1478757"/>
                  </a:lnTo>
                  <a:lnTo>
                    <a:pt x="729690" y="1480345"/>
                  </a:lnTo>
                  <a:lnTo>
                    <a:pt x="728898" y="1481535"/>
                  </a:lnTo>
                  <a:lnTo>
                    <a:pt x="728502" y="1483123"/>
                  </a:lnTo>
                  <a:lnTo>
                    <a:pt x="728898" y="1485107"/>
                  </a:lnTo>
                  <a:lnTo>
                    <a:pt x="730086" y="1486695"/>
                  </a:lnTo>
                  <a:lnTo>
                    <a:pt x="731669" y="1487885"/>
                  </a:lnTo>
                  <a:lnTo>
                    <a:pt x="734440" y="1489076"/>
                  </a:lnTo>
                  <a:lnTo>
                    <a:pt x="737607" y="1489870"/>
                  </a:lnTo>
                  <a:lnTo>
                    <a:pt x="740774" y="1489076"/>
                  </a:lnTo>
                  <a:lnTo>
                    <a:pt x="743546" y="1487885"/>
                  </a:lnTo>
                  <a:lnTo>
                    <a:pt x="745525" y="1487091"/>
                  </a:lnTo>
                  <a:lnTo>
                    <a:pt x="747504" y="1485901"/>
                  </a:lnTo>
                  <a:lnTo>
                    <a:pt x="748692" y="1484313"/>
                  </a:lnTo>
                  <a:lnTo>
                    <a:pt x="749088" y="1483123"/>
                  </a:lnTo>
                  <a:lnTo>
                    <a:pt x="749484" y="1481932"/>
                  </a:lnTo>
                  <a:lnTo>
                    <a:pt x="749880" y="1481138"/>
                  </a:lnTo>
                  <a:lnTo>
                    <a:pt x="749484" y="1480345"/>
                  </a:lnTo>
                  <a:lnTo>
                    <a:pt x="748692" y="1479551"/>
                  </a:lnTo>
                  <a:lnTo>
                    <a:pt x="747900" y="1478757"/>
                  </a:lnTo>
                  <a:lnTo>
                    <a:pt x="746713" y="1478360"/>
                  </a:lnTo>
                  <a:lnTo>
                    <a:pt x="744733" y="1477566"/>
                  </a:lnTo>
                  <a:lnTo>
                    <a:pt x="743150" y="1477566"/>
                  </a:lnTo>
                  <a:lnTo>
                    <a:pt x="741170" y="1477566"/>
                  </a:lnTo>
                  <a:close/>
                  <a:moveTo>
                    <a:pt x="770069" y="1446213"/>
                  </a:moveTo>
                  <a:lnTo>
                    <a:pt x="773236" y="1446213"/>
                  </a:lnTo>
                  <a:lnTo>
                    <a:pt x="775612" y="1446213"/>
                  </a:lnTo>
                  <a:lnTo>
                    <a:pt x="777195" y="1446610"/>
                  </a:lnTo>
                  <a:lnTo>
                    <a:pt x="778383" y="1447404"/>
                  </a:lnTo>
                  <a:lnTo>
                    <a:pt x="779175" y="1448198"/>
                  </a:lnTo>
                  <a:lnTo>
                    <a:pt x="779175" y="1448991"/>
                  </a:lnTo>
                  <a:lnTo>
                    <a:pt x="779175" y="1450182"/>
                  </a:lnTo>
                  <a:lnTo>
                    <a:pt x="782342" y="1451373"/>
                  </a:lnTo>
                  <a:lnTo>
                    <a:pt x="784717" y="1452166"/>
                  </a:lnTo>
                  <a:lnTo>
                    <a:pt x="787092" y="1453357"/>
                  </a:lnTo>
                  <a:lnTo>
                    <a:pt x="788280" y="1455341"/>
                  </a:lnTo>
                  <a:lnTo>
                    <a:pt x="822325" y="1543051"/>
                  </a:lnTo>
                  <a:lnTo>
                    <a:pt x="818366" y="1543448"/>
                  </a:lnTo>
                  <a:lnTo>
                    <a:pt x="809261" y="1544639"/>
                  </a:lnTo>
                  <a:lnTo>
                    <a:pt x="795406" y="1546623"/>
                  </a:lnTo>
                  <a:lnTo>
                    <a:pt x="787488" y="1547020"/>
                  </a:lnTo>
                  <a:lnTo>
                    <a:pt x="778779" y="1547417"/>
                  </a:lnTo>
                  <a:lnTo>
                    <a:pt x="776403" y="1549798"/>
                  </a:lnTo>
                  <a:lnTo>
                    <a:pt x="773632" y="1552973"/>
                  </a:lnTo>
                  <a:lnTo>
                    <a:pt x="770069" y="1554957"/>
                  </a:lnTo>
                  <a:lnTo>
                    <a:pt x="766902" y="1557339"/>
                  </a:lnTo>
                  <a:lnTo>
                    <a:pt x="758589" y="1561704"/>
                  </a:lnTo>
                  <a:lnTo>
                    <a:pt x="749880" y="1564879"/>
                  </a:lnTo>
                  <a:lnTo>
                    <a:pt x="741170" y="1568054"/>
                  </a:lnTo>
                  <a:lnTo>
                    <a:pt x="731273" y="1570435"/>
                  </a:lnTo>
                  <a:lnTo>
                    <a:pt x="721772" y="1572420"/>
                  </a:lnTo>
                  <a:lnTo>
                    <a:pt x="712271" y="1574404"/>
                  </a:lnTo>
                  <a:lnTo>
                    <a:pt x="702770" y="1575595"/>
                  </a:lnTo>
                  <a:lnTo>
                    <a:pt x="694061" y="1576389"/>
                  </a:lnTo>
                  <a:lnTo>
                    <a:pt x="679414" y="1577579"/>
                  </a:lnTo>
                  <a:lnTo>
                    <a:pt x="668725" y="1577976"/>
                  </a:lnTo>
                  <a:lnTo>
                    <a:pt x="665162" y="1577976"/>
                  </a:lnTo>
                  <a:lnTo>
                    <a:pt x="672288" y="1466454"/>
                  </a:lnTo>
                  <a:lnTo>
                    <a:pt x="672684" y="1464073"/>
                  </a:lnTo>
                  <a:lnTo>
                    <a:pt x="673079" y="1462485"/>
                  </a:lnTo>
                  <a:lnTo>
                    <a:pt x="673871" y="1460898"/>
                  </a:lnTo>
                  <a:lnTo>
                    <a:pt x="675059" y="1459707"/>
                  </a:lnTo>
                  <a:lnTo>
                    <a:pt x="676642" y="1458516"/>
                  </a:lnTo>
                  <a:lnTo>
                    <a:pt x="678622" y="1456929"/>
                  </a:lnTo>
                  <a:lnTo>
                    <a:pt x="682581" y="1454944"/>
                  </a:lnTo>
                  <a:lnTo>
                    <a:pt x="687727" y="1453357"/>
                  </a:lnTo>
                  <a:lnTo>
                    <a:pt x="693269" y="1452166"/>
                  </a:lnTo>
                  <a:lnTo>
                    <a:pt x="699999" y="1451373"/>
                  </a:lnTo>
                  <a:lnTo>
                    <a:pt x="706729" y="1450182"/>
                  </a:lnTo>
                  <a:lnTo>
                    <a:pt x="721772" y="1449388"/>
                  </a:lnTo>
                  <a:lnTo>
                    <a:pt x="737212" y="1448594"/>
                  </a:lnTo>
                  <a:lnTo>
                    <a:pt x="752255" y="1447801"/>
                  </a:lnTo>
                  <a:lnTo>
                    <a:pt x="759777" y="1447404"/>
                  </a:lnTo>
                  <a:lnTo>
                    <a:pt x="766506" y="1446610"/>
                  </a:lnTo>
                  <a:lnTo>
                    <a:pt x="770069" y="1446213"/>
                  </a:lnTo>
                  <a:close/>
                  <a:moveTo>
                    <a:pt x="59062" y="1431772"/>
                  </a:moveTo>
                  <a:lnTo>
                    <a:pt x="61440" y="1459148"/>
                  </a:lnTo>
                  <a:lnTo>
                    <a:pt x="192645" y="1469067"/>
                  </a:lnTo>
                  <a:lnTo>
                    <a:pt x="59062" y="1431772"/>
                  </a:lnTo>
                  <a:close/>
                  <a:moveTo>
                    <a:pt x="1076062" y="950913"/>
                  </a:moveTo>
                  <a:lnTo>
                    <a:pt x="1080032" y="951310"/>
                  </a:lnTo>
                  <a:lnTo>
                    <a:pt x="1083606" y="951707"/>
                  </a:lnTo>
                  <a:lnTo>
                    <a:pt x="1083606" y="952104"/>
                  </a:lnTo>
                  <a:lnTo>
                    <a:pt x="1084400" y="952502"/>
                  </a:lnTo>
                  <a:lnTo>
                    <a:pt x="1087974" y="954487"/>
                  </a:lnTo>
                  <a:lnTo>
                    <a:pt x="1093136" y="957267"/>
                  </a:lnTo>
                  <a:lnTo>
                    <a:pt x="1100283" y="960444"/>
                  </a:lnTo>
                  <a:lnTo>
                    <a:pt x="1093930" y="1312288"/>
                  </a:lnTo>
                  <a:lnTo>
                    <a:pt x="1134431" y="1020408"/>
                  </a:lnTo>
                  <a:lnTo>
                    <a:pt x="1128078" y="998170"/>
                  </a:lnTo>
                  <a:lnTo>
                    <a:pt x="1141975" y="972357"/>
                  </a:lnTo>
                  <a:lnTo>
                    <a:pt x="1175726" y="972754"/>
                  </a:lnTo>
                  <a:lnTo>
                    <a:pt x="1190418" y="998170"/>
                  </a:lnTo>
                  <a:lnTo>
                    <a:pt x="1182874" y="1017231"/>
                  </a:lnTo>
                  <a:lnTo>
                    <a:pt x="1177315" y="1217775"/>
                  </a:lnTo>
                  <a:lnTo>
                    <a:pt x="1165800" y="1329364"/>
                  </a:lnTo>
                  <a:lnTo>
                    <a:pt x="1283333" y="956076"/>
                  </a:lnTo>
                  <a:lnTo>
                    <a:pt x="1317084" y="953296"/>
                  </a:lnTo>
                  <a:lnTo>
                    <a:pt x="1339717" y="952104"/>
                  </a:lnTo>
                  <a:lnTo>
                    <a:pt x="1347261" y="951707"/>
                  </a:lnTo>
                  <a:lnTo>
                    <a:pt x="1351232" y="951707"/>
                  </a:lnTo>
                  <a:lnTo>
                    <a:pt x="1365129" y="954090"/>
                  </a:lnTo>
                  <a:lnTo>
                    <a:pt x="1378630" y="957664"/>
                  </a:lnTo>
                  <a:lnTo>
                    <a:pt x="1392130" y="960444"/>
                  </a:lnTo>
                  <a:lnTo>
                    <a:pt x="1405234" y="964415"/>
                  </a:lnTo>
                  <a:lnTo>
                    <a:pt x="1418337" y="967592"/>
                  </a:lnTo>
                  <a:lnTo>
                    <a:pt x="1430249" y="971960"/>
                  </a:lnTo>
                  <a:lnTo>
                    <a:pt x="1442558" y="975534"/>
                  </a:lnTo>
                  <a:lnTo>
                    <a:pt x="1454073" y="979903"/>
                  </a:lnTo>
                  <a:lnTo>
                    <a:pt x="1465191" y="984271"/>
                  </a:lnTo>
                  <a:lnTo>
                    <a:pt x="1475118" y="988242"/>
                  </a:lnTo>
                  <a:lnTo>
                    <a:pt x="1484648" y="993007"/>
                  </a:lnTo>
                  <a:lnTo>
                    <a:pt x="1493780" y="997376"/>
                  </a:lnTo>
                  <a:lnTo>
                    <a:pt x="1501722" y="1001347"/>
                  </a:lnTo>
                  <a:lnTo>
                    <a:pt x="1508869" y="1006112"/>
                  </a:lnTo>
                  <a:lnTo>
                    <a:pt x="1514825" y="1010480"/>
                  </a:lnTo>
                  <a:lnTo>
                    <a:pt x="1520384" y="1014452"/>
                  </a:lnTo>
                  <a:lnTo>
                    <a:pt x="1523164" y="1018026"/>
                  </a:lnTo>
                  <a:lnTo>
                    <a:pt x="1526737" y="1021997"/>
                  </a:lnTo>
                  <a:lnTo>
                    <a:pt x="1529517" y="1026365"/>
                  </a:lnTo>
                  <a:lnTo>
                    <a:pt x="1532693" y="1031528"/>
                  </a:lnTo>
                  <a:lnTo>
                    <a:pt x="1535473" y="1037484"/>
                  </a:lnTo>
                  <a:lnTo>
                    <a:pt x="1538252" y="1043441"/>
                  </a:lnTo>
                  <a:lnTo>
                    <a:pt x="1541429" y="1050192"/>
                  </a:lnTo>
                  <a:lnTo>
                    <a:pt x="1544208" y="1057737"/>
                  </a:lnTo>
                  <a:lnTo>
                    <a:pt x="1549370" y="1073622"/>
                  </a:lnTo>
                  <a:lnTo>
                    <a:pt x="1554532" y="1091095"/>
                  </a:lnTo>
                  <a:lnTo>
                    <a:pt x="1558900" y="1110156"/>
                  </a:lnTo>
                  <a:lnTo>
                    <a:pt x="1563665" y="1131204"/>
                  </a:lnTo>
                  <a:lnTo>
                    <a:pt x="1568033" y="1153442"/>
                  </a:lnTo>
                  <a:lnTo>
                    <a:pt x="1572003" y="1176475"/>
                  </a:lnTo>
                  <a:lnTo>
                    <a:pt x="1575577" y="1201096"/>
                  </a:lnTo>
                  <a:lnTo>
                    <a:pt x="1579151" y="1225717"/>
                  </a:lnTo>
                  <a:lnTo>
                    <a:pt x="1582327" y="1251927"/>
                  </a:lnTo>
                  <a:lnTo>
                    <a:pt x="1585107" y="1278136"/>
                  </a:lnTo>
                  <a:lnTo>
                    <a:pt x="1588283" y="1305140"/>
                  </a:lnTo>
                  <a:lnTo>
                    <a:pt x="1590666" y="1332144"/>
                  </a:lnTo>
                  <a:lnTo>
                    <a:pt x="1595034" y="1386152"/>
                  </a:lnTo>
                  <a:lnTo>
                    <a:pt x="1598210" y="1439365"/>
                  </a:lnTo>
                  <a:lnTo>
                    <a:pt x="1601387" y="1490196"/>
                  </a:lnTo>
                  <a:lnTo>
                    <a:pt x="1602975" y="1538644"/>
                  </a:lnTo>
                  <a:lnTo>
                    <a:pt x="1603769" y="1581532"/>
                  </a:lnTo>
                  <a:lnTo>
                    <a:pt x="1603769" y="1618861"/>
                  </a:lnTo>
                  <a:lnTo>
                    <a:pt x="1603372" y="1649836"/>
                  </a:lnTo>
                  <a:lnTo>
                    <a:pt x="1602975" y="1662147"/>
                  </a:lnTo>
                  <a:lnTo>
                    <a:pt x="1602181" y="1671678"/>
                  </a:lnTo>
                  <a:lnTo>
                    <a:pt x="1601784" y="1678031"/>
                  </a:lnTo>
                  <a:lnTo>
                    <a:pt x="1601784" y="1683591"/>
                  </a:lnTo>
                  <a:lnTo>
                    <a:pt x="1602578" y="1688356"/>
                  </a:lnTo>
                  <a:lnTo>
                    <a:pt x="1602975" y="1692328"/>
                  </a:lnTo>
                  <a:lnTo>
                    <a:pt x="1604166" y="1696696"/>
                  </a:lnTo>
                  <a:lnTo>
                    <a:pt x="1605357" y="1699873"/>
                  </a:lnTo>
                  <a:lnTo>
                    <a:pt x="1607740" y="1705432"/>
                  </a:lnTo>
                  <a:lnTo>
                    <a:pt x="1609328" y="1709404"/>
                  </a:lnTo>
                  <a:lnTo>
                    <a:pt x="1609725" y="1710992"/>
                  </a:lnTo>
                  <a:lnTo>
                    <a:pt x="1609725" y="1711786"/>
                  </a:lnTo>
                  <a:lnTo>
                    <a:pt x="1609328" y="1712978"/>
                  </a:lnTo>
                  <a:lnTo>
                    <a:pt x="1608534" y="1713375"/>
                  </a:lnTo>
                  <a:lnTo>
                    <a:pt x="1606549" y="1713772"/>
                  </a:lnTo>
                  <a:lnTo>
                    <a:pt x="1604166" y="1714169"/>
                  </a:lnTo>
                  <a:lnTo>
                    <a:pt x="1599798" y="1714169"/>
                  </a:lnTo>
                  <a:lnTo>
                    <a:pt x="1595431" y="1714169"/>
                  </a:lnTo>
                  <a:lnTo>
                    <a:pt x="1583916" y="1713375"/>
                  </a:lnTo>
                  <a:lnTo>
                    <a:pt x="1571209" y="1711786"/>
                  </a:lnTo>
                  <a:lnTo>
                    <a:pt x="1558106" y="1710198"/>
                  </a:lnTo>
                  <a:lnTo>
                    <a:pt x="1534679" y="1706227"/>
                  </a:lnTo>
                  <a:lnTo>
                    <a:pt x="1521178" y="1704241"/>
                  </a:lnTo>
                  <a:lnTo>
                    <a:pt x="1520384" y="1693519"/>
                  </a:lnTo>
                  <a:lnTo>
                    <a:pt x="1518002" y="1674855"/>
                  </a:lnTo>
                  <a:lnTo>
                    <a:pt x="1511649" y="1617273"/>
                  </a:lnTo>
                  <a:lnTo>
                    <a:pt x="1493383" y="1456044"/>
                  </a:lnTo>
                  <a:lnTo>
                    <a:pt x="1474324" y="1299183"/>
                  </a:lnTo>
                  <a:lnTo>
                    <a:pt x="1467177" y="1245970"/>
                  </a:lnTo>
                  <a:lnTo>
                    <a:pt x="1465191" y="1230482"/>
                  </a:lnTo>
                  <a:lnTo>
                    <a:pt x="1463603" y="1223334"/>
                  </a:lnTo>
                  <a:lnTo>
                    <a:pt x="1462412" y="1218569"/>
                  </a:lnTo>
                  <a:lnTo>
                    <a:pt x="1461221" y="1215789"/>
                  </a:lnTo>
                  <a:lnTo>
                    <a:pt x="1460029" y="1214598"/>
                  </a:lnTo>
                  <a:lnTo>
                    <a:pt x="1459632" y="1214201"/>
                  </a:lnTo>
                  <a:lnTo>
                    <a:pt x="1459235" y="1214201"/>
                  </a:lnTo>
                  <a:lnTo>
                    <a:pt x="1458441" y="1215392"/>
                  </a:lnTo>
                  <a:lnTo>
                    <a:pt x="1457250" y="1216980"/>
                  </a:lnTo>
                  <a:lnTo>
                    <a:pt x="1456456" y="1222937"/>
                  </a:lnTo>
                  <a:lnTo>
                    <a:pt x="1456059" y="1229688"/>
                  </a:lnTo>
                  <a:lnTo>
                    <a:pt x="1455662" y="1236836"/>
                  </a:lnTo>
                  <a:lnTo>
                    <a:pt x="1455662" y="1243984"/>
                  </a:lnTo>
                  <a:lnTo>
                    <a:pt x="1451691" y="1302757"/>
                  </a:lnTo>
                  <a:lnTo>
                    <a:pt x="1447323" y="1369870"/>
                  </a:lnTo>
                  <a:lnTo>
                    <a:pt x="1442955" y="1440556"/>
                  </a:lnTo>
                  <a:lnTo>
                    <a:pt x="1439779" y="1509655"/>
                  </a:lnTo>
                  <a:lnTo>
                    <a:pt x="1434220" y="1624024"/>
                  </a:lnTo>
                  <a:lnTo>
                    <a:pt x="1431837" y="1671678"/>
                  </a:lnTo>
                  <a:lnTo>
                    <a:pt x="1431837" y="1676046"/>
                  </a:lnTo>
                  <a:lnTo>
                    <a:pt x="1431440" y="1687165"/>
                  </a:lnTo>
                  <a:lnTo>
                    <a:pt x="1429852" y="1703050"/>
                  </a:lnTo>
                  <a:lnTo>
                    <a:pt x="1428661" y="1711786"/>
                  </a:lnTo>
                  <a:lnTo>
                    <a:pt x="1427470" y="1720920"/>
                  </a:lnTo>
                  <a:lnTo>
                    <a:pt x="1425484" y="1730451"/>
                  </a:lnTo>
                  <a:lnTo>
                    <a:pt x="1422705" y="1739187"/>
                  </a:lnTo>
                  <a:lnTo>
                    <a:pt x="1419925" y="1747527"/>
                  </a:lnTo>
                  <a:lnTo>
                    <a:pt x="1416352" y="1755469"/>
                  </a:lnTo>
                  <a:lnTo>
                    <a:pt x="1414366" y="1759043"/>
                  </a:lnTo>
                  <a:lnTo>
                    <a:pt x="1412381" y="1762220"/>
                  </a:lnTo>
                  <a:lnTo>
                    <a:pt x="1409998" y="1765000"/>
                  </a:lnTo>
                  <a:lnTo>
                    <a:pt x="1407616" y="1766985"/>
                  </a:lnTo>
                  <a:lnTo>
                    <a:pt x="1404836" y="1769368"/>
                  </a:lnTo>
                  <a:lnTo>
                    <a:pt x="1402057" y="1770956"/>
                  </a:lnTo>
                  <a:lnTo>
                    <a:pt x="1398880" y="1771751"/>
                  </a:lnTo>
                  <a:lnTo>
                    <a:pt x="1395307" y="1772148"/>
                  </a:lnTo>
                  <a:lnTo>
                    <a:pt x="1350041" y="2259805"/>
                  </a:lnTo>
                  <a:lnTo>
                    <a:pt x="1229728" y="2262188"/>
                  </a:lnTo>
                  <a:lnTo>
                    <a:pt x="1221398" y="1844027"/>
                  </a:lnTo>
                  <a:lnTo>
                    <a:pt x="1224169" y="1844423"/>
                  </a:lnTo>
                  <a:lnTo>
                    <a:pt x="1226949" y="1844820"/>
                  </a:lnTo>
                  <a:lnTo>
                    <a:pt x="1221390" y="1843670"/>
                  </a:lnTo>
                  <a:lnTo>
                    <a:pt x="1221390" y="1843629"/>
                  </a:lnTo>
                  <a:lnTo>
                    <a:pt x="1221192" y="1843629"/>
                  </a:lnTo>
                  <a:lnTo>
                    <a:pt x="1215434" y="1842437"/>
                  </a:lnTo>
                  <a:lnTo>
                    <a:pt x="1204316" y="1840849"/>
                  </a:lnTo>
                  <a:lnTo>
                    <a:pt x="1190021" y="1839260"/>
                  </a:lnTo>
                  <a:lnTo>
                    <a:pt x="1160638" y="2260600"/>
                  </a:lnTo>
                  <a:lnTo>
                    <a:pt x="1054620" y="2260600"/>
                  </a:lnTo>
                  <a:lnTo>
                    <a:pt x="1015310" y="1736010"/>
                  </a:lnTo>
                  <a:lnTo>
                    <a:pt x="1010942" y="1729259"/>
                  </a:lnTo>
                  <a:lnTo>
                    <a:pt x="1006574" y="1722508"/>
                  </a:lnTo>
                  <a:lnTo>
                    <a:pt x="1002604" y="1715757"/>
                  </a:lnTo>
                  <a:lnTo>
                    <a:pt x="999030" y="1708609"/>
                  </a:lnTo>
                  <a:lnTo>
                    <a:pt x="995456" y="1701461"/>
                  </a:lnTo>
                  <a:lnTo>
                    <a:pt x="992677" y="1693916"/>
                  </a:lnTo>
                  <a:lnTo>
                    <a:pt x="989500" y="1687165"/>
                  </a:lnTo>
                  <a:lnTo>
                    <a:pt x="987515" y="1679620"/>
                  </a:lnTo>
                  <a:lnTo>
                    <a:pt x="986721" y="1675649"/>
                  </a:lnTo>
                  <a:lnTo>
                    <a:pt x="982353" y="1629583"/>
                  </a:lnTo>
                  <a:lnTo>
                    <a:pt x="977985" y="1578355"/>
                  </a:lnTo>
                  <a:lnTo>
                    <a:pt x="972029" y="1512831"/>
                  </a:lnTo>
                  <a:lnTo>
                    <a:pt x="960514" y="1330555"/>
                  </a:lnTo>
                  <a:lnTo>
                    <a:pt x="955352" y="1372650"/>
                  </a:lnTo>
                  <a:lnTo>
                    <a:pt x="948602" y="1421892"/>
                  </a:lnTo>
                  <a:lnTo>
                    <a:pt x="942249" y="1462795"/>
                  </a:lnTo>
                  <a:lnTo>
                    <a:pt x="939866" y="1479871"/>
                  </a:lnTo>
                  <a:lnTo>
                    <a:pt x="938278" y="1480268"/>
                  </a:lnTo>
                  <a:lnTo>
                    <a:pt x="938675" y="1485430"/>
                  </a:lnTo>
                  <a:lnTo>
                    <a:pt x="849731" y="1541027"/>
                  </a:lnTo>
                  <a:lnTo>
                    <a:pt x="804862" y="1434997"/>
                  </a:lnTo>
                  <a:lnTo>
                    <a:pt x="915248" y="1388137"/>
                  </a:lnTo>
                  <a:lnTo>
                    <a:pt x="915248" y="1370664"/>
                  </a:lnTo>
                  <a:lnTo>
                    <a:pt x="916439" y="1352397"/>
                  </a:lnTo>
                  <a:lnTo>
                    <a:pt x="917630" y="1332541"/>
                  </a:lnTo>
                  <a:lnTo>
                    <a:pt x="919616" y="1312288"/>
                  </a:lnTo>
                  <a:lnTo>
                    <a:pt x="923586" y="1282107"/>
                  </a:lnTo>
                  <a:lnTo>
                    <a:pt x="928351" y="1250735"/>
                  </a:lnTo>
                  <a:lnTo>
                    <a:pt x="934307" y="1218569"/>
                  </a:lnTo>
                  <a:lnTo>
                    <a:pt x="941455" y="1187197"/>
                  </a:lnTo>
                  <a:lnTo>
                    <a:pt x="948999" y="1155428"/>
                  </a:lnTo>
                  <a:lnTo>
                    <a:pt x="953367" y="1139940"/>
                  </a:lnTo>
                  <a:lnTo>
                    <a:pt x="958132" y="1124453"/>
                  </a:lnTo>
                  <a:lnTo>
                    <a:pt x="962499" y="1109759"/>
                  </a:lnTo>
                  <a:lnTo>
                    <a:pt x="967661" y="1095066"/>
                  </a:lnTo>
                  <a:lnTo>
                    <a:pt x="972823" y="1080770"/>
                  </a:lnTo>
                  <a:lnTo>
                    <a:pt x="977985" y="1067268"/>
                  </a:lnTo>
                  <a:lnTo>
                    <a:pt x="983147" y="1053766"/>
                  </a:lnTo>
                  <a:lnTo>
                    <a:pt x="988706" y="1041058"/>
                  </a:lnTo>
                  <a:lnTo>
                    <a:pt x="994662" y="1028748"/>
                  </a:lnTo>
                  <a:lnTo>
                    <a:pt x="1000618" y="1017629"/>
                  </a:lnTo>
                  <a:lnTo>
                    <a:pt x="1006971" y="1006906"/>
                  </a:lnTo>
                  <a:lnTo>
                    <a:pt x="1013324" y="996979"/>
                  </a:lnTo>
                  <a:lnTo>
                    <a:pt x="1019678" y="987845"/>
                  </a:lnTo>
                  <a:lnTo>
                    <a:pt x="1026428" y="979505"/>
                  </a:lnTo>
                  <a:lnTo>
                    <a:pt x="1033178" y="972357"/>
                  </a:lnTo>
                  <a:lnTo>
                    <a:pt x="1039928" y="966004"/>
                  </a:lnTo>
                  <a:lnTo>
                    <a:pt x="1047075" y="960444"/>
                  </a:lnTo>
                  <a:lnTo>
                    <a:pt x="1050252" y="958458"/>
                  </a:lnTo>
                  <a:lnTo>
                    <a:pt x="1054223" y="956870"/>
                  </a:lnTo>
                  <a:lnTo>
                    <a:pt x="1057399" y="954884"/>
                  </a:lnTo>
                  <a:lnTo>
                    <a:pt x="1061370" y="953296"/>
                  </a:lnTo>
                  <a:lnTo>
                    <a:pt x="1064547" y="952502"/>
                  </a:lnTo>
                  <a:lnTo>
                    <a:pt x="1068517" y="951707"/>
                  </a:lnTo>
                  <a:lnTo>
                    <a:pt x="1072488" y="951310"/>
                  </a:lnTo>
                  <a:lnTo>
                    <a:pt x="1076062" y="950913"/>
                  </a:lnTo>
                  <a:close/>
                  <a:moveTo>
                    <a:pt x="460208" y="927100"/>
                  </a:moveTo>
                  <a:lnTo>
                    <a:pt x="466154" y="927100"/>
                  </a:lnTo>
                  <a:lnTo>
                    <a:pt x="472099" y="927497"/>
                  </a:lnTo>
                  <a:lnTo>
                    <a:pt x="477649" y="929084"/>
                  </a:lnTo>
                  <a:lnTo>
                    <a:pt x="483198" y="931068"/>
                  </a:lnTo>
                  <a:lnTo>
                    <a:pt x="488351" y="933845"/>
                  </a:lnTo>
                  <a:lnTo>
                    <a:pt x="493505" y="937416"/>
                  </a:lnTo>
                  <a:lnTo>
                    <a:pt x="498658" y="940987"/>
                  </a:lnTo>
                  <a:lnTo>
                    <a:pt x="503414" y="945351"/>
                  </a:lnTo>
                  <a:lnTo>
                    <a:pt x="508171" y="950509"/>
                  </a:lnTo>
                  <a:lnTo>
                    <a:pt x="512531" y="955666"/>
                  </a:lnTo>
                  <a:lnTo>
                    <a:pt x="516891" y="962015"/>
                  </a:lnTo>
                  <a:lnTo>
                    <a:pt x="520855" y="968363"/>
                  </a:lnTo>
                  <a:lnTo>
                    <a:pt x="525216" y="975504"/>
                  </a:lnTo>
                  <a:lnTo>
                    <a:pt x="528783" y="982646"/>
                  </a:lnTo>
                  <a:lnTo>
                    <a:pt x="532747" y="990581"/>
                  </a:lnTo>
                  <a:lnTo>
                    <a:pt x="535918" y="998913"/>
                  </a:lnTo>
                  <a:lnTo>
                    <a:pt x="539486" y="1007245"/>
                  </a:lnTo>
                  <a:lnTo>
                    <a:pt x="546224" y="1025495"/>
                  </a:lnTo>
                  <a:lnTo>
                    <a:pt x="552170" y="1044539"/>
                  </a:lnTo>
                  <a:lnTo>
                    <a:pt x="557720" y="1064774"/>
                  </a:lnTo>
                  <a:lnTo>
                    <a:pt x="562080" y="1086199"/>
                  </a:lnTo>
                  <a:lnTo>
                    <a:pt x="566837" y="1108020"/>
                  </a:lnTo>
                  <a:lnTo>
                    <a:pt x="570800" y="1129842"/>
                  </a:lnTo>
                  <a:lnTo>
                    <a:pt x="573972" y="1152060"/>
                  </a:lnTo>
                  <a:lnTo>
                    <a:pt x="577539" y="1175072"/>
                  </a:lnTo>
                  <a:lnTo>
                    <a:pt x="579917" y="1197290"/>
                  </a:lnTo>
                  <a:lnTo>
                    <a:pt x="582296" y="1219508"/>
                  </a:lnTo>
                  <a:lnTo>
                    <a:pt x="584674" y="1240933"/>
                  </a:lnTo>
                  <a:lnTo>
                    <a:pt x="587449" y="1282592"/>
                  </a:lnTo>
                  <a:lnTo>
                    <a:pt x="589431" y="1319887"/>
                  </a:lnTo>
                  <a:lnTo>
                    <a:pt x="591016" y="1351628"/>
                  </a:lnTo>
                  <a:lnTo>
                    <a:pt x="591016" y="1376226"/>
                  </a:lnTo>
                  <a:lnTo>
                    <a:pt x="591016" y="1392890"/>
                  </a:lnTo>
                  <a:lnTo>
                    <a:pt x="590620" y="1397651"/>
                  </a:lnTo>
                  <a:lnTo>
                    <a:pt x="589827" y="1399635"/>
                  </a:lnTo>
                  <a:lnTo>
                    <a:pt x="588242" y="1390510"/>
                  </a:lnTo>
                  <a:lnTo>
                    <a:pt x="585070" y="1366308"/>
                  </a:lnTo>
                  <a:lnTo>
                    <a:pt x="580710" y="1336551"/>
                  </a:lnTo>
                  <a:lnTo>
                    <a:pt x="577143" y="1307191"/>
                  </a:lnTo>
                  <a:lnTo>
                    <a:pt x="571197" y="1397254"/>
                  </a:lnTo>
                  <a:lnTo>
                    <a:pt x="204933" y="1299256"/>
                  </a:lnTo>
                  <a:lnTo>
                    <a:pt x="140718" y="1285370"/>
                  </a:lnTo>
                  <a:lnTo>
                    <a:pt x="569611" y="1420266"/>
                  </a:lnTo>
                  <a:lnTo>
                    <a:pt x="569215" y="1425424"/>
                  </a:lnTo>
                  <a:lnTo>
                    <a:pt x="647700" y="1454784"/>
                  </a:lnTo>
                  <a:lnTo>
                    <a:pt x="646511" y="1467083"/>
                  </a:lnTo>
                  <a:lnTo>
                    <a:pt x="644925" y="1480970"/>
                  </a:lnTo>
                  <a:lnTo>
                    <a:pt x="642150" y="1513503"/>
                  </a:lnTo>
                  <a:lnTo>
                    <a:pt x="638979" y="1548418"/>
                  </a:lnTo>
                  <a:lnTo>
                    <a:pt x="636997" y="1565478"/>
                  </a:lnTo>
                  <a:lnTo>
                    <a:pt x="634619" y="1582539"/>
                  </a:lnTo>
                  <a:lnTo>
                    <a:pt x="619160" y="1576587"/>
                  </a:lnTo>
                  <a:lnTo>
                    <a:pt x="601322" y="1570636"/>
                  </a:lnTo>
                  <a:lnTo>
                    <a:pt x="581107" y="1564288"/>
                  </a:lnTo>
                  <a:lnTo>
                    <a:pt x="559305" y="1557940"/>
                  </a:lnTo>
                  <a:lnTo>
                    <a:pt x="553359" y="1625388"/>
                  </a:lnTo>
                  <a:lnTo>
                    <a:pt x="550981" y="1651177"/>
                  </a:lnTo>
                  <a:lnTo>
                    <a:pt x="550188" y="1655542"/>
                  </a:lnTo>
                  <a:lnTo>
                    <a:pt x="547810" y="1662683"/>
                  </a:lnTo>
                  <a:lnTo>
                    <a:pt x="545035" y="1669825"/>
                  </a:lnTo>
                  <a:lnTo>
                    <a:pt x="541864" y="1676966"/>
                  </a:lnTo>
                  <a:lnTo>
                    <a:pt x="538693" y="1684108"/>
                  </a:lnTo>
                  <a:lnTo>
                    <a:pt x="534729" y="1690853"/>
                  </a:lnTo>
                  <a:lnTo>
                    <a:pt x="531161" y="1697994"/>
                  </a:lnTo>
                  <a:lnTo>
                    <a:pt x="526801" y="1704739"/>
                  </a:lnTo>
                  <a:lnTo>
                    <a:pt x="522045" y="1711484"/>
                  </a:lnTo>
                  <a:lnTo>
                    <a:pt x="483198" y="2235200"/>
                  </a:lnTo>
                  <a:lnTo>
                    <a:pt x="377362" y="2235200"/>
                  </a:lnTo>
                  <a:lnTo>
                    <a:pt x="324246" y="1818608"/>
                  </a:lnTo>
                  <a:lnTo>
                    <a:pt x="317508" y="1819401"/>
                  </a:lnTo>
                  <a:lnTo>
                    <a:pt x="310769" y="1819798"/>
                  </a:lnTo>
                  <a:lnTo>
                    <a:pt x="306409" y="1819401"/>
                  </a:lnTo>
                  <a:lnTo>
                    <a:pt x="302049" y="1819005"/>
                  </a:lnTo>
                  <a:lnTo>
                    <a:pt x="316319" y="2229646"/>
                  </a:lnTo>
                  <a:lnTo>
                    <a:pt x="188285" y="2234803"/>
                  </a:lnTo>
                  <a:lnTo>
                    <a:pt x="132790" y="1794803"/>
                  </a:lnTo>
                  <a:lnTo>
                    <a:pt x="128430" y="1793612"/>
                  </a:lnTo>
                  <a:lnTo>
                    <a:pt x="124863" y="1792025"/>
                  </a:lnTo>
                  <a:lnTo>
                    <a:pt x="120899" y="1789248"/>
                  </a:lnTo>
                  <a:lnTo>
                    <a:pt x="117728" y="1786471"/>
                  </a:lnTo>
                  <a:lnTo>
                    <a:pt x="114160" y="1783297"/>
                  </a:lnTo>
                  <a:lnTo>
                    <a:pt x="111385" y="1779329"/>
                  </a:lnTo>
                  <a:lnTo>
                    <a:pt x="108611" y="1775362"/>
                  </a:lnTo>
                  <a:lnTo>
                    <a:pt x="105836" y="1770997"/>
                  </a:lnTo>
                  <a:lnTo>
                    <a:pt x="103458" y="1766236"/>
                  </a:lnTo>
                  <a:lnTo>
                    <a:pt x="101079" y="1761078"/>
                  </a:lnTo>
                  <a:lnTo>
                    <a:pt x="97115" y="1750763"/>
                  </a:lnTo>
                  <a:lnTo>
                    <a:pt x="93151" y="1739257"/>
                  </a:lnTo>
                  <a:lnTo>
                    <a:pt x="90377" y="1727354"/>
                  </a:lnTo>
                  <a:lnTo>
                    <a:pt x="87602" y="1715848"/>
                  </a:lnTo>
                  <a:lnTo>
                    <a:pt x="85224" y="1704342"/>
                  </a:lnTo>
                  <a:lnTo>
                    <a:pt x="81656" y="1683314"/>
                  </a:lnTo>
                  <a:lnTo>
                    <a:pt x="78881" y="1666254"/>
                  </a:lnTo>
                  <a:lnTo>
                    <a:pt x="78089" y="1659906"/>
                  </a:lnTo>
                  <a:lnTo>
                    <a:pt x="76899" y="1655938"/>
                  </a:lnTo>
                  <a:lnTo>
                    <a:pt x="76503" y="1651177"/>
                  </a:lnTo>
                  <a:lnTo>
                    <a:pt x="70557" y="1587300"/>
                  </a:lnTo>
                  <a:lnTo>
                    <a:pt x="63819" y="1517074"/>
                  </a:lnTo>
                  <a:lnTo>
                    <a:pt x="56684" y="1428598"/>
                  </a:lnTo>
                  <a:lnTo>
                    <a:pt x="47567" y="1425424"/>
                  </a:lnTo>
                  <a:lnTo>
                    <a:pt x="39639" y="1421853"/>
                  </a:lnTo>
                  <a:lnTo>
                    <a:pt x="32900" y="1418679"/>
                  </a:lnTo>
                  <a:lnTo>
                    <a:pt x="27351" y="1415505"/>
                  </a:lnTo>
                  <a:lnTo>
                    <a:pt x="23387" y="1412331"/>
                  </a:lnTo>
                  <a:lnTo>
                    <a:pt x="20216" y="1409157"/>
                  </a:lnTo>
                  <a:lnTo>
                    <a:pt x="19423" y="1407967"/>
                  </a:lnTo>
                  <a:lnTo>
                    <a:pt x="18630" y="1406776"/>
                  </a:lnTo>
                  <a:lnTo>
                    <a:pt x="18234" y="1405189"/>
                  </a:lnTo>
                  <a:lnTo>
                    <a:pt x="18630" y="1403999"/>
                  </a:lnTo>
                  <a:lnTo>
                    <a:pt x="16252" y="1398445"/>
                  </a:lnTo>
                  <a:lnTo>
                    <a:pt x="13874" y="1390906"/>
                  </a:lnTo>
                  <a:lnTo>
                    <a:pt x="11892" y="1381781"/>
                  </a:lnTo>
                  <a:lnTo>
                    <a:pt x="9910" y="1371465"/>
                  </a:lnTo>
                  <a:lnTo>
                    <a:pt x="7531" y="1359166"/>
                  </a:lnTo>
                  <a:lnTo>
                    <a:pt x="5549" y="1346073"/>
                  </a:lnTo>
                  <a:lnTo>
                    <a:pt x="3964" y="1331393"/>
                  </a:lnTo>
                  <a:lnTo>
                    <a:pt x="2775" y="1315920"/>
                  </a:lnTo>
                  <a:lnTo>
                    <a:pt x="1189" y="1299256"/>
                  </a:lnTo>
                  <a:lnTo>
                    <a:pt x="396" y="1282196"/>
                  </a:lnTo>
                  <a:lnTo>
                    <a:pt x="0" y="1263945"/>
                  </a:lnTo>
                  <a:lnTo>
                    <a:pt x="396" y="1245297"/>
                  </a:lnTo>
                  <a:lnTo>
                    <a:pt x="793" y="1226253"/>
                  </a:lnTo>
                  <a:lnTo>
                    <a:pt x="2378" y="1206812"/>
                  </a:lnTo>
                  <a:lnTo>
                    <a:pt x="4360" y="1187371"/>
                  </a:lnTo>
                  <a:lnTo>
                    <a:pt x="6739" y="1167533"/>
                  </a:lnTo>
                  <a:lnTo>
                    <a:pt x="10306" y="1147696"/>
                  </a:lnTo>
                  <a:lnTo>
                    <a:pt x="14270" y="1127858"/>
                  </a:lnTo>
                  <a:lnTo>
                    <a:pt x="19423" y="1108417"/>
                  </a:lnTo>
                  <a:lnTo>
                    <a:pt x="22594" y="1098498"/>
                  </a:lnTo>
                  <a:lnTo>
                    <a:pt x="25369" y="1088976"/>
                  </a:lnTo>
                  <a:lnTo>
                    <a:pt x="28540" y="1079851"/>
                  </a:lnTo>
                  <a:lnTo>
                    <a:pt x="32504" y="1070329"/>
                  </a:lnTo>
                  <a:lnTo>
                    <a:pt x="36468" y="1061203"/>
                  </a:lnTo>
                  <a:lnTo>
                    <a:pt x="40035" y="1052475"/>
                  </a:lnTo>
                  <a:lnTo>
                    <a:pt x="44792" y="1043349"/>
                  </a:lnTo>
                  <a:lnTo>
                    <a:pt x="49549" y="1034621"/>
                  </a:lnTo>
                  <a:lnTo>
                    <a:pt x="53909" y="1026289"/>
                  </a:lnTo>
                  <a:lnTo>
                    <a:pt x="59458" y="1018354"/>
                  </a:lnTo>
                  <a:lnTo>
                    <a:pt x="65008" y="1010022"/>
                  </a:lnTo>
                  <a:lnTo>
                    <a:pt x="70557" y="1002087"/>
                  </a:lnTo>
                  <a:lnTo>
                    <a:pt x="76899" y="994548"/>
                  </a:lnTo>
                  <a:lnTo>
                    <a:pt x="83242" y="987407"/>
                  </a:lnTo>
                  <a:lnTo>
                    <a:pt x="89980" y="980662"/>
                  </a:lnTo>
                  <a:lnTo>
                    <a:pt x="97115" y="973917"/>
                  </a:lnTo>
                  <a:lnTo>
                    <a:pt x="104250" y="967569"/>
                  </a:lnTo>
                  <a:lnTo>
                    <a:pt x="112178" y="961618"/>
                  </a:lnTo>
                  <a:lnTo>
                    <a:pt x="120106" y="956063"/>
                  </a:lnTo>
                  <a:lnTo>
                    <a:pt x="128430" y="950905"/>
                  </a:lnTo>
                  <a:lnTo>
                    <a:pt x="137547" y="946144"/>
                  </a:lnTo>
                  <a:lnTo>
                    <a:pt x="146664" y="941383"/>
                  </a:lnTo>
                  <a:lnTo>
                    <a:pt x="155781" y="937416"/>
                  </a:lnTo>
                  <a:lnTo>
                    <a:pt x="166087" y="933845"/>
                  </a:lnTo>
                  <a:lnTo>
                    <a:pt x="175997" y="930671"/>
                  </a:lnTo>
                  <a:lnTo>
                    <a:pt x="187096" y="927894"/>
                  </a:lnTo>
                  <a:lnTo>
                    <a:pt x="190663" y="927497"/>
                  </a:lnTo>
                  <a:lnTo>
                    <a:pt x="198591" y="927894"/>
                  </a:lnTo>
                  <a:lnTo>
                    <a:pt x="221185" y="929084"/>
                  </a:lnTo>
                  <a:lnTo>
                    <a:pt x="254878" y="931861"/>
                  </a:lnTo>
                  <a:lnTo>
                    <a:pt x="371813" y="1304811"/>
                  </a:lnTo>
                  <a:lnTo>
                    <a:pt x="360714" y="1193322"/>
                  </a:lnTo>
                  <a:lnTo>
                    <a:pt x="355165" y="993358"/>
                  </a:lnTo>
                  <a:lnTo>
                    <a:pt x="347633" y="973917"/>
                  </a:lnTo>
                  <a:lnTo>
                    <a:pt x="362300" y="948525"/>
                  </a:lnTo>
                  <a:lnTo>
                    <a:pt x="395993" y="948525"/>
                  </a:lnTo>
                  <a:lnTo>
                    <a:pt x="409866" y="973917"/>
                  </a:lnTo>
                  <a:lnTo>
                    <a:pt x="403524" y="996532"/>
                  </a:lnTo>
                  <a:lnTo>
                    <a:pt x="443956" y="1288147"/>
                  </a:lnTo>
                  <a:lnTo>
                    <a:pt x="437614" y="937019"/>
                  </a:lnTo>
                  <a:lnTo>
                    <a:pt x="444749" y="933448"/>
                  </a:lnTo>
                  <a:lnTo>
                    <a:pt x="449902" y="930671"/>
                  </a:lnTo>
                  <a:lnTo>
                    <a:pt x="453073" y="928687"/>
                  </a:lnTo>
                  <a:lnTo>
                    <a:pt x="453866" y="927894"/>
                  </a:lnTo>
                  <a:lnTo>
                    <a:pt x="460208" y="927100"/>
                  </a:lnTo>
                  <a:close/>
                  <a:moveTo>
                    <a:pt x="1383083" y="640160"/>
                  </a:moveTo>
                  <a:lnTo>
                    <a:pt x="1382686" y="644922"/>
                  </a:lnTo>
                  <a:lnTo>
                    <a:pt x="1384275" y="651669"/>
                  </a:lnTo>
                  <a:lnTo>
                    <a:pt x="1385070" y="658813"/>
                  </a:lnTo>
                  <a:lnTo>
                    <a:pt x="1385467" y="666750"/>
                  </a:lnTo>
                  <a:lnTo>
                    <a:pt x="1385864" y="674688"/>
                  </a:lnTo>
                  <a:lnTo>
                    <a:pt x="1386262" y="674688"/>
                  </a:lnTo>
                  <a:lnTo>
                    <a:pt x="1385467" y="660797"/>
                  </a:lnTo>
                  <a:lnTo>
                    <a:pt x="1383083" y="640160"/>
                  </a:lnTo>
                  <a:close/>
                  <a:moveTo>
                    <a:pt x="153566" y="634207"/>
                  </a:moveTo>
                  <a:lnTo>
                    <a:pt x="152376" y="649288"/>
                  </a:lnTo>
                  <a:lnTo>
                    <a:pt x="152773" y="649685"/>
                  </a:lnTo>
                  <a:lnTo>
                    <a:pt x="153566" y="634207"/>
                  </a:lnTo>
                  <a:close/>
                  <a:moveTo>
                    <a:pt x="155152" y="615157"/>
                  </a:moveTo>
                  <a:lnTo>
                    <a:pt x="153566" y="633810"/>
                  </a:lnTo>
                  <a:lnTo>
                    <a:pt x="154359" y="626666"/>
                  </a:lnTo>
                  <a:lnTo>
                    <a:pt x="155548" y="619919"/>
                  </a:lnTo>
                  <a:lnTo>
                    <a:pt x="155152" y="615157"/>
                  </a:lnTo>
                  <a:close/>
                  <a:moveTo>
                    <a:pt x="1356862" y="559594"/>
                  </a:moveTo>
                  <a:lnTo>
                    <a:pt x="1359643" y="561578"/>
                  </a:lnTo>
                  <a:lnTo>
                    <a:pt x="1362424" y="563960"/>
                  </a:lnTo>
                  <a:lnTo>
                    <a:pt x="1367589" y="569516"/>
                  </a:lnTo>
                  <a:lnTo>
                    <a:pt x="1365205" y="565547"/>
                  </a:lnTo>
                  <a:lnTo>
                    <a:pt x="1362424" y="562372"/>
                  </a:lnTo>
                  <a:lnTo>
                    <a:pt x="1361232" y="561181"/>
                  </a:lnTo>
                  <a:lnTo>
                    <a:pt x="1359643" y="560388"/>
                  </a:lnTo>
                  <a:lnTo>
                    <a:pt x="1358451" y="559991"/>
                  </a:lnTo>
                  <a:lnTo>
                    <a:pt x="1356862" y="559594"/>
                  </a:lnTo>
                  <a:close/>
                  <a:moveTo>
                    <a:pt x="180128" y="534591"/>
                  </a:moveTo>
                  <a:lnTo>
                    <a:pt x="178939" y="535385"/>
                  </a:lnTo>
                  <a:lnTo>
                    <a:pt x="176956" y="536178"/>
                  </a:lnTo>
                  <a:lnTo>
                    <a:pt x="175767" y="536972"/>
                  </a:lnTo>
                  <a:lnTo>
                    <a:pt x="173388" y="540544"/>
                  </a:lnTo>
                  <a:lnTo>
                    <a:pt x="170613" y="544513"/>
                  </a:lnTo>
                  <a:lnTo>
                    <a:pt x="175767" y="539353"/>
                  </a:lnTo>
                  <a:lnTo>
                    <a:pt x="178939" y="536575"/>
                  </a:lnTo>
                  <a:lnTo>
                    <a:pt x="181714" y="534591"/>
                  </a:lnTo>
                  <a:lnTo>
                    <a:pt x="180128" y="534591"/>
                  </a:lnTo>
                  <a:close/>
                  <a:moveTo>
                    <a:pt x="1221780" y="479425"/>
                  </a:moveTo>
                  <a:lnTo>
                    <a:pt x="1236480" y="479425"/>
                  </a:lnTo>
                  <a:lnTo>
                    <a:pt x="1251578" y="480219"/>
                  </a:lnTo>
                  <a:lnTo>
                    <a:pt x="1267072" y="481806"/>
                  </a:lnTo>
                  <a:lnTo>
                    <a:pt x="1282964" y="484585"/>
                  </a:lnTo>
                  <a:lnTo>
                    <a:pt x="1299253" y="488156"/>
                  </a:lnTo>
                  <a:lnTo>
                    <a:pt x="1315940" y="492919"/>
                  </a:lnTo>
                  <a:lnTo>
                    <a:pt x="1323886" y="495300"/>
                  </a:lnTo>
                  <a:lnTo>
                    <a:pt x="1332229" y="498872"/>
                  </a:lnTo>
                  <a:lnTo>
                    <a:pt x="1340970" y="502047"/>
                  </a:lnTo>
                  <a:lnTo>
                    <a:pt x="1349710" y="505619"/>
                  </a:lnTo>
                  <a:lnTo>
                    <a:pt x="1358054" y="509588"/>
                  </a:lnTo>
                  <a:lnTo>
                    <a:pt x="1366794" y="513953"/>
                  </a:lnTo>
                  <a:lnTo>
                    <a:pt x="1368383" y="515144"/>
                  </a:lnTo>
                  <a:lnTo>
                    <a:pt x="1370370" y="516731"/>
                  </a:lnTo>
                  <a:lnTo>
                    <a:pt x="1374343" y="521494"/>
                  </a:lnTo>
                  <a:lnTo>
                    <a:pt x="1378713" y="527844"/>
                  </a:lnTo>
                  <a:lnTo>
                    <a:pt x="1383878" y="536178"/>
                  </a:lnTo>
                  <a:lnTo>
                    <a:pt x="1388646" y="545703"/>
                  </a:lnTo>
                  <a:lnTo>
                    <a:pt x="1393413" y="556022"/>
                  </a:lnTo>
                  <a:lnTo>
                    <a:pt x="1397783" y="567928"/>
                  </a:lnTo>
                  <a:lnTo>
                    <a:pt x="1401756" y="580231"/>
                  </a:lnTo>
                  <a:lnTo>
                    <a:pt x="1404935" y="592931"/>
                  </a:lnTo>
                  <a:lnTo>
                    <a:pt x="1406127" y="599282"/>
                  </a:lnTo>
                  <a:lnTo>
                    <a:pt x="1407319" y="605632"/>
                  </a:lnTo>
                  <a:lnTo>
                    <a:pt x="1407716" y="612378"/>
                  </a:lnTo>
                  <a:lnTo>
                    <a:pt x="1408113" y="618728"/>
                  </a:lnTo>
                  <a:lnTo>
                    <a:pt x="1408113" y="624682"/>
                  </a:lnTo>
                  <a:lnTo>
                    <a:pt x="1408113" y="631032"/>
                  </a:lnTo>
                  <a:lnTo>
                    <a:pt x="1407319" y="637382"/>
                  </a:lnTo>
                  <a:lnTo>
                    <a:pt x="1406524" y="643335"/>
                  </a:lnTo>
                  <a:lnTo>
                    <a:pt x="1404935" y="649288"/>
                  </a:lnTo>
                  <a:lnTo>
                    <a:pt x="1402551" y="654844"/>
                  </a:lnTo>
                  <a:lnTo>
                    <a:pt x="1400167" y="660400"/>
                  </a:lnTo>
                  <a:lnTo>
                    <a:pt x="1397386" y="665163"/>
                  </a:lnTo>
                  <a:lnTo>
                    <a:pt x="1393810" y="670322"/>
                  </a:lnTo>
                  <a:lnTo>
                    <a:pt x="1389440" y="675085"/>
                  </a:lnTo>
                  <a:lnTo>
                    <a:pt x="1391427" y="675878"/>
                  </a:lnTo>
                  <a:lnTo>
                    <a:pt x="1392619" y="677466"/>
                  </a:lnTo>
                  <a:lnTo>
                    <a:pt x="1393413" y="679053"/>
                  </a:lnTo>
                  <a:lnTo>
                    <a:pt x="1394605" y="681832"/>
                  </a:lnTo>
                  <a:lnTo>
                    <a:pt x="1396591" y="687785"/>
                  </a:lnTo>
                  <a:lnTo>
                    <a:pt x="1398975" y="694928"/>
                  </a:lnTo>
                  <a:lnTo>
                    <a:pt x="1400167" y="703263"/>
                  </a:lnTo>
                  <a:lnTo>
                    <a:pt x="1401359" y="712788"/>
                  </a:lnTo>
                  <a:lnTo>
                    <a:pt x="1402154" y="723107"/>
                  </a:lnTo>
                  <a:lnTo>
                    <a:pt x="1402154" y="734616"/>
                  </a:lnTo>
                  <a:lnTo>
                    <a:pt x="1402154" y="746125"/>
                  </a:lnTo>
                  <a:lnTo>
                    <a:pt x="1401359" y="757635"/>
                  </a:lnTo>
                  <a:lnTo>
                    <a:pt x="1399770" y="768350"/>
                  </a:lnTo>
                  <a:lnTo>
                    <a:pt x="1398181" y="777082"/>
                  </a:lnTo>
                  <a:lnTo>
                    <a:pt x="1395797" y="784225"/>
                  </a:lnTo>
                  <a:lnTo>
                    <a:pt x="1394605" y="787004"/>
                  </a:lnTo>
                  <a:lnTo>
                    <a:pt x="1393413" y="789782"/>
                  </a:lnTo>
                  <a:lnTo>
                    <a:pt x="1392221" y="791766"/>
                  </a:lnTo>
                  <a:lnTo>
                    <a:pt x="1390632" y="793354"/>
                  </a:lnTo>
                  <a:lnTo>
                    <a:pt x="1389043" y="794147"/>
                  </a:lnTo>
                  <a:lnTo>
                    <a:pt x="1387454" y="794941"/>
                  </a:lnTo>
                  <a:lnTo>
                    <a:pt x="1386262" y="794147"/>
                  </a:lnTo>
                  <a:lnTo>
                    <a:pt x="1385070" y="793354"/>
                  </a:lnTo>
                  <a:lnTo>
                    <a:pt x="1383878" y="792163"/>
                  </a:lnTo>
                  <a:lnTo>
                    <a:pt x="1382289" y="790575"/>
                  </a:lnTo>
                  <a:lnTo>
                    <a:pt x="1379905" y="785813"/>
                  </a:lnTo>
                  <a:lnTo>
                    <a:pt x="1377918" y="779463"/>
                  </a:lnTo>
                  <a:lnTo>
                    <a:pt x="1375137" y="788988"/>
                  </a:lnTo>
                  <a:lnTo>
                    <a:pt x="1372356" y="798116"/>
                  </a:lnTo>
                  <a:lnTo>
                    <a:pt x="1368781" y="807244"/>
                  </a:lnTo>
                  <a:lnTo>
                    <a:pt x="1365602" y="816372"/>
                  </a:lnTo>
                  <a:lnTo>
                    <a:pt x="1361232" y="825104"/>
                  </a:lnTo>
                  <a:lnTo>
                    <a:pt x="1357259" y="833438"/>
                  </a:lnTo>
                  <a:lnTo>
                    <a:pt x="1352889" y="842169"/>
                  </a:lnTo>
                  <a:lnTo>
                    <a:pt x="1348121" y="850504"/>
                  </a:lnTo>
                  <a:lnTo>
                    <a:pt x="1343354" y="858044"/>
                  </a:lnTo>
                  <a:lnTo>
                    <a:pt x="1338189" y="865585"/>
                  </a:lnTo>
                  <a:lnTo>
                    <a:pt x="1333024" y="873126"/>
                  </a:lnTo>
                  <a:lnTo>
                    <a:pt x="1327462" y="880269"/>
                  </a:lnTo>
                  <a:lnTo>
                    <a:pt x="1321899" y="887413"/>
                  </a:lnTo>
                  <a:lnTo>
                    <a:pt x="1316337" y="893763"/>
                  </a:lnTo>
                  <a:lnTo>
                    <a:pt x="1310378" y="900113"/>
                  </a:lnTo>
                  <a:lnTo>
                    <a:pt x="1304418" y="906463"/>
                  </a:lnTo>
                  <a:lnTo>
                    <a:pt x="1298459" y="912416"/>
                  </a:lnTo>
                  <a:lnTo>
                    <a:pt x="1292499" y="917972"/>
                  </a:lnTo>
                  <a:lnTo>
                    <a:pt x="1286540" y="922735"/>
                  </a:lnTo>
                  <a:lnTo>
                    <a:pt x="1280183" y="927497"/>
                  </a:lnTo>
                  <a:lnTo>
                    <a:pt x="1274224" y="932260"/>
                  </a:lnTo>
                  <a:lnTo>
                    <a:pt x="1268661" y="936229"/>
                  </a:lnTo>
                  <a:lnTo>
                    <a:pt x="1262702" y="940197"/>
                  </a:lnTo>
                  <a:lnTo>
                    <a:pt x="1256743" y="943769"/>
                  </a:lnTo>
                  <a:lnTo>
                    <a:pt x="1250783" y="946548"/>
                  </a:lnTo>
                  <a:lnTo>
                    <a:pt x="1245221" y="949326"/>
                  </a:lnTo>
                  <a:lnTo>
                    <a:pt x="1239261" y="951707"/>
                  </a:lnTo>
                  <a:lnTo>
                    <a:pt x="1233699" y="953691"/>
                  </a:lnTo>
                  <a:lnTo>
                    <a:pt x="1228932" y="954882"/>
                  </a:lnTo>
                  <a:lnTo>
                    <a:pt x="1223767" y="956073"/>
                  </a:lnTo>
                  <a:lnTo>
                    <a:pt x="1218602" y="956469"/>
                  </a:lnTo>
                  <a:lnTo>
                    <a:pt x="1214232" y="957263"/>
                  </a:lnTo>
                  <a:lnTo>
                    <a:pt x="1208272" y="956469"/>
                  </a:lnTo>
                  <a:lnTo>
                    <a:pt x="1202313" y="956073"/>
                  </a:lnTo>
                  <a:lnTo>
                    <a:pt x="1195956" y="954882"/>
                  </a:lnTo>
                  <a:lnTo>
                    <a:pt x="1189996" y="953691"/>
                  </a:lnTo>
                  <a:lnTo>
                    <a:pt x="1183640" y="952104"/>
                  </a:lnTo>
                  <a:lnTo>
                    <a:pt x="1177283" y="949326"/>
                  </a:lnTo>
                  <a:lnTo>
                    <a:pt x="1171323" y="946944"/>
                  </a:lnTo>
                  <a:lnTo>
                    <a:pt x="1164967" y="944166"/>
                  </a:lnTo>
                  <a:lnTo>
                    <a:pt x="1158610" y="940594"/>
                  </a:lnTo>
                  <a:lnTo>
                    <a:pt x="1152253" y="937419"/>
                  </a:lnTo>
                  <a:lnTo>
                    <a:pt x="1146294" y="933054"/>
                  </a:lnTo>
                  <a:lnTo>
                    <a:pt x="1140334" y="928291"/>
                  </a:lnTo>
                  <a:lnTo>
                    <a:pt x="1133977" y="923926"/>
                  </a:lnTo>
                  <a:lnTo>
                    <a:pt x="1128018" y="918766"/>
                  </a:lnTo>
                  <a:lnTo>
                    <a:pt x="1122058" y="913210"/>
                  </a:lnTo>
                  <a:lnTo>
                    <a:pt x="1116099" y="907257"/>
                  </a:lnTo>
                  <a:lnTo>
                    <a:pt x="1110537" y="901304"/>
                  </a:lnTo>
                  <a:lnTo>
                    <a:pt x="1104975" y="894557"/>
                  </a:lnTo>
                  <a:lnTo>
                    <a:pt x="1099810" y="887810"/>
                  </a:lnTo>
                  <a:lnTo>
                    <a:pt x="1094645" y="880666"/>
                  </a:lnTo>
                  <a:lnTo>
                    <a:pt x="1089877" y="873522"/>
                  </a:lnTo>
                  <a:lnTo>
                    <a:pt x="1085507" y="865585"/>
                  </a:lnTo>
                  <a:lnTo>
                    <a:pt x="1080739" y="857647"/>
                  </a:lnTo>
                  <a:lnTo>
                    <a:pt x="1076766" y="849313"/>
                  </a:lnTo>
                  <a:lnTo>
                    <a:pt x="1072793" y="840582"/>
                  </a:lnTo>
                  <a:lnTo>
                    <a:pt x="1069218" y="831851"/>
                  </a:lnTo>
                  <a:lnTo>
                    <a:pt x="1066039" y="822722"/>
                  </a:lnTo>
                  <a:lnTo>
                    <a:pt x="1063258" y="813197"/>
                  </a:lnTo>
                  <a:lnTo>
                    <a:pt x="1060875" y="803672"/>
                  </a:lnTo>
                  <a:lnTo>
                    <a:pt x="1058491" y="793354"/>
                  </a:lnTo>
                  <a:lnTo>
                    <a:pt x="1056504" y="783432"/>
                  </a:lnTo>
                  <a:lnTo>
                    <a:pt x="1055312" y="772716"/>
                  </a:lnTo>
                  <a:lnTo>
                    <a:pt x="1054915" y="773113"/>
                  </a:lnTo>
                  <a:lnTo>
                    <a:pt x="1054518" y="773113"/>
                  </a:lnTo>
                  <a:lnTo>
                    <a:pt x="1053723" y="771525"/>
                  </a:lnTo>
                  <a:lnTo>
                    <a:pt x="1052929" y="767954"/>
                  </a:lnTo>
                  <a:lnTo>
                    <a:pt x="1051737" y="762000"/>
                  </a:lnTo>
                  <a:lnTo>
                    <a:pt x="1048558" y="745729"/>
                  </a:lnTo>
                  <a:lnTo>
                    <a:pt x="1046174" y="726282"/>
                  </a:lnTo>
                  <a:lnTo>
                    <a:pt x="1043393" y="706041"/>
                  </a:lnTo>
                  <a:lnTo>
                    <a:pt x="1042201" y="688578"/>
                  </a:lnTo>
                  <a:lnTo>
                    <a:pt x="1042201" y="681435"/>
                  </a:lnTo>
                  <a:lnTo>
                    <a:pt x="1042599" y="675878"/>
                  </a:lnTo>
                  <a:lnTo>
                    <a:pt x="1043393" y="672307"/>
                  </a:lnTo>
                  <a:lnTo>
                    <a:pt x="1043791" y="671116"/>
                  </a:lnTo>
                  <a:lnTo>
                    <a:pt x="1044585" y="671116"/>
                  </a:lnTo>
                  <a:lnTo>
                    <a:pt x="1045777" y="671116"/>
                  </a:lnTo>
                  <a:lnTo>
                    <a:pt x="1046969" y="671910"/>
                  </a:lnTo>
                  <a:lnTo>
                    <a:pt x="1048956" y="674291"/>
                  </a:lnTo>
                  <a:lnTo>
                    <a:pt x="1048558" y="662385"/>
                  </a:lnTo>
                  <a:lnTo>
                    <a:pt x="1048161" y="649685"/>
                  </a:lnTo>
                  <a:lnTo>
                    <a:pt x="1048558" y="636588"/>
                  </a:lnTo>
                  <a:lnTo>
                    <a:pt x="1050147" y="622697"/>
                  </a:lnTo>
                  <a:lnTo>
                    <a:pt x="1052929" y="624682"/>
                  </a:lnTo>
                  <a:lnTo>
                    <a:pt x="1055710" y="626666"/>
                  </a:lnTo>
                  <a:lnTo>
                    <a:pt x="1058888" y="627857"/>
                  </a:lnTo>
                  <a:lnTo>
                    <a:pt x="1061669" y="629047"/>
                  </a:lnTo>
                  <a:lnTo>
                    <a:pt x="1065245" y="629841"/>
                  </a:lnTo>
                  <a:lnTo>
                    <a:pt x="1068423" y="630238"/>
                  </a:lnTo>
                  <a:lnTo>
                    <a:pt x="1075575" y="630635"/>
                  </a:lnTo>
                  <a:lnTo>
                    <a:pt x="1082726" y="630238"/>
                  </a:lnTo>
                  <a:lnTo>
                    <a:pt x="1090672" y="629047"/>
                  </a:lnTo>
                  <a:lnTo>
                    <a:pt x="1099412" y="627063"/>
                  </a:lnTo>
                  <a:lnTo>
                    <a:pt x="1108153" y="623888"/>
                  </a:lnTo>
                  <a:lnTo>
                    <a:pt x="1116894" y="621110"/>
                  </a:lnTo>
                  <a:lnTo>
                    <a:pt x="1126429" y="617141"/>
                  </a:lnTo>
                  <a:lnTo>
                    <a:pt x="1146294" y="608410"/>
                  </a:lnTo>
                  <a:lnTo>
                    <a:pt x="1187613" y="588169"/>
                  </a:lnTo>
                  <a:lnTo>
                    <a:pt x="1176886" y="592535"/>
                  </a:lnTo>
                  <a:lnTo>
                    <a:pt x="1167350" y="597297"/>
                  </a:lnTo>
                  <a:lnTo>
                    <a:pt x="1158213" y="601663"/>
                  </a:lnTo>
                  <a:lnTo>
                    <a:pt x="1149869" y="605235"/>
                  </a:lnTo>
                  <a:lnTo>
                    <a:pt x="1141923" y="607616"/>
                  </a:lnTo>
                  <a:lnTo>
                    <a:pt x="1134375" y="609203"/>
                  </a:lnTo>
                  <a:lnTo>
                    <a:pt x="1126826" y="610394"/>
                  </a:lnTo>
                  <a:lnTo>
                    <a:pt x="1120072" y="611188"/>
                  </a:lnTo>
                  <a:lnTo>
                    <a:pt x="1113318" y="611188"/>
                  </a:lnTo>
                  <a:lnTo>
                    <a:pt x="1106564" y="610791"/>
                  </a:lnTo>
                  <a:lnTo>
                    <a:pt x="1100604" y="609600"/>
                  </a:lnTo>
                  <a:lnTo>
                    <a:pt x="1094645" y="608410"/>
                  </a:lnTo>
                  <a:lnTo>
                    <a:pt x="1089083" y="606822"/>
                  </a:lnTo>
                  <a:lnTo>
                    <a:pt x="1083521" y="604044"/>
                  </a:lnTo>
                  <a:lnTo>
                    <a:pt x="1079150" y="601663"/>
                  </a:lnTo>
                  <a:lnTo>
                    <a:pt x="1073985" y="599282"/>
                  </a:lnTo>
                  <a:lnTo>
                    <a:pt x="1069615" y="596107"/>
                  </a:lnTo>
                  <a:lnTo>
                    <a:pt x="1065642" y="592931"/>
                  </a:lnTo>
                  <a:lnTo>
                    <a:pt x="1061669" y="589360"/>
                  </a:lnTo>
                  <a:lnTo>
                    <a:pt x="1058491" y="586185"/>
                  </a:lnTo>
                  <a:lnTo>
                    <a:pt x="1052134" y="579041"/>
                  </a:lnTo>
                  <a:lnTo>
                    <a:pt x="1046572" y="572294"/>
                  </a:lnTo>
                  <a:lnTo>
                    <a:pt x="1042201" y="565944"/>
                  </a:lnTo>
                  <a:lnTo>
                    <a:pt x="1039023" y="560388"/>
                  </a:lnTo>
                  <a:lnTo>
                    <a:pt x="1036639" y="555625"/>
                  </a:lnTo>
                  <a:lnTo>
                    <a:pt x="1035050" y="552053"/>
                  </a:lnTo>
                  <a:lnTo>
                    <a:pt x="1041407" y="546497"/>
                  </a:lnTo>
                  <a:lnTo>
                    <a:pt x="1049353" y="540147"/>
                  </a:lnTo>
                  <a:lnTo>
                    <a:pt x="1060477" y="532606"/>
                  </a:lnTo>
                  <a:lnTo>
                    <a:pt x="1074383" y="523478"/>
                  </a:lnTo>
                  <a:lnTo>
                    <a:pt x="1082329" y="519113"/>
                  </a:lnTo>
                  <a:lnTo>
                    <a:pt x="1090672" y="514350"/>
                  </a:lnTo>
                  <a:lnTo>
                    <a:pt x="1100207" y="509588"/>
                  </a:lnTo>
                  <a:lnTo>
                    <a:pt x="1109742" y="505619"/>
                  </a:lnTo>
                  <a:lnTo>
                    <a:pt x="1120072" y="500856"/>
                  </a:lnTo>
                  <a:lnTo>
                    <a:pt x="1130799" y="496888"/>
                  </a:lnTo>
                  <a:lnTo>
                    <a:pt x="1142321" y="492919"/>
                  </a:lnTo>
                  <a:lnTo>
                    <a:pt x="1154637" y="489347"/>
                  </a:lnTo>
                  <a:lnTo>
                    <a:pt x="1166953" y="486172"/>
                  </a:lnTo>
                  <a:lnTo>
                    <a:pt x="1179667" y="483791"/>
                  </a:lnTo>
                  <a:lnTo>
                    <a:pt x="1193175" y="481410"/>
                  </a:lnTo>
                  <a:lnTo>
                    <a:pt x="1207478" y="480219"/>
                  </a:lnTo>
                  <a:lnTo>
                    <a:pt x="1221780" y="479425"/>
                  </a:lnTo>
                  <a:close/>
                  <a:moveTo>
                    <a:pt x="301839" y="454025"/>
                  </a:moveTo>
                  <a:lnTo>
                    <a:pt x="316508" y="454422"/>
                  </a:lnTo>
                  <a:lnTo>
                    <a:pt x="330781" y="454819"/>
                  </a:lnTo>
                  <a:lnTo>
                    <a:pt x="344656" y="456803"/>
                  </a:lnTo>
                  <a:lnTo>
                    <a:pt x="358136" y="458788"/>
                  </a:lnTo>
                  <a:lnTo>
                    <a:pt x="371219" y="461169"/>
                  </a:lnTo>
                  <a:lnTo>
                    <a:pt x="383509" y="464344"/>
                  </a:lnTo>
                  <a:lnTo>
                    <a:pt x="395799" y="467916"/>
                  </a:lnTo>
                  <a:lnTo>
                    <a:pt x="406900" y="471885"/>
                  </a:lnTo>
                  <a:lnTo>
                    <a:pt x="418000" y="475853"/>
                  </a:lnTo>
                  <a:lnTo>
                    <a:pt x="428308" y="480219"/>
                  </a:lnTo>
                  <a:lnTo>
                    <a:pt x="437823" y="484981"/>
                  </a:lnTo>
                  <a:lnTo>
                    <a:pt x="446941" y="489347"/>
                  </a:lnTo>
                  <a:lnTo>
                    <a:pt x="455663" y="494110"/>
                  </a:lnTo>
                  <a:lnTo>
                    <a:pt x="463593" y="498872"/>
                  </a:lnTo>
                  <a:lnTo>
                    <a:pt x="477468" y="507206"/>
                  </a:lnTo>
                  <a:lnTo>
                    <a:pt x="488173" y="515144"/>
                  </a:lnTo>
                  <a:lnTo>
                    <a:pt x="496498" y="521097"/>
                  </a:lnTo>
                  <a:lnTo>
                    <a:pt x="503238" y="527050"/>
                  </a:lnTo>
                  <a:lnTo>
                    <a:pt x="500859" y="531019"/>
                  </a:lnTo>
                  <a:lnTo>
                    <a:pt x="498877" y="534988"/>
                  </a:lnTo>
                  <a:lnTo>
                    <a:pt x="495309" y="540941"/>
                  </a:lnTo>
                  <a:lnTo>
                    <a:pt x="491344" y="547291"/>
                  </a:lnTo>
                  <a:lnTo>
                    <a:pt x="485794" y="554038"/>
                  </a:lnTo>
                  <a:lnTo>
                    <a:pt x="479451" y="561181"/>
                  </a:lnTo>
                  <a:lnTo>
                    <a:pt x="476279" y="564753"/>
                  </a:lnTo>
                  <a:lnTo>
                    <a:pt x="472315" y="567928"/>
                  </a:lnTo>
                  <a:lnTo>
                    <a:pt x="467954" y="570707"/>
                  </a:lnTo>
                  <a:lnTo>
                    <a:pt x="463989" y="573882"/>
                  </a:lnTo>
                  <a:lnTo>
                    <a:pt x="459232" y="576660"/>
                  </a:lnTo>
                  <a:lnTo>
                    <a:pt x="454078" y="579438"/>
                  </a:lnTo>
                  <a:lnTo>
                    <a:pt x="448924" y="581422"/>
                  </a:lnTo>
                  <a:lnTo>
                    <a:pt x="443373" y="583010"/>
                  </a:lnTo>
                  <a:lnTo>
                    <a:pt x="437427" y="584994"/>
                  </a:lnTo>
                  <a:lnTo>
                    <a:pt x="431480" y="585788"/>
                  </a:lnTo>
                  <a:lnTo>
                    <a:pt x="424740" y="586185"/>
                  </a:lnTo>
                  <a:lnTo>
                    <a:pt x="418000" y="586185"/>
                  </a:lnTo>
                  <a:lnTo>
                    <a:pt x="411261" y="585788"/>
                  </a:lnTo>
                  <a:lnTo>
                    <a:pt x="403728" y="584200"/>
                  </a:lnTo>
                  <a:lnTo>
                    <a:pt x="396195" y="582216"/>
                  </a:lnTo>
                  <a:lnTo>
                    <a:pt x="388266" y="579835"/>
                  </a:lnTo>
                  <a:lnTo>
                    <a:pt x="379544" y="576263"/>
                  </a:lnTo>
                  <a:lnTo>
                    <a:pt x="370822" y="572294"/>
                  </a:lnTo>
                  <a:lnTo>
                    <a:pt x="361307" y="567531"/>
                  </a:lnTo>
                  <a:lnTo>
                    <a:pt x="350603" y="563166"/>
                  </a:lnTo>
                  <a:lnTo>
                    <a:pt x="392231" y="583010"/>
                  </a:lnTo>
                  <a:lnTo>
                    <a:pt x="411657" y="592138"/>
                  </a:lnTo>
                  <a:lnTo>
                    <a:pt x="420776" y="595710"/>
                  </a:lnTo>
                  <a:lnTo>
                    <a:pt x="429894" y="599282"/>
                  </a:lnTo>
                  <a:lnTo>
                    <a:pt x="438616" y="601663"/>
                  </a:lnTo>
                  <a:lnTo>
                    <a:pt x="446941" y="603647"/>
                  </a:lnTo>
                  <a:lnTo>
                    <a:pt x="454871" y="605235"/>
                  </a:lnTo>
                  <a:lnTo>
                    <a:pt x="462403" y="606028"/>
                  </a:lnTo>
                  <a:lnTo>
                    <a:pt x="469539" y="605632"/>
                  </a:lnTo>
                  <a:lnTo>
                    <a:pt x="472711" y="604441"/>
                  </a:lnTo>
                  <a:lnTo>
                    <a:pt x="476279" y="603647"/>
                  </a:lnTo>
                  <a:lnTo>
                    <a:pt x="479054" y="602853"/>
                  </a:lnTo>
                  <a:lnTo>
                    <a:pt x="481829" y="601266"/>
                  </a:lnTo>
                  <a:lnTo>
                    <a:pt x="485001" y="599678"/>
                  </a:lnTo>
                  <a:lnTo>
                    <a:pt x="487380" y="597694"/>
                  </a:lnTo>
                  <a:lnTo>
                    <a:pt x="489362" y="611982"/>
                  </a:lnTo>
                  <a:lnTo>
                    <a:pt x="489758" y="624682"/>
                  </a:lnTo>
                  <a:lnTo>
                    <a:pt x="489758" y="636985"/>
                  </a:lnTo>
                  <a:lnTo>
                    <a:pt x="488569" y="648891"/>
                  </a:lnTo>
                  <a:lnTo>
                    <a:pt x="490948" y="646907"/>
                  </a:lnTo>
                  <a:lnTo>
                    <a:pt x="492137" y="646510"/>
                  </a:lnTo>
                  <a:lnTo>
                    <a:pt x="493327" y="646113"/>
                  </a:lnTo>
                  <a:lnTo>
                    <a:pt x="493723" y="646510"/>
                  </a:lnTo>
                  <a:lnTo>
                    <a:pt x="494119" y="647303"/>
                  </a:lnTo>
                  <a:lnTo>
                    <a:pt x="494912" y="650875"/>
                  </a:lnTo>
                  <a:lnTo>
                    <a:pt x="495309" y="656432"/>
                  </a:lnTo>
                  <a:lnTo>
                    <a:pt x="495309" y="663575"/>
                  </a:lnTo>
                  <a:lnTo>
                    <a:pt x="494119" y="681435"/>
                  </a:lnTo>
                  <a:lnTo>
                    <a:pt x="491741" y="701279"/>
                  </a:lnTo>
                  <a:lnTo>
                    <a:pt x="489362" y="720725"/>
                  </a:lnTo>
                  <a:lnTo>
                    <a:pt x="486190" y="736600"/>
                  </a:lnTo>
                  <a:lnTo>
                    <a:pt x="485001" y="742554"/>
                  </a:lnTo>
                  <a:lnTo>
                    <a:pt x="484208" y="746522"/>
                  </a:lnTo>
                  <a:lnTo>
                    <a:pt x="483415" y="748507"/>
                  </a:lnTo>
                  <a:lnTo>
                    <a:pt x="483019" y="748507"/>
                  </a:lnTo>
                  <a:lnTo>
                    <a:pt x="482622" y="747713"/>
                  </a:lnTo>
                  <a:lnTo>
                    <a:pt x="481037" y="758032"/>
                  </a:lnTo>
                  <a:lnTo>
                    <a:pt x="479451" y="768350"/>
                  </a:lnTo>
                  <a:lnTo>
                    <a:pt x="477072" y="778272"/>
                  </a:lnTo>
                  <a:lnTo>
                    <a:pt x="474297" y="788194"/>
                  </a:lnTo>
                  <a:lnTo>
                    <a:pt x="471918" y="797719"/>
                  </a:lnTo>
                  <a:lnTo>
                    <a:pt x="468350" y="806451"/>
                  </a:lnTo>
                  <a:lnTo>
                    <a:pt x="465178" y="815976"/>
                  </a:lnTo>
                  <a:lnTo>
                    <a:pt x="460817" y="824310"/>
                  </a:lnTo>
                  <a:lnTo>
                    <a:pt x="457249" y="832644"/>
                  </a:lnTo>
                  <a:lnTo>
                    <a:pt x="452492" y="840582"/>
                  </a:lnTo>
                  <a:lnTo>
                    <a:pt x="447734" y="848122"/>
                  </a:lnTo>
                  <a:lnTo>
                    <a:pt x="443373" y="856060"/>
                  </a:lnTo>
                  <a:lnTo>
                    <a:pt x="438220" y="863204"/>
                  </a:lnTo>
                  <a:lnTo>
                    <a:pt x="432669" y="869951"/>
                  </a:lnTo>
                  <a:lnTo>
                    <a:pt x="427119" y="876301"/>
                  </a:lnTo>
                  <a:lnTo>
                    <a:pt x="421965" y="882254"/>
                  </a:lnTo>
                  <a:lnTo>
                    <a:pt x="416018" y="887810"/>
                  </a:lnTo>
                  <a:lnTo>
                    <a:pt x="410071" y="893366"/>
                  </a:lnTo>
                  <a:lnTo>
                    <a:pt x="404124" y="898922"/>
                  </a:lnTo>
                  <a:lnTo>
                    <a:pt x="398178" y="903685"/>
                  </a:lnTo>
                  <a:lnTo>
                    <a:pt x="391834" y="907654"/>
                  </a:lnTo>
                  <a:lnTo>
                    <a:pt x="385491" y="912019"/>
                  </a:lnTo>
                  <a:lnTo>
                    <a:pt x="379148" y="915591"/>
                  </a:lnTo>
                  <a:lnTo>
                    <a:pt x="372805" y="919163"/>
                  </a:lnTo>
                  <a:lnTo>
                    <a:pt x="366858" y="921941"/>
                  </a:lnTo>
                  <a:lnTo>
                    <a:pt x="360911" y="924719"/>
                  </a:lnTo>
                  <a:lnTo>
                    <a:pt x="354568" y="926704"/>
                  </a:lnTo>
                  <a:lnTo>
                    <a:pt x="348225" y="928688"/>
                  </a:lnTo>
                  <a:lnTo>
                    <a:pt x="342278" y="930276"/>
                  </a:lnTo>
                  <a:lnTo>
                    <a:pt x="335934" y="931069"/>
                  </a:lnTo>
                  <a:lnTo>
                    <a:pt x="329988" y="931863"/>
                  </a:lnTo>
                  <a:lnTo>
                    <a:pt x="324041" y="931863"/>
                  </a:lnTo>
                  <a:lnTo>
                    <a:pt x="319283" y="931863"/>
                  </a:lnTo>
                  <a:lnTo>
                    <a:pt x="314922" y="931069"/>
                  </a:lnTo>
                  <a:lnTo>
                    <a:pt x="309372" y="930276"/>
                  </a:lnTo>
                  <a:lnTo>
                    <a:pt x="304218" y="928291"/>
                  </a:lnTo>
                  <a:lnTo>
                    <a:pt x="298668" y="926704"/>
                  </a:lnTo>
                  <a:lnTo>
                    <a:pt x="293514" y="924323"/>
                  </a:lnTo>
                  <a:lnTo>
                    <a:pt x="287567" y="921544"/>
                  </a:lnTo>
                  <a:lnTo>
                    <a:pt x="281620" y="918369"/>
                  </a:lnTo>
                  <a:lnTo>
                    <a:pt x="275673" y="914797"/>
                  </a:lnTo>
                  <a:lnTo>
                    <a:pt x="269727" y="911226"/>
                  </a:lnTo>
                  <a:lnTo>
                    <a:pt x="263780" y="906860"/>
                  </a:lnTo>
                  <a:lnTo>
                    <a:pt x="257833" y="902494"/>
                  </a:lnTo>
                  <a:lnTo>
                    <a:pt x="251490" y="897732"/>
                  </a:lnTo>
                  <a:lnTo>
                    <a:pt x="245939" y="892572"/>
                  </a:lnTo>
                  <a:lnTo>
                    <a:pt x="239993" y="887016"/>
                  </a:lnTo>
                  <a:lnTo>
                    <a:pt x="234046" y="881063"/>
                  </a:lnTo>
                  <a:lnTo>
                    <a:pt x="228099" y="875110"/>
                  </a:lnTo>
                  <a:lnTo>
                    <a:pt x="222152" y="868760"/>
                  </a:lnTo>
                  <a:lnTo>
                    <a:pt x="216602" y="862013"/>
                  </a:lnTo>
                  <a:lnTo>
                    <a:pt x="210655" y="855663"/>
                  </a:lnTo>
                  <a:lnTo>
                    <a:pt x="205501" y="848122"/>
                  </a:lnTo>
                  <a:lnTo>
                    <a:pt x="200347" y="840582"/>
                  </a:lnTo>
                  <a:lnTo>
                    <a:pt x="195193" y="833041"/>
                  </a:lnTo>
                  <a:lnTo>
                    <a:pt x="190039" y="825104"/>
                  </a:lnTo>
                  <a:lnTo>
                    <a:pt x="185678" y="817166"/>
                  </a:lnTo>
                  <a:lnTo>
                    <a:pt x="181317" y="808832"/>
                  </a:lnTo>
                  <a:lnTo>
                    <a:pt x="176956" y="800101"/>
                  </a:lnTo>
                  <a:lnTo>
                    <a:pt x="173388" y="791369"/>
                  </a:lnTo>
                  <a:lnTo>
                    <a:pt x="169424" y="782638"/>
                  </a:lnTo>
                  <a:lnTo>
                    <a:pt x="166252" y="773113"/>
                  </a:lnTo>
                  <a:lnTo>
                    <a:pt x="163081" y="763985"/>
                  </a:lnTo>
                  <a:lnTo>
                    <a:pt x="160702" y="754460"/>
                  </a:lnTo>
                  <a:lnTo>
                    <a:pt x="158720" y="760413"/>
                  </a:lnTo>
                  <a:lnTo>
                    <a:pt x="155944" y="765572"/>
                  </a:lnTo>
                  <a:lnTo>
                    <a:pt x="154755" y="767160"/>
                  </a:lnTo>
                  <a:lnTo>
                    <a:pt x="153566" y="768747"/>
                  </a:lnTo>
                  <a:lnTo>
                    <a:pt x="152376" y="769541"/>
                  </a:lnTo>
                  <a:lnTo>
                    <a:pt x="151187" y="769541"/>
                  </a:lnTo>
                  <a:lnTo>
                    <a:pt x="149205" y="769144"/>
                  </a:lnTo>
                  <a:lnTo>
                    <a:pt x="148015" y="768350"/>
                  </a:lnTo>
                  <a:lnTo>
                    <a:pt x="146430" y="766763"/>
                  </a:lnTo>
                  <a:lnTo>
                    <a:pt x="145240" y="764779"/>
                  </a:lnTo>
                  <a:lnTo>
                    <a:pt x="143654" y="762397"/>
                  </a:lnTo>
                  <a:lnTo>
                    <a:pt x="142465" y="759222"/>
                  </a:lnTo>
                  <a:lnTo>
                    <a:pt x="140483" y="751682"/>
                  </a:lnTo>
                  <a:lnTo>
                    <a:pt x="138897" y="742950"/>
                  </a:lnTo>
                  <a:lnTo>
                    <a:pt x="136915" y="732632"/>
                  </a:lnTo>
                  <a:lnTo>
                    <a:pt x="136122" y="721519"/>
                  </a:lnTo>
                  <a:lnTo>
                    <a:pt x="136122" y="709216"/>
                  </a:lnTo>
                  <a:lnTo>
                    <a:pt x="136122" y="698104"/>
                  </a:lnTo>
                  <a:lnTo>
                    <a:pt x="136915" y="687785"/>
                  </a:lnTo>
                  <a:lnTo>
                    <a:pt x="138500" y="678260"/>
                  </a:lnTo>
                  <a:lnTo>
                    <a:pt x="139690" y="669528"/>
                  </a:lnTo>
                  <a:lnTo>
                    <a:pt x="141672" y="662385"/>
                  </a:lnTo>
                  <a:lnTo>
                    <a:pt x="143654" y="656432"/>
                  </a:lnTo>
                  <a:lnTo>
                    <a:pt x="145240" y="654447"/>
                  </a:lnTo>
                  <a:lnTo>
                    <a:pt x="146033" y="652066"/>
                  </a:lnTo>
                  <a:lnTo>
                    <a:pt x="147222" y="650875"/>
                  </a:lnTo>
                  <a:lnTo>
                    <a:pt x="148808" y="649685"/>
                  </a:lnTo>
                  <a:lnTo>
                    <a:pt x="144844" y="644922"/>
                  </a:lnTo>
                  <a:lnTo>
                    <a:pt x="141276" y="640557"/>
                  </a:lnTo>
                  <a:lnTo>
                    <a:pt x="138500" y="635397"/>
                  </a:lnTo>
                  <a:lnTo>
                    <a:pt x="135725" y="629841"/>
                  </a:lnTo>
                  <a:lnTo>
                    <a:pt x="133743" y="623888"/>
                  </a:lnTo>
                  <a:lnTo>
                    <a:pt x="132554" y="618728"/>
                  </a:lnTo>
                  <a:lnTo>
                    <a:pt x="131364" y="612378"/>
                  </a:lnTo>
                  <a:lnTo>
                    <a:pt x="130175" y="606425"/>
                  </a:lnTo>
                  <a:lnTo>
                    <a:pt x="130175" y="600075"/>
                  </a:lnTo>
                  <a:lnTo>
                    <a:pt x="130175" y="593725"/>
                  </a:lnTo>
                  <a:lnTo>
                    <a:pt x="130968" y="586978"/>
                  </a:lnTo>
                  <a:lnTo>
                    <a:pt x="131364" y="580628"/>
                  </a:lnTo>
                  <a:lnTo>
                    <a:pt x="132554" y="574278"/>
                  </a:lnTo>
                  <a:lnTo>
                    <a:pt x="133743" y="567531"/>
                  </a:lnTo>
                  <a:lnTo>
                    <a:pt x="136518" y="554831"/>
                  </a:lnTo>
                  <a:lnTo>
                    <a:pt x="140879" y="542528"/>
                  </a:lnTo>
                  <a:lnTo>
                    <a:pt x="145240" y="531416"/>
                  </a:lnTo>
                  <a:lnTo>
                    <a:pt x="149998" y="520700"/>
                  </a:lnTo>
                  <a:lnTo>
                    <a:pt x="154755" y="511175"/>
                  </a:lnTo>
                  <a:lnTo>
                    <a:pt x="159909" y="502841"/>
                  </a:lnTo>
                  <a:lnTo>
                    <a:pt x="163874" y="496094"/>
                  </a:lnTo>
                  <a:lnTo>
                    <a:pt x="168234" y="491728"/>
                  </a:lnTo>
                  <a:lnTo>
                    <a:pt x="169820" y="490141"/>
                  </a:lnTo>
                  <a:lnTo>
                    <a:pt x="171803" y="488950"/>
                  </a:lnTo>
                  <a:lnTo>
                    <a:pt x="180525" y="484981"/>
                  </a:lnTo>
                  <a:lnTo>
                    <a:pt x="188850" y="480616"/>
                  </a:lnTo>
                  <a:lnTo>
                    <a:pt x="197176" y="477044"/>
                  </a:lnTo>
                  <a:lnTo>
                    <a:pt x="206294" y="473472"/>
                  </a:lnTo>
                  <a:lnTo>
                    <a:pt x="214620" y="470694"/>
                  </a:lnTo>
                  <a:lnTo>
                    <a:pt x="222549" y="467519"/>
                  </a:lnTo>
                  <a:lnTo>
                    <a:pt x="239596" y="463153"/>
                  </a:lnTo>
                  <a:lnTo>
                    <a:pt x="255454" y="459581"/>
                  </a:lnTo>
                  <a:lnTo>
                    <a:pt x="270916" y="456803"/>
                  </a:lnTo>
                  <a:lnTo>
                    <a:pt x="286774" y="454819"/>
                  </a:lnTo>
                  <a:lnTo>
                    <a:pt x="301839" y="454025"/>
                  </a:lnTo>
                  <a:close/>
                  <a:moveTo>
                    <a:pt x="634999" y="33338"/>
                  </a:moveTo>
                  <a:lnTo>
                    <a:pt x="647699" y="33338"/>
                  </a:lnTo>
                  <a:lnTo>
                    <a:pt x="660003" y="33734"/>
                  </a:lnTo>
                  <a:lnTo>
                    <a:pt x="671512" y="34923"/>
                  </a:lnTo>
                  <a:lnTo>
                    <a:pt x="683418" y="36903"/>
                  </a:lnTo>
                  <a:lnTo>
                    <a:pt x="695325" y="39280"/>
                  </a:lnTo>
                  <a:lnTo>
                    <a:pt x="706437" y="42052"/>
                  </a:lnTo>
                  <a:lnTo>
                    <a:pt x="697309" y="50766"/>
                  </a:lnTo>
                  <a:lnTo>
                    <a:pt x="688975" y="59877"/>
                  </a:lnTo>
                  <a:lnTo>
                    <a:pt x="681434" y="69383"/>
                  </a:lnTo>
                  <a:lnTo>
                    <a:pt x="673893" y="79285"/>
                  </a:lnTo>
                  <a:lnTo>
                    <a:pt x="667146" y="89188"/>
                  </a:lnTo>
                  <a:lnTo>
                    <a:pt x="660796" y="99486"/>
                  </a:lnTo>
                  <a:lnTo>
                    <a:pt x="654843" y="109785"/>
                  </a:lnTo>
                  <a:lnTo>
                    <a:pt x="649287" y="120875"/>
                  </a:lnTo>
                  <a:lnTo>
                    <a:pt x="644524" y="131966"/>
                  </a:lnTo>
                  <a:lnTo>
                    <a:pt x="640556" y="143057"/>
                  </a:lnTo>
                  <a:lnTo>
                    <a:pt x="636587" y="154543"/>
                  </a:lnTo>
                  <a:lnTo>
                    <a:pt x="633809" y="166426"/>
                  </a:lnTo>
                  <a:lnTo>
                    <a:pt x="631824" y="177913"/>
                  </a:lnTo>
                  <a:lnTo>
                    <a:pt x="629840" y="189796"/>
                  </a:lnTo>
                  <a:lnTo>
                    <a:pt x="628649" y="202075"/>
                  </a:lnTo>
                  <a:lnTo>
                    <a:pt x="628649" y="214750"/>
                  </a:lnTo>
                  <a:lnTo>
                    <a:pt x="628649" y="224256"/>
                  </a:lnTo>
                  <a:lnTo>
                    <a:pt x="629443" y="233762"/>
                  </a:lnTo>
                  <a:lnTo>
                    <a:pt x="630237" y="243269"/>
                  </a:lnTo>
                  <a:lnTo>
                    <a:pt x="632221" y="252379"/>
                  </a:lnTo>
                  <a:lnTo>
                    <a:pt x="633809" y="261885"/>
                  </a:lnTo>
                  <a:lnTo>
                    <a:pt x="635793" y="270995"/>
                  </a:lnTo>
                  <a:lnTo>
                    <a:pt x="638968" y="280502"/>
                  </a:lnTo>
                  <a:lnTo>
                    <a:pt x="641746" y="289216"/>
                  </a:lnTo>
                  <a:lnTo>
                    <a:pt x="644921" y="297930"/>
                  </a:lnTo>
                  <a:lnTo>
                    <a:pt x="648890" y="306644"/>
                  </a:lnTo>
                  <a:lnTo>
                    <a:pt x="652859" y="315358"/>
                  </a:lnTo>
                  <a:lnTo>
                    <a:pt x="657224" y="323676"/>
                  </a:lnTo>
                  <a:lnTo>
                    <a:pt x="661987" y="331994"/>
                  </a:lnTo>
                  <a:lnTo>
                    <a:pt x="667543" y="340312"/>
                  </a:lnTo>
                  <a:lnTo>
                    <a:pt x="673099" y="348630"/>
                  </a:lnTo>
                  <a:lnTo>
                    <a:pt x="678656" y="356552"/>
                  </a:lnTo>
                  <a:lnTo>
                    <a:pt x="667146" y="358928"/>
                  </a:lnTo>
                  <a:lnTo>
                    <a:pt x="655240" y="360513"/>
                  </a:lnTo>
                  <a:lnTo>
                    <a:pt x="643731" y="362097"/>
                  </a:lnTo>
                  <a:lnTo>
                    <a:pt x="573087" y="436563"/>
                  </a:lnTo>
                  <a:lnTo>
                    <a:pt x="552846" y="352195"/>
                  </a:lnTo>
                  <a:lnTo>
                    <a:pt x="541337" y="348630"/>
                  </a:lnTo>
                  <a:lnTo>
                    <a:pt x="530224" y="343877"/>
                  </a:lnTo>
                  <a:lnTo>
                    <a:pt x="519509" y="338332"/>
                  </a:lnTo>
                  <a:lnTo>
                    <a:pt x="508793" y="332390"/>
                  </a:lnTo>
                  <a:lnTo>
                    <a:pt x="499268" y="326053"/>
                  </a:lnTo>
                  <a:lnTo>
                    <a:pt x="490140" y="319319"/>
                  </a:lnTo>
                  <a:lnTo>
                    <a:pt x="481409" y="311793"/>
                  </a:lnTo>
                  <a:lnTo>
                    <a:pt x="473471" y="303871"/>
                  </a:lnTo>
                  <a:lnTo>
                    <a:pt x="465931" y="295553"/>
                  </a:lnTo>
                  <a:lnTo>
                    <a:pt x="459184" y="286443"/>
                  </a:lnTo>
                  <a:lnTo>
                    <a:pt x="453231" y="277333"/>
                  </a:lnTo>
                  <a:lnTo>
                    <a:pt x="447674" y="267827"/>
                  </a:lnTo>
                  <a:lnTo>
                    <a:pt x="443309" y="257924"/>
                  </a:lnTo>
                  <a:lnTo>
                    <a:pt x="439737" y="247626"/>
                  </a:lnTo>
                  <a:lnTo>
                    <a:pt x="436959" y="236535"/>
                  </a:lnTo>
                  <a:lnTo>
                    <a:pt x="434578" y="225444"/>
                  </a:lnTo>
                  <a:lnTo>
                    <a:pt x="433784" y="217126"/>
                  </a:lnTo>
                  <a:lnTo>
                    <a:pt x="433387" y="208808"/>
                  </a:lnTo>
                  <a:lnTo>
                    <a:pt x="433387" y="200490"/>
                  </a:lnTo>
                  <a:lnTo>
                    <a:pt x="434181" y="192568"/>
                  </a:lnTo>
                  <a:lnTo>
                    <a:pt x="434974" y="183854"/>
                  </a:lnTo>
                  <a:lnTo>
                    <a:pt x="436959" y="175932"/>
                  </a:lnTo>
                  <a:lnTo>
                    <a:pt x="438943" y="168011"/>
                  </a:lnTo>
                  <a:lnTo>
                    <a:pt x="441324" y="160089"/>
                  </a:lnTo>
                  <a:lnTo>
                    <a:pt x="444499" y="152563"/>
                  </a:lnTo>
                  <a:lnTo>
                    <a:pt x="447674" y="145037"/>
                  </a:lnTo>
                  <a:lnTo>
                    <a:pt x="451643" y="137115"/>
                  </a:lnTo>
                  <a:lnTo>
                    <a:pt x="456009" y="129985"/>
                  </a:lnTo>
                  <a:lnTo>
                    <a:pt x="460374" y="122856"/>
                  </a:lnTo>
                  <a:lnTo>
                    <a:pt x="465534" y="115726"/>
                  </a:lnTo>
                  <a:lnTo>
                    <a:pt x="471090" y="108992"/>
                  </a:lnTo>
                  <a:lnTo>
                    <a:pt x="476646" y="102259"/>
                  </a:lnTo>
                  <a:lnTo>
                    <a:pt x="482996" y="95921"/>
                  </a:lnTo>
                  <a:lnTo>
                    <a:pt x="488949" y="89980"/>
                  </a:lnTo>
                  <a:lnTo>
                    <a:pt x="495696" y="84434"/>
                  </a:lnTo>
                  <a:lnTo>
                    <a:pt x="503237" y="78889"/>
                  </a:lnTo>
                  <a:lnTo>
                    <a:pt x="510778" y="73344"/>
                  </a:lnTo>
                  <a:lnTo>
                    <a:pt x="518318" y="68195"/>
                  </a:lnTo>
                  <a:lnTo>
                    <a:pt x="526256" y="63441"/>
                  </a:lnTo>
                  <a:lnTo>
                    <a:pt x="534590" y="59084"/>
                  </a:lnTo>
                  <a:lnTo>
                    <a:pt x="543321" y="54727"/>
                  </a:lnTo>
                  <a:lnTo>
                    <a:pt x="552449" y="51162"/>
                  </a:lnTo>
                  <a:lnTo>
                    <a:pt x="561181" y="47598"/>
                  </a:lnTo>
                  <a:lnTo>
                    <a:pt x="570309" y="44429"/>
                  </a:lnTo>
                  <a:lnTo>
                    <a:pt x="580231" y="41656"/>
                  </a:lnTo>
                  <a:lnTo>
                    <a:pt x="589756" y="39280"/>
                  </a:lnTo>
                  <a:lnTo>
                    <a:pt x="600074" y="37299"/>
                  </a:lnTo>
                  <a:lnTo>
                    <a:pt x="609996" y="35319"/>
                  </a:lnTo>
                  <a:lnTo>
                    <a:pt x="622696" y="34130"/>
                  </a:lnTo>
                  <a:lnTo>
                    <a:pt x="634999" y="33338"/>
                  </a:lnTo>
                  <a:close/>
                  <a:moveTo>
                    <a:pt x="942975" y="0"/>
                  </a:moveTo>
                  <a:lnTo>
                    <a:pt x="956886" y="396"/>
                  </a:lnTo>
                  <a:lnTo>
                    <a:pt x="970400" y="793"/>
                  </a:lnTo>
                  <a:lnTo>
                    <a:pt x="983119" y="2378"/>
                  </a:lnTo>
                  <a:lnTo>
                    <a:pt x="996236" y="4359"/>
                  </a:lnTo>
                  <a:lnTo>
                    <a:pt x="1009352" y="6737"/>
                  </a:lnTo>
                  <a:lnTo>
                    <a:pt x="1022071" y="9907"/>
                  </a:lnTo>
                  <a:lnTo>
                    <a:pt x="1034392" y="13078"/>
                  </a:lnTo>
                  <a:lnTo>
                    <a:pt x="1046714" y="17040"/>
                  </a:lnTo>
                  <a:lnTo>
                    <a:pt x="1058638" y="21003"/>
                  </a:lnTo>
                  <a:lnTo>
                    <a:pt x="1069767" y="25759"/>
                  </a:lnTo>
                  <a:lnTo>
                    <a:pt x="1080896" y="31307"/>
                  </a:lnTo>
                  <a:lnTo>
                    <a:pt x="1091628" y="36855"/>
                  </a:lnTo>
                  <a:lnTo>
                    <a:pt x="1102359" y="42403"/>
                  </a:lnTo>
                  <a:lnTo>
                    <a:pt x="1112693" y="48743"/>
                  </a:lnTo>
                  <a:lnTo>
                    <a:pt x="1121835" y="55480"/>
                  </a:lnTo>
                  <a:lnTo>
                    <a:pt x="1130977" y="62613"/>
                  </a:lnTo>
                  <a:lnTo>
                    <a:pt x="1140119" y="70143"/>
                  </a:lnTo>
                  <a:lnTo>
                    <a:pt x="1148465" y="78465"/>
                  </a:lnTo>
                  <a:lnTo>
                    <a:pt x="1156415" y="86390"/>
                  </a:lnTo>
                  <a:lnTo>
                    <a:pt x="1163966" y="94712"/>
                  </a:lnTo>
                  <a:lnTo>
                    <a:pt x="1170723" y="103431"/>
                  </a:lnTo>
                  <a:lnTo>
                    <a:pt x="1177083" y="112545"/>
                  </a:lnTo>
                  <a:lnTo>
                    <a:pt x="1183045" y="121660"/>
                  </a:lnTo>
                  <a:lnTo>
                    <a:pt x="1188609" y="130774"/>
                  </a:lnTo>
                  <a:lnTo>
                    <a:pt x="1192982" y="141078"/>
                  </a:lnTo>
                  <a:lnTo>
                    <a:pt x="1197354" y="150589"/>
                  </a:lnTo>
                  <a:lnTo>
                    <a:pt x="1201328" y="160892"/>
                  </a:lnTo>
                  <a:lnTo>
                    <a:pt x="1204111" y="171195"/>
                  </a:lnTo>
                  <a:lnTo>
                    <a:pt x="1206098" y="181895"/>
                  </a:lnTo>
                  <a:lnTo>
                    <a:pt x="1208085" y="192991"/>
                  </a:lnTo>
                  <a:lnTo>
                    <a:pt x="1209278" y="203294"/>
                  </a:lnTo>
                  <a:lnTo>
                    <a:pt x="1209675" y="214787"/>
                  </a:lnTo>
                  <a:lnTo>
                    <a:pt x="1209278" y="225486"/>
                  </a:lnTo>
                  <a:lnTo>
                    <a:pt x="1208085" y="236582"/>
                  </a:lnTo>
                  <a:lnTo>
                    <a:pt x="1206098" y="247282"/>
                  </a:lnTo>
                  <a:lnTo>
                    <a:pt x="1204111" y="257586"/>
                  </a:lnTo>
                  <a:lnTo>
                    <a:pt x="1201328" y="268285"/>
                  </a:lnTo>
                  <a:lnTo>
                    <a:pt x="1197354" y="278192"/>
                  </a:lnTo>
                  <a:lnTo>
                    <a:pt x="1192982" y="288496"/>
                  </a:lnTo>
                  <a:lnTo>
                    <a:pt x="1188609" y="298007"/>
                  </a:lnTo>
                  <a:lnTo>
                    <a:pt x="1183045" y="307914"/>
                  </a:lnTo>
                  <a:lnTo>
                    <a:pt x="1177083" y="317028"/>
                  </a:lnTo>
                  <a:lnTo>
                    <a:pt x="1170723" y="325747"/>
                  </a:lnTo>
                  <a:lnTo>
                    <a:pt x="1163966" y="334861"/>
                  </a:lnTo>
                  <a:lnTo>
                    <a:pt x="1156415" y="343183"/>
                  </a:lnTo>
                  <a:lnTo>
                    <a:pt x="1148465" y="351109"/>
                  </a:lnTo>
                  <a:lnTo>
                    <a:pt x="1140119" y="358638"/>
                  </a:lnTo>
                  <a:lnTo>
                    <a:pt x="1130977" y="366168"/>
                  </a:lnTo>
                  <a:lnTo>
                    <a:pt x="1121835" y="373301"/>
                  </a:lnTo>
                  <a:lnTo>
                    <a:pt x="1112693" y="380038"/>
                  </a:lnTo>
                  <a:lnTo>
                    <a:pt x="1102359" y="386378"/>
                  </a:lnTo>
                  <a:lnTo>
                    <a:pt x="1091628" y="392323"/>
                  </a:lnTo>
                  <a:lnTo>
                    <a:pt x="1080896" y="398267"/>
                  </a:lnTo>
                  <a:lnTo>
                    <a:pt x="1069767" y="403419"/>
                  </a:lnTo>
                  <a:lnTo>
                    <a:pt x="1058638" y="407778"/>
                  </a:lnTo>
                  <a:lnTo>
                    <a:pt x="1046714" y="412137"/>
                  </a:lnTo>
                  <a:lnTo>
                    <a:pt x="1034392" y="416496"/>
                  </a:lnTo>
                  <a:lnTo>
                    <a:pt x="1022071" y="419666"/>
                  </a:lnTo>
                  <a:lnTo>
                    <a:pt x="1009352" y="422440"/>
                  </a:lnTo>
                  <a:lnTo>
                    <a:pt x="996236" y="424818"/>
                  </a:lnTo>
                  <a:lnTo>
                    <a:pt x="983119" y="426799"/>
                  </a:lnTo>
                  <a:lnTo>
                    <a:pt x="970400" y="427988"/>
                  </a:lnTo>
                  <a:lnTo>
                    <a:pt x="956886" y="429177"/>
                  </a:lnTo>
                  <a:lnTo>
                    <a:pt x="942975" y="429573"/>
                  </a:lnTo>
                  <a:lnTo>
                    <a:pt x="931051" y="429573"/>
                  </a:lnTo>
                  <a:lnTo>
                    <a:pt x="923897" y="438292"/>
                  </a:lnTo>
                  <a:lnTo>
                    <a:pt x="921512" y="440669"/>
                  </a:lnTo>
                  <a:lnTo>
                    <a:pt x="920320" y="442651"/>
                  </a:lnTo>
                  <a:lnTo>
                    <a:pt x="919525" y="444632"/>
                  </a:lnTo>
                  <a:lnTo>
                    <a:pt x="918730" y="447010"/>
                  </a:lnTo>
                  <a:lnTo>
                    <a:pt x="918332" y="449784"/>
                  </a:lnTo>
                  <a:lnTo>
                    <a:pt x="917935" y="453351"/>
                  </a:lnTo>
                  <a:lnTo>
                    <a:pt x="917537" y="457710"/>
                  </a:lnTo>
                  <a:lnTo>
                    <a:pt x="917935" y="468806"/>
                  </a:lnTo>
                  <a:lnTo>
                    <a:pt x="919127" y="484657"/>
                  </a:lnTo>
                  <a:lnTo>
                    <a:pt x="921512" y="506056"/>
                  </a:lnTo>
                  <a:lnTo>
                    <a:pt x="925487" y="533400"/>
                  </a:lnTo>
                  <a:lnTo>
                    <a:pt x="803862" y="397474"/>
                  </a:lnTo>
                  <a:lnTo>
                    <a:pt x="799490" y="395493"/>
                  </a:lnTo>
                  <a:lnTo>
                    <a:pt x="785578" y="387171"/>
                  </a:lnTo>
                  <a:lnTo>
                    <a:pt x="772064" y="378849"/>
                  </a:lnTo>
                  <a:lnTo>
                    <a:pt x="759346" y="370131"/>
                  </a:lnTo>
                  <a:lnTo>
                    <a:pt x="747819" y="360223"/>
                  </a:lnTo>
                  <a:lnTo>
                    <a:pt x="736690" y="350713"/>
                  </a:lnTo>
                  <a:lnTo>
                    <a:pt x="726753" y="339617"/>
                  </a:lnTo>
                  <a:lnTo>
                    <a:pt x="717214" y="328917"/>
                  </a:lnTo>
                  <a:lnTo>
                    <a:pt x="708867" y="317425"/>
                  </a:lnTo>
                  <a:lnTo>
                    <a:pt x="701713" y="305536"/>
                  </a:lnTo>
                  <a:lnTo>
                    <a:pt x="694956" y="293251"/>
                  </a:lnTo>
                  <a:lnTo>
                    <a:pt x="689391" y="280966"/>
                  </a:lnTo>
                  <a:lnTo>
                    <a:pt x="687007" y="274626"/>
                  </a:lnTo>
                  <a:lnTo>
                    <a:pt x="684622" y="268285"/>
                  </a:lnTo>
                  <a:lnTo>
                    <a:pt x="682635" y="261548"/>
                  </a:lnTo>
                  <a:lnTo>
                    <a:pt x="681045" y="255208"/>
                  </a:lnTo>
                  <a:lnTo>
                    <a:pt x="679852" y="248471"/>
                  </a:lnTo>
                  <a:lnTo>
                    <a:pt x="678660" y="241734"/>
                  </a:lnTo>
                  <a:lnTo>
                    <a:pt x="677467" y="234997"/>
                  </a:lnTo>
                  <a:lnTo>
                    <a:pt x="676673" y="228260"/>
                  </a:lnTo>
                  <a:lnTo>
                    <a:pt x="676275" y="221524"/>
                  </a:lnTo>
                  <a:lnTo>
                    <a:pt x="676275" y="214787"/>
                  </a:lnTo>
                  <a:lnTo>
                    <a:pt x="676673" y="203294"/>
                  </a:lnTo>
                  <a:lnTo>
                    <a:pt x="677467" y="192991"/>
                  </a:lnTo>
                  <a:lnTo>
                    <a:pt x="679455" y="181895"/>
                  </a:lnTo>
                  <a:lnTo>
                    <a:pt x="681840" y="171195"/>
                  </a:lnTo>
                  <a:lnTo>
                    <a:pt x="684622" y="160892"/>
                  </a:lnTo>
                  <a:lnTo>
                    <a:pt x="688199" y="150589"/>
                  </a:lnTo>
                  <a:lnTo>
                    <a:pt x="692571" y="141078"/>
                  </a:lnTo>
                  <a:lnTo>
                    <a:pt x="696943" y="130774"/>
                  </a:lnTo>
                  <a:lnTo>
                    <a:pt x="702508" y="121660"/>
                  </a:lnTo>
                  <a:lnTo>
                    <a:pt x="708470" y="112545"/>
                  </a:lnTo>
                  <a:lnTo>
                    <a:pt x="714829" y="103431"/>
                  </a:lnTo>
                  <a:lnTo>
                    <a:pt x="721984" y="94712"/>
                  </a:lnTo>
                  <a:lnTo>
                    <a:pt x="729138" y="86390"/>
                  </a:lnTo>
                  <a:lnTo>
                    <a:pt x="737087" y="78465"/>
                  </a:lnTo>
                  <a:lnTo>
                    <a:pt x="745434" y="70143"/>
                  </a:lnTo>
                  <a:lnTo>
                    <a:pt x="754576" y="62613"/>
                  </a:lnTo>
                  <a:lnTo>
                    <a:pt x="763718" y="55480"/>
                  </a:lnTo>
                  <a:lnTo>
                    <a:pt x="773654" y="48743"/>
                  </a:lnTo>
                  <a:lnTo>
                    <a:pt x="783591" y="42403"/>
                  </a:lnTo>
                  <a:lnTo>
                    <a:pt x="793925" y="36855"/>
                  </a:lnTo>
                  <a:lnTo>
                    <a:pt x="804657" y="31307"/>
                  </a:lnTo>
                  <a:lnTo>
                    <a:pt x="815786" y="25759"/>
                  </a:lnTo>
                  <a:lnTo>
                    <a:pt x="827710" y="21003"/>
                  </a:lnTo>
                  <a:lnTo>
                    <a:pt x="839236" y="17040"/>
                  </a:lnTo>
                  <a:lnTo>
                    <a:pt x="851160" y="13078"/>
                  </a:lnTo>
                  <a:lnTo>
                    <a:pt x="863879" y="9907"/>
                  </a:lnTo>
                  <a:lnTo>
                    <a:pt x="876598" y="6737"/>
                  </a:lnTo>
                  <a:lnTo>
                    <a:pt x="889317" y="4359"/>
                  </a:lnTo>
                  <a:lnTo>
                    <a:pt x="902434" y="2378"/>
                  </a:lnTo>
                  <a:lnTo>
                    <a:pt x="915947" y="793"/>
                  </a:lnTo>
                  <a:lnTo>
                    <a:pt x="929461" y="396"/>
                  </a:lnTo>
                  <a:lnTo>
                    <a:pt x="942975" y="0"/>
                  </a:lnTo>
                  <a:close/>
                </a:path>
              </a:pathLst>
            </a:custGeom>
            <a:solidFill>
              <a:schemeClr val="tx1">
                <a:lumMod val="50000"/>
                <a:lumOff val="50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sz="1795">
                <a:solidFill>
                  <a:srgbClr val="FFFFFF"/>
                </a:solidFill>
              </a:endParaRPr>
            </a:p>
          </p:txBody>
        </p:sp>
        <p:sp>
          <p:nvSpPr>
            <p:cNvPr id="20" name="Shape 3852"/>
            <p:cNvSpPr/>
            <p:nvPr/>
          </p:nvSpPr>
          <p:spPr>
            <a:xfrm>
              <a:off x="6624989" y="2424084"/>
              <a:ext cx="423682" cy="346648"/>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982" y="9600"/>
                  </a:lnTo>
                  <a:lnTo>
                    <a:pt x="982" y="8400"/>
                  </a:lnTo>
                  <a:lnTo>
                    <a:pt x="20618" y="8400"/>
                  </a:lnTo>
                  <a:cubicBezTo>
                    <a:pt x="20618" y="8400"/>
                    <a:pt x="20618" y="9600"/>
                    <a:pt x="20618" y="9600"/>
                  </a:cubicBezTo>
                  <a:close/>
                  <a:moveTo>
                    <a:pt x="19006" y="13200"/>
                  </a:moveTo>
                  <a:lnTo>
                    <a:pt x="15735" y="13200"/>
                  </a:lnTo>
                  <a:lnTo>
                    <a:pt x="16045" y="10800"/>
                  </a:lnTo>
                  <a:lnTo>
                    <a:pt x="19419" y="10800"/>
                  </a:lnTo>
                  <a:cubicBezTo>
                    <a:pt x="19419" y="10800"/>
                    <a:pt x="19006" y="13200"/>
                    <a:pt x="19006" y="13200"/>
                  </a:cubicBezTo>
                  <a:close/>
                  <a:moveTo>
                    <a:pt x="18386" y="16800"/>
                  </a:moveTo>
                  <a:lnTo>
                    <a:pt x="15270" y="16800"/>
                  </a:lnTo>
                  <a:lnTo>
                    <a:pt x="15580" y="14400"/>
                  </a:lnTo>
                  <a:lnTo>
                    <a:pt x="18799" y="14400"/>
                  </a:lnTo>
                  <a:cubicBezTo>
                    <a:pt x="18799" y="14400"/>
                    <a:pt x="18386" y="16800"/>
                    <a:pt x="18386" y="16800"/>
                  </a:cubicBezTo>
                  <a:close/>
                  <a:moveTo>
                    <a:pt x="17766" y="20400"/>
                  </a:moveTo>
                  <a:lnTo>
                    <a:pt x="14805" y="20400"/>
                  </a:lnTo>
                  <a:lnTo>
                    <a:pt x="15115" y="18000"/>
                  </a:lnTo>
                  <a:lnTo>
                    <a:pt x="18179" y="18000"/>
                  </a:lnTo>
                  <a:cubicBezTo>
                    <a:pt x="18179" y="18000"/>
                    <a:pt x="17766" y="20400"/>
                    <a:pt x="17766" y="20400"/>
                  </a:cubicBezTo>
                  <a:close/>
                  <a:moveTo>
                    <a:pt x="11291" y="13200"/>
                  </a:moveTo>
                  <a:lnTo>
                    <a:pt x="11291" y="10800"/>
                  </a:lnTo>
                  <a:lnTo>
                    <a:pt x="15063" y="10800"/>
                  </a:lnTo>
                  <a:lnTo>
                    <a:pt x="14753" y="13200"/>
                  </a:lnTo>
                  <a:cubicBezTo>
                    <a:pt x="14753" y="13200"/>
                    <a:pt x="11291" y="13200"/>
                    <a:pt x="11291" y="13200"/>
                  </a:cubicBezTo>
                  <a:close/>
                  <a:moveTo>
                    <a:pt x="14289" y="16800"/>
                  </a:moveTo>
                  <a:lnTo>
                    <a:pt x="11291" y="16800"/>
                  </a:lnTo>
                  <a:lnTo>
                    <a:pt x="11291" y="14400"/>
                  </a:lnTo>
                  <a:lnTo>
                    <a:pt x="14598" y="14400"/>
                  </a:lnTo>
                  <a:cubicBezTo>
                    <a:pt x="14598" y="14400"/>
                    <a:pt x="14289" y="16800"/>
                    <a:pt x="14289" y="16800"/>
                  </a:cubicBezTo>
                  <a:close/>
                  <a:moveTo>
                    <a:pt x="13823" y="20400"/>
                  </a:moveTo>
                  <a:lnTo>
                    <a:pt x="11291" y="20400"/>
                  </a:lnTo>
                  <a:lnTo>
                    <a:pt x="11291" y="18000"/>
                  </a:lnTo>
                  <a:lnTo>
                    <a:pt x="14133" y="18000"/>
                  </a:lnTo>
                  <a:cubicBezTo>
                    <a:pt x="14133" y="18000"/>
                    <a:pt x="13823" y="20400"/>
                    <a:pt x="13823" y="20400"/>
                  </a:cubicBezTo>
                  <a:close/>
                  <a:moveTo>
                    <a:pt x="10309" y="13200"/>
                  </a:moveTo>
                  <a:lnTo>
                    <a:pt x="6847" y="13200"/>
                  </a:lnTo>
                  <a:lnTo>
                    <a:pt x="6537" y="10800"/>
                  </a:lnTo>
                  <a:lnTo>
                    <a:pt x="10309" y="10800"/>
                  </a:lnTo>
                  <a:cubicBezTo>
                    <a:pt x="10309" y="10800"/>
                    <a:pt x="10309" y="13200"/>
                    <a:pt x="10309" y="13200"/>
                  </a:cubicBezTo>
                  <a:close/>
                  <a:moveTo>
                    <a:pt x="10309" y="16800"/>
                  </a:moveTo>
                  <a:lnTo>
                    <a:pt x="7311" y="16800"/>
                  </a:lnTo>
                  <a:lnTo>
                    <a:pt x="7002" y="14400"/>
                  </a:lnTo>
                  <a:lnTo>
                    <a:pt x="10309" y="14400"/>
                  </a:lnTo>
                  <a:cubicBezTo>
                    <a:pt x="10309" y="14400"/>
                    <a:pt x="10309" y="16800"/>
                    <a:pt x="10309" y="16800"/>
                  </a:cubicBezTo>
                  <a:close/>
                  <a:moveTo>
                    <a:pt x="10309" y="20400"/>
                  </a:moveTo>
                  <a:lnTo>
                    <a:pt x="7777" y="20400"/>
                  </a:lnTo>
                  <a:lnTo>
                    <a:pt x="7467" y="18000"/>
                  </a:lnTo>
                  <a:lnTo>
                    <a:pt x="10309" y="18000"/>
                  </a:lnTo>
                  <a:cubicBezTo>
                    <a:pt x="10309" y="18000"/>
                    <a:pt x="10309" y="20400"/>
                    <a:pt x="10309" y="20400"/>
                  </a:cubicBezTo>
                  <a:close/>
                  <a:moveTo>
                    <a:pt x="3834" y="20400"/>
                  </a:moveTo>
                  <a:lnTo>
                    <a:pt x="3421" y="18000"/>
                  </a:lnTo>
                  <a:lnTo>
                    <a:pt x="6485" y="18000"/>
                  </a:lnTo>
                  <a:lnTo>
                    <a:pt x="6795" y="20400"/>
                  </a:lnTo>
                  <a:cubicBezTo>
                    <a:pt x="6795" y="20400"/>
                    <a:pt x="3834" y="20400"/>
                    <a:pt x="3834" y="20400"/>
                  </a:cubicBezTo>
                  <a:close/>
                  <a:moveTo>
                    <a:pt x="2801" y="14400"/>
                  </a:moveTo>
                  <a:lnTo>
                    <a:pt x="6020" y="14400"/>
                  </a:lnTo>
                  <a:lnTo>
                    <a:pt x="6330" y="16800"/>
                  </a:lnTo>
                  <a:lnTo>
                    <a:pt x="3214" y="16800"/>
                  </a:lnTo>
                  <a:cubicBezTo>
                    <a:pt x="3214" y="16800"/>
                    <a:pt x="2801" y="14400"/>
                    <a:pt x="2801" y="14400"/>
                  </a:cubicBezTo>
                  <a:close/>
                  <a:moveTo>
                    <a:pt x="2181" y="10800"/>
                  </a:moveTo>
                  <a:lnTo>
                    <a:pt x="5555" y="10800"/>
                  </a:lnTo>
                  <a:lnTo>
                    <a:pt x="5865" y="13200"/>
                  </a:lnTo>
                  <a:lnTo>
                    <a:pt x="2594" y="13200"/>
                  </a:lnTo>
                  <a:cubicBezTo>
                    <a:pt x="2594" y="13200"/>
                    <a:pt x="2181" y="10800"/>
                    <a:pt x="2181" y="10800"/>
                  </a:cubicBezTo>
                  <a:close/>
                  <a:moveTo>
                    <a:pt x="10800" y="1321"/>
                  </a:moveTo>
                  <a:lnTo>
                    <a:pt x="17616" y="7200"/>
                  </a:lnTo>
                  <a:lnTo>
                    <a:pt x="3984" y="7200"/>
                  </a:lnTo>
                  <a:cubicBezTo>
                    <a:pt x="3984" y="7200"/>
                    <a:pt x="10800" y="1321"/>
                    <a:pt x="10800" y="1321"/>
                  </a:cubicBezTo>
                  <a:close/>
                  <a:moveTo>
                    <a:pt x="20618" y="7200"/>
                  </a:moveTo>
                  <a:lnTo>
                    <a:pt x="19284" y="7200"/>
                  </a:lnTo>
                  <a:lnTo>
                    <a:pt x="11157" y="188"/>
                  </a:lnTo>
                  <a:lnTo>
                    <a:pt x="11155" y="190"/>
                  </a:lnTo>
                  <a:cubicBezTo>
                    <a:pt x="11066" y="75"/>
                    <a:pt x="10941" y="0"/>
                    <a:pt x="10800" y="0"/>
                  </a:cubicBezTo>
                  <a:cubicBezTo>
                    <a:pt x="10659" y="0"/>
                    <a:pt x="10534" y="75"/>
                    <a:pt x="10445" y="190"/>
                  </a:cubicBezTo>
                  <a:lnTo>
                    <a:pt x="10443" y="188"/>
                  </a:lnTo>
                  <a:lnTo>
                    <a:pt x="2316" y="7200"/>
                  </a:lnTo>
                  <a:lnTo>
                    <a:pt x="982" y="7200"/>
                  </a:lnTo>
                  <a:cubicBezTo>
                    <a:pt x="439" y="7200"/>
                    <a:pt x="0" y="7738"/>
                    <a:pt x="0" y="8400"/>
                  </a:cubicBezTo>
                  <a:lnTo>
                    <a:pt x="0" y="9600"/>
                  </a:lnTo>
                  <a:cubicBezTo>
                    <a:pt x="0" y="10262"/>
                    <a:pt x="439" y="10800"/>
                    <a:pt x="982" y="10800"/>
                  </a:cubicBezTo>
                  <a:lnTo>
                    <a:pt x="1178" y="10800"/>
                  </a:lnTo>
                  <a:lnTo>
                    <a:pt x="2960" y="21145"/>
                  </a:lnTo>
                  <a:lnTo>
                    <a:pt x="2969" y="21143"/>
                  </a:lnTo>
                  <a:cubicBezTo>
                    <a:pt x="3023" y="21403"/>
                    <a:pt x="3207" y="21600"/>
                    <a:pt x="3436" y="21600"/>
                  </a:cubicBezTo>
                  <a:lnTo>
                    <a:pt x="18164" y="21600"/>
                  </a:lnTo>
                  <a:cubicBezTo>
                    <a:pt x="18393" y="21600"/>
                    <a:pt x="18577" y="21403"/>
                    <a:pt x="18631" y="21143"/>
                  </a:cubicBezTo>
                  <a:lnTo>
                    <a:pt x="18640" y="21145"/>
                  </a:lnTo>
                  <a:lnTo>
                    <a:pt x="20422" y="10800"/>
                  </a:lnTo>
                  <a:lnTo>
                    <a:pt x="20618" y="10800"/>
                  </a:lnTo>
                  <a:cubicBezTo>
                    <a:pt x="21160" y="10800"/>
                    <a:pt x="21600" y="10262"/>
                    <a:pt x="21600" y="9600"/>
                  </a:cubicBezTo>
                  <a:lnTo>
                    <a:pt x="21600" y="8400"/>
                  </a:lnTo>
                  <a:cubicBezTo>
                    <a:pt x="21600" y="7738"/>
                    <a:pt x="21160" y="7200"/>
                    <a:pt x="20618" y="7200"/>
                  </a:cubicBezTo>
                </a:path>
              </a:pathLst>
            </a:custGeom>
            <a:solidFill>
              <a:schemeClr val="tx1">
                <a:lumMod val="50000"/>
                <a:lumOff val="50000"/>
              </a:schemeClr>
            </a:solidFill>
            <a:ln w="12700">
              <a:miter lim="400000"/>
            </a:ln>
          </p:spPr>
          <p:txBody>
            <a:bodyPr lIns="38022" tIns="38022" rIns="38022" bIns="38022" anchor="ctr"/>
            <a:lstStyle/>
            <a:p>
              <a:pPr lvl="0"/>
              <a:endParaRPr sz="1795"/>
            </a:p>
          </p:txBody>
        </p:sp>
        <p:sp>
          <p:nvSpPr>
            <p:cNvPr id="21" name="Shape 3870"/>
            <p:cNvSpPr/>
            <p:nvPr/>
          </p:nvSpPr>
          <p:spPr>
            <a:xfrm>
              <a:off x="4441687" y="3535462"/>
              <a:ext cx="385412" cy="280300"/>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3"/>
                    <a:pt x="19964" y="1433"/>
                  </a:cubicBezTo>
                  <a:lnTo>
                    <a:pt x="11465" y="13118"/>
                  </a:lnTo>
                  <a:cubicBezTo>
                    <a:pt x="11288" y="13363"/>
                    <a:pt x="11051" y="13497"/>
                    <a:pt x="10800" y="13497"/>
                  </a:cubicBezTo>
                  <a:cubicBezTo>
                    <a:pt x="10549" y="13497"/>
                    <a:pt x="10312" y="13363"/>
                    <a:pt x="10134" y="13118"/>
                  </a:cubicBezTo>
                  <a:lnTo>
                    <a:pt x="1637" y="1433"/>
                  </a:lnTo>
                  <a:cubicBezTo>
                    <a:pt x="1739" y="1383"/>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tx1">
                <a:lumMod val="50000"/>
                <a:lumOff val="50000"/>
              </a:schemeClr>
            </a:solidFill>
            <a:ln w="12700">
              <a:miter lim="400000"/>
            </a:ln>
          </p:spPr>
          <p:txBody>
            <a:bodyPr lIns="38022" tIns="38022" rIns="38022" bIns="38022" anchor="ctr"/>
            <a:lstStyle/>
            <a:p>
              <a:pPr lvl="0"/>
              <a:endParaRPr sz="1795"/>
            </a:p>
          </p:txBody>
        </p:sp>
        <p:sp>
          <p:nvSpPr>
            <p:cNvPr id="22" name="Shape 3626"/>
            <p:cNvSpPr/>
            <p:nvPr/>
          </p:nvSpPr>
          <p:spPr>
            <a:xfrm>
              <a:off x="6455183" y="4828154"/>
              <a:ext cx="423546" cy="385040"/>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tx1">
                <a:lumMod val="50000"/>
                <a:lumOff val="50000"/>
              </a:schemeClr>
            </a:solidFill>
            <a:ln w="12700">
              <a:miter lim="400000"/>
            </a:ln>
          </p:spPr>
          <p:txBody>
            <a:bodyPr lIns="38022" tIns="38022" rIns="38022" bIns="38022" anchor="ctr"/>
            <a:lstStyle/>
            <a:p>
              <a:pPr lvl="0"/>
              <a:endParaRPr sz="1795"/>
            </a:p>
          </p:txBody>
        </p:sp>
      </p:grpSp>
      <p:sp>
        <p:nvSpPr>
          <p:cNvPr id="3" name="文本框 2"/>
          <p:cNvSpPr txBox="1"/>
          <p:nvPr/>
        </p:nvSpPr>
        <p:spPr>
          <a:xfrm>
            <a:off x="5085468" y="1028190"/>
            <a:ext cx="2183917" cy="368300"/>
          </a:xfrm>
          <a:prstGeom prst="rect">
            <a:avLst/>
          </a:prstGeom>
          <a:noFill/>
        </p:spPr>
        <p:txBody>
          <a:bodyPr wrap="square" rtlCol="0" anchor="t">
            <a:spAutoFit/>
          </a:bodyPr>
          <a:lstStyle/>
          <a:p>
            <a:pPr algn="ctr"/>
            <a:r>
              <a:rPr lang="zh-CN" altLang="en-US" sz="1795" b="1">
                <a:solidFill>
                  <a:schemeClr val="tx1"/>
                </a:solidFill>
                <a:sym typeface="+mn-ea"/>
              </a:rPr>
              <a:t>裂变流程</a:t>
            </a:r>
          </a:p>
        </p:txBody>
      </p:sp>
      <p:sp>
        <p:nvSpPr>
          <p:cNvPr id="5" name="文本框 4"/>
          <p:cNvSpPr txBox="1"/>
          <p:nvPr/>
        </p:nvSpPr>
        <p:spPr>
          <a:xfrm>
            <a:off x="5234140" y="1375112"/>
            <a:ext cx="2409406" cy="386080"/>
          </a:xfrm>
          <a:prstGeom prst="rect">
            <a:avLst/>
          </a:prstGeom>
          <a:noFill/>
        </p:spPr>
        <p:txBody>
          <a:bodyPr wrap="square" rtlCol="0" anchor="t">
            <a:spAutoFit/>
          </a:bodyPr>
          <a:lstStyle/>
          <a:p>
            <a:pPr>
              <a:lnSpc>
                <a:spcPct val="160000"/>
              </a:lnSpc>
            </a:pPr>
            <a:r>
              <a:rPr lang="zh-CN" altLang="en-US" sz="1200" b="1"/>
              <a:t>包含活动前、中、后的设定</a:t>
            </a:r>
          </a:p>
        </p:txBody>
      </p:sp>
      <p:sp>
        <p:nvSpPr>
          <p:cNvPr id="6" name="文本框 5"/>
          <p:cNvSpPr txBox="1"/>
          <p:nvPr/>
        </p:nvSpPr>
        <p:spPr>
          <a:xfrm>
            <a:off x="7995512" y="3684112"/>
            <a:ext cx="2183917" cy="368300"/>
          </a:xfrm>
          <a:prstGeom prst="rect">
            <a:avLst/>
          </a:prstGeom>
          <a:noFill/>
        </p:spPr>
        <p:txBody>
          <a:bodyPr wrap="square" rtlCol="0" anchor="t">
            <a:spAutoFit/>
          </a:bodyPr>
          <a:lstStyle/>
          <a:p>
            <a:pPr algn="ctr"/>
            <a:r>
              <a:rPr lang="zh-CN" altLang="en-US" sz="1795" b="1">
                <a:solidFill>
                  <a:schemeClr val="tx1"/>
                </a:solidFill>
                <a:sym typeface="+mn-ea"/>
              </a:rPr>
              <a:t>首层用户</a:t>
            </a:r>
          </a:p>
        </p:txBody>
      </p:sp>
      <p:sp>
        <p:nvSpPr>
          <p:cNvPr id="7" name="文本框 6"/>
          <p:cNvSpPr txBox="1"/>
          <p:nvPr/>
        </p:nvSpPr>
        <p:spPr>
          <a:xfrm>
            <a:off x="8144184" y="4031034"/>
            <a:ext cx="2409406" cy="386080"/>
          </a:xfrm>
          <a:prstGeom prst="rect">
            <a:avLst/>
          </a:prstGeom>
          <a:noFill/>
        </p:spPr>
        <p:txBody>
          <a:bodyPr wrap="square" rtlCol="0" anchor="t">
            <a:spAutoFit/>
          </a:bodyPr>
          <a:lstStyle/>
          <a:p>
            <a:pPr>
              <a:lnSpc>
                <a:spcPct val="160000"/>
              </a:lnSpc>
            </a:pPr>
            <a:r>
              <a:rPr lang="en-US" altLang="zh-CN" sz="1200" b="1"/>
              <a:t>     </a:t>
            </a:r>
            <a:r>
              <a:rPr lang="zh-CN" altLang="en-US" sz="1200" b="1"/>
              <a:t>首批参与裂变的用户</a:t>
            </a:r>
          </a:p>
        </p:txBody>
      </p:sp>
      <p:sp>
        <p:nvSpPr>
          <p:cNvPr id="8" name="文本框 7"/>
          <p:cNvSpPr txBox="1"/>
          <p:nvPr/>
        </p:nvSpPr>
        <p:spPr>
          <a:xfrm>
            <a:off x="2000516" y="3806420"/>
            <a:ext cx="2183917" cy="368300"/>
          </a:xfrm>
          <a:prstGeom prst="rect">
            <a:avLst/>
          </a:prstGeom>
          <a:noFill/>
        </p:spPr>
        <p:txBody>
          <a:bodyPr wrap="square" rtlCol="0" anchor="t">
            <a:spAutoFit/>
          </a:bodyPr>
          <a:lstStyle/>
          <a:p>
            <a:pPr algn="ctr"/>
            <a:r>
              <a:rPr lang="zh-CN" altLang="en-US" sz="1795" b="1">
                <a:solidFill>
                  <a:schemeClr val="tx1"/>
                </a:solidFill>
                <a:sym typeface="+mn-ea"/>
              </a:rPr>
              <a:t>传播素材</a:t>
            </a:r>
          </a:p>
        </p:txBody>
      </p:sp>
      <p:sp>
        <p:nvSpPr>
          <p:cNvPr id="9" name="文本框 8"/>
          <p:cNvSpPr txBox="1"/>
          <p:nvPr/>
        </p:nvSpPr>
        <p:spPr>
          <a:xfrm>
            <a:off x="2149189" y="4153343"/>
            <a:ext cx="2409406" cy="386080"/>
          </a:xfrm>
          <a:prstGeom prst="rect">
            <a:avLst/>
          </a:prstGeom>
          <a:noFill/>
        </p:spPr>
        <p:txBody>
          <a:bodyPr wrap="square" rtlCol="0" anchor="t">
            <a:spAutoFit/>
          </a:bodyPr>
          <a:lstStyle/>
          <a:p>
            <a:pPr>
              <a:lnSpc>
                <a:spcPct val="160000"/>
              </a:lnSpc>
            </a:pPr>
            <a:r>
              <a:rPr lang="zh-CN" altLang="en-US" sz="1200" b="1"/>
              <a:t>包含海报、话术、奖品等</a:t>
            </a:r>
          </a:p>
        </p:txBody>
      </p:sp>
      <p:sp>
        <p:nvSpPr>
          <p:cNvPr id="30" name="文本框 29"/>
          <p:cNvSpPr txBox="1"/>
          <p:nvPr/>
        </p:nvSpPr>
        <p:spPr>
          <a:xfrm>
            <a:off x="1341003" y="525316"/>
            <a:ext cx="1871980" cy="383540"/>
          </a:xfrm>
          <a:prstGeom prst="rect">
            <a:avLst/>
          </a:prstGeom>
          <a:noFill/>
        </p:spPr>
        <p:txBody>
          <a:bodyPr wrap="none" rtlCol="0">
            <a:spAutoFit/>
          </a:bodyPr>
          <a:lstStyle/>
          <a:p>
            <a:pPr algn="ctr"/>
            <a:r>
              <a:rPr lang="zh-CN" altLang="en-US" sz="1900" b="1">
                <a:solidFill>
                  <a:schemeClr val="tx1"/>
                </a:solidFill>
                <a:sym typeface="+mn-ea"/>
              </a:rPr>
              <a:t>用户裂变三要素</a:t>
            </a:r>
          </a:p>
        </p:txBody>
      </p:sp>
      <p:grpSp>
        <p:nvGrpSpPr>
          <p:cNvPr id="36" name="组合 35"/>
          <p:cNvGrpSpPr/>
          <p:nvPr/>
        </p:nvGrpSpPr>
        <p:grpSpPr>
          <a:xfrm>
            <a:off x="756859" y="558519"/>
            <a:ext cx="405972" cy="332777"/>
            <a:chOff x="4729" y="1585"/>
            <a:chExt cx="842" cy="708"/>
          </a:xfrm>
        </p:grpSpPr>
        <p:pic>
          <p:nvPicPr>
            <p:cNvPr id="33" name="图片 32" descr="resource"/>
            <p:cNvPicPr>
              <a:picLocks noChangeAspect="1"/>
            </p:cNvPicPr>
            <p:nvPr/>
          </p:nvPicPr>
          <p:blipFill>
            <a:blip r:embed="rId2"/>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stretch>
              <a:fillRect/>
            </a:stretch>
          </p:blipFill>
          <p:spPr>
            <a:xfrm>
              <a:off x="4729" y="1585"/>
              <a:ext cx="337" cy="709"/>
            </a:xfrm>
            <a:prstGeom prst="rect">
              <a:avLst/>
            </a:prstGeom>
          </p:spPr>
        </p:pic>
      </p:grpSp>
      <p:grpSp>
        <p:nvGrpSpPr>
          <p:cNvPr id="11" name="组合 10"/>
          <p:cNvGrpSpPr/>
          <p:nvPr/>
        </p:nvGrpSpPr>
        <p:grpSpPr>
          <a:xfrm>
            <a:off x="11133302" y="150282"/>
            <a:ext cx="783270" cy="694228"/>
            <a:chOff x="14118" y="124"/>
            <a:chExt cx="1038" cy="920"/>
          </a:xfrm>
        </p:grpSpPr>
        <p:sp>
          <p:nvSpPr>
            <p:cNvPr id="12" name="对角圆角矩形 1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13" name="图片 12" descr="resource"/>
            <p:cNvPicPr>
              <a:picLocks noChangeAspect="1"/>
            </p:cNvPicPr>
            <p:nvPr/>
          </p:nvPicPr>
          <p:blipFill>
            <a:blip r:embed="rId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1" name="文本框 30"/>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30" name="文本框 29"/>
          <p:cNvSpPr txBox="1"/>
          <p:nvPr/>
        </p:nvSpPr>
        <p:spPr>
          <a:xfrm>
            <a:off x="2075064" y="5780103"/>
            <a:ext cx="1236980" cy="245110"/>
          </a:xfrm>
          <a:prstGeom prst="rect">
            <a:avLst/>
          </a:prstGeom>
          <a:noFill/>
        </p:spPr>
        <p:txBody>
          <a:bodyPr wrap="none" rtlCol="0">
            <a:spAutoFit/>
          </a:bodyPr>
          <a:lstStyle/>
          <a:p>
            <a:pPr algn="ctr"/>
            <a:r>
              <a:rPr lang="zh-CN" altLang="en-US" sz="1000" b="1">
                <a:latin typeface="+mn-ea"/>
                <a:cs typeface="+mn-ea"/>
              </a:rPr>
              <a:t> 用户看到活动海报</a:t>
            </a:r>
          </a:p>
        </p:txBody>
      </p:sp>
      <p:sp>
        <p:nvSpPr>
          <p:cNvPr id="31" name="文本框 30"/>
          <p:cNvSpPr txBox="1"/>
          <p:nvPr/>
        </p:nvSpPr>
        <p:spPr>
          <a:xfrm>
            <a:off x="3923543" y="5780103"/>
            <a:ext cx="1949450" cy="398780"/>
          </a:xfrm>
          <a:prstGeom prst="rect">
            <a:avLst/>
          </a:prstGeom>
          <a:noFill/>
        </p:spPr>
        <p:txBody>
          <a:bodyPr wrap="none" rtlCol="0">
            <a:spAutoFit/>
          </a:bodyPr>
          <a:lstStyle/>
          <a:p>
            <a:pPr algn="ctr"/>
            <a:r>
              <a:rPr lang="zh-CN" altLang="en-US" sz="1000" b="1">
                <a:latin typeface="+mn-ea"/>
                <a:cs typeface="+mn-ea"/>
              </a:rPr>
              <a:t>用户</a:t>
            </a:r>
            <a:r>
              <a:rPr lang="zh-CN" sz="1000" b="1">
                <a:latin typeface="+mn-ea"/>
                <a:cs typeface="+mn-ea"/>
              </a:rPr>
              <a:t>扫码关注公众号</a:t>
            </a:r>
          </a:p>
          <a:p>
            <a:pPr algn="ctr"/>
            <a:r>
              <a:rPr lang="zh-CN" sz="1000" b="1">
                <a:latin typeface="+mn-ea"/>
                <a:cs typeface="+mn-ea"/>
              </a:rPr>
              <a:t>公众号自动推送规则</a:t>
            </a:r>
            <a:r>
              <a:rPr lang="en-US" altLang="zh-CN" sz="1000" b="1">
                <a:latin typeface="+mn-ea"/>
                <a:cs typeface="+mn-ea"/>
              </a:rPr>
              <a:t>&amp;</a:t>
            </a:r>
            <a:r>
              <a:rPr lang="zh-CN" altLang="en-US" sz="1000" b="1">
                <a:latin typeface="+mn-ea"/>
                <a:cs typeface="+mn-ea"/>
              </a:rPr>
              <a:t>专属海报</a:t>
            </a:r>
          </a:p>
        </p:txBody>
      </p:sp>
      <p:sp>
        <p:nvSpPr>
          <p:cNvPr id="32" name="文本框 31"/>
          <p:cNvSpPr txBox="1"/>
          <p:nvPr/>
        </p:nvSpPr>
        <p:spPr>
          <a:xfrm>
            <a:off x="6389088" y="5780103"/>
            <a:ext cx="1579880" cy="398780"/>
          </a:xfrm>
          <a:prstGeom prst="rect">
            <a:avLst/>
          </a:prstGeom>
          <a:noFill/>
        </p:spPr>
        <p:txBody>
          <a:bodyPr wrap="none" rtlCol="0">
            <a:spAutoFit/>
          </a:bodyPr>
          <a:lstStyle/>
          <a:p>
            <a:pPr algn="ctr"/>
            <a:r>
              <a:rPr lang="zh-CN" altLang="en-US" sz="1000" b="1">
                <a:latin typeface="+mn-ea"/>
                <a:cs typeface="+mn-ea"/>
              </a:rPr>
              <a:t>用户分享专属海报</a:t>
            </a:r>
          </a:p>
          <a:p>
            <a:pPr algn="ctr"/>
            <a:r>
              <a:rPr lang="zh-CN" altLang="en-US" sz="1000" b="1">
                <a:latin typeface="+mn-ea"/>
                <a:cs typeface="+mn-ea"/>
              </a:rPr>
              <a:t>邀请亲友助力，领取奖品</a:t>
            </a:r>
          </a:p>
        </p:txBody>
      </p:sp>
      <p:sp>
        <p:nvSpPr>
          <p:cNvPr id="33" name="文本框 32"/>
          <p:cNvSpPr txBox="1"/>
          <p:nvPr/>
        </p:nvSpPr>
        <p:spPr>
          <a:xfrm>
            <a:off x="8943238" y="5780103"/>
            <a:ext cx="1325880" cy="398780"/>
          </a:xfrm>
          <a:prstGeom prst="rect">
            <a:avLst/>
          </a:prstGeom>
          <a:noFill/>
        </p:spPr>
        <p:txBody>
          <a:bodyPr wrap="none" rtlCol="0">
            <a:spAutoFit/>
          </a:bodyPr>
          <a:lstStyle/>
          <a:p>
            <a:pPr algn="ctr"/>
            <a:r>
              <a:rPr lang="zh-CN" altLang="en-US" sz="1000" b="1">
                <a:latin typeface="+mn-ea"/>
                <a:cs typeface="+mn-ea"/>
              </a:rPr>
              <a:t>下级用户参与活动</a:t>
            </a:r>
          </a:p>
          <a:p>
            <a:pPr algn="ctr"/>
            <a:r>
              <a:rPr lang="zh-CN" altLang="en-US" sz="1000" b="1">
                <a:latin typeface="+mn-ea"/>
                <a:cs typeface="+mn-ea"/>
              </a:rPr>
              <a:t>持续分享、传播裂变</a:t>
            </a:r>
          </a:p>
        </p:txBody>
      </p:sp>
      <p:pic>
        <p:nvPicPr>
          <p:cNvPr id="34" name="图片 33"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14211" y="5420784"/>
            <a:ext cx="359274" cy="359274"/>
          </a:xfrm>
          <a:prstGeom prst="rect">
            <a:avLst/>
          </a:prstGeom>
        </p:spPr>
      </p:pic>
      <p:pic>
        <p:nvPicPr>
          <p:cNvPr id="35" name="图片 34"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18926" y="5420784"/>
            <a:ext cx="359274" cy="359274"/>
          </a:xfrm>
          <a:prstGeom prst="rect">
            <a:avLst/>
          </a:prstGeom>
        </p:spPr>
      </p:pic>
      <p:pic>
        <p:nvPicPr>
          <p:cNvPr id="36" name="图片 35" descr="resource"/>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99685" y="5420784"/>
            <a:ext cx="359274" cy="359274"/>
          </a:xfrm>
          <a:prstGeom prst="rect">
            <a:avLst/>
          </a:prstGeom>
        </p:spPr>
      </p:pic>
      <p:pic>
        <p:nvPicPr>
          <p:cNvPr id="37" name="图片 36" descr="resource"/>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26202" y="5420784"/>
            <a:ext cx="359274" cy="359274"/>
          </a:xfrm>
          <a:prstGeom prst="rect">
            <a:avLst/>
          </a:prstGeom>
        </p:spPr>
      </p:pic>
      <p:pic>
        <p:nvPicPr>
          <p:cNvPr id="38" name="图片 37"/>
          <p:cNvPicPr>
            <a:picLocks noChangeAspect="1"/>
          </p:cNvPicPr>
          <p:nvPr/>
        </p:nvPicPr>
        <p:blipFill>
          <a:blip r:embed="rId10"/>
          <a:stretch>
            <a:fillRect/>
          </a:stretch>
        </p:blipFill>
        <p:spPr>
          <a:xfrm>
            <a:off x="6390680" y="1636205"/>
            <a:ext cx="1745900" cy="3733881"/>
          </a:xfrm>
          <a:prstGeom prst="rect">
            <a:avLst/>
          </a:prstGeom>
        </p:spPr>
      </p:pic>
      <p:pic>
        <p:nvPicPr>
          <p:cNvPr id="3" name="图片 2"/>
          <p:cNvPicPr>
            <a:picLocks noChangeAspect="1"/>
          </p:cNvPicPr>
          <p:nvPr/>
        </p:nvPicPr>
        <p:blipFill>
          <a:blip r:embed="rId11"/>
          <a:stretch>
            <a:fillRect/>
          </a:stretch>
        </p:blipFill>
        <p:spPr>
          <a:xfrm>
            <a:off x="1783532" y="1636205"/>
            <a:ext cx="2081772" cy="3678747"/>
          </a:xfrm>
          <a:prstGeom prst="rect">
            <a:avLst/>
          </a:prstGeom>
        </p:spPr>
      </p:pic>
      <p:pic>
        <p:nvPicPr>
          <p:cNvPr id="4" name="图片 3"/>
          <p:cNvPicPr>
            <a:picLocks noChangeAspect="1"/>
          </p:cNvPicPr>
          <p:nvPr/>
        </p:nvPicPr>
        <p:blipFill>
          <a:blip r:embed="rId12"/>
          <a:stretch>
            <a:fillRect/>
          </a:stretch>
        </p:blipFill>
        <p:spPr>
          <a:xfrm>
            <a:off x="4282292" y="1626699"/>
            <a:ext cx="1692034" cy="3688254"/>
          </a:xfrm>
          <a:prstGeom prst="rect">
            <a:avLst/>
          </a:prstGeom>
        </p:spPr>
      </p:pic>
      <p:pic>
        <p:nvPicPr>
          <p:cNvPr id="5" name="图片 4"/>
          <p:cNvPicPr>
            <a:picLocks noChangeAspect="1"/>
          </p:cNvPicPr>
          <p:nvPr/>
        </p:nvPicPr>
        <p:blipFill>
          <a:blip r:embed="rId13"/>
          <a:stretch>
            <a:fillRect/>
          </a:stretch>
        </p:blipFill>
        <p:spPr>
          <a:xfrm>
            <a:off x="8407813" y="1636205"/>
            <a:ext cx="2053254" cy="3688254"/>
          </a:xfrm>
          <a:prstGeom prst="rect">
            <a:avLst/>
          </a:prstGeom>
        </p:spPr>
      </p:pic>
      <p:sp>
        <p:nvSpPr>
          <p:cNvPr id="6" name="文本框 5"/>
          <p:cNvSpPr txBox="1"/>
          <p:nvPr/>
        </p:nvSpPr>
        <p:spPr>
          <a:xfrm>
            <a:off x="1328017" y="541917"/>
            <a:ext cx="3561080" cy="383540"/>
          </a:xfrm>
          <a:prstGeom prst="rect">
            <a:avLst/>
          </a:prstGeom>
          <a:noFill/>
        </p:spPr>
        <p:txBody>
          <a:bodyPr wrap="none" rtlCol="0">
            <a:spAutoFit/>
          </a:bodyPr>
          <a:lstStyle/>
          <a:p>
            <a:pPr algn="ctr"/>
            <a:r>
              <a:rPr lang="zh-CN" altLang="en-US" sz="1900" b="1">
                <a:sym typeface="+mn-ea"/>
              </a:rPr>
              <a:t>案例一解析：裂变活动参与步骤</a:t>
            </a:r>
            <a:endParaRPr lang="zh-CN" altLang="en-US" sz="1900" b="1">
              <a:solidFill>
                <a:schemeClr val="tx1"/>
              </a:solidFill>
              <a:sym typeface="+mn-ea"/>
            </a:endParaRPr>
          </a:p>
        </p:txBody>
      </p:sp>
      <p:grpSp>
        <p:nvGrpSpPr>
          <p:cNvPr id="7" name="组合 6"/>
          <p:cNvGrpSpPr/>
          <p:nvPr/>
        </p:nvGrpSpPr>
        <p:grpSpPr>
          <a:xfrm>
            <a:off x="756859" y="558519"/>
            <a:ext cx="405972" cy="332777"/>
            <a:chOff x="4729" y="1585"/>
            <a:chExt cx="842" cy="708"/>
          </a:xfrm>
        </p:grpSpPr>
        <p:pic>
          <p:nvPicPr>
            <p:cNvPr id="8" name="图片 7" descr="resource"/>
            <p:cNvPicPr>
              <a:picLocks noChangeAspect="1"/>
            </p:cNvPicPr>
            <p:nvPr/>
          </p:nvPicPr>
          <p:blipFill>
            <a:blip r:embed="rId14"/>
            <a:stretch>
              <a:fillRect/>
            </a:stretch>
          </p:blipFill>
          <p:spPr>
            <a:xfrm>
              <a:off x="5235" y="1585"/>
              <a:ext cx="337" cy="709"/>
            </a:xfrm>
            <a:prstGeom prst="rect">
              <a:avLst/>
            </a:prstGeom>
          </p:spPr>
        </p:pic>
        <p:pic>
          <p:nvPicPr>
            <p:cNvPr id="9" name="图片 8" descr="resource"/>
            <p:cNvPicPr>
              <a:picLocks noChangeAspect="1"/>
            </p:cNvPicPr>
            <p:nvPr/>
          </p:nvPicPr>
          <p:blipFill>
            <a:blip r:embed="rId15"/>
            <a:stretch>
              <a:fillRect/>
            </a:stretch>
          </p:blipFill>
          <p:spPr>
            <a:xfrm>
              <a:off x="4982" y="1585"/>
              <a:ext cx="337" cy="709"/>
            </a:xfrm>
            <a:prstGeom prst="rect">
              <a:avLst/>
            </a:prstGeom>
          </p:spPr>
        </p:pic>
        <p:pic>
          <p:nvPicPr>
            <p:cNvPr id="10" name="图片 9" descr="resource"/>
            <p:cNvPicPr>
              <a:picLocks noChangeAspect="1"/>
            </p:cNvPicPr>
            <p:nvPr/>
          </p:nvPicPr>
          <p:blipFill>
            <a:blip r:embed="rId14"/>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16"/>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pic>
        <p:nvPicPr>
          <p:cNvPr id="5" name="图片 4"/>
          <p:cNvPicPr>
            <a:picLocks noChangeAspect="1"/>
          </p:cNvPicPr>
          <p:nvPr/>
        </p:nvPicPr>
        <p:blipFill>
          <a:blip r:embed="rId2"/>
          <a:stretch>
            <a:fillRect/>
          </a:stretch>
        </p:blipFill>
        <p:spPr>
          <a:xfrm>
            <a:off x="1022910" y="1663038"/>
            <a:ext cx="2967115" cy="2967115"/>
          </a:xfrm>
          <a:prstGeom prst="rect">
            <a:avLst/>
          </a:prstGeom>
        </p:spPr>
      </p:pic>
      <p:pic>
        <p:nvPicPr>
          <p:cNvPr id="7" name="图片 6"/>
          <p:cNvPicPr>
            <a:picLocks noChangeAspect="1"/>
          </p:cNvPicPr>
          <p:nvPr/>
        </p:nvPicPr>
        <p:blipFill>
          <a:blip r:embed="rId3"/>
          <a:stretch>
            <a:fillRect/>
          </a:stretch>
        </p:blipFill>
        <p:spPr>
          <a:xfrm>
            <a:off x="4596251" y="1629903"/>
            <a:ext cx="3000252" cy="3000252"/>
          </a:xfrm>
          <a:prstGeom prst="rect">
            <a:avLst/>
          </a:prstGeom>
        </p:spPr>
      </p:pic>
      <p:pic>
        <p:nvPicPr>
          <p:cNvPr id="8" name="图片 7"/>
          <p:cNvPicPr>
            <a:picLocks noChangeAspect="1"/>
          </p:cNvPicPr>
          <p:nvPr/>
        </p:nvPicPr>
        <p:blipFill>
          <a:blip r:embed="rId4"/>
          <a:stretch>
            <a:fillRect/>
          </a:stretch>
        </p:blipFill>
        <p:spPr>
          <a:xfrm>
            <a:off x="8322466" y="1543300"/>
            <a:ext cx="2683206" cy="3207346"/>
          </a:xfrm>
          <a:prstGeom prst="rect">
            <a:avLst/>
          </a:prstGeom>
        </p:spPr>
      </p:pic>
      <p:pic>
        <p:nvPicPr>
          <p:cNvPr id="19" name="图片 18"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00125" y="4865114"/>
            <a:ext cx="426939" cy="426939"/>
          </a:xfrm>
          <a:prstGeom prst="rect">
            <a:avLst/>
          </a:prstGeom>
        </p:spPr>
      </p:pic>
      <p:pic>
        <p:nvPicPr>
          <p:cNvPr id="20" name="图片 19" descr="resource"/>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83257" y="4865114"/>
            <a:ext cx="426939" cy="426939"/>
          </a:xfrm>
          <a:prstGeom prst="rect">
            <a:avLst/>
          </a:prstGeom>
        </p:spPr>
      </p:pic>
      <p:pic>
        <p:nvPicPr>
          <p:cNvPr id="21" name="图片 20" descr="resource"/>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43201" y="4865114"/>
            <a:ext cx="426939" cy="426939"/>
          </a:xfrm>
          <a:prstGeom prst="rect">
            <a:avLst/>
          </a:prstGeom>
        </p:spPr>
      </p:pic>
      <p:sp>
        <p:nvSpPr>
          <p:cNvPr id="10" name="文本框 9"/>
          <p:cNvSpPr txBox="1"/>
          <p:nvPr/>
        </p:nvSpPr>
        <p:spPr>
          <a:xfrm>
            <a:off x="1659378" y="5468327"/>
            <a:ext cx="1694180" cy="1004570"/>
          </a:xfrm>
          <a:prstGeom prst="rect">
            <a:avLst/>
          </a:prstGeom>
          <a:noFill/>
        </p:spPr>
        <p:txBody>
          <a:bodyPr wrap="none" rtlCol="0">
            <a:spAutoFit/>
          </a:bodyPr>
          <a:lstStyle/>
          <a:p>
            <a:pPr algn="ctr"/>
            <a:r>
              <a:rPr lang="zh-CN" altLang="en-US" sz="1190" b="1">
                <a:latin typeface="+mn-ea"/>
                <a:cs typeface="+mn-ea"/>
              </a:rPr>
              <a:t>邀请</a:t>
            </a:r>
            <a:r>
              <a:rPr lang="en-US" altLang="zh-CN" sz="1190" b="1">
                <a:latin typeface="+mn-ea"/>
                <a:cs typeface="+mn-ea"/>
              </a:rPr>
              <a:t>3</a:t>
            </a:r>
            <a:r>
              <a:rPr lang="zh-CN" altLang="en-US" sz="1190" b="1">
                <a:latin typeface="+mn-ea"/>
                <a:cs typeface="+mn-ea"/>
              </a:rPr>
              <a:t>人助力即可获得</a:t>
            </a:r>
          </a:p>
          <a:p>
            <a:pPr algn="ctr"/>
            <a:endParaRPr lang="zh-CN" altLang="en-US" sz="1190" b="1">
              <a:latin typeface="+mn-ea"/>
              <a:cs typeface="+mn-ea"/>
            </a:endParaRPr>
          </a:p>
          <a:p>
            <a:pPr algn="ctr"/>
            <a:r>
              <a:rPr lang="zh-CN" altLang="en-US" sz="1190" b="1">
                <a:latin typeface="+mn-ea"/>
                <a:cs typeface="+mn-ea"/>
              </a:rPr>
              <a:t>免洗抑菌洗手液（支）</a:t>
            </a:r>
          </a:p>
          <a:p>
            <a:pPr algn="ctr"/>
            <a:endParaRPr lang="zh-CN" altLang="en-US" sz="1190" b="1">
              <a:latin typeface="+mn-ea"/>
              <a:cs typeface="+mn-ea"/>
            </a:endParaRPr>
          </a:p>
          <a:p>
            <a:pPr algn="ctr"/>
            <a:r>
              <a:rPr lang="zh-CN" altLang="en-US" sz="1190" b="1">
                <a:latin typeface="+mn-ea"/>
                <a:cs typeface="+mn-ea"/>
                <a:sym typeface="+mn-ea"/>
              </a:rPr>
              <a:t>兑换百分比：</a:t>
            </a:r>
            <a:r>
              <a:rPr lang="en-US" altLang="zh-CN" sz="1190" b="1">
                <a:latin typeface="+mn-ea"/>
                <a:cs typeface="+mn-ea"/>
                <a:sym typeface="+mn-ea"/>
              </a:rPr>
              <a:t>26%</a:t>
            </a:r>
          </a:p>
        </p:txBody>
      </p:sp>
      <p:sp>
        <p:nvSpPr>
          <p:cNvPr id="9" name="文本框 8"/>
          <p:cNvSpPr txBox="1"/>
          <p:nvPr/>
        </p:nvSpPr>
        <p:spPr>
          <a:xfrm>
            <a:off x="5278180" y="5468327"/>
            <a:ext cx="1636395" cy="1004570"/>
          </a:xfrm>
          <a:prstGeom prst="rect">
            <a:avLst/>
          </a:prstGeom>
          <a:noFill/>
        </p:spPr>
        <p:txBody>
          <a:bodyPr wrap="none" rtlCol="0">
            <a:spAutoFit/>
          </a:bodyPr>
          <a:lstStyle/>
          <a:p>
            <a:pPr algn="ctr"/>
            <a:r>
              <a:rPr lang="zh-CN" altLang="en-US" sz="1190" b="1">
                <a:latin typeface="+mn-ea"/>
                <a:cs typeface="+mn-ea"/>
              </a:rPr>
              <a:t>邀请</a:t>
            </a:r>
            <a:r>
              <a:rPr lang="en-US" altLang="zh-CN" sz="1190" b="1">
                <a:latin typeface="+mn-ea"/>
                <a:cs typeface="+mn-ea"/>
              </a:rPr>
              <a:t>5</a:t>
            </a:r>
            <a:r>
              <a:rPr lang="zh-CN" altLang="en-US" sz="1190" b="1">
                <a:latin typeface="+mn-ea"/>
                <a:cs typeface="+mn-ea"/>
              </a:rPr>
              <a:t>人助力即可获得</a:t>
            </a:r>
          </a:p>
          <a:p>
            <a:pPr algn="ctr"/>
            <a:endParaRPr lang="zh-CN" altLang="en-US" sz="1190" b="1">
              <a:latin typeface="+mn-ea"/>
              <a:cs typeface="+mn-ea"/>
            </a:endParaRPr>
          </a:p>
          <a:p>
            <a:pPr algn="ctr"/>
            <a:r>
              <a:rPr lang="zh-CN" altLang="en-US" sz="1190" b="1">
                <a:latin typeface="+mn-ea"/>
                <a:cs typeface="+mn-ea"/>
              </a:rPr>
              <a:t>消毒湿巾（盒）</a:t>
            </a:r>
          </a:p>
          <a:p>
            <a:pPr algn="ctr"/>
            <a:endParaRPr lang="zh-CN" altLang="en-US" sz="1190" b="1">
              <a:latin typeface="+mn-ea"/>
              <a:cs typeface="+mn-ea"/>
            </a:endParaRPr>
          </a:p>
          <a:p>
            <a:pPr algn="ctr"/>
            <a:r>
              <a:rPr lang="zh-CN" altLang="en-US" sz="1190" b="1">
                <a:latin typeface="+mn-ea"/>
                <a:cs typeface="+mn-ea"/>
                <a:sym typeface="+mn-ea"/>
              </a:rPr>
              <a:t>兑换百分比：</a:t>
            </a:r>
            <a:r>
              <a:rPr lang="en-US" altLang="zh-CN" sz="1190" b="1">
                <a:latin typeface="+mn-ea"/>
                <a:cs typeface="+mn-ea"/>
                <a:sym typeface="+mn-ea"/>
              </a:rPr>
              <a:t>16%</a:t>
            </a:r>
          </a:p>
        </p:txBody>
      </p:sp>
      <p:sp>
        <p:nvSpPr>
          <p:cNvPr id="11" name="文本框 10"/>
          <p:cNvSpPr txBox="1"/>
          <p:nvPr/>
        </p:nvSpPr>
        <p:spPr>
          <a:xfrm>
            <a:off x="8938124" y="5468327"/>
            <a:ext cx="1636395" cy="1004570"/>
          </a:xfrm>
          <a:prstGeom prst="rect">
            <a:avLst/>
          </a:prstGeom>
          <a:noFill/>
        </p:spPr>
        <p:txBody>
          <a:bodyPr wrap="none" rtlCol="0">
            <a:spAutoFit/>
          </a:bodyPr>
          <a:lstStyle/>
          <a:p>
            <a:pPr algn="ctr"/>
            <a:r>
              <a:rPr lang="zh-CN" altLang="en-US" sz="1190" b="1">
                <a:latin typeface="+mn-ea"/>
                <a:cs typeface="+mn-ea"/>
              </a:rPr>
              <a:t>邀请</a:t>
            </a:r>
            <a:r>
              <a:rPr lang="en-US" altLang="zh-CN" sz="1190" b="1">
                <a:latin typeface="+mn-ea"/>
                <a:cs typeface="+mn-ea"/>
              </a:rPr>
              <a:t>8</a:t>
            </a:r>
            <a:r>
              <a:rPr lang="zh-CN" altLang="en-US" sz="1190" b="1">
                <a:latin typeface="+mn-ea"/>
                <a:cs typeface="+mn-ea"/>
              </a:rPr>
              <a:t>人助力即可获得</a:t>
            </a:r>
          </a:p>
          <a:p>
            <a:pPr algn="ctr"/>
            <a:endParaRPr lang="zh-CN" altLang="en-US" sz="1190" b="1">
              <a:latin typeface="+mn-ea"/>
              <a:cs typeface="+mn-ea"/>
            </a:endParaRPr>
          </a:p>
          <a:p>
            <a:pPr algn="ctr"/>
            <a:r>
              <a:rPr lang="zh-CN" altLang="en-US" sz="1190" b="1">
                <a:latin typeface="+mn-ea"/>
                <a:cs typeface="+mn-ea"/>
              </a:rPr>
              <a:t>儿童内裤（3条）</a:t>
            </a:r>
          </a:p>
          <a:p>
            <a:pPr algn="ctr"/>
            <a:endParaRPr lang="zh-CN" altLang="en-US" sz="1190" b="1">
              <a:latin typeface="+mn-ea"/>
              <a:cs typeface="+mn-ea"/>
            </a:endParaRPr>
          </a:p>
          <a:p>
            <a:pPr algn="ctr"/>
            <a:r>
              <a:rPr lang="zh-CN" altLang="en-US" sz="1190" b="1">
                <a:latin typeface="+mn-ea"/>
                <a:cs typeface="+mn-ea"/>
              </a:rPr>
              <a:t>兑换百分比：</a:t>
            </a:r>
            <a:r>
              <a:rPr lang="en-US" altLang="zh-CN" sz="1190" b="1">
                <a:latin typeface="+mn-ea"/>
                <a:cs typeface="+mn-ea"/>
              </a:rPr>
              <a:t>58%</a:t>
            </a:r>
          </a:p>
        </p:txBody>
      </p:sp>
      <p:sp>
        <p:nvSpPr>
          <p:cNvPr id="12" name="圆角矩形 11"/>
          <p:cNvSpPr/>
          <p:nvPr/>
        </p:nvSpPr>
        <p:spPr>
          <a:xfrm>
            <a:off x="4429822" y="775540"/>
            <a:ext cx="3166681" cy="383316"/>
          </a:xfrm>
          <a:prstGeom prst="roundRect">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4" name="文本框 13"/>
          <p:cNvSpPr txBox="1"/>
          <p:nvPr/>
        </p:nvSpPr>
        <p:spPr>
          <a:xfrm>
            <a:off x="4555585" y="804158"/>
            <a:ext cx="2915153" cy="309245"/>
          </a:xfrm>
          <a:prstGeom prst="rect">
            <a:avLst/>
          </a:prstGeom>
          <a:noFill/>
        </p:spPr>
        <p:txBody>
          <a:bodyPr wrap="square" rtlCol="0">
            <a:spAutoFit/>
          </a:bodyPr>
          <a:lstStyle/>
          <a:p>
            <a:pPr algn="ctr"/>
            <a:r>
              <a:rPr lang="zh-CN" sz="1420" b="1">
                <a:solidFill>
                  <a:schemeClr val="tx1"/>
                </a:solidFill>
                <a:sym typeface="+mn-ea"/>
              </a:rPr>
              <a:t>价值</a:t>
            </a:r>
            <a:r>
              <a:rPr lang="en-US" altLang="zh-CN" sz="1420" b="1">
                <a:solidFill>
                  <a:schemeClr val="tx1"/>
                </a:solidFill>
                <a:sym typeface="+mn-ea"/>
              </a:rPr>
              <a:t>88.8</a:t>
            </a:r>
            <a:r>
              <a:rPr lang="zh-CN" altLang="en-US" sz="1420" b="1">
                <a:solidFill>
                  <a:schemeClr val="tx1"/>
                </a:solidFill>
                <a:sym typeface="+mn-ea"/>
              </a:rPr>
              <a:t>元的呵护儿童大礼包</a:t>
            </a:r>
          </a:p>
        </p:txBody>
      </p:sp>
      <p:sp>
        <p:nvSpPr>
          <p:cNvPr id="6" name="文本框 5"/>
          <p:cNvSpPr txBox="1"/>
          <p:nvPr/>
        </p:nvSpPr>
        <p:spPr>
          <a:xfrm>
            <a:off x="970339" y="439293"/>
            <a:ext cx="3561080" cy="383540"/>
          </a:xfrm>
          <a:prstGeom prst="rect">
            <a:avLst/>
          </a:prstGeom>
          <a:noFill/>
        </p:spPr>
        <p:txBody>
          <a:bodyPr wrap="none" rtlCol="0">
            <a:spAutoFit/>
          </a:bodyPr>
          <a:lstStyle/>
          <a:p>
            <a:pPr algn="ctr"/>
            <a:r>
              <a:rPr lang="zh-CN" altLang="en-US" sz="1900" b="1">
                <a:sym typeface="+mn-ea"/>
              </a:rPr>
              <a:t>案例一解析：裂变活动奖品设置</a:t>
            </a:r>
            <a:endParaRPr lang="zh-CN" altLang="en-US" sz="1900" b="1">
              <a:solidFill>
                <a:schemeClr val="tx1"/>
              </a:solidFill>
              <a:sym typeface="+mn-ea"/>
            </a:endParaRPr>
          </a:p>
        </p:txBody>
      </p:sp>
      <p:grpSp>
        <p:nvGrpSpPr>
          <p:cNvPr id="3" name="组合 2"/>
          <p:cNvGrpSpPr/>
          <p:nvPr/>
        </p:nvGrpSpPr>
        <p:grpSpPr>
          <a:xfrm>
            <a:off x="565947" y="472495"/>
            <a:ext cx="405972" cy="332777"/>
            <a:chOff x="4729" y="1585"/>
            <a:chExt cx="842" cy="708"/>
          </a:xfrm>
        </p:grpSpPr>
        <p:pic>
          <p:nvPicPr>
            <p:cNvPr id="4" name="图片 3" descr="resource"/>
            <p:cNvPicPr>
              <a:picLocks noChangeAspect="1"/>
            </p:cNvPicPr>
            <p:nvPr/>
          </p:nvPicPr>
          <p:blipFill>
            <a:blip r:embed="rId11"/>
            <a:stretch>
              <a:fillRect/>
            </a:stretch>
          </p:blipFill>
          <p:spPr>
            <a:xfrm>
              <a:off x="5235" y="1585"/>
              <a:ext cx="337" cy="709"/>
            </a:xfrm>
            <a:prstGeom prst="rect">
              <a:avLst/>
            </a:prstGeom>
          </p:spPr>
        </p:pic>
        <p:pic>
          <p:nvPicPr>
            <p:cNvPr id="13" name="图片 12" descr="resource"/>
            <p:cNvPicPr>
              <a:picLocks noChangeAspect="1"/>
            </p:cNvPicPr>
            <p:nvPr/>
          </p:nvPicPr>
          <p:blipFill>
            <a:blip r:embed="rId12"/>
            <a:stretch>
              <a:fillRect/>
            </a:stretch>
          </p:blipFill>
          <p:spPr>
            <a:xfrm>
              <a:off x="4982" y="1585"/>
              <a:ext cx="337" cy="709"/>
            </a:xfrm>
            <a:prstGeom prst="rect">
              <a:avLst/>
            </a:prstGeom>
          </p:spPr>
        </p:pic>
        <p:pic>
          <p:nvPicPr>
            <p:cNvPr id="15" name="图片 14" descr="resource"/>
            <p:cNvPicPr>
              <a:picLocks noChangeAspect="1"/>
            </p:cNvPicPr>
            <p:nvPr/>
          </p:nvPicPr>
          <p:blipFill>
            <a:blip r:embed="rId11"/>
            <a:stretch>
              <a:fillRect/>
            </a:stretch>
          </p:blipFill>
          <p:spPr>
            <a:xfrm>
              <a:off x="4729" y="1585"/>
              <a:ext cx="337" cy="709"/>
            </a:xfrm>
            <a:prstGeom prst="rect">
              <a:avLst/>
            </a:prstGeom>
          </p:spPr>
        </p:pic>
      </p:grpSp>
      <p:grpSp>
        <p:nvGrpSpPr>
          <p:cNvPr id="16" name="组合 15"/>
          <p:cNvGrpSpPr/>
          <p:nvPr/>
        </p:nvGrpSpPr>
        <p:grpSpPr>
          <a:xfrm>
            <a:off x="11133302" y="150282"/>
            <a:ext cx="783270" cy="694228"/>
            <a:chOff x="14118" y="124"/>
            <a:chExt cx="1038" cy="920"/>
          </a:xfrm>
        </p:grpSpPr>
        <p:sp>
          <p:nvSpPr>
            <p:cNvPr id="17" name="对角圆角矩形 16"/>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1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nvGrpSpPr>
          <p:cNvPr id="7" name="组合 6"/>
          <p:cNvGrpSpPr/>
          <p:nvPr/>
        </p:nvGrpSpPr>
        <p:grpSpPr>
          <a:xfrm>
            <a:off x="5411191" y="1811352"/>
            <a:ext cx="332859" cy="246256"/>
            <a:chOff x="4729" y="1585"/>
            <a:chExt cx="842" cy="708"/>
          </a:xfrm>
        </p:grpSpPr>
        <p:pic>
          <p:nvPicPr>
            <p:cNvPr id="8" name="图片 7" descr="resource"/>
            <p:cNvPicPr>
              <a:picLocks noChangeAspect="1"/>
            </p:cNvPicPr>
            <p:nvPr/>
          </p:nvPicPr>
          <p:blipFill>
            <a:blip r:embed="rId2" cstate="print"/>
            <a:stretch>
              <a:fillRect/>
            </a:stretch>
          </p:blipFill>
          <p:spPr>
            <a:xfrm>
              <a:off x="5235" y="1585"/>
              <a:ext cx="337" cy="709"/>
            </a:xfrm>
            <a:prstGeom prst="rect">
              <a:avLst/>
            </a:prstGeom>
          </p:spPr>
        </p:pic>
        <p:pic>
          <p:nvPicPr>
            <p:cNvPr id="9" name="图片 8" descr="resource"/>
            <p:cNvPicPr>
              <a:picLocks noChangeAspect="1"/>
            </p:cNvPicPr>
            <p:nvPr/>
          </p:nvPicPr>
          <p:blipFill>
            <a:blip r:embed="rId3" cstate="print"/>
            <a:stretch>
              <a:fillRect/>
            </a:stretch>
          </p:blipFill>
          <p:spPr>
            <a:xfrm>
              <a:off x="4982" y="1585"/>
              <a:ext cx="337" cy="709"/>
            </a:xfrm>
            <a:prstGeom prst="rect">
              <a:avLst/>
            </a:prstGeom>
          </p:spPr>
        </p:pic>
        <p:pic>
          <p:nvPicPr>
            <p:cNvPr id="10" name="图片 9" descr="resource"/>
            <p:cNvPicPr>
              <a:picLocks noChangeAspect="1"/>
            </p:cNvPicPr>
            <p:nvPr/>
          </p:nvPicPr>
          <p:blipFill>
            <a:blip r:embed="rId2" cstate="print"/>
            <a:stretch>
              <a:fillRect/>
            </a:stretch>
          </p:blipFill>
          <p:spPr>
            <a:xfrm>
              <a:off x="4729" y="1585"/>
              <a:ext cx="337" cy="709"/>
            </a:xfrm>
            <a:prstGeom prst="rect">
              <a:avLst/>
            </a:prstGeom>
          </p:spPr>
        </p:pic>
      </p:grpSp>
      <p:grpSp>
        <p:nvGrpSpPr>
          <p:cNvPr id="11" name="组合 10"/>
          <p:cNvGrpSpPr/>
          <p:nvPr/>
        </p:nvGrpSpPr>
        <p:grpSpPr>
          <a:xfrm>
            <a:off x="5789989" y="1811352"/>
            <a:ext cx="332859" cy="246256"/>
            <a:chOff x="4729" y="1585"/>
            <a:chExt cx="842" cy="708"/>
          </a:xfrm>
        </p:grpSpPr>
        <p:pic>
          <p:nvPicPr>
            <p:cNvPr id="12" name="图片 11" descr="resource"/>
            <p:cNvPicPr>
              <a:picLocks noChangeAspect="1"/>
            </p:cNvPicPr>
            <p:nvPr/>
          </p:nvPicPr>
          <p:blipFill>
            <a:blip r:embed="rId2" cstate="print"/>
            <a:stretch>
              <a:fillRect/>
            </a:stretch>
          </p:blipFill>
          <p:spPr>
            <a:xfrm>
              <a:off x="5235" y="1585"/>
              <a:ext cx="337" cy="709"/>
            </a:xfrm>
            <a:prstGeom prst="rect">
              <a:avLst/>
            </a:prstGeom>
          </p:spPr>
        </p:pic>
        <p:pic>
          <p:nvPicPr>
            <p:cNvPr id="13" name="图片 12" descr="resource"/>
            <p:cNvPicPr>
              <a:picLocks noChangeAspect="1"/>
            </p:cNvPicPr>
            <p:nvPr/>
          </p:nvPicPr>
          <p:blipFill>
            <a:blip r:embed="rId3" cstate="print"/>
            <a:stretch>
              <a:fillRect/>
            </a:stretch>
          </p:blipFill>
          <p:spPr>
            <a:xfrm>
              <a:off x="4982" y="1585"/>
              <a:ext cx="337" cy="709"/>
            </a:xfrm>
            <a:prstGeom prst="rect">
              <a:avLst/>
            </a:prstGeom>
          </p:spPr>
        </p:pic>
        <p:pic>
          <p:nvPicPr>
            <p:cNvPr id="14" name="图片 13" descr="resource"/>
            <p:cNvPicPr>
              <a:picLocks noChangeAspect="1"/>
            </p:cNvPicPr>
            <p:nvPr/>
          </p:nvPicPr>
          <p:blipFill>
            <a:blip r:embed="rId2" cstate="print"/>
            <a:stretch>
              <a:fillRect/>
            </a:stretch>
          </p:blipFill>
          <p:spPr>
            <a:xfrm>
              <a:off x="4729" y="1585"/>
              <a:ext cx="337" cy="709"/>
            </a:xfrm>
            <a:prstGeom prst="rect">
              <a:avLst/>
            </a:prstGeom>
          </p:spPr>
        </p:pic>
      </p:grpSp>
      <p:grpSp>
        <p:nvGrpSpPr>
          <p:cNvPr id="15" name="组合 14"/>
          <p:cNvGrpSpPr/>
          <p:nvPr/>
        </p:nvGrpSpPr>
        <p:grpSpPr>
          <a:xfrm>
            <a:off x="6169539" y="1811352"/>
            <a:ext cx="332859" cy="246256"/>
            <a:chOff x="4729" y="1585"/>
            <a:chExt cx="842" cy="708"/>
          </a:xfrm>
        </p:grpSpPr>
        <p:pic>
          <p:nvPicPr>
            <p:cNvPr id="16" name="图片 15" descr="resource"/>
            <p:cNvPicPr>
              <a:picLocks noChangeAspect="1"/>
            </p:cNvPicPr>
            <p:nvPr/>
          </p:nvPicPr>
          <p:blipFill>
            <a:blip r:embed="rId2" cstate="print"/>
            <a:stretch>
              <a:fillRect/>
            </a:stretch>
          </p:blipFill>
          <p:spPr>
            <a:xfrm>
              <a:off x="5235" y="1585"/>
              <a:ext cx="337" cy="709"/>
            </a:xfrm>
            <a:prstGeom prst="rect">
              <a:avLst/>
            </a:prstGeom>
          </p:spPr>
        </p:pic>
        <p:pic>
          <p:nvPicPr>
            <p:cNvPr id="17" name="图片 16" descr="resource"/>
            <p:cNvPicPr>
              <a:picLocks noChangeAspect="1"/>
            </p:cNvPicPr>
            <p:nvPr/>
          </p:nvPicPr>
          <p:blipFill>
            <a:blip r:embed="rId3" cstate="print"/>
            <a:stretch>
              <a:fillRect/>
            </a:stretch>
          </p:blipFill>
          <p:spPr>
            <a:xfrm>
              <a:off x="4982" y="1585"/>
              <a:ext cx="337" cy="709"/>
            </a:xfrm>
            <a:prstGeom prst="rect">
              <a:avLst/>
            </a:prstGeom>
          </p:spPr>
        </p:pic>
        <p:pic>
          <p:nvPicPr>
            <p:cNvPr id="18" name="图片 17" descr="resource"/>
            <p:cNvPicPr>
              <a:picLocks noChangeAspect="1"/>
            </p:cNvPicPr>
            <p:nvPr/>
          </p:nvPicPr>
          <p:blipFill>
            <a:blip r:embed="rId2" cstate="print"/>
            <a:stretch>
              <a:fillRect/>
            </a:stretch>
          </p:blipFill>
          <p:spPr>
            <a:xfrm>
              <a:off x="4729" y="1585"/>
              <a:ext cx="337" cy="709"/>
            </a:xfrm>
            <a:prstGeom prst="rect">
              <a:avLst/>
            </a:prstGeom>
          </p:spPr>
        </p:pic>
      </p:grpSp>
      <p:grpSp>
        <p:nvGrpSpPr>
          <p:cNvPr id="19" name="组合 18"/>
          <p:cNvGrpSpPr/>
          <p:nvPr/>
        </p:nvGrpSpPr>
        <p:grpSpPr>
          <a:xfrm>
            <a:off x="5411191" y="2855866"/>
            <a:ext cx="332859" cy="246256"/>
            <a:chOff x="4729" y="1585"/>
            <a:chExt cx="842" cy="708"/>
          </a:xfrm>
        </p:grpSpPr>
        <p:pic>
          <p:nvPicPr>
            <p:cNvPr id="20" name="图片 19" descr="resource"/>
            <p:cNvPicPr>
              <a:picLocks noChangeAspect="1"/>
            </p:cNvPicPr>
            <p:nvPr/>
          </p:nvPicPr>
          <p:blipFill>
            <a:blip r:embed="rId2" cstate="print"/>
            <a:stretch>
              <a:fillRect/>
            </a:stretch>
          </p:blipFill>
          <p:spPr>
            <a:xfrm>
              <a:off x="5235" y="1585"/>
              <a:ext cx="337" cy="709"/>
            </a:xfrm>
            <a:prstGeom prst="rect">
              <a:avLst/>
            </a:prstGeom>
          </p:spPr>
        </p:pic>
        <p:pic>
          <p:nvPicPr>
            <p:cNvPr id="21" name="图片 20" descr="resource"/>
            <p:cNvPicPr>
              <a:picLocks noChangeAspect="1"/>
            </p:cNvPicPr>
            <p:nvPr/>
          </p:nvPicPr>
          <p:blipFill>
            <a:blip r:embed="rId3" cstate="print"/>
            <a:stretch>
              <a:fillRect/>
            </a:stretch>
          </p:blipFill>
          <p:spPr>
            <a:xfrm>
              <a:off x="4982" y="1585"/>
              <a:ext cx="337" cy="709"/>
            </a:xfrm>
            <a:prstGeom prst="rect">
              <a:avLst/>
            </a:prstGeom>
          </p:spPr>
        </p:pic>
        <p:pic>
          <p:nvPicPr>
            <p:cNvPr id="22" name="图片 21" descr="resource"/>
            <p:cNvPicPr>
              <a:picLocks noChangeAspect="1"/>
            </p:cNvPicPr>
            <p:nvPr/>
          </p:nvPicPr>
          <p:blipFill>
            <a:blip r:embed="rId2" cstate="print"/>
            <a:stretch>
              <a:fillRect/>
            </a:stretch>
          </p:blipFill>
          <p:spPr>
            <a:xfrm>
              <a:off x="4729" y="1585"/>
              <a:ext cx="337" cy="709"/>
            </a:xfrm>
            <a:prstGeom prst="rect">
              <a:avLst/>
            </a:prstGeom>
          </p:spPr>
        </p:pic>
      </p:grpSp>
      <p:grpSp>
        <p:nvGrpSpPr>
          <p:cNvPr id="23" name="组合 22"/>
          <p:cNvGrpSpPr/>
          <p:nvPr/>
        </p:nvGrpSpPr>
        <p:grpSpPr>
          <a:xfrm>
            <a:off x="5789989" y="2855866"/>
            <a:ext cx="332859" cy="246256"/>
            <a:chOff x="4729" y="1585"/>
            <a:chExt cx="842" cy="708"/>
          </a:xfrm>
        </p:grpSpPr>
        <p:pic>
          <p:nvPicPr>
            <p:cNvPr id="24" name="图片 23" descr="resource"/>
            <p:cNvPicPr>
              <a:picLocks noChangeAspect="1"/>
            </p:cNvPicPr>
            <p:nvPr/>
          </p:nvPicPr>
          <p:blipFill>
            <a:blip r:embed="rId2" cstate="print"/>
            <a:stretch>
              <a:fillRect/>
            </a:stretch>
          </p:blipFill>
          <p:spPr>
            <a:xfrm>
              <a:off x="5235" y="1585"/>
              <a:ext cx="337" cy="709"/>
            </a:xfrm>
            <a:prstGeom prst="rect">
              <a:avLst/>
            </a:prstGeom>
          </p:spPr>
        </p:pic>
        <p:pic>
          <p:nvPicPr>
            <p:cNvPr id="25" name="图片 24" descr="resource"/>
            <p:cNvPicPr>
              <a:picLocks noChangeAspect="1"/>
            </p:cNvPicPr>
            <p:nvPr/>
          </p:nvPicPr>
          <p:blipFill>
            <a:blip r:embed="rId3" cstate="print"/>
            <a:stretch>
              <a:fillRect/>
            </a:stretch>
          </p:blipFill>
          <p:spPr>
            <a:xfrm>
              <a:off x="4982" y="1585"/>
              <a:ext cx="337" cy="709"/>
            </a:xfrm>
            <a:prstGeom prst="rect">
              <a:avLst/>
            </a:prstGeom>
          </p:spPr>
        </p:pic>
        <p:pic>
          <p:nvPicPr>
            <p:cNvPr id="26" name="图片 25" descr="resource"/>
            <p:cNvPicPr>
              <a:picLocks noChangeAspect="1"/>
            </p:cNvPicPr>
            <p:nvPr/>
          </p:nvPicPr>
          <p:blipFill>
            <a:blip r:embed="rId2" cstate="print"/>
            <a:stretch>
              <a:fillRect/>
            </a:stretch>
          </p:blipFill>
          <p:spPr>
            <a:xfrm>
              <a:off x="4729" y="1585"/>
              <a:ext cx="337" cy="709"/>
            </a:xfrm>
            <a:prstGeom prst="rect">
              <a:avLst/>
            </a:prstGeom>
          </p:spPr>
        </p:pic>
      </p:grpSp>
      <p:grpSp>
        <p:nvGrpSpPr>
          <p:cNvPr id="27" name="组合 26"/>
          <p:cNvGrpSpPr/>
          <p:nvPr/>
        </p:nvGrpSpPr>
        <p:grpSpPr>
          <a:xfrm>
            <a:off x="6169539" y="2855866"/>
            <a:ext cx="332859" cy="246256"/>
            <a:chOff x="4729" y="1585"/>
            <a:chExt cx="842" cy="708"/>
          </a:xfrm>
        </p:grpSpPr>
        <p:pic>
          <p:nvPicPr>
            <p:cNvPr id="28" name="图片 27" descr="resource"/>
            <p:cNvPicPr>
              <a:picLocks noChangeAspect="1"/>
            </p:cNvPicPr>
            <p:nvPr/>
          </p:nvPicPr>
          <p:blipFill>
            <a:blip r:embed="rId2" cstate="print"/>
            <a:stretch>
              <a:fillRect/>
            </a:stretch>
          </p:blipFill>
          <p:spPr>
            <a:xfrm>
              <a:off x="5235" y="1585"/>
              <a:ext cx="337" cy="709"/>
            </a:xfrm>
            <a:prstGeom prst="rect">
              <a:avLst/>
            </a:prstGeom>
          </p:spPr>
        </p:pic>
        <p:pic>
          <p:nvPicPr>
            <p:cNvPr id="29" name="图片 28" descr="resource"/>
            <p:cNvPicPr>
              <a:picLocks noChangeAspect="1"/>
            </p:cNvPicPr>
            <p:nvPr/>
          </p:nvPicPr>
          <p:blipFill>
            <a:blip r:embed="rId3" cstate="print"/>
            <a:stretch>
              <a:fillRect/>
            </a:stretch>
          </p:blipFill>
          <p:spPr>
            <a:xfrm>
              <a:off x="4982" y="1585"/>
              <a:ext cx="337" cy="709"/>
            </a:xfrm>
            <a:prstGeom prst="rect">
              <a:avLst/>
            </a:prstGeom>
          </p:spPr>
        </p:pic>
        <p:pic>
          <p:nvPicPr>
            <p:cNvPr id="31" name="图片 30" descr="resource"/>
            <p:cNvPicPr>
              <a:picLocks noChangeAspect="1"/>
            </p:cNvPicPr>
            <p:nvPr/>
          </p:nvPicPr>
          <p:blipFill>
            <a:blip r:embed="rId2" cstate="print"/>
            <a:stretch>
              <a:fillRect/>
            </a:stretch>
          </p:blipFill>
          <p:spPr>
            <a:xfrm>
              <a:off x="4729" y="1585"/>
              <a:ext cx="337" cy="709"/>
            </a:xfrm>
            <a:prstGeom prst="rect">
              <a:avLst/>
            </a:prstGeom>
          </p:spPr>
        </p:pic>
      </p:grpSp>
      <p:grpSp>
        <p:nvGrpSpPr>
          <p:cNvPr id="48" name="组合 47"/>
          <p:cNvGrpSpPr/>
          <p:nvPr/>
        </p:nvGrpSpPr>
        <p:grpSpPr>
          <a:xfrm>
            <a:off x="5411191" y="3500499"/>
            <a:ext cx="332859" cy="246256"/>
            <a:chOff x="4729" y="1585"/>
            <a:chExt cx="842" cy="708"/>
          </a:xfrm>
        </p:grpSpPr>
        <p:pic>
          <p:nvPicPr>
            <p:cNvPr id="49" name="图片 48" descr="resource"/>
            <p:cNvPicPr>
              <a:picLocks noChangeAspect="1"/>
            </p:cNvPicPr>
            <p:nvPr/>
          </p:nvPicPr>
          <p:blipFill>
            <a:blip r:embed="rId2" cstate="print"/>
            <a:stretch>
              <a:fillRect/>
            </a:stretch>
          </p:blipFill>
          <p:spPr>
            <a:xfrm>
              <a:off x="5235" y="1585"/>
              <a:ext cx="337" cy="709"/>
            </a:xfrm>
            <a:prstGeom prst="rect">
              <a:avLst/>
            </a:prstGeom>
          </p:spPr>
        </p:pic>
        <p:pic>
          <p:nvPicPr>
            <p:cNvPr id="50" name="图片 49" descr="resource"/>
            <p:cNvPicPr>
              <a:picLocks noChangeAspect="1"/>
            </p:cNvPicPr>
            <p:nvPr/>
          </p:nvPicPr>
          <p:blipFill>
            <a:blip r:embed="rId3" cstate="print"/>
            <a:stretch>
              <a:fillRect/>
            </a:stretch>
          </p:blipFill>
          <p:spPr>
            <a:xfrm>
              <a:off x="4982" y="1585"/>
              <a:ext cx="337" cy="709"/>
            </a:xfrm>
            <a:prstGeom prst="rect">
              <a:avLst/>
            </a:prstGeom>
          </p:spPr>
        </p:pic>
        <p:pic>
          <p:nvPicPr>
            <p:cNvPr id="51" name="图片 50" descr="resource"/>
            <p:cNvPicPr>
              <a:picLocks noChangeAspect="1"/>
            </p:cNvPicPr>
            <p:nvPr/>
          </p:nvPicPr>
          <p:blipFill>
            <a:blip r:embed="rId2" cstate="print"/>
            <a:stretch>
              <a:fillRect/>
            </a:stretch>
          </p:blipFill>
          <p:spPr>
            <a:xfrm>
              <a:off x="4729" y="1585"/>
              <a:ext cx="337" cy="709"/>
            </a:xfrm>
            <a:prstGeom prst="rect">
              <a:avLst/>
            </a:prstGeom>
          </p:spPr>
        </p:pic>
      </p:grpSp>
      <p:grpSp>
        <p:nvGrpSpPr>
          <p:cNvPr id="52" name="组合 51"/>
          <p:cNvGrpSpPr/>
          <p:nvPr/>
        </p:nvGrpSpPr>
        <p:grpSpPr>
          <a:xfrm>
            <a:off x="5789989" y="3500499"/>
            <a:ext cx="332859" cy="246256"/>
            <a:chOff x="4729" y="1585"/>
            <a:chExt cx="842" cy="708"/>
          </a:xfrm>
        </p:grpSpPr>
        <p:pic>
          <p:nvPicPr>
            <p:cNvPr id="53" name="图片 52" descr="resource"/>
            <p:cNvPicPr>
              <a:picLocks noChangeAspect="1"/>
            </p:cNvPicPr>
            <p:nvPr/>
          </p:nvPicPr>
          <p:blipFill>
            <a:blip r:embed="rId2" cstate="print"/>
            <a:stretch>
              <a:fillRect/>
            </a:stretch>
          </p:blipFill>
          <p:spPr>
            <a:xfrm>
              <a:off x="5235" y="1585"/>
              <a:ext cx="337" cy="709"/>
            </a:xfrm>
            <a:prstGeom prst="rect">
              <a:avLst/>
            </a:prstGeom>
          </p:spPr>
        </p:pic>
        <p:pic>
          <p:nvPicPr>
            <p:cNvPr id="54" name="图片 53" descr="resource"/>
            <p:cNvPicPr>
              <a:picLocks noChangeAspect="1"/>
            </p:cNvPicPr>
            <p:nvPr/>
          </p:nvPicPr>
          <p:blipFill>
            <a:blip r:embed="rId3" cstate="print"/>
            <a:stretch>
              <a:fillRect/>
            </a:stretch>
          </p:blipFill>
          <p:spPr>
            <a:xfrm>
              <a:off x="4982" y="1585"/>
              <a:ext cx="337" cy="709"/>
            </a:xfrm>
            <a:prstGeom prst="rect">
              <a:avLst/>
            </a:prstGeom>
          </p:spPr>
        </p:pic>
        <p:pic>
          <p:nvPicPr>
            <p:cNvPr id="55" name="图片 54" descr="resource"/>
            <p:cNvPicPr>
              <a:picLocks noChangeAspect="1"/>
            </p:cNvPicPr>
            <p:nvPr/>
          </p:nvPicPr>
          <p:blipFill>
            <a:blip r:embed="rId2" cstate="print"/>
            <a:stretch>
              <a:fillRect/>
            </a:stretch>
          </p:blipFill>
          <p:spPr>
            <a:xfrm>
              <a:off x="4729" y="1585"/>
              <a:ext cx="337" cy="709"/>
            </a:xfrm>
            <a:prstGeom prst="rect">
              <a:avLst/>
            </a:prstGeom>
          </p:spPr>
        </p:pic>
      </p:grpSp>
      <p:grpSp>
        <p:nvGrpSpPr>
          <p:cNvPr id="56" name="组合 55"/>
          <p:cNvGrpSpPr/>
          <p:nvPr/>
        </p:nvGrpSpPr>
        <p:grpSpPr>
          <a:xfrm>
            <a:off x="6169539" y="3500499"/>
            <a:ext cx="332859" cy="246256"/>
            <a:chOff x="4729" y="1585"/>
            <a:chExt cx="842" cy="708"/>
          </a:xfrm>
        </p:grpSpPr>
        <p:pic>
          <p:nvPicPr>
            <p:cNvPr id="57" name="图片 56" descr="resource"/>
            <p:cNvPicPr>
              <a:picLocks noChangeAspect="1"/>
            </p:cNvPicPr>
            <p:nvPr/>
          </p:nvPicPr>
          <p:blipFill>
            <a:blip r:embed="rId2" cstate="print"/>
            <a:stretch>
              <a:fillRect/>
            </a:stretch>
          </p:blipFill>
          <p:spPr>
            <a:xfrm>
              <a:off x="5235" y="1585"/>
              <a:ext cx="337" cy="709"/>
            </a:xfrm>
            <a:prstGeom prst="rect">
              <a:avLst/>
            </a:prstGeom>
          </p:spPr>
        </p:pic>
        <p:pic>
          <p:nvPicPr>
            <p:cNvPr id="58" name="图片 57" descr="resource"/>
            <p:cNvPicPr>
              <a:picLocks noChangeAspect="1"/>
            </p:cNvPicPr>
            <p:nvPr/>
          </p:nvPicPr>
          <p:blipFill>
            <a:blip r:embed="rId3" cstate="print"/>
            <a:stretch>
              <a:fillRect/>
            </a:stretch>
          </p:blipFill>
          <p:spPr>
            <a:xfrm>
              <a:off x="4982" y="1585"/>
              <a:ext cx="337" cy="709"/>
            </a:xfrm>
            <a:prstGeom prst="rect">
              <a:avLst/>
            </a:prstGeom>
          </p:spPr>
        </p:pic>
        <p:pic>
          <p:nvPicPr>
            <p:cNvPr id="59" name="图片 58" descr="resource"/>
            <p:cNvPicPr>
              <a:picLocks noChangeAspect="1"/>
            </p:cNvPicPr>
            <p:nvPr/>
          </p:nvPicPr>
          <p:blipFill>
            <a:blip r:embed="rId2" cstate="print"/>
            <a:stretch>
              <a:fillRect/>
            </a:stretch>
          </p:blipFill>
          <p:spPr>
            <a:xfrm>
              <a:off x="4729" y="1585"/>
              <a:ext cx="337" cy="709"/>
            </a:xfrm>
            <a:prstGeom prst="rect">
              <a:avLst/>
            </a:prstGeom>
          </p:spPr>
        </p:pic>
      </p:grpSp>
      <p:grpSp>
        <p:nvGrpSpPr>
          <p:cNvPr id="60" name="组合 59"/>
          <p:cNvGrpSpPr/>
          <p:nvPr/>
        </p:nvGrpSpPr>
        <p:grpSpPr>
          <a:xfrm>
            <a:off x="5411945" y="3852185"/>
            <a:ext cx="332859" cy="246256"/>
            <a:chOff x="4729" y="1585"/>
            <a:chExt cx="842" cy="708"/>
          </a:xfrm>
        </p:grpSpPr>
        <p:pic>
          <p:nvPicPr>
            <p:cNvPr id="61" name="图片 60" descr="resource"/>
            <p:cNvPicPr>
              <a:picLocks noChangeAspect="1"/>
            </p:cNvPicPr>
            <p:nvPr/>
          </p:nvPicPr>
          <p:blipFill>
            <a:blip r:embed="rId2" cstate="print"/>
            <a:stretch>
              <a:fillRect/>
            </a:stretch>
          </p:blipFill>
          <p:spPr>
            <a:xfrm>
              <a:off x="5235" y="1585"/>
              <a:ext cx="337" cy="709"/>
            </a:xfrm>
            <a:prstGeom prst="rect">
              <a:avLst/>
            </a:prstGeom>
          </p:spPr>
        </p:pic>
        <p:pic>
          <p:nvPicPr>
            <p:cNvPr id="62" name="图片 61" descr="resource"/>
            <p:cNvPicPr>
              <a:picLocks noChangeAspect="1"/>
            </p:cNvPicPr>
            <p:nvPr/>
          </p:nvPicPr>
          <p:blipFill>
            <a:blip r:embed="rId3" cstate="print"/>
            <a:stretch>
              <a:fillRect/>
            </a:stretch>
          </p:blipFill>
          <p:spPr>
            <a:xfrm>
              <a:off x="4982" y="1585"/>
              <a:ext cx="337" cy="709"/>
            </a:xfrm>
            <a:prstGeom prst="rect">
              <a:avLst/>
            </a:prstGeom>
          </p:spPr>
        </p:pic>
        <p:pic>
          <p:nvPicPr>
            <p:cNvPr id="63" name="图片 62" descr="resource"/>
            <p:cNvPicPr>
              <a:picLocks noChangeAspect="1"/>
            </p:cNvPicPr>
            <p:nvPr/>
          </p:nvPicPr>
          <p:blipFill>
            <a:blip r:embed="rId2" cstate="print"/>
            <a:stretch>
              <a:fillRect/>
            </a:stretch>
          </p:blipFill>
          <p:spPr>
            <a:xfrm>
              <a:off x="4729" y="1585"/>
              <a:ext cx="337" cy="709"/>
            </a:xfrm>
            <a:prstGeom prst="rect">
              <a:avLst/>
            </a:prstGeom>
          </p:spPr>
        </p:pic>
      </p:grpSp>
      <p:grpSp>
        <p:nvGrpSpPr>
          <p:cNvPr id="64" name="组合 63"/>
          <p:cNvGrpSpPr/>
          <p:nvPr/>
        </p:nvGrpSpPr>
        <p:grpSpPr>
          <a:xfrm>
            <a:off x="5790741" y="3852185"/>
            <a:ext cx="332859" cy="246256"/>
            <a:chOff x="4729" y="1585"/>
            <a:chExt cx="842" cy="708"/>
          </a:xfrm>
        </p:grpSpPr>
        <p:pic>
          <p:nvPicPr>
            <p:cNvPr id="65" name="图片 64" descr="resource"/>
            <p:cNvPicPr>
              <a:picLocks noChangeAspect="1"/>
            </p:cNvPicPr>
            <p:nvPr/>
          </p:nvPicPr>
          <p:blipFill>
            <a:blip r:embed="rId2" cstate="print"/>
            <a:stretch>
              <a:fillRect/>
            </a:stretch>
          </p:blipFill>
          <p:spPr>
            <a:xfrm>
              <a:off x="5235" y="1585"/>
              <a:ext cx="337" cy="709"/>
            </a:xfrm>
            <a:prstGeom prst="rect">
              <a:avLst/>
            </a:prstGeom>
          </p:spPr>
        </p:pic>
        <p:pic>
          <p:nvPicPr>
            <p:cNvPr id="66" name="图片 65" descr="resource"/>
            <p:cNvPicPr>
              <a:picLocks noChangeAspect="1"/>
            </p:cNvPicPr>
            <p:nvPr/>
          </p:nvPicPr>
          <p:blipFill>
            <a:blip r:embed="rId3" cstate="print"/>
            <a:stretch>
              <a:fillRect/>
            </a:stretch>
          </p:blipFill>
          <p:spPr>
            <a:xfrm>
              <a:off x="4982" y="1585"/>
              <a:ext cx="337" cy="709"/>
            </a:xfrm>
            <a:prstGeom prst="rect">
              <a:avLst/>
            </a:prstGeom>
          </p:spPr>
        </p:pic>
        <p:pic>
          <p:nvPicPr>
            <p:cNvPr id="67" name="图片 66" descr="resource"/>
            <p:cNvPicPr>
              <a:picLocks noChangeAspect="1"/>
            </p:cNvPicPr>
            <p:nvPr/>
          </p:nvPicPr>
          <p:blipFill>
            <a:blip r:embed="rId2" cstate="print"/>
            <a:stretch>
              <a:fillRect/>
            </a:stretch>
          </p:blipFill>
          <p:spPr>
            <a:xfrm>
              <a:off x="4729" y="1585"/>
              <a:ext cx="337" cy="709"/>
            </a:xfrm>
            <a:prstGeom prst="rect">
              <a:avLst/>
            </a:prstGeom>
          </p:spPr>
        </p:pic>
      </p:grpSp>
      <p:grpSp>
        <p:nvGrpSpPr>
          <p:cNvPr id="68" name="组合 67"/>
          <p:cNvGrpSpPr/>
          <p:nvPr/>
        </p:nvGrpSpPr>
        <p:grpSpPr>
          <a:xfrm>
            <a:off x="6170292" y="3852185"/>
            <a:ext cx="332859" cy="246256"/>
            <a:chOff x="4729" y="1585"/>
            <a:chExt cx="842" cy="708"/>
          </a:xfrm>
        </p:grpSpPr>
        <p:pic>
          <p:nvPicPr>
            <p:cNvPr id="69" name="图片 68" descr="resource"/>
            <p:cNvPicPr>
              <a:picLocks noChangeAspect="1"/>
            </p:cNvPicPr>
            <p:nvPr/>
          </p:nvPicPr>
          <p:blipFill>
            <a:blip r:embed="rId2" cstate="print"/>
            <a:stretch>
              <a:fillRect/>
            </a:stretch>
          </p:blipFill>
          <p:spPr>
            <a:xfrm>
              <a:off x="5235" y="1585"/>
              <a:ext cx="337" cy="709"/>
            </a:xfrm>
            <a:prstGeom prst="rect">
              <a:avLst/>
            </a:prstGeom>
          </p:spPr>
        </p:pic>
        <p:pic>
          <p:nvPicPr>
            <p:cNvPr id="70" name="图片 69" descr="resource"/>
            <p:cNvPicPr>
              <a:picLocks noChangeAspect="1"/>
            </p:cNvPicPr>
            <p:nvPr/>
          </p:nvPicPr>
          <p:blipFill>
            <a:blip r:embed="rId3" cstate="print"/>
            <a:stretch>
              <a:fillRect/>
            </a:stretch>
          </p:blipFill>
          <p:spPr>
            <a:xfrm>
              <a:off x="4982" y="1585"/>
              <a:ext cx="337" cy="709"/>
            </a:xfrm>
            <a:prstGeom prst="rect">
              <a:avLst/>
            </a:prstGeom>
          </p:spPr>
        </p:pic>
        <p:pic>
          <p:nvPicPr>
            <p:cNvPr id="71" name="图片 70" descr="resource"/>
            <p:cNvPicPr>
              <a:picLocks noChangeAspect="1"/>
            </p:cNvPicPr>
            <p:nvPr/>
          </p:nvPicPr>
          <p:blipFill>
            <a:blip r:embed="rId2" cstate="print"/>
            <a:stretch>
              <a:fillRect/>
            </a:stretch>
          </p:blipFill>
          <p:spPr>
            <a:xfrm>
              <a:off x="4729" y="1585"/>
              <a:ext cx="337" cy="709"/>
            </a:xfrm>
            <a:prstGeom prst="rect">
              <a:avLst/>
            </a:prstGeom>
          </p:spPr>
        </p:pic>
      </p:grpSp>
      <p:grpSp>
        <p:nvGrpSpPr>
          <p:cNvPr id="72" name="组合 71"/>
          <p:cNvGrpSpPr/>
          <p:nvPr/>
        </p:nvGrpSpPr>
        <p:grpSpPr>
          <a:xfrm>
            <a:off x="5411191" y="4787505"/>
            <a:ext cx="332859" cy="246256"/>
            <a:chOff x="4729" y="1585"/>
            <a:chExt cx="842" cy="708"/>
          </a:xfrm>
        </p:grpSpPr>
        <p:pic>
          <p:nvPicPr>
            <p:cNvPr id="73" name="图片 72" descr="resource"/>
            <p:cNvPicPr>
              <a:picLocks noChangeAspect="1"/>
            </p:cNvPicPr>
            <p:nvPr/>
          </p:nvPicPr>
          <p:blipFill>
            <a:blip r:embed="rId2" cstate="print"/>
            <a:stretch>
              <a:fillRect/>
            </a:stretch>
          </p:blipFill>
          <p:spPr>
            <a:xfrm>
              <a:off x="5235" y="1585"/>
              <a:ext cx="337" cy="709"/>
            </a:xfrm>
            <a:prstGeom prst="rect">
              <a:avLst/>
            </a:prstGeom>
          </p:spPr>
        </p:pic>
        <p:pic>
          <p:nvPicPr>
            <p:cNvPr id="74" name="图片 73" descr="resource"/>
            <p:cNvPicPr>
              <a:picLocks noChangeAspect="1"/>
            </p:cNvPicPr>
            <p:nvPr/>
          </p:nvPicPr>
          <p:blipFill>
            <a:blip r:embed="rId3" cstate="print"/>
            <a:stretch>
              <a:fillRect/>
            </a:stretch>
          </p:blipFill>
          <p:spPr>
            <a:xfrm>
              <a:off x="4982" y="1585"/>
              <a:ext cx="337" cy="709"/>
            </a:xfrm>
            <a:prstGeom prst="rect">
              <a:avLst/>
            </a:prstGeom>
          </p:spPr>
        </p:pic>
        <p:pic>
          <p:nvPicPr>
            <p:cNvPr id="75" name="图片 74" descr="resource"/>
            <p:cNvPicPr>
              <a:picLocks noChangeAspect="1"/>
            </p:cNvPicPr>
            <p:nvPr/>
          </p:nvPicPr>
          <p:blipFill>
            <a:blip r:embed="rId2" cstate="print"/>
            <a:stretch>
              <a:fillRect/>
            </a:stretch>
          </p:blipFill>
          <p:spPr>
            <a:xfrm>
              <a:off x="4729" y="1585"/>
              <a:ext cx="337" cy="709"/>
            </a:xfrm>
            <a:prstGeom prst="rect">
              <a:avLst/>
            </a:prstGeom>
          </p:spPr>
        </p:pic>
      </p:grpSp>
      <p:grpSp>
        <p:nvGrpSpPr>
          <p:cNvPr id="76" name="组合 75"/>
          <p:cNvGrpSpPr/>
          <p:nvPr/>
        </p:nvGrpSpPr>
        <p:grpSpPr>
          <a:xfrm>
            <a:off x="5789989" y="4787505"/>
            <a:ext cx="332859" cy="246256"/>
            <a:chOff x="4729" y="1585"/>
            <a:chExt cx="842" cy="708"/>
          </a:xfrm>
        </p:grpSpPr>
        <p:pic>
          <p:nvPicPr>
            <p:cNvPr id="77" name="图片 76" descr="resource"/>
            <p:cNvPicPr>
              <a:picLocks noChangeAspect="1"/>
            </p:cNvPicPr>
            <p:nvPr/>
          </p:nvPicPr>
          <p:blipFill>
            <a:blip r:embed="rId2" cstate="print"/>
            <a:stretch>
              <a:fillRect/>
            </a:stretch>
          </p:blipFill>
          <p:spPr>
            <a:xfrm>
              <a:off x="5235" y="1585"/>
              <a:ext cx="337" cy="709"/>
            </a:xfrm>
            <a:prstGeom prst="rect">
              <a:avLst/>
            </a:prstGeom>
          </p:spPr>
        </p:pic>
        <p:pic>
          <p:nvPicPr>
            <p:cNvPr id="78" name="图片 77" descr="resource"/>
            <p:cNvPicPr>
              <a:picLocks noChangeAspect="1"/>
            </p:cNvPicPr>
            <p:nvPr/>
          </p:nvPicPr>
          <p:blipFill>
            <a:blip r:embed="rId3" cstate="print"/>
            <a:stretch>
              <a:fillRect/>
            </a:stretch>
          </p:blipFill>
          <p:spPr>
            <a:xfrm>
              <a:off x="4982" y="1585"/>
              <a:ext cx="337" cy="709"/>
            </a:xfrm>
            <a:prstGeom prst="rect">
              <a:avLst/>
            </a:prstGeom>
          </p:spPr>
        </p:pic>
        <p:pic>
          <p:nvPicPr>
            <p:cNvPr id="79" name="图片 78" descr="resource"/>
            <p:cNvPicPr>
              <a:picLocks noChangeAspect="1"/>
            </p:cNvPicPr>
            <p:nvPr/>
          </p:nvPicPr>
          <p:blipFill>
            <a:blip r:embed="rId2" cstate="print"/>
            <a:stretch>
              <a:fillRect/>
            </a:stretch>
          </p:blipFill>
          <p:spPr>
            <a:xfrm>
              <a:off x="4729" y="1585"/>
              <a:ext cx="337" cy="709"/>
            </a:xfrm>
            <a:prstGeom prst="rect">
              <a:avLst/>
            </a:prstGeom>
          </p:spPr>
        </p:pic>
      </p:grpSp>
      <p:grpSp>
        <p:nvGrpSpPr>
          <p:cNvPr id="80" name="组合 79"/>
          <p:cNvGrpSpPr/>
          <p:nvPr/>
        </p:nvGrpSpPr>
        <p:grpSpPr>
          <a:xfrm>
            <a:off x="6169539" y="4787505"/>
            <a:ext cx="332859" cy="246256"/>
            <a:chOff x="4729" y="1585"/>
            <a:chExt cx="842" cy="708"/>
          </a:xfrm>
        </p:grpSpPr>
        <p:pic>
          <p:nvPicPr>
            <p:cNvPr id="81" name="图片 80" descr="resource"/>
            <p:cNvPicPr>
              <a:picLocks noChangeAspect="1"/>
            </p:cNvPicPr>
            <p:nvPr/>
          </p:nvPicPr>
          <p:blipFill>
            <a:blip r:embed="rId2" cstate="print"/>
            <a:stretch>
              <a:fillRect/>
            </a:stretch>
          </p:blipFill>
          <p:spPr>
            <a:xfrm>
              <a:off x="5235" y="1585"/>
              <a:ext cx="337" cy="709"/>
            </a:xfrm>
            <a:prstGeom prst="rect">
              <a:avLst/>
            </a:prstGeom>
          </p:spPr>
        </p:pic>
        <p:pic>
          <p:nvPicPr>
            <p:cNvPr id="82" name="图片 81" descr="resource"/>
            <p:cNvPicPr>
              <a:picLocks noChangeAspect="1"/>
            </p:cNvPicPr>
            <p:nvPr/>
          </p:nvPicPr>
          <p:blipFill>
            <a:blip r:embed="rId3" cstate="print"/>
            <a:stretch>
              <a:fillRect/>
            </a:stretch>
          </p:blipFill>
          <p:spPr>
            <a:xfrm>
              <a:off x="4982" y="1585"/>
              <a:ext cx="337" cy="709"/>
            </a:xfrm>
            <a:prstGeom prst="rect">
              <a:avLst/>
            </a:prstGeom>
          </p:spPr>
        </p:pic>
        <p:pic>
          <p:nvPicPr>
            <p:cNvPr id="83" name="图片 82" descr="resource"/>
            <p:cNvPicPr>
              <a:picLocks noChangeAspect="1"/>
            </p:cNvPicPr>
            <p:nvPr/>
          </p:nvPicPr>
          <p:blipFill>
            <a:blip r:embed="rId2" cstate="print"/>
            <a:stretch>
              <a:fillRect/>
            </a:stretch>
          </p:blipFill>
          <p:spPr>
            <a:xfrm>
              <a:off x="4729" y="1585"/>
              <a:ext cx="337" cy="709"/>
            </a:xfrm>
            <a:prstGeom prst="rect">
              <a:avLst/>
            </a:prstGeom>
          </p:spPr>
        </p:pic>
      </p:grpSp>
      <p:grpSp>
        <p:nvGrpSpPr>
          <p:cNvPr id="84" name="组合 83"/>
          <p:cNvGrpSpPr/>
          <p:nvPr/>
        </p:nvGrpSpPr>
        <p:grpSpPr>
          <a:xfrm>
            <a:off x="5411191" y="6029326"/>
            <a:ext cx="332859" cy="246256"/>
            <a:chOff x="4729" y="1585"/>
            <a:chExt cx="842" cy="708"/>
          </a:xfrm>
        </p:grpSpPr>
        <p:pic>
          <p:nvPicPr>
            <p:cNvPr id="85" name="图片 84" descr="resource"/>
            <p:cNvPicPr>
              <a:picLocks noChangeAspect="1"/>
            </p:cNvPicPr>
            <p:nvPr/>
          </p:nvPicPr>
          <p:blipFill>
            <a:blip r:embed="rId2" cstate="print"/>
            <a:stretch>
              <a:fillRect/>
            </a:stretch>
          </p:blipFill>
          <p:spPr>
            <a:xfrm>
              <a:off x="5235" y="1585"/>
              <a:ext cx="337" cy="709"/>
            </a:xfrm>
            <a:prstGeom prst="rect">
              <a:avLst/>
            </a:prstGeom>
          </p:spPr>
        </p:pic>
        <p:pic>
          <p:nvPicPr>
            <p:cNvPr id="86" name="图片 85" descr="resource"/>
            <p:cNvPicPr>
              <a:picLocks noChangeAspect="1"/>
            </p:cNvPicPr>
            <p:nvPr/>
          </p:nvPicPr>
          <p:blipFill>
            <a:blip r:embed="rId3" cstate="print"/>
            <a:stretch>
              <a:fillRect/>
            </a:stretch>
          </p:blipFill>
          <p:spPr>
            <a:xfrm>
              <a:off x="4982" y="1585"/>
              <a:ext cx="337" cy="709"/>
            </a:xfrm>
            <a:prstGeom prst="rect">
              <a:avLst/>
            </a:prstGeom>
          </p:spPr>
        </p:pic>
        <p:pic>
          <p:nvPicPr>
            <p:cNvPr id="87" name="图片 86" descr="resource"/>
            <p:cNvPicPr>
              <a:picLocks noChangeAspect="1"/>
            </p:cNvPicPr>
            <p:nvPr/>
          </p:nvPicPr>
          <p:blipFill>
            <a:blip r:embed="rId2" cstate="print"/>
            <a:stretch>
              <a:fillRect/>
            </a:stretch>
          </p:blipFill>
          <p:spPr>
            <a:xfrm>
              <a:off x="4729" y="1585"/>
              <a:ext cx="337" cy="709"/>
            </a:xfrm>
            <a:prstGeom prst="rect">
              <a:avLst/>
            </a:prstGeom>
          </p:spPr>
        </p:pic>
      </p:grpSp>
      <p:grpSp>
        <p:nvGrpSpPr>
          <p:cNvPr id="88" name="组合 87"/>
          <p:cNvGrpSpPr/>
          <p:nvPr/>
        </p:nvGrpSpPr>
        <p:grpSpPr>
          <a:xfrm>
            <a:off x="5789989" y="6029326"/>
            <a:ext cx="332859" cy="246256"/>
            <a:chOff x="4729" y="1585"/>
            <a:chExt cx="842" cy="708"/>
          </a:xfrm>
        </p:grpSpPr>
        <p:pic>
          <p:nvPicPr>
            <p:cNvPr id="89" name="图片 88" descr="resource"/>
            <p:cNvPicPr>
              <a:picLocks noChangeAspect="1"/>
            </p:cNvPicPr>
            <p:nvPr/>
          </p:nvPicPr>
          <p:blipFill>
            <a:blip r:embed="rId2" cstate="print"/>
            <a:stretch>
              <a:fillRect/>
            </a:stretch>
          </p:blipFill>
          <p:spPr>
            <a:xfrm>
              <a:off x="5235" y="1585"/>
              <a:ext cx="337" cy="709"/>
            </a:xfrm>
            <a:prstGeom prst="rect">
              <a:avLst/>
            </a:prstGeom>
          </p:spPr>
        </p:pic>
        <p:pic>
          <p:nvPicPr>
            <p:cNvPr id="90" name="图片 89" descr="resource"/>
            <p:cNvPicPr>
              <a:picLocks noChangeAspect="1"/>
            </p:cNvPicPr>
            <p:nvPr/>
          </p:nvPicPr>
          <p:blipFill>
            <a:blip r:embed="rId3" cstate="print"/>
            <a:stretch>
              <a:fillRect/>
            </a:stretch>
          </p:blipFill>
          <p:spPr>
            <a:xfrm>
              <a:off x="4982" y="1585"/>
              <a:ext cx="337" cy="709"/>
            </a:xfrm>
            <a:prstGeom prst="rect">
              <a:avLst/>
            </a:prstGeom>
          </p:spPr>
        </p:pic>
        <p:pic>
          <p:nvPicPr>
            <p:cNvPr id="91" name="图片 90" descr="resource"/>
            <p:cNvPicPr>
              <a:picLocks noChangeAspect="1"/>
            </p:cNvPicPr>
            <p:nvPr/>
          </p:nvPicPr>
          <p:blipFill>
            <a:blip r:embed="rId2" cstate="print"/>
            <a:stretch>
              <a:fillRect/>
            </a:stretch>
          </p:blipFill>
          <p:spPr>
            <a:xfrm>
              <a:off x="4729" y="1585"/>
              <a:ext cx="337" cy="709"/>
            </a:xfrm>
            <a:prstGeom prst="rect">
              <a:avLst/>
            </a:prstGeom>
          </p:spPr>
        </p:pic>
      </p:grpSp>
      <p:grpSp>
        <p:nvGrpSpPr>
          <p:cNvPr id="92" name="组合 91"/>
          <p:cNvGrpSpPr/>
          <p:nvPr/>
        </p:nvGrpSpPr>
        <p:grpSpPr>
          <a:xfrm>
            <a:off x="6169539" y="6029326"/>
            <a:ext cx="332859" cy="246256"/>
            <a:chOff x="4729" y="1585"/>
            <a:chExt cx="842" cy="708"/>
          </a:xfrm>
        </p:grpSpPr>
        <p:pic>
          <p:nvPicPr>
            <p:cNvPr id="93" name="图片 92" descr="resource"/>
            <p:cNvPicPr>
              <a:picLocks noChangeAspect="1"/>
            </p:cNvPicPr>
            <p:nvPr/>
          </p:nvPicPr>
          <p:blipFill>
            <a:blip r:embed="rId2" cstate="print"/>
            <a:stretch>
              <a:fillRect/>
            </a:stretch>
          </p:blipFill>
          <p:spPr>
            <a:xfrm>
              <a:off x="5235" y="1585"/>
              <a:ext cx="337" cy="709"/>
            </a:xfrm>
            <a:prstGeom prst="rect">
              <a:avLst/>
            </a:prstGeom>
          </p:spPr>
        </p:pic>
        <p:pic>
          <p:nvPicPr>
            <p:cNvPr id="94" name="图片 93" descr="resource"/>
            <p:cNvPicPr>
              <a:picLocks noChangeAspect="1"/>
            </p:cNvPicPr>
            <p:nvPr/>
          </p:nvPicPr>
          <p:blipFill>
            <a:blip r:embed="rId3" cstate="print"/>
            <a:stretch>
              <a:fillRect/>
            </a:stretch>
          </p:blipFill>
          <p:spPr>
            <a:xfrm>
              <a:off x="4982" y="1585"/>
              <a:ext cx="337" cy="709"/>
            </a:xfrm>
            <a:prstGeom prst="rect">
              <a:avLst/>
            </a:prstGeom>
          </p:spPr>
        </p:pic>
        <p:pic>
          <p:nvPicPr>
            <p:cNvPr id="95" name="图片 94" descr="resource"/>
            <p:cNvPicPr>
              <a:picLocks noChangeAspect="1"/>
            </p:cNvPicPr>
            <p:nvPr/>
          </p:nvPicPr>
          <p:blipFill>
            <a:blip r:embed="rId2" cstate="print"/>
            <a:stretch>
              <a:fillRect/>
            </a:stretch>
          </p:blipFill>
          <p:spPr>
            <a:xfrm>
              <a:off x="4729" y="1585"/>
              <a:ext cx="337" cy="709"/>
            </a:xfrm>
            <a:prstGeom prst="rect">
              <a:avLst/>
            </a:prstGeom>
          </p:spPr>
        </p:pic>
      </p:grpSp>
      <p:sp>
        <p:nvSpPr>
          <p:cNvPr id="96" name="文本框 95"/>
          <p:cNvSpPr txBox="1"/>
          <p:nvPr/>
        </p:nvSpPr>
        <p:spPr>
          <a:xfrm>
            <a:off x="6517695" y="1752612"/>
            <a:ext cx="1031240" cy="347345"/>
          </a:xfrm>
          <a:prstGeom prst="rect">
            <a:avLst/>
          </a:prstGeom>
          <a:noFill/>
        </p:spPr>
        <p:txBody>
          <a:bodyPr wrap="none" rtlCol="0">
            <a:spAutoFit/>
          </a:bodyPr>
          <a:lstStyle/>
          <a:p>
            <a:pPr algn="ctr"/>
            <a:r>
              <a:rPr lang="zh-CN" altLang="zh-CN" sz="1665">
                <a:latin typeface="+mn-ea"/>
                <a:cs typeface="+mn-ea"/>
              </a:rPr>
              <a:t>品牌背书</a:t>
            </a:r>
          </a:p>
        </p:txBody>
      </p:sp>
      <p:grpSp>
        <p:nvGrpSpPr>
          <p:cNvPr id="98" name="组合 97"/>
          <p:cNvGrpSpPr/>
          <p:nvPr/>
        </p:nvGrpSpPr>
        <p:grpSpPr>
          <a:xfrm>
            <a:off x="5411191" y="2239851"/>
            <a:ext cx="332859" cy="246256"/>
            <a:chOff x="4729" y="1585"/>
            <a:chExt cx="842" cy="708"/>
          </a:xfrm>
        </p:grpSpPr>
        <p:pic>
          <p:nvPicPr>
            <p:cNvPr id="99" name="图片 98" descr="resource"/>
            <p:cNvPicPr>
              <a:picLocks noChangeAspect="1"/>
            </p:cNvPicPr>
            <p:nvPr/>
          </p:nvPicPr>
          <p:blipFill>
            <a:blip r:embed="rId2" cstate="print"/>
            <a:stretch>
              <a:fillRect/>
            </a:stretch>
          </p:blipFill>
          <p:spPr>
            <a:xfrm>
              <a:off x="5235" y="1585"/>
              <a:ext cx="337" cy="709"/>
            </a:xfrm>
            <a:prstGeom prst="rect">
              <a:avLst/>
            </a:prstGeom>
          </p:spPr>
        </p:pic>
        <p:pic>
          <p:nvPicPr>
            <p:cNvPr id="100" name="图片 99" descr="resource"/>
            <p:cNvPicPr>
              <a:picLocks noChangeAspect="1"/>
            </p:cNvPicPr>
            <p:nvPr/>
          </p:nvPicPr>
          <p:blipFill>
            <a:blip r:embed="rId3" cstate="print"/>
            <a:stretch>
              <a:fillRect/>
            </a:stretch>
          </p:blipFill>
          <p:spPr>
            <a:xfrm>
              <a:off x="4982" y="1585"/>
              <a:ext cx="337" cy="709"/>
            </a:xfrm>
            <a:prstGeom prst="rect">
              <a:avLst/>
            </a:prstGeom>
          </p:spPr>
        </p:pic>
        <p:pic>
          <p:nvPicPr>
            <p:cNvPr id="101" name="图片 100" descr="resource"/>
            <p:cNvPicPr>
              <a:picLocks noChangeAspect="1"/>
            </p:cNvPicPr>
            <p:nvPr/>
          </p:nvPicPr>
          <p:blipFill>
            <a:blip r:embed="rId2" cstate="print"/>
            <a:stretch>
              <a:fillRect/>
            </a:stretch>
          </p:blipFill>
          <p:spPr>
            <a:xfrm>
              <a:off x="4729" y="1585"/>
              <a:ext cx="337" cy="709"/>
            </a:xfrm>
            <a:prstGeom prst="rect">
              <a:avLst/>
            </a:prstGeom>
          </p:spPr>
        </p:pic>
      </p:grpSp>
      <p:grpSp>
        <p:nvGrpSpPr>
          <p:cNvPr id="102" name="组合 101"/>
          <p:cNvGrpSpPr/>
          <p:nvPr/>
        </p:nvGrpSpPr>
        <p:grpSpPr>
          <a:xfrm>
            <a:off x="5789989" y="2239851"/>
            <a:ext cx="332859" cy="246256"/>
            <a:chOff x="4729" y="1585"/>
            <a:chExt cx="842" cy="708"/>
          </a:xfrm>
        </p:grpSpPr>
        <p:pic>
          <p:nvPicPr>
            <p:cNvPr id="103" name="图片 102" descr="resource"/>
            <p:cNvPicPr>
              <a:picLocks noChangeAspect="1"/>
            </p:cNvPicPr>
            <p:nvPr/>
          </p:nvPicPr>
          <p:blipFill>
            <a:blip r:embed="rId2" cstate="print"/>
            <a:stretch>
              <a:fillRect/>
            </a:stretch>
          </p:blipFill>
          <p:spPr>
            <a:xfrm>
              <a:off x="5235" y="1585"/>
              <a:ext cx="337" cy="709"/>
            </a:xfrm>
            <a:prstGeom prst="rect">
              <a:avLst/>
            </a:prstGeom>
          </p:spPr>
        </p:pic>
        <p:pic>
          <p:nvPicPr>
            <p:cNvPr id="104" name="图片 103" descr="resource"/>
            <p:cNvPicPr>
              <a:picLocks noChangeAspect="1"/>
            </p:cNvPicPr>
            <p:nvPr/>
          </p:nvPicPr>
          <p:blipFill>
            <a:blip r:embed="rId3" cstate="print"/>
            <a:stretch>
              <a:fillRect/>
            </a:stretch>
          </p:blipFill>
          <p:spPr>
            <a:xfrm>
              <a:off x="4982" y="1585"/>
              <a:ext cx="337" cy="709"/>
            </a:xfrm>
            <a:prstGeom prst="rect">
              <a:avLst/>
            </a:prstGeom>
          </p:spPr>
        </p:pic>
        <p:pic>
          <p:nvPicPr>
            <p:cNvPr id="105" name="图片 104" descr="resource"/>
            <p:cNvPicPr>
              <a:picLocks noChangeAspect="1"/>
            </p:cNvPicPr>
            <p:nvPr/>
          </p:nvPicPr>
          <p:blipFill>
            <a:blip r:embed="rId2" cstate="print"/>
            <a:stretch>
              <a:fillRect/>
            </a:stretch>
          </p:blipFill>
          <p:spPr>
            <a:xfrm>
              <a:off x="4729" y="1585"/>
              <a:ext cx="337" cy="709"/>
            </a:xfrm>
            <a:prstGeom prst="rect">
              <a:avLst/>
            </a:prstGeom>
          </p:spPr>
        </p:pic>
      </p:grpSp>
      <p:grpSp>
        <p:nvGrpSpPr>
          <p:cNvPr id="106" name="组合 105"/>
          <p:cNvGrpSpPr/>
          <p:nvPr/>
        </p:nvGrpSpPr>
        <p:grpSpPr>
          <a:xfrm>
            <a:off x="6169539" y="2239851"/>
            <a:ext cx="332859" cy="246256"/>
            <a:chOff x="4729" y="1585"/>
            <a:chExt cx="842" cy="708"/>
          </a:xfrm>
        </p:grpSpPr>
        <p:pic>
          <p:nvPicPr>
            <p:cNvPr id="107" name="图片 106" descr="resource"/>
            <p:cNvPicPr>
              <a:picLocks noChangeAspect="1"/>
            </p:cNvPicPr>
            <p:nvPr/>
          </p:nvPicPr>
          <p:blipFill>
            <a:blip r:embed="rId2" cstate="print"/>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3" cstate="print"/>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2" cstate="print"/>
            <a:stretch>
              <a:fillRect/>
            </a:stretch>
          </p:blipFill>
          <p:spPr>
            <a:xfrm>
              <a:off x="4729" y="1585"/>
              <a:ext cx="337" cy="709"/>
            </a:xfrm>
            <a:prstGeom prst="rect">
              <a:avLst/>
            </a:prstGeom>
          </p:spPr>
        </p:pic>
      </p:grpSp>
      <p:sp>
        <p:nvSpPr>
          <p:cNvPr id="110" name="文本框 109"/>
          <p:cNvSpPr txBox="1"/>
          <p:nvPr/>
        </p:nvSpPr>
        <p:spPr>
          <a:xfrm>
            <a:off x="6511551" y="2181112"/>
            <a:ext cx="3152140" cy="347345"/>
          </a:xfrm>
          <a:prstGeom prst="rect">
            <a:avLst/>
          </a:prstGeom>
          <a:noFill/>
        </p:spPr>
        <p:txBody>
          <a:bodyPr wrap="none" rtlCol="0">
            <a:spAutoFit/>
          </a:bodyPr>
          <a:lstStyle/>
          <a:p>
            <a:pPr algn="ctr"/>
            <a:r>
              <a:rPr lang="zh-CN" altLang="zh-CN" sz="1665">
                <a:latin typeface="+mn-ea"/>
                <a:cs typeface="+mn-ea"/>
              </a:rPr>
              <a:t>预留头像位置、营造用户专属感</a:t>
            </a:r>
          </a:p>
        </p:txBody>
      </p:sp>
      <p:sp>
        <p:nvSpPr>
          <p:cNvPr id="111" name="文本框 110"/>
          <p:cNvSpPr txBox="1"/>
          <p:nvPr/>
        </p:nvSpPr>
        <p:spPr>
          <a:xfrm>
            <a:off x="6514147" y="2797128"/>
            <a:ext cx="2515870" cy="347345"/>
          </a:xfrm>
          <a:prstGeom prst="rect">
            <a:avLst/>
          </a:prstGeom>
          <a:noFill/>
        </p:spPr>
        <p:txBody>
          <a:bodyPr wrap="none" rtlCol="0">
            <a:spAutoFit/>
          </a:bodyPr>
          <a:lstStyle/>
          <a:p>
            <a:pPr algn="ctr"/>
            <a:r>
              <a:rPr lang="zh-CN" altLang="zh-CN" sz="1665">
                <a:latin typeface="+mn-ea"/>
                <a:cs typeface="+mn-ea"/>
              </a:rPr>
              <a:t>突出活动</a:t>
            </a:r>
            <a:r>
              <a:rPr lang="en-US" altLang="zh-CN" sz="1665">
                <a:latin typeface="+mn-ea"/>
                <a:cs typeface="+mn-ea"/>
              </a:rPr>
              <a:t>“</a:t>
            </a:r>
            <a:r>
              <a:rPr lang="zh-CN" altLang="en-US" sz="1665">
                <a:latin typeface="+mn-ea"/>
                <a:cs typeface="+mn-ea"/>
              </a:rPr>
              <a:t>免费领</a:t>
            </a:r>
            <a:r>
              <a:rPr lang="en-US" altLang="zh-CN" sz="1665">
                <a:latin typeface="+mn-ea"/>
                <a:cs typeface="+mn-ea"/>
              </a:rPr>
              <a:t>”</a:t>
            </a:r>
            <a:r>
              <a:rPr lang="zh-CN" altLang="en-US" sz="1665">
                <a:latin typeface="+mn-ea"/>
                <a:cs typeface="+mn-ea"/>
              </a:rPr>
              <a:t>主题</a:t>
            </a:r>
          </a:p>
        </p:txBody>
      </p:sp>
      <p:sp>
        <p:nvSpPr>
          <p:cNvPr id="112" name="文本框 111"/>
          <p:cNvSpPr txBox="1"/>
          <p:nvPr/>
        </p:nvSpPr>
        <p:spPr>
          <a:xfrm>
            <a:off x="6514761" y="3441759"/>
            <a:ext cx="2303780" cy="347345"/>
          </a:xfrm>
          <a:prstGeom prst="rect">
            <a:avLst/>
          </a:prstGeom>
          <a:noFill/>
        </p:spPr>
        <p:txBody>
          <a:bodyPr wrap="none" rtlCol="0">
            <a:spAutoFit/>
          </a:bodyPr>
          <a:lstStyle/>
          <a:p>
            <a:pPr algn="ctr"/>
            <a:r>
              <a:rPr lang="zh-CN" sz="1665">
                <a:latin typeface="+mn-ea"/>
                <a:cs typeface="+mn-ea"/>
              </a:rPr>
              <a:t>强化主题认知的副标题</a:t>
            </a:r>
          </a:p>
        </p:txBody>
      </p:sp>
      <p:sp>
        <p:nvSpPr>
          <p:cNvPr id="113" name="文本框 112"/>
          <p:cNvSpPr txBox="1"/>
          <p:nvPr/>
        </p:nvSpPr>
        <p:spPr>
          <a:xfrm>
            <a:off x="6513395" y="3805494"/>
            <a:ext cx="2515870" cy="347345"/>
          </a:xfrm>
          <a:prstGeom prst="rect">
            <a:avLst/>
          </a:prstGeom>
          <a:noFill/>
        </p:spPr>
        <p:txBody>
          <a:bodyPr wrap="none" rtlCol="0">
            <a:spAutoFit/>
          </a:bodyPr>
          <a:lstStyle/>
          <a:p>
            <a:pPr algn="ctr"/>
            <a:r>
              <a:rPr lang="zh-CN" altLang="en-US" sz="1665">
                <a:latin typeface="+mn-ea"/>
                <a:cs typeface="+mn-ea"/>
              </a:rPr>
              <a:t>礼品概述、圈定目标人群</a:t>
            </a:r>
          </a:p>
        </p:txBody>
      </p:sp>
      <p:sp>
        <p:nvSpPr>
          <p:cNvPr id="114" name="文本框 113"/>
          <p:cNvSpPr txBox="1"/>
          <p:nvPr/>
        </p:nvSpPr>
        <p:spPr>
          <a:xfrm>
            <a:off x="6517834" y="4728764"/>
            <a:ext cx="1243330" cy="347345"/>
          </a:xfrm>
          <a:prstGeom prst="rect">
            <a:avLst/>
          </a:prstGeom>
          <a:noFill/>
        </p:spPr>
        <p:txBody>
          <a:bodyPr wrap="none" rtlCol="0">
            <a:spAutoFit/>
          </a:bodyPr>
          <a:lstStyle/>
          <a:p>
            <a:pPr algn="ctr"/>
            <a:r>
              <a:rPr lang="zh-CN" sz="1665">
                <a:latin typeface="+mn-ea"/>
                <a:cs typeface="+mn-ea"/>
              </a:rPr>
              <a:t>奖品展示区</a:t>
            </a:r>
          </a:p>
        </p:txBody>
      </p:sp>
      <p:sp>
        <p:nvSpPr>
          <p:cNvPr id="115" name="文本框 114"/>
          <p:cNvSpPr txBox="1"/>
          <p:nvPr/>
        </p:nvSpPr>
        <p:spPr>
          <a:xfrm>
            <a:off x="6515377" y="5970585"/>
            <a:ext cx="2091690" cy="347345"/>
          </a:xfrm>
          <a:prstGeom prst="rect">
            <a:avLst/>
          </a:prstGeom>
          <a:noFill/>
        </p:spPr>
        <p:txBody>
          <a:bodyPr wrap="none" rtlCol="0">
            <a:spAutoFit/>
          </a:bodyPr>
          <a:lstStyle/>
          <a:p>
            <a:pPr algn="ctr"/>
            <a:r>
              <a:rPr lang="zh-CN" sz="1665">
                <a:latin typeface="+mn-ea"/>
                <a:cs typeface="+mn-ea"/>
              </a:rPr>
              <a:t>行动指令、引导扫码</a:t>
            </a:r>
          </a:p>
        </p:txBody>
      </p:sp>
      <p:sp>
        <p:nvSpPr>
          <p:cNvPr id="121" name="圆角矩形 120"/>
          <p:cNvSpPr/>
          <p:nvPr/>
        </p:nvSpPr>
        <p:spPr>
          <a:xfrm>
            <a:off x="3984115" y="943056"/>
            <a:ext cx="4907036" cy="383316"/>
          </a:xfrm>
          <a:prstGeom prst="roundRect">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22" name="文本框 121"/>
          <p:cNvSpPr txBox="1"/>
          <p:nvPr/>
        </p:nvSpPr>
        <p:spPr>
          <a:xfrm>
            <a:off x="4112137" y="971673"/>
            <a:ext cx="4818928" cy="309245"/>
          </a:xfrm>
          <a:prstGeom prst="rect">
            <a:avLst/>
          </a:prstGeom>
          <a:noFill/>
        </p:spPr>
        <p:txBody>
          <a:bodyPr wrap="square" rtlCol="0">
            <a:spAutoFit/>
          </a:bodyPr>
          <a:lstStyle/>
          <a:p>
            <a:pPr algn="ctr"/>
            <a:r>
              <a:rPr lang="zh-CN" sz="1420" b="1">
                <a:solidFill>
                  <a:schemeClr val="tx1"/>
                </a:solidFill>
                <a:sym typeface="+mn-ea"/>
              </a:rPr>
              <a:t>背书 </a:t>
            </a:r>
            <a:r>
              <a:rPr lang="en-US" altLang="zh-CN" sz="1420" b="1">
                <a:solidFill>
                  <a:schemeClr val="tx1"/>
                </a:solidFill>
                <a:sym typeface="+mn-ea"/>
              </a:rPr>
              <a:t>+ </a:t>
            </a:r>
            <a:r>
              <a:rPr lang="zh-CN" altLang="en-US" sz="1420" b="1">
                <a:solidFill>
                  <a:schemeClr val="tx1"/>
                </a:solidFill>
                <a:sym typeface="+mn-ea"/>
              </a:rPr>
              <a:t>目标人群 </a:t>
            </a:r>
            <a:r>
              <a:rPr lang="en-US" altLang="zh-CN" sz="1420" b="1">
                <a:solidFill>
                  <a:schemeClr val="tx1"/>
                </a:solidFill>
                <a:sym typeface="+mn-ea"/>
              </a:rPr>
              <a:t>+ </a:t>
            </a:r>
            <a:r>
              <a:rPr lang="zh-CN" altLang="en-US" sz="1420" b="1">
                <a:solidFill>
                  <a:schemeClr val="tx1"/>
                </a:solidFill>
                <a:sym typeface="+mn-ea"/>
              </a:rPr>
              <a:t>普适性主题 </a:t>
            </a:r>
            <a:r>
              <a:rPr lang="en-US" altLang="zh-CN" sz="1420" b="1">
                <a:solidFill>
                  <a:schemeClr val="tx1"/>
                </a:solidFill>
                <a:sym typeface="+mn-ea"/>
              </a:rPr>
              <a:t>+ </a:t>
            </a:r>
            <a:r>
              <a:rPr lang="zh-CN" altLang="en-US" sz="1420" b="1">
                <a:solidFill>
                  <a:schemeClr val="tx1"/>
                </a:solidFill>
                <a:sym typeface="+mn-ea"/>
              </a:rPr>
              <a:t>刚需利益点 </a:t>
            </a:r>
            <a:r>
              <a:rPr lang="en-US" altLang="zh-CN" sz="1420" b="1">
                <a:solidFill>
                  <a:schemeClr val="tx1"/>
                </a:solidFill>
                <a:sym typeface="+mn-ea"/>
              </a:rPr>
              <a:t>+ </a:t>
            </a:r>
            <a:r>
              <a:rPr lang="zh-CN" altLang="en-US" sz="1420" b="1">
                <a:solidFill>
                  <a:schemeClr val="tx1"/>
                </a:solidFill>
                <a:sym typeface="+mn-ea"/>
              </a:rPr>
              <a:t>行动指令</a:t>
            </a:r>
          </a:p>
        </p:txBody>
      </p:sp>
      <p:pic>
        <p:nvPicPr>
          <p:cNvPr id="3" name="图片 2"/>
          <p:cNvPicPr>
            <a:picLocks noChangeAspect="1"/>
          </p:cNvPicPr>
          <p:nvPr/>
        </p:nvPicPr>
        <p:blipFill>
          <a:blip r:embed="rId4"/>
          <a:stretch>
            <a:fillRect/>
          </a:stretch>
        </p:blipFill>
        <p:spPr>
          <a:xfrm>
            <a:off x="2100215" y="1648927"/>
            <a:ext cx="2927789" cy="4828950"/>
          </a:xfrm>
          <a:prstGeom prst="rect">
            <a:avLst/>
          </a:prstGeom>
        </p:spPr>
      </p:pic>
      <p:sp>
        <p:nvSpPr>
          <p:cNvPr id="6" name="文本框 5"/>
          <p:cNvSpPr txBox="1"/>
          <p:nvPr/>
        </p:nvSpPr>
        <p:spPr>
          <a:xfrm>
            <a:off x="970339" y="439293"/>
            <a:ext cx="3561080" cy="383540"/>
          </a:xfrm>
          <a:prstGeom prst="rect">
            <a:avLst/>
          </a:prstGeom>
          <a:noFill/>
        </p:spPr>
        <p:txBody>
          <a:bodyPr wrap="none" rtlCol="0">
            <a:spAutoFit/>
          </a:bodyPr>
          <a:lstStyle/>
          <a:p>
            <a:pPr algn="ctr"/>
            <a:r>
              <a:rPr lang="zh-CN" altLang="en-US" sz="1900" b="1">
                <a:sym typeface="+mn-ea"/>
              </a:rPr>
              <a:t>案例一解析：裂变活动海报设置</a:t>
            </a:r>
            <a:endParaRPr lang="zh-CN" altLang="en-US" sz="1900" b="1">
              <a:solidFill>
                <a:schemeClr val="tx1"/>
              </a:solidFill>
              <a:sym typeface="+mn-ea"/>
            </a:endParaRPr>
          </a:p>
        </p:txBody>
      </p:sp>
      <p:grpSp>
        <p:nvGrpSpPr>
          <p:cNvPr id="4" name="组合 3"/>
          <p:cNvGrpSpPr/>
          <p:nvPr/>
        </p:nvGrpSpPr>
        <p:grpSpPr>
          <a:xfrm>
            <a:off x="565947" y="472495"/>
            <a:ext cx="405972" cy="332777"/>
            <a:chOff x="4729" y="1585"/>
            <a:chExt cx="842" cy="708"/>
          </a:xfrm>
        </p:grpSpPr>
        <p:pic>
          <p:nvPicPr>
            <p:cNvPr id="34" name="图片 33" descr="resource"/>
            <p:cNvPicPr>
              <a:picLocks noChangeAspect="1"/>
            </p:cNvPicPr>
            <p:nvPr/>
          </p:nvPicPr>
          <p:blipFill>
            <a:blip r:embed="rId5"/>
            <a:stretch>
              <a:fillRect/>
            </a:stretch>
          </p:blipFill>
          <p:spPr>
            <a:xfrm>
              <a:off x="5235" y="1585"/>
              <a:ext cx="337" cy="709"/>
            </a:xfrm>
            <a:prstGeom prst="rect">
              <a:avLst/>
            </a:prstGeom>
          </p:spPr>
        </p:pic>
        <p:pic>
          <p:nvPicPr>
            <p:cNvPr id="35" name="图片 34" descr="resource"/>
            <p:cNvPicPr>
              <a:picLocks noChangeAspect="1"/>
            </p:cNvPicPr>
            <p:nvPr/>
          </p:nvPicPr>
          <p:blipFill>
            <a:blip r:embed="rId6"/>
            <a:stretch>
              <a:fillRect/>
            </a:stretch>
          </p:blipFill>
          <p:spPr>
            <a:xfrm>
              <a:off x="4982" y="1585"/>
              <a:ext cx="337" cy="709"/>
            </a:xfrm>
            <a:prstGeom prst="rect">
              <a:avLst/>
            </a:prstGeom>
          </p:spPr>
        </p:pic>
        <p:pic>
          <p:nvPicPr>
            <p:cNvPr id="36" name="图片 35" descr="resource"/>
            <p:cNvPicPr>
              <a:picLocks noChangeAspect="1"/>
            </p:cNvPicPr>
            <p:nvPr/>
          </p:nvPicPr>
          <p:blipFill>
            <a:blip r:embed="rId5"/>
            <a:stretch>
              <a:fillRect/>
            </a:stretch>
          </p:blipFill>
          <p:spPr>
            <a:xfrm>
              <a:off x="4729" y="1585"/>
              <a:ext cx="337" cy="709"/>
            </a:xfrm>
            <a:prstGeom prst="rect">
              <a:avLst/>
            </a:prstGeom>
          </p:spPr>
        </p:pic>
      </p:grpSp>
      <p:grpSp>
        <p:nvGrpSpPr>
          <p:cNvPr id="37" name="组合 36"/>
          <p:cNvGrpSpPr/>
          <p:nvPr/>
        </p:nvGrpSpPr>
        <p:grpSpPr>
          <a:xfrm>
            <a:off x="11133302" y="150282"/>
            <a:ext cx="783270" cy="694228"/>
            <a:chOff x="14118" y="124"/>
            <a:chExt cx="1038" cy="920"/>
          </a:xfrm>
        </p:grpSpPr>
        <p:sp>
          <p:nvSpPr>
            <p:cNvPr id="38" name="对角圆角矩形 37"/>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39" name="图片 38" descr="resource"/>
            <p:cNvPicPr>
              <a:picLocks noChangeAspect="1"/>
            </p:cNvPicPr>
            <p:nvPr/>
          </p:nvPicPr>
          <p:blipFill>
            <a:blip r:embed="rId7"/>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40" name="文本框 39"/>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nvGrpSpPr>
          <p:cNvPr id="4" name="组合 3"/>
          <p:cNvGrpSpPr/>
          <p:nvPr/>
        </p:nvGrpSpPr>
        <p:grpSpPr>
          <a:xfrm>
            <a:off x="2099124" y="2648890"/>
            <a:ext cx="7802367" cy="2632475"/>
            <a:chOff x="3198" y="3822"/>
            <a:chExt cx="9762" cy="1904"/>
          </a:xfrm>
        </p:grpSpPr>
        <p:grpSp>
          <p:nvGrpSpPr>
            <p:cNvPr id="21" name="组合 20"/>
            <p:cNvGrpSpPr/>
            <p:nvPr/>
          </p:nvGrpSpPr>
          <p:grpSpPr>
            <a:xfrm>
              <a:off x="3198" y="3822"/>
              <a:ext cx="1999" cy="1905"/>
              <a:chOff x="2727" y="2907"/>
              <a:chExt cx="1999" cy="1905"/>
            </a:xfrm>
            <a:effectLst>
              <a:outerShdw blurRad="50800" dist="38100" dir="2700000" algn="tl" rotWithShape="0">
                <a:prstClr val="black">
                  <a:alpha val="40000"/>
                </a:prstClr>
              </a:outerShdw>
            </a:effectLst>
          </p:grpSpPr>
          <p:sp>
            <p:nvSpPr>
              <p:cNvPr id="22" name="矩形 21"/>
              <p:cNvSpPr/>
              <p:nvPr/>
            </p:nvSpPr>
            <p:spPr>
              <a:xfrm>
                <a:off x="2727" y="3155"/>
                <a:ext cx="1999" cy="1657"/>
              </a:xfrm>
              <a:prstGeom prst="rect">
                <a:avLst/>
              </a:prstGeom>
              <a:solidFill>
                <a:srgbClr val="FEA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solidFill>
                    <a:srgbClr val="FEA900"/>
                  </a:solidFill>
                </a:endParaRPr>
              </a:p>
            </p:txBody>
          </p:sp>
          <p:sp>
            <p:nvSpPr>
              <p:cNvPr id="23" name="圆角矩形 22"/>
              <p:cNvSpPr/>
              <p:nvPr/>
            </p:nvSpPr>
            <p:spPr>
              <a:xfrm>
                <a:off x="2932" y="2907"/>
                <a:ext cx="1588" cy="445"/>
              </a:xfrm>
              <a:prstGeom prst="roundRect">
                <a:avLst/>
              </a:prstGeom>
              <a:solidFill>
                <a:schemeClr val="tx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28" name="文本框 27"/>
              <p:cNvSpPr txBox="1"/>
              <p:nvPr/>
            </p:nvSpPr>
            <p:spPr>
              <a:xfrm>
                <a:off x="2982" y="2912"/>
                <a:ext cx="1488" cy="233"/>
              </a:xfrm>
              <a:prstGeom prst="rect">
                <a:avLst/>
              </a:prstGeom>
              <a:noFill/>
            </p:spPr>
            <p:txBody>
              <a:bodyPr wrap="square" rtlCol="0">
                <a:spAutoFit/>
              </a:bodyPr>
              <a:lstStyle/>
              <a:p>
                <a:pPr algn="ctr"/>
                <a:r>
                  <a:rPr lang="zh-CN" altLang="en-US" sz="1495" b="1">
                    <a:solidFill>
                      <a:srgbClr val="FEA900"/>
                    </a:solidFill>
                    <a:sym typeface="+mn-ea"/>
                  </a:rPr>
                  <a:t>公众号推广</a:t>
                </a:r>
              </a:p>
            </p:txBody>
          </p:sp>
          <p:sp>
            <p:nvSpPr>
              <p:cNvPr id="29" name="文本框 28"/>
              <p:cNvSpPr txBox="1"/>
              <p:nvPr/>
            </p:nvSpPr>
            <p:spPr>
              <a:xfrm>
                <a:off x="2747" y="3432"/>
                <a:ext cx="1936" cy="901"/>
              </a:xfrm>
              <a:prstGeom prst="rect">
                <a:avLst/>
              </a:prstGeom>
              <a:noFill/>
            </p:spPr>
            <p:txBody>
              <a:bodyPr wrap="square" rtlCol="0">
                <a:spAutoFit/>
              </a:bodyPr>
              <a:lstStyle/>
              <a:p>
                <a:pPr marL="171450" indent="-171450" algn="l">
                  <a:buFont typeface="Arial" panose="020B0604020202020204" pitchFamily="34" charset="0"/>
                  <a:buChar char="•"/>
                </a:pPr>
                <a:r>
                  <a:rPr lang="zh-CN" altLang="en-US" sz="1495">
                    <a:solidFill>
                      <a:schemeClr val="tx1"/>
                    </a:solidFill>
                    <a:sym typeface="+mn-ea"/>
                  </a:rPr>
                  <a:t>公众号推文预热</a:t>
                </a:r>
              </a:p>
              <a:p>
                <a:pPr indent="0" algn="l">
                  <a:buFont typeface="Arial" panose="020B0604020202020204" pitchFamily="34" charset="0"/>
                  <a:buNone/>
                </a:pPr>
                <a:endParaRPr lang="zh-CN" altLang="en-US" sz="1495">
                  <a:solidFill>
                    <a:schemeClr val="tx1"/>
                  </a:solidFill>
                  <a:sym typeface="+mn-ea"/>
                </a:endParaRPr>
              </a:p>
              <a:p>
                <a:pPr marL="171450" indent="-171450" algn="l">
                  <a:buFont typeface="Arial" panose="020B0604020202020204" pitchFamily="34" charset="0"/>
                  <a:buChar char="•"/>
                </a:pPr>
                <a:r>
                  <a:rPr lang="zh-CN" altLang="en-US" sz="1495">
                    <a:solidFill>
                      <a:schemeClr val="tx1"/>
                    </a:solidFill>
                    <a:sym typeface="+mn-ea"/>
                  </a:rPr>
                  <a:t>公众号消息推送</a:t>
                </a:r>
              </a:p>
            </p:txBody>
          </p:sp>
        </p:grpSp>
        <p:grpSp>
          <p:nvGrpSpPr>
            <p:cNvPr id="30" name="组合 29"/>
            <p:cNvGrpSpPr/>
            <p:nvPr/>
          </p:nvGrpSpPr>
          <p:grpSpPr>
            <a:xfrm>
              <a:off x="5786" y="3822"/>
              <a:ext cx="1999" cy="1905"/>
              <a:chOff x="2727" y="2907"/>
              <a:chExt cx="1999" cy="1905"/>
            </a:xfrm>
            <a:effectLst>
              <a:outerShdw blurRad="50800" dist="38100" dir="2700000" algn="tl" rotWithShape="0">
                <a:prstClr val="black">
                  <a:alpha val="40000"/>
                </a:prstClr>
              </a:outerShdw>
            </a:effectLst>
          </p:grpSpPr>
          <p:sp>
            <p:nvSpPr>
              <p:cNvPr id="31" name="矩形 30"/>
              <p:cNvSpPr/>
              <p:nvPr/>
            </p:nvSpPr>
            <p:spPr>
              <a:xfrm>
                <a:off x="2727" y="3155"/>
                <a:ext cx="1999" cy="1657"/>
              </a:xfrm>
              <a:prstGeom prst="rect">
                <a:avLst/>
              </a:prstGeom>
              <a:solidFill>
                <a:srgbClr val="FEA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solidFill>
                    <a:srgbClr val="FEA900"/>
                  </a:solidFill>
                </a:endParaRPr>
              </a:p>
            </p:txBody>
          </p:sp>
          <p:sp>
            <p:nvSpPr>
              <p:cNvPr id="32" name="圆角矩形 31"/>
              <p:cNvSpPr/>
              <p:nvPr/>
            </p:nvSpPr>
            <p:spPr>
              <a:xfrm>
                <a:off x="2932" y="2907"/>
                <a:ext cx="1588" cy="445"/>
              </a:xfrm>
              <a:prstGeom prst="roundRect">
                <a:avLst/>
              </a:prstGeom>
              <a:solidFill>
                <a:schemeClr val="tx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33" name="文本框 32"/>
              <p:cNvSpPr txBox="1"/>
              <p:nvPr/>
            </p:nvSpPr>
            <p:spPr>
              <a:xfrm>
                <a:off x="2982" y="2912"/>
                <a:ext cx="1488" cy="400"/>
              </a:xfrm>
              <a:prstGeom prst="rect">
                <a:avLst/>
              </a:prstGeom>
              <a:noFill/>
            </p:spPr>
            <p:txBody>
              <a:bodyPr wrap="square" rtlCol="0">
                <a:spAutoFit/>
              </a:bodyPr>
              <a:lstStyle/>
              <a:p>
                <a:pPr algn="ctr"/>
                <a:r>
                  <a:rPr lang="zh-CN" altLang="en-US" sz="1495" b="1">
                    <a:solidFill>
                      <a:srgbClr val="FEA900"/>
                    </a:solidFill>
                    <a:sym typeface="+mn-ea"/>
                  </a:rPr>
                  <a:t>企微</a:t>
                </a:r>
                <a:r>
                  <a:rPr lang="en-US" altLang="zh-CN" sz="1495" b="1">
                    <a:solidFill>
                      <a:srgbClr val="FEA900"/>
                    </a:solidFill>
                    <a:sym typeface="+mn-ea"/>
                  </a:rPr>
                  <a:t>/</a:t>
                </a:r>
                <a:r>
                  <a:rPr lang="zh-CN" altLang="en-US" sz="1495" b="1">
                    <a:solidFill>
                      <a:srgbClr val="FEA900"/>
                    </a:solidFill>
                    <a:sym typeface="+mn-ea"/>
                  </a:rPr>
                  <a:t>个微</a:t>
                </a:r>
                <a:br>
                  <a:rPr lang="zh-CN" altLang="en-US" sz="1495" b="1">
                    <a:solidFill>
                      <a:srgbClr val="FEA900"/>
                    </a:solidFill>
                    <a:sym typeface="+mn-ea"/>
                  </a:rPr>
                </a:br>
                <a:r>
                  <a:rPr lang="zh-CN" altLang="en-US" sz="1495" b="1">
                    <a:solidFill>
                      <a:srgbClr val="FEA900"/>
                    </a:solidFill>
                    <a:sym typeface="+mn-ea"/>
                  </a:rPr>
                  <a:t>点对点推广</a:t>
                </a:r>
              </a:p>
            </p:txBody>
          </p:sp>
          <p:sp>
            <p:nvSpPr>
              <p:cNvPr id="34" name="文本框 33"/>
              <p:cNvSpPr txBox="1"/>
              <p:nvPr/>
            </p:nvSpPr>
            <p:spPr>
              <a:xfrm>
                <a:off x="2747" y="3432"/>
                <a:ext cx="1936" cy="901"/>
              </a:xfrm>
              <a:prstGeom prst="rect">
                <a:avLst/>
              </a:prstGeom>
              <a:noFill/>
            </p:spPr>
            <p:txBody>
              <a:bodyPr wrap="square" rtlCol="0">
                <a:spAutoFit/>
              </a:bodyPr>
              <a:lstStyle/>
              <a:p>
                <a:pPr marL="171450" indent="-171450" algn="l">
                  <a:buFont typeface="Arial" panose="020B0604020202020204" pitchFamily="34" charset="0"/>
                  <a:buChar char="•"/>
                </a:pPr>
                <a:r>
                  <a:rPr lang="zh-CN" altLang="en-US" sz="1495">
                    <a:solidFill>
                      <a:schemeClr val="tx1"/>
                    </a:solidFill>
                    <a:sym typeface="+mn-ea"/>
                  </a:rPr>
                  <a:t>点对点邀请入群参与</a:t>
                </a:r>
              </a:p>
              <a:p>
                <a:pPr marL="171450" indent="-171450" algn="l">
                  <a:buFont typeface="Arial" panose="020B0604020202020204" pitchFamily="34" charset="0"/>
                  <a:buChar char="•"/>
                </a:pPr>
                <a:endParaRPr lang="zh-CN" altLang="en-US" sz="1495">
                  <a:solidFill>
                    <a:schemeClr val="tx1"/>
                  </a:solidFill>
                  <a:sym typeface="+mn-ea"/>
                </a:endParaRPr>
              </a:p>
              <a:p>
                <a:pPr marL="171450" indent="-171450" algn="l">
                  <a:buFont typeface="Arial" panose="020B0604020202020204" pitchFamily="34" charset="0"/>
                  <a:buChar char="•"/>
                </a:pPr>
                <a:r>
                  <a:rPr lang="zh-CN" altLang="en-US" sz="1495">
                    <a:solidFill>
                      <a:schemeClr val="tx1"/>
                    </a:solidFill>
                    <a:sym typeface="+mn-ea"/>
                  </a:rPr>
                  <a:t>点对点发送活动消息</a:t>
                </a:r>
              </a:p>
            </p:txBody>
          </p:sp>
        </p:grpSp>
        <p:grpSp>
          <p:nvGrpSpPr>
            <p:cNvPr id="35" name="组合 34"/>
            <p:cNvGrpSpPr/>
            <p:nvPr/>
          </p:nvGrpSpPr>
          <p:grpSpPr>
            <a:xfrm>
              <a:off x="8374" y="3822"/>
              <a:ext cx="1999" cy="1905"/>
              <a:chOff x="2727" y="2907"/>
              <a:chExt cx="1999" cy="1905"/>
            </a:xfrm>
            <a:effectLst>
              <a:outerShdw blurRad="50800" dist="38100" dir="2700000" algn="tl" rotWithShape="0">
                <a:prstClr val="black">
                  <a:alpha val="40000"/>
                </a:prstClr>
              </a:outerShdw>
            </a:effectLst>
          </p:grpSpPr>
          <p:sp>
            <p:nvSpPr>
              <p:cNvPr id="36" name="矩形 35"/>
              <p:cNvSpPr/>
              <p:nvPr/>
            </p:nvSpPr>
            <p:spPr>
              <a:xfrm>
                <a:off x="2727" y="3155"/>
                <a:ext cx="1999" cy="1657"/>
              </a:xfrm>
              <a:prstGeom prst="rect">
                <a:avLst/>
              </a:prstGeom>
              <a:solidFill>
                <a:srgbClr val="FEA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b="1">
                  <a:solidFill>
                    <a:srgbClr val="FEA900"/>
                  </a:solidFill>
                </a:endParaRPr>
              </a:p>
            </p:txBody>
          </p:sp>
          <p:sp>
            <p:nvSpPr>
              <p:cNvPr id="37" name="圆角矩形 36"/>
              <p:cNvSpPr/>
              <p:nvPr/>
            </p:nvSpPr>
            <p:spPr>
              <a:xfrm>
                <a:off x="2932" y="2907"/>
                <a:ext cx="1588" cy="445"/>
              </a:xfrm>
              <a:prstGeom prst="roundRect">
                <a:avLst/>
              </a:prstGeom>
              <a:solidFill>
                <a:schemeClr val="tx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38" name="文本框 37"/>
              <p:cNvSpPr txBox="1"/>
              <p:nvPr/>
            </p:nvSpPr>
            <p:spPr>
              <a:xfrm>
                <a:off x="2982" y="2912"/>
                <a:ext cx="1488" cy="400"/>
              </a:xfrm>
              <a:prstGeom prst="rect">
                <a:avLst/>
              </a:prstGeom>
              <a:noFill/>
            </p:spPr>
            <p:txBody>
              <a:bodyPr wrap="square" rtlCol="0">
                <a:spAutoFit/>
              </a:bodyPr>
              <a:lstStyle/>
              <a:p>
                <a:pPr algn="ctr"/>
                <a:r>
                  <a:rPr lang="zh-CN" altLang="en-US" sz="1495" b="1">
                    <a:solidFill>
                      <a:srgbClr val="FEA900"/>
                    </a:solidFill>
                    <a:sym typeface="+mn-ea"/>
                  </a:rPr>
                  <a:t>企微</a:t>
                </a:r>
                <a:r>
                  <a:rPr lang="en-US" altLang="zh-CN" sz="1495" b="1">
                    <a:solidFill>
                      <a:srgbClr val="FEA900"/>
                    </a:solidFill>
                    <a:sym typeface="+mn-ea"/>
                  </a:rPr>
                  <a:t>/</a:t>
                </a:r>
                <a:r>
                  <a:rPr lang="zh-CN" altLang="en-US" sz="1495" b="1">
                    <a:solidFill>
                      <a:srgbClr val="FEA900"/>
                    </a:solidFill>
                    <a:sym typeface="+mn-ea"/>
                  </a:rPr>
                  <a:t>个微</a:t>
                </a:r>
                <a:br>
                  <a:rPr lang="zh-CN" altLang="en-US" sz="1495" b="1">
                    <a:solidFill>
                      <a:srgbClr val="FEA900"/>
                    </a:solidFill>
                    <a:sym typeface="+mn-ea"/>
                  </a:rPr>
                </a:br>
                <a:r>
                  <a:rPr lang="zh-CN" altLang="en-US" sz="1495" b="1">
                    <a:solidFill>
                      <a:srgbClr val="FEA900"/>
                    </a:solidFill>
                    <a:sym typeface="+mn-ea"/>
                  </a:rPr>
                  <a:t>朋友圈推广</a:t>
                </a:r>
              </a:p>
            </p:txBody>
          </p:sp>
          <p:sp>
            <p:nvSpPr>
              <p:cNvPr id="40" name="文本框 39"/>
              <p:cNvSpPr txBox="1"/>
              <p:nvPr/>
            </p:nvSpPr>
            <p:spPr>
              <a:xfrm>
                <a:off x="2747" y="3432"/>
                <a:ext cx="1936" cy="901"/>
              </a:xfrm>
              <a:prstGeom prst="rect">
                <a:avLst/>
              </a:prstGeom>
              <a:noFill/>
            </p:spPr>
            <p:txBody>
              <a:bodyPr wrap="square" rtlCol="0">
                <a:spAutoFit/>
              </a:bodyPr>
              <a:lstStyle/>
              <a:p>
                <a:pPr marL="171450" indent="-171450" algn="l">
                  <a:buFont typeface="Arial" panose="020B0604020202020204" pitchFamily="34" charset="0"/>
                  <a:buChar char="•"/>
                </a:pPr>
                <a:r>
                  <a:rPr lang="zh-CN" altLang="en-US" sz="1495">
                    <a:solidFill>
                      <a:schemeClr val="tx1"/>
                    </a:solidFill>
                    <a:sym typeface="+mn-ea"/>
                  </a:rPr>
                  <a:t>朋友圈预热活动邀请入群</a:t>
                </a:r>
              </a:p>
              <a:p>
                <a:pPr marL="171450" indent="-171450" algn="l">
                  <a:buFont typeface="Arial" panose="020B0604020202020204" pitchFamily="34" charset="0"/>
                  <a:buChar char="•"/>
                </a:pPr>
                <a:endParaRPr lang="zh-CN" altLang="en-US" sz="1495">
                  <a:solidFill>
                    <a:schemeClr val="tx1"/>
                  </a:solidFill>
                  <a:sym typeface="+mn-ea"/>
                </a:endParaRPr>
              </a:p>
              <a:p>
                <a:pPr marL="171450" indent="-171450" algn="l">
                  <a:buFont typeface="Arial" panose="020B0604020202020204" pitchFamily="34" charset="0"/>
                  <a:buChar char="•"/>
                </a:pPr>
                <a:r>
                  <a:rPr lang="zh-CN" altLang="en-US" sz="1495">
                    <a:solidFill>
                      <a:schemeClr val="tx1"/>
                    </a:solidFill>
                    <a:sym typeface="+mn-ea"/>
                  </a:rPr>
                  <a:t>朋友圈推送活动</a:t>
                </a:r>
              </a:p>
            </p:txBody>
          </p:sp>
        </p:grpSp>
        <p:grpSp>
          <p:nvGrpSpPr>
            <p:cNvPr id="48" name="组合 47"/>
            <p:cNvGrpSpPr/>
            <p:nvPr/>
          </p:nvGrpSpPr>
          <p:grpSpPr>
            <a:xfrm>
              <a:off x="10962" y="3822"/>
              <a:ext cx="1999" cy="1905"/>
              <a:chOff x="2727" y="2907"/>
              <a:chExt cx="1999" cy="1905"/>
            </a:xfrm>
            <a:effectLst>
              <a:outerShdw blurRad="50800" dist="38100" dir="2700000" algn="tl" rotWithShape="0">
                <a:prstClr val="black">
                  <a:alpha val="40000"/>
                </a:prstClr>
              </a:outerShdw>
            </a:effectLst>
          </p:grpSpPr>
          <p:sp>
            <p:nvSpPr>
              <p:cNvPr id="54" name="矩形 53"/>
              <p:cNvSpPr/>
              <p:nvPr/>
            </p:nvSpPr>
            <p:spPr>
              <a:xfrm>
                <a:off x="2727" y="3155"/>
                <a:ext cx="1999" cy="1657"/>
              </a:xfrm>
              <a:prstGeom prst="rect">
                <a:avLst/>
              </a:prstGeom>
              <a:solidFill>
                <a:srgbClr val="FEA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solidFill>
                    <a:srgbClr val="FEA900"/>
                  </a:solidFill>
                </a:endParaRPr>
              </a:p>
            </p:txBody>
          </p:sp>
          <p:sp>
            <p:nvSpPr>
              <p:cNvPr id="55" name="圆角矩形 54"/>
              <p:cNvSpPr/>
              <p:nvPr/>
            </p:nvSpPr>
            <p:spPr>
              <a:xfrm>
                <a:off x="2932" y="2907"/>
                <a:ext cx="1588" cy="445"/>
              </a:xfrm>
              <a:prstGeom prst="roundRect">
                <a:avLst/>
              </a:prstGeom>
              <a:solidFill>
                <a:schemeClr val="tx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56" name="文本框 55"/>
              <p:cNvSpPr txBox="1"/>
              <p:nvPr/>
            </p:nvSpPr>
            <p:spPr>
              <a:xfrm>
                <a:off x="2982" y="2912"/>
                <a:ext cx="1488" cy="400"/>
              </a:xfrm>
              <a:prstGeom prst="rect">
                <a:avLst/>
              </a:prstGeom>
              <a:noFill/>
            </p:spPr>
            <p:txBody>
              <a:bodyPr wrap="square" rtlCol="0">
                <a:spAutoFit/>
              </a:bodyPr>
              <a:lstStyle/>
              <a:p>
                <a:pPr algn="ctr"/>
                <a:r>
                  <a:rPr lang="zh-CN" altLang="en-US" sz="1495" b="1">
                    <a:solidFill>
                      <a:srgbClr val="FEA900"/>
                    </a:solidFill>
                    <a:sym typeface="+mn-ea"/>
                  </a:rPr>
                  <a:t>微博</a:t>
                </a:r>
                <a:r>
                  <a:rPr lang="en-US" altLang="zh-CN" sz="1495" b="1">
                    <a:solidFill>
                      <a:srgbClr val="FEA900"/>
                    </a:solidFill>
                    <a:sym typeface="+mn-ea"/>
                  </a:rPr>
                  <a:t>/</a:t>
                </a:r>
                <a:r>
                  <a:rPr lang="zh-CN" altLang="en-US" sz="1495" b="1">
                    <a:solidFill>
                      <a:srgbClr val="FEA900"/>
                    </a:solidFill>
                    <a:sym typeface="+mn-ea"/>
                  </a:rPr>
                  <a:t>小程序</a:t>
                </a:r>
                <a:br>
                  <a:rPr lang="zh-CN" altLang="en-US" sz="1495" b="1">
                    <a:solidFill>
                      <a:srgbClr val="FEA900"/>
                    </a:solidFill>
                    <a:sym typeface="+mn-ea"/>
                  </a:rPr>
                </a:br>
                <a:r>
                  <a:rPr lang="zh-CN" altLang="en-US" sz="1495" b="1">
                    <a:solidFill>
                      <a:srgbClr val="FEA900"/>
                    </a:solidFill>
                    <a:sym typeface="+mn-ea"/>
                  </a:rPr>
                  <a:t>推广</a:t>
                </a:r>
              </a:p>
            </p:txBody>
          </p:sp>
          <p:sp>
            <p:nvSpPr>
              <p:cNvPr id="57" name="文本框 56"/>
              <p:cNvSpPr txBox="1"/>
              <p:nvPr/>
            </p:nvSpPr>
            <p:spPr>
              <a:xfrm>
                <a:off x="2747" y="3432"/>
                <a:ext cx="1936" cy="901"/>
              </a:xfrm>
              <a:prstGeom prst="rect">
                <a:avLst/>
              </a:prstGeom>
              <a:noFill/>
            </p:spPr>
            <p:txBody>
              <a:bodyPr wrap="square" rtlCol="0">
                <a:spAutoFit/>
              </a:bodyPr>
              <a:lstStyle/>
              <a:p>
                <a:pPr marL="171450" indent="-171450" algn="l">
                  <a:buFont typeface="Arial" panose="020B0604020202020204" pitchFamily="34" charset="0"/>
                  <a:buChar char="•"/>
                </a:pPr>
                <a:r>
                  <a:rPr lang="zh-CN" altLang="en-US" sz="1495">
                    <a:solidFill>
                      <a:schemeClr val="tx1"/>
                    </a:solidFill>
                    <a:sym typeface="+mn-ea"/>
                  </a:rPr>
                  <a:t>微博发文预热</a:t>
                </a:r>
                <a:r>
                  <a:rPr lang="en-US" altLang="zh-CN" sz="1495">
                    <a:solidFill>
                      <a:schemeClr val="tx1"/>
                    </a:solidFill>
                    <a:sym typeface="+mn-ea"/>
                  </a:rPr>
                  <a:t>/</a:t>
                </a:r>
                <a:r>
                  <a:rPr lang="zh-CN" altLang="en-US" sz="1495">
                    <a:solidFill>
                      <a:schemeClr val="tx1"/>
                    </a:solidFill>
                    <a:sym typeface="+mn-ea"/>
                  </a:rPr>
                  <a:t>推送</a:t>
                </a:r>
              </a:p>
              <a:p>
                <a:pPr marL="171450" indent="-171450" algn="l">
                  <a:buFont typeface="Arial" panose="020B0604020202020204" pitchFamily="34" charset="0"/>
                  <a:buChar char="•"/>
                </a:pPr>
                <a:endParaRPr lang="zh-CN" altLang="en-US" sz="1495">
                  <a:solidFill>
                    <a:schemeClr val="tx1"/>
                  </a:solidFill>
                  <a:sym typeface="+mn-ea"/>
                </a:endParaRPr>
              </a:p>
              <a:p>
                <a:pPr marL="171450" indent="-171450" algn="l">
                  <a:buFont typeface="Arial" panose="020B0604020202020204" pitchFamily="34" charset="0"/>
                  <a:buChar char="•"/>
                </a:pPr>
                <a:r>
                  <a:rPr lang="zh-CN" altLang="en-US" sz="1495">
                    <a:solidFill>
                      <a:schemeClr val="tx1"/>
                    </a:solidFill>
                    <a:sym typeface="+mn-ea"/>
                  </a:rPr>
                  <a:t>小程序</a:t>
                </a:r>
                <a:r>
                  <a:rPr lang="en-US" altLang="zh-CN" sz="1495">
                    <a:solidFill>
                      <a:schemeClr val="tx1"/>
                    </a:solidFill>
                    <a:sym typeface="+mn-ea"/>
                  </a:rPr>
                  <a:t>banner</a:t>
                </a:r>
                <a:r>
                  <a:rPr lang="zh-CN" altLang="en-US" sz="1495">
                    <a:solidFill>
                      <a:schemeClr val="tx1"/>
                    </a:solidFill>
                    <a:sym typeface="+mn-ea"/>
                  </a:rPr>
                  <a:t>推送</a:t>
                </a:r>
              </a:p>
            </p:txBody>
          </p:sp>
        </p:grpSp>
      </p:grpSp>
      <p:sp>
        <p:nvSpPr>
          <p:cNvPr id="58" name="文本框 57"/>
          <p:cNvSpPr txBox="1"/>
          <p:nvPr/>
        </p:nvSpPr>
        <p:spPr>
          <a:xfrm>
            <a:off x="2945141" y="1653949"/>
            <a:ext cx="6302351" cy="478155"/>
          </a:xfrm>
          <a:prstGeom prst="rect">
            <a:avLst/>
          </a:prstGeom>
          <a:noFill/>
        </p:spPr>
        <p:txBody>
          <a:bodyPr wrap="square" rtlCol="0" anchor="t">
            <a:spAutoFit/>
          </a:bodyPr>
          <a:lstStyle/>
          <a:p>
            <a:pPr algn="ctr">
              <a:lnSpc>
                <a:spcPct val="140000"/>
              </a:lnSpc>
            </a:pPr>
            <a:r>
              <a:rPr lang="zh-CN" altLang="en-US" sz="1795" b="1">
                <a:solidFill>
                  <a:schemeClr val="tx1"/>
                </a:solidFill>
                <a:latin typeface="微软雅黑" panose="020B0503020204020204" pitchFamily="34" charset="-122"/>
                <a:ea typeface="微软雅黑" panose="020B0503020204020204" pitchFamily="34" charset="-122"/>
                <a:sym typeface="+mn-ea"/>
              </a:rPr>
              <a:t>裂变活动的启动是否达到预期，关键在于首层用户参与度</a:t>
            </a:r>
          </a:p>
        </p:txBody>
      </p:sp>
      <p:sp>
        <p:nvSpPr>
          <p:cNvPr id="6" name="文本框 5"/>
          <p:cNvSpPr txBox="1"/>
          <p:nvPr/>
        </p:nvSpPr>
        <p:spPr>
          <a:xfrm>
            <a:off x="859275" y="438538"/>
            <a:ext cx="4184650" cy="383540"/>
          </a:xfrm>
          <a:prstGeom prst="rect">
            <a:avLst/>
          </a:prstGeom>
          <a:noFill/>
        </p:spPr>
        <p:txBody>
          <a:bodyPr wrap="none" rtlCol="0">
            <a:spAutoFit/>
          </a:bodyPr>
          <a:lstStyle/>
          <a:p>
            <a:pPr algn="ctr"/>
            <a:r>
              <a:rPr lang="zh-CN" altLang="en-US" sz="1900" b="1">
                <a:sym typeface="+mn-ea"/>
              </a:rPr>
              <a:t>案例一解析：预热</a:t>
            </a:r>
            <a:r>
              <a:rPr lang="en-US" altLang="zh-CN" sz="1900" b="1">
                <a:sym typeface="+mn-ea"/>
              </a:rPr>
              <a:t>+</a:t>
            </a:r>
            <a:r>
              <a:rPr lang="zh-CN" altLang="en-US" sz="1900" b="1">
                <a:sym typeface="+mn-ea"/>
              </a:rPr>
              <a:t>引导首层用户参与</a:t>
            </a:r>
            <a:endParaRPr lang="zh-CN" altLang="en-US" sz="1900" b="1">
              <a:solidFill>
                <a:schemeClr val="tx1"/>
              </a:solidFill>
              <a:sym typeface="+mn-ea"/>
            </a:endParaRPr>
          </a:p>
        </p:txBody>
      </p:sp>
      <p:grpSp>
        <p:nvGrpSpPr>
          <p:cNvPr id="3" name="组合 2"/>
          <p:cNvGrpSpPr/>
          <p:nvPr/>
        </p:nvGrpSpPr>
        <p:grpSpPr>
          <a:xfrm>
            <a:off x="565947" y="472495"/>
            <a:ext cx="405972" cy="332777"/>
            <a:chOff x="4729" y="1585"/>
            <a:chExt cx="842" cy="708"/>
          </a:xfrm>
        </p:grpSpPr>
        <p:pic>
          <p:nvPicPr>
            <p:cNvPr id="5" name="图片 4" descr="resource"/>
            <p:cNvPicPr>
              <a:picLocks noChangeAspect="1"/>
            </p:cNvPicPr>
            <p:nvPr/>
          </p:nvPicPr>
          <p:blipFill>
            <a:blip r:embed="rId2"/>
            <a:stretch>
              <a:fillRect/>
            </a:stretch>
          </p:blipFill>
          <p:spPr>
            <a:xfrm>
              <a:off x="5235" y="1585"/>
              <a:ext cx="337" cy="709"/>
            </a:xfrm>
            <a:prstGeom prst="rect">
              <a:avLst/>
            </a:prstGeom>
          </p:spPr>
        </p:pic>
        <p:pic>
          <p:nvPicPr>
            <p:cNvPr id="13" name="图片 12" descr="resource"/>
            <p:cNvPicPr>
              <a:picLocks noChangeAspect="1"/>
            </p:cNvPicPr>
            <p:nvPr/>
          </p:nvPicPr>
          <p:blipFill>
            <a:blip r:embed="rId3"/>
            <a:stretch>
              <a:fillRect/>
            </a:stretch>
          </p:blipFill>
          <p:spPr>
            <a:xfrm>
              <a:off x="4982" y="1585"/>
              <a:ext cx="337" cy="709"/>
            </a:xfrm>
            <a:prstGeom prst="rect">
              <a:avLst/>
            </a:prstGeom>
          </p:spPr>
        </p:pic>
        <p:pic>
          <p:nvPicPr>
            <p:cNvPr id="15" name="图片 14" descr="resource"/>
            <p:cNvPicPr>
              <a:picLocks noChangeAspect="1"/>
            </p:cNvPicPr>
            <p:nvPr/>
          </p:nvPicPr>
          <p:blipFill>
            <a:blip r:embed="rId2"/>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7" name="对角圆角矩形 6"/>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8" name="图片 7" descr="resource"/>
            <p:cNvPicPr>
              <a:picLocks noChangeAspect="1"/>
            </p:cNvPicPr>
            <p:nvPr/>
          </p:nvPicPr>
          <p:blipFill>
            <a:blip r:embed="rId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9" name="文本框 8"/>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2_1"/>
  <p:tag name="KSO_WM_UNIT_ID" val="diagram20169953_3*q_h_i*1_2_1"/>
  <p:tag name="KSO_WM_TEMPLATE_CATEGORY" val="diagram"/>
  <p:tag name="KSO_WM_TEMPLATE_INDEX" val="20169953"/>
  <p:tag name="KSO_WM_UNIT_LAYERLEVEL" val="1_1_1"/>
  <p:tag name="KSO_WM_TAG_VERSION" val="1.0"/>
  <p:tag name="KSO_WM_BEAUTIFY_FLAG" val="#wm#"/>
  <p:tag name="KSO_WM_UNIT_TEXT_FILL_FORE_SCHEMECOLOR_INDEX" val="6"/>
  <p:tag name="KSO_WM_UNIT_TEXT_FILL_TYPE" val="1"/>
</p:tagLst>
</file>

<file path=ppt/tags/tag10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2_1"/>
  <p:tag name="KSO_WM_UNIT_ID" val="diagram20169953_3*q_h_f*1_2_1"/>
  <p:tag name="KSO_WM_TEMPLATE_CATEGORY" val="diagram"/>
  <p:tag name="KSO_WM_TEMPLATE_INDEX" val="20169953"/>
  <p:tag name="KSO_WM_UNIT_LAYERLEVEL" val="1_1_1"/>
  <p:tag name="KSO_WM_TAG_VERSION" val="1.0"/>
  <p:tag name="KSO_WM_BEAUTIFY_FLAG" val="#wm#"/>
  <p:tag name="KSO_WM_UNIT_PRESET_TEXT" val="点击添加正文，为了演示发布的效果，请您简单的阐述您的观点"/>
  <p:tag name="KSO_WM_UNIT_TEXT_FILL_FORE_SCHEMECOLOR_INDEX" val="13"/>
  <p:tag name="KSO_WM_UNIT_TEXT_FILL_TYPE" val="1"/>
</p:tagLst>
</file>

<file path=ppt/tags/tag10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34"/>
  <p:tag name="KSO_WM_UNIT_HIGHLIGHT" val="0"/>
  <p:tag name="KSO_WM_UNIT_COMPATIBLE" val="0"/>
  <p:tag name="KSO_WM_UNIT_DIAGRAM_ISNUMVISUAL" val="0"/>
  <p:tag name="KSO_WM_UNIT_DIAGRAM_ISREFERUNIT" val="0"/>
  <p:tag name="KSO_WM_DIAGRAM_GROUP_CODE" val="q1-1"/>
  <p:tag name="KSO_WM_UNIT_TYPE" val="q_h_f"/>
  <p:tag name="KSO_WM_UNIT_INDEX" val="1_4_1"/>
  <p:tag name="KSO_WM_UNIT_ID" val="diagram20169953_3*q_h_f*1_4_1"/>
  <p:tag name="KSO_WM_TEMPLATE_CATEGORY" val="diagram"/>
  <p:tag name="KSO_WM_TEMPLATE_INDEX" val="20169953"/>
  <p:tag name="KSO_WM_UNIT_LAYERLEVEL" val="1_1_1"/>
  <p:tag name="KSO_WM_TAG_VERSION" val="1.0"/>
  <p:tag name="KSO_WM_BEAUTIFY_FLAG" val="#wm#"/>
  <p:tag name="KSO_WM_UNIT_PRESET_TEXT" val="点击添加正文，为了演示发布的效果，请您简单的阐述您的观点"/>
  <p:tag name="KSO_WM_UNIT_TEXT_FILL_FORE_SCHEMECOLOR_INDEX" val="13"/>
  <p:tag name="KSO_WM_UNIT_TEXT_FILL_TYPE" val="1"/>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4_1"/>
  <p:tag name="KSO_WM_UNIT_ID" val="diagram20169953_3*q_h_i*1_4_1"/>
  <p:tag name="KSO_WM_TEMPLATE_CATEGORY" val="diagram"/>
  <p:tag name="KSO_WM_TEMPLATE_INDEX" val="20169953"/>
  <p:tag name="KSO_WM_UNIT_LAYERLEVEL" val="1_1_1"/>
  <p:tag name="KSO_WM_TAG_VERSION" val="1.0"/>
  <p:tag name="KSO_WM_BEAUTIFY_FLAG" val="#wm#"/>
  <p:tag name="KSO_WM_UNIT_TEXT_FILL_FORE_SCHEMECOLOR_INDEX" val="8"/>
  <p:tag name="KSO_WM_UNIT_TEXT_FILL_TYPE" val="1"/>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3_1"/>
  <p:tag name="KSO_WM_UNIT_ID" val="diagram20169953_3*q_h_i*1_3_1"/>
  <p:tag name="KSO_WM_TEMPLATE_CATEGORY" val="diagram"/>
  <p:tag name="KSO_WM_TEMPLATE_INDEX" val="20169953"/>
  <p:tag name="KSO_WM_UNIT_LAYERLEVEL" val="1_1_1"/>
  <p:tag name="KSO_WM_TAG_VERSION" val="1.0"/>
  <p:tag name="KSO_WM_BEAUTIFY_FLAG" val="#wm#"/>
  <p:tag name="KSO_WM_UNIT_TEXT_FILL_FORE_SCHEMECOLOR_INDEX" val="7"/>
  <p:tag name="KSO_WM_UNIT_TEXT_FILL_TYPE" val="1"/>
</p:tagLst>
</file>

<file path=ppt/tags/tag10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3_1"/>
  <p:tag name="KSO_WM_UNIT_ID" val="diagram20169953_3*q_h_f*1_3_1"/>
  <p:tag name="KSO_WM_TEMPLATE_CATEGORY" val="diagram"/>
  <p:tag name="KSO_WM_TEMPLATE_INDEX" val="20169953"/>
  <p:tag name="KSO_WM_UNIT_LAYERLEVEL" val="1_1_1"/>
  <p:tag name="KSO_WM_TAG_VERSION" val="1.0"/>
  <p:tag name="KSO_WM_BEAUTIFY_FLAG" val="#wm#"/>
  <p:tag name="KSO_WM_UNIT_PRESET_TEXT" val="点击添加正文，为了演示发布的效果，请您简单的阐述您的观点"/>
  <p:tag name="KSO_WM_UNIT_TEXT_FILL_FORE_SCHEMECOLOR_INDEX" val="13"/>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64.xml><?xml version="1.0" encoding="utf-8"?>
<p:tagLst xmlns:a="http://schemas.openxmlformats.org/drawingml/2006/main" xmlns:r="http://schemas.openxmlformats.org/officeDocument/2006/relationships" xmlns:p="http://schemas.openxmlformats.org/presentationml/2006/main">
  <p:tag name="KSO_WM_UNIT_DIAGRAM_MAX_ITEM_COUNT" val="4"/>
  <p:tag name="KSO_WM_UNIT_DIAGRAM_SUBTYPE" val="n"/>
  <p:tag name="KSO_WM_UNIT_HIGHLIGHT" val="0"/>
  <p:tag name="KSO_WM_UNIT_COMPATIBLE" val="0"/>
  <p:tag name="KSO_WM_UNIT_DIAGRAM_ISNUMVISUAL" val="0"/>
  <p:tag name="KSO_WM_UNIT_DIAGRAM_ISREFERUNIT" val="0"/>
  <p:tag name="KSO_WM_DIAGRAM_GROUP_CODE" val="ε1-1"/>
  <p:tag name="KSO_WM_UNIT_TYPE" val="ε_h_i"/>
  <p:tag name="KSO_WM_UNIT_INDEX" val="1_2_1"/>
  <p:tag name="KSO_WM_UNIT_ID" val="diagram20194857_2*ε_h_i*1_2_1"/>
  <p:tag name="KSO_WM_TEMPLATE_CATEGORY" val="diagram"/>
  <p:tag name="KSO_WM_TEMPLATE_INDEX" val="2019485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65.xml><?xml version="1.0" encoding="utf-8"?>
<p:tagLst xmlns:a="http://schemas.openxmlformats.org/drawingml/2006/main" xmlns:r="http://schemas.openxmlformats.org/officeDocument/2006/relationships" xmlns:p="http://schemas.openxmlformats.org/presentationml/2006/main">
  <p:tag name="KSO_WM_UNIT_DIAGRAM_MAX_ITEM_COUNT" val="4"/>
  <p:tag name="KSO_WM_UNIT_DIAGRAM_SUBTYPE" val="n"/>
  <p:tag name="KSO_WM_UNIT_HIGHLIGHT" val="0"/>
  <p:tag name="KSO_WM_UNIT_COMPATIBLE" val="0"/>
  <p:tag name="KSO_WM_UNIT_DIAGRAM_ISNUMVISUAL" val="0"/>
  <p:tag name="KSO_WM_UNIT_DIAGRAM_ISREFERUNIT" val="0"/>
  <p:tag name="KSO_WM_DIAGRAM_GROUP_CODE" val="ε1-1"/>
  <p:tag name="KSO_WM_UNIT_TYPE" val="ε_h_i"/>
  <p:tag name="KSO_WM_UNIT_INDEX" val="1_4_1"/>
  <p:tag name="KSO_WM_UNIT_ID" val="diagram20194857_2*ε_h_i*1_4_1"/>
  <p:tag name="KSO_WM_TEMPLATE_CATEGORY" val="diagram"/>
  <p:tag name="KSO_WM_TEMPLATE_INDEX" val="2019485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66.xml><?xml version="1.0" encoding="utf-8"?>
<p:tagLst xmlns:a="http://schemas.openxmlformats.org/drawingml/2006/main" xmlns:r="http://schemas.openxmlformats.org/officeDocument/2006/relationships" xmlns:p="http://schemas.openxmlformats.org/presentationml/2006/main">
  <p:tag name="KSO_WM_UNIT_DIAGRAM_MAX_ITEM_COUNT" val="4"/>
  <p:tag name="KSO_WM_UNIT_DIAGRAM_SUBTYPE" val="n"/>
  <p:tag name="KSO_WM_UNIT_HIGHLIGHT" val="0"/>
  <p:tag name="KSO_WM_UNIT_COMPATIBLE" val="0"/>
  <p:tag name="KSO_WM_UNIT_DIAGRAM_ISNUMVISUAL" val="0"/>
  <p:tag name="KSO_WM_UNIT_DIAGRAM_ISREFERUNIT" val="0"/>
  <p:tag name="KSO_WM_DIAGRAM_GROUP_CODE" val="ε1-1"/>
  <p:tag name="KSO_WM_UNIT_TYPE" val="ε_h_i"/>
  <p:tag name="KSO_WM_UNIT_INDEX" val="1_1_1"/>
  <p:tag name="KSO_WM_UNIT_ID" val="diagram20194857_2*ε_h_i*1_1_1"/>
  <p:tag name="KSO_WM_TEMPLATE_CATEGORY" val="diagram"/>
  <p:tag name="KSO_WM_TEMPLATE_INDEX" val="2019485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67.xml><?xml version="1.0" encoding="utf-8"?>
<p:tagLst xmlns:a="http://schemas.openxmlformats.org/drawingml/2006/main" xmlns:r="http://schemas.openxmlformats.org/officeDocument/2006/relationships" xmlns:p="http://schemas.openxmlformats.org/presentationml/2006/main">
  <p:tag name="KSO_WM_UNIT_DIAGRAM_NUMVISUAL_CHANGE_MODES" val="32"/>
  <p:tag name="KSO_WM_UNIT_DIAGRAM_MAX_ITEM_COUNT" val="4"/>
  <p:tag name="KSO_WM_UNIT_DIAGRAM_SUBTYPE" val="n"/>
  <p:tag name="KSO_WM_UNIT_NOCLEAR" val="0"/>
  <p:tag name="KSO_WM_UNIT_VALUE" val="2"/>
  <p:tag name="KSO_WM_UNIT_HIGHLIGHT" val="1"/>
  <p:tag name="KSO_WM_UNIT_COMPATIBLE" val="0"/>
  <p:tag name="KSO_WM_UNIT_DIAGRAM_ISNUMVISUAL" val="1"/>
  <p:tag name="KSO_WM_UNIT_DIAGRAM_ISREFERUNIT" val="0"/>
  <p:tag name="KSO_WM_UNIT_DIAGRAM_NUM_VALUE" val="36"/>
  <p:tag name="KSO_WM_UNIT_DIAGRAM_NUMVISUAL_BIND_NUMID" val="c210c34e-dfe4-4eca-ad11-73bf4eb74c9f"/>
  <p:tag name="KSO_WM_DIAGRAM_GROUP_CODE" val="ε1-1"/>
  <p:tag name="KSO_WM_UNIT_TYPE" val="ε_h_h_f"/>
  <p:tag name="KSO_WM_UNIT_INDEX" val="1_1_1_1"/>
  <p:tag name="KSO_WM_UNIT_ID" val="diagram20194857_2*ε_h_h_f*1_1_1_1"/>
  <p:tag name="KSO_WM_TEMPLATE_CATEGORY" val="diagram"/>
  <p:tag name="KSO_WM_TEMPLATE_INDEX" val="20194857"/>
  <p:tag name="KSO_WM_UNIT_LAYERLEVEL" val="1_1_1_1"/>
  <p:tag name="KSO_WM_TAG_VERSION" val="1.0"/>
  <p:tag name="KSO_WM_BEAUTIFY_FLAG" val="#wm#"/>
  <p:tag name="KSO_WM_UNIT_PRESET_TEXT" val="36%"/>
  <p:tag name="KSO_WM_UNIT_TEXT_FILL_FORE_SCHEMECOLOR_INDEX" val="7"/>
  <p:tag name="KSO_WM_UNIT_TEXT_FILL_TYPE" val="1"/>
  <p:tag name="KSO_WM_UNIT_USESOURCEFORMAT_APPLY" val="1"/>
</p:tagLst>
</file>

<file path=ppt/tags/tag68.xml><?xml version="1.0" encoding="utf-8"?>
<p:tagLst xmlns:a="http://schemas.openxmlformats.org/drawingml/2006/main" xmlns:r="http://schemas.openxmlformats.org/officeDocument/2006/relationships" xmlns:p="http://schemas.openxmlformats.org/presentationml/2006/main">
  <p:tag name="KSO_WM_UNIT_DIAGRAM_MAX_ITEM_COUNT" val="4"/>
  <p:tag name="KSO_WM_UNIT_DIAGRAM_SUBTYPE" val="n"/>
  <p:tag name="KSO_WM_UNIT_HIGHLIGHT" val="0"/>
  <p:tag name="KSO_WM_UNIT_COMPATIBLE" val="0"/>
  <p:tag name="KSO_WM_UNIT_DIAGRAM_ISNUMVISUAL" val="0"/>
  <p:tag name="KSO_WM_UNIT_DIAGRAM_ISREFERUNIT" val="0"/>
  <p:tag name="KSO_WM_DIAGRAM_GROUP_CODE" val="ε1-1"/>
  <p:tag name="KSO_WM_UNIT_TYPE" val="ε_h_i"/>
  <p:tag name="KSO_WM_UNIT_INDEX" val="1_2_2"/>
  <p:tag name="KSO_WM_UNIT_ID" val="diagram20194857_2*ε_h_i*1_2_2"/>
  <p:tag name="KSO_WM_TEMPLATE_CATEGORY" val="diagram"/>
  <p:tag name="KSO_WM_TEMPLATE_INDEX" val="2019485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69.xml><?xml version="1.0" encoding="utf-8"?>
<p:tagLst xmlns:a="http://schemas.openxmlformats.org/drawingml/2006/main" xmlns:r="http://schemas.openxmlformats.org/officeDocument/2006/relationships" xmlns:p="http://schemas.openxmlformats.org/presentationml/2006/main">
  <p:tag name="KSO_WM_UNIT_DIAGRAM_MAX_ITEM_COUNT" val="4"/>
  <p:tag name="KSO_WM_UNIT_DIAGRAM_SUBTYPE" val="n"/>
  <p:tag name="KSO_WM_UNIT_HIGHLIGHT" val="0"/>
  <p:tag name="KSO_WM_UNIT_COMPATIBLE" val="0"/>
  <p:tag name="KSO_WM_UNIT_DIAGRAM_ISNUMVISUAL" val="0"/>
  <p:tag name="KSO_WM_UNIT_DIAGRAM_ISREFERUNIT" val="0"/>
  <p:tag name="KSO_WM_DIAGRAM_GROUP_CODE" val="ε1-1"/>
  <p:tag name="KSO_WM_UNIT_TYPE" val="ε_h_i"/>
  <p:tag name="KSO_WM_UNIT_INDEX" val="1_4_2"/>
  <p:tag name="KSO_WM_UNIT_ID" val="diagram20194857_2*ε_h_i*1_4_2"/>
  <p:tag name="KSO_WM_TEMPLATE_CATEGORY" val="diagram"/>
  <p:tag name="KSO_WM_TEMPLATE_INDEX" val="2019485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DIAGRAM_NUMVISUAL_CHANGE_MODES" val="32"/>
  <p:tag name="KSO_WM_UNIT_DIAGRAM_MAX_ITEM_COUNT" val="4"/>
  <p:tag name="KSO_WM_UNIT_DIAGRAM_SUBTYPE" val="n"/>
  <p:tag name="KSO_WM_UNIT_NOCLEAR" val="0"/>
  <p:tag name="KSO_WM_UNIT_VALUE" val="2"/>
  <p:tag name="KSO_WM_UNIT_HIGHLIGHT" val="1"/>
  <p:tag name="KSO_WM_UNIT_COMPATIBLE" val="0"/>
  <p:tag name="KSO_WM_UNIT_DIAGRAM_ISNUMVISUAL" val="1"/>
  <p:tag name="KSO_WM_UNIT_DIAGRAM_ISREFERUNIT" val="0"/>
  <p:tag name="KSO_WM_UNIT_DIAGRAM_NUM_VALUE" val="36"/>
  <p:tag name="KSO_WM_UNIT_DIAGRAM_NUMVISUAL_BIND_NUMID" val="14e22ab7-220d-456b-ac1f-61927647b012"/>
  <p:tag name="KSO_WM_DIAGRAM_GROUP_CODE" val="ε1-1"/>
  <p:tag name="KSO_WM_UNIT_TYPE" val="ε_h_h_f"/>
  <p:tag name="KSO_WM_UNIT_INDEX" val="1_2_1_1"/>
  <p:tag name="KSO_WM_UNIT_ID" val="diagram20194857_2*ε_h_h_f*1_2_1_1"/>
  <p:tag name="KSO_WM_TEMPLATE_CATEGORY" val="diagram"/>
  <p:tag name="KSO_WM_TEMPLATE_INDEX" val="20194857"/>
  <p:tag name="KSO_WM_UNIT_LAYERLEVEL" val="1_1_1_1"/>
  <p:tag name="KSO_WM_TAG_VERSION" val="1.0"/>
  <p:tag name="KSO_WM_BEAUTIFY_FLAG" val="#wm#"/>
  <p:tag name="KSO_WM_UNIT_PRESET_TEXT" val="36%"/>
  <p:tag name="KSO_WM_UNIT_USESOURCEFORMAT_APPLY" val="1"/>
</p:tagLst>
</file>

<file path=ppt/tags/tag71.xml><?xml version="1.0" encoding="utf-8"?>
<p:tagLst xmlns:a="http://schemas.openxmlformats.org/drawingml/2006/main" xmlns:r="http://schemas.openxmlformats.org/officeDocument/2006/relationships" xmlns:p="http://schemas.openxmlformats.org/presentationml/2006/main">
  <p:tag name="KSO_WM_UNIT_DIAGRAM_MAX_ITEM_COUNT" val="4"/>
  <p:tag name="KSO_WM_UNIT_DIAGRAM_SUBTYPE" val="n"/>
  <p:tag name="KSO_WM_UNIT_NOCLEAR" val="0"/>
  <p:tag name="KSO_WM_UNIT_VALUE" val="7"/>
  <p:tag name="KSO_WM_UNIT_HIGHLIGHT" val="0"/>
  <p:tag name="KSO_WM_UNIT_COMPATIBLE" val="0"/>
  <p:tag name="KSO_WM_UNIT_DIAGRAM_ISNUMVISUAL" val="0"/>
  <p:tag name="KSO_WM_UNIT_DIAGRAM_ISREFERUNIT" val="0"/>
  <p:tag name="KSO_WM_DIAGRAM_GROUP_CODE" val="ε1-1"/>
  <p:tag name="KSO_WM_UNIT_TYPE" val="ε_h_f"/>
  <p:tag name="KSO_WM_UNIT_INDEX" val="1_2_1"/>
  <p:tag name="KSO_WM_UNIT_ID" val="diagram20194857_2*ε_h_f*1_2_1"/>
  <p:tag name="KSO_WM_TEMPLATE_CATEGORY" val="diagram"/>
  <p:tag name="KSO_WM_TEMPLATE_INDEX" val="20194857"/>
  <p:tag name="KSO_WM_UNIT_LAYERLEVEL" val="1_1_1"/>
  <p:tag name="KSO_WM_TAG_VERSION" val="1.0"/>
  <p:tag name="KSO_WM_BEAUTIFY_FLAG" val="#wm#"/>
  <p:tag name="KSO_WM_UNIT_PRESET_TEXT" val="补充详细说明"/>
  <p:tag name="KSO_WM_UNIT_USESOURCEFORMAT_APPLY" val="1"/>
</p:tagLst>
</file>

<file path=ppt/tags/tag72.xml><?xml version="1.0" encoding="utf-8"?>
<p:tagLst xmlns:a="http://schemas.openxmlformats.org/drawingml/2006/main" xmlns:r="http://schemas.openxmlformats.org/officeDocument/2006/relationships" xmlns:p="http://schemas.openxmlformats.org/presentationml/2006/main">
  <p:tag name="KSO_WM_UNIT_DIAGRAM_MAX_ITEM_COUNT" val="4"/>
  <p:tag name="KSO_WM_UNIT_DIAGRAM_SUBTYPE" val="n"/>
  <p:tag name="KSO_WM_UNIT_ISCONTENTSTITLE" val="0"/>
  <p:tag name="KSO_WM_UNIT_TEXT_PART_ID" val="1-X"/>
  <p:tag name="KSO_WM_UNIT_TEXT_PART_SIZE" val="49.2*286"/>
  <p:tag name="KSO_WM_UNIT_NOCLEAR" val="0"/>
  <p:tag name="KSO_WM_UNIT_VALUE" val="26"/>
  <p:tag name="KSO_WM_UNIT_HIGHLIGHT" val="0"/>
  <p:tag name="KSO_WM_UNIT_COMPATIBLE" val="0"/>
  <p:tag name="KSO_WM_UNIT_DIAGRAM_ISNUMVISUAL" val="0"/>
  <p:tag name="KSO_WM_UNIT_DIAGRAM_ISREFERUNIT" val="0"/>
  <p:tag name="KSO_WM_DIAGRAM_GROUP_CODE" val="ε1-1"/>
  <p:tag name="KSO_WM_UNIT_TYPE" val="ε_h_a"/>
  <p:tag name="KSO_WM_UNIT_INDEX" val="1_1_1"/>
  <p:tag name="KSO_WM_UNIT_ID" val="diagram20194857_2*ε_h_a*1_1_1"/>
  <p:tag name="KSO_WM_TEMPLATE_CATEGORY" val="diagram"/>
  <p:tag name="KSO_WM_TEMPLATE_INDEX" val="20194857"/>
  <p:tag name="KSO_WM_UNIT_LAYERLEVEL" val="1_1_1"/>
  <p:tag name="KSO_WM_TAG_VERSION" val="1.0"/>
  <p:tag name="KSO_WM_BEAUTIFY_FLAG" val="#wm#"/>
  <p:tag name="KSO_WM_UNIT_PRESET_TEXT" val="添加标签"/>
  <p:tag name="KSO_WM_UNIT_TEXT_PART_ID_V2" val="a-1-1"/>
  <p:tag name="KSO_WM_UNIT_USESOURCEFORMAT_APPLY" val="1"/>
</p:tagLst>
</file>

<file path=ppt/tags/tag73.xml><?xml version="1.0" encoding="utf-8"?>
<p:tagLst xmlns:a="http://schemas.openxmlformats.org/drawingml/2006/main" xmlns:r="http://schemas.openxmlformats.org/officeDocument/2006/relationships" xmlns:p="http://schemas.openxmlformats.org/presentationml/2006/main">
  <p:tag name="KSO_WM_UNIT_DIAGRAM_MAX_ITEM_COUNT" val="4"/>
  <p:tag name="KSO_WM_UNIT_DIAGRAM_SUBTYPE" val="n"/>
  <p:tag name="KSO_WM_UNIT_HIGHLIGHT" val="0"/>
  <p:tag name="KSO_WM_UNIT_COMPATIBLE" val="0"/>
  <p:tag name="KSO_WM_UNIT_DIAGRAM_ISNUMVISUAL" val="0"/>
  <p:tag name="KSO_WM_UNIT_DIAGRAM_ISREFERUNIT" val="0"/>
  <p:tag name="KSO_WM_DIAGRAM_GROUP_CODE" val="ε1-1"/>
  <p:tag name="KSO_WM_UNIT_TYPE" val="ε_h_i"/>
  <p:tag name="KSO_WM_UNIT_INDEX" val="1_3_2"/>
  <p:tag name="KSO_WM_UNIT_ID" val="diagram20194857_2*ε_h_i*1_3_2"/>
  <p:tag name="KSO_WM_TEMPLATE_CATEGORY" val="diagram"/>
  <p:tag name="KSO_WM_TEMPLATE_INDEX" val="2019485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74.xml><?xml version="1.0" encoding="utf-8"?>
<p:tagLst xmlns:a="http://schemas.openxmlformats.org/drawingml/2006/main" xmlns:r="http://schemas.openxmlformats.org/officeDocument/2006/relationships" xmlns:p="http://schemas.openxmlformats.org/presentationml/2006/main">
  <p:tag name="KSO_WM_UNIT_DIAGRAM_MAX_ITEM_COUNT" val="4"/>
  <p:tag name="KSO_WM_UNIT_DIAGRAM_SUBTYPE" val="n"/>
  <p:tag name="KSO_WM_UNIT_HIGHLIGHT" val="0"/>
  <p:tag name="KSO_WM_UNIT_COMPATIBLE" val="0"/>
  <p:tag name="KSO_WM_UNIT_DIAGRAM_ISNUMVISUAL" val="0"/>
  <p:tag name="KSO_WM_UNIT_DIAGRAM_ISREFERUNIT" val="0"/>
  <p:tag name="KSO_WM_DIAGRAM_GROUP_CODE" val="ε1-1"/>
  <p:tag name="KSO_WM_UNIT_TYPE" val="ε_h_i"/>
  <p:tag name="KSO_WM_UNIT_INDEX" val="1_3_1"/>
  <p:tag name="KSO_WM_UNIT_ID" val="diagram20194857_2*ε_h_i*1_3_1"/>
  <p:tag name="KSO_WM_TEMPLATE_CATEGORY" val="diagram"/>
  <p:tag name="KSO_WM_TEMPLATE_INDEX" val="2019485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75.xml><?xml version="1.0" encoding="utf-8"?>
<p:tagLst xmlns:a="http://schemas.openxmlformats.org/drawingml/2006/main" xmlns:r="http://schemas.openxmlformats.org/officeDocument/2006/relationships" xmlns:p="http://schemas.openxmlformats.org/presentationml/2006/main">
  <p:tag name="KSO_WM_UNIT_DIAGRAM_NUM_VISUAL_MAIN_COLOR" val="7"/>
  <p:tag name="KSO_WM_UNIT_DIAGRAM_NUM_VISUAL_SECOND_COLOR" val="7"/>
  <p:tag name="KSO_WM_UNIT_DIAGRAM_NUMVISUAL_CHANGE_MODES" val="16"/>
  <p:tag name="PA" val="v5.2.7"/>
  <p:tag name="KSO_WM_UNIT_DIAGRAM_MAX_ITEM_COUNT" val="4"/>
  <p:tag name="KSO_WM_UNIT_DIAGRAM_SUBTYPE" val="n"/>
  <p:tag name="KSO_WM_UNIT_HIGHLIGHT" val="0"/>
  <p:tag name="KSO_WM_UNIT_COMPATIBLE" val="0"/>
  <p:tag name="KSO_WM_UNIT_DIAGRAM_ISNUMVISUAL" val="1"/>
  <p:tag name="KSO_WM_UNIT_DIAGRAM_ISREFERUNIT" val="0"/>
  <p:tag name="KSO_WM_UNIT_DIAGRAM_NUM_VALUE" val="74"/>
  <p:tag name="KSO_WM_UNIT_DIAGRAM_NUMVISUAL_BIND_NUMID" val="fb4d0169-c016-4062-ad48-d147c4fab5aa"/>
  <p:tag name="KSO_WM_DIAGRAM_GROUP_CODE" val="ε1-1"/>
  <p:tag name="KSO_WM_UNIT_TYPE" val="ε_h_h_i"/>
  <p:tag name="KSO_WM_UNIT_INDEX" val="1_4_2_1"/>
  <p:tag name="KSO_WM_UNIT_ID" val="diagram20194857_2*ε_h_h_i*1_4_2_1"/>
  <p:tag name="KSO_WM_TEMPLATE_CATEGORY" val="diagram"/>
  <p:tag name="KSO_WM_TEMPLATE_INDEX" val="20194857"/>
  <p:tag name="KSO_WM_UNIT_LAYERLEVEL" val="1_1_1_1"/>
  <p:tag name="KSO_WM_TAG_VERSION" val="1.0"/>
  <p:tag name="KSO_WM_BEAUTIFY_FLAG" val="#wm#"/>
  <p:tag name="KSO_WM_UNIT_FILL_FORE_SCHEMECOLOR_INDEX" val="7"/>
  <p:tag name="KSO_WM_UNIT_FILL_TYPE" val="1"/>
  <p:tag name="KSO_WM_UNIT_USESOURCEFORMAT_APPLY" val="1"/>
</p:tagLst>
</file>

<file path=ppt/tags/tag76.xml><?xml version="1.0" encoding="utf-8"?>
<p:tagLst xmlns:a="http://schemas.openxmlformats.org/drawingml/2006/main" xmlns:r="http://schemas.openxmlformats.org/officeDocument/2006/relationships"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ε1-1"/>
  <p:tag name="KSO_WM_UNIT_TYPE" val="i"/>
  <p:tag name="KSO_WM_UNIT_INDEX" val="10"/>
  <p:tag name="KSO_WM_UNIT_ID" val="diagram20194857_2*i*10"/>
  <p:tag name="KSO_WM_TEMPLATE_CATEGORY" val="diagram"/>
  <p:tag name="KSO_WM_TEMPLATE_INDEX" val="20194857"/>
  <p:tag name="KSO_WM_UNIT_LAYERLEVEL" val="1"/>
  <p:tag name="KSO_WM_TAG_VERSION" val="1.0"/>
  <p:tag name="KSO_WM_BEAUTIFY_FLAG" val="#wm#"/>
  <p:tag name="KSO_WM_UNIT_USESOURCEFORMAT_APPLY" val="1"/>
</p:tagLst>
</file>

<file path=ppt/tags/tag77.xml><?xml version="1.0" encoding="utf-8"?>
<p:tagLst xmlns:a="http://schemas.openxmlformats.org/drawingml/2006/main" xmlns:r="http://schemas.openxmlformats.org/officeDocument/2006/relationships" xmlns:p="http://schemas.openxmlformats.org/presentationml/2006/main">
  <p:tag name="KSO_WM_UNIT_DIAGRAM_NUMVISUAL_CHANGE_MODES" val="32"/>
  <p:tag name="KSO_WM_UNIT_DIAGRAM_MAX_ITEM_COUNT" val="4"/>
  <p:tag name="KSO_WM_UNIT_DIAGRAM_SUBTYPE" val="n"/>
  <p:tag name="KSO_WM_UNIT_NOCLEAR" val="0"/>
  <p:tag name="KSO_WM_UNIT_VALUE" val="2"/>
  <p:tag name="KSO_WM_UNIT_HIGHLIGHT" val="1"/>
  <p:tag name="KSO_WM_UNIT_COMPATIBLE" val="0"/>
  <p:tag name="KSO_WM_UNIT_DIAGRAM_ISNUMVISUAL" val="1"/>
  <p:tag name="KSO_WM_UNIT_DIAGRAM_ISREFERUNIT" val="0"/>
  <p:tag name="KSO_WM_UNIT_DIAGRAM_NUM_VALUE" val="36"/>
  <p:tag name="KSO_WM_UNIT_DIAGRAM_NUMVISUAL_BIND_NUMID" val="14e22ab7-220d-456b-ac1f-61927647b012"/>
  <p:tag name="KSO_WM_DIAGRAM_GROUP_CODE" val="ε1-1"/>
  <p:tag name="KSO_WM_UNIT_TYPE" val="ε_h_h_f"/>
  <p:tag name="KSO_WM_UNIT_INDEX" val="1_2_1_1"/>
  <p:tag name="KSO_WM_UNIT_ID" val="diagram20194857_2*ε_h_h_f*1_2_1_1"/>
  <p:tag name="KSO_WM_TEMPLATE_CATEGORY" val="diagram"/>
  <p:tag name="KSO_WM_TEMPLATE_INDEX" val="20194857"/>
  <p:tag name="KSO_WM_UNIT_LAYERLEVEL" val="1_1_1_1"/>
  <p:tag name="KSO_WM_TAG_VERSION" val="1.0"/>
  <p:tag name="KSO_WM_BEAUTIFY_FLAG" val="#wm#"/>
  <p:tag name="KSO_WM_UNIT_PRESET_TEXT" val="36%"/>
  <p:tag name="KSO_WM_UNIT_USESOURCEFORMAT_APPLY" val="1"/>
</p:tagLst>
</file>

<file path=ppt/tags/tag78.xml><?xml version="1.0" encoding="utf-8"?>
<p:tagLst xmlns:a="http://schemas.openxmlformats.org/drawingml/2006/main" xmlns:r="http://schemas.openxmlformats.org/officeDocument/2006/relationships" xmlns:p="http://schemas.openxmlformats.org/presentationml/2006/main">
  <p:tag name="KSO_WM_UNIT_DIAGRAM_MAX_ITEM_COUNT" val="4"/>
  <p:tag name="KSO_WM_UNIT_DIAGRAM_SUBTYPE" val="n"/>
  <p:tag name="KSO_WM_UNIT_NOCLEAR" val="0"/>
  <p:tag name="KSO_WM_UNIT_VALUE" val="7"/>
  <p:tag name="KSO_WM_UNIT_HIGHLIGHT" val="0"/>
  <p:tag name="KSO_WM_UNIT_COMPATIBLE" val="0"/>
  <p:tag name="KSO_WM_UNIT_DIAGRAM_ISNUMVISUAL" val="0"/>
  <p:tag name="KSO_WM_UNIT_DIAGRAM_ISREFERUNIT" val="0"/>
  <p:tag name="KSO_WM_DIAGRAM_GROUP_CODE" val="ε1-1"/>
  <p:tag name="KSO_WM_UNIT_TYPE" val="ε_h_f"/>
  <p:tag name="KSO_WM_UNIT_INDEX" val="1_2_1"/>
  <p:tag name="KSO_WM_UNIT_ID" val="diagram20194857_2*ε_h_f*1_2_1"/>
  <p:tag name="KSO_WM_TEMPLATE_CATEGORY" val="diagram"/>
  <p:tag name="KSO_WM_TEMPLATE_INDEX" val="20194857"/>
  <p:tag name="KSO_WM_UNIT_LAYERLEVEL" val="1_1_1"/>
  <p:tag name="KSO_WM_TAG_VERSION" val="1.0"/>
  <p:tag name="KSO_WM_BEAUTIFY_FLAG" val="#wm#"/>
  <p:tag name="KSO_WM_UNIT_PRESET_TEXT" val="补充详细说明"/>
  <p:tag name="KSO_WM_UNIT_USESOURCEFORMAT_APPLY" val="1"/>
</p:tagLst>
</file>

<file path=ppt/tags/tag79.xml><?xml version="1.0" encoding="utf-8"?>
<p:tagLst xmlns:a="http://schemas.openxmlformats.org/drawingml/2006/main" xmlns:r="http://schemas.openxmlformats.org/officeDocument/2006/relationships" xmlns:p="http://schemas.openxmlformats.org/presentationml/2006/main">
  <p:tag name="KSO_WM_UNIT_DIAGRAM_NUMVISUAL_CHANGE_MODES" val="32"/>
  <p:tag name="KSO_WM_UNIT_DIAGRAM_MAX_ITEM_COUNT" val="4"/>
  <p:tag name="KSO_WM_UNIT_DIAGRAM_SUBTYPE" val="n"/>
  <p:tag name="KSO_WM_UNIT_NOCLEAR" val="0"/>
  <p:tag name="KSO_WM_UNIT_VALUE" val="2"/>
  <p:tag name="KSO_WM_UNIT_HIGHLIGHT" val="1"/>
  <p:tag name="KSO_WM_UNIT_COMPATIBLE" val="0"/>
  <p:tag name="KSO_WM_UNIT_DIAGRAM_ISNUMVISUAL" val="1"/>
  <p:tag name="KSO_WM_UNIT_DIAGRAM_ISREFERUNIT" val="0"/>
  <p:tag name="KSO_WM_UNIT_DIAGRAM_NUM_VALUE" val="36"/>
  <p:tag name="KSO_WM_UNIT_DIAGRAM_NUMVISUAL_BIND_NUMID" val="14e22ab7-220d-456b-ac1f-61927647b012"/>
  <p:tag name="KSO_WM_DIAGRAM_GROUP_CODE" val="ε1-1"/>
  <p:tag name="KSO_WM_UNIT_TYPE" val="ε_h_h_f"/>
  <p:tag name="KSO_WM_UNIT_INDEX" val="1_2_1_1"/>
  <p:tag name="KSO_WM_UNIT_ID" val="diagram20194857_2*ε_h_h_f*1_2_1_1"/>
  <p:tag name="KSO_WM_TEMPLATE_CATEGORY" val="diagram"/>
  <p:tag name="KSO_WM_TEMPLATE_INDEX" val="20194857"/>
  <p:tag name="KSO_WM_UNIT_LAYERLEVEL" val="1_1_1_1"/>
  <p:tag name="KSO_WM_TAG_VERSION" val="1.0"/>
  <p:tag name="KSO_WM_BEAUTIFY_FLAG" val="#wm#"/>
  <p:tag name="KSO_WM_UNIT_PRESET_TEXT" val="36%"/>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DIAGRAM_MAX_ITEM_COUNT" val="4"/>
  <p:tag name="KSO_WM_UNIT_DIAGRAM_SUBTYPE" val="n"/>
  <p:tag name="KSO_WM_UNIT_NOCLEAR" val="0"/>
  <p:tag name="KSO_WM_UNIT_VALUE" val="7"/>
  <p:tag name="KSO_WM_UNIT_HIGHLIGHT" val="0"/>
  <p:tag name="KSO_WM_UNIT_COMPATIBLE" val="0"/>
  <p:tag name="KSO_WM_UNIT_DIAGRAM_ISNUMVISUAL" val="0"/>
  <p:tag name="KSO_WM_UNIT_DIAGRAM_ISREFERUNIT" val="0"/>
  <p:tag name="KSO_WM_DIAGRAM_GROUP_CODE" val="ε1-1"/>
  <p:tag name="KSO_WM_UNIT_TYPE" val="ε_h_f"/>
  <p:tag name="KSO_WM_UNIT_INDEX" val="1_2_1"/>
  <p:tag name="KSO_WM_UNIT_ID" val="diagram20194857_2*ε_h_f*1_2_1"/>
  <p:tag name="KSO_WM_TEMPLATE_CATEGORY" val="diagram"/>
  <p:tag name="KSO_WM_TEMPLATE_INDEX" val="20194857"/>
  <p:tag name="KSO_WM_UNIT_LAYERLEVEL" val="1_1_1"/>
  <p:tag name="KSO_WM_TAG_VERSION" val="1.0"/>
  <p:tag name="KSO_WM_BEAUTIFY_FLAG" val="#wm#"/>
  <p:tag name="KSO_WM_UNIT_PRESET_TEXT" val="补充详细说明"/>
  <p:tag name="KSO_WM_UNIT_USESOURCEFORMAT_APPLY" val="1"/>
</p:tagLst>
</file>

<file path=ppt/tags/tag81.xml><?xml version="1.0" encoding="utf-8"?>
<p:tagLst xmlns:a="http://schemas.openxmlformats.org/drawingml/2006/main" xmlns:r="http://schemas.openxmlformats.org/officeDocument/2006/relationships" xmlns:p="http://schemas.openxmlformats.org/presentationml/2006/main">
  <p:tag name="KSO_WM_UNIT_DIAGRAM_NUM_VISUAL_MAIN_COLOR" val="7"/>
  <p:tag name="KSO_WM_UNIT_DIAGRAM_NUM_VISUAL_SECOND_COLOR" val="7"/>
  <p:tag name="KSO_WM_UNIT_DIAGRAM_NUMVISUAL_CHANGE_MODES" val="16"/>
  <p:tag name="PA" val="v5.2.7"/>
  <p:tag name="KSO_WM_UNIT_DIAGRAM_MAX_ITEM_COUNT" val="4"/>
  <p:tag name="KSO_WM_UNIT_DIAGRAM_SUBTYPE" val="n"/>
  <p:tag name="KSO_WM_UNIT_HIGHLIGHT" val="0"/>
  <p:tag name="KSO_WM_UNIT_COMPATIBLE" val="0"/>
  <p:tag name="KSO_WM_UNIT_DIAGRAM_ISNUMVISUAL" val="1"/>
  <p:tag name="KSO_WM_UNIT_DIAGRAM_ISREFERUNIT" val="0"/>
  <p:tag name="KSO_WM_UNIT_DIAGRAM_NUM_VALUE" val="36"/>
  <p:tag name="KSO_WM_UNIT_DIAGRAM_NUMVISUAL_BIND_NUMID" val="14e22ab7-220d-456b-ac1f-61927647b012"/>
  <p:tag name="KSO_WM_DIAGRAM_GROUP_CODE" val="ε1-1"/>
  <p:tag name="KSO_WM_UNIT_TYPE" val="ε_h_h_i"/>
  <p:tag name="KSO_WM_UNIT_INDEX" val="1_2_2_1"/>
  <p:tag name="KSO_WM_UNIT_ID" val="diagram20194857_2*ε_h_h_i*1_2_2_1"/>
  <p:tag name="KSO_WM_TEMPLATE_CATEGORY" val="diagram"/>
  <p:tag name="KSO_WM_TEMPLATE_INDEX" val="20194857"/>
  <p:tag name="KSO_WM_UNIT_LAYERLEVEL" val="1_1_1_1"/>
  <p:tag name="KSO_WM_TAG_VERSION" val="1.0"/>
  <p:tag name="KSO_WM_BEAUTIFY_FLAG" val="#wm#"/>
  <p:tag name="KSO_WM_UNIT_FILL_FORE_SCHEMECOLOR_INDEX" val="7"/>
  <p:tag name="KSO_WM_UNIT_FILL_TYPE" val="1"/>
  <p:tag name="KSO_WM_UNIT_USESOURCEFORMAT_APPLY" val="1"/>
</p:tagLst>
</file>

<file path=ppt/tags/tag82.xml><?xml version="1.0" encoding="utf-8"?>
<p:tagLst xmlns:a="http://schemas.openxmlformats.org/drawingml/2006/main" xmlns:r="http://schemas.openxmlformats.org/officeDocument/2006/relationships" xmlns:p="http://schemas.openxmlformats.org/presentationml/2006/main">
  <p:tag name="PA" val="v5.2.7"/>
</p:tagLst>
</file>

<file path=ppt/tags/tag83.xml><?xml version="1.0" encoding="utf-8"?>
<p:tagLst xmlns:a="http://schemas.openxmlformats.org/drawingml/2006/main" xmlns:r="http://schemas.openxmlformats.org/officeDocument/2006/relationships"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ε1-1"/>
  <p:tag name="KSO_WM_UNIT_TYPE" val="i"/>
  <p:tag name="KSO_WM_UNIT_INDEX" val="12"/>
  <p:tag name="KSO_WM_UNIT_ID" val="diagram20194857_2*i*12"/>
  <p:tag name="KSO_WM_TEMPLATE_CATEGORY" val="diagram"/>
  <p:tag name="KSO_WM_TEMPLATE_INDEX" val="20194857"/>
  <p:tag name="KSO_WM_UNIT_LAYERLEVEL" val="1"/>
  <p:tag name="KSO_WM_TAG_VERSION" val="1.0"/>
  <p:tag name="KSO_WM_BEAUTIFY_FLAG" val="#wm#"/>
  <p:tag name="KSO_WM_UNIT_USESOURCEFORMAT_APPLY" val="1"/>
</p:tagLst>
</file>

<file path=ppt/tags/tag84.xml><?xml version="1.0" encoding="utf-8"?>
<p:tagLst xmlns:a="http://schemas.openxmlformats.org/drawingml/2006/main" xmlns:r="http://schemas.openxmlformats.org/officeDocument/2006/relationships" xmlns:p="http://schemas.openxmlformats.org/presentationml/2006/main">
  <p:tag name="KSO_WM_UNIT_DIAGRAM_NUM_VISUAL_MAIN_COLOR" val="7"/>
  <p:tag name="KSO_WM_UNIT_DIAGRAM_NUM_VISUAL_SECOND_COLOR" val="7"/>
  <p:tag name="KSO_WM_UNIT_DIAGRAM_NUMVISUAL_CHANGE_MODES" val="16"/>
  <p:tag name="PA" val="v5.2.7"/>
  <p:tag name="KSO_WM_UNIT_DIAGRAM_MAX_ITEM_COUNT" val="4"/>
  <p:tag name="KSO_WM_UNIT_DIAGRAM_SUBTYPE" val="n"/>
  <p:tag name="KSO_WM_UNIT_HIGHLIGHT" val="0"/>
  <p:tag name="KSO_WM_UNIT_COMPATIBLE" val="0"/>
  <p:tag name="KSO_WM_UNIT_DIAGRAM_ISNUMVISUAL" val="1"/>
  <p:tag name="KSO_WM_UNIT_DIAGRAM_ISREFERUNIT" val="0"/>
  <p:tag name="KSO_WM_UNIT_DIAGRAM_NUM_VALUE" val="36"/>
  <p:tag name="KSO_WM_UNIT_DIAGRAM_NUMVISUAL_BIND_NUMID" val="d3a09995-fa0c-4b8d-b5ad-99e7ef3ebd7a"/>
  <p:tag name="KSO_WM_DIAGRAM_GROUP_CODE" val="ε1-1"/>
  <p:tag name="KSO_WM_UNIT_TYPE" val="ε_h_h_i"/>
  <p:tag name="KSO_WM_UNIT_INDEX" val="1_3_2_1"/>
  <p:tag name="KSO_WM_UNIT_ID" val="diagram20194857_2*ε_h_h_i*1_3_2_1"/>
  <p:tag name="KSO_WM_TEMPLATE_CATEGORY" val="diagram"/>
  <p:tag name="KSO_WM_TEMPLATE_INDEX" val="20194857"/>
  <p:tag name="KSO_WM_UNIT_LAYERLEVEL" val="1_1_1_1"/>
  <p:tag name="KSO_WM_TAG_VERSION" val="1.0"/>
  <p:tag name="KSO_WM_BEAUTIFY_FLAG" val="#wm#"/>
  <p:tag name="KSO_WM_UNIT_FILL_FORE_SCHEMECOLOR_INDEX" val="7"/>
  <p:tag name="KSO_WM_UNIT_FILL_TYPE" val="1"/>
  <p:tag name="KSO_WM_UNIT_USESOURCEFORMAT_APPLY" val="1"/>
</p:tagLst>
</file>

<file path=ppt/tags/tag85.xml><?xml version="1.0" encoding="utf-8"?>
<p:tagLst xmlns:a="http://schemas.openxmlformats.org/drawingml/2006/main" xmlns:r="http://schemas.openxmlformats.org/officeDocument/2006/relationships"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ε1-1"/>
  <p:tag name="KSO_WM_UNIT_TYPE" val="i"/>
  <p:tag name="KSO_WM_UNIT_INDEX" val="11"/>
  <p:tag name="KSO_WM_UNIT_ID" val="diagram20194857_2*i*11"/>
  <p:tag name="KSO_WM_TEMPLATE_CATEGORY" val="diagram"/>
  <p:tag name="KSO_WM_TEMPLATE_INDEX" val="20194857"/>
  <p:tag name="KSO_WM_UNIT_LAYERLEVEL" val="1"/>
  <p:tag name="KSO_WM_TAG_VERSION" val="1.0"/>
  <p:tag name="KSO_WM_BEAUTIFY_FLAG" val="#wm#"/>
  <p:tag name="KSO_WM_UNIT_USESOURCEFORMAT_APPLY" val="1"/>
</p:tagLst>
</file>

<file path=ppt/tags/tag86.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87.xml><?xml version="1.0" encoding="utf-8"?>
<p:tagLst xmlns:a="http://schemas.openxmlformats.org/drawingml/2006/main" xmlns:r="http://schemas.openxmlformats.org/officeDocument/2006/relationships" xmlns:p="http://schemas.openxmlformats.org/presentationml/2006/main">
  <p:tag name="KSO_WM_UNIT_DIAGRAM_MAX_ITEM_COUNT" val="4"/>
  <p:tag name="KSO_WM_UNIT_DIAGRAM_SUBTYPE" val="n"/>
  <p:tag name="KSO_WM_UNIT_HIGHLIGHT" val="0"/>
  <p:tag name="KSO_WM_UNIT_COMPATIBLE" val="0"/>
  <p:tag name="KSO_WM_UNIT_DIAGRAM_ISNUMVISUAL" val="0"/>
  <p:tag name="KSO_WM_UNIT_DIAGRAM_ISREFERUNIT" val="0"/>
  <p:tag name="KSO_WM_DIAGRAM_GROUP_CODE" val="ε1-1"/>
  <p:tag name="KSO_WM_UNIT_TYPE" val="ε_h_i"/>
  <p:tag name="KSO_WM_UNIT_INDEX" val="1_1_1"/>
  <p:tag name="KSO_WM_UNIT_ID" val="diagram20194857_2*ε_h_i*1_1_1"/>
  <p:tag name="KSO_WM_TEMPLATE_CATEGORY" val="diagram"/>
  <p:tag name="KSO_WM_TEMPLATE_INDEX" val="2019485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88.xml><?xml version="1.0" encoding="utf-8"?>
<p:tagLst xmlns:a="http://schemas.openxmlformats.org/drawingml/2006/main" xmlns:r="http://schemas.openxmlformats.org/officeDocument/2006/relationships" xmlns:p="http://schemas.openxmlformats.org/presentationml/2006/main">
  <p:tag name="KSO_WM_UNIT_DIAGRAM_NUMVISUAL_CHANGE_MODES" val="32"/>
  <p:tag name="KSO_WM_UNIT_DIAGRAM_MAX_ITEM_COUNT" val="4"/>
  <p:tag name="KSO_WM_UNIT_DIAGRAM_SUBTYPE" val="n"/>
  <p:tag name="KSO_WM_UNIT_NOCLEAR" val="0"/>
  <p:tag name="KSO_WM_UNIT_VALUE" val="2"/>
  <p:tag name="KSO_WM_UNIT_HIGHLIGHT" val="1"/>
  <p:tag name="KSO_WM_UNIT_COMPATIBLE" val="0"/>
  <p:tag name="KSO_WM_UNIT_DIAGRAM_ISNUMVISUAL" val="1"/>
  <p:tag name="KSO_WM_UNIT_DIAGRAM_ISREFERUNIT" val="0"/>
  <p:tag name="KSO_WM_UNIT_DIAGRAM_NUM_VALUE" val="36"/>
  <p:tag name="KSO_WM_UNIT_DIAGRAM_NUMVISUAL_BIND_NUMID" val="c210c34e-dfe4-4eca-ad11-73bf4eb74c9f"/>
  <p:tag name="KSO_WM_DIAGRAM_GROUP_CODE" val="ε1-1"/>
  <p:tag name="KSO_WM_UNIT_TYPE" val="ε_h_h_f"/>
  <p:tag name="KSO_WM_UNIT_INDEX" val="1_1_1_1"/>
  <p:tag name="KSO_WM_UNIT_ID" val="diagram20194857_2*ε_h_h_f*1_1_1_1"/>
  <p:tag name="KSO_WM_TEMPLATE_CATEGORY" val="diagram"/>
  <p:tag name="KSO_WM_TEMPLATE_INDEX" val="20194857"/>
  <p:tag name="KSO_WM_UNIT_LAYERLEVEL" val="1_1_1_1"/>
  <p:tag name="KSO_WM_TAG_VERSION" val="1.0"/>
  <p:tag name="KSO_WM_BEAUTIFY_FLAG" val="#wm#"/>
  <p:tag name="KSO_WM_UNIT_PRESET_TEXT" val="36%"/>
  <p:tag name="KSO_WM_UNIT_TEXT_FILL_FORE_SCHEMECOLOR_INDEX" val="7"/>
  <p:tag name="KSO_WM_UNIT_TEXT_FILL_TYPE" val="1"/>
  <p:tag name="KSO_WM_UNIT_USESOURCEFORMAT_APPLY" val="1"/>
</p:tagLst>
</file>

<file path=ppt/tags/tag89.xml><?xml version="1.0" encoding="utf-8"?>
<p:tagLst xmlns:a="http://schemas.openxmlformats.org/drawingml/2006/main" xmlns:r="http://schemas.openxmlformats.org/officeDocument/2006/relationships" xmlns:p="http://schemas.openxmlformats.org/presentationml/2006/main">
  <p:tag name="KSO_WM_UNIT_DIAGRAM_NUMVISUAL_CHANGE_MODES" val="32"/>
  <p:tag name="KSO_WM_UNIT_DIAGRAM_MAX_ITEM_COUNT" val="4"/>
  <p:tag name="KSO_WM_UNIT_DIAGRAM_SUBTYPE" val="n"/>
  <p:tag name="KSO_WM_UNIT_NOCLEAR" val="0"/>
  <p:tag name="KSO_WM_UNIT_VALUE" val="2"/>
  <p:tag name="KSO_WM_UNIT_HIGHLIGHT" val="1"/>
  <p:tag name="KSO_WM_UNIT_COMPATIBLE" val="0"/>
  <p:tag name="KSO_WM_UNIT_DIAGRAM_ISNUMVISUAL" val="1"/>
  <p:tag name="KSO_WM_UNIT_DIAGRAM_ISREFERUNIT" val="0"/>
  <p:tag name="KSO_WM_UNIT_DIAGRAM_NUM_VALUE" val="36"/>
  <p:tag name="KSO_WM_UNIT_DIAGRAM_NUMVISUAL_BIND_NUMID" val="14e22ab7-220d-456b-ac1f-61927647b012"/>
  <p:tag name="KSO_WM_DIAGRAM_GROUP_CODE" val="ε1-1"/>
  <p:tag name="KSO_WM_UNIT_TYPE" val="ε_h_h_f"/>
  <p:tag name="KSO_WM_UNIT_INDEX" val="1_2_1_1"/>
  <p:tag name="KSO_WM_UNIT_ID" val="diagram20194857_2*ε_h_h_f*1_2_1_1"/>
  <p:tag name="KSO_WM_TEMPLATE_CATEGORY" val="diagram"/>
  <p:tag name="KSO_WM_TEMPLATE_INDEX" val="20194857"/>
  <p:tag name="KSO_WM_UNIT_LAYERLEVEL" val="1_1_1_1"/>
  <p:tag name="KSO_WM_TAG_VERSION" val="1.0"/>
  <p:tag name="KSO_WM_BEAUTIFY_FLAG" val="#wm#"/>
  <p:tag name="KSO_WM_UNIT_PRESET_TEXT" val="36%"/>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DIAGRAM_MAX_ITEM_COUNT" val="4"/>
  <p:tag name="KSO_WM_UNIT_DIAGRAM_SUBTYPE" val="n"/>
  <p:tag name="KSO_WM_UNIT_NOCLEAR" val="0"/>
  <p:tag name="KSO_WM_UNIT_VALUE" val="7"/>
  <p:tag name="KSO_WM_UNIT_HIGHLIGHT" val="0"/>
  <p:tag name="KSO_WM_UNIT_COMPATIBLE" val="0"/>
  <p:tag name="KSO_WM_UNIT_DIAGRAM_ISNUMVISUAL" val="0"/>
  <p:tag name="KSO_WM_UNIT_DIAGRAM_ISREFERUNIT" val="0"/>
  <p:tag name="KSO_WM_DIAGRAM_GROUP_CODE" val="ε1-1"/>
  <p:tag name="KSO_WM_UNIT_TYPE" val="ε_h_f"/>
  <p:tag name="KSO_WM_UNIT_INDEX" val="1_2_1"/>
  <p:tag name="KSO_WM_UNIT_ID" val="diagram20194857_2*ε_h_f*1_2_1"/>
  <p:tag name="KSO_WM_TEMPLATE_CATEGORY" val="diagram"/>
  <p:tag name="KSO_WM_TEMPLATE_INDEX" val="20194857"/>
  <p:tag name="KSO_WM_UNIT_LAYERLEVEL" val="1_1_1"/>
  <p:tag name="KSO_WM_TAG_VERSION" val="1.0"/>
  <p:tag name="KSO_WM_BEAUTIFY_FLAG" val="#wm#"/>
  <p:tag name="KSO_WM_UNIT_PRESET_TEXT" val="补充详细说明"/>
  <p:tag name="KSO_WM_UNIT_USESOURCEFORMAT_APPLY" val="1"/>
</p:tagLst>
</file>

<file path=ppt/tags/tag91.xml><?xml version="1.0" encoding="utf-8"?>
<p:tagLst xmlns:a="http://schemas.openxmlformats.org/drawingml/2006/main" xmlns:r="http://schemas.openxmlformats.org/officeDocument/2006/relationships" xmlns:p="http://schemas.openxmlformats.org/presentationml/2006/main">
  <p:tag name="KSO_WM_UNIT_DIAGRAM_MAX_ITEM_COUNT" val="4"/>
  <p:tag name="KSO_WM_UNIT_DIAGRAM_SUBTYPE" val="n"/>
  <p:tag name="KSO_WM_UNIT_ISCONTENTSTITLE" val="0"/>
  <p:tag name="KSO_WM_UNIT_TEXT_PART_ID" val="1-X"/>
  <p:tag name="KSO_WM_UNIT_TEXT_PART_SIZE" val="49.2*286"/>
  <p:tag name="KSO_WM_UNIT_NOCLEAR" val="0"/>
  <p:tag name="KSO_WM_UNIT_VALUE" val="26"/>
  <p:tag name="KSO_WM_UNIT_HIGHLIGHT" val="0"/>
  <p:tag name="KSO_WM_UNIT_COMPATIBLE" val="0"/>
  <p:tag name="KSO_WM_UNIT_DIAGRAM_ISNUMVISUAL" val="0"/>
  <p:tag name="KSO_WM_UNIT_DIAGRAM_ISREFERUNIT" val="0"/>
  <p:tag name="KSO_WM_DIAGRAM_GROUP_CODE" val="ε1-1"/>
  <p:tag name="KSO_WM_UNIT_TYPE" val="ε_h_a"/>
  <p:tag name="KSO_WM_UNIT_INDEX" val="1_1_1"/>
  <p:tag name="KSO_WM_UNIT_ID" val="diagram20194857_2*ε_h_a*1_1_1"/>
  <p:tag name="KSO_WM_TEMPLATE_CATEGORY" val="diagram"/>
  <p:tag name="KSO_WM_TEMPLATE_INDEX" val="20194857"/>
  <p:tag name="KSO_WM_UNIT_LAYERLEVEL" val="1_1_1"/>
  <p:tag name="KSO_WM_TAG_VERSION" val="1.0"/>
  <p:tag name="KSO_WM_BEAUTIFY_FLAG" val="#wm#"/>
  <p:tag name="KSO_WM_UNIT_PRESET_TEXT" val="添加标签"/>
  <p:tag name="KSO_WM_UNIT_TEXT_PART_ID_V2" val="a-1-1"/>
  <p:tag name="KSO_WM_UNIT_USESOURCEFORMAT_APPLY" val="1"/>
</p:tagLst>
</file>

<file path=ppt/tags/tag92.xml><?xml version="1.0" encoding="utf-8"?>
<p:tagLst xmlns:a="http://schemas.openxmlformats.org/drawingml/2006/main" xmlns:r="http://schemas.openxmlformats.org/officeDocument/2006/relationships" xmlns:p="http://schemas.openxmlformats.org/presentationml/2006/main">
  <p:tag name="KSO_WM_UNIT_DIAGRAM_NUMVISUAL_CHANGE_MODES" val="32"/>
  <p:tag name="KSO_WM_UNIT_DIAGRAM_MAX_ITEM_COUNT" val="4"/>
  <p:tag name="KSO_WM_UNIT_DIAGRAM_SUBTYPE" val="n"/>
  <p:tag name="KSO_WM_UNIT_NOCLEAR" val="0"/>
  <p:tag name="KSO_WM_UNIT_VALUE" val="2"/>
  <p:tag name="KSO_WM_UNIT_HIGHLIGHT" val="1"/>
  <p:tag name="KSO_WM_UNIT_COMPATIBLE" val="0"/>
  <p:tag name="KSO_WM_UNIT_DIAGRAM_ISNUMVISUAL" val="1"/>
  <p:tag name="KSO_WM_UNIT_DIAGRAM_ISREFERUNIT" val="0"/>
  <p:tag name="KSO_WM_UNIT_DIAGRAM_NUM_VALUE" val="36"/>
  <p:tag name="KSO_WM_UNIT_DIAGRAM_NUMVISUAL_BIND_NUMID" val="14e22ab7-220d-456b-ac1f-61927647b012"/>
  <p:tag name="KSO_WM_DIAGRAM_GROUP_CODE" val="ε1-1"/>
  <p:tag name="KSO_WM_UNIT_TYPE" val="ε_h_h_f"/>
  <p:tag name="KSO_WM_UNIT_INDEX" val="1_2_1_1"/>
  <p:tag name="KSO_WM_UNIT_ID" val="diagram20194857_2*ε_h_h_f*1_2_1_1"/>
  <p:tag name="KSO_WM_TEMPLATE_CATEGORY" val="diagram"/>
  <p:tag name="KSO_WM_TEMPLATE_INDEX" val="20194857"/>
  <p:tag name="KSO_WM_UNIT_LAYERLEVEL" val="1_1_1_1"/>
  <p:tag name="KSO_WM_TAG_VERSION" val="1.0"/>
  <p:tag name="KSO_WM_BEAUTIFY_FLAG" val="#wm#"/>
  <p:tag name="KSO_WM_UNIT_PRESET_TEXT" val="36%"/>
  <p:tag name="KSO_WM_UNIT_USESOURCEFORMAT_APPLY" val="1"/>
</p:tagLst>
</file>

<file path=ppt/tags/tag93.xml><?xml version="1.0" encoding="utf-8"?>
<p:tagLst xmlns:a="http://schemas.openxmlformats.org/drawingml/2006/main" xmlns:r="http://schemas.openxmlformats.org/officeDocument/2006/relationships" xmlns:p="http://schemas.openxmlformats.org/presentationml/2006/main">
  <p:tag name="KSO_WM_UNIT_DIAGRAM_MAX_ITEM_COUNT" val="4"/>
  <p:tag name="KSO_WM_UNIT_DIAGRAM_SUBTYPE" val="n"/>
  <p:tag name="KSO_WM_UNIT_NOCLEAR" val="0"/>
  <p:tag name="KSO_WM_UNIT_VALUE" val="7"/>
  <p:tag name="KSO_WM_UNIT_HIGHLIGHT" val="0"/>
  <p:tag name="KSO_WM_UNIT_COMPATIBLE" val="0"/>
  <p:tag name="KSO_WM_UNIT_DIAGRAM_ISNUMVISUAL" val="0"/>
  <p:tag name="KSO_WM_UNIT_DIAGRAM_ISREFERUNIT" val="0"/>
  <p:tag name="KSO_WM_DIAGRAM_GROUP_CODE" val="ε1-1"/>
  <p:tag name="KSO_WM_UNIT_TYPE" val="ε_h_f"/>
  <p:tag name="KSO_WM_UNIT_INDEX" val="1_2_1"/>
  <p:tag name="KSO_WM_UNIT_ID" val="diagram20194857_2*ε_h_f*1_2_1"/>
  <p:tag name="KSO_WM_TEMPLATE_CATEGORY" val="diagram"/>
  <p:tag name="KSO_WM_TEMPLATE_INDEX" val="20194857"/>
  <p:tag name="KSO_WM_UNIT_LAYERLEVEL" val="1_1_1"/>
  <p:tag name="KSO_WM_TAG_VERSION" val="1.0"/>
  <p:tag name="KSO_WM_BEAUTIFY_FLAG" val="#wm#"/>
  <p:tag name="KSO_WM_UNIT_PRESET_TEXT" val="补充详细说明"/>
  <p:tag name="KSO_WM_UNIT_USESOURCEFORMAT_APPLY" val="1"/>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2"/>
  <p:tag name="KSO_WM_UNIT_ID" val="diagram20169953_3*q_h_i*1_2_2"/>
  <p:tag name="KSO_WM_TEMPLATE_CATEGORY" val="diagram"/>
  <p:tag name="KSO_WM_TEMPLATE_INDEX" val="20169953"/>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2"/>
  <p:tag name="KSO_WM_UNIT_ID" val="diagram20169953_3*q_h_i*1_3_2"/>
  <p:tag name="KSO_WM_TEMPLATE_CATEGORY" val="diagram"/>
  <p:tag name="KSO_WM_TEMPLATE_INDEX" val="20169953"/>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2"/>
  <p:tag name="KSO_WM_UNIT_ID" val="diagram20169953_3*q_h_i*1_1_2"/>
  <p:tag name="KSO_WM_TEMPLATE_CATEGORY" val="diagram"/>
  <p:tag name="KSO_WM_TEMPLATE_INDEX" val="20169953"/>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4_2"/>
  <p:tag name="KSO_WM_UNIT_ID" val="diagram20169953_3*q_h_i*1_4_2"/>
  <p:tag name="KSO_WM_TEMPLATE_CATEGORY" val="diagram"/>
  <p:tag name="KSO_WM_TEMPLATE_INDEX" val="20169953"/>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9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1_1"/>
  <p:tag name="KSO_WM_UNIT_ID" val="diagram20169953_3*q_h_f*1_1_1"/>
  <p:tag name="KSO_WM_TEMPLATE_CATEGORY" val="diagram"/>
  <p:tag name="KSO_WM_TEMPLATE_INDEX" val="20169953"/>
  <p:tag name="KSO_WM_UNIT_LAYERLEVEL" val="1_1_1"/>
  <p:tag name="KSO_WM_TAG_VERSION" val="1.0"/>
  <p:tag name="KSO_WM_BEAUTIFY_FLAG" val="#wm#"/>
  <p:tag name="KSO_WM_UNIT_PRESET_TEXT" val="点击添加正文，为了演示发布的效果，请您简单的阐述您的观点"/>
  <p:tag name="KSO_WM_UNIT_TEXT_FILL_FORE_SCHEMECOLOR_INDEX" val="13"/>
  <p:tag name="KSO_WM_UNIT_TEXT_FILL_TYPE" val="1"/>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1_1"/>
  <p:tag name="KSO_WM_UNIT_ID" val="diagram20169953_3*q_h_i*1_1_1"/>
  <p:tag name="KSO_WM_TEMPLATE_CATEGORY" val="diagram"/>
  <p:tag name="KSO_WM_TEMPLATE_INDEX" val="20169953"/>
  <p:tag name="KSO_WM_UNIT_LAYERLEVEL" val="1_1_1"/>
  <p:tag name="KSO_WM_TAG_VERSION" val="1.0"/>
  <p:tag name="KSO_WM_BEAUTIFY_FLAG" val="#wm#"/>
  <p:tag name="KSO_WM_UNIT_TEXT_FILL_FORE_SCHEMECOLOR_INDEX" val="5"/>
  <p:tag name="KSO_WM_UNIT_TEXT_FILL_TYPE" val="1"/>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1837</Words>
  <Application>Microsoft Office PowerPoint</Application>
  <PresentationFormat>宽屏</PresentationFormat>
  <Paragraphs>284</Paragraphs>
  <Slides>30</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30</vt:i4>
      </vt:variant>
    </vt:vector>
  </HeadingPairs>
  <TitlesOfParts>
    <vt:vector size="37" baseType="lpstr">
      <vt:lpstr>DIN-BoldItalic</vt:lpstr>
      <vt:lpstr>微软雅黑</vt:lpstr>
      <vt:lpstr>Arial</vt:lpstr>
      <vt:lpstr>Calibri</vt:lpstr>
      <vt:lpstr>Century Gothic</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qingtong</cp:lastModifiedBy>
  <cp:revision>176</cp:revision>
  <dcterms:created xsi:type="dcterms:W3CDTF">2019-06-19T02:08:00Z</dcterms:created>
  <dcterms:modified xsi:type="dcterms:W3CDTF">2021-09-22T11:25:55Z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E3BB5DEF4EE448F7B5014F198E1E9C30</vt:lpwstr>
  </property>
</Properties>
</file>