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media/image1.svg" ContentType="image/svg+xml"/>
  <Override PartName="/ppt/media/image2.svg" ContentType="image/svg+xml"/>
  <Override PartName="/ppt/media/image3.svg" ContentType="image/svg+xml"/>
  <Override PartName="/ppt/media/image4.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4" r:id="rId20"/>
    <p:sldId id="285" r:id="rId21"/>
    <p:sldId id="286" r:id="rId22"/>
    <p:sldId id="287" r:id="rId23"/>
    <p:sldId id="274" r:id="rId24"/>
    <p:sldId id="275" r:id="rId25"/>
    <p:sldId id="276" r:id="rId26"/>
    <p:sldId id="277" r:id="rId27"/>
    <p:sldId id="278" r:id="rId28"/>
    <p:sldId id="279" r:id="rId29"/>
    <p:sldId id="280" r:id="rId30"/>
    <p:sldId id="281" r:id="rId31"/>
    <p:sldId id="282" r:id="rId32"/>
    <p:sldId id="283"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倪腾" initials="倪腾" lastIdx="2" clrIdx="0"/>
  <p:cmAuthor id="2" name=" " initials="" lastIdx="1" clrIdx="1"/>
  <p:cmAuthor id="3" name="廖梦竹" initials="M" lastIdx="2" clrIdx="2"/>
  <p:cmAuthor id="4" name="Administrator" initials="A" lastIdx="2" clrIdx="3"/>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6"/>
        <p:guide pos="379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0" baseline="0">
                <a:solidFill>
                  <a:schemeClr val="tx1">
                    <a:lumMod val="65000"/>
                    <a:lumOff val="35000"/>
                  </a:schemeClr>
                </a:solidFill>
                <a:latin typeface="+mn-lt"/>
                <a:ea typeface="+mn-ea"/>
                <a:cs typeface="+mn-cs"/>
              </a:defRPr>
            </a:pPr>
            <a:r>
              <a:rPr lang="zh-CN" altLang="en-US" b="1">
                <a:latin typeface="微软雅黑" panose="020B0503020204020204" pitchFamily="34" charset="-122"/>
                <a:ea typeface="微软雅黑" panose="020B0503020204020204" pitchFamily="34" charset="-122"/>
              </a:rPr>
              <a:t>某洗护品牌数据</a:t>
            </a:r>
            <a:endParaRPr lang="zh-CN" altLang="en-US" b="1">
              <a:latin typeface="微软雅黑" panose="020B0503020204020204" pitchFamily="34" charset="-122"/>
              <a:ea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[工作簿1]Sheet1!$B$7</c:f>
              <c:strCache>
                <c:ptCount val="1"/>
                <c:pt idx="0">
                  <c:v>投放人数</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[工作簿1]Sheet1!$A$8:$A$14</c:f>
              <c:numCache>
                <c:formatCode>@</c:formatCode>
                <c:ptCount val="7"/>
                <c:pt idx="0" c:formatCode="@">
                  <c:v>10.2</c:v>
                </c:pt>
                <c:pt idx="1" c:formatCode="@">
                  <c:v>10.26</c:v>
                </c:pt>
                <c:pt idx="2" c:formatCode="@">
                  <c:v>10.28</c:v>
                </c:pt>
                <c:pt idx="3" c:formatCode="@">
                  <c:v>11.5</c:v>
                </c:pt>
                <c:pt idx="4" c:formatCode="@">
                  <c:v>11.6</c:v>
                </c:pt>
                <c:pt idx="5" c:formatCode="@">
                  <c:v>11.28</c:v>
                </c:pt>
                <c:pt idx="6" c:formatCode="@">
                  <c:v>12.9</c:v>
                </c:pt>
              </c:numCache>
            </c:numRef>
          </c:cat>
          <c:val>
            <c:numRef>
              <c:f>[工作簿1]Sheet1!$B$8:$B$14</c:f>
              <c:numCache>
                <c:formatCode>General</c:formatCode>
                <c:ptCount val="7"/>
                <c:pt idx="0">
                  <c:v>2000</c:v>
                </c:pt>
                <c:pt idx="1">
                  <c:v>2000</c:v>
                </c:pt>
                <c:pt idx="2">
                  <c:v>3300</c:v>
                </c:pt>
                <c:pt idx="3">
                  <c:v>1600</c:v>
                </c:pt>
                <c:pt idx="4">
                  <c:v>4800</c:v>
                </c:pt>
                <c:pt idx="5">
                  <c:v>2600</c:v>
                </c:pt>
                <c:pt idx="6">
                  <c:v>3000</c:v>
                </c:pt>
              </c:numCache>
            </c:numRef>
          </c:val>
        </c:ser>
        <c:ser>
          <c:idx val="1"/>
          <c:order val="1"/>
          <c:tx>
            <c:strRef>
              <c:f>[工作簿1]Sheet1!$C$7</c:f>
              <c:strCache>
                <c:ptCount val="1"/>
                <c:pt idx="0">
                  <c:v>裂变人数</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[工作簿1]Sheet1!$A$8:$A$14</c:f>
              <c:numCache>
                <c:formatCode>@</c:formatCode>
                <c:ptCount val="7"/>
                <c:pt idx="0" c:formatCode="@">
                  <c:v>10.2</c:v>
                </c:pt>
                <c:pt idx="1" c:formatCode="@">
                  <c:v>10.26</c:v>
                </c:pt>
                <c:pt idx="2" c:formatCode="@">
                  <c:v>10.28</c:v>
                </c:pt>
                <c:pt idx="3" c:formatCode="@">
                  <c:v>11.5</c:v>
                </c:pt>
                <c:pt idx="4" c:formatCode="@">
                  <c:v>11.6</c:v>
                </c:pt>
                <c:pt idx="5" c:formatCode="@">
                  <c:v>11.28</c:v>
                </c:pt>
                <c:pt idx="6" c:formatCode="@">
                  <c:v>12.9</c:v>
                </c:pt>
              </c:numCache>
            </c:numRef>
          </c:cat>
          <c:val>
            <c:numRef>
              <c:f>[工作簿1]Sheet1!$C$8:$C$14</c:f>
              <c:numCache>
                <c:formatCode>General</c:formatCode>
                <c:ptCount val="7"/>
                <c:pt idx="0">
                  <c:v>7638</c:v>
                </c:pt>
                <c:pt idx="1">
                  <c:v>11027</c:v>
                </c:pt>
                <c:pt idx="2">
                  <c:v>7277</c:v>
                </c:pt>
                <c:pt idx="3">
                  <c:v>5159</c:v>
                </c:pt>
                <c:pt idx="4">
                  <c:v>5961</c:v>
                </c:pt>
                <c:pt idx="5">
                  <c:v>9864</c:v>
                </c:pt>
                <c:pt idx="6">
                  <c:v>3510</c:v>
                </c:pt>
              </c:numCache>
            </c:numRef>
          </c:val>
        </c:ser>
        <c:dLbls>
          <c:showLegendKey val="0"/>
          <c:showVal val="1"/>
          <c:showCatName val="0"/>
          <c:showSerName val="0"/>
          <c:showPercent val="0"/>
          <c:showBubbleSize val="0"/>
        </c:dLbls>
        <c:gapWidth val="219"/>
        <c:overlap val="-27"/>
        <c:axId val="532259301"/>
        <c:axId val="548681823"/>
      </c:barChart>
      <c:lineChart>
        <c:grouping val="standard"/>
        <c:varyColors val="0"/>
        <c:ser>
          <c:idx val="2"/>
          <c:order val="2"/>
          <c:tx>
            <c:strRef>
              <c:f>[工作簿1]Sheet1!$D$7</c:f>
              <c:strCache>
                <c:ptCount val="1"/>
                <c:pt idx="0">
                  <c:v>人均成本
（元）</c:v>
                </c:pt>
              </c:strCache>
            </c:strRef>
          </c:tx>
          <c:spPr>
            <a:ln w="28575" cap="rnd">
              <a:solidFill>
                <a:schemeClr val="accent4">
                  <a:lumMod val="60000"/>
                  <a:lumOff val="40000"/>
                </a:schemeClr>
              </a:solidFill>
              <a:round/>
            </a:ln>
            <a:effectLst/>
          </c:spPr>
          <c:marker>
            <c:symbol val="none"/>
          </c:marker>
          <c:dLbls>
            <c:dLbl>
              <c:idx val="2"/>
              <c:layout/>
              <c:tx>
                <c:rich>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r>
                      <a:rPr lang="en-US" altLang="zh-CN"/>
                      <a:t>4.62</a:t>
                    </a:r>
                    <a:endParaRPr lang="en-US" altLang="en-US"/>
                  </a:p>
                </c:rich>
              </c:tx>
              <c:dLblPos val="r"/>
              <c:showLegendKey val="0"/>
              <c:showVal val="1"/>
              <c:showCatName val="0"/>
              <c:showSerName val="0"/>
              <c:showPercent val="0"/>
              <c:showBubbleSize val="0"/>
              <c:extLst>
                <c:ext xmlns:c15="http://schemas.microsoft.com/office/drawing/2012/chart" uri="{CE6537A1-D6FC-4f65-9D91-7224C49458BB}"/>
              </c:extLst>
            </c:dLbl>
            <c:dLbl>
              <c:idx val="3"/>
              <c:layout/>
              <c:tx>
                <c:rich>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r>
                      <a:rPr lang="en-US" altLang="zh-CN"/>
                      <a:t>24.6</a:t>
                    </a:r>
                    <a:endParaRPr lang="en-US" altLang="zh-CN"/>
                  </a:p>
                  <a:p>
                    <a:pPr>
                      <a:defRPr lang="zh-CN" sz="900" b="1" i="0" u="none" strike="noStrike" kern="1200" baseline="0">
                        <a:solidFill>
                          <a:schemeClr val="tx1">
                            <a:lumMod val="75000"/>
                            <a:lumOff val="25000"/>
                          </a:schemeClr>
                        </a:solidFill>
                        <a:latin typeface="+mn-lt"/>
                        <a:ea typeface="+mn-ea"/>
                        <a:cs typeface="+mn-cs"/>
                      </a:defRPr>
                    </a:pPr>
                    <a:r>
                      <a:rPr lang="zh-CN" altLang="en-US"/>
                      <a:t>（市场价）</a:t>
                    </a:r>
                    <a:endParaRPr lang="zh-CN" altLang="en-US"/>
                  </a:p>
                </c:rich>
              </c:tx>
              <c:dLblPos val="r"/>
              <c:showLegendKey val="0"/>
              <c:showVal val="1"/>
              <c:showCatName val="0"/>
              <c:showSerName val="0"/>
              <c:showPercent val="0"/>
              <c:showBubbleSize val="0"/>
              <c:extLst>
                <c:ext xmlns:c15="http://schemas.microsoft.com/office/drawing/2012/chart" uri="{CE6537A1-D6FC-4f65-9D91-7224C49458BB}"/>
              </c:extLst>
            </c:dLbl>
            <c:dLbl>
              <c:idx val="4"/>
              <c:layout/>
              <c:tx>
                <c:rich>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r>
                      <a:rPr lang="en-US" altLang="zh-CN"/>
                      <a:t>29.7</a:t>
                    </a:r>
                    <a:endParaRPr lang="en-US" altLang="zh-CN"/>
                  </a:p>
                  <a:p>
                    <a:pPr>
                      <a:defRPr lang="zh-CN" sz="900" b="1" i="0" u="none" strike="noStrike" kern="1200" baseline="0">
                        <a:solidFill>
                          <a:schemeClr val="tx1">
                            <a:lumMod val="75000"/>
                            <a:lumOff val="25000"/>
                          </a:schemeClr>
                        </a:solidFill>
                        <a:latin typeface="+mn-lt"/>
                        <a:ea typeface="+mn-ea"/>
                        <a:cs typeface="+mn-cs"/>
                      </a:defRPr>
                    </a:pPr>
                    <a:r>
                      <a:rPr lang="zh-CN" altLang="en-US"/>
                      <a:t>（市场价）</a:t>
                    </a:r>
                    <a:endParaRPr lang="zh-CN" altLang="en-US"/>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[工作簿1]Sheet1!$A$8:$A$14</c:f>
              <c:numCache>
                <c:formatCode>@</c:formatCode>
                <c:ptCount val="7"/>
                <c:pt idx="0" c:formatCode="@">
                  <c:v>10.2</c:v>
                </c:pt>
                <c:pt idx="1" c:formatCode="@">
                  <c:v>10.26</c:v>
                </c:pt>
                <c:pt idx="2" c:formatCode="@">
                  <c:v>10.28</c:v>
                </c:pt>
                <c:pt idx="3" c:formatCode="@">
                  <c:v>11.5</c:v>
                </c:pt>
                <c:pt idx="4" c:formatCode="@">
                  <c:v>11.6</c:v>
                </c:pt>
                <c:pt idx="5" c:formatCode="@">
                  <c:v>11.28</c:v>
                </c:pt>
                <c:pt idx="6" c:formatCode="@">
                  <c:v>12.9</c:v>
                </c:pt>
              </c:numCache>
            </c:numRef>
          </c:cat>
          <c:val>
            <c:numRef>
              <c:f>[工作簿1]Sheet1!$D$8:$D$14</c:f>
              <c:numCache>
                <c:formatCode>General</c:formatCode>
                <c:ptCount val="7"/>
                <c:pt idx="0">
                  <c:v>2.4</c:v>
                </c:pt>
                <c:pt idx="1">
                  <c:v>5.54</c:v>
                </c:pt>
                <c:pt idx="2">
                  <c:v>4.62</c:v>
                </c:pt>
                <c:pt idx="3">
                  <c:v>24.6</c:v>
                </c:pt>
                <c:pt idx="4">
                  <c:v>29.7</c:v>
                </c:pt>
                <c:pt idx="5">
                  <c:v>2.08</c:v>
                </c:pt>
                <c:pt idx="6">
                  <c:v>5.6</c:v>
                </c:pt>
              </c:numCache>
            </c:numRef>
          </c:val>
          <c:smooth val="0"/>
        </c:ser>
        <c:dLbls>
          <c:showLegendKey val="0"/>
          <c:showVal val="1"/>
          <c:showCatName val="0"/>
          <c:showSerName val="0"/>
          <c:showPercent val="0"/>
          <c:showBubbleSize val="0"/>
        </c:dLbls>
        <c:marker val="0"/>
        <c:smooth val="0"/>
        <c:axId val="83911307"/>
        <c:axId val="442482044"/>
      </c:lineChart>
      <c:catAx>
        <c:axId val="532259301"/>
        <c:scaling>
          <c:orientation val="minMax"/>
        </c:scaling>
        <c:delete val="0"/>
        <c:axPos val="b"/>
        <c:numFmt formatCode="@" sourceLinked="0"/>
        <c:majorTickMark val="none"/>
        <c:minorTickMark val="in"/>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548681823"/>
        <c:crosses val="autoZero"/>
        <c:auto val="1"/>
        <c:lblAlgn val="ctr"/>
        <c:lblOffset val="100"/>
        <c:noMultiLvlLbl val="0"/>
      </c:catAx>
      <c:valAx>
        <c:axId val="548681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532259301"/>
        <c:crosses val="autoZero"/>
        <c:crossBetween val="between"/>
      </c:valAx>
      <c:catAx>
        <c:axId val="83911307"/>
        <c:scaling>
          <c:orientation val="minMax"/>
        </c:scaling>
        <c:delete val="1"/>
        <c:axPos val="b"/>
        <c:numFmt formatCode="@" sourceLinked="1"/>
        <c:majorTickMark val="none"/>
        <c:minorTickMark val="none"/>
        <c:tickLblPos val="nextTo"/>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442482044"/>
        <c:crosses val="autoZero"/>
        <c:auto val="1"/>
        <c:lblAlgn val="ctr"/>
        <c:lblOffset val="100"/>
        <c:noMultiLvlLbl val="0"/>
      </c:catAx>
      <c:valAx>
        <c:axId val="442482044"/>
        <c:scaling>
          <c:orientation val="minMax"/>
        </c:scaling>
        <c:delete val="0"/>
        <c:axPos val="r"/>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83911307"/>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Entry>
      <c:layout>
        <c:manualLayout>
          <c:xMode val="edge"/>
          <c:yMode val="edge"/>
          <c:x val="0.285225694444444"/>
          <c:y val="0.908914573697027"/>
        </c:manualLayout>
      </c:layout>
      <c:overlay val="0"/>
      <c:spPr>
        <a:noFill/>
        <a:ln>
          <a:noFill/>
        </a:ln>
        <a:effectLst/>
      </c:spPr>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b="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某</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OTC</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品牌裂变数据</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[工作簿1]Sheet1!$B$37</c:f>
              <c:strCache>
                <c:ptCount val="1"/>
                <c:pt idx="0">
                  <c:v>投放人数</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General</c:formatCode>
                <c:ptCount val="6"/>
                <c:pt idx="0">
                  <c:v>11.27</c:v>
                </c:pt>
                <c:pt idx="1" c:formatCode="@">
                  <c:v>11.3</c:v>
                </c:pt>
                <c:pt idx="2">
                  <c:v>12.18</c:v>
                </c:pt>
                <c:pt idx="3">
                  <c:v>12.22</c:v>
                </c:pt>
                <c:pt idx="4">
                  <c:v>1.22</c:v>
                </c:pt>
                <c:pt idx="5">
                  <c:v>1.26</c:v>
                </c:pt>
              </c:numCache>
            </c:numRef>
          </c:cat>
          <c:val>
            <c:numRef>
              <c:f>[工作簿1]Sheet1!$B$38:$B$43</c:f>
              <c:numCache>
                <c:formatCode>General</c:formatCode>
                <c:ptCount val="6"/>
                <c:pt idx="0">
                  <c:v>121</c:v>
                </c:pt>
                <c:pt idx="1">
                  <c:v>187</c:v>
                </c:pt>
                <c:pt idx="2">
                  <c:v>103</c:v>
                </c:pt>
                <c:pt idx="3">
                  <c:v>190</c:v>
                </c:pt>
                <c:pt idx="4">
                  <c:v>93</c:v>
                </c:pt>
                <c:pt idx="5">
                  <c:v>120</c:v>
                </c:pt>
              </c:numCache>
            </c:numRef>
          </c:val>
        </c:ser>
        <c:ser>
          <c:idx val="1"/>
          <c:order val="1"/>
          <c:tx>
            <c:strRef>
              <c:f>[工作簿1]Sheet1!$C$37</c:f>
              <c:strCache>
                <c:ptCount val="1"/>
                <c:pt idx="0">
                  <c:v>裂变人数</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General</c:formatCode>
                <c:ptCount val="6"/>
                <c:pt idx="0">
                  <c:v>11.27</c:v>
                </c:pt>
                <c:pt idx="1" c:formatCode="@">
                  <c:v>11.3</c:v>
                </c:pt>
                <c:pt idx="2">
                  <c:v>12.18</c:v>
                </c:pt>
                <c:pt idx="3">
                  <c:v>12.22</c:v>
                </c:pt>
                <c:pt idx="4">
                  <c:v>1.22</c:v>
                </c:pt>
                <c:pt idx="5">
                  <c:v>1.26</c:v>
                </c:pt>
              </c:numCache>
            </c:numRef>
          </c:cat>
          <c:val>
            <c:numRef>
              <c:f>[工作簿1]Sheet1!$C$38:$C$43</c:f>
              <c:numCache>
                <c:formatCode>General</c:formatCode>
                <c:ptCount val="6"/>
                <c:pt idx="0">
                  <c:v>5562</c:v>
                </c:pt>
                <c:pt idx="1">
                  <c:v>5509</c:v>
                </c:pt>
                <c:pt idx="2">
                  <c:v>6518</c:v>
                </c:pt>
                <c:pt idx="3">
                  <c:v>6166</c:v>
                </c:pt>
                <c:pt idx="4">
                  <c:v>5864</c:v>
                </c:pt>
                <c:pt idx="5">
                  <c:v>6260</c:v>
                </c:pt>
              </c:numCache>
            </c:numRef>
          </c:val>
        </c:ser>
        <c:dLbls>
          <c:showLegendKey val="0"/>
          <c:showVal val="1"/>
          <c:showCatName val="0"/>
          <c:showSerName val="0"/>
          <c:showPercent val="0"/>
          <c:showBubbleSize val="0"/>
        </c:dLbls>
        <c:gapWidth val="219"/>
        <c:overlap val="-27"/>
        <c:axId val="17394312"/>
        <c:axId val="969127652"/>
      </c:barChart>
      <c:lineChart>
        <c:grouping val="standard"/>
        <c:varyColors val="0"/>
        <c:ser>
          <c:idx val="2"/>
          <c:order val="2"/>
          <c:tx>
            <c:strRef>
              <c:f>[工作簿1]Sheet1!$D$37</c:f>
              <c:strCache>
                <c:ptCount val="1"/>
                <c:pt idx="0">
                  <c:v>人均成本
（元）</c:v>
                </c:pt>
              </c:strCache>
            </c:strRef>
          </c:tx>
          <c:spPr>
            <a:ln w="28575" cap="rnd">
              <a:solidFill>
                <a:schemeClr val="accent4">
                  <a:lumMod val="60000"/>
                  <a:lumOff val="40000"/>
                </a:schemeClr>
              </a:solidFill>
              <a:round/>
            </a:ln>
            <a:effectLst/>
          </c:spPr>
          <c:marker>
            <c:symbol val="none"/>
          </c:marker>
          <c:dLbls>
            <c:dLbl>
              <c:idx val="1"/>
              <c:layout>
                <c:manualLayout>
                  <c:x val="0.0195779856428105"/>
                  <c:y val="0.065628281414070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General</c:formatCode>
                <c:ptCount val="6"/>
                <c:pt idx="0">
                  <c:v>11.27</c:v>
                </c:pt>
                <c:pt idx="1" c:formatCode="@">
                  <c:v>11.3</c:v>
                </c:pt>
                <c:pt idx="2">
                  <c:v>12.18</c:v>
                </c:pt>
                <c:pt idx="3">
                  <c:v>12.22</c:v>
                </c:pt>
                <c:pt idx="4">
                  <c:v>1.22</c:v>
                </c:pt>
                <c:pt idx="5">
                  <c:v>1.26</c:v>
                </c:pt>
              </c:numCache>
            </c:numRef>
          </c:cat>
          <c:val>
            <c:numRef>
              <c:f>[工作簿1]Sheet1!$D$38:$D$43</c:f>
              <c:numCache>
                <c:formatCode>0.00_ </c:formatCode>
                <c:ptCount val="6"/>
                <c:pt idx="0">
                  <c:v>0.812387630348795</c:v>
                </c:pt>
                <c:pt idx="1">
                  <c:v>0.795244145943002</c:v>
                </c:pt>
                <c:pt idx="2">
                  <c:v>0.717674133169684</c:v>
                </c:pt>
                <c:pt idx="3">
                  <c:v>0.740593577684074</c:v>
                </c:pt>
                <c:pt idx="4">
                  <c:v>0.780900409276944</c:v>
                </c:pt>
                <c:pt idx="5">
                  <c:v>0.71667731629393</c:v>
                </c:pt>
              </c:numCache>
            </c:numRef>
          </c:val>
          <c:smooth val="0"/>
        </c:ser>
        <c:dLbls>
          <c:showLegendKey val="0"/>
          <c:showVal val="1"/>
          <c:showCatName val="0"/>
          <c:showSerName val="0"/>
          <c:showPercent val="0"/>
          <c:showBubbleSize val="0"/>
        </c:dLbls>
        <c:marker val="0"/>
        <c:smooth val="0"/>
        <c:axId val="243193098"/>
        <c:axId val="266011533"/>
      </c:lineChart>
      <c:catAx>
        <c:axId val="173943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69127652"/>
        <c:crosses val="autoZero"/>
        <c:auto val="1"/>
        <c:lblAlgn val="ctr"/>
        <c:lblOffset val="100"/>
        <c:noMultiLvlLbl val="0"/>
      </c:catAx>
      <c:valAx>
        <c:axId val="9691276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7394312"/>
        <c:crosses val="autoZero"/>
        <c:crossBetween val="between"/>
      </c:valAx>
      <c:catAx>
        <c:axId val="24319309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66011533"/>
        <c:crosses val="autoZero"/>
        <c:auto val="1"/>
        <c:lblAlgn val="ctr"/>
        <c:lblOffset val="100"/>
        <c:noMultiLvlLbl val="0"/>
      </c:catAx>
      <c:valAx>
        <c:axId val="266011533"/>
        <c:scaling>
          <c:orientation val="minMax"/>
        </c:scaling>
        <c:delete val="0"/>
        <c:axPos val="r"/>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43193098"/>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7" Type="http://schemas.openxmlformats.org/officeDocument/2006/relationships/slideLayout" Target="../slideLayouts/slideLayout1.xml"/><Relationship Id="rId26" Type="http://schemas.openxmlformats.org/officeDocument/2006/relationships/tags" Target="../tags/tag85.xml"/><Relationship Id="rId25" Type="http://schemas.openxmlformats.org/officeDocument/2006/relationships/image" Target="../media/image3.png"/><Relationship Id="rId24" Type="http://schemas.openxmlformats.org/officeDocument/2006/relationships/image" Target="../media/image6.png"/><Relationship Id="rId23" Type="http://schemas.openxmlformats.org/officeDocument/2006/relationships/image" Target="../media/image5.png"/><Relationship Id="rId22" Type="http://schemas.openxmlformats.org/officeDocument/2006/relationships/tags" Target="../tags/tag84.xml"/><Relationship Id="rId21" Type="http://schemas.openxmlformats.org/officeDocument/2006/relationships/tags" Target="../tags/tag83.xml"/><Relationship Id="rId20" Type="http://schemas.openxmlformats.org/officeDocument/2006/relationships/tags" Target="../tags/tag82.xml"/><Relationship Id="rId2" Type="http://schemas.openxmlformats.org/officeDocument/2006/relationships/tags" Target="../tags/tag64.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2" Type="http://schemas.openxmlformats.org/officeDocument/2006/relationships/slideLayout" Target="../slideLayouts/slideLayout1.xml"/><Relationship Id="rId11" Type="http://schemas.openxmlformats.org/officeDocument/2006/relationships/tags" Target="../tags/tag93.xml"/><Relationship Id="rId10" Type="http://schemas.openxmlformats.org/officeDocument/2006/relationships/image" Target="../media/image3.png"/><Relationship Id="rId1" Type="http://schemas.openxmlformats.org/officeDocument/2006/relationships/tags" Target="../tags/tag8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chart" Target="../charts/char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image" Target="../media/image3.png"/><Relationship Id="rId2" Type="http://schemas.openxmlformats.org/officeDocument/2006/relationships/image" Target="../media/image6.png"/><Relationship Id="rId16" Type="http://schemas.openxmlformats.org/officeDocument/2006/relationships/slideLayout" Target="../slideLayouts/slideLayout1.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6.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3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9.png"/><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4.svg"/><Relationship Id="rId7" Type="http://schemas.openxmlformats.org/officeDocument/2006/relationships/image" Target="../media/image12.png"/><Relationship Id="rId6" Type="http://schemas.openxmlformats.org/officeDocument/2006/relationships/image" Target="../media/image3.svg"/><Relationship Id="rId5" Type="http://schemas.openxmlformats.org/officeDocument/2006/relationships/image" Target="../media/image11.png"/><Relationship Id="rId4" Type="http://schemas.openxmlformats.org/officeDocument/2006/relationships/image" Target="../media/image2.svg"/><Relationship Id="rId3" Type="http://schemas.openxmlformats.org/officeDocument/2006/relationships/image" Target="../media/image10.png"/><Relationship Id="rId2" Type="http://schemas.openxmlformats.org/officeDocument/2006/relationships/image" Target="../media/image1.svg"/><Relationship Id="rId16" Type="http://schemas.openxmlformats.org/officeDocument/2006/relationships/slideLayout" Target="../slideLayouts/slideLayout1.xml"/><Relationship Id="rId15" Type="http://schemas.openxmlformats.org/officeDocument/2006/relationships/image" Target="../media/image3.png"/><Relationship Id="rId14" Type="http://schemas.openxmlformats.org/officeDocument/2006/relationships/image" Target="../media/image6.png"/><Relationship Id="rId13" Type="http://schemas.openxmlformats.org/officeDocument/2006/relationships/image" Target="../media/image5.png"/><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11.png"/><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image" Target="../media/image1.svg"/><Relationship Id="rId4" Type="http://schemas.openxmlformats.org/officeDocument/2006/relationships/image" Target="../media/image9.png"/><Relationship Id="rId3" Type="http://schemas.openxmlformats.org/officeDocument/2006/relationships/image" Target="../media/image19.png"/><Relationship Id="rId2" Type="http://schemas.openxmlformats.org/officeDocument/2006/relationships/image" Target="../media/image18.png"/><Relationship Id="rId13" Type="http://schemas.openxmlformats.org/officeDocument/2006/relationships/slideLayout" Target="../slideLayouts/slideLayout1.xml"/><Relationship Id="rId12" Type="http://schemas.openxmlformats.org/officeDocument/2006/relationships/image" Target="../media/image3.png"/><Relationship Id="rId11" Type="http://schemas.openxmlformats.org/officeDocument/2006/relationships/image" Target="../media/image6.png"/><Relationship Id="rId10" Type="http://schemas.openxmlformats.org/officeDocument/2006/relationships/image" Target="../media/image5.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5087041" y="3378724"/>
            <a:ext cx="2794635" cy="455295"/>
          </a:xfrm>
          <a:prstGeom prst="rect">
            <a:avLst/>
          </a:prstGeom>
          <a:noFill/>
        </p:spPr>
        <p:txBody>
          <a:bodyPr wrap="none" rtlCol="0">
            <a:spAutoFit/>
          </a:bodyPr>
          <a:lstStyle/>
          <a:p>
            <a:pPr algn="ctr"/>
            <a:r>
              <a:rPr lang="en-US" altLang="zh-CN" sz="2370" b="1" dirty="0">
                <a:solidFill>
                  <a:schemeClr val="tx1"/>
                </a:solidFill>
                <a:latin typeface="+mj-ea"/>
                <a:ea typeface="+mj-ea"/>
                <a:sym typeface="+mn-ea"/>
              </a:rPr>
              <a:t>Part  8</a:t>
            </a:r>
            <a:r>
              <a:rPr lang="en-US" altLang="zh-CN" sz="2370" b="1" dirty="0">
                <a:solidFill>
                  <a:schemeClr val="tx1"/>
                </a:solidFill>
                <a:sym typeface="+mn-ea"/>
              </a:rPr>
              <a:t>     </a:t>
            </a:r>
            <a:r>
              <a:rPr lang="zh-CN" altLang="en-US" sz="2370" b="1" dirty="0">
                <a:solidFill>
                  <a:schemeClr val="tx1"/>
                </a:solidFill>
                <a:sym typeface="+mn-ea"/>
              </a:rPr>
              <a:t>用户裂变</a:t>
            </a:r>
            <a:endParaRPr lang="zh-CN" altLang="en-US" sz="2370" b="1" dirty="0">
              <a:solidFill>
                <a:schemeClr val="tx1"/>
              </a:solidFill>
              <a:sym typeface="+mn-ea"/>
            </a:endParaRPr>
          </a:p>
        </p:txBody>
      </p:sp>
      <p:grpSp>
        <p:nvGrpSpPr>
          <p:cNvPr id="36" name="组合 35"/>
          <p:cNvGrpSpPr/>
          <p:nvPr/>
        </p:nvGrpSpPr>
        <p:grpSpPr>
          <a:xfrm>
            <a:off x="4160054" y="3385123"/>
            <a:ext cx="619781" cy="458623"/>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9" name="组合 8"/>
          <p:cNvGrpSpPr/>
          <p:nvPr/>
        </p:nvGrpSpPr>
        <p:grpSpPr>
          <a:xfrm>
            <a:off x="4241625" y="1395527"/>
            <a:ext cx="3575205" cy="876987"/>
            <a:chOff x="5993" y="4227"/>
            <a:chExt cx="3987"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45"/>
            </a:p>
          </p:txBody>
        </p:sp>
        <p:sp>
          <p:nvSpPr>
            <p:cNvPr id="3" name="矩形 2"/>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45"/>
            </a:p>
          </p:txBody>
        </p:sp>
        <p:pic>
          <p:nvPicPr>
            <p:cNvPr id="4" name="图片 3"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1" name="文本框 10"/>
            <p:cNvSpPr txBox="1"/>
            <p:nvPr/>
          </p:nvSpPr>
          <p:spPr>
            <a:xfrm>
              <a:off x="7009" y="4673"/>
              <a:ext cx="2971" cy="489"/>
            </a:xfrm>
            <a:prstGeom prst="rect">
              <a:avLst/>
            </a:prstGeom>
            <a:noFill/>
          </p:spPr>
          <p:txBody>
            <a:bodyPr wrap="square" rtlCol="0">
              <a:spAutoFit/>
            </a:bodyPr>
            <a:lstStyle/>
            <a:p>
              <a:pPr algn="l"/>
              <a:r>
                <a:rPr lang="zh-CN" altLang="en-US" sz="2260" b="1">
                  <a:solidFill>
                    <a:srgbClr val="FEA900"/>
                  </a:solidFill>
                  <a:sym typeface="+mn-ea"/>
                </a:rPr>
                <a:t>品牌私域运营中心</a:t>
              </a:r>
              <a:endParaRPr lang="zh-CN" altLang="en-US" sz="2260" b="1">
                <a:solidFill>
                  <a:srgbClr val="FEA900"/>
                </a:solidFill>
                <a:sym typeface="+mn-ea"/>
              </a:endParaRPr>
            </a:p>
          </p:txBody>
        </p:sp>
        <p:sp>
          <p:nvSpPr>
            <p:cNvPr id="14" name="文本框 13"/>
            <p:cNvSpPr txBox="1"/>
            <p:nvPr/>
          </p:nvSpPr>
          <p:spPr>
            <a:xfrm>
              <a:off x="5994" y="4673"/>
              <a:ext cx="990" cy="489"/>
            </a:xfrm>
            <a:prstGeom prst="rect">
              <a:avLst/>
            </a:prstGeom>
            <a:noFill/>
            <a:effectLst/>
          </p:spPr>
          <p:txBody>
            <a:bodyPr wrap="square" rtlCol="0">
              <a:spAutoFit/>
            </a:bodyPr>
            <a:lstStyle/>
            <a:p>
              <a:pPr algn="l"/>
              <a:r>
                <a:rPr lang="zh-CN" altLang="en-US" sz="2260" b="1">
                  <a:solidFill>
                    <a:schemeClr val="tx1"/>
                  </a:solidFill>
                  <a:sym typeface="+mn-ea"/>
                </a:rPr>
                <a:t>点燃 </a:t>
              </a:r>
              <a:endParaRPr lang="zh-CN" altLang="en-US" sz="226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57282" y="2919282"/>
            <a:ext cx="2658354" cy="1861185"/>
          </a:xfrm>
          <a:prstGeom prst="rect">
            <a:avLst/>
          </a:prstGeom>
          <a:noFill/>
        </p:spPr>
        <p:txBody>
          <a:bodyPr wrap="square" rtlCol="0" anchor="t">
            <a:spAutoFit/>
          </a:bodyPr>
          <a:lstStyle/>
          <a:p>
            <a:pPr>
              <a:lnSpc>
                <a:spcPct val="160000"/>
              </a:lnSpc>
            </a:pPr>
            <a:r>
              <a:rPr lang="zh-CN" altLang="en-US" sz="1200" b="1"/>
              <a:t>要素包括：主题、时间、规则、奖品等信息，这些信息务必清晰，以免引起有没有用户的不满情绪；</a:t>
            </a:r>
            <a:endParaRPr lang="zh-CN" altLang="en-US" sz="1200" b="1"/>
          </a:p>
          <a:p>
            <a:pPr>
              <a:lnSpc>
                <a:spcPct val="160000"/>
              </a:lnSpc>
            </a:pPr>
            <a:endParaRPr lang="zh-CN" altLang="en-US" sz="1200" b="1"/>
          </a:p>
          <a:p>
            <a:pPr>
              <a:lnSpc>
                <a:spcPct val="160000"/>
              </a:lnSpc>
            </a:pPr>
            <a:r>
              <a:rPr lang="zh-CN" altLang="en-US" sz="1200" b="1"/>
              <a:t>活动进度及时在活动界面更新，群内告知、提醒，减少用户投诉；</a:t>
            </a:r>
            <a:endParaRPr lang="zh-CN" altLang="en-US" sz="1200" b="1"/>
          </a:p>
        </p:txBody>
      </p:sp>
      <p:sp>
        <p:nvSpPr>
          <p:cNvPr id="110" name="文本框 109"/>
          <p:cNvSpPr txBox="1"/>
          <p:nvPr/>
        </p:nvSpPr>
        <p:spPr>
          <a:xfrm>
            <a:off x="1028389" y="2371043"/>
            <a:ext cx="2183917" cy="346075"/>
          </a:xfrm>
          <a:prstGeom prst="rect">
            <a:avLst/>
          </a:prstGeom>
          <a:noFill/>
        </p:spPr>
        <p:txBody>
          <a:bodyPr wrap="square" rtlCol="0" anchor="t">
            <a:spAutoFit/>
          </a:bodyPr>
          <a:lstStyle/>
          <a:p>
            <a:pPr algn="ctr"/>
            <a:r>
              <a:rPr lang="zh-CN" altLang="en-US" sz="1660" b="1">
                <a:latin typeface="微软雅黑" panose="020B0503020204020204" pitchFamily="34" charset="-122"/>
                <a:ea typeface="微软雅黑" panose="020B0503020204020204" pitchFamily="34" charset="-122"/>
                <a:sym typeface="+mn-ea"/>
              </a:rPr>
              <a:t>活动介绍清晰</a:t>
            </a:r>
            <a:endParaRPr lang="zh-CN" altLang="en-US" sz="1665" b="1">
              <a:solidFill>
                <a:schemeClr val="tx1"/>
              </a:solidFill>
              <a:sym typeface="+mn-ea"/>
            </a:endParaRPr>
          </a:p>
        </p:txBody>
      </p:sp>
      <p:sp>
        <p:nvSpPr>
          <p:cNvPr id="164" name="矩形 163"/>
          <p:cNvSpPr/>
          <p:nvPr/>
        </p:nvSpPr>
        <p:spPr>
          <a:xfrm>
            <a:off x="711344" y="2074332"/>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6" name="文本框 5"/>
          <p:cNvSpPr txBox="1"/>
          <p:nvPr/>
        </p:nvSpPr>
        <p:spPr>
          <a:xfrm>
            <a:off x="4875706" y="5779192"/>
            <a:ext cx="2183917" cy="347345"/>
          </a:xfrm>
          <a:prstGeom prst="rect">
            <a:avLst/>
          </a:prstGeom>
          <a:noFill/>
        </p:spPr>
        <p:txBody>
          <a:bodyPr wrap="square" rtlCol="0" anchor="t">
            <a:spAutoFit/>
          </a:bodyPr>
          <a:lstStyle/>
          <a:p>
            <a:pPr algn="ctr"/>
            <a:r>
              <a:rPr lang="zh-CN" altLang="en-US" sz="1665" b="1">
                <a:solidFill>
                  <a:schemeClr val="tx1"/>
                </a:solidFill>
                <a:sym typeface="+mn-ea"/>
              </a:rPr>
              <a:t>活动信息清晰</a:t>
            </a:r>
            <a:endParaRPr lang="zh-CN" altLang="en-US" sz="1665" b="1">
              <a:solidFill>
                <a:schemeClr val="tx1"/>
              </a:solidFill>
              <a:sym typeface="+mn-ea"/>
            </a:endParaRPr>
          </a:p>
        </p:txBody>
      </p:sp>
      <p:sp>
        <p:nvSpPr>
          <p:cNvPr id="7" name="文本框 6"/>
          <p:cNvSpPr txBox="1"/>
          <p:nvPr/>
        </p:nvSpPr>
        <p:spPr>
          <a:xfrm>
            <a:off x="8784494" y="5779192"/>
            <a:ext cx="2183917" cy="347345"/>
          </a:xfrm>
          <a:prstGeom prst="rect">
            <a:avLst/>
          </a:prstGeom>
          <a:noFill/>
        </p:spPr>
        <p:txBody>
          <a:bodyPr wrap="square" rtlCol="0" anchor="t">
            <a:spAutoFit/>
          </a:bodyPr>
          <a:lstStyle/>
          <a:p>
            <a:pPr algn="ctr"/>
            <a:r>
              <a:rPr lang="zh-CN" altLang="en-US" sz="1665" b="1">
                <a:solidFill>
                  <a:schemeClr val="tx1"/>
                </a:solidFill>
                <a:sym typeface="+mn-ea"/>
              </a:rPr>
              <a:t>活动进度及时</a:t>
            </a:r>
            <a:endParaRPr lang="zh-CN" altLang="en-US" sz="1665" b="1">
              <a:solidFill>
                <a:schemeClr val="tx1"/>
              </a:solidFill>
              <a:sym typeface="+mn-ea"/>
            </a:endParaRPr>
          </a:p>
        </p:txBody>
      </p:sp>
      <p:pic>
        <p:nvPicPr>
          <p:cNvPr id="9" name="图片 8"/>
          <p:cNvPicPr>
            <a:picLocks noChangeAspect="1"/>
          </p:cNvPicPr>
          <p:nvPr/>
        </p:nvPicPr>
        <p:blipFill>
          <a:blip r:embed="rId1"/>
          <a:stretch>
            <a:fillRect/>
          </a:stretch>
        </p:blipFill>
        <p:spPr>
          <a:xfrm>
            <a:off x="4170758" y="1564594"/>
            <a:ext cx="1796598" cy="4039968"/>
          </a:xfrm>
          <a:prstGeom prst="rect">
            <a:avLst/>
          </a:prstGeom>
          <a:ln w="19050">
            <a:solidFill>
              <a:srgbClr val="FEA900"/>
            </a:solidFill>
          </a:ln>
        </p:spPr>
      </p:pic>
      <p:pic>
        <p:nvPicPr>
          <p:cNvPr id="10" name="图片 9"/>
          <p:cNvPicPr>
            <a:picLocks noChangeAspect="1"/>
          </p:cNvPicPr>
          <p:nvPr/>
        </p:nvPicPr>
        <p:blipFill>
          <a:blip r:embed="rId2"/>
          <a:stretch>
            <a:fillRect/>
          </a:stretch>
        </p:blipFill>
        <p:spPr>
          <a:xfrm>
            <a:off x="5967355" y="1564594"/>
            <a:ext cx="1806104" cy="4039968"/>
          </a:xfrm>
          <a:prstGeom prst="rect">
            <a:avLst/>
          </a:prstGeom>
          <a:ln w="19050">
            <a:solidFill>
              <a:srgbClr val="FEA900"/>
            </a:solidFill>
          </a:ln>
        </p:spPr>
      </p:pic>
      <p:pic>
        <p:nvPicPr>
          <p:cNvPr id="11" name="图片 10"/>
          <p:cNvPicPr>
            <a:picLocks noChangeAspect="1"/>
          </p:cNvPicPr>
          <p:nvPr/>
        </p:nvPicPr>
        <p:blipFill>
          <a:blip r:embed="rId3"/>
          <a:stretch>
            <a:fillRect/>
          </a:stretch>
        </p:blipFill>
        <p:spPr>
          <a:xfrm>
            <a:off x="8875498" y="1555089"/>
            <a:ext cx="1806104" cy="4049475"/>
          </a:xfrm>
          <a:prstGeom prst="rect">
            <a:avLst/>
          </a:prstGeom>
          <a:ln w="19050">
            <a:solidFill>
              <a:srgbClr val="FEA900"/>
            </a:solidFill>
          </a:ln>
        </p:spPr>
      </p:pic>
      <p:sp>
        <p:nvSpPr>
          <p:cNvPr id="4" name="文本框 3"/>
          <p:cNvSpPr txBox="1"/>
          <p:nvPr/>
        </p:nvSpPr>
        <p:spPr>
          <a:xfrm>
            <a:off x="1060135" y="438538"/>
            <a:ext cx="3561080" cy="383540"/>
          </a:xfrm>
          <a:prstGeom prst="rect">
            <a:avLst/>
          </a:prstGeom>
          <a:noFill/>
        </p:spPr>
        <p:txBody>
          <a:bodyPr wrap="none" rtlCol="0">
            <a:spAutoFit/>
          </a:bodyPr>
          <a:lstStyle/>
          <a:p>
            <a:pPr algn="ctr"/>
            <a:r>
              <a:rPr lang="zh-CN" altLang="en-US" sz="1900" b="1">
                <a:sym typeface="+mn-ea"/>
              </a:rPr>
              <a:t>案例一</a:t>
            </a:r>
            <a:r>
              <a:rPr lang="zh-CN" altLang="en-US" sz="1900" b="1">
                <a:sym typeface="+mn-ea"/>
              </a:rPr>
              <a:t>解析：裂变活动</a:t>
            </a:r>
            <a:r>
              <a:rPr lang="zh-CN" sz="1900" b="1">
                <a:sym typeface="+mn-ea"/>
              </a:rPr>
              <a:t>客服话术</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4"/>
            <a:stretch>
              <a:fillRect/>
            </a:stretch>
          </p:blipFill>
          <p:spPr>
            <a:xfrm>
              <a:off x="5235" y="1585"/>
              <a:ext cx="337" cy="709"/>
            </a:xfrm>
            <a:prstGeom prst="rect">
              <a:avLst/>
            </a:prstGeom>
          </p:spPr>
        </p:pic>
        <p:pic>
          <p:nvPicPr>
            <p:cNvPr id="13" name="图片 12" descr="resource"/>
            <p:cNvPicPr>
              <a:picLocks noChangeAspect="1"/>
            </p:cNvPicPr>
            <p:nvPr/>
          </p:nvPicPr>
          <p:blipFill>
            <a:blip r:embed="rId5"/>
            <a:stretch>
              <a:fillRect/>
            </a:stretch>
          </p:blipFill>
          <p:spPr>
            <a:xfrm>
              <a:off x="4982" y="1585"/>
              <a:ext cx="337" cy="709"/>
            </a:xfrm>
            <a:prstGeom prst="rect">
              <a:avLst/>
            </a:prstGeom>
          </p:spPr>
        </p:pic>
        <p:pic>
          <p:nvPicPr>
            <p:cNvPr id="15" name="图片 14" descr="resource"/>
            <p:cNvPicPr>
              <a:picLocks noChangeAspect="1"/>
            </p:cNvPicPr>
            <p:nvPr/>
          </p:nvPicPr>
          <p:blipFill>
            <a:blip r:embed="rId4"/>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2060468" y="2708460"/>
            <a:ext cx="3234509" cy="2745740"/>
          </a:xfrm>
          <a:prstGeom prst="rect">
            <a:avLst/>
          </a:prstGeom>
          <a:noFill/>
        </p:spPr>
        <p:txBody>
          <a:bodyPr wrap="square" rtlCol="0" anchor="t">
            <a:spAutoFit/>
          </a:bodyPr>
          <a:lstStyle/>
          <a:p>
            <a:pPr>
              <a:lnSpc>
                <a:spcPct val="160000"/>
              </a:lnSpc>
            </a:pPr>
            <a:r>
              <a:rPr lang="zh-CN" altLang="en-US" sz="1200" b="1"/>
              <a:t>1、活动前/进程中需反复强调奖品有限&amp;规则</a:t>
            </a:r>
            <a:endParaRPr lang="zh-CN" altLang="en-US" sz="1200" b="1"/>
          </a:p>
          <a:p>
            <a:pPr>
              <a:lnSpc>
                <a:spcPct val="160000"/>
              </a:lnSpc>
            </a:pPr>
            <a:endParaRPr lang="zh-CN" altLang="en-US" sz="1200" b="1"/>
          </a:p>
          <a:p>
            <a:pPr>
              <a:lnSpc>
                <a:spcPct val="160000"/>
              </a:lnSpc>
            </a:pPr>
            <a:r>
              <a:rPr lang="zh-CN" altLang="en-US" sz="1200" b="1"/>
              <a:t>2、预留部分奖品，用于社群成员返场参加</a:t>
            </a:r>
            <a:endParaRPr lang="zh-CN" altLang="en-US" sz="1200" b="1"/>
          </a:p>
          <a:p>
            <a:pPr>
              <a:lnSpc>
                <a:spcPct val="160000"/>
              </a:lnSpc>
            </a:pPr>
            <a:endParaRPr lang="zh-CN" altLang="en-US" sz="1200" b="1"/>
          </a:p>
          <a:p>
            <a:pPr>
              <a:lnSpc>
                <a:spcPct val="160000"/>
              </a:lnSpc>
            </a:pPr>
            <a:r>
              <a:rPr lang="zh-CN" altLang="en-US" sz="1200" b="1"/>
              <a:t>3、水军&amp;KOC提前入群撑场</a:t>
            </a:r>
            <a:endParaRPr lang="zh-CN" altLang="en-US" sz="1200" b="1"/>
          </a:p>
          <a:p>
            <a:pPr>
              <a:lnSpc>
                <a:spcPct val="160000"/>
              </a:lnSpc>
            </a:pPr>
            <a:endParaRPr lang="zh-CN" altLang="en-US" sz="1200" b="1"/>
          </a:p>
          <a:p>
            <a:pPr>
              <a:lnSpc>
                <a:spcPct val="160000"/>
              </a:lnSpc>
            </a:pPr>
            <a:r>
              <a:rPr lang="zh-CN" altLang="en-US" sz="1200" b="1"/>
              <a:t>4、额外赠送积分/小礼品安抚</a:t>
            </a:r>
            <a:endParaRPr lang="zh-CN" altLang="en-US" sz="1200" b="1"/>
          </a:p>
          <a:p>
            <a:pPr>
              <a:lnSpc>
                <a:spcPct val="160000"/>
              </a:lnSpc>
            </a:pPr>
            <a:endParaRPr lang="zh-CN" altLang="en-US" sz="1200" b="1"/>
          </a:p>
          <a:p>
            <a:pPr>
              <a:lnSpc>
                <a:spcPct val="160000"/>
              </a:lnSpc>
            </a:pPr>
            <a:r>
              <a:rPr lang="zh-CN" altLang="en-US" sz="1200" b="1"/>
              <a:t>相关</a:t>
            </a:r>
            <a:r>
              <a:rPr lang="en-US" altLang="zh-CN" sz="1200" b="1"/>
              <a:t>Q&amp;A</a:t>
            </a:r>
            <a:r>
              <a:rPr lang="zh-CN" altLang="en-US" sz="1200" b="1"/>
              <a:t>话术要提前准备</a:t>
            </a:r>
            <a:endParaRPr lang="zh-CN" altLang="en-US" sz="1200" b="1"/>
          </a:p>
        </p:txBody>
      </p:sp>
      <p:sp>
        <p:nvSpPr>
          <p:cNvPr id="110" name="文本框 109"/>
          <p:cNvSpPr txBox="1"/>
          <p:nvPr/>
        </p:nvSpPr>
        <p:spPr>
          <a:xfrm>
            <a:off x="2513195" y="2294363"/>
            <a:ext cx="2183917" cy="347345"/>
          </a:xfrm>
          <a:prstGeom prst="rect">
            <a:avLst/>
          </a:prstGeom>
          <a:noFill/>
        </p:spPr>
        <p:txBody>
          <a:bodyPr wrap="square" rtlCol="0" anchor="t">
            <a:spAutoFit/>
          </a:bodyPr>
          <a:lstStyle/>
          <a:p>
            <a:pPr algn="ctr"/>
            <a:r>
              <a:rPr lang="zh-CN" altLang="en-US" sz="1665" b="1">
                <a:solidFill>
                  <a:schemeClr val="tx1"/>
                </a:solidFill>
                <a:sym typeface="+mn-ea"/>
              </a:rPr>
              <a:t>异议处理</a:t>
            </a:r>
            <a:endParaRPr lang="zh-CN" altLang="en-US" sz="1665" b="1">
              <a:solidFill>
                <a:schemeClr val="tx1"/>
              </a:solidFill>
              <a:sym typeface="+mn-ea"/>
            </a:endParaRPr>
          </a:p>
        </p:txBody>
      </p:sp>
      <p:sp>
        <p:nvSpPr>
          <p:cNvPr id="164" name="矩形 163"/>
          <p:cNvSpPr/>
          <p:nvPr/>
        </p:nvSpPr>
        <p:spPr>
          <a:xfrm>
            <a:off x="2060468" y="2064600"/>
            <a:ext cx="3090655" cy="37180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3" name="图片 2"/>
          <p:cNvPicPr>
            <a:picLocks noChangeAspect="1"/>
          </p:cNvPicPr>
          <p:nvPr/>
        </p:nvPicPr>
        <p:blipFill>
          <a:blip r:embed="rId1"/>
          <a:stretch>
            <a:fillRect/>
          </a:stretch>
        </p:blipFill>
        <p:spPr>
          <a:xfrm>
            <a:off x="6659378" y="1989821"/>
            <a:ext cx="2832730" cy="3792817"/>
          </a:xfrm>
          <a:prstGeom prst="rect">
            <a:avLst/>
          </a:prstGeom>
          <a:ln w="19050">
            <a:solidFill>
              <a:srgbClr val="FEA900"/>
            </a:solidFill>
          </a:ln>
        </p:spPr>
      </p:pic>
      <p:sp>
        <p:nvSpPr>
          <p:cNvPr id="7" name="文本框 6"/>
          <p:cNvSpPr txBox="1"/>
          <p:nvPr/>
        </p:nvSpPr>
        <p:spPr>
          <a:xfrm>
            <a:off x="1060135" y="438538"/>
            <a:ext cx="3561080" cy="383540"/>
          </a:xfrm>
          <a:prstGeom prst="rect">
            <a:avLst/>
          </a:prstGeom>
          <a:noFill/>
        </p:spPr>
        <p:txBody>
          <a:bodyPr wrap="none" rtlCol="0">
            <a:spAutoFit/>
          </a:bodyPr>
          <a:lstStyle/>
          <a:p>
            <a:pPr algn="ctr"/>
            <a:r>
              <a:rPr lang="zh-CN" altLang="en-US" sz="1900" b="1">
                <a:sym typeface="+mn-ea"/>
              </a:rPr>
              <a:t>案例一</a:t>
            </a:r>
            <a:r>
              <a:rPr lang="zh-CN" altLang="en-US" sz="1900" b="1">
                <a:sym typeface="+mn-ea"/>
              </a:rPr>
              <a:t>解析：裂变活动</a:t>
            </a:r>
            <a:r>
              <a:rPr lang="zh-CN" sz="1900" b="1">
                <a:sym typeface="+mn-ea"/>
              </a:rPr>
              <a:t>客服话术</a:t>
            </a:r>
            <a:endParaRPr lang="zh-CN" sz="1900" b="1">
              <a:solidFill>
                <a:schemeClr val="tx1"/>
              </a:solidFill>
              <a:sym typeface="+mn-ea"/>
            </a:endParaRPr>
          </a:p>
        </p:txBody>
      </p:sp>
      <p:grpSp>
        <p:nvGrpSpPr>
          <p:cNvPr id="8" name="组合 7"/>
          <p:cNvGrpSpPr/>
          <p:nvPr/>
        </p:nvGrpSpPr>
        <p:grpSpPr>
          <a:xfrm>
            <a:off x="565947" y="472495"/>
            <a:ext cx="405972" cy="332777"/>
            <a:chOff x="4729" y="1585"/>
            <a:chExt cx="842" cy="708"/>
          </a:xfrm>
        </p:grpSpPr>
        <p:pic>
          <p:nvPicPr>
            <p:cNvPr id="9" name="图片 8" descr="resource"/>
            <p:cNvPicPr>
              <a:picLocks noChangeAspect="1"/>
            </p:cNvPicPr>
            <p:nvPr/>
          </p:nvPicPr>
          <p:blipFill>
            <a:blip r:embed="rId2"/>
            <a:stretch>
              <a:fillRect/>
            </a:stretch>
          </p:blipFill>
          <p:spPr>
            <a:xfrm>
              <a:off x="5235" y="1585"/>
              <a:ext cx="337" cy="709"/>
            </a:xfrm>
            <a:prstGeom prst="rect">
              <a:avLst/>
            </a:prstGeom>
          </p:spPr>
        </p:pic>
        <p:pic>
          <p:nvPicPr>
            <p:cNvPr id="10" name="图片 9" descr="resource"/>
            <p:cNvPicPr>
              <a:picLocks noChangeAspect="1"/>
            </p:cNvPicPr>
            <p:nvPr/>
          </p:nvPicPr>
          <p:blipFill>
            <a:blip r:embed="rId3"/>
            <a:stretch>
              <a:fillRect/>
            </a:stretch>
          </p:blipFill>
          <p:spPr>
            <a:xfrm>
              <a:off x="4982" y="1585"/>
              <a:ext cx="337" cy="709"/>
            </a:xfrm>
            <a:prstGeom prst="rect">
              <a:avLst/>
            </a:prstGeom>
          </p:spPr>
        </p:pic>
        <p:pic>
          <p:nvPicPr>
            <p:cNvPr id="11" name="图片 10"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737" y="8020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7" name="文本框 6"/>
          <p:cNvSpPr txBox="1"/>
          <p:nvPr/>
        </p:nvSpPr>
        <p:spPr>
          <a:xfrm>
            <a:off x="1962875" y="1132397"/>
            <a:ext cx="4820712" cy="368300"/>
          </a:xfrm>
          <a:prstGeom prst="rect">
            <a:avLst/>
          </a:prstGeom>
          <a:noFill/>
        </p:spPr>
        <p:txBody>
          <a:bodyPr wrap="square" rtlCol="0">
            <a:spAutoFit/>
          </a:bodyPr>
          <a:lstStyle/>
          <a:p>
            <a:r>
              <a:rPr lang="zh-CN" altLang="en-US" sz="1795"/>
              <a:t>利用品牌粉丝微信生态关系，添加更多精准粉</a:t>
            </a:r>
            <a:endParaRPr lang="zh-CN" altLang="en-US" sz="1795"/>
          </a:p>
        </p:txBody>
      </p:sp>
      <p:sp>
        <p:nvSpPr>
          <p:cNvPr id="15" name="文本框 14"/>
          <p:cNvSpPr txBox="1"/>
          <p:nvPr/>
        </p:nvSpPr>
        <p:spPr>
          <a:xfrm>
            <a:off x="1962875" y="2008199"/>
            <a:ext cx="4572294" cy="3138170"/>
          </a:xfrm>
          <a:prstGeom prst="rect">
            <a:avLst/>
          </a:prstGeom>
          <a:noFill/>
        </p:spPr>
        <p:txBody>
          <a:bodyPr wrap="square" rtlCol="0">
            <a:spAutoFit/>
          </a:bodyPr>
          <a:lstStyle/>
          <a:p>
            <a:pPr marL="285750" indent="-285750">
              <a:buFont typeface="Arial" panose="020B0604020202020204" pitchFamily="34" charset="0"/>
              <a:buChar char="•"/>
            </a:pPr>
            <a:r>
              <a:rPr lang="zh-CN" altLang="en-US" sz="1795"/>
              <a:t>利用品牌粉丝进行裂变，吸引来的是同类型的外部粉，非泛粉</a:t>
            </a:r>
            <a:endParaRPr lang="zh-CN" altLang="en-US" sz="1795"/>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活动奖品设符合品牌人群，吸引精准人群参与</a:t>
            </a:r>
            <a:endParaRPr lang="zh-CN" altLang="en-US" sz="1795"/>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礼品兑换回归商城小程序，引导用户体验商城，了解品牌</a:t>
            </a:r>
            <a:endParaRPr lang="zh-CN" altLang="en-US" sz="1795"/>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裂变后紧接邀请入群，提高与粉丝接触频率，也筛选出意向客户</a:t>
            </a:r>
            <a:endParaRPr lang="zh-CN" altLang="en-US" sz="1795"/>
          </a:p>
        </p:txBody>
      </p:sp>
      <p:pic>
        <p:nvPicPr>
          <p:cNvPr id="16" name="图片 15"/>
          <p:cNvPicPr>
            <a:picLocks noChangeAspect="1"/>
          </p:cNvPicPr>
          <p:nvPr/>
        </p:nvPicPr>
        <p:blipFill>
          <a:blip r:embed="rId1"/>
          <a:stretch>
            <a:fillRect/>
          </a:stretch>
        </p:blipFill>
        <p:spPr>
          <a:xfrm>
            <a:off x="6911022" y="1499954"/>
            <a:ext cx="4328311" cy="3487364"/>
          </a:xfrm>
          <a:prstGeom prst="rect">
            <a:avLst/>
          </a:prstGeom>
          <a:ln w="19050">
            <a:solidFill>
              <a:srgbClr val="FEA900"/>
            </a:solidFill>
          </a:ln>
        </p:spPr>
      </p:pic>
      <p:sp>
        <p:nvSpPr>
          <p:cNvPr id="17" name="文本框 16"/>
          <p:cNvSpPr txBox="1"/>
          <p:nvPr/>
        </p:nvSpPr>
        <p:spPr>
          <a:xfrm>
            <a:off x="8252551" y="5140046"/>
            <a:ext cx="1664151" cy="321945"/>
          </a:xfrm>
          <a:prstGeom prst="rect">
            <a:avLst/>
          </a:prstGeom>
          <a:noFill/>
        </p:spPr>
        <p:txBody>
          <a:bodyPr wrap="square" rtlCol="0">
            <a:spAutoFit/>
          </a:bodyPr>
          <a:lstStyle/>
          <a:p>
            <a:pPr algn="ctr"/>
            <a:r>
              <a:rPr lang="zh-CN" altLang="en-US" sz="1495"/>
              <a:t>礼品兑换流程</a:t>
            </a:r>
            <a:endParaRPr lang="zh-CN" altLang="en-US" sz="1495"/>
          </a:p>
        </p:txBody>
      </p:sp>
      <p:sp>
        <p:nvSpPr>
          <p:cNvPr id="4" name="文本框 3"/>
          <p:cNvSpPr txBox="1"/>
          <p:nvPr/>
        </p:nvSpPr>
        <p:spPr>
          <a:xfrm>
            <a:off x="1096770" y="439293"/>
            <a:ext cx="2595880" cy="383540"/>
          </a:xfrm>
          <a:prstGeom prst="rect">
            <a:avLst/>
          </a:prstGeom>
          <a:noFill/>
        </p:spPr>
        <p:txBody>
          <a:bodyPr wrap="none" rtlCol="0">
            <a:spAutoFit/>
          </a:bodyPr>
          <a:lstStyle/>
          <a:p>
            <a:pPr algn="ctr"/>
            <a:r>
              <a:rPr lang="zh-CN" altLang="en-US" sz="1900" b="1">
                <a:sym typeface="+mn-ea"/>
              </a:rPr>
              <a:t>案例一</a:t>
            </a:r>
            <a:r>
              <a:rPr lang="zh-CN" altLang="en-US" sz="1900" b="1">
                <a:sym typeface="+mn-ea"/>
              </a:rPr>
              <a:t>解析：裂变数据</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2"/>
            <a:stretch>
              <a:fillRect/>
            </a:stretch>
          </p:blipFill>
          <p:spPr>
            <a:xfrm>
              <a:off x="5235" y="1585"/>
              <a:ext cx="337" cy="709"/>
            </a:xfrm>
            <a:prstGeom prst="rect">
              <a:avLst/>
            </a:prstGeom>
          </p:spPr>
        </p:pic>
        <p:pic>
          <p:nvPicPr>
            <p:cNvPr id="13" name="图片 12" descr="resource"/>
            <p:cNvPicPr>
              <a:picLocks noChangeAspect="1"/>
            </p:cNvPicPr>
            <p:nvPr/>
          </p:nvPicPr>
          <p:blipFill>
            <a:blip r:embed="rId3"/>
            <a:stretch>
              <a:fillRect/>
            </a:stretch>
          </p:blipFill>
          <p:spPr>
            <a:xfrm>
              <a:off x="4982" y="1585"/>
              <a:ext cx="337" cy="709"/>
            </a:xfrm>
            <a:prstGeom prst="rect">
              <a:avLst/>
            </a:prstGeom>
          </p:spPr>
        </p:pic>
        <p:pic>
          <p:nvPicPr>
            <p:cNvPr id="3" name="图片 2"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83264" y="3125875"/>
            <a:ext cx="2658354" cy="1383030"/>
          </a:xfrm>
          <a:prstGeom prst="rect">
            <a:avLst/>
          </a:prstGeom>
          <a:noFill/>
        </p:spPr>
        <p:txBody>
          <a:bodyPr wrap="square" rtlCol="0" anchor="t">
            <a:spAutoFit/>
          </a:bodyPr>
          <a:lstStyle/>
          <a:p>
            <a:pPr algn="ctr">
              <a:lnSpc>
                <a:spcPct val="160000"/>
              </a:lnSpc>
            </a:pPr>
            <a:r>
              <a:rPr lang="zh-CN" altLang="en-US" sz="1045" b="1"/>
              <a:t>行业：儿童服装、童鞋</a:t>
            </a:r>
            <a:endParaRPr lang="zh-CN" altLang="en-US" sz="1045" b="1"/>
          </a:p>
          <a:p>
            <a:pPr algn="ctr">
              <a:lnSpc>
                <a:spcPct val="160000"/>
              </a:lnSpc>
            </a:pPr>
            <a:endParaRPr lang="zh-CN" altLang="en-US" sz="1045" b="1"/>
          </a:p>
          <a:p>
            <a:pPr algn="ctr">
              <a:lnSpc>
                <a:spcPct val="160000"/>
              </a:lnSpc>
            </a:pPr>
            <a:r>
              <a:rPr lang="zh-CN" altLang="en-US" sz="1045" b="1"/>
              <a:t>人群：儿童</a:t>
            </a:r>
            <a:r>
              <a:rPr lang="en-US" altLang="zh-CN" sz="1045" b="1"/>
              <a:t>&amp;</a:t>
            </a:r>
            <a:r>
              <a:rPr lang="zh-CN" altLang="en-US" sz="1045" b="1"/>
              <a:t>宝妈</a:t>
            </a:r>
            <a:endParaRPr lang="zh-CN" altLang="en-US" sz="1045" b="1"/>
          </a:p>
          <a:p>
            <a:pPr algn="ctr">
              <a:lnSpc>
                <a:spcPct val="160000"/>
              </a:lnSpc>
            </a:pPr>
            <a:endParaRPr lang="zh-CN" altLang="en-US" sz="1045" b="1"/>
          </a:p>
          <a:p>
            <a:pPr algn="ctr">
              <a:lnSpc>
                <a:spcPct val="160000"/>
              </a:lnSpc>
            </a:pPr>
            <a:endParaRPr lang="zh-CN" altLang="en-US" sz="1045" b="1"/>
          </a:p>
        </p:txBody>
      </p:sp>
      <p:sp>
        <p:nvSpPr>
          <p:cNvPr id="110" name="文本框 109"/>
          <p:cNvSpPr txBox="1"/>
          <p:nvPr/>
        </p:nvSpPr>
        <p:spPr>
          <a:xfrm>
            <a:off x="1025854" y="267776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某童装品牌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164" name="矩形 163"/>
          <p:cNvSpPr/>
          <p:nvPr/>
        </p:nvSpPr>
        <p:spPr>
          <a:xfrm>
            <a:off x="711277" y="2320623"/>
            <a:ext cx="2812451" cy="221675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cxnSp>
        <p:nvCxnSpPr>
          <p:cNvPr id="21" name="Прямая соединительная линия 21"/>
          <p:cNvCxnSpPr/>
          <p:nvPr>
            <p:custDataLst>
              <p:tags r:id="rId1"/>
            </p:custDataLst>
          </p:nvPr>
        </p:nvCxnSpPr>
        <p:spPr>
          <a:xfrm flipV="1">
            <a:off x="6629534" y="2507390"/>
            <a:ext cx="667285" cy="234935"/>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21"/>
          <p:cNvCxnSpPr/>
          <p:nvPr>
            <p:custDataLst>
              <p:tags r:id="rId2"/>
            </p:custDataLst>
          </p:nvPr>
        </p:nvCxnSpPr>
        <p:spPr>
          <a:xfrm>
            <a:off x="6592035" y="4629143"/>
            <a:ext cx="704784" cy="198539"/>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Oval 10"/>
          <p:cNvSpPr/>
          <p:nvPr>
            <p:custDataLst>
              <p:tags r:id="rId3"/>
            </p:custDataLst>
          </p:nvPr>
        </p:nvSpPr>
        <p:spPr>
          <a:xfrm>
            <a:off x="3992425" y="2504448"/>
            <a:ext cx="2245761" cy="2245761"/>
          </a:xfrm>
          <a:prstGeom prst="ellipse">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custDataLst>
              <p:tags r:id="rId4"/>
            </p:custDataLst>
          </p:nvPr>
        </p:nvSpPr>
        <p:spPr>
          <a:xfrm>
            <a:off x="4361488" y="3381516"/>
            <a:ext cx="1522033" cy="761074"/>
          </a:xfrm>
          <a:prstGeom prst="rect">
            <a:avLst/>
          </a:prstGeom>
          <a:noFill/>
        </p:spPr>
        <p:txBody>
          <a:bodyPr wrap="square" rtlCol="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16218</a:t>
            </a:r>
            <a:endPar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Oval 1"/>
          <p:cNvSpPr/>
          <p:nvPr>
            <p:custDataLst>
              <p:tags r:id="rId5"/>
            </p:custDataLst>
          </p:nvPr>
        </p:nvSpPr>
        <p:spPr>
          <a:xfrm>
            <a:off x="7627014" y="1529062"/>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Oval 9"/>
          <p:cNvSpPr/>
          <p:nvPr>
            <p:custDataLst>
              <p:tags r:id="rId6"/>
            </p:custDataLst>
          </p:nvPr>
        </p:nvSpPr>
        <p:spPr>
          <a:xfrm>
            <a:off x="7651361" y="4460089"/>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custDataLst>
              <p:tags r:id="rId7"/>
            </p:custDataLst>
          </p:nvPr>
        </p:nvSpPr>
        <p:spPr>
          <a:xfrm>
            <a:off x="8903177" y="1926056"/>
            <a:ext cx="2153155" cy="591438"/>
          </a:xfrm>
          <a:prstGeom prst="rect">
            <a:avLst/>
          </a:prstGeom>
          <a:noFill/>
        </p:spPr>
        <p:txBody>
          <a:bodyPr wrap="square" rtlCol="0">
            <a:normAutofit fontScale="750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2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53.5%  </a:t>
            </a:r>
            <a:r>
              <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参与率</a:t>
            </a:r>
            <a:endPar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7" name="文本框 56"/>
          <p:cNvSpPr txBox="1"/>
          <p:nvPr>
            <p:custDataLst>
              <p:tags r:id="rId8"/>
            </p:custDataLst>
          </p:nvPr>
        </p:nvSpPr>
        <p:spPr>
          <a:xfrm>
            <a:off x="8920759" y="2475933"/>
            <a:ext cx="191764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总参与用户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8691</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文本框 28"/>
          <p:cNvSpPr txBox="1"/>
          <p:nvPr>
            <p:custDataLst>
              <p:tags r:id="rId9"/>
            </p:custDataLst>
          </p:nvPr>
        </p:nvSpPr>
        <p:spPr>
          <a:xfrm>
            <a:off x="4528133" y="5035103"/>
            <a:ext cx="1189271" cy="325025"/>
          </a:xfrm>
          <a:prstGeom prst="rect">
            <a:avLst/>
          </a:prstGeom>
          <a:noFill/>
        </p:spPr>
        <p:txBody>
          <a:bodyPr wrap="square" lIns="85152" tIns="31930" rIns="53219" bIns="31930"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投放数（人）</a:t>
            </a:r>
            <a:endPar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Oval 1"/>
          <p:cNvSpPr/>
          <p:nvPr>
            <p:custDataLst>
              <p:tags r:id="rId10"/>
            </p:custDataLst>
          </p:nvPr>
        </p:nvSpPr>
        <p:spPr>
          <a:xfrm>
            <a:off x="7651361" y="3130684"/>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34" name="Прямая соединительная линия 21"/>
          <p:cNvCxnSpPr/>
          <p:nvPr>
            <p:custDataLst>
              <p:tags r:id="rId11"/>
            </p:custDataLst>
          </p:nvPr>
        </p:nvCxnSpPr>
        <p:spPr>
          <a:xfrm>
            <a:off x="6732461" y="3690496"/>
            <a:ext cx="698608" cy="0"/>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3" name="PA-饼状 10"/>
          <p:cNvSpPr/>
          <p:nvPr>
            <p:custDataLst>
              <p:tags r:id="rId12"/>
            </p:custDataLst>
          </p:nvPr>
        </p:nvSpPr>
        <p:spPr>
          <a:xfrm>
            <a:off x="7652098" y="4461246"/>
            <a:ext cx="1057662" cy="1057130"/>
          </a:xfrm>
          <a:prstGeom prst="pie">
            <a:avLst>
              <a:gd name="adj1" fmla="val 16200000"/>
              <a:gd name="adj2" fmla="val 14212337"/>
            </a:avLst>
          </a:prstGeom>
          <a:solidFill>
            <a:srgbClr val="FFC000"/>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64" name="PA-组合 63"/>
          <p:cNvGrpSpPr/>
          <p:nvPr>
            <p:custDataLst>
              <p:tags r:id="rId13"/>
            </p:custDataLst>
          </p:nvPr>
        </p:nvGrpSpPr>
        <p:grpSpPr>
          <a:xfrm>
            <a:off x="6592526" y="2940045"/>
            <a:ext cx="3083895" cy="1430727"/>
            <a:chOff x="11534" y="3056"/>
            <a:chExt cx="5296" cy="2457"/>
          </a:xfrm>
        </p:grpSpPr>
        <p:grpSp>
          <p:nvGrpSpPr>
            <p:cNvPr id="9" name="PA-组合 8"/>
            <p:cNvGrpSpPr/>
            <p:nvPr>
              <p:custDataLst>
                <p:tags r:id="rId14"/>
              </p:custDataLst>
            </p:nvPr>
          </p:nvGrpSpPr>
          <p:grpSpPr>
            <a:xfrm>
              <a:off x="11534" y="3356"/>
              <a:ext cx="3634" cy="2157"/>
              <a:chOff x="11534" y="3356"/>
              <a:chExt cx="3634" cy="2157"/>
            </a:xfrm>
          </p:grpSpPr>
          <p:sp>
            <p:nvSpPr>
              <p:cNvPr id="33" name="PA-饼状 7"/>
              <p:cNvSpPr/>
              <p:nvPr>
                <p:custDataLst>
                  <p:tags r:id="rId15"/>
                </p:custDataLst>
              </p:nvPr>
            </p:nvSpPr>
            <p:spPr>
              <a:xfrm>
                <a:off x="13351" y="3376"/>
                <a:ext cx="1817" cy="1817"/>
              </a:xfrm>
              <a:prstGeom prst="pie">
                <a:avLst>
                  <a:gd name="adj1" fmla="val 16200000"/>
                  <a:gd name="adj2" fmla="val 16184051"/>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PA-任意多边形 7"/>
              <p:cNvSpPr/>
              <p:nvPr>
                <p:custDataLst>
                  <p:tags r:id="rId16"/>
                </p:custDataLst>
              </p:nvPr>
            </p:nvSpPr>
            <p:spPr>
              <a:xfrm>
                <a:off x="11534" y="3356"/>
                <a:ext cx="3577" cy="2157"/>
              </a:xfrm>
              <a:custGeom>
                <a:avLst/>
                <a:gdLst>
                  <a:gd name="connisteX0" fmla="*/ 0 w 2271395"/>
                  <a:gd name="connsiteY0" fmla="*/ 0 h 1369695"/>
                  <a:gd name="connisteX1" fmla="*/ 2271395 w 2271395"/>
                  <a:gd name="connsiteY1" fmla="*/ 0 h 1369695"/>
                  <a:gd name="connisteX2" fmla="*/ 2271395 w 2271395"/>
                  <a:gd name="connsiteY2" fmla="*/ 1369695 h 1369695"/>
                  <a:gd name="connisteX3" fmla="*/ 0 w 2271395"/>
                  <a:gd name="connsiteY3" fmla="*/ 1369695 h 1369695"/>
                  <a:gd name="connisteX4" fmla="*/ 0 w 2271395"/>
                  <a:gd name="connsiteY4" fmla="*/ 0 h 136969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271395" h="1369695">
                    <a:moveTo>
                      <a:pt x="0" y="0"/>
                    </a:moveTo>
                    <a:lnTo>
                      <a:pt x="2271395" y="0"/>
                    </a:lnTo>
                    <a:lnTo>
                      <a:pt x="2271395" y="1369695"/>
                    </a:lnTo>
                    <a:lnTo>
                      <a:pt x="0" y="1369695"/>
                    </a:lnTo>
                    <a:lnTo>
                      <a:pt x="0" y="0"/>
                    </a:lnTo>
                    <a:close/>
                  </a:path>
                </a:pathLst>
              </a:custGeom>
            </p:spPr>
          </p:sp>
        </p:grpSp>
        <p:sp>
          <p:nvSpPr>
            <p:cNvPr id="60" name="PA-任意多边形 59"/>
            <p:cNvSpPr/>
            <p:nvPr>
              <p:custDataLst>
                <p:tags r:id="rId17"/>
              </p:custDataLst>
            </p:nvPr>
          </p:nvSpPr>
          <p:spPr>
            <a:xfrm>
              <a:off x="11534" y="3056"/>
              <a:ext cx="5296" cy="2456"/>
            </a:xfrm>
            <a:custGeom>
              <a:avLst/>
              <a:gdLst>
                <a:gd name="connisteX0" fmla="*/ 0 w 3362960"/>
                <a:gd name="connsiteY0" fmla="*/ 0 h 1559560"/>
                <a:gd name="connisteX1" fmla="*/ 3362960 w 3362960"/>
                <a:gd name="connsiteY1" fmla="*/ 0 h 1559560"/>
                <a:gd name="connisteX2" fmla="*/ 3362960 w 3362960"/>
                <a:gd name="connsiteY2" fmla="*/ 1559560 h 1559560"/>
                <a:gd name="connisteX3" fmla="*/ 0 w 3362960"/>
                <a:gd name="connsiteY3" fmla="*/ 1559560 h 1559560"/>
                <a:gd name="connisteX4" fmla="*/ 0 w 3362960"/>
                <a:gd name="connsiteY4" fmla="*/ 0 h 155956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362960" h="1559560">
                  <a:moveTo>
                    <a:pt x="0" y="0"/>
                  </a:moveTo>
                  <a:lnTo>
                    <a:pt x="3362960" y="0"/>
                  </a:lnTo>
                  <a:lnTo>
                    <a:pt x="3362960" y="1559560"/>
                  </a:lnTo>
                  <a:lnTo>
                    <a:pt x="0" y="1559560"/>
                  </a:lnTo>
                  <a:lnTo>
                    <a:pt x="0" y="0"/>
                  </a:lnTo>
                  <a:close/>
                </a:path>
              </a:pathLst>
            </a:custGeom>
          </p:spPr>
        </p:sp>
      </p:grpSp>
      <p:sp>
        <p:nvSpPr>
          <p:cNvPr id="4" name="文本框 3"/>
          <p:cNvSpPr txBox="1"/>
          <p:nvPr>
            <p:custDataLst>
              <p:tags r:id="rId18"/>
            </p:custDataLst>
          </p:nvPr>
        </p:nvSpPr>
        <p:spPr>
          <a:xfrm>
            <a:off x="8920759" y="3174468"/>
            <a:ext cx="2195780" cy="591438"/>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95"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260%  </a:t>
            </a:r>
            <a:r>
              <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完成率</a:t>
            </a:r>
            <a:endPar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9"/>
          <p:cNvSpPr txBox="1"/>
          <p:nvPr>
            <p:custDataLst>
              <p:tags r:id="rId19"/>
            </p:custDataLst>
          </p:nvPr>
        </p:nvSpPr>
        <p:spPr>
          <a:xfrm>
            <a:off x="8920759" y="3765907"/>
            <a:ext cx="190059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拉新目标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2850</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20"/>
            </p:custDataLst>
          </p:nvPr>
        </p:nvSpPr>
        <p:spPr>
          <a:xfrm>
            <a:off x="8991627" y="4501743"/>
            <a:ext cx="2191518" cy="591438"/>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95"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89.9% </a:t>
            </a:r>
            <a:r>
              <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留存率</a:t>
            </a:r>
            <a:endPar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文本框 11"/>
          <p:cNvSpPr txBox="1"/>
          <p:nvPr>
            <p:custDataLst>
              <p:tags r:id="rId21"/>
            </p:custDataLst>
          </p:nvPr>
        </p:nvSpPr>
        <p:spPr>
          <a:xfrm>
            <a:off x="8916910" y="5093432"/>
            <a:ext cx="1580201" cy="553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总留存人数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7429</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PA-饼状 7"/>
          <p:cNvSpPr/>
          <p:nvPr>
            <p:custDataLst>
              <p:tags r:id="rId22"/>
            </p:custDataLst>
          </p:nvPr>
        </p:nvSpPr>
        <p:spPr>
          <a:xfrm>
            <a:off x="7627069" y="1529106"/>
            <a:ext cx="1058947" cy="1058314"/>
          </a:xfrm>
          <a:prstGeom prst="pie">
            <a:avLst>
              <a:gd name="adj1" fmla="val 16200000"/>
              <a:gd name="adj2" fmla="val 5816304"/>
            </a:avLst>
          </a:prstGeom>
          <a:solidFill>
            <a:srgbClr val="FFC000"/>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1096770" y="439293"/>
            <a:ext cx="2595880" cy="383540"/>
          </a:xfrm>
          <a:prstGeom prst="rect">
            <a:avLst/>
          </a:prstGeom>
          <a:noFill/>
        </p:spPr>
        <p:txBody>
          <a:bodyPr wrap="none" rtlCol="0">
            <a:spAutoFit/>
          </a:bodyPr>
          <a:lstStyle/>
          <a:p>
            <a:pPr algn="ctr"/>
            <a:r>
              <a:rPr lang="zh-CN" altLang="en-US" sz="1900" b="1">
                <a:sym typeface="+mn-ea"/>
              </a:rPr>
              <a:t>案例一</a:t>
            </a:r>
            <a:r>
              <a:rPr lang="zh-CN" altLang="en-US" sz="1900" b="1">
                <a:sym typeface="+mn-ea"/>
              </a:rPr>
              <a:t>解析：裂变数据</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6" name="图片 5" descr="resource"/>
            <p:cNvPicPr>
              <a:picLocks noChangeAspect="1"/>
            </p:cNvPicPr>
            <p:nvPr/>
          </p:nvPicPr>
          <p:blipFill>
            <a:blip r:embed="rId23"/>
            <a:stretch>
              <a:fillRect/>
            </a:stretch>
          </p:blipFill>
          <p:spPr>
            <a:xfrm>
              <a:off x="5235" y="1585"/>
              <a:ext cx="337" cy="709"/>
            </a:xfrm>
            <a:prstGeom prst="rect">
              <a:avLst/>
            </a:prstGeom>
          </p:spPr>
        </p:pic>
        <p:pic>
          <p:nvPicPr>
            <p:cNvPr id="13" name="图片 12" descr="resource"/>
            <p:cNvPicPr>
              <a:picLocks noChangeAspect="1"/>
            </p:cNvPicPr>
            <p:nvPr/>
          </p:nvPicPr>
          <p:blipFill>
            <a:blip r:embed="rId24"/>
            <a:stretch>
              <a:fillRect/>
            </a:stretch>
          </p:blipFill>
          <p:spPr>
            <a:xfrm>
              <a:off x="4982" y="1585"/>
              <a:ext cx="337" cy="709"/>
            </a:xfrm>
            <a:prstGeom prst="rect">
              <a:avLst/>
            </a:prstGeom>
          </p:spPr>
        </p:pic>
        <p:pic>
          <p:nvPicPr>
            <p:cNvPr id="7" name="图片 6" descr="resource"/>
            <p:cNvPicPr>
              <a:picLocks noChangeAspect="1"/>
            </p:cNvPicPr>
            <p:nvPr/>
          </p:nvPicPr>
          <p:blipFill>
            <a:blip r:embed="rId2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14" name="对角圆角矩形 13"/>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2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ustDataLst>
      <p:tags r:id="rId2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2000" fill="hold">
                                          <p:stCondLst>
                                            <p:cond delay="0"/>
                                          </p:stCondLst>
                                        </p:cTn>
                                        <p:tgtEl>
                                          <p:spTgt spid="3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2000"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4000" fill="hold">
                                          <p:stCondLst>
                                            <p:cond delay="0"/>
                                          </p:stCondLst>
                                        </p:cTn>
                                        <p:tgtEl>
                                          <p:spTgt spid="64"/>
                                        </p:tgtEl>
                                        <p:attrNameLst>
                                          <p:attrName>style.visibility</p:attrName>
                                        </p:attrNameLst>
                                      </p:cBhvr>
                                      <p:to>
                                        <p:strVal val="visible"/>
                                      </p:to>
                                    </p:set>
                                    <p:animEffect transition="in" filter="wheel(1)">
                                      <p:cBhvr>
                                        <p:cTn id="13" dur="4000"/>
                                        <p:tgtEl>
                                          <p:spTgt spid="64"/>
                                        </p:tgtEl>
                                      </p:cBhvr>
                                    </p:animEffect>
                                  </p:childTnLst>
                                </p:cTn>
                              </p:par>
                              <p:par>
                                <p:cTn id="14" presetID="1" presetClass="entr" presetSubtype="0" fill="hold" grpId="2" nodeType="withEffect">
                                  <p:stCondLst>
                                    <p:cond delay="0"/>
                                  </p:stCondLst>
                                  <p:childTnLst>
                                    <p:set>
                                      <p:cBhvr>
                                        <p:cTn id="15" dur="2000" fill="hold">
                                          <p:stCondLst>
                                            <p:cond delay="0"/>
                                          </p:stCondLst>
                                        </p:cTn>
                                        <p:tgtEl>
                                          <p:spTgt spid="4"/>
                                        </p:tgtEl>
                                        <p:attrNameLst>
                                          <p:attrName>style.visibility</p:attrName>
                                        </p:attrNameLst>
                                      </p:cBhvr>
                                      <p:to>
                                        <p:strVal val="visible"/>
                                      </p:to>
                                    </p:set>
                                  </p:childTnLst>
                                </p:cTn>
                              </p:par>
                              <p:par>
                                <p:cTn id="16" presetID="1" presetClass="entr" presetSubtype="0" fill="hold" grpId="2" nodeType="withEffect">
                                  <p:stCondLst>
                                    <p:cond delay="0"/>
                                  </p:stCondLst>
                                  <p:childTnLst>
                                    <p:set>
                                      <p:cBhvr>
                                        <p:cTn id="17" dur="2000"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5" grpId="2" bldLvl="0" animBg="1"/>
      <p:bldP spid="56" grpId="0"/>
      <p:bldP spid="56" grpId="1"/>
      <p:bldP spid="56" grpId="2"/>
      <p:bldP spid="4" grpId="0"/>
      <p:bldP spid="4" grpId="1"/>
      <p:bldP spid="4" grpId="2"/>
      <p:bldP spid="11" grpId="0"/>
      <p:bldP spid="11" grpId="1"/>
      <p:bldP spid="11"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83264" y="3125875"/>
            <a:ext cx="2658354" cy="1383030"/>
          </a:xfrm>
          <a:prstGeom prst="rect">
            <a:avLst/>
          </a:prstGeom>
          <a:noFill/>
        </p:spPr>
        <p:txBody>
          <a:bodyPr wrap="square" rtlCol="0" anchor="t">
            <a:spAutoFit/>
          </a:bodyPr>
          <a:lstStyle/>
          <a:p>
            <a:pPr algn="ctr">
              <a:lnSpc>
                <a:spcPct val="160000"/>
              </a:lnSpc>
            </a:pPr>
            <a:r>
              <a:rPr lang="zh-CN" altLang="en-US" sz="1045" b="1"/>
              <a:t>行业：儿童服装、童鞋</a:t>
            </a:r>
            <a:endParaRPr lang="zh-CN" altLang="en-US" sz="1045" b="1"/>
          </a:p>
          <a:p>
            <a:pPr algn="ctr">
              <a:lnSpc>
                <a:spcPct val="160000"/>
              </a:lnSpc>
            </a:pPr>
            <a:endParaRPr lang="zh-CN" altLang="en-US" sz="1045" b="1"/>
          </a:p>
          <a:p>
            <a:pPr algn="ctr">
              <a:lnSpc>
                <a:spcPct val="160000"/>
              </a:lnSpc>
            </a:pPr>
            <a:r>
              <a:rPr lang="zh-CN" altLang="en-US" sz="1045" b="1"/>
              <a:t>人群：儿童</a:t>
            </a:r>
            <a:r>
              <a:rPr lang="en-US" altLang="zh-CN" sz="1045" b="1"/>
              <a:t>&amp;</a:t>
            </a:r>
            <a:r>
              <a:rPr lang="zh-CN" altLang="en-US" sz="1045" b="1"/>
              <a:t>宝妈</a:t>
            </a:r>
            <a:endParaRPr lang="zh-CN" altLang="en-US" sz="1045" b="1"/>
          </a:p>
          <a:p>
            <a:pPr algn="ctr">
              <a:lnSpc>
                <a:spcPct val="160000"/>
              </a:lnSpc>
            </a:pPr>
            <a:endParaRPr lang="zh-CN" altLang="en-US" sz="1045" b="1"/>
          </a:p>
          <a:p>
            <a:pPr algn="ctr">
              <a:lnSpc>
                <a:spcPct val="160000"/>
              </a:lnSpc>
            </a:pPr>
            <a:endParaRPr lang="zh-CN" altLang="en-US" sz="1045" b="1"/>
          </a:p>
        </p:txBody>
      </p:sp>
      <p:sp>
        <p:nvSpPr>
          <p:cNvPr id="110" name="文本框 109"/>
          <p:cNvSpPr txBox="1"/>
          <p:nvPr/>
        </p:nvSpPr>
        <p:spPr>
          <a:xfrm>
            <a:off x="1025854" y="2677764"/>
            <a:ext cx="2183917" cy="346075"/>
          </a:xfrm>
          <a:prstGeom prst="rect">
            <a:avLst/>
          </a:prstGeom>
          <a:noFill/>
        </p:spPr>
        <p:txBody>
          <a:bodyPr wrap="square" rtlCol="0" anchor="t">
            <a:spAutoFit/>
          </a:bodyPr>
          <a:lstStyle/>
          <a:p>
            <a:pPr algn="ctr"/>
            <a:r>
              <a:rPr lang="zh-CN" altLang="en-US" sz="1660" b="1">
                <a:latin typeface="微软雅黑" panose="020B0503020204020204" pitchFamily="34" charset="-122"/>
                <a:ea typeface="微软雅黑" panose="020B0503020204020204" pitchFamily="34" charset="-122"/>
                <a:sym typeface="+mn-ea"/>
              </a:rPr>
              <a:t>某童装品牌</a:t>
            </a:r>
            <a:endParaRPr lang="en-US" altLang="zh-CN" sz="1660" b="1">
              <a:solidFill>
                <a:schemeClr val="tx1"/>
              </a:solidFill>
              <a:latin typeface="微软雅黑" panose="020B0503020204020204" pitchFamily="34" charset="-122"/>
              <a:ea typeface="微软雅黑" panose="020B0503020204020204" pitchFamily="34" charset="-122"/>
              <a:sym typeface="+mn-ea"/>
            </a:endParaRPr>
          </a:p>
        </p:txBody>
      </p:sp>
      <p:sp>
        <p:nvSpPr>
          <p:cNvPr id="164" name="矩形 163"/>
          <p:cNvSpPr/>
          <p:nvPr/>
        </p:nvSpPr>
        <p:spPr>
          <a:xfrm>
            <a:off x="711277" y="2320623"/>
            <a:ext cx="2812451" cy="221675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3" name="Oval 10"/>
          <p:cNvSpPr/>
          <p:nvPr>
            <p:custDataLst>
              <p:tags r:id="rId1"/>
            </p:custDataLst>
          </p:nvPr>
        </p:nvSpPr>
        <p:spPr>
          <a:xfrm>
            <a:off x="4249082" y="2025638"/>
            <a:ext cx="2671006" cy="2671006"/>
          </a:xfrm>
          <a:prstGeom prst="ellipse">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2"/>
            </p:custDataLst>
          </p:nvPr>
        </p:nvSpPr>
        <p:spPr>
          <a:xfrm>
            <a:off x="4670919" y="2999706"/>
            <a:ext cx="1810237" cy="905188"/>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8913</a:t>
            </a:r>
            <a:endPar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custDataLst>
              <p:tags r:id="rId3"/>
            </p:custDataLst>
          </p:nvPr>
        </p:nvSpPr>
        <p:spPr>
          <a:xfrm>
            <a:off x="8316557" y="1721757"/>
            <a:ext cx="2949969" cy="7465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1.19</a:t>
            </a:r>
            <a:r>
              <a:rPr kumimoji="0" lang="zh-CN" altLang="en-US" sz="27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元  </a:t>
            </a:r>
            <a:r>
              <a:rPr kumimoji="0" lang="zh-CN" altLang="en-US" sz="27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人均花费</a:t>
            </a:r>
            <a:endParaRPr kumimoji="0" lang="zh-CN" altLang="en-US" sz="27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6"/>
          <p:cNvSpPr txBox="1"/>
          <p:nvPr>
            <p:custDataLst>
              <p:tags r:id="rId4"/>
            </p:custDataLst>
          </p:nvPr>
        </p:nvSpPr>
        <p:spPr>
          <a:xfrm>
            <a:off x="8316557" y="2352942"/>
            <a:ext cx="228076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实际留存人数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7429</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文本框 12"/>
          <p:cNvSpPr txBox="1"/>
          <p:nvPr>
            <p:custDataLst>
              <p:tags r:id="rId5"/>
            </p:custDataLst>
          </p:nvPr>
        </p:nvSpPr>
        <p:spPr>
          <a:xfrm>
            <a:off x="4813983" y="4984783"/>
            <a:ext cx="1523464" cy="386569"/>
          </a:xfrm>
          <a:prstGeom prst="rect">
            <a:avLst/>
          </a:prstGeom>
          <a:noFill/>
        </p:spPr>
        <p:txBody>
          <a:bodyPr wrap="square" lIns="85152" tIns="31930" rIns="53219" bIns="31930"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活动花费（元）</a:t>
            </a:r>
            <a:endPar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6"/>
            </p:custDataLst>
          </p:nvPr>
        </p:nvSpPr>
        <p:spPr>
          <a:xfrm>
            <a:off x="8316557" y="3636861"/>
            <a:ext cx="2557696" cy="631185"/>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1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43.4%  </a:t>
            </a:r>
            <a:r>
              <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兑换率</a:t>
            </a:r>
            <a:endPar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文本框 14"/>
          <p:cNvSpPr txBox="1"/>
          <p:nvPr>
            <p:custDataLst>
              <p:tags r:id="rId7"/>
            </p:custDataLst>
          </p:nvPr>
        </p:nvSpPr>
        <p:spPr>
          <a:xfrm>
            <a:off x="8316557" y="4268046"/>
            <a:ext cx="228076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派发奖品数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1250</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spc="120" noProof="0">
              <a:ln>
                <a:noFill/>
              </a:ln>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spc="120" noProof="0">
                <a:ln>
                  <a:noFill/>
                </a:ln>
                <a:effectLst/>
                <a:uLnTx/>
                <a:uFillTx/>
                <a:latin typeface="Arial" panose="020B0604020202020204" pitchFamily="34" charset="0"/>
                <a:ea typeface="微软雅黑" panose="020B0503020204020204" pitchFamily="34" charset="-122"/>
                <a:sym typeface="Arial" panose="020B0604020202020204" pitchFamily="34" charset="0"/>
              </a:rPr>
              <a:t>实际兑换数 </a:t>
            </a:r>
            <a:r>
              <a:rPr lang="en-US" sz="1795" b="1" i="1" spc="12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543</a:t>
            </a:r>
            <a:endParaRPr kumimoji="0" lang="en-US"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文本框 3"/>
          <p:cNvSpPr txBox="1"/>
          <p:nvPr/>
        </p:nvSpPr>
        <p:spPr>
          <a:xfrm>
            <a:off x="1096770" y="439293"/>
            <a:ext cx="2595880" cy="383540"/>
          </a:xfrm>
          <a:prstGeom prst="rect">
            <a:avLst/>
          </a:prstGeom>
          <a:noFill/>
        </p:spPr>
        <p:txBody>
          <a:bodyPr wrap="none" rtlCol="0">
            <a:spAutoFit/>
          </a:bodyPr>
          <a:lstStyle/>
          <a:p>
            <a:pPr algn="ctr"/>
            <a:r>
              <a:rPr lang="zh-CN" altLang="en-US" sz="1900" b="1">
                <a:sym typeface="+mn-ea"/>
              </a:rPr>
              <a:t>案例一</a:t>
            </a:r>
            <a:r>
              <a:rPr lang="zh-CN" altLang="en-US" sz="1900" b="1">
                <a:sym typeface="+mn-ea"/>
              </a:rPr>
              <a:t>解析：裂变数据</a:t>
            </a:r>
            <a:endParaRPr lang="zh-CN" sz="1900" b="1">
              <a:solidFill>
                <a:schemeClr val="tx1"/>
              </a:solidFill>
              <a:sym typeface="+mn-ea"/>
            </a:endParaRPr>
          </a:p>
        </p:txBody>
      </p:sp>
      <p:grpSp>
        <p:nvGrpSpPr>
          <p:cNvPr id="8" name="组合 7"/>
          <p:cNvGrpSpPr/>
          <p:nvPr/>
        </p:nvGrpSpPr>
        <p:grpSpPr>
          <a:xfrm>
            <a:off x="565947" y="472495"/>
            <a:ext cx="405972" cy="332777"/>
            <a:chOff x="4729" y="1585"/>
            <a:chExt cx="842" cy="708"/>
          </a:xfrm>
        </p:grpSpPr>
        <p:pic>
          <p:nvPicPr>
            <p:cNvPr id="9" name="图片 8" descr="resource"/>
            <p:cNvPicPr>
              <a:picLocks noChangeAspect="1"/>
            </p:cNvPicPr>
            <p:nvPr/>
          </p:nvPicPr>
          <p:blipFill>
            <a:blip r:embed="rId8"/>
            <a:stretch>
              <a:fillRect/>
            </a:stretch>
          </p:blipFill>
          <p:spPr>
            <a:xfrm>
              <a:off x="5235" y="1585"/>
              <a:ext cx="337" cy="709"/>
            </a:xfrm>
            <a:prstGeom prst="rect">
              <a:avLst/>
            </a:prstGeom>
          </p:spPr>
        </p:pic>
        <p:pic>
          <p:nvPicPr>
            <p:cNvPr id="10" name="图片 9" descr="resource"/>
            <p:cNvPicPr>
              <a:picLocks noChangeAspect="1"/>
            </p:cNvPicPr>
            <p:nvPr/>
          </p:nvPicPr>
          <p:blipFill>
            <a:blip r:embed="rId9"/>
            <a:stretch>
              <a:fillRect/>
            </a:stretch>
          </p:blipFill>
          <p:spPr>
            <a:xfrm>
              <a:off x="4982" y="1585"/>
              <a:ext cx="337" cy="709"/>
            </a:xfrm>
            <a:prstGeom prst="rect">
              <a:avLst/>
            </a:prstGeom>
          </p:spPr>
        </p:pic>
        <p:pic>
          <p:nvPicPr>
            <p:cNvPr id="11" name="图片 10" descr="resource"/>
            <p:cNvPicPr>
              <a:picLocks noChangeAspect="1"/>
            </p:cNvPicPr>
            <p:nvPr/>
          </p:nvPicPr>
          <p:blipFill>
            <a:blip r:embed="rId8"/>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0"/>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2000" fill="hold">
                                          <p:stCondLst>
                                            <p:cond delay="0"/>
                                          </p:stCondLst>
                                        </p:cTn>
                                        <p:tgtEl>
                                          <p:spTgt spid="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2000"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2000"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bldLvl="0" animBg="1"/>
      <p:bldP spid="6" grpId="0"/>
      <p:bldP spid="6" grpId="1"/>
      <p:bldP spid="6" grpId="2"/>
      <p:bldP spid="14" grpId="0"/>
      <p:bldP spid="14" grpId="1"/>
      <p:bldP spid="1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978597" y="1306764"/>
            <a:ext cx="2430951" cy="607695"/>
          </a:xfrm>
          <a:prstGeom prst="rect">
            <a:avLst/>
          </a:prstGeom>
          <a:noFill/>
        </p:spPr>
        <p:txBody>
          <a:bodyPr wrap="square" rtlCol="0" anchor="t">
            <a:spAutoFit/>
          </a:bodyPr>
          <a:lstStyle/>
          <a:p>
            <a:pPr algn="ctr">
              <a:lnSpc>
                <a:spcPct val="160000"/>
              </a:lnSpc>
            </a:pPr>
            <a:r>
              <a:rPr lang="zh-CN" altLang="en-US" sz="1045" b="1"/>
              <a:t>行业：洗护用品、护肤品</a:t>
            </a:r>
            <a:endParaRPr lang="zh-CN" altLang="en-US" sz="1045" b="1"/>
          </a:p>
          <a:p>
            <a:pPr algn="ctr">
              <a:lnSpc>
                <a:spcPct val="160000"/>
              </a:lnSpc>
            </a:pPr>
            <a:r>
              <a:rPr lang="zh-CN" altLang="en-US" sz="1045" b="1"/>
              <a:t>人群：</a:t>
            </a:r>
            <a:r>
              <a:rPr lang="en-US" sz="1045" b="1"/>
              <a:t>20-40</a:t>
            </a:r>
            <a:r>
              <a:rPr lang="zh-CN" altLang="en-US" sz="1045" b="1"/>
              <a:t>岁女性群体</a:t>
            </a:r>
            <a:endParaRPr lang="zh-CN" altLang="en-US" sz="1045" b="1"/>
          </a:p>
        </p:txBody>
      </p:sp>
      <p:sp>
        <p:nvSpPr>
          <p:cNvPr id="4" name="文本框 3"/>
          <p:cNvSpPr txBox="1"/>
          <p:nvPr/>
        </p:nvSpPr>
        <p:spPr>
          <a:xfrm>
            <a:off x="2177174" y="1002889"/>
            <a:ext cx="2035510"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某洗护品牌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2049481" y="942608"/>
            <a:ext cx="2291707" cy="1077562"/>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graphicFrame>
        <p:nvGraphicFramePr>
          <p:cNvPr id="14" name="图表 13"/>
          <p:cNvGraphicFramePr/>
          <p:nvPr/>
        </p:nvGraphicFramePr>
        <p:xfrm>
          <a:off x="5305117" y="1279420"/>
          <a:ext cx="6383467" cy="4667352"/>
        </p:xfrm>
        <a:graphic>
          <a:graphicData uri="http://schemas.openxmlformats.org/drawingml/2006/chart">
            <c:chart xmlns:c="http://schemas.openxmlformats.org/drawingml/2006/chart" xmlns:r="http://schemas.openxmlformats.org/officeDocument/2006/relationships" r:id="rId1"/>
          </a:graphicData>
        </a:graphic>
      </p:graphicFrame>
      <p:pic>
        <p:nvPicPr>
          <p:cNvPr id="12" name="图片 11"/>
          <p:cNvPicPr>
            <a:picLocks noChangeAspect="1"/>
          </p:cNvPicPr>
          <p:nvPr/>
        </p:nvPicPr>
        <p:blipFill>
          <a:blip r:embed="rId2"/>
          <a:stretch>
            <a:fillRect/>
          </a:stretch>
        </p:blipFill>
        <p:spPr>
          <a:xfrm>
            <a:off x="972369" y="2136844"/>
            <a:ext cx="4125520" cy="4287119"/>
          </a:xfrm>
          <a:prstGeom prst="rect">
            <a:avLst/>
          </a:prstGeom>
        </p:spPr>
      </p:pic>
      <p:sp>
        <p:nvSpPr>
          <p:cNvPr id="6" name="文本框 5"/>
          <p:cNvSpPr txBox="1"/>
          <p:nvPr/>
        </p:nvSpPr>
        <p:spPr>
          <a:xfrm>
            <a:off x="1579370" y="439293"/>
            <a:ext cx="1630680" cy="383540"/>
          </a:xfrm>
          <a:prstGeom prst="rect">
            <a:avLst/>
          </a:prstGeom>
          <a:noFill/>
        </p:spPr>
        <p:txBody>
          <a:bodyPr wrap="none" rtlCol="0">
            <a:spAutoFit/>
          </a:bodyPr>
          <a:lstStyle/>
          <a:p>
            <a:pPr algn="ctr"/>
            <a:r>
              <a:rPr lang="zh-CN" altLang="en-US" sz="1900" b="1">
                <a:sym typeface="+mn-ea"/>
              </a:rPr>
              <a:t>裂变案例数据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3"/>
            <a:stretch>
              <a:fillRect/>
            </a:stretch>
          </p:blipFill>
          <p:spPr>
            <a:xfrm>
              <a:off x="5235" y="1585"/>
              <a:ext cx="337" cy="709"/>
            </a:xfrm>
            <a:prstGeom prst="rect">
              <a:avLst/>
            </a:prstGeom>
          </p:spPr>
        </p:pic>
        <p:pic>
          <p:nvPicPr>
            <p:cNvPr id="13" name="图片 12" descr="resource"/>
            <p:cNvPicPr>
              <a:picLocks noChangeAspect="1"/>
            </p:cNvPicPr>
            <p:nvPr/>
          </p:nvPicPr>
          <p:blipFill>
            <a:blip r:embed="rId4"/>
            <a:stretch>
              <a:fillRect/>
            </a:stretch>
          </p:blipFill>
          <p:spPr>
            <a:xfrm>
              <a:off x="4982" y="1585"/>
              <a:ext cx="337" cy="709"/>
            </a:xfrm>
            <a:prstGeom prst="rect">
              <a:avLst/>
            </a:prstGeom>
          </p:spPr>
        </p:pic>
        <p:pic>
          <p:nvPicPr>
            <p:cNvPr id="9" name="图片 8" descr="resource"/>
            <p:cNvPicPr>
              <a:picLocks noChangeAspect="1"/>
            </p:cNvPicPr>
            <p:nvPr/>
          </p:nvPicPr>
          <p:blipFill>
            <a:blip r:embed="rId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806723" y="1483239"/>
            <a:ext cx="2658354" cy="607695"/>
          </a:xfrm>
          <a:prstGeom prst="rect">
            <a:avLst/>
          </a:prstGeom>
          <a:noFill/>
        </p:spPr>
        <p:txBody>
          <a:bodyPr wrap="square" rtlCol="0" anchor="t">
            <a:spAutoFit/>
          </a:bodyPr>
          <a:lstStyle/>
          <a:p>
            <a:pPr algn="ctr">
              <a:lnSpc>
                <a:spcPct val="160000"/>
              </a:lnSpc>
            </a:pPr>
            <a:r>
              <a:rPr lang="zh-CN" altLang="en-US" sz="1045" b="1"/>
              <a:t>行业：服装</a:t>
            </a:r>
            <a:br>
              <a:rPr lang="zh-CN" altLang="en-US" sz="1045" b="1"/>
            </a:br>
            <a:r>
              <a:rPr lang="zh-CN" altLang="en-US" sz="1045" b="1"/>
              <a:t>人群：年轻女性</a:t>
            </a:r>
            <a:endParaRPr lang="zh-CN" altLang="en-US" sz="1045" b="1"/>
          </a:p>
        </p:txBody>
      </p:sp>
      <p:sp>
        <p:nvSpPr>
          <p:cNvPr id="4" name="文本框 3"/>
          <p:cNvSpPr txBox="1"/>
          <p:nvPr/>
        </p:nvSpPr>
        <p:spPr>
          <a:xfrm>
            <a:off x="2044031" y="111813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某女装品牌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2158061" y="942717"/>
            <a:ext cx="1955662" cy="1309266"/>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graphicFrame>
        <p:nvGraphicFramePr>
          <p:cNvPr id="9" name="图表 8"/>
          <p:cNvGraphicFramePr/>
          <p:nvPr/>
        </p:nvGraphicFramePr>
        <p:xfrm>
          <a:off x="5394472" y="1482845"/>
          <a:ext cx="6216798" cy="4394851"/>
        </p:xfrm>
        <a:graphic>
          <a:graphicData uri="http://schemas.openxmlformats.org/drawingml/2006/chart">
            <c:chart xmlns:c="http://schemas.openxmlformats.org/drawingml/2006/chart" xmlns:r="http://schemas.openxmlformats.org/officeDocument/2006/relationships" r:id="rId1"/>
          </a:graphicData>
        </a:graphic>
      </p:graphicFrame>
      <p:pic>
        <p:nvPicPr>
          <p:cNvPr id="8" name="图片 7"/>
          <p:cNvPicPr>
            <a:picLocks noChangeAspect="1"/>
          </p:cNvPicPr>
          <p:nvPr/>
        </p:nvPicPr>
        <p:blipFill>
          <a:blip r:embed="rId2"/>
          <a:stretch>
            <a:fillRect/>
          </a:stretch>
        </p:blipFill>
        <p:spPr>
          <a:xfrm>
            <a:off x="613805" y="2423964"/>
            <a:ext cx="4781422" cy="3659736"/>
          </a:xfrm>
          <a:prstGeom prst="rect">
            <a:avLst/>
          </a:prstGeom>
        </p:spPr>
      </p:pic>
      <p:sp>
        <p:nvSpPr>
          <p:cNvPr id="6" name="文本框 5"/>
          <p:cNvSpPr txBox="1"/>
          <p:nvPr/>
        </p:nvSpPr>
        <p:spPr>
          <a:xfrm>
            <a:off x="1579370" y="439293"/>
            <a:ext cx="1630680" cy="383540"/>
          </a:xfrm>
          <a:prstGeom prst="rect">
            <a:avLst/>
          </a:prstGeom>
          <a:noFill/>
        </p:spPr>
        <p:txBody>
          <a:bodyPr wrap="none" rtlCol="0">
            <a:spAutoFit/>
          </a:bodyPr>
          <a:lstStyle/>
          <a:p>
            <a:pPr algn="ctr"/>
            <a:r>
              <a:rPr lang="zh-CN" altLang="en-US" sz="1900" b="1">
                <a:sym typeface="+mn-ea"/>
              </a:rPr>
              <a:t>裂变案例数据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10" name="图片 9" descr="resource"/>
            <p:cNvPicPr>
              <a:picLocks noChangeAspect="1"/>
            </p:cNvPicPr>
            <p:nvPr/>
          </p:nvPicPr>
          <p:blipFill>
            <a:blip r:embed="rId3"/>
            <a:stretch>
              <a:fillRect/>
            </a:stretch>
          </p:blipFill>
          <p:spPr>
            <a:xfrm>
              <a:off x="5235" y="1585"/>
              <a:ext cx="337" cy="709"/>
            </a:xfrm>
            <a:prstGeom prst="rect">
              <a:avLst/>
            </a:prstGeom>
          </p:spPr>
        </p:pic>
        <p:pic>
          <p:nvPicPr>
            <p:cNvPr id="13" name="图片 12" descr="resource"/>
            <p:cNvPicPr>
              <a:picLocks noChangeAspect="1"/>
            </p:cNvPicPr>
            <p:nvPr/>
          </p:nvPicPr>
          <p:blipFill>
            <a:blip r:embed="rId4"/>
            <a:stretch>
              <a:fillRect/>
            </a:stretch>
          </p:blipFill>
          <p:spPr>
            <a:xfrm>
              <a:off x="4982" y="1585"/>
              <a:ext cx="337" cy="709"/>
            </a:xfrm>
            <a:prstGeom prst="rect">
              <a:avLst/>
            </a:prstGeom>
          </p:spPr>
        </p:pic>
        <p:pic>
          <p:nvPicPr>
            <p:cNvPr id="11" name="图片 10" descr="resource"/>
            <p:cNvPicPr>
              <a:picLocks noChangeAspect="1"/>
            </p:cNvPicPr>
            <p:nvPr/>
          </p:nvPicPr>
          <p:blipFill>
            <a:blip r:embed="rId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806723" y="1483239"/>
            <a:ext cx="2658354" cy="607695"/>
          </a:xfrm>
          <a:prstGeom prst="rect">
            <a:avLst/>
          </a:prstGeom>
          <a:noFill/>
        </p:spPr>
        <p:txBody>
          <a:bodyPr wrap="square" rtlCol="0" anchor="t">
            <a:spAutoFit/>
          </a:bodyPr>
          <a:lstStyle/>
          <a:p>
            <a:pPr algn="ctr">
              <a:lnSpc>
                <a:spcPct val="160000"/>
              </a:lnSpc>
            </a:pPr>
            <a:r>
              <a:rPr lang="zh-CN" altLang="en-US" sz="1045" b="1"/>
              <a:t>行业：大屏电视</a:t>
            </a:r>
            <a:r>
              <a:rPr lang="en-US" altLang="zh-CN" sz="1045" b="1"/>
              <a:t>OTC</a:t>
            </a:r>
            <a:endParaRPr lang="zh-CN" altLang="en-US" sz="1045" b="1"/>
          </a:p>
          <a:p>
            <a:pPr algn="ctr">
              <a:lnSpc>
                <a:spcPct val="160000"/>
              </a:lnSpc>
            </a:pPr>
            <a:r>
              <a:rPr lang="zh-CN" altLang="en-US" sz="1045" b="1"/>
              <a:t>人群：家庭用户</a:t>
            </a:r>
            <a:endParaRPr lang="zh-CN" altLang="en-US" sz="1045" b="1"/>
          </a:p>
        </p:txBody>
      </p:sp>
      <p:sp>
        <p:nvSpPr>
          <p:cNvPr id="4" name="文本框 3"/>
          <p:cNvSpPr txBox="1"/>
          <p:nvPr/>
        </p:nvSpPr>
        <p:spPr>
          <a:xfrm>
            <a:off x="2044031" y="111813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a:t>
            </a:r>
            <a:r>
              <a:rPr lang="en-US" altLang="zh-CN" sz="1660" b="1">
                <a:solidFill>
                  <a:schemeClr val="tx1"/>
                </a:solidFill>
                <a:latin typeface="微软雅黑" panose="020B0503020204020204" pitchFamily="34" charset="-122"/>
                <a:ea typeface="微软雅黑" panose="020B0503020204020204" pitchFamily="34" charset="-122"/>
                <a:sym typeface="+mn-ea"/>
              </a:rPr>
              <a:t>OTC</a:t>
            </a:r>
            <a:r>
              <a:rPr lang="zh-CN" altLang="en-US" sz="1660" b="1">
                <a:solidFill>
                  <a:schemeClr val="tx1"/>
                </a:solidFill>
                <a:latin typeface="微软雅黑" panose="020B0503020204020204" pitchFamily="34" charset="-122"/>
                <a:ea typeface="微软雅黑" panose="020B0503020204020204" pitchFamily="34" charset="-122"/>
                <a:sym typeface="+mn-ea"/>
              </a:rPr>
              <a:t>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2158061" y="942717"/>
            <a:ext cx="1955662" cy="1309266"/>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6" name="文本框 5"/>
          <p:cNvSpPr txBox="1"/>
          <p:nvPr/>
        </p:nvSpPr>
        <p:spPr>
          <a:xfrm>
            <a:off x="1217420" y="439293"/>
            <a:ext cx="2354580" cy="383540"/>
          </a:xfrm>
          <a:prstGeom prst="rect">
            <a:avLst/>
          </a:prstGeom>
          <a:noFill/>
        </p:spPr>
        <p:txBody>
          <a:bodyPr wrap="none" rtlCol="0">
            <a:spAutoFit/>
          </a:bodyPr>
          <a:lstStyle/>
          <a:p>
            <a:pPr algn="ctr"/>
            <a:r>
              <a:rPr lang="zh-CN" altLang="en-US" sz="1900" b="1">
                <a:sym typeface="+mn-ea"/>
              </a:rPr>
              <a:t>案例解析：裂变数据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10" name="图片 9" descr="resource"/>
            <p:cNvPicPr>
              <a:picLocks noChangeAspect="1"/>
            </p:cNvPicPr>
            <p:nvPr/>
          </p:nvPicPr>
          <p:blipFill>
            <a:blip r:embed="rId1"/>
            <a:stretch>
              <a:fillRect/>
            </a:stretch>
          </p:blipFill>
          <p:spPr>
            <a:xfrm>
              <a:off x="5235" y="1585"/>
              <a:ext cx="337" cy="709"/>
            </a:xfrm>
            <a:prstGeom prst="rect">
              <a:avLst/>
            </a:prstGeom>
          </p:spPr>
        </p:pic>
        <p:pic>
          <p:nvPicPr>
            <p:cNvPr id="13" name="图片 12" descr="resource"/>
            <p:cNvPicPr>
              <a:picLocks noChangeAspect="1"/>
            </p:cNvPicPr>
            <p:nvPr/>
          </p:nvPicPr>
          <p:blipFill>
            <a:blip r:embed="rId2"/>
            <a:stretch>
              <a:fillRect/>
            </a:stretch>
          </p:blipFill>
          <p:spPr>
            <a:xfrm>
              <a:off x="4982" y="1585"/>
              <a:ext cx="337" cy="709"/>
            </a:xfrm>
            <a:prstGeom prst="rect">
              <a:avLst/>
            </a:prstGeom>
          </p:spPr>
        </p:pic>
        <p:pic>
          <p:nvPicPr>
            <p:cNvPr id="11" name="图片 10"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grpSp>
        <p:nvGrpSpPr>
          <p:cNvPr id="24" name="组合 23"/>
          <p:cNvGrpSpPr/>
          <p:nvPr/>
        </p:nvGrpSpPr>
        <p:grpSpPr>
          <a:xfrm>
            <a:off x="5439125" y="1577977"/>
            <a:ext cx="5896169" cy="4393255"/>
            <a:chOff x="2947" y="3281"/>
            <a:chExt cx="15020" cy="6027"/>
          </a:xfrm>
        </p:grpSpPr>
        <p:grpSp>
          <p:nvGrpSpPr>
            <p:cNvPr id="25" name="组合 24"/>
            <p:cNvGrpSpPr/>
            <p:nvPr/>
          </p:nvGrpSpPr>
          <p:grpSpPr>
            <a:xfrm>
              <a:off x="2947" y="3281"/>
              <a:ext cx="5393" cy="6027"/>
              <a:chOff x="2947" y="3293"/>
              <a:chExt cx="5393" cy="6027"/>
            </a:xfrm>
          </p:grpSpPr>
          <p:sp>
            <p:nvSpPr>
              <p:cNvPr id="70" name="Isosceles Triangle 8"/>
              <p:cNvSpPr/>
              <p:nvPr/>
            </p:nvSpPr>
            <p:spPr>
              <a:xfrm rot="16200000">
                <a:off x="2943" y="4838"/>
                <a:ext cx="1468" cy="1441"/>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rgbClr val="E38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76" name="Isosceles Triangle 6"/>
              <p:cNvSpPr/>
              <p:nvPr/>
            </p:nvSpPr>
            <p:spPr>
              <a:xfrm rot="16200000">
                <a:off x="2174" y="4066"/>
                <a:ext cx="2997" cy="145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rgbClr val="37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82" name="Isosceles Triangle 8"/>
              <p:cNvSpPr/>
              <p:nvPr/>
            </p:nvSpPr>
            <p:spPr>
              <a:xfrm rot="5400000" flipV="1">
                <a:off x="2953" y="6336"/>
                <a:ext cx="1468" cy="1441"/>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rgbClr val="4D7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88" name="Isosceles Triangle 6"/>
              <p:cNvSpPr/>
              <p:nvPr/>
            </p:nvSpPr>
            <p:spPr>
              <a:xfrm rot="5400000" flipV="1">
                <a:off x="2185" y="7096"/>
                <a:ext cx="2996" cy="145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rgbClr val="A63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398" y="3293"/>
                <a:ext cx="3942" cy="6027"/>
                <a:chOff x="4398" y="3293"/>
                <a:chExt cx="3942" cy="6027"/>
              </a:xfrm>
            </p:grpSpPr>
            <p:sp>
              <p:nvSpPr>
                <p:cNvPr id="72" name="Isosceles Triangle 8"/>
                <p:cNvSpPr/>
                <p:nvPr/>
              </p:nvSpPr>
              <p:spPr>
                <a:xfrm rot="5400000">
                  <a:off x="7467" y="5371"/>
                  <a:ext cx="1411" cy="317"/>
                </a:xfrm>
                <a:prstGeom prst="triangle">
                  <a:avLst/>
                </a:prstGeom>
                <a:solidFill>
                  <a:srgbClr val="ECA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78" name="Isosceles Triangle 7"/>
                <p:cNvSpPr/>
                <p:nvPr/>
              </p:nvSpPr>
              <p:spPr>
                <a:xfrm rot="5400000">
                  <a:off x="7467" y="3841"/>
                  <a:ext cx="1411" cy="317"/>
                </a:xfrm>
                <a:prstGeom prst="triangle">
                  <a:avLst/>
                </a:prstGeom>
                <a:solidFill>
                  <a:srgbClr val="4A7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84" name="Isosceles Triangle 14"/>
                <p:cNvSpPr/>
                <p:nvPr/>
              </p:nvSpPr>
              <p:spPr>
                <a:xfrm rot="16200000" flipV="1">
                  <a:off x="7476" y="6926"/>
                  <a:ext cx="1410" cy="317"/>
                </a:xfrm>
                <a:prstGeom prst="triangle">
                  <a:avLst/>
                </a:prstGeom>
                <a:solidFill>
                  <a:srgbClr val="67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398" y="3293"/>
                  <a:ext cx="3625" cy="6026"/>
                  <a:chOff x="4398" y="3293"/>
                  <a:chExt cx="3648" cy="6026"/>
                </a:xfrm>
              </p:grpSpPr>
              <p:sp>
                <p:nvSpPr>
                  <p:cNvPr id="71" name="Rectangle 6"/>
                  <p:cNvSpPr/>
                  <p:nvPr/>
                </p:nvSpPr>
                <p:spPr>
                  <a:xfrm>
                    <a:off x="4398" y="4824"/>
                    <a:ext cx="3639" cy="1411"/>
                  </a:xfrm>
                  <a:prstGeom prst="rect">
                    <a:avLst/>
                  </a:prstGeom>
                  <a:solidFill>
                    <a:srgbClr val="ECA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40">
                        <a:latin typeface="微软雅黑" panose="020B0503020204020204" pitchFamily="34" charset="-122"/>
                        <a:ea typeface="微软雅黑" panose="020B0503020204020204" pitchFamily="34" charset="-122"/>
                      </a:rPr>
                      <a:t>奖品</a:t>
                    </a:r>
                    <a:br>
                      <a:rPr lang="zh-CN" altLang="en-US" sz="2140">
                        <a:latin typeface="微软雅黑" panose="020B0503020204020204" pitchFamily="34" charset="-122"/>
                        <a:ea typeface="微软雅黑" panose="020B0503020204020204" pitchFamily="34" charset="-122"/>
                      </a:rPr>
                    </a:br>
                    <a:r>
                      <a:rPr lang="zh-CN" altLang="en-US" sz="2140">
                        <a:latin typeface="微软雅黑" panose="020B0503020204020204" pitchFamily="34" charset="-122"/>
                        <a:ea typeface="微软雅黑" panose="020B0503020204020204" pitchFamily="34" charset="-122"/>
                      </a:rPr>
                      <a:t>发放量</a:t>
                    </a:r>
                    <a:endParaRPr lang="zh-CN" altLang="en-US" sz="2140">
                      <a:latin typeface="微软雅黑" panose="020B0503020204020204" pitchFamily="34" charset="-122"/>
                      <a:ea typeface="微软雅黑" panose="020B0503020204020204" pitchFamily="34" charset="-122"/>
                    </a:endParaRPr>
                  </a:p>
                </p:txBody>
              </p:sp>
              <p:sp>
                <p:nvSpPr>
                  <p:cNvPr id="77" name="Rectangle 4"/>
                  <p:cNvSpPr/>
                  <p:nvPr/>
                </p:nvSpPr>
                <p:spPr>
                  <a:xfrm>
                    <a:off x="4398" y="3293"/>
                    <a:ext cx="3639" cy="1411"/>
                  </a:xfrm>
                  <a:prstGeom prst="rect">
                    <a:avLst/>
                  </a:prstGeom>
                  <a:solidFill>
                    <a:srgbClr val="4A7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40">
                        <a:latin typeface="微软雅黑" panose="020B0503020204020204" pitchFamily="34" charset="-122"/>
                        <a:ea typeface="微软雅黑" panose="020B0503020204020204" pitchFamily="34" charset="-122"/>
                      </a:rPr>
                      <a:t>成功</a:t>
                    </a:r>
                    <a:br>
                      <a:rPr lang="zh-CN" altLang="en-US" sz="2140">
                        <a:latin typeface="微软雅黑" panose="020B0503020204020204" pitchFamily="34" charset="-122"/>
                        <a:ea typeface="微软雅黑" panose="020B0503020204020204" pitchFamily="34" charset="-122"/>
                      </a:rPr>
                    </a:br>
                    <a:r>
                      <a:rPr lang="zh-CN" altLang="en-US" sz="2140">
                        <a:latin typeface="微软雅黑" panose="020B0503020204020204" pitchFamily="34" charset="-122"/>
                        <a:ea typeface="微软雅黑" panose="020B0503020204020204" pitchFamily="34" charset="-122"/>
                      </a:rPr>
                      <a:t>增粉量</a:t>
                    </a:r>
                    <a:endParaRPr lang="zh-CN" altLang="en-US" sz="2140">
                      <a:latin typeface="微软雅黑" panose="020B0503020204020204" pitchFamily="34" charset="-122"/>
                      <a:ea typeface="微软雅黑" panose="020B0503020204020204" pitchFamily="34" charset="-122"/>
                    </a:endParaRPr>
                  </a:p>
                </p:txBody>
              </p:sp>
              <p:sp>
                <p:nvSpPr>
                  <p:cNvPr id="83" name="Rectangle 12"/>
                  <p:cNvSpPr/>
                  <p:nvPr/>
                </p:nvSpPr>
                <p:spPr>
                  <a:xfrm rot="10800000" flipV="1">
                    <a:off x="4408" y="6379"/>
                    <a:ext cx="3639" cy="1410"/>
                  </a:xfrm>
                  <a:prstGeom prst="rect">
                    <a:avLst/>
                  </a:prstGeom>
                  <a:solidFill>
                    <a:srgbClr val="67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40">
                        <a:latin typeface="微软雅黑" panose="020B0503020204020204" pitchFamily="34" charset="-122"/>
                        <a:ea typeface="微软雅黑" panose="020B0503020204020204" pitchFamily="34" charset="-122"/>
                      </a:rPr>
                      <a:t>裂变比</a:t>
                    </a:r>
                    <a:endParaRPr lang="zh-CN" altLang="en-US" sz="2140">
                      <a:latin typeface="微软雅黑" panose="020B0503020204020204" pitchFamily="34" charset="-122"/>
                      <a:ea typeface="微软雅黑" panose="020B0503020204020204" pitchFamily="34" charset="-122"/>
                    </a:endParaRPr>
                  </a:p>
                </p:txBody>
              </p:sp>
              <p:sp>
                <p:nvSpPr>
                  <p:cNvPr id="89" name="Rectangle 10"/>
                  <p:cNvSpPr/>
                  <p:nvPr/>
                </p:nvSpPr>
                <p:spPr>
                  <a:xfrm rot="10800000" flipV="1">
                    <a:off x="4408" y="7909"/>
                    <a:ext cx="3639" cy="1410"/>
                  </a:xfrm>
                  <a:prstGeom prst="rect">
                    <a:avLst/>
                  </a:prstGeom>
                  <a:solidFill>
                    <a:srgbClr val="CF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40">
                        <a:latin typeface="微软雅黑" panose="020B0503020204020204" pitchFamily="34" charset="-122"/>
                        <a:ea typeface="微软雅黑" panose="020B0503020204020204" pitchFamily="34" charset="-122"/>
                      </a:rPr>
                      <a:t>用时</a:t>
                    </a:r>
                    <a:endParaRPr lang="zh-CN" altLang="en-US" sz="2140">
                      <a:latin typeface="微软雅黑" panose="020B0503020204020204" pitchFamily="34" charset="-122"/>
                      <a:ea typeface="微软雅黑" panose="020B0503020204020204" pitchFamily="34" charset="-122"/>
                    </a:endParaRPr>
                  </a:p>
                </p:txBody>
              </p:sp>
            </p:grpSp>
            <p:sp>
              <p:nvSpPr>
                <p:cNvPr id="90" name="Isosceles Triangle 13"/>
                <p:cNvSpPr/>
                <p:nvPr/>
              </p:nvSpPr>
              <p:spPr>
                <a:xfrm rot="16200000" flipV="1">
                  <a:off x="7476" y="8456"/>
                  <a:ext cx="1410" cy="317"/>
                </a:xfrm>
                <a:prstGeom prst="triangle">
                  <a:avLst/>
                </a:prstGeom>
                <a:solidFill>
                  <a:srgbClr val="CF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8588" y="3998"/>
              <a:ext cx="2042" cy="4630"/>
              <a:chOff x="8688" y="3998"/>
              <a:chExt cx="2762" cy="4630"/>
            </a:xfrm>
          </p:grpSpPr>
          <p:cxnSp>
            <p:nvCxnSpPr>
              <p:cNvPr id="97" name="Straight Connector 19"/>
              <p:cNvCxnSpPr/>
              <p:nvPr/>
            </p:nvCxnSpPr>
            <p:spPr>
              <a:xfrm>
                <a:off x="8688" y="8628"/>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03" name="Straight Connector 18"/>
              <p:cNvCxnSpPr/>
              <p:nvPr/>
            </p:nvCxnSpPr>
            <p:spPr>
              <a:xfrm>
                <a:off x="8688" y="7060"/>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7"/>
              <p:cNvCxnSpPr/>
              <p:nvPr/>
            </p:nvCxnSpPr>
            <p:spPr>
              <a:xfrm>
                <a:off x="8688" y="5529"/>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15" name="Straight Connector 16"/>
              <p:cNvCxnSpPr/>
              <p:nvPr/>
            </p:nvCxnSpPr>
            <p:spPr>
              <a:xfrm>
                <a:off x="8688" y="3998"/>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grpSp>
        <p:sp>
          <p:nvSpPr>
            <p:cNvPr id="37" name="TextBox 35"/>
            <p:cNvSpPr txBox="1"/>
            <p:nvPr/>
          </p:nvSpPr>
          <p:spPr>
            <a:xfrm>
              <a:off x="10875" y="3565"/>
              <a:ext cx="7082" cy="878"/>
            </a:xfrm>
            <a:prstGeom prst="rect">
              <a:avLst/>
            </a:prstGeom>
            <a:noFill/>
            <a:ln>
              <a:solidFill>
                <a:srgbClr val="FFC000"/>
              </a:solidFill>
            </a:ln>
          </p:spPr>
          <p:txBody>
            <a:bodyPr wrap="square">
              <a:spAutoFit/>
            </a:bodyPr>
            <a:p>
              <a:pPr fontAlgn="auto">
                <a:lnSpc>
                  <a:spcPct val="150000"/>
                </a:lnSpc>
                <a:spcBef>
                  <a:spcPts val="0"/>
                </a:spcBef>
                <a:spcAft>
                  <a:spcPts val="0"/>
                </a:spcAft>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裂变数据：目标</a:t>
              </a:r>
              <a:r>
                <a:rPr lang="en-US" altLang="zh-CN" sz="1190" b="1" dirty="0">
                  <a:solidFill>
                    <a:schemeClr val="accent2"/>
                  </a:solidFill>
                  <a:latin typeface="微软雅黑" panose="020B0503020204020204" pitchFamily="34" charset="-122"/>
                  <a:ea typeface="微软雅黑" panose="020B0503020204020204" pitchFamily="34" charset="-122"/>
                </a:rPr>
                <a:t>5000</a:t>
              </a:r>
              <a:r>
                <a:rPr lang="zh-CN" altLang="en-US" sz="1190" b="1" dirty="0">
                  <a:solidFill>
                    <a:schemeClr val="accent2"/>
                  </a:solidFill>
                  <a:latin typeface="微软雅黑" panose="020B0503020204020204" pitchFamily="34" charset="-122"/>
                  <a:ea typeface="微软雅黑" panose="020B0503020204020204" pitchFamily="34" charset="-122"/>
                </a:rPr>
                <a:t>人</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，达成</a:t>
              </a:r>
              <a:r>
                <a:rPr lang="en-US" altLang="zh-CN" sz="1190" b="1" dirty="0">
                  <a:solidFill>
                    <a:schemeClr val="accent2"/>
                  </a:solidFill>
                  <a:latin typeface="微软雅黑" panose="020B0503020204020204" pitchFamily="34" charset="-122"/>
                  <a:ea typeface="微软雅黑" panose="020B0503020204020204" pitchFamily="34" charset="-122"/>
                </a:rPr>
                <a:t>7705</a:t>
              </a:r>
              <a:r>
                <a:rPr lang="zh-CN" altLang="en-US" sz="1190" b="1" dirty="0">
                  <a:solidFill>
                    <a:schemeClr val="accent2"/>
                  </a:solidFill>
                  <a:latin typeface="微软雅黑" panose="020B0503020204020204" pitchFamily="34" charset="-122"/>
                  <a:ea typeface="微软雅黑" panose="020B0503020204020204" pitchFamily="34" charset="-122"/>
                </a:rPr>
                <a:t>人</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a:t>
              </a:r>
              <a:b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达成率</a:t>
              </a:r>
              <a:r>
                <a:rPr lang="en-US" altLang="zh-CN" sz="1190" b="1" dirty="0">
                  <a:solidFill>
                    <a:schemeClr val="accent2"/>
                  </a:solidFill>
                  <a:latin typeface="微软雅黑" panose="020B0503020204020204" pitchFamily="34" charset="-122"/>
                  <a:ea typeface="微软雅黑" panose="020B0503020204020204" pitchFamily="34" charset="-122"/>
                </a:rPr>
                <a:t>154.10%</a:t>
              </a:r>
              <a:endParaRPr lang="en-US" altLang="zh-CN" sz="1190" b="1" dirty="0">
                <a:solidFill>
                  <a:schemeClr val="accent2"/>
                </a:solidFill>
                <a:latin typeface="微软雅黑" panose="020B0503020204020204" pitchFamily="34" charset="-122"/>
                <a:ea typeface="微软雅黑" panose="020B0503020204020204" pitchFamily="34" charset="-122"/>
                <a:sym typeface="+mn-ea"/>
              </a:endParaRPr>
            </a:p>
          </p:txBody>
        </p:sp>
        <p:sp>
          <p:nvSpPr>
            <p:cNvPr id="39" name="TextBox 35"/>
            <p:cNvSpPr txBox="1"/>
            <p:nvPr/>
          </p:nvSpPr>
          <p:spPr>
            <a:xfrm>
              <a:off x="10887" y="5255"/>
              <a:ext cx="7080" cy="502"/>
            </a:xfrm>
            <a:prstGeom prst="rect">
              <a:avLst/>
            </a:prstGeom>
            <a:noFill/>
            <a:ln>
              <a:solidFill>
                <a:srgbClr val="FFC000"/>
              </a:solidFill>
            </a:ln>
          </p:spPr>
          <p:txBody>
            <a:bodyPr wrap="square">
              <a:spAutoFit/>
            </a:bodyPr>
            <a:p>
              <a:pPr fontAlgn="auto">
                <a:lnSpc>
                  <a:spcPct val="150000"/>
                </a:lnSpc>
                <a:spcBef>
                  <a:spcPts val="0"/>
                </a:spcBef>
                <a:spcAft>
                  <a:spcPts val="0"/>
                </a:spcAft>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奖品预计消耗量</a:t>
              </a:r>
              <a:r>
                <a:rPr lang="en-US" altLang="zh-CN" sz="1190" b="1" dirty="0">
                  <a:solidFill>
                    <a:schemeClr val="accent2"/>
                  </a:solidFill>
                  <a:latin typeface="微软雅黑" panose="020B0503020204020204" pitchFamily="34" charset="-122"/>
                  <a:ea typeface="微软雅黑" panose="020B0503020204020204" pitchFamily="34" charset="-122"/>
                  <a:sym typeface="+mn-ea"/>
                </a:rPr>
                <a:t>500</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，实际发出量</a:t>
              </a:r>
              <a:r>
                <a:rPr lang="en-US" altLang="zh-CN" sz="1190" b="1" dirty="0">
                  <a:solidFill>
                    <a:schemeClr val="accent2"/>
                  </a:solidFill>
                  <a:latin typeface="微软雅黑" panose="020B0503020204020204" pitchFamily="34" charset="-122"/>
                  <a:ea typeface="微软雅黑" panose="020B0503020204020204" pitchFamily="34" charset="-122"/>
                  <a:sym typeface="+mn-ea"/>
                </a:rPr>
                <a:t>330</a:t>
              </a:r>
              <a:endParaRPr lang="en-US" altLang="zh-CN" sz="1190" b="1" dirty="0">
                <a:solidFill>
                  <a:schemeClr val="accent2"/>
                </a:solidFill>
                <a:latin typeface="微软雅黑" panose="020B0503020204020204" pitchFamily="34" charset="-122"/>
                <a:ea typeface="微软雅黑" panose="020B0503020204020204" pitchFamily="34" charset="-122"/>
                <a:sym typeface="+mn-ea"/>
              </a:endParaRPr>
            </a:p>
          </p:txBody>
        </p:sp>
        <p:sp>
          <p:nvSpPr>
            <p:cNvPr id="41" name="TextBox 35"/>
            <p:cNvSpPr txBox="1"/>
            <p:nvPr/>
          </p:nvSpPr>
          <p:spPr>
            <a:xfrm>
              <a:off x="10880" y="6722"/>
              <a:ext cx="7079" cy="502"/>
            </a:xfrm>
            <a:prstGeom prst="rect">
              <a:avLst/>
            </a:prstGeom>
            <a:noFill/>
            <a:ln>
              <a:solidFill>
                <a:srgbClr val="FFC000"/>
              </a:solidFill>
            </a:ln>
          </p:spPr>
          <p:txBody>
            <a:bodyPr wrap="square">
              <a:spAutoFit/>
            </a:bodyPr>
            <a:p>
              <a:pPr algn="l" fontAlgn="auto">
                <a:lnSpc>
                  <a:spcPct val="150000"/>
                </a:lnSpc>
                <a:spcBef>
                  <a:spcPts val="0"/>
                </a:spcBef>
                <a:spcAft>
                  <a:spcPts val="0"/>
                </a:spcAft>
                <a:buClrTx/>
                <a:buSzTx/>
                <a:buFontTx/>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裂变比</a:t>
              </a:r>
              <a:r>
                <a:rPr lang="en-US" altLang="zh-CN" sz="1190" b="1" dirty="0">
                  <a:solidFill>
                    <a:schemeClr val="accent2"/>
                  </a:solidFill>
                  <a:latin typeface="微软雅黑" panose="020B0503020204020204" pitchFamily="34" charset="-122"/>
                  <a:ea typeface="微软雅黑" panose="020B0503020204020204" pitchFamily="34" charset="-122"/>
                  <a:sym typeface="+mn-ea"/>
                </a:rPr>
                <a:t>1:23</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，1份礼品裂变23人</a:t>
              </a:r>
              <a:endPar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43" name="TextBox 35"/>
            <p:cNvSpPr txBox="1"/>
            <p:nvPr/>
          </p:nvSpPr>
          <p:spPr>
            <a:xfrm>
              <a:off x="10879" y="8349"/>
              <a:ext cx="7079" cy="502"/>
            </a:xfrm>
            <a:prstGeom prst="rect">
              <a:avLst/>
            </a:prstGeom>
            <a:noFill/>
            <a:ln>
              <a:solidFill>
                <a:srgbClr val="FFC000"/>
              </a:solidFill>
            </a:ln>
          </p:spPr>
          <p:txBody>
            <a:bodyPr wrap="square">
              <a:spAutoFit/>
            </a:bodyPr>
            <a:p>
              <a:pPr fontAlgn="auto">
                <a:lnSpc>
                  <a:spcPct val="150000"/>
                </a:lnSpc>
                <a:spcBef>
                  <a:spcPts val="0"/>
                </a:spcBef>
                <a:spcAft>
                  <a:spcPts val="0"/>
                </a:spcAft>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活动开始到结束，用时</a:t>
              </a:r>
              <a:r>
                <a:rPr lang="en-US" altLang="zh-CN" sz="1190" b="1" dirty="0">
                  <a:solidFill>
                    <a:schemeClr val="accent2"/>
                  </a:solidFill>
                  <a:latin typeface="微软雅黑" panose="020B0503020204020204" pitchFamily="34" charset="-122"/>
                  <a:ea typeface="微软雅黑" panose="020B0503020204020204" pitchFamily="34" charset="-122"/>
                  <a:sym typeface="+mn-ea"/>
                </a:rPr>
                <a:t>1.5</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个小时</a:t>
              </a:r>
              <a:endParaRPr lang="zh-CN" altLang="en-US" sz="1190" b="1" kern="0" dirty="0">
                <a:solidFill>
                  <a:schemeClr val="accent2"/>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pic>
        <p:nvPicPr>
          <p:cNvPr id="14" name="图片 13"/>
          <p:cNvPicPr>
            <a:picLocks noChangeAspect="1"/>
          </p:cNvPicPr>
          <p:nvPr/>
        </p:nvPicPr>
        <p:blipFill>
          <a:blip r:embed="rId4"/>
          <a:stretch>
            <a:fillRect/>
          </a:stretch>
        </p:blipFill>
        <p:spPr>
          <a:xfrm>
            <a:off x="565947" y="2442744"/>
            <a:ext cx="4717731" cy="29640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1328017" y="541917"/>
            <a:ext cx="3561080" cy="383540"/>
          </a:xfrm>
          <a:prstGeom prst="rect">
            <a:avLst/>
          </a:prstGeom>
          <a:noFill/>
        </p:spPr>
        <p:txBody>
          <a:bodyPr wrap="none" rtlCol="0">
            <a:spAutoFit/>
          </a:bodyPr>
          <a:lstStyle/>
          <a:p>
            <a:pPr algn="ctr"/>
            <a:r>
              <a:rPr lang="zh-CN" altLang="en-US" sz="1900" b="1">
                <a:sym typeface="+mn-ea"/>
              </a:rPr>
              <a:t>案例二解析：裂变活动参与步骤</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
            <a:stretch>
              <a:fillRect/>
            </a:stretch>
          </p:blipFill>
          <p:spPr>
            <a:xfrm>
              <a:off x="5235" y="1585"/>
              <a:ext cx="337" cy="709"/>
            </a:xfrm>
            <a:prstGeom prst="rect">
              <a:avLst/>
            </a:prstGeom>
          </p:spPr>
        </p:pic>
        <p:pic>
          <p:nvPicPr>
            <p:cNvPr id="9" name="图片 8" descr="resource"/>
            <p:cNvPicPr>
              <a:picLocks noChangeAspect="1"/>
            </p:cNvPicPr>
            <p:nvPr/>
          </p:nvPicPr>
          <p:blipFill>
            <a:blip r:embed="rId2"/>
            <a:stretch>
              <a:fillRect/>
            </a:stretch>
          </p:blipFill>
          <p:spPr>
            <a:xfrm>
              <a:off x="4982" y="1585"/>
              <a:ext cx="337" cy="709"/>
            </a:xfrm>
            <a:prstGeom prst="rect">
              <a:avLst/>
            </a:prstGeom>
          </p:spPr>
        </p:pic>
        <p:pic>
          <p:nvPicPr>
            <p:cNvPr id="10" name="图片 9"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pic>
        <p:nvPicPr>
          <p:cNvPr id="14" name="图片 13"/>
          <p:cNvPicPr>
            <a:picLocks noChangeAspect="1"/>
          </p:cNvPicPr>
          <p:nvPr/>
        </p:nvPicPr>
        <p:blipFill>
          <a:blip r:embed="rId4"/>
          <a:stretch>
            <a:fillRect/>
          </a:stretch>
        </p:blipFill>
        <p:spPr>
          <a:xfrm>
            <a:off x="4328795" y="1892935"/>
            <a:ext cx="6441440" cy="4288155"/>
          </a:xfrm>
          <a:prstGeom prst="rect">
            <a:avLst/>
          </a:prstGeom>
          <a:noFill/>
          <a:ln w="19050">
            <a:solidFill>
              <a:srgbClr val="FFC000"/>
            </a:solidFill>
          </a:ln>
          <a:extLst>
            <a:ext uri="{909E8E84-426E-40DD-AFC4-6F175D3DCCD1}">
              <a14:hiddenFill xmlns:a14="http://schemas.microsoft.com/office/drawing/2010/main">
                <a:solidFill>
                  <a:schemeClr val="accent2"/>
                </a:solidFill>
              </a14:hiddenFill>
            </a:ext>
          </a:extLst>
        </p:spPr>
      </p:pic>
      <p:sp>
        <p:nvSpPr>
          <p:cNvPr id="15" name="文本框 14"/>
          <p:cNvSpPr txBox="1"/>
          <p:nvPr/>
        </p:nvSpPr>
        <p:spPr>
          <a:xfrm>
            <a:off x="4567555" y="1089025"/>
            <a:ext cx="3045460" cy="429895"/>
          </a:xfrm>
          <a:prstGeom prst="rect">
            <a:avLst/>
          </a:prstGeom>
          <a:noFill/>
        </p:spPr>
        <p:txBody>
          <a:bodyPr wrap="square" rtlCol="0">
            <a:spAutoFit/>
          </a:bodyPr>
          <a:p>
            <a:pPr algn="ctr"/>
            <a:r>
              <a:rPr lang="zh-CN" altLang="en-US" sz="2200" b="1">
                <a:solidFill>
                  <a:srgbClr val="FFC000"/>
                </a:solidFill>
              </a:rPr>
              <a:t>低门槛裂变方式</a:t>
            </a:r>
            <a:endParaRPr lang="zh-CN" altLang="en-US" sz="2200" b="1">
              <a:solidFill>
                <a:srgbClr val="FFC000"/>
              </a:solidFill>
            </a:endParaRPr>
          </a:p>
        </p:txBody>
      </p:sp>
      <p:pic>
        <p:nvPicPr>
          <p:cNvPr id="16" name="图片 15"/>
          <p:cNvPicPr>
            <a:picLocks noChangeAspect="1"/>
          </p:cNvPicPr>
          <p:nvPr/>
        </p:nvPicPr>
        <p:blipFill>
          <a:blip r:embed="rId5"/>
          <a:stretch>
            <a:fillRect/>
          </a:stretch>
        </p:blipFill>
        <p:spPr>
          <a:xfrm>
            <a:off x="1471295" y="1694815"/>
            <a:ext cx="2505075" cy="44862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2051917" y="541917"/>
            <a:ext cx="2113280" cy="383540"/>
          </a:xfrm>
          <a:prstGeom prst="rect">
            <a:avLst/>
          </a:prstGeom>
          <a:noFill/>
        </p:spPr>
        <p:txBody>
          <a:bodyPr wrap="none" rtlCol="0">
            <a:spAutoFit/>
          </a:bodyPr>
          <a:lstStyle/>
          <a:p>
            <a:pPr algn="ctr"/>
            <a:r>
              <a:rPr lang="zh-CN" altLang="en-US" sz="1900" b="1">
                <a:sym typeface="+mn-ea"/>
              </a:rPr>
              <a:t>案例二运营要点：</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
            <a:stretch>
              <a:fillRect/>
            </a:stretch>
          </p:blipFill>
          <p:spPr>
            <a:xfrm>
              <a:off x="5235" y="1585"/>
              <a:ext cx="337" cy="709"/>
            </a:xfrm>
            <a:prstGeom prst="rect">
              <a:avLst/>
            </a:prstGeom>
          </p:spPr>
        </p:pic>
        <p:pic>
          <p:nvPicPr>
            <p:cNvPr id="9" name="图片 8" descr="resource"/>
            <p:cNvPicPr>
              <a:picLocks noChangeAspect="1"/>
            </p:cNvPicPr>
            <p:nvPr/>
          </p:nvPicPr>
          <p:blipFill>
            <a:blip r:embed="rId2"/>
            <a:stretch>
              <a:fillRect/>
            </a:stretch>
          </p:blipFill>
          <p:spPr>
            <a:xfrm>
              <a:off x="4982" y="1585"/>
              <a:ext cx="337" cy="709"/>
            </a:xfrm>
            <a:prstGeom prst="rect">
              <a:avLst/>
            </a:prstGeom>
          </p:spPr>
        </p:pic>
        <p:pic>
          <p:nvPicPr>
            <p:cNvPr id="10" name="图片 9"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grpSp>
        <p:nvGrpSpPr>
          <p:cNvPr id="64" name="组合 63"/>
          <p:cNvGrpSpPr/>
          <p:nvPr/>
        </p:nvGrpSpPr>
        <p:grpSpPr>
          <a:xfrm>
            <a:off x="1433676" y="1768946"/>
            <a:ext cx="9617157" cy="3808066"/>
            <a:chOff x="1321" y="1690"/>
            <a:chExt cx="13348" cy="5285"/>
          </a:xfrm>
        </p:grpSpPr>
        <p:sp>
          <p:nvSpPr>
            <p:cNvPr id="43" name="Freeform 8"/>
            <p:cNvSpPr/>
            <p:nvPr>
              <p:custDataLst>
                <p:tags r:id="rId4"/>
              </p:custDataLst>
            </p:nvPr>
          </p:nvSpPr>
          <p:spPr bwMode="auto">
            <a:xfrm>
              <a:off x="7637" y="1690"/>
              <a:ext cx="2291" cy="263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FFC000"/>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
            <p:cNvSpPr/>
            <p:nvPr>
              <p:custDataLst>
                <p:tags r:id="rId5"/>
              </p:custDataLst>
            </p:nvPr>
          </p:nvSpPr>
          <p:spPr bwMode="auto">
            <a:xfrm>
              <a:off x="7637" y="4338"/>
              <a:ext cx="2291" cy="263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tx1"/>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465" name="Freeform 9"/>
            <p:cNvSpPr/>
            <p:nvPr>
              <p:custDataLst>
                <p:tags r:id="rId6"/>
              </p:custDataLst>
            </p:nvPr>
          </p:nvSpPr>
          <p:spPr bwMode="auto">
            <a:xfrm>
              <a:off x="5359" y="1690"/>
              <a:ext cx="2291" cy="263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tx1"/>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1"/>
            <p:cNvSpPr/>
            <p:nvPr>
              <p:custDataLst>
                <p:tags r:id="rId7"/>
              </p:custDataLst>
            </p:nvPr>
          </p:nvSpPr>
          <p:spPr bwMode="auto">
            <a:xfrm>
              <a:off x="5359" y="4338"/>
              <a:ext cx="2291" cy="263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FFC000"/>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45"/>
            <p:cNvSpPr txBox="1"/>
            <p:nvPr>
              <p:custDataLst>
                <p:tags r:id="rId8"/>
              </p:custDataLst>
            </p:nvPr>
          </p:nvSpPr>
          <p:spPr>
            <a:xfrm>
              <a:off x="1321" y="2649"/>
              <a:ext cx="3326" cy="1000"/>
            </a:xfrm>
            <a:prstGeom prst="rect">
              <a:avLst/>
            </a:prstGeom>
            <a:noFill/>
          </p:spPr>
          <p:txBody>
            <a:bodyPr wrap="square" lIns="75583" tIns="39303" rIns="75583" bIns="39303" rtlCol="0" anchor="ctr">
              <a:no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r>
                <a:rPr lang="zh-CN" altLang="en-US" b="1">
                  <a:solidFill>
                    <a:schemeClr val="tx1"/>
                  </a:solidFill>
                  <a:sym typeface="Arial" panose="020B0604020202020204" pitchFamily="34" charset="0"/>
                </a:rPr>
                <a:t>海报设计以精准风格及低门槛参与相关文案吸引</a:t>
              </a:r>
              <a:endParaRPr lang="zh-CN" altLang="en-US" b="1">
                <a:solidFill>
                  <a:schemeClr val="tx1"/>
                </a:solidFill>
                <a:sym typeface="Arial" panose="020B0604020202020204" pitchFamily="34" charset="0"/>
              </a:endParaRPr>
            </a:p>
          </p:txBody>
        </p:sp>
        <p:sp>
          <p:nvSpPr>
            <p:cNvPr id="47" name="文本框 46"/>
            <p:cNvSpPr txBox="1"/>
            <p:nvPr>
              <p:custDataLst>
                <p:tags r:id="rId9"/>
              </p:custDataLst>
            </p:nvPr>
          </p:nvSpPr>
          <p:spPr>
            <a:xfrm>
              <a:off x="3170" y="1842"/>
              <a:ext cx="1478" cy="916"/>
            </a:xfrm>
            <a:prstGeom prst="rect">
              <a:avLst/>
            </a:prstGeom>
            <a:noFill/>
          </p:spPr>
          <p:txBody>
            <a:bodyPr wrap="square" rtlCol="0">
              <a:normAutofit/>
            </a:bodyPr>
            <a:lstStyle/>
            <a:p>
              <a:pPr algn="r">
                <a:lnSpc>
                  <a:spcPct val="120000"/>
                </a:lnSpc>
              </a:pPr>
              <a:r>
                <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文本框 47"/>
            <p:cNvSpPr txBox="1"/>
            <p:nvPr>
              <p:custDataLst>
                <p:tags r:id="rId10"/>
              </p:custDataLst>
            </p:nvPr>
          </p:nvSpPr>
          <p:spPr>
            <a:xfrm>
              <a:off x="10419" y="1966"/>
              <a:ext cx="1090" cy="792"/>
            </a:xfrm>
            <a:prstGeom prst="rect">
              <a:avLst/>
            </a:prstGeom>
            <a:noFill/>
          </p:spPr>
          <p:txBody>
            <a:bodyPr wrap="square" rtlCol="0">
              <a:normAutofit fontScale="90000" lnSpcReduction="20000"/>
            </a:bodyPr>
            <a:lstStyle/>
            <a:p>
              <a:pPr algn="r">
                <a:lnSpc>
                  <a:spcPct val="120000"/>
                </a:lnSpc>
              </a:pPr>
              <a:r>
                <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文本框 48"/>
            <p:cNvSpPr txBox="1"/>
            <p:nvPr>
              <p:custDataLst>
                <p:tags r:id="rId11"/>
              </p:custDataLst>
            </p:nvPr>
          </p:nvSpPr>
          <p:spPr>
            <a:xfrm>
              <a:off x="10640" y="2649"/>
              <a:ext cx="3283" cy="1000"/>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l"/>
              <a:r>
                <a:rPr lang="zh-CN" altLang="en-US" b="1">
                  <a:solidFill>
                    <a:schemeClr val="tx1"/>
                  </a:solidFill>
                  <a:sym typeface="Arial" panose="020B0604020202020204" pitchFamily="34" charset="0"/>
                </a:rPr>
                <a:t>奖品选择及展示要以精准用户为核心，获奖率高</a:t>
              </a:r>
              <a:endParaRPr lang="zh-CN" altLang="en-US" b="1">
                <a:solidFill>
                  <a:schemeClr val="tx1"/>
                </a:solidFill>
                <a:sym typeface="Arial" panose="020B0604020202020204" pitchFamily="34" charset="0"/>
              </a:endParaRPr>
            </a:p>
          </p:txBody>
        </p:sp>
        <p:sp>
          <p:nvSpPr>
            <p:cNvPr id="50" name="文本框 49"/>
            <p:cNvSpPr txBox="1"/>
            <p:nvPr>
              <p:custDataLst>
                <p:tags r:id="rId12"/>
              </p:custDataLst>
            </p:nvPr>
          </p:nvSpPr>
          <p:spPr>
            <a:xfrm>
              <a:off x="1903" y="5433"/>
              <a:ext cx="2746" cy="1000"/>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r>
                <a:rPr lang="zh-CN" altLang="en-US" b="1">
                  <a:solidFill>
                    <a:schemeClr val="tx1"/>
                  </a:solidFill>
                  <a:sym typeface="Arial" panose="020B0604020202020204" pitchFamily="34" charset="0"/>
                </a:rPr>
                <a:t>参与步骤简单、直观，易参与，没有负担</a:t>
              </a:r>
              <a:endParaRPr lang="zh-CN" altLang="en-US" b="1">
                <a:solidFill>
                  <a:schemeClr val="tx1"/>
                </a:solidFill>
                <a:sym typeface="Arial" panose="020B0604020202020204" pitchFamily="34" charset="0"/>
              </a:endParaRPr>
            </a:p>
          </p:txBody>
        </p:sp>
        <p:sp>
          <p:nvSpPr>
            <p:cNvPr id="51" name="文本框 50"/>
            <p:cNvSpPr txBox="1"/>
            <p:nvPr>
              <p:custDataLst>
                <p:tags r:id="rId13"/>
              </p:custDataLst>
            </p:nvPr>
          </p:nvSpPr>
          <p:spPr>
            <a:xfrm>
              <a:off x="3170" y="4571"/>
              <a:ext cx="1478" cy="951"/>
            </a:xfrm>
            <a:prstGeom prst="rect">
              <a:avLst/>
            </a:prstGeom>
            <a:noFill/>
          </p:spPr>
          <p:txBody>
            <a:bodyPr wrap="square" rtlCol="0">
              <a:normAutofit fontScale="90000"/>
            </a:bodyPr>
            <a:lstStyle/>
            <a:p>
              <a:pPr algn="r">
                <a:lnSpc>
                  <a:spcPct val="120000"/>
                </a:lnSpc>
              </a:pPr>
              <a:r>
                <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文本框 51"/>
            <p:cNvSpPr txBox="1"/>
            <p:nvPr>
              <p:custDataLst>
                <p:tags r:id="rId14"/>
              </p:custDataLst>
            </p:nvPr>
          </p:nvSpPr>
          <p:spPr>
            <a:xfrm>
              <a:off x="10640" y="4668"/>
              <a:ext cx="932" cy="854"/>
            </a:xfrm>
            <a:prstGeom prst="rect">
              <a:avLst/>
            </a:prstGeom>
            <a:noFill/>
          </p:spPr>
          <p:txBody>
            <a:bodyPr wrap="square" rtlCol="0">
              <a:normAutofit lnSpcReduction="10000"/>
            </a:bodyPr>
            <a:lstStyle/>
            <a:p>
              <a:pPr algn="r">
                <a:lnSpc>
                  <a:spcPct val="120000"/>
                </a:lnSpc>
              </a:pPr>
              <a:r>
                <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3" name="文本框 52"/>
            <p:cNvSpPr txBox="1"/>
            <p:nvPr>
              <p:custDataLst>
                <p:tags r:id="rId15"/>
              </p:custDataLst>
            </p:nvPr>
          </p:nvSpPr>
          <p:spPr>
            <a:xfrm>
              <a:off x="10640" y="5433"/>
              <a:ext cx="4029" cy="1000"/>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l"/>
              <a:r>
                <a:rPr lang="zh-CN" altLang="en-US" b="1">
                  <a:solidFill>
                    <a:schemeClr val="tx1"/>
                  </a:solidFill>
                  <a:sym typeface="Arial" panose="020B0604020202020204" pitchFamily="34" charset="0"/>
                </a:rPr>
                <a:t>群主与水军话术配合，制造不同用户心态场景营造参与氛围</a:t>
              </a:r>
              <a:endParaRPr lang="zh-CN" altLang="en-US" b="1">
                <a:solidFill>
                  <a:schemeClr val="tx1"/>
                </a:solidFill>
                <a:sym typeface="Arial" panose="020B0604020202020204" pitchFamily="34" charset="0"/>
              </a:endParaRPr>
            </a:p>
          </p:txBody>
        </p:sp>
      </p:grpSp>
      <p:sp>
        <p:nvSpPr>
          <p:cNvPr id="3" name="文本框 2"/>
          <p:cNvSpPr txBox="1"/>
          <p:nvPr/>
        </p:nvSpPr>
        <p:spPr>
          <a:xfrm>
            <a:off x="4538980" y="2459990"/>
            <a:ext cx="1513840" cy="398780"/>
          </a:xfrm>
          <a:prstGeom prst="rect">
            <a:avLst/>
          </a:prstGeom>
          <a:noFill/>
        </p:spPr>
        <p:txBody>
          <a:bodyPr wrap="square" rtlCol="0">
            <a:spAutoFit/>
          </a:bodyPr>
          <a:p>
            <a:r>
              <a:rPr lang="zh-CN" altLang="en-US" sz="2000" b="1">
                <a:solidFill>
                  <a:schemeClr val="bg1"/>
                </a:solidFill>
              </a:rPr>
              <a:t>海报吸精</a:t>
            </a:r>
            <a:endParaRPr lang="zh-CN" altLang="en-US" sz="2000" b="1">
              <a:solidFill>
                <a:schemeClr val="bg1"/>
              </a:solidFill>
            </a:endParaRPr>
          </a:p>
        </p:txBody>
      </p:sp>
      <p:sp>
        <p:nvSpPr>
          <p:cNvPr id="4" name="文本框 3"/>
          <p:cNvSpPr txBox="1"/>
          <p:nvPr/>
        </p:nvSpPr>
        <p:spPr>
          <a:xfrm>
            <a:off x="6052820" y="2459990"/>
            <a:ext cx="1513840" cy="398780"/>
          </a:xfrm>
          <a:prstGeom prst="rect">
            <a:avLst/>
          </a:prstGeom>
          <a:noFill/>
        </p:spPr>
        <p:txBody>
          <a:bodyPr wrap="square" rtlCol="0">
            <a:spAutoFit/>
          </a:bodyPr>
          <a:p>
            <a:pPr algn="ctr"/>
            <a:r>
              <a:rPr lang="zh-CN" altLang="en-US" sz="2000" b="1">
                <a:solidFill>
                  <a:schemeClr val="bg1"/>
                </a:solidFill>
              </a:rPr>
              <a:t>奖品吸引</a:t>
            </a:r>
            <a:endParaRPr lang="zh-CN" altLang="en-US" sz="2000" b="1">
              <a:solidFill>
                <a:schemeClr val="bg1"/>
              </a:solidFill>
            </a:endParaRPr>
          </a:p>
        </p:txBody>
      </p:sp>
      <p:sp>
        <p:nvSpPr>
          <p:cNvPr id="5" name="文本框 4"/>
          <p:cNvSpPr txBox="1"/>
          <p:nvPr/>
        </p:nvSpPr>
        <p:spPr>
          <a:xfrm>
            <a:off x="3458210" y="542290"/>
            <a:ext cx="3045460" cy="429895"/>
          </a:xfrm>
          <a:prstGeom prst="rect">
            <a:avLst/>
          </a:prstGeom>
          <a:noFill/>
        </p:spPr>
        <p:txBody>
          <a:bodyPr wrap="square" rtlCol="0">
            <a:spAutoFit/>
          </a:bodyPr>
          <a:p>
            <a:pPr algn="ctr"/>
            <a:r>
              <a:rPr lang="zh-CN" altLang="en-US" sz="2200" b="1">
                <a:solidFill>
                  <a:srgbClr val="FFC000"/>
                </a:solidFill>
              </a:rPr>
              <a:t>吸引用户关注</a:t>
            </a:r>
            <a:endParaRPr lang="zh-CN" altLang="en-US" sz="2200" b="1">
              <a:solidFill>
                <a:srgbClr val="FFC000"/>
              </a:solidFill>
            </a:endParaRPr>
          </a:p>
        </p:txBody>
      </p:sp>
      <p:sp>
        <p:nvSpPr>
          <p:cNvPr id="11" name="文本框 10"/>
          <p:cNvSpPr txBox="1"/>
          <p:nvPr/>
        </p:nvSpPr>
        <p:spPr>
          <a:xfrm>
            <a:off x="4411345" y="4427220"/>
            <a:ext cx="1513840" cy="398780"/>
          </a:xfrm>
          <a:prstGeom prst="rect">
            <a:avLst/>
          </a:prstGeom>
          <a:noFill/>
        </p:spPr>
        <p:txBody>
          <a:bodyPr wrap="square" rtlCol="0">
            <a:spAutoFit/>
          </a:bodyPr>
          <a:p>
            <a:pPr algn="ctr"/>
            <a:r>
              <a:rPr lang="zh-CN" altLang="en-US" sz="2000" b="1">
                <a:solidFill>
                  <a:schemeClr val="bg1"/>
                </a:solidFill>
              </a:rPr>
              <a:t>步骤简单</a:t>
            </a:r>
            <a:endParaRPr lang="zh-CN" altLang="en-US" sz="2000" b="1">
              <a:solidFill>
                <a:schemeClr val="bg1"/>
              </a:solidFill>
            </a:endParaRPr>
          </a:p>
        </p:txBody>
      </p:sp>
      <p:sp>
        <p:nvSpPr>
          <p:cNvPr id="12" name="文本框 11"/>
          <p:cNvSpPr txBox="1"/>
          <p:nvPr/>
        </p:nvSpPr>
        <p:spPr>
          <a:xfrm>
            <a:off x="6052820" y="4417695"/>
            <a:ext cx="1513840" cy="398780"/>
          </a:xfrm>
          <a:prstGeom prst="rect">
            <a:avLst/>
          </a:prstGeom>
          <a:noFill/>
        </p:spPr>
        <p:txBody>
          <a:bodyPr wrap="square" rtlCol="0">
            <a:spAutoFit/>
          </a:bodyPr>
          <a:p>
            <a:pPr algn="ctr"/>
            <a:r>
              <a:rPr lang="zh-CN" altLang="en-US" sz="2000" b="1">
                <a:solidFill>
                  <a:schemeClr val="bg1"/>
                </a:solidFill>
              </a:rPr>
              <a:t>氛围热烈</a:t>
            </a:r>
            <a:endParaRPr lang="zh-CN" altLang="en-US" sz="2000"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1512676" y="2824858"/>
            <a:ext cx="2658354" cy="2158365"/>
          </a:xfrm>
          <a:prstGeom prst="rect">
            <a:avLst/>
          </a:prstGeom>
          <a:noFill/>
        </p:spPr>
        <p:txBody>
          <a:bodyPr wrap="square" rtlCol="0" anchor="t">
            <a:spAutoFit/>
          </a:bodyPr>
          <a:lstStyle/>
          <a:p>
            <a:pPr>
              <a:lnSpc>
                <a:spcPct val="160000"/>
              </a:lnSpc>
            </a:pPr>
            <a:r>
              <a:rPr lang="zh-CN" altLang="en-US" sz="1045" b="1"/>
              <a:t>营销界两个著名的流量模型，</a:t>
            </a:r>
            <a:r>
              <a:rPr lang="en-US" altLang="zh-CN" sz="1045" b="1"/>
              <a:t>AIDMA</a:t>
            </a:r>
            <a:r>
              <a:rPr lang="zh-CN" altLang="en-US" sz="1045" b="1"/>
              <a:t>漏斗模型，</a:t>
            </a:r>
            <a:r>
              <a:rPr lang="en-US" altLang="zh-CN" sz="1045" b="1"/>
              <a:t>AISAS</a:t>
            </a:r>
            <a:r>
              <a:rPr lang="zh-CN" altLang="en-US" sz="1045" b="1"/>
              <a:t>的沙漏模型；</a:t>
            </a:r>
            <a:endParaRPr lang="zh-CN" altLang="en-US" sz="1045" b="1"/>
          </a:p>
          <a:p>
            <a:pPr>
              <a:lnSpc>
                <a:spcPct val="160000"/>
              </a:lnSpc>
            </a:pPr>
            <a:endParaRPr lang="zh-CN" altLang="en-US" sz="1045" b="1"/>
          </a:p>
          <a:p>
            <a:pPr>
              <a:lnSpc>
                <a:spcPct val="160000"/>
              </a:lnSpc>
            </a:pPr>
            <a:r>
              <a:rPr lang="zh-CN" altLang="en-US" sz="1045" b="1"/>
              <a:t>单纯的引流我们的流量模型是漏斗型，收割型营销，最终会坐吃山空；</a:t>
            </a:r>
            <a:endParaRPr lang="zh-CN" altLang="en-US" sz="1045" b="1"/>
          </a:p>
          <a:p>
            <a:pPr>
              <a:lnSpc>
                <a:spcPct val="160000"/>
              </a:lnSpc>
            </a:pPr>
            <a:endParaRPr lang="zh-CN" altLang="en-US" sz="1045" b="1"/>
          </a:p>
          <a:p>
            <a:pPr>
              <a:lnSpc>
                <a:spcPct val="160000"/>
              </a:lnSpc>
            </a:pPr>
            <a:r>
              <a:rPr lang="zh-CN" altLang="en-US" sz="1045" b="1"/>
              <a:t>所以要搭建让目标顾客裂变的流量模型，让顾客把身边的关系、亲友带过来；</a:t>
            </a:r>
            <a:endParaRPr lang="zh-CN" altLang="en-US" sz="1045" b="1"/>
          </a:p>
        </p:txBody>
      </p:sp>
      <p:sp>
        <p:nvSpPr>
          <p:cNvPr id="110" name="文本框 109"/>
          <p:cNvSpPr txBox="1"/>
          <p:nvPr/>
        </p:nvSpPr>
        <p:spPr>
          <a:xfrm>
            <a:off x="1670729" y="2276897"/>
            <a:ext cx="2439190" cy="347345"/>
          </a:xfrm>
          <a:prstGeom prst="rect">
            <a:avLst/>
          </a:prstGeom>
          <a:noFill/>
        </p:spPr>
        <p:txBody>
          <a:bodyPr wrap="square" rtlCol="0" anchor="t">
            <a:spAutoFit/>
          </a:bodyPr>
          <a:lstStyle/>
          <a:p>
            <a:pPr algn="ctr"/>
            <a:r>
              <a:rPr lang="zh-CN" altLang="en-US" sz="1665" b="1">
                <a:solidFill>
                  <a:schemeClr val="tx1"/>
                </a:solidFill>
                <a:sym typeface="+mn-ea"/>
              </a:rPr>
              <a:t>裂变是私域运营的机会</a:t>
            </a:r>
            <a:endParaRPr lang="zh-CN" altLang="en-US" sz="1665" b="1">
              <a:solidFill>
                <a:schemeClr val="tx1"/>
              </a:solidFill>
              <a:sym typeface="+mn-ea"/>
            </a:endParaRPr>
          </a:p>
        </p:txBody>
      </p:sp>
      <p:sp>
        <p:nvSpPr>
          <p:cNvPr id="164" name="矩形 163"/>
          <p:cNvSpPr/>
          <p:nvPr/>
        </p:nvSpPr>
        <p:spPr>
          <a:xfrm>
            <a:off x="1466739" y="1979908"/>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6" name="图片 5"/>
          <p:cNvPicPr>
            <a:picLocks noChangeAspect="1"/>
          </p:cNvPicPr>
          <p:nvPr/>
        </p:nvPicPr>
        <p:blipFill>
          <a:blip r:embed="rId1"/>
          <a:stretch>
            <a:fillRect/>
          </a:stretch>
        </p:blipFill>
        <p:spPr>
          <a:xfrm>
            <a:off x="5551634" y="2162827"/>
            <a:ext cx="4951892" cy="3217399"/>
          </a:xfrm>
          <a:prstGeom prst="rect">
            <a:avLst/>
          </a:prstGeom>
          <a:ln w="19050">
            <a:solidFill>
              <a:srgbClr val="FEA900"/>
            </a:solidFill>
          </a:ln>
        </p:spPr>
      </p:pic>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2051917" y="541917"/>
            <a:ext cx="2113280" cy="383540"/>
          </a:xfrm>
          <a:prstGeom prst="rect">
            <a:avLst/>
          </a:prstGeom>
          <a:noFill/>
        </p:spPr>
        <p:txBody>
          <a:bodyPr wrap="none" rtlCol="0">
            <a:spAutoFit/>
          </a:bodyPr>
          <a:lstStyle/>
          <a:p>
            <a:pPr algn="ctr"/>
            <a:r>
              <a:rPr lang="zh-CN" altLang="en-US" sz="1900" b="1">
                <a:sym typeface="+mn-ea"/>
              </a:rPr>
              <a:t>案例二运营要点：</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
            <a:stretch>
              <a:fillRect/>
            </a:stretch>
          </p:blipFill>
          <p:spPr>
            <a:xfrm>
              <a:off x="5235" y="1585"/>
              <a:ext cx="337" cy="709"/>
            </a:xfrm>
            <a:prstGeom prst="rect">
              <a:avLst/>
            </a:prstGeom>
          </p:spPr>
        </p:pic>
        <p:pic>
          <p:nvPicPr>
            <p:cNvPr id="9" name="图片 8" descr="resource"/>
            <p:cNvPicPr>
              <a:picLocks noChangeAspect="1"/>
            </p:cNvPicPr>
            <p:nvPr/>
          </p:nvPicPr>
          <p:blipFill>
            <a:blip r:embed="rId2"/>
            <a:stretch>
              <a:fillRect/>
            </a:stretch>
          </p:blipFill>
          <p:spPr>
            <a:xfrm>
              <a:off x="4982" y="1585"/>
              <a:ext cx="337" cy="709"/>
            </a:xfrm>
            <a:prstGeom prst="rect">
              <a:avLst/>
            </a:prstGeom>
          </p:spPr>
        </p:pic>
        <p:pic>
          <p:nvPicPr>
            <p:cNvPr id="10" name="图片 9"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
        <p:nvSpPr>
          <p:cNvPr id="5" name="文本框 4"/>
          <p:cNvSpPr txBox="1"/>
          <p:nvPr/>
        </p:nvSpPr>
        <p:spPr>
          <a:xfrm>
            <a:off x="3458210" y="542290"/>
            <a:ext cx="3045460" cy="429895"/>
          </a:xfrm>
          <a:prstGeom prst="rect">
            <a:avLst/>
          </a:prstGeom>
          <a:noFill/>
        </p:spPr>
        <p:txBody>
          <a:bodyPr wrap="square" rtlCol="0">
            <a:spAutoFit/>
          </a:bodyPr>
          <a:p>
            <a:pPr algn="ctr"/>
            <a:r>
              <a:rPr lang="zh-CN" altLang="en-US" sz="2200" b="1">
                <a:solidFill>
                  <a:srgbClr val="FFC000"/>
                </a:solidFill>
              </a:rPr>
              <a:t>海报</a:t>
            </a:r>
            <a:r>
              <a:rPr lang="en-US" altLang="zh-CN" sz="2200" b="1">
                <a:solidFill>
                  <a:srgbClr val="FFC000"/>
                </a:solidFill>
              </a:rPr>
              <a:t>&amp;</a:t>
            </a:r>
            <a:r>
              <a:rPr lang="zh-CN" altLang="en-US" sz="2200" b="1">
                <a:solidFill>
                  <a:srgbClr val="FFC000"/>
                </a:solidFill>
              </a:rPr>
              <a:t>选品</a:t>
            </a:r>
            <a:endParaRPr lang="zh-CN" altLang="en-US" sz="2200" b="1">
              <a:solidFill>
                <a:srgbClr val="FFC000"/>
              </a:solidFill>
            </a:endParaRPr>
          </a:p>
        </p:txBody>
      </p:sp>
      <p:pic>
        <p:nvPicPr>
          <p:cNvPr id="16" name="图片 15"/>
          <p:cNvPicPr>
            <a:picLocks noChangeAspect="1"/>
          </p:cNvPicPr>
          <p:nvPr/>
        </p:nvPicPr>
        <p:blipFill>
          <a:blip r:embed="rId4"/>
          <a:stretch>
            <a:fillRect/>
          </a:stretch>
        </p:blipFill>
        <p:spPr>
          <a:xfrm>
            <a:off x="1041400" y="1595120"/>
            <a:ext cx="1895475" cy="3419475"/>
          </a:xfrm>
          <a:prstGeom prst="rect">
            <a:avLst/>
          </a:prstGeom>
        </p:spPr>
      </p:pic>
      <p:pic>
        <p:nvPicPr>
          <p:cNvPr id="17" name="图片 16"/>
          <p:cNvPicPr>
            <a:picLocks noChangeAspect="1"/>
          </p:cNvPicPr>
          <p:nvPr/>
        </p:nvPicPr>
        <p:blipFill>
          <a:blip r:embed="rId5"/>
          <a:stretch>
            <a:fillRect/>
          </a:stretch>
        </p:blipFill>
        <p:spPr>
          <a:xfrm>
            <a:off x="9200515" y="1595120"/>
            <a:ext cx="1933575" cy="3419475"/>
          </a:xfrm>
          <a:prstGeom prst="rect">
            <a:avLst/>
          </a:prstGeom>
        </p:spPr>
      </p:pic>
      <p:pic>
        <p:nvPicPr>
          <p:cNvPr id="18" name="图片 17"/>
          <p:cNvPicPr>
            <a:picLocks noChangeAspect="1"/>
          </p:cNvPicPr>
          <p:nvPr/>
        </p:nvPicPr>
        <p:blipFill>
          <a:blip r:embed="rId6"/>
          <a:stretch>
            <a:fillRect/>
          </a:stretch>
        </p:blipFill>
        <p:spPr>
          <a:xfrm>
            <a:off x="5133975" y="1595120"/>
            <a:ext cx="1924050" cy="3429000"/>
          </a:xfrm>
          <a:prstGeom prst="rect">
            <a:avLst/>
          </a:prstGeom>
        </p:spPr>
      </p:pic>
      <p:sp>
        <p:nvSpPr>
          <p:cNvPr id="26" name="文本框 25"/>
          <p:cNvSpPr txBox="1"/>
          <p:nvPr/>
        </p:nvSpPr>
        <p:spPr>
          <a:xfrm>
            <a:off x="7439025" y="2597150"/>
            <a:ext cx="1447165" cy="737235"/>
          </a:xfrm>
          <a:prstGeom prst="rect">
            <a:avLst/>
          </a:prstGeom>
          <a:noFill/>
          <a:ln w="12700">
            <a:noFill/>
          </a:ln>
        </p:spPr>
        <p:txBody>
          <a:bodyPr wrap="square" rtlCol="0" anchor="t">
            <a:spAutoFit/>
          </a:bodyPr>
          <a:p>
            <a:pPr algn="ctr"/>
            <a:r>
              <a:rPr lang="zh-CN" altLang="en-US" sz="1400" b="1">
                <a:sym typeface="Arial" panose="020B0604020202020204" pitchFamily="34" charset="0"/>
              </a:rPr>
              <a:t>随用户人群的变化，喜好的差异，而改变选品</a:t>
            </a:r>
            <a:endParaRPr lang="zh-CN" altLang="en-US" sz="1400"/>
          </a:p>
        </p:txBody>
      </p:sp>
      <p:sp>
        <p:nvSpPr>
          <p:cNvPr id="28" name="文本框 27"/>
          <p:cNvSpPr txBox="1"/>
          <p:nvPr/>
        </p:nvSpPr>
        <p:spPr>
          <a:xfrm>
            <a:off x="3385820" y="2657475"/>
            <a:ext cx="1292225" cy="737235"/>
          </a:xfrm>
          <a:prstGeom prst="rect">
            <a:avLst/>
          </a:prstGeom>
          <a:noFill/>
          <a:ln w="12700">
            <a:noFill/>
          </a:ln>
        </p:spPr>
        <p:txBody>
          <a:bodyPr wrap="square" rtlCol="0" anchor="t">
            <a:spAutoFit/>
          </a:bodyPr>
          <a:p>
            <a:pPr algn="ctr"/>
            <a:r>
              <a:rPr lang="zh-CN" altLang="en-US" sz="1400" b="1">
                <a:sym typeface="Arial" panose="020B0604020202020204" pitchFamily="34" charset="0"/>
              </a:rPr>
              <a:t>随季节变化，用户需求改变，而改变选品</a:t>
            </a:r>
            <a:endParaRPr lang="zh-CN" altLang="en-US" sz="1400"/>
          </a:p>
        </p:txBody>
      </p:sp>
      <p:sp>
        <p:nvSpPr>
          <p:cNvPr id="29" name="圆角矩形 28"/>
          <p:cNvSpPr/>
          <p:nvPr/>
        </p:nvSpPr>
        <p:spPr>
          <a:xfrm>
            <a:off x="3352800" y="2552700"/>
            <a:ext cx="1295400" cy="933450"/>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圆角矩形 29"/>
          <p:cNvSpPr/>
          <p:nvPr/>
        </p:nvSpPr>
        <p:spPr>
          <a:xfrm>
            <a:off x="7400290" y="2552700"/>
            <a:ext cx="1505585" cy="932815"/>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2051917" y="541917"/>
            <a:ext cx="2113280" cy="383540"/>
          </a:xfrm>
          <a:prstGeom prst="rect">
            <a:avLst/>
          </a:prstGeom>
          <a:noFill/>
        </p:spPr>
        <p:txBody>
          <a:bodyPr wrap="none" rtlCol="0">
            <a:spAutoFit/>
          </a:bodyPr>
          <a:lstStyle/>
          <a:p>
            <a:pPr algn="ctr"/>
            <a:r>
              <a:rPr lang="zh-CN" altLang="en-US" sz="1900" b="1">
                <a:sym typeface="+mn-ea"/>
              </a:rPr>
              <a:t>案例二运营要点：</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
            <a:stretch>
              <a:fillRect/>
            </a:stretch>
          </p:blipFill>
          <p:spPr>
            <a:xfrm>
              <a:off x="5235" y="1585"/>
              <a:ext cx="337" cy="709"/>
            </a:xfrm>
            <a:prstGeom prst="rect">
              <a:avLst/>
            </a:prstGeom>
          </p:spPr>
        </p:pic>
        <p:pic>
          <p:nvPicPr>
            <p:cNvPr id="9" name="图片 8" descr="resource"/>
            <p:cNvPicPr>
              <a:picLocks noChangeAspect="1"/>
            </p:cNvPicPr>
            <p:nvPr/>
          </p:nvPicPr>
          <p:blipFill>
            <a:blip r:embed="rId2"/>
            <a:stretch>
              <a:fillRect/>
            </a:stretch>
          </p:blipFill>
          <p:spPr>
            <a:xfrm>
              <a:off x="4982" y="1585"/>
              <a:ext cx="337" cy="709"/>
            </a:xfrm>
            <a:prstGeom prst="rect">
              <a:avLst/>
            </a:prstGeom>
          </p:spPr>
        </p:pic>
        <p:pic>
          <p:nvPicPr>
            <p:cNvPr id="10" name="图片 9"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
        <p:nvSpPr>
          <p:cNvPr id="5" name="文本框 4"/>
          <p:cNvSpPr txBox="1"/>
          <p:nvPr/>
        </p:nvSpPr>
        <p:spPr>
          <a:xfrm>
            <a:off x="3534410" y="541655"/>
            <a:ext cx="3045460" cy="429895"/>
          </a:xfrm>
          <a:prstGeom prst="rect">
            <a:avLst/>
          </a:prstGeom>
          <a:noFill/>
        </p:spPr>
        <p:txBody>
          <a:bodyPr wrap="square" rtlCol="0">
            <a:spAutoFit/>
          </a:bodyPr>
          <a:p>
            <a:pPr algn="ctr"/>
            <a:r>
              <a:rPr lang="zh-CN" altLang="en-US" sz="2200" b="1">
                <a:solidFill>
                  <a:srgbClr val="FFC000"/>
                </a:solidFill>
              </a:rPr>
              <a:t>水军活跃群氛围</a:t>
            </a:r>
            <a:endParaRPr lang="zh-CN" altLang="en-US" sz="2200" b="1">
              <a:solidFill>
                <a:srgbClr val="FFC000"/>
              </a:solidFill>
            </a:endParaRPr>
          </a:p>
        </p:txBody>
      </p:sp>
      <p:pic>
        <p:nvPicPr>
          <p:cNvPr id="15" name="图片 14"/>
          <p:cNvPicPr>
            <a:picLocks noChangeAspect="1"/>
          </p:cNvPicPr>
          <p:nvPr/>
        </p:nvPicPr>
        <p:blipFill>
          <a:blip r:embed="rId4"/>
          <a:stretch>
            <a:fillRect/>
          </a:stretch>
        </p:blipFill>
        <p:spPr>
          <a:xfrm>
            <a:off x="1494155" y="1624330"/>
            <a:ext cx="2113280" cy="3946525"/>
          </a:xfrm>
          <a:prstGeom prst="rect">
            <a:avLst/>
          </a:prstGeom>
          <a:ln>
            <a:solidFill>
              <a:srgbClr val="FFC000"/>
            </a:solidFill>
          </a:ln>
        </p:spPr>
      </p:pic>
      <p:pic>
        <p:nvPicPr>
          <p:cNvPr id="19" name="图片 18"/>
          <p:cNvPicPr>
            <a:picLocks noChangeAspect="1"/>
          </p:cNvPicPr>
          <p:nvPr/>
        </p:nvPicPr>
        <p:blipFill>
          <a:blip r:embed="rId5"/>
          <a:stretch>
            <a:fillRect/>
          </a:stretch>
        </p:blipFill>
        <p:spPr>
          <a:xfrm>
            <a:off x="5928360" y="1579245"/>
            <a:ext cx="2135505" cy="3991610"/>
          </a:xfrm>
          <a:prstGeom prst="rect">
            <a:avLst/>
          </a:prstGeom>
          <a:ln>
            <a:solidFill>
              <a:srgbClr val="FFC000"/>
            </a:solidFill>
          </a:ln>
        </p:spPr>
      </p:pic>
      <p:sp>
        <p:nvSpPr>
          <p:cNvPr id="24" name="文本框 23"/>
          <p:cNvSpPr txBox="1"/>
          <p:nvPr/>
        </p:nvSpPr>
        <p:spPr>
          <a:xfrm>
            <a:off x="4043045" y="2657475"/>
            <a:ext cx="1292225" cy="953135"/>
          </a:xfrm>
          <a:prstGeom prst="rect">
            <a:avLst/>
          </a:prstGeom>
          <a:noFill/>
          <a:ln w="12700">
            <a:noFill/>
          </a:ln>
        </p:spPr>
        <p:txBody>
          <a:bodyPr wrap="square" rtlCol="0" anchor="t">
            <a:spAutoFit/>
          </a:bodyPr>
          <a:p>
            <a:pPr algn="ctr"/>
            <a:r>
              <a:rPr lang="zh-CN" altLang="en-US" sz="1400"/>
              <a:t>水军模拟真实用户心态表达，更真实，更能引起从众心理</a:t>
            </a:r>
            <a:endParaRPr lang="zh-CN" altLang="en-US" sz="1400"/>
          </a:p>
        </p:txBody>
      </p:sp>
      <p:sp>
        <p:nvSpPr>
          <p:cNvPr id="25" name="圆角矩形 24"/>
          <p:cNvSpPr/>
          <p:nvPr/>
        </p:nvSpPr>
        <p:spPr>
          <a:xfrm>
            <a:off x="3926840" y="2572385"/>
            <a:ext cx="1524635" cy="1123315"/>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nvSpPr>
        <p:spPr>
          <a:xfrm>
            <a:off x="8532495" y="2657475"/>
            <a:ext cx="1292225" cy="953135"/>
          </a:xfrm>
          <a:prstGeom prst="rect">
            <a:avLst/>
          </a:prstGeom>
          <a:noFill/>
          <a:ln w="12700">
            <a:noFill/>
          </a:ln>
        </p:spPr>
        <p:txBody>
          <a:bodyPr wrap="square" rtlCol="0" anchor="t">
            <a:spAutoFit/>
          </a:bodyPr>
          <a:p>
            <a:pPr algn="ctr"/>
            <a:r>
              <a:rPr lang="zh-CN" altLang="en-US" sz="1400"/>
              <a:t>利用水军配合群主宣导活动规则，撩起用户参与积极性</a:t>
            </a:r>
            <a:endParaRPr lang="zh-CN" altLang="en-US" sz="1400"/>
          </a:p>
        </p:txBody>
      </p:sp>
      <p:sp>
        <p:nvSpPr>
          <p:cNvPr id="31" name="圆角矩形 30"/>
          <p:cNvSpPr/>
          <p:nvPr/>
        </p:nvSpPr>
        <p:spPr>
          <a:xfrm>
            <a:off x="8416290" y="2572385"/>
            <a:ext cx="1524635" cy="1123315"/>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0168" y="527580"/>
            <a:ext cx="1440523" cy="383540"/>
          </a:xfrm>
          <a:prstGeom prst="rect">
            <a:avLst/>
          </a:prstGeom>
          <a:noFill/>
        </p:spPr>
        <p:txBody>
          <a:bodyPr wrap="square" rtlCol="0">
            <a:spAutoFit/>
          </a:bodyPr>
          <a:lstStyle/>
          <a:p>
            <a:pPr algn="ctr"/>
            <a:r>
              <a:rPr lang="zh-CN" altLang="en-US" sz="1900" b="1" dirty="0">
                <a:solidFill>
                  <a:schemeClr val="tx1"/>
                </a:solidFill>
                <a:sym typeface="+mn-ea"/>
              </a:rPr>
              <a:t>裂变粉激活</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7" name="文本框 6"/>
          <p:cNvSpPr txBox="1"/>
          <p:nvPr/>
        </p:nvSpPr>
        <p:spPr>
          <a:xfrm>
            <a:off x="2773893" y="4803873"/>
            <a:ext cx="6143917" cy="584835"/>
          </a:xfrm>
          <a:prstGeom prst="rect">
            <a:avLst/>
          </a:prstGeom>
          <a:noFill/>
        </p:spPr>
        <p:txBody>
          <a:bodyPr wrap="square" rtlCol="0">
            <a:spAutoFit/>
          </a:bodyPr>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产生初次私聊回复，与</a:t>
            </a:r>
            <a:r>
              <a:rPr lang="en-US" altLang="zh-CN"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IP</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产生互动</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矩形 8"/>
          <p:cNvSpPr/>
          <p:nvPr/>
        </p:nvSpPr>
        <p:spPr>
          <a:xfrm>
            <a:off x="4501917" y="1288967"/>
            <a:ext cx="2437344" cy="993048"/>
          </a:xfrm>
          <a:prstGeom prst="rect">
            <a:avLst/>
          </a:prstGeom>
          <a:noFill/>
          <a:ln w="28575">
            <a:solidFill>
              <a:srgbClr val="FFC000"/>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140">
              <a:sym typeface="+mn-ea"/>
            </a:endParaRPr>
          </a:p>
        </p:txBody>
      </p:sp>
      <p:sp>
        <p:nvSpPr>
          <p:cNvPr id="10" name="矩形 9"/>
          <p:cNvSpPr/>
          <p:nvPr/>
        </p:nvSpPr>
        <p:spPr>
          <a:xfrm>
            <a:off x="3754867" y="1574204"/>
            <a:ext cx="3855983" cy="382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8" name="文本框 7"/>
          <p:cNvSpPr txBox="1"/>
          <p:nvPr/>
        </p:nvSpPr>
        <p:spPr>
          <a:xfrm>
            <a:off x="3799389" y="1355371"/>
            <a:ext cx="3843155" cy="776605"/>
          </a:xfrm>
          <a:prstGeom prst="rect">
            <a:avLst/>
          </a:prstGeom>
          <a:noFill/>
        </p:spPr>
        <p:txBody>
          <a:bodyPr wrap="square" rtlCol="0" anchor="t" anchorCtr="0">
            <a:spAutoFit/>
          </a:bodyPr>
          <a:lstStyle/>
          <a:p>
            <a:pPr algn="dist">
              <a:lnSpc>
                <a:spcPct val="150000"/>
              </a:lnSpc>
            </a:pPr>
            <a:r>
              <a:rPr lang="zh-CN" altLang="en-US" sz="297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裂变粉激活</a:t>
            </a:r>
            <a:endParaRPr lang="zh-CN" altLang="en-US" sz="297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 name="直接连接符 11"/>
          <p:cNvCxnSpPr/>
          <p:nvPr/>
        </p:nvCxnSpPr>
        <p:spPr>
          <a:xfrm flipV="1">
            <a:off x="2773893" y="3438055"/>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675796" y="3714237"/>
            <a:ext cx="6181647" cy="584835"/>
          </a:xfrm>
          <a:prstGeom prst="rect">
            <a:avLst/>
          </a:prstGeom>
          <a:noFill/>
        </p:spPr>
        <p:txBody>
          <a:bodyPr wrap="square" rtlCol="0">
            <a:spAutoFit/>
          </a:bodyPr>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互动结合开首单，加深品牌印象</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1" name="直接连接符 10"/>
          <p:cNvCxnSpPr/>
          <p:nvPr/>
        </p:nvCxnSpPr>
        <p:spPr>
          <a:xfrm flipV="1">
            <a:off x="2773893" y="4394882"/>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876033" y="2771747"/>
            <a:ext cx="3690620" cy="584835"/>
          </a:xfrm>
          <a:prstGeom prst="rect">
            <a:avLst/>
          </a:prstGeom>
          <a:noFill/>
        </p:spPr>
        <p:txBody>
          <a:bodyPr wrap="none" rtlCol="0">
            <a:spAutoFit/>
          </a:bodyPr>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人性化聊天，活化品牌</a:t>
            </a:r>
            <a:r>
              <a:rPr lang="en-US" altLang="zh-CN"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IP</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形象</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8" name="直接连接符 17"/>
          <p:cNvCxnSpPr/>
          <p:nvPr/>
        </p:nvCxnSpPr>
        <p:spPr>
          <a:xfrm flipV="1">
            <a:off x="2811623" y="5502629"/>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96645" y="527580"/>
            <a:ext cx="1389380" cy="383540"/>
          </a:xfrm>
          <a:prstGeom prst="rect">
            <a:avLst/>
          </a:prstGeom>
          <a:noFill/>
        </p:spPr>
        <p:txBody>
          <a:bodyPr wrap="none" rtlCol="0">
            <a:spAutoFit/>
          </a:bodyPr>
          <a:lstStyle/>
          <a:p>
            <a:pPr algn="ctr"/>
            <a:r>
              <a:rPr lang="zh-CN" altLang="en-US" sz="1900" b="1" dirty="0">
                <a:sym typeface="+mn-ea"/>
              </a:rPr>
              <a:t>激活关键词</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7" name="圆角矩形 6"/>
          <p:cNvSpPr/>
          <p:nvPr/>
        </p:nvSpPr>
        <p:spPr>
          <a:xfrm>
            <a:off x="1895544"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圆角矩形 11"/>
          <p:cNvSpPr/>
          <p:nvPr/>
        </p:nvSpPr>
        <p:spPr>
          <a:xfrm>
            <a:off x="4948637"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3" name="圆角矩形 12"/>
          <p:cNvSpPr/>
          <p:nvPr/>
        </p:nvSpPr>
        <p:spPr>
          <a:xfrm>
            <a:off x="8430341"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4" name="圆角矩形 13"/>
          <p:cNvSpPr/>
          <p:nvPr/>
        </p:nvSpPr>
        <p:spPr>
          <a:xfrm>
            <a:off x="3329275" y="4141338"/>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5" name="圆角矩形 14"/>
          <p:cNvSpPr/>
          <p:nvPr/>
        </p:nvSpPr>
        <p:spPr>
          <a:xfrm>
            <a:off x="6568000" y="4141338"/>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8" name="文本框 7"/>
          <p:cNvSpPr txBox="1"/>
          <p:nvPr/>
        </p:nvSpPr>
        <p:spPr>
          <a:xfrm>
            <a:off x="3702964" y="4402100"/>
            <a:ext cx="1268730" cy="529590"/>
          </a:xfrm>
          <a:prstGeom prst="rect">
            <a:avLst/>
          </a:prstGeom>
          <a:noFill/>
        </p:spPr>
        <p:txBody>
          <a:bodyPr wrap="none" rtlCol="0">
            <a:spAutoFit/>
          </a:bodyPr>
          <a:p>
            <a:r>
              <a:rPr lang="zh-CN" altLang="en-US" sz="2850" b="1" dirty="0">
                <a:solidFill>
                  <a:schemeClr val="tx1">
                    <a:lumMod val="75000"/>
                    <a:lumOff val="25000"/>
                  </a:schemeClr>
                </a:solidFill>
              </a:rPr>
              <a:t>无负担</a:t>
            </a:r>
            <a:endParaRPr lang="zh-CN" altLang="en-US" sz="2850" b="1" dirty="0">
              <a:solidFill>
                <a:schemeClr val="tx1">
                  <a:lumMod val="75000"/>
                  <a:lumOff val="25000"/>
                </a:schemeClr>
              </a:solidFill>
            </a:endParaRPr>
          </a:p>
        </p:txBody>
      </p:sp>
      <p:sp>
        <p:nvSpPr>
          <p:cNvPr id="26" name="文本框 25"/>
          <p:cNvSpPr txBox="1"/>
          <p:nvPr/>
        </p:nvSpPr>
        <p:spPr>
          <a:xfrm>
            <a:off x="2450336" y="2280932"/>
            <a:ext cx="906780" cy="529590"/>
          </a:xfrm>
          <a:prstGeom prst="rect">
            <a:avLst/>
          </a:prstGeom>
          <a:noFill/>
        </p:spPr>
        <p:txBody>
          <a:bodyPr wrap="none" rtlCol="0">
            <a:spAutoFit/>
          </a:bodyPr>
          <a:p>
            <a:r>
              <a:rPr lang="zh-CN" altLang="en-US" sz="2850" b="1" dirty="0">
                <a:solidFill>
                  <a:schemeClr val="tx1">
                    <a:lumMod val="75000"/>
                    <a:lumOff val="25000"/>
                  </a:schemeClr>
                </a:solidFill>
              </a:rPr>
              <a:t>游戏</a:t>
            </a:r>
            <a:endParaRPr lang="zh-CN" altLang="en-US" sz="2850" b="1" dirty="0">
              <a:solidFill>
                <a:schemeClr val="tx1">
                  <a:lumMod val="75000"/>
                  <a:lumOff val="25000"/>
                </a:schemeClr>
              </a:solidFill>
            </a:endParaRPr>
          </a:p>
        </p:txBody>
      </p:sp>
      <p:sp>
        <p:nvSpPr>
          <p:cNvPr id="27" name="文本框 26"/>
          <p:cNvSpPr txBox="1"/>
          <p:nvPr/>
        </p:nvSpPr>
        <p:spPr>
          <a:xfrm>
            <a:off x="8985133" y="2281687"/>
            <a:ext cx="906780" cy="529590"/>
          </a:xfrm>
          <a:prstGeom prst="rect">
            <a:avLst/>
          </a:prstGeom>
          <a:noFill/>
        </p:spPr>
        <p:txBody>
          <a:bodyPr wrap="none" rtlCol="0">
            <a:spAutoFit/>
          </a:bodyPr>
          <a:p>
            <a:r>
              <a:rPr lang="zh-CN" altLang="en-US" sz="2850" b="1" dirty="0">
                <a:solidFill>
                  <a:schemeClr val="tx1">
                    <a:lumMod val="75000"/>
                    <a:lumOff val="25000"/>
                  </a:schemeClr>
                </a:solidFill>
              </a:rPr>
              <a:t>奖品</a:t>
            </a:r>
            <a:endParaRPr lang="zh-CN" altLang="en-US" sz="2850" b="1" dirty="0">
              <a:solidFill>
                <a:schemeClr val="tx1">
                  <a:lumMod val="75000"/>
                  <a:lumOff val="25000"/>
                </a:schemeClr>
              </a:solidFill>
            </a:endParaRPr>
          </a:p>
        </p:txBody>
      </p:sp>
      <p:sp>
        <p:nvSpPr>
          <p:cNvPr id="28" name="文本框 27"/>
          <p:cNvSpPr txBox="1"/>
          <p:nvPr/>
        </p:nvSpPr>
        <p:spPr>
          <a:xfrm>
            <a:off x="7122791" y="4401346"/>
            <a:ext cx="906780" cy="529590"/>
          </a:xfrm>
          <a:prstGeom prst="rect">
            <a:avLst/>
          </a:prstGeom>
          <a:noFill/>
        </p:spPr>
        <p:txBody>
          <a:bodyPr wrap="none" rtlCol="0">
            <a:spAutoFit/>
          </a:bodyPr>
          <a:p>
            <a:r>
              <a:rPr lang="zh-CN" altLang="en-US" sz="2850" b="1" dirty="0">
                <a:solidFill>
                  <a:schemeClr val="tx1">
                    <a:lumMod val="75000"/>
                    <a:lumOff val="25000"/>
                  </a:schemeClr>
                </a:solidFill>
              </a:rPr>
              <a:t>撩人</a:t>
            </a:r>
            <a:endParaRPr lang="zh-CN" altLang="en-US" sz="2850" b="1" dirty="0">
              <a:solidFill>
                <a:schemeClr val="tx1">
                  <a:lumMod val="75000"/>
                  <a:lumOff val="25000"/>
                </a:schemeClr>
              </a:solidFill>
            </a:endParaRPr>
          </a:p>
        </p:txBody>
      </p:sp>
      <p:sp>
        <p:nvSpPr>
          <p:cNvPr id="29" name="文本框 28"/>
          <p:cNvSpPr txBox="1"/>
          <p:nvPr/>
        </p:nvSpPr>
        <p:spPr>
          <a:xfrm>
            <a:off x="5141223" y="2281687"/>
            <a:ext cx="1630680" cy="529590"/>
          </a:xfrm>
          <a:prstGeom prst="rect">
            <a:avLst/>
          </a:prstGeom>
          <a:noFill/>
        </p:spPr>
        <p:txBody>
          <a:bodyPr wrap="none" rtlCol="0">
            <a:spAutoFit/>
          </a:bodyPr>
          <a:p>
            <a:r>
              <a:rPr lang="zh-CN" altLang="en-US" sz="2850" b="1" dirty="0">
                <a:solidFill>
                  <a:schemeClr val="tx1">
                    <a:lumMod val="75000"/>
                    <a:lumOff val="25000"/>
                  </a:schemeClr>
                </a:solidFill>
              </a:rPr>
              <a:t>建立信任</a:t>
            </a:r>
            <a:endParaRPr lang="zh-CN" altLang="en-US" sz="2850" b="1" dirty="0">
              <a:solidFill>
                <a:schemeClr val="tx1">
                  <a:lumMod val="75000"/>
                  <a:lumOff val="25000"/>
                </a:schemeClr>
              </a:solidFill>
            </a:endParaRPr>
          </a:p>
        </p:txBody>
      </p:sp>
      <p:cxnSp>
        <p:nvCxnSpPr>
          <p:cNvPr id="31" name="直接连接符 30"/>
          <p:cNvCxnSpPr/>
          <p:nvPr/>
        </p:nvCxnSpPr>
        <p:spPr>
          <a:xfrm>
            <a:off x="2596563" y="3677262"/>
            <a:ext cx="7102253"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376382" y="1497235"/>
            <a:ext cx="6549135" cy="1333500"/>
          </a:xfrm>
          <a:prstGeom prst="rect">
            <a:avLst/>
          </a:prstGeom>
          <a:noFill/>
        </p:spPr>
        <p:txBody>
          <a:bodyPr wrap="square" rtlCol="0">
            <a:spAutoFit/>
          </a:bodyPr>
          <a:p>
            <a:r>
              <a:rPr lang="zh-CN" altLang="en-US" sz="2140" b="1" dirty="0">
                <a:solidFill>
                  <a:srgbClr val="FEA900"/>
                </a:solidFill>
              </a:rPr>
              <a:t>第一步：客群分析</a:t>
            </a:r>
            <a:r>
              <a:rPr lang="en-US" altLang="zh-CN" sz="2140" b="1" dirty="0">
                <a:solidFill>
                  <a:srgbClr val="FEA900"/>
                </a:solidFill>
              </a:rPr>
              <a:t>&amp;</a:t>
            </a:r>
            <a:r>
              <a:rPr lang="zh-CN" altLang="en-US" sz="2140" b="1" dirty="0">
                <a:solidFill>
                  <a:srgbClr val="FEA900"/>
                </a:solidFill>
              </a:rPr>
              <a:t>设定利益点</a:t>
            </a:r>
            <a:endParaRPr lang="zh-CN" altLang="en-US" sz="2140" b="1" dirty="0">
              <a:solidFill>
                <a:srgbClr val="FEA900"/>
              </a:solidFill>
            </a:endParaRPr>
          </a:p>
          <a:p>
            <a:endParaRPr lang="zh-CN" altLang="en-US" sz="2140" dirty="0">
              <a:solidFill>
                <a:schemeClr val="tx1">
                  <a:lumMod val="75000"/>
                  <a:lumOff val="25000"/>
                </a:schemeClr>
              </a:solidFill>
            </a:endParaRPr>
          </a:p>
          <a:p>
            <a:r>
              <a:rPr lang="zh-CN" altLang="en-US" sz="1900" dirty="0">
                <a:solidFill>
                  <a:schemeClr val="tx1">
                    <a:lumMod val="75000"/>
                    <a:lumOff val="25000"/>
                  </a:schemeClr>
                </a:solidFill>
              </a:rPr>
              <a:t>裂变粉的共通性质：对品牌认知普遍低、产品使用</a:t>
            </a:r>
            <a:r>
              <a:rPr lang="en-US" altLang="zh-CN" sz="1900" dirty="0">
                <a:solidFill>
                  <a:schemeClr val="tx1">
                    <a:lumMod val="75000"/>
                    <a:lumOff val="25000"/>
                  </a:schemeClr>
                </a:solidFill>
              </a:rPr>
              <a:t>0</a:t>
            </a:r>
            <a:r>
              <a:rPr lang="zh-CN" altLang="en-US" sz="1900" dirty="0">
                <a:solidFill>
                  <a:schemeClr val="tx1">
                    <a:lumMod val="75000"/>
                    <a:lumOff val="25000"/>
                  </a:schemeClr>
                </a:solidFill>
              </a:rPr>
              <a:t>体验、无产品或功效概念</a:t>
            </a:r>
            <a:endParaRPr lang="zh-CN" altLang="en-US" sz="1900" dirty="0">
              <a:solidFill>
                <a:schemeClr val="tx1">
                  <a:lumMod val="75000"/>
                  <a:lumOff val="25000"/>
                </a:schemeClr>
              </a:solidFill>
            </a:endParaRPr>
          </a:p>
        </p:txBody>
      </p:sp>
      <p:sp>
        <p:nvSpPr>
          <p:cNvPr id="7" name="文本框 6"/>
          <p:cNvSpPr txBox="1"/>
          <p:nvPr/>
        </p:nvSpPr>
        <p:spPr>
          <a:xfrm>
            <a:off x="1300168" y="3377688"/>
            <a:ext cx="1684257" cy="420370"/>
          </a:xfrm>
          <a:prstGeom prst="rect">
            <a:avLst/>
          </a:prstGeom>
          <a:noFill/>
        </p:spPr>
        <p:txBody>
          <a:bodyPr wrap="square" rtlCol="0">
            <a:spAutoFit/>
          </a:bodyPr>
          <a:p>
            <a:pPr algn="l">
              <a:buClrTx/>
              <a:buSzTx/>
              <a:buNone/>
            </a:pPr>
            <a:r>
              <a:rPr lang="zh-CN" altLang="en-US" sz="2140" b="1" dirty="0">
                <a:solidFill>
                  <a:schemeClr val="tx1">
                    <a:lumMod val="75000"/>
                    <a:lumOff val="25000"/>
                  </a:schemeClr>
                </a:solidFill>
              </a:rPr>
              <a:t>避免雷区</a:t>
            </a:r>
            <a:endParaRPr lang="zh-CN" altLang="en-US" sz="2140" b="1" dirty="0">
              <a:solidFill>
                <a:schemeClr val="tx1">
                  <a:lumMod val="75000"/>
                  <a:lumOff val="25000"/>
                </a:schemeClr>
              </a:solidFill>
            </a:endParaRPr>
          </a:p>
        </p:txBody>
      </p:sp>
      <p:sp>
        <p:nvSpPr>
          <p:cNvPr id="8" name="文本框 7"/>
          <p:cNvSpPr txBox="1"/>
          <p:nvPr/>
        </p:nvSpPr>
        <p:spPr>
          <a:xfrm>
            <a:off x="1295805" y="3815025"/>
            <a:ext cx="3120390" cy="1461770"/>
          </a:xfrm>
          <a:prstGeom prst="rect">
            <a:avLst/>
          </a:prstGeom>
          <a:noFill/>
        </p:spPr>
        <p:txBody>
          <a:bodyPr wrap="none" rtlCol="0">
            <a:spAutoFit/>
          </a:bodyPr>
          <a:p>
            <a:pPr>
              <a:lnSpc>
                <a:spcPct val="150000"/>
              </a:lnSpc>
            </a:pPr>
            <a:r>
              <a:rPr 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、直接给裂变粉丢链接</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、直接介绍产品优惠</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、开头</a:t>
            </a: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句话带出产品介绍</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4"/>
          <a:stretch>
            <a:fillRect/>
          </a:stretch>
        </p:blipFill>
        <p:spPr>
          <a:xfrm>
            <a:off x="8262821" y="1068625"/>
            <a:ext cx="2656931" cy="3279472"/>
          </a:xfrm>
          <a:prstGeom prst="rect">
            <a:avLst/>
          </a:prstGeom>
        </p:spPr>
      </p:pic>
      <p:sp>
        <p:nvSpPr>
          <p:cNvPr id="13" name="文本框 12"/>
          <p:cNvSpPr txBox="1"/>
          <p:nvPr/>
        </p:nvSpPr>
        <p:spPr>
          <a:xfrm>
            <a:off x="5353855" y="3377688"/>
            <a:ext cx="2570907" cy="420370"/>
          </a:xfrm>
          <a:prstGeom prst="rect">
            <a:avLst/>
          </a:prstGeom>
          <a:noFill/>
        </p:spPr>
        <p:txBody>
          <a:bodyPr wrap="square" rtlCol="0">
            <a:spAutoFit/>
          </a:bodyPr>
          <a:p>
            <a:pPr algn="l">
              <a:buClrTx/>
              <a:buSzTx/>
              <a:buNone/>
            </a:pPr>
            <a:r>
              <a:rPr lang="zh-CN" altLang="en-US" sz="2140" b="1" dirty="0">
                <a:solidFill>
                  <a:schemeClr val="tx1">
                    <a:lumMod val="75000"/>
                    <a:lumOff val="25000"/>
                  </a:schemeClr>
                </a:solidFill>
              </a:rPr>
              <a:t>找准裂变粉兴趣点</a:t>
            </a:r>
            <a:endParaRPr lang="zh-CN" altLang="en-US" sz="2140" b="1" dirty="0">
              <a:solidFill>
                <a:schemeClr val="tx1">
                  <a:lumMod val="75000"/>
                  <a:lumOff val="25000"/>
                </a:schemeClr>
              </a:solidFill>
            </a:endParaRPr>
          </a:p>
        </p:txBody>
      </p:sp>
      <p:sp>
        <p:nvSpPr>
          <p:cNvPr id="14" name="文本框 13"/>
          <p:cNvSpPr txBox="1"/>
          <p:nvPr/>
        </p:nvSpPr>
        <p:spPr>
          <a:xfrm>
            <a:off x="5349328" y="3815353"/>
            <a:ext cx="5971114" cy="1900555"/>
          </a:xfrm>
          <a:prstGeom prst="rect">
            <a:avLst/>
          </a:prstGeom>
          <a:noFill/>
        </p:spPr>
        <p:txBody>
          <a:bodyPr wrap="square" rtlCol="0">
            <a:spAutoFit/>
          </a:bodyPr>
          <a:p>
            <a:pPr>
              <a:lnSpc>
                <a:spcPct val="150000"/>
              </a:lnSpc>
            </a:pPr>
            <a:r>
              <a:rPr 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、利益点要直接</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、互动过程轻松无负担，操作简便</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、尽量多地设置触点，引出可控性的下文，与粉丝互动交流，这个过程是积累信任度的过程。</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295641" y="1193888"/>
            <a:ext cx="10344750" cy="1261745"/>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第二步：设置开局话术</a:t>
            </a:r>
            <a:endPar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从以往与粉丝互动的经验看，游戏形式是对粉丝相对最友好的互动形式，粉丝会感觉无负担，愉悦，首先对品牌产生初步的好感。品牌亲和力</a:t>
            </a:r>
            <a:r>
              <a:rPr lang="en-US" altLang="zh-CN"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奖品吸引力，是转化裂变粉与品牌产生关联的关键一步。</a:t>
            </a:r>
            <a:endPar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219590" y="2810658"/>
            <a:ext cx="9194800" cy="3162300"/>
          </a:xfrm>
          <a:prstGeom prst="rect">
            <a:avLst/>
          </a:prstGeom>
          <a:noFill/>
        </p:spPr>
        <p:txBody>
          <a:bodyPr wrap="none" rtlCol="0">
            <a:spAutoFit/>
          </a:bodyPr>
          <a:lstStyle/>
          <a:p>
            <a:pPr algn="l"/>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那么，这里再提取几个关键点：</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、语气真实撩人；</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（玩游戏吗宝宝？赢了有奖品那种哦~飞吻  vs   宝宝，今日与我玩游戏，送你鸡肉丸）</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、切忌这时候露出品牌，消除营销感；</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玩游戏吗宝宝？赢了送你碧翠园低脂鸡胸肉丸</a:t>
            </a:r>
            <a:r>
              <a:rPr lang="en-US" altLang="zh-CN"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包）</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、表情的重要性；</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常用推荐表情</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、短语，稍带挑逗</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（去掉很多我们自以为需要的状、宾、补）</a:t>
            </a:r>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、真人头像</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（有真人IP尽量用真人，没有也尽量用卡通人物形象，注意是人，这种不算）</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a:picLocks noChangeAspect="1"/>
          </p:cNvPicPr>
          <p:nvPr/>
        </p:nvPicPr>
        <p:blipFill>
          <a:blip r:embed="rId4"/>
          <a:stretch>
            <a:fillRect/>
          </a:stretch>
        </p:blipFill>
        <p:spPr>
          <a:xfrm>
            <a:off x="4862614" y="4378281"/>
            <a:ext cx="3674880" cy="558401"/>
          </a:xfrm>
          <a:prstGeom prst="rect">
            <a:avLst/>
          </a:prstGeom>
        </p:spPr>
      </p:pic>
      <p:pic>
        <p:nvPicPr>
          <p:cNvPr id="14" name="图片 13"/>
          <p:cNvPicPr>
            <a:picLocks noChangeAspect="1"/>
          </p:cNvPicPr>
          <p:nvPr/>
        </p:nvPicPr>
        <p:blipFill>
          <a:blip r:embed="rId5"/>
          <a:stretch>
            <a:fillRect/>
          </a:stretch>
        </p:blipFill>
        <p:spPr>
          <a:xfrm>
            <a:off x="8947994" y="5605254"/>
            <a:ext cx="743277" cy="928907"/>
          </a:xfrm>
          <a:prstGeom prst="rect">
            <a:avLst/>
          </a:prstGeom>
        </p:spPr>
      </p:pic>
      <p:sp>
        <p:nvSpPr>
          <p:cNvPr id="15" name="文本框 14"/>
          <p:cNvSpPr txBox="1"/>
          <p:nvPr/>
        </p:nvSpPr>
        <p:spPr>
          <a:xfrm>
            <a:off x="6692508" y="5042325"/>
            <a:ext cx="5181808" cy="311150"/>
          </a:xfrm>
          <a:prstGeom prst="rect">
            <a:avLst/>
          </a:prstGeom>
          <a:noFill/>
        </p:spPr>
        <p:txBody>
          <a:bodyPr wrap="square" rtlCol="0">
            <a:spAutoFit/>
          </a:bodyPr>
          <a:p>
            <a:pPr algn="l"/>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（我们现在有两款游戏可以选择哦~看看你更喜欢哪一款呢？）</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8" name="组合 17"/>
          <p:cNvGrpSpPr/>
          <p:nvPr/>
        </p:nvGrpSpPr>
        <p:grpSpPr>
          <a:xfrm>
            <a:off x="6692508" y="5042325"/>
            <a:ext cx="5598344" cy="318439"/>
            <a:chOff x="6228" y="1611"/>
            <a:chExt cx="7419" cy="422"/>
          </a:xfrm>
        </p:grpSpPr>
        <p:sp>
          <p:nvSpPr>
            <p:cNvPr id="16" name="文本框 15"/>
            <p:cNvSpPr txBox="1"/>
            <p:nvPr/>
          </p:nvSpPr>
          <p:spPr>
            <a:xfrm>
              <a:off x="6228" y="1611"/>
              <a:ext cx="7419" cy="412"/>
            </a:xfrm>
            <a:prstGeom prst="rect">
              <a:avLst/>
            </a:prstGeom>
            <a:noFill/>
          </p:spPr>
          <p:txBody>
            <a:bodyPr wrap="square" rtlCol="0">
              <a:spAutoFit/>
            </a:bodyPr>
            <a:p>
              <a:pPr algn="l">
                <a:buClrTx/>
                <a:buSzTx/>
                <a:buFontTx/>
              </a:pP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（两款游戏可选，敢不敢挑战高难度的     ）</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7" name="图片 16"/>
            <p:cNvPicPr>
              <a:picLocks noChangeAspect="1"/>
            </p:cNvPicPr>
            <p:nvPr/>
          </p:nvPicPr>
          <p:blipFill>
            <a:blip r:embed="rId6"/>
            <a:stretch>
              <a:fillRect/>
            </a:stretch>
          </p:blipFill>
          <p:spPr>
            <a:xfrm>
              <a:off x="10495" y="1627"/>
              <a:ext cx="382" cy="40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文本框 11"/>
          <p:cNvSpPr txBox="1"/>
          <p:nvPr/>
        </p:nvSpPr>
        <p:spPr>
          <a:xfrm>
            <a:off x="1295641" y="1193888"/>
            <a:ext cx="10344750" cy="1518285"/>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第三步：设置游戏</a:t>
            </a:r>
            <a:endPar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14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游戏的宗旨是简单有趣，门槛不能太高，粉丝经过简单的思考过程就能答上来（有一定成就感）</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ps</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小技巧：尽量设置</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个游戏让粉丝进行选择，这里是跟粉丝尽量多聊天的触点</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81dcf4d9e4b86aa1752d53e86f18b6f"/>
          <p:cNvPicPr>
            <a:picLocks noChangeAspect="1"/>
          </p:cNvPicPr>
          <p:nvPr/>
        </p:nvPicPr>
        <p:blipFill>
          <a:blip r:embed="rId4"/>
          <a:srcRect t="22161" b="61093"/>
          <a:stretch>
            <a:fillRect/>
          </a:stretch>
        </p:blipFill>
        <p:spPr>
          <a:xfrm>
            <a:off x="1285076" y="2932476"/>
            <a:ext cx="3518679" cy="1276021"/>
          </a:xfrm>
          <a:prstGeom prst="rect">
            <a:avLst/>
          </a:prstGeom>
        </p:spPr>
      </p:pic>
      <p:sp>
        <p:nvSpPr>
          <p:cNvPr id="9" name="文本框 8"/>
          <p:cNvSpPr txBox="1"/>
          <p:nvPr/>
        </p:nvSpPr>
        <p:spPr>
          <a:xfrm>
            <a:off x="1178678" y="4508826"/>
            <a:ext cx="1684257" cy="347345"/>
          </a:xfrm>
          <a:prstGeom prst="rect">
            <a:avLst/>
          </a:prstGeom>
          <a:noFill/>
        </p:spPr>
        <p:txBody>
          <a:bodyPr wrap="square" rtlCol="0">
            <a:spAutoFit/>
          </a:bodyPr>
          <a:p>
            <a:pPr algn="l">
              <a:buClrTx/>
              <a:buSzTx/>
              <a:buNone/>
            </a:pPr>
            <a:r>
              <a:rPr lang="zh-CN" altLang="en-US" sz="1665" b="1" dirty="0">
                <a:solidFill>
                  <a:srgbClr val="FEA900"/>
                </a:solidFill>
              </a:rPr>
              <a:t>游戏参考一</a:t>
            </a:r>
            <a:endParaRPr lang="zh-CN" altLang="en-US" sz="1665" b="1" dirty="0">
              <a:solidFill>
                <a:srgbClr val="FEA900"/>
              </a:solidFill>
            </a:endParaRPr>
          </a:p>
        </p:txBody>
      </p:sp>
      <p:sp>
        <p:nvSpPr>
          <p:cNvPr id="10" name="文本框 9"/>
          <p:cNvSpPr txBox="1"/>
          <p:nvPr/>
        </p:nvSpPr>
        <p:spPr>
          <a:xfrm>
            <a:off x="6669870" y="2932476"/>
            <a:ext cx="1684257" cy="347345"/>
          </a:xfrm>
          <a:prstGeom prst="rect">
            <a:avLst/>
          </a:prstGeom>
          <a:noFill/>
        </p:spPr>
        <p:txBody>
          <a:bodyPr wrap="square" rtlCol="0">
            <a:spAutoFit/>
          </a:bodyPr>
          <a:p>
            <a:pPr algn="l">
              <a:buClrTx/>
              <a:buSzTx/>
              <a:buNone/>
            </a:pPr>
            <a:r>
              <a:rPr lang="zh-CN" altLang="en-US" sz="1665" b="1" dirty="0">
                <a:solidFill>
                  <a:srgbClr val="FEA900"/>
                </a:solidFill>
              </a:rPr>
              <a:t>游戏参考二</a:t>
            </a:r>
            <a:endParaRPr lang="zh-CN" altLang="en-US" sz="1665" b="1" dirty="0">
              <a:solidFill>
                <a:srgbClr val="FEA900"/>
              </a:solidFill>
            </a:endParaRPr>
          </a:p>
        </p:txBody>
      </p:sp>
      <p:pic>
        <p:nvPicPr>
          <p:cNvPr id="11" name="图片 10"/>
          <p:cNvPicPr>
            <a:picLocks noChangeAspect="1"/>
          </p:cNvPicPr>
          <p:nvPr/>
        </p:nvPicPr>
        <p:blipFill>
          <a:blip r:embed="rId5"/>
          <a:stretch>
            <a:fillRect/>
          </a:stretch>
        </p:blipFill>
        <p:spPr>
          <a:xfrm>
            <a:off x="2713526" y="4569194"/>
            <a:ext cx="2090230" cy="1888753"/>
          </a:xfrm>
          <a:prstGeom prst="rect">
            <a:avLst/>
          </a:prstGeom>
        </p:spPr>
      </p:pic>
      <p:pic>
        <p:nvPicPr>
          <p:cNvPr id="13" name="图片 12"/>
          <p:cNvPicPr>
            <a:picLocks noChangeAspect="1"/>
          </p:cNvPicPr>
          <p:nvPr/>
        </p:nvPicPr>
        <p:blipFill>
          <a:blip r:embed="rId6"/>
          <a:stretch>
            <a:fillRect/>
          </a:stretch>
        </p:blipFill>
        <p:spPr>
          <a:xfrm>
            <a:off x="6669870" y="3416926"/>
            <a:ext cx="4052933" cy="30410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5063336" y="4413747"/>
            <a:ext cx="4349489" cy="1116965"/>
          </a:xfrm>
          <a:prstGeom prst="rect">
            <a:avLst/>
          </a:prstGeom>
          <a:noFill/>
        </p:spPr>
        <p:txBody>
          <a:bodyPr wrap="square" rtlCol="0">
            <a:spAutoFit/>
          </a:bodyPr>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例子：</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宝宝真的不理我吗？</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宝宝还在忙？在等你陪我玩游戏</a:t>
            </a:r>
            <a:endParaRPr lang="zh-CN" altLang="en-US" sz="1665"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文本框 11"/>
          <p:cNvSpPr txBox="1"/>
          <p:nvPr/>
        </p:nvSpPr>
        <p:spPr>
          <a:xfrm>
            <a:off x="1295641" y="1370463"/>
            <a:ext cx="10344750" cy="1261745"/>
          </a:xfrm>
          <a:prstGeom prst="rect">
            <a:avLst/>
          </a:prstGeom>
          <a:noFill/>
        </p:spPr>
        <p:txBody>
          <a:bodyPr wrap="square" rtlCol="0">
            <a:spAutoFit/>
          </a:bodyPr>
          <a:p>
            <a:r>
              <a:rPr lang="zh-CN" altLang="en-US" sz="2140" b="1" dirty="0">
                <a:solidFill>
                  <a:srgbClr val="FEA900"/>
                </a:solidFill>
              </a:rPr>
              <a:t>第四步：分批发送点对点</a:t>
            </a:r>
            <a:r>
              <a:rPr lang="en-US" altLang="zh-CN" sz="2140" b="1" dirty="0">
                <a:solidFill>
                  <a:srgbClr val="FEA900"/>
                </a:solidFill>
              </a:rPr>
              <a:t>+</a:t>
            </a:r>
            <a:r>
              <a:rPr lang="zh-CN" altLang="en-US" sz="2140" b="1" dirty="0">
                <a:solidFill>
                  <a:srgbClr val="FEA900"/>
                </a:solidFill>
              </a:rPr>
              <a:t>半小时无回复二次触达机制</a:t>
            </a:r>
            <a:endParaRPr lang="zh-CN" altLang="en-US" sz="2140" b="1" dirty="0">
              <a:solidFill>
                <a:srgbClr val="FEA900"/>
              </a:solidFill>
            </a:endParaRPr>
          </a:p>
          <a:p>
            <a:endParaRPr lang="zh-CN" altLang="en-US" sz="2140" dirty="0">
              <a:solidFill>
                <a:srgbClr val="FF0000"/>
              </a:solidFill>
            </a:endParaRPr>
          </a:p>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建议在客服回复速度能承载的情况下分批发送点对点，原则上粉丝有回复互动的情况下最好在五分钟内回复粉丝，且多准备几组话术，轮换进行测试。</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1300168" y="3128671"/>
            <a:ext cx="1684257" cy="347345"/>
          </a:xfrm>
          <a:prstGeom prst="rect">
            <a:avLst/>
          </a:prstGeom>
          <a:noFill/>
        </p:spPr>
        <p:txBody>
          <a:bodyPr wrap="square" rtlCol="0">
            <a:spAutoFit/>
          </a:bodyPr>
          <a:p>
            <a:pPr algn="l">
              <a:buClrTx/>
              <a:buSzTx/>
              <a:buNone/>
            </a:pPr>
            <a:r>
              <a:rPr lang="zh-CN" altLang="en-US" sz="1665" b="1" dirty="0">
                <a:solidFill>
                  <a:schemeClr val="tx1">
                    <a:lumMod val="65000"/>
                    <a:lumOff val="35000"/>
                  </a:schemeClr>
                </a:solidFill>
              </a:rPr>
              <a:t>半小时无回复</a:t>
            </a:r>
            <a:endParaRPr lang="zh-CN" altLang="en-US" sz="1665" b="1" dirty="0">
              <a:solidFill>
                <a:schemeClr val="tx1">
                  <a:lumMod val="65000"/>
                  <a:lumOff val="35000"/>
                </a:schemeClr>
              </a:solidFill>
            </a:endParaRPr>
          </a:p>
        </p:txBody>
      </p:sp>
      <p:sp>
        <p:nvSpPr>
          <p:cNvPr id="10" name="文本框 9"/>
          <p:cNvSpPr txBox="1"/>
          <p:nvPr/>
        </p:nvSpPr>
        <p:spPr>
          <a:xfrm>
            <a:off x="1300168" y="3644814"/>
            <a:ext cx="8800093" cy="347345"/>
          </a:xfrm>
          <a:prstGeom prst="rect">
            <a:avLst/>
          </a:prstGeom>
          <a:noFill/>
        </p:spPr>
        <p:txBody>
          <a:bodyPr wrap="square" rtlCol="0">
            <a:spAutoFit/>
          </a:bodyPr>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针对已发送点对点，但半小时内无回复的粉丝，建议启用二次触达</a:t>
            </a:r>
            <a:endParaRPr lang="zh-CN" altLang="en-US" sz="1665"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300923" y="4542028"/>
            <a:ext cx="3762413" cy="860425"/>
          </a:xfrm>
          <a:prstGeom prst="rect">
            <a:avLst/>
          </a:prstGeom>
          <a:noFill/>
        </p:spPr>
        <p:txBody>
          <a:bodyPr wrap="square" rtlCol="0">
            <a:spAutoFit/>
          </a:bodyPr>
          <a:p>
            <a:r>
              <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话术技巧</a:t>
            </a:r>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关键词：请求，可怜，疑问</a:t>
            </a:r>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7034340" y="4618997"/>
            <a:ext cx="407482" cy="356924"/>
          </a:xfrm>
          <a:prstGeom prst="rect">
            <a:avLst/>
          </a:prstGeom>
        </p:spPr>
      </p:pic>
      <p:pic>
        <p:nvPicPr>
          <p:cNvPr id="14" name="图片 13"/>
          <p:cNvPicPr>
            <a:picLocks noChangeAspect="1"/>
          </p:cNvPicPr>
          <p:nvPr/>
        </p:nvPicPr>
        <p:blipFill>
          <a:blip r:embed="rId5"/>
          <a:stretch>
            <a:fillRect/>
          </a:stretch>
        </p:blipFill>
        <p:spPr>
          <a:xfrm>
            <a:off x="8162460" y="5161551"/>
            <a:ext cx="384844" cy="38484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1308469" y="1193888"/>
            <a:ext cx="10331922" cy="5425542"/>
          </a:xfrm>
          <a:prstGeom prst="rect">
            <a:avLst/>
          </a:prstGeom>
        </p:spPr>
      </p:pic>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文本框 11"/>
          <p:cNvSpPr txBox="1"/>
          <p:nvPr/>
        </p:nvSpPr>
        <p:spPr>
          <a:xfrm>
            <a:off x="5234629" y="967509"/>
            <a:ext cx="2807095" cy="420370"/>
          </a:xfrm>
          <a:prstGeom prst="rect">
            <a:avLst/>
          </a:prstGeom>
          <a:noFill/>
        </p:spPr>
        <p:txBody>
          <a:bodyPr wrap="square" rtlCol="0">
            <a:spAutoFit/>
          </a:bodyPr>
          <a:p>
            <a:r>
              <a:rPr lang="zh-CN" altLang="en-US" sz="2140" b="1" dirty="0">
                <a:solidFill>
                  <a:srgbClr val="FEA900"/>
                </a:solidFill>
              </a:rPr>
              <a:t>话术参考：开局文案</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63289" y="1084472"/>
            <a:ext cx="8271122" cy="5492701"/>
          </a:xfrm>
          <a:prstGeom prst="rect">
            <a:avLst/>
          </a:prstGeom>
        </p:spPr>
      </p:pic>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文本框 11"/>
          <p:cNvSpPr txBox="1"/>
          <p:nvPr/>
        </p:nvSpPr>
        <p:spPr>
          <a:xfrm>
            <a:off x="6987555" y="1084472"/>
            <a:ext cx="4567567" cy="420370"/>
          </a:xfrm>
          <a:prstGeom prst="rect">
            <a:avLst/>
          </a:prstGeom>
          <a:noFill/>
        </p:spPr>
        <p:txBody>
          <a:bodyPr wrap="square" rtlCol="0">
            <a:spAutoFit/>
          </a:bodyPr>
          <a:p>
            <a:r>
              <a:rPr lang="zh-CN" altLang="en-US" sz="2140" b="1" dirty="0">
                <a:solidFill>
                  <a:srgbClr val="FEA900"/>
                </a:solidFill>
              </a:rPr>
              <a:t>话术参考：选择游戏，增加互动话术</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8e9a75d90ef1d3ee6350060b3bde873"/>
          <p:cNvPicPr>
            <a:picLocks noChangeAspect="1"/>
          </p:cNvPicPr>
          <p:nvPr/>
        </p:nvPicPr>
        <p:blipFill>
          <a:blip r:embed="rId5"/>
          <a:stretch>
            <a:fillRect/>
          </a:stretch>
        </p:blipFill>
        <p:spPr>
          <a:xfrm>
            <a:off x="9311709" y="1630799"/>
            <a:ext cx="2243413" cy="48580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1446770" y="2840067"/>
            <a:ext cx="2658354" cy="2675255"/>
          </a:xfrm>
          <a:prstGeom prst="rect">
            <a:avLst/>
          </a:prstGeom>
          <a:noFill/>
        </p:spPr>
        <p:txBody>
          <a:bodyPr wrap="square" rtlCol="0" anchor="t">
            <a:spAutoFit/>
          </a:bodyPr>
          <a:lstStyle/>
          <a:p>
            <a:pPr>
              <a:lnSpc>
                <a:spcPct val="160000"/>
              </a:lnSpc>
            </a:pPr>
            <a:r>
              <a:rPr lang="zh-CN" altLang="en-US" sz="1045" b="1"/>
              <a:t>从表现上讲：一切可以引导用户传播分享的运营行为，都称之为裂变。</a:t>
            </a:r>
            <a:endParaRPr lang="zh-CN" altLang="en-US" sz="1045" b="1"/>
          </a:p>
          <a:p>
            <a:pPr>
              <a:lnSpc>
                <a:spcPct val="160000"/>
              </a:lnSpc>
            </a:pPr>
            <a:endParaRPr lang="zh-CN" altLang="en-US" sz="1045" b="1"/>
          </a:p>
          <a:p>
            <a:pPr>
              <a:lnSpc>
                <a:spcPct val="160000"/>
              </a:lnSpc>
            </a:pPr>
            <a:r>
              <a:rPr lang="zh-CN" altLang="en-US" sz="1045" b="1"/>
              <a:t>从结果上讲：一切可以低成本、高效率、指数级获取用户增长的方式，都称之为裂变。</a:t>
            </a:r>
            <a:endParaRPr lang="zh-CN" altLang="en-US" sz="1045" b="1"/>
          </a:p>
          <a:p>
            <a:pPr>
              <a:lnSpc>
                <a:spcPct val="160000"/>
              </a:lnSpc>
            </a:pPr>
            <a:endParaRPr lang="zh-CN" altLang="en-US" sz="1045" b="1"/>
          </a:p>
          <a:p>
            <a:pPr>
              <a:lnSpc>
                <a:spcPct val="160000"/>
              </a:lnSpc>
            </a:pPr>
            <a:r>
              <a:rPr lang="zh-CN" altLang="en-US" sz="1045" b="1"/>
              <a:t>因此裂变永远不会过时，因为裂变不仅仅是一个工具、一套方法，更是一种思维。</a:t>
            </a:r>
            <a:endParaRPr lang="zh-CN" altLang="en-US" sz="1045" b="1"/>
          </a:p>
          <a:p>
            <a:pPr>
              <a:lnSpc>
                <a:spcPct val="160000"/>
              </a:lnSpc>
            </a:pPr>
            <a:endParaRPr lang="zh-CN" altLang="en-US" sz="1045" b="1"/>
          </a:p>
        </p:txBody>
      </p:sp>
      <p:sp>
        <p:nvSpPr>
          <p:cNvPr id="110" name="文本框 109"/>
          <p:cNvSpPr txBox="1"/>
          <p:nvPr/>
        </p:nvSpPr>
        <p:spPr>
          <a:xfrm>
            <a:off x="1717877" y="2291828"/>
            <a:ext cx="2183917" cy="347345"/>
          </a:xfrm>
          <a:prstGeom prst="rect">
            <a:avLst/>
          </a:prstGeom>
          <a:noFill/>
        </p:spPr>
        <p:txBody>
          <a:bodyPr wrap="square" rtlCol="0" anchor="t">
            <a:spAutoFit/>
          </a:bodyPr>
          <a:lstStyle/>
          <a:p>
            <a:pPr algn="ctr"/>
            <a:r>
              <a:rPr lang="zh-CN" altLang="en-US" sz="1665" b="1">
                <a:solidFill>
                  <a:schemeClr val="tx1"/>
                </a:solidFill>
                <a:sym typeface="+mn-ea"/>
              </a:rPr>
              <a:t>什么是裂变？</a:t>
            </a:r>
            <a:endParaRPr lang="zh-CN" altLang="en-US" sz="1665" b="1">
              <a:solidFill>
                <a:schemeClr val="tx1"/>
              </a:solidFill>
              <a:sym typeface="+mn-ea"/>
            </a:endParaRPr>
          </a:p>
        </p:txBody>
      </p:sp>
      <p:sp>
        <p:nvSpPr>
          <p:cNvPr id="164" name="矩形 163"/>
          <p:cNvSpPr/>
          <p:nvPr/>
        </p:nvSpPr>
        <p:spPr>
          <a:xfrm>
            <a:off x="1400831" y="1995118"/>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4" name="图片 3"/>
          <p:cNvPicPr>
            <a:picLocks noChangeAspect="1"/>
          </p:cNvPicPr>
          <p:nvPr/>
        </p:nvPicPr>
        <p:blipFill>
          <a:blip r:embed="rId1"/>
          <a:stretch>
            <a:fillRect/>
          </a:stretch>
        </p:blipFill>
        <p:spPr>
          <a:xfrm>
            <a:off x="5151757" y="1979048"/>
            <a:ext cx="5317549" cy="3616009"/>
          </a:xfrm>
          <a:prstGeom prst="rect">
            <a:avLst/>
          </a:prstGeom>
          <a:ln w="19050">
            <a:solidFill>
              <a:srgbClr val="FEA900"/>
            </a:solidFill>
            <a:prstDash val="solid"/>
          </a:ln>
        </p:spPr>
      </p:pic>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9" name="图片 8"/>
          <p:cNvPicPr>
            <a:picLocks noChangeAspect="1"/>
          </p:cNvPicPr>
          <p:nvPr/>
        </p:nvPicPr>
        <p:blipFill>
          <a:blip r:embed="rId4"/>
          <a:stretch>
            <a:fillRect/>
          </a:stretch>
        </p:blipFill>
        <p:spPr>
          <a:xfrm>
            <a:off x="279955" y="1999796"/>
            <a:ext cx="11632090" cy="4406083"/>
          </a:xfrm>
          <a:prstGeom prst="rect">
            <a:avLst/>
          </a:prstGeom>
        </p:spPr>
      </p:pic>
      <p:sp>
        <p:nvSpPr>
          <p:cNvPr id="10" name="文本框 9"/>
          <p:cNvSpPr txBox="1"/>
          <p:nvPr/>
        </p:nvSpPr>
        <p:spPr>
          <a:xfrm>
            <a:off x="1300168" y="1460260"/>
            <a:ext cx="7294675" cy="420370"/>
          </a:xfrm>
          <a:prstGeom prst="rect">
            <a:avLst/>
          </a:prstGeom>
          <a:noFill/>
        </p:spPr>
        <p:txBody>
          <a:bodyPr wrap="square" rtlCol="0">
            <a:spAutoFit/>
          </a:bodyPr>
          <a:p>
            <a:r>
              <a:rPr lang="zh-CN" altLang="en-US" sz="2140" b="1" dirty="0">
                <a:solidFill>
                  <a:srgbClr val="FEA900"/>
                </a:solidFill>
              </a:rPr>
              <a:t>话术参考：答题后，引导领奖和凑单方向</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99736" y="524764"/>
            <a:ext cx="1389380" cy="383540"/>
          </a:xfrm>
          <a:prstGeom prst="rect">
            <a:avLst/>
          </a:prstGeom>
          <a:noFill/>
        </p:spPr>
        <p:txBody>
          <a:bodyPr wrap="none" rtlCol="0">
            <a:spAutoFit/>
          </a:bodyPr>
          <a:lstStyle/>
          <a:p>
            <a:pPr algn="ctr"/>
            <a:r>
              <a:rPr lang="zh-CN" altLang="en-US" sz="1900" b="1" dirty="0">
                <a:solidFill>
                  <a:schemeClr val="tx1"/>
                </a:solidFill>
              </a:rPr>
              <a:t>案例关键点</a:t>
            </a:r>
            <a:endParaRPr lang="zh-CN" altLang="en-US" sz="1900" b="1" dirty="0">
              <a:solidFill>
                <a:schemeClr val="tx1"/>
              </a:solidFill>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8" name="文本框 7"/>
          <p:cNvSpPr txBox="1"/>
          <p:nvPr/>
        </p:nvSpPr>
        <p:spPr>
          <a:xfrm>
            <a:off x="1626908" y="1914527"/>
            <a:ext cx="8938184" cy="603885"/>
          </a:xfrm>
          <a:prstGeom prst="rect">
            <a:avLst/>
          </a:prstGeom>
          <a:noFill/>
        </p:spPr>
        <p:txBody>
          <a:bodyPr wrap="square" rtlCol="0">
            <a:spAutoFit/>
          </a:bodyPr>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点对点发送游戏邀请，并且赢了有奖品这个形式目前比较容易打动裂变粉跟你互动建立感情。粉丝对于这个形式的抗拒度比较低。</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26908" y="3647833"/>
            <a:ext cx="8938184" cy="347345"/>
          </a:xfrm>
          <a:prstGeom prst="rect">
            <a:avLst/>
          </a:prstGeom>
          <a:noFill/>
        </p:spPr>
        <p:txBody>
          <a:bodyPr wrap="square" rtlCol="0">
            <a:spAutoFit/>
          </a:bodyPr>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最大程度地捞回漏网之鱼，多次触达尽可能打动粉丝。</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626908" y="5087601"/>
            <a:ext cx="8938184" cy="860425"/>
          </a:xfrm>
          <a:prstGeom prst="rect">
            <a:avLst/>
          </a:prstGeom>
          <a:noFill/>
        </p:spPr>
        <p:txBody>
          <a:bodyPr wrap="square" rtlCol="0">
            <a:spAutoFit/>
          </a:bodyPr>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真人与机器人最大的区别在于是否有真实情感，表情和话语间的挑逗、撒娇能把</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rPr>
              <a:t>IP</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表达出来的情绪最大化，同时，一对一游戏会带给粉丝尊贵的</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rPr>
              <a:t>VIP</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服务的感觉，要利用好这样的机会和粉丝建立感情。</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626908" y="4649936"/>
            <a:ext cx="4028786" cy="420370"/>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rPr>
              <a:t>合理运用表情和语气</a:t>
            </a:r>
            <a:endParaRPr lang="zh-CN" altLang="en-US" sz="2140" b="1" dirty="0">
              <a:solidFill>
                <a:srgbClr val="FEA9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626908" y="1476861"/>
            <a:ext cx="2241149" cy="420370"/>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rPr>
              <a:t>开局激活话术</a:t>
            </a:r>
            <a:endParaRPr lang="zh-CN" altLang="en-US" sz="2140" b="1" dirty="0">
              <a:solidFill>
                <a:srgbClr val="FEA9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626908" y="3210167"/>
            <a:ext cx="4436267" cy="420370"/>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rPr>
              <a:t>半小时无回复二次触达机制</a:t>
            </a:r>
            <a:endParaRPr lang="zh-CN" altLang="en-US" sz="2140" b="1" dirty="0">
              <a:solidFill>
                <a:srgbClr val="FEA9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39" name="组合 38"/>
          <p:cNvGrpSpPr/>
          <p:nvPr/>
        </p:nvGrpSpPr>
        <p:grpSpPr>
          <a:xfrm>
            <a:off x="8417318" y="2165995"/>
            <a:ext cx="2977853" cy="1049442"/>
            <a:chOff x="2053" y="2109"/>
            <a:chExt cx="4699" cy="1656"/>
          </a:xfrm>
        </p:grpSpPr>
        <p:sp>
          <p:nvSpPr>
            <p:cNvPr id="41" name="文本框 40"/>
            <p:cNvSpPr txBox="1"/>
            <p:nvPr/>
          </p:nvSpPr>
          <p:spPr>
            <a:xfrm>
              <a:off x="2473" y="3091"/>
              <a:ext cx="3265" cy="581"/>
            </a:xfrm>
            <a:prstGeom prst="rect">
              <a:avLst/>
            </a:prstGeom>
            <a:noFill/>
          </p:spPr>
          <p:txBody>
            <a:bodyPr wrap="square" rtlCol="0" anchor="t">
              <a:spAutoFit/>
            </a:bodyPr>
            <a:lstStyle/>
            <a:p>
              <a:pPr algn="ctr"/>
              <a:r>
                <a:rPr lang="zh-CN" altLang="en-US" sz="1795" b="1">
                  <a:solidFill>
                    <a:srgbClr val="FF0000"/>
                  </a:solidFill>
                  <a:sym typeface="+mn-ea"/>
                </a:rPr>
                <a:t>我帮人人</a:t>
              </a:r>
              <a:endParaRPr lang="zh-CN" altLang="en-US" sz="1795" b="1">
                <a:solidFill>
                  <a:srgbClr val="FF0000"/>
                </a:solidFill>
                <a:sym typeface="+mn-ea"/>
              </a:endParaRPr>
            </a:p>
          </p:txBody>
        </p:sp>
        <p:sp>
          <p:nvSpPr>
            <p:cNvPr id="42" name="矩形 41"/>
            <p:cNvSpPr/>
            <p:nvPr/>
          </p:nvSpPr>
          <p:spPr>
            <a:xfrm>
              <a:off x="2053" y="2961"/>
              <a:ext cx="4459" cy="80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43" name="组合 42"/>
            <p:cNvGrpSpPr/>
            <p:nvPr/>
          </p:nvGrpSpPr>
          <p:grpSpPr>
            <a:xfrm>
              <a:off x="5329" y="2109"/>
              <a:ext cx="1423" cy="1404"/>
              <a:chOff x="1974" y="2350"/>
              <a:chExt cx="1423" cy="1404"/>
            </a:xfrm>
          </p:grpSpPr>
          <p:pic>
            <p:nvPicPr>
              <p:cNvPr id="44" name="图片 43" descr="六角形"/>
              <p:cNvPicPr>
                <a:picLocks noChangeAspect="1"/>
              </p:cNvPicPr>
              <p:nvPr/>
            </p:nvPicPr>
            <p:blipFill>
              <a:blip r:embed="rId1"/>
              <a:stretch>
                <a:fillRect/>
              </a:stretch>
            </p:blipFill>
            <p:spPr>
              <a:xfrm>
                <a:off x="2019" y="2350"/>
                <a:ext cx="1305" cy="1404"/>
              </a:xfrm>
              <a:prstGeom prst="rect">
                <a:avLst/>
              </a:prstGeom>
            </p:spPr>
          </p:pic>
          <p:sp>
            <p:nvSpPr>
              <p:cNvPr id="45" name="文本框 44"/>
              <p:cNvSpPr txBox="1"/>
              <p:nvPr/>
            </p:nvSpPr>
            <p:spPr>
              <a:xfrm>
                <a:off x="1974" y="2762"/>
                <a:ext cx="1423"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共享式</a:t>
                </a:r>
                <a:endParaRPr lang="zh-CN" altLang="en-US" sz="1795" b="1">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1201776" y="2150785"/>
            <a:ext cx="2813719" cy="1228784"/>
            <a:chOff x="2299" y="2109"/>
            <a:chExt cx="4440" cy="1939"/>
          </a:xfrm>
        </p:grpSpPr>
        <p:sp>
          <p:nvSpPr>
            <p:cNvPr id="47" name="文本框 46"/>
            <p:cNvSpPr txBox="1"/>
            <p:nvPr/>
          </p:nvSpPr>
          <p:spPr>
            <a:xfrm>
              <a:off x="2344" y="3555"/>
              <a:ext cx="4377" cy="493"/>
            </a:xfrm>
            <a:prstGeom prst="rect">
              <a:avLst/>
            </a:prstGeom>
            <a:noFill/>
          </p:spPr>
          <p:txBody>
            <a:bodyPr wrap="square" rtlCol="0" anchor="t">
              <a:spAutoFit/>
            </a:bodyPr>
            <a:lstStyle/>
            <a:p>
              <a:pPr>
                <a:lnSpc>
                  <a:spcPct val="160000"/>
                </a:lnSpc>
              </a:pPr>
              <a:endParaRPr lang="zh-CN" altLang="en-US" sz="89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文本框 48"/>
            <p:cNvSpPr txBox="1"/>
            <p:nvPr/>
          </p:nvSpPr>
          <p:spPr>
            <a:xfrm>
              <a:off x="2643" y="3085"/>
              <a:ext cx="3354" cy="581"/>
            </a:xfrm>
            <a:prstGeom prst="rect">
              <a:avLst/>
            </a:prstGeom>
            <a:noFill/>
          </p:spPr>
          <p:txBody>
            <a:bodyPr wrap="square" rtlCol="0" anchor="t">
              <a:spAutoFit/>
            </a:bodyPr>
            <a:lstStyle/>
            <a:p>
              <a:pPr algn="ctr"/>
              <a:r>
                <a:rPr lang="zh-CN" altLang="en-US" sz="1795" b="1">
                  <a:solidFill>
                    <a:srgbClr val="FF0000"/>
                  </a:solidFill>
                  <a:sym typeface="+mn-ea"/>
                </a:rPr>
                <a:t>互惠互利</a:t>
              </a:r>
              <a:endParaRPr lang="zh-CN" altLang="en-US" sz="1795" b="1">
                <a:solidFill>
                  <a:srgbClr val="FF0000"/>
                </a:solidFill>
                <a:sym typeface="+mn-ea"/>
              </a:endParaRPr>
            </a:p>
          </p:txBody>
        </p:sp>
        <p:sp>
          <p:nvSpPr>
            <p:cNvPr id="50" name="矩形 49"/>
            <p:cNvSpPr/>
            <p:nvPr/>
          </p:nvSpPr>
          <p:spPr>
            <a:xfrm>
              <a:off x="2299" y="2961"/>
              <a:ext cx="4440" cy="82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51" name="组合 50"/>
            <p:cNvGrpSpPr/>
            <p:nvPr/>
          </p:nvGrpSpPr>
          <p:grpSpPr>
            <a:xfrm>
              <a:off x="5314" y="2109"/>
              <a:ext cx="1424" cy="1404"/>
              <a:chOff x="1959" y="2350"/>
              <a:chExt cx="1424" cy="1404"/>
            </a:xfrm>
          </p:grpSpPr>
          <p:pic>
            <p:nvPicPr>
              <p:cNvPr id="52" name="图片 51" descr="六角形"/>
              <p:cNvPicPr>
                <a:picLocks noChangeAspect="1"/>
              </p:cNvPicPr>
              <p:nvPr/>
            </p:nvPicPr>
            <p:blipFill>
              <a:blip r:embed="rId1"/>
              <a:stretch>
                <a:fillRect/>
              </a:stretch>
            </p:blipFill>
            <p:spPr>
              <a:xfrm>
                <a:off x="2019" y="2350"/>
                <a:ext cx="1305" cy="1404"/>
              </a:xfrm>
              <a:prstGeom prst="rect">
                <a:avLst/>
              </a:prstGeom>
            </p:spPr>
          </p:pic>
          <p:sp>
            <p:nvSpPr>
              <p:cNvPr id="53" name="文本框 52"/>
              <p:cNvSpPr txBox="1"/>
              <p:nvPr/>
            </p:nvSpPr>
            <p:spPr>
              <a:xfrm>
                <a:off x="1959" y="2745"/>
                <a:ext cx="1424"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互利式</a:t>
                </a:r>
                <a:endParaRPr lang="zh-CN" altLang="en-US" sz="1795" b="1">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4753780" y="2150785"/>
            <a:ext cx="3031085" cy="1228784"/>
            <a:chOff x="1969" y="2109"/>
            <a:chExt cx="4783" cy="1939"/>
          </a:xfrm>
        </p:grpSpPr>
        <p:sp>
          <p:nvSpPr>
            <p:cNvPr id="5" name="文本框 4"/>
            <p:cNvSpPr txBox="1"/>
            <p:nvPr/>
          </p:nvSpPr>
          <p:spPr>
            <a:xfrm>
              <a:off x="2344" y="3555"/>
              <a:ext cx="4377" cy="493"/>
            </a:xfrm>
            <a:prstGeom prst="rect">
              <a:avLst/>
            </a:prstGeom>
            <a:noFill/>
          </p:spPr>
          <p:txBody>
            <a:bodyPr wrap="square" rtlCol="0" anchor="t">
              <a:spAutoFit/>
            </a:bodyPr>
            <a:lstStyle/>
            <a:p>
              <a:pPr>
                <a:lnSpc>
                  <a:spcPct val="160000"/>
                </a:lnSpc>
              </a:pPr>
              <a:endParaRPr lang="zh-CN" altLang="en-US" sz="89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388" y="3115"/>
              <a:ext cx="3265" cy="581"/>
            </a:xfrm>
            <a:prstGeom prst="rect">
              <a:avLst/>
            </a:prstGeom>
            <a:noFill/>
          </p:spPr>
          <p:txBody>
            <a:bodyPr wrap="square" rtlCol="0" anchor="t">
              <a:spAutoFit/>
            </a:bodyPr>
            <a:lstStyle/>
            <a:p>
              <a:pPr algn="ctr"/>
              <a:r>
                <a:rPr lang="zh-CN" altLang="en-US" sz="1795" b="1">
                  <a:solidFill>
                    <a:srgbClr val="FF0000"/>
                  </a:solidFill>
                  <a:sym typeface="+mn-ea"/>
                </a:rPr>
                <a:t>人人帮我</a:t>
              </a:r>
              <a:endParaRPr lang="zh-CN" altLang="en-US" sz="1795" b="1">
                <a:solidFill>
                  <a:srgbClr val="FF0000"/>
                </a:solidFill>
                <a:sym typeface="+mn-ea"/>
              </a:endParaRPr>
            </a:p>
          </p:txBody>
        </p:sp>
        <p:sp>
          <p:nvSpPr>
            <p:cNvPr id="7" name="矩形 6"/>
            <p:cNvSpPr/>
            <p:nvPr/>
          </p:nvSpPr>
          <p:spPr>
            <a:xfrm>
              <a:off x="1969" y="2961"/>
              <a:ext cx="4453" cy="80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8" name="组合 7"/>
            <p:cNvGrpSpPr/>
            <p:nvPr/>
          </p:nvGrpSpPr>
          <p:grpSpPr>
            <a:xfrm>
              <a:off x="5329" y="2109"/>
              <a:ext cx="1423" cy="1404"/>
              <a:chOff x="1974" y="2350"/>
              <a:chExt cx="1423" cy="1404"/>
            </a:xfrm>
          </p:grpSpPr>
          <p:pic>
            <p:nvPicPr>
              <p:cNvPr id="9" name="图片 8" descr="六角形"/>
              <p:cNvPicPr>
                <a:picLocks noChangeAspect="1"/>
              </p:cNvPicPr>
              <p:nvPr/>
            </p:nvPicPr>
            <p:blipFill>
              <a:blip r:embed="rId1"/>
              <a:stretch>
                <a:fillRect/>
              </a:stretch>
            </p:blipFill>
            <p:spPr>
              <a:xfrm>
                <a:off x="2019" y="2350"/>
                <a:ext cx="1305" cy="1404"/>
              </a:xfrm>
              <a:prstGeom prst="rect">
                <a:avLst/>
              </a:prstGeom>
            </p:spPr>
          </p:pic>
          <p:sp>
            <p:nvSpPr>
              <p:cNvPr id="10" name="文本框 9"/>
              <p:cNvSpPr txBox="1"/>
              <p:nvPr/>
            </p:nvSpPr>
            <p:spPr>
              <a:xfrm>
                <a:off x="1974" y="2762"/>
                <a:ext cx="1423"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众筹式</a:t>
                </a:r>
                <a:endParaRPr lang="zh-CN" altLang="en-US" sz="1795" b="1">
                  <a:latin typeface="微软雅黑" panose="020B0503020204020204" pitchFamily="34" charset="-122"/>
                  <a:ea typeface="微软雅黑" panose="020B0503020204020204" pitchFamily="34" charset="-122"/>
                </a:endParaRPr>
              </a:p>
            </p:txBody>
          </p:sp>
        </p:grpSp>
      </p:grpSp>
      <p:sp>
        <p:nvSpPr>
          <p:cNvPr id="11" name="矩形 10"/>
          <p:cNvSpPr/>
          <p:nvPr/>
        </p:nvSpPr>
        <p:spPr>
          <a:xfrm>
            <a:off x="1210648"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2" name="文本框 11"/>
          <p:cNvSpPr txBox="1"/>
          <p:nvPr/>
        </p:nvSpPr>
        <p:spPr>
          <a:xfrm>
            <a:off x="1419777"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老带新裂变</a:t>
            </a:r>
            <a:endParaRPr lang="zh-CN" altLang="en-US" sz="1795" b="1">
              <a:solidFill>
                <a:schemeClr val="tx1"/>
              </a:solidFill>
              <a:sym typeface="+mn-ea"/>
            </a:endParaRPr>
          </a:p>
        </p:txBody>
      </p:sp>
      <p:sp>
        <p:nvSpPr>
          <p:cNvPr id="13" name="矩形 12"/>
          <p:cNvSpPr/>
          <p:nvPr/>
        </p:nvSpPr>
        <p:spPr>
          <a:xfrm>
            <a:off x="1210648"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4" name="文本框 13"/>
          <p:cNvSpPr txBox="1"/>
          <p:nvPr/>
        </p:nvSpPr>
        <p:spPr>
          <a:xfrm>
            <a:off x="1419777"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邀请裂变</a:t>
            </a:r>
            <a:endParaRPr lang="zh-CN" altLang="en-US" sz="1795" b="1">
              <a:solidFill>
                <a:schemeClr val="tx1"/>
              </a:solidFill>
              <a:sym typeface="+mn-ea"/>
            </a:endParaRPr>
          </a:p>
        </p:txBody>
      </p:sp>
      <p:sp>
        <p:nvSpPr>
          <p:cNvPr id="15" name="矩形 14"/>
          <p:cNvSpPr/>
          <p:nvPr/>
        </p:nvSpPr>
        <p:spPr>
          <a:xfrm>
            <a:off x="1210648" y="5206586"/>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6" name="文本框 15"/>
          <p:cNvSpPr txBox="1"/>
          <p:nvPr/>
        </p:nvSpPr>
        <p:spPr>
          <a:xfrm>
            <a:off x="1419777" y="5285167"/>
            <a:ext cx="2125498" cy="368300"/>
          </a:xfrm>
          <a:prstGeom prst="rect">
            <a:avLst/>
          </a:prstGeom>
          <a:noFill/>
        </p:spPr>
        <p:txBody>
          <a:bodyPr wrap="square" rtlCol="0" anchor="t">
            <a:spAutoFit/>
          </a:bodyPr>
          <a:lstStyle/>
          <a:p>
            <a:pPr algn="ctr"/>
            <a:r>
              <a:rPr lang="zh-CN" altLang="en-US" sz="1795" b="1">
                <a:solidFill>
                  <a:schemeClr val="tx1"/>
                </a:solidFill>
                <a:sym typeface="+mn-ea"/>
              </a:rPr>
              <a:t>拼团裂变</a:t>
            </a:r>
            <a:endParaRPr lang="zh-CN" altLang="en-US" sz="1795" b="1">
              <a:solidFill>
                <a:schemeClr val="tx1"/>
              </a:solidFill>
              <a:sym typeface="+mn-ea"/>
            </a:endParaRPr>
          </a:p>
        </p:txBody>
      </p:sp>
      <p:sp>
        <p:nvSpPr>
          <p:cNvPr id="17" name="矩形 16"/>
          <p:cNvSpPr/>
          <p:nvPr/>
        </p:nvSpPr>
        <p:spPr>
          <a:xfrm>
            <a:off x="4753780"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8" name="文本框 17"/>
          <p:cNvSpPr txBox="1"/>
          <p:nvPr/>
        </p:nvSpPr>
        <p:spPr>
          <a:xfrm>
            <a:off x="4962908"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助力裂变</a:t>
            </a:r>
            <a:endParaRPr lang="zh-CN" altLang="en-US" sz="1795" b="1">
              <a:solidFill>
                <a:schemeClr val="tx1"/>
              </a:solidFill>
              <a:sym typeface="+mn-ea"/>
            </a:endParaRPr>
          </a:p>
        </p:txBody>
      </p:sp>
      <p:sp>
        <p:nvSpPr>
          <p:cNvPr id="19" name="矩形 18"/>
          <p:cNvSpPr/>
          <p:nvPr/>
        </p:nvSpPr>
        <p:spPr>
          <a:xfrm>
            <a:off x="4753780"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0" name="文本框 19"/>
          <p:cNvSpPr txBox="1"/>
          <p:nvPr/>
        </p:nvSpPr>
        <p:spPr>
          <a:xfrm>
            <a:off x="4962908"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砍价裂变</a:t>
            </a:r>
            <a:endParaRPr lang="zh-CN" altLang="en-US" sz="1795" b="1">
              <a:solidFill>
                <a:schemeClr val="tx1"/>
              </a:solidFill>
              <a:sym typeface="+mn-ea"/>
            </a:endParaRPr>
          </a:p>
        </p:txBody>
      </p:sp>
      <p:sp>
        <p:nvSpPr>
          <p:cNvPr id="24" name="矩形 23"/>
          <p:cNvSpPr/>
          <p:nvPr/>
        </p:nvSpPr>
        <p:spPr>
          <a:xfrm>
            <a:off x="8409714"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5" name="文本框 24"/>
          <p:cNvSpPr txBox="1"/>
          <p:nvPr/>
        </p:nvSpPr>
        <p:spPr>
          <a:xfrm>
            <a:off x="8618842"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分享裂变</a:t>
            </a:r>
            <a:endParaRPr lang="zh-CN" altLang="en-US" sz="1795" b="1">
              <a:solidFill>
                <a:schemeClr val="tx1"/>
              </a:solidFill>
              <a:sym typeface="+mn-ea"/>
            </a:endParaRPr>
          </a:p>
        </p:txBody>
      </p:sp>
      <p:sp>
        <p:nvSpPr>
          <p:cNvPr id="26" name="矩形 25"/>
          <p:cNvSpPr/>
          <p:nvPr/>
        </p:nvSpPr>
        <p:spPr>
          <a:xfrm>
            <a:off x="8417952"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7" name="文本框 26"/>
          <p:cNvSpPr txBox="1"/>
          <p:nvPr/>
        </p:nvSpPr>
        <p:spPr>
          <a:xfrm>
            <a:off x="8627079"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优惠券裂变</a:t>
            </a:r>
            <a:endParaRPr lang="zh-CN" altLang="en-US" sz="1795" b="1">
              <a:solidFill>
                <a:schemeClr val="tx1"/>
              </a:solidFill>
              <a:sym typeface="+mn-ea"/>
            </a:endParaRPr>
          </a:p>
        </p:txBody>
      </p:sp>
      <p:sp>
        <p:nvSpPr>
          <p:cNvPr id="58" name="文本框 57"/>
          <p:cNvSpPr txBox="1"/>
          <p:nvPr/>
        </p:nvSpPr>
        <p:spPr>
          <a:xfrm>
            <a:off x="3112444" y="1183094"/>
            <a:ext cx="6302351" cy="435610"/>
          </a:xfrm>
          <a:prstGeom prst="rect">
            <a:avLst/>
          </a:prstGeom>
          <a:noFill/>
        </p:spPr>
        <p:txBody>
          <a:bodyPr wrap="square" rtlCol="0" anchor="t">
            <a:spAutoFit/>
          </a:bodyPr>
          <a:lstStyle/>
          <a:p>
            <a:pPr algn="ctr">
              <a:lnSpc>
                <a:spcPct val="140000"/>
              </a:lnSpc>
            </a:pPr>
            <a:r>
              <a:rPr lang="zh-CN" altLang="en-US" sz="1600" b="1">
                <a:solidFill>
                  <a:schemeClr val="tx1"/>
                </a:solidFill>
                <a:latin typeface="微软雅黑" panose="020B0503020204020204" pitchFamily="34" charset="-122"/>
                <a:ea typeface="微软雅黑" panose="020B0503020204020204" pitchFamily="34" charset="-122"/>
                <a:sym typeface="+mn-ea"/>
              </a:rPr>
              <a:t>私域生态裂变十字诀：帮、拼、砍、集、比、邀、炫、送、抢、赚</a:t>
            </a:r>
            <a:endParaRPr lang="zh-CN" altLang="en-US" sz="1600" b="1">
              <a:solidFill>
                <a:schemeClr val="tx1"/>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409714" y="5128005"/>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3" name="文本框 32"/>
          <p:cNvSpPr txBox="1"/>
          <p:nvPr/>
        </p:nvSpPr>
        <p:spPr>
          <a:xfrm>
            <a:off x="8618842" y="5206586"/>
            <a:ext cx="2125498" cy="368300"/>
          </a:xfrm>
          <a:prstGeom prst="rect">
            <a:avLst/>
          </a:prstGeom>
          <a:noFill/>
        </p:spPr>
        <p:txBody>
          <a:bodyPr wrap="square" rtlCol="0" anchor="t">
            <a:spAutoFit/>
          </a:bodyPr>
          <a:lstStyle/>
          <a:p>
            <a:pPr algn="ctr"/>
            <a:r>
              <a:rPr lang="zh-CN" altLang="en-US" sz="1795" b="1">
                <a:solidFill>
                  <a:schemeClr val="tx1"/>
                </a:solidFill>
                <a:sym typeface="+mn-ea"/>
              </a:rPr>
              <a:t>分销裂变</a:t>
            </a:r>
            <a:endParaRPr lang="zh-CN" altLang="en-US" sz="1795" b="1">
              <a:solidFill>
                <a:schemeClr val="tx1"/>
              </a:solidFill>
              <a:sym typeface="+mn-ea"/>
            </a:endParaRPr>
          </a:p>
        </p:txBody>
      </p:sp>
      <p:sp>
        <p:nvSpPr>
          <p:cNvPr id="34" name="矩形 33"/>
          <p:cNvSpPr/>
          <p:nvPr/>
        </p:nvSpPr>
        <p:spPr>
          <a:xfrm>
            <a:off x="4753780" y="5206586"/>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5" name="文本框 34"/>
          <p:cNvSpPr txBox="1"/>
          <p:nvPr/>
        </p:nvSpPr>
        <p:spPr>
          <a:xfrm>
            <a:off x="4962908" y="5285167"/>
            <a:ext cx="2125498" cy="368300"/>
          </a:xfrm>
          <a:prstGeom prst="rect">
            <a:avLst/>
          </a:prstGeom>
          <a:noFill/>
        </p:spPr>
        <p:txBody>
          <a:bodyPr wrap="square" rtlCol="0" anchor="t">
            <a:spAutoFit/>
          </a:bodyPr>
          <a:lstStyle/>
          <a:p>
            <a:pPr algn="ctr"/>
            <a:r>
              <a:rPr lang="zh-CN" altLang="en-US" sz="1795" b="1">
                <a:solidFill>
                  <a:schemeClr val="tx1"/>
                </a:solidFill>
                <a:sym typeface="+mn-ea"/>
              </a:rPr>
              <a:t>集式裂变</a:t>
            </a:r>
            <a:endParaRPr lang="zh-CN" altLang="en-US" sz="1795" b="1">
              <a:solidFill>
                <a:schemeClr val="tx1"/>
              </a:solidFill>
              <a:sym typeface="+mn-ea"/>
            </a:endParaRPr>
          </a:p>
        </p:txBody>
      </p:sp>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4" name="图片 3" descr="resource"/>
            <p:cNvPicPr>
              <a:picLocks noChangeAspect="1"/>
            </p:cNvPicPr>
            <p:nvPr/>
          </p:nvPicPr>
          <p:blipFill>
            <a:blip r:embed="rId2"/>
            <a:stretch>
              <a:fillRect/>
            </a:stretch>
          </p:blipFill>
          <p:spPr>
            <a:xfrm>
              <a:off x="5235" y="1585"/>
              <a:ext cx="337" cy="709"/>
            </a:xfrm>
            <a:prstGeom prst="rect">
              <a:avLst/>
            </a:prstGeom>
          </p:spPr>
        </p:pic>
        <p:pic>
          <p:nvPicPr>
            <p:cNvPr id="21" name="图片 20" descr="resource"/>
            <p:cNvPicPr>
              <a:picLocks noChangeAspect="1"/>
            </p:cNvPicPr>
            <p:nvPr/>
          </p:nvPicPr>
          <p:blipFill>
            <a:blip r:embed="rId3"/>
            <a:stretch>
              <a:fillRect/>
            </a:stretch>
          </p:blipFill>
          <p:spPr>
            <a:xfrm>
              <a:off x="4982" y="1585"/>
              <a:ext cx="337" cy="709"/>
            </a:xfrm>
            <a:prstGeom prst="rect">
              <a:avLst/>
            </a:prstGeom>
          </p:spPr>
        </p:pic>
        <p:pic>
          <p:nvPicPr>
            <p:cNvPr id="22" name="图片 21" descr="resource"/>
            <p:cNvPicPr>
              <a:picLocks noChangeAspect="1"/>
            </p:cNvPicPr>
            <p:nvPr/>
          </p:nvPicPr>
          <p:blipFill>
            <a:blip r:embed="rId2"/>
            <a:stretch>
              <a:fillRect/>
            </a:stretch>
          </p:blipFill>
          <p:spPr>
            <a:xfrm>
              <a:off x="4729" y="1585"/>
              <a:ext cx="337" cy="709"/>
            </a:xfrm>
            <a:prstGeom prst="rect">
              <a:avLst/>
            </a:prstGeom>
          </p:spPr>
        </p:pic>
      </p:grpSp>
      <p:grpSp>
        <p:nvGrpSpPr>
          <p:cNvPr id="23" name="组合 22"/>
          <p:cNvGrpSpPr/>
          <p:nvPr/>
        </p:nvGrpSpPr>
        <p:grpSpPr>
          <a:xfrm>
            <a:off x="11133302" y="150282"/>
            <a:ext cx="783270" cy="694228"/>
            <a:chOff x="14118" y="124"/>
            <a:chExt cx="1038" cy="920"/>
          </a:xfrm>
        </p:grpSpPr>
        <p:sp>
          <p:nvSpPr>
            <p:cNvPr id="28" name="对角圆角矩形 2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9" name="图片 28"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1" name="文本框 30"/>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14" name="组合 13"/>
          <p:cNvGrpSpPr/>
          <p:nvPr/>
        </p:nvGrpSpPr>
        <p:grpSpPr>
          <a:xfrm>
            <a:off x="4216385" y="1793367"/>
            <a:ext cx="3938573" cy="3725009"/>
            <a:chOff x="3447495" y="1176950"/>
            <a:chExt cx="5297010" cy="5198877"/>
          </a:xfrm>
        </p:grpSpPr>
        <p:grpSp>
          <p:nvGrpSpPr>
            <p:cNvPr id="15" name="组合 14"/>
            <p:cNvGrpSpPr/>
            <p:nvPr/>
          </p:nvGrpSpPr>
          <p:grpSpPr>
            <a:xfrm>
              <a:off x="3447495" y="1176950"/>
              <a:ext cx="5297010" cy="5198877"/>
              <a:chOff x="3466977" y="1217720"/>
              <a:chExt cx="5297010" cy="5198877"/>
            </a:xfrm>
          </p:grpSpPr>
          <p:sp>
            <p:nvSpPr>
              <p:cNvPr id="23" name="平行四边形 22"/>
              <p:cNvSpPr/>
              <p:nvPr/>
            </p:nvSpPr>
            <p:spPr>
              <a:xfrm rot="3600000">
                <a:off x="4388721" y="3486966"/>
                <a:ext cx="2867487" cy="2991775"/>
              </a:xfrm>
              <a:prstGeom prst="parallelogram">
                <a:avLst>
                  <a:gd name="adj" fmla="val 60236"/>
                </a:avLst>
              </a:prstGeom>
              <a:solidFill>
                <a:srgbClr val="30A3C0"/>
              </a:solidFill>
              <a:ln>
                <a:noFill/>
              </a:ln>
              <a:effectLst>
                <a:outerShdw blurRad="63500" algn="ctr" rotWithShape="0">
                  <a:prstClr val="black">
                    <a:alpha val="40000"/>
                  </a:prstClr>
                </a:outerShdw>
              </a:effectLst>
            </p:spPr>
            <p:txBody>
              <a:bodyPr rtlCol="0" anchor="ctr"/>
              <a:lstStyle/>
              <a:p>
                <a:pPr algn="ctr"/>
                <a:endParaRPr lang="zh-CN" altLang="en-US" sz="1795">
                  <a:solidFill>
                    <a:sysClr val="window" lastClr="FFFFFF"/>
                  </a:solidFill>
                  <a:latin typeface="Calibri" panose="020F0502020204030204"/>
                  <a:ea typeface="思源黑体旧字形 Normal" panose="020B0400000000000000" pitchFamily="34" charset="-128"/>
                </a:endParaRPr>
              </a:p>
            </p:txBody>
          </p:sp>
          <p:sp>
            <p:nvSpPr>
              <p:cNvPr id="24" name="平行四边形 23"/>
              <p:cNvSpPr/>
              <p:nvPr/>
            </p:nvSpPr>
            <p:spPr>
              <a:xfrm>
                <a:off x="5508464" y="3151573"/>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5" name="平行四边形 24"/>
              <p:cNvSpPr/>
              <p:nvPr/>
            </p:nvSpPr>
            <p:spPr>
              <a:xfrm rot="7200000">
                <a:off x="5834356" y="2011532"/>
                <a:ext cx="2867487" cy="2991775"/>
              </a:xfrm>
              <a:prstGeom prst="parallelogram">
                <a:avLst>
                  <a:gd name="adj" fmla="val 60236"/>
                </a:avLst>
              </a:prstGeom>
              <a:solidFill>
                <a:srgbClr val="30A3C0"/>
              </a:solidFill>
              <a:ln>
                <a:noFill/>
              </a:ln>
              <a:effectLst>
                <a:outerShdw blurRad="63500" algn="ctr" rotWithShape="0">
                  <a:prstClr val="black">
                    <a:alpha val="40000"/>
                  </a:prstClr>
                </a:outerShdw>
              </a:effectLst>
            </p:spPr>
            <p:txBody>
              <a:bodyPr rtlCol="0" anchor="ctr"/>
              <a:lstStyle/>
              <a:p>
                <a:pPr algn="ctr"/>
                <a:endParaRPr lang="zh-CN" altLang="en-US" sz="1795">
                  <a:solidFill>
                    <a:sysClr val="window" lastClr="FFFFFF"/>
                  </a:solidFill>
                  <a:latin typeface="Calibri" panose="020F0502020204030204"/>
                  <a:ea typeface="思源黑体旧字形 Normal" panose="020B0400000000000000" pitchFamily="34" charset="-128"/>
                </a:endParaRPr>
              </a:p>
            </p:txBody>
          </p:sp>
          <p:sp>
            <p:nvSpPr>
              <p:cNvPr id="26" name="平行四边形 25"/>
              <p:cNvSpPr/>
              <p:nvPr/>
            </p:nvSpPr>
            <p:spPr>
              <a:xfrm rot="3600000">
                <a:off x="4955220" y="1155576"/>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7" name="平行四边形 26"/>
              <p:cNvSpPr/>
              <p:nvPr/>
            </p:nvSpPr>
            <p:spPr>
              <a:xfrm>
                <a:off x="3810117" y="1519085"/>
                <a:ext cx="2867487" cy="2991775"/>
              </a:xfrm>
              <a:prstGeom prst="parallelogram">
                <a:avLst>
                  <a:gd name="adj" fmla="val 60236"/>
                </a:avLst>
              </a:prstGeom>
              <a:solidFill>
                <a:srgbClr val="F68735"/>
              </a:solidFill>
              <a:ln>
                <a:noFill/>
              </a:ln>
              <a:effectLst>
                <a:outerShdw blurRad="63500" algn="ctr" rotWithShape="0">
                  <a:prstClr val="black">
                    <a:alpha val="40000"/>
                  </a:prstClr>
                </a:outerShdw>
              </a:effectLst>
            </p:spPr>
            <p:txBody>
              <a:bodyPr rtlCol="0" anchor="ctr"/>
              <a:lstStyle/>
              <a:p>
                <a:pPr algn="ctr" defTabSz="457200"/>
                <a:endParaRPr lang="zh-CN" altLang="en-US" sz="1795" kern="0">
                  <a:solidFill>
                    <a:srgbClr val="FFFFFF"/>
                  </a:solidFill>
                  <a:latin typeface="Arial" panose="020B0604020202020204"/>
                  <a:ea typeface="思源黑体旧字形 Normal" panose="020B0400000000000000" pitchFamily="34" charset="-128"/>
                </a:endParaRPr>
              </a:p>
            </p:txBody>
          </p:sp>
          <p:sp>
            <p:nvSpPr>
              <p:cNvPr id="28" name="平行四边形 27"/>
              <p:cNvSpPr/>
              <p:nvPr/>
            </p:nvSpPr>
            <p:spPr>
              <a:xfrm rot="7200000">
                <a:off x="3529121" y="2658516"/>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9" name="任意多边形 53"/>
              <p:cNvSpPr/>
              <p:nvPr/>
            </p:nvSpPr>
            <p:spPr>
              <a:xfrm rot="3600000">
                <a:off x="4325464" y="3586309"/>
                <a:ext cx="1903526" cy="2309571"/>
              </a:xfrm>
              <a:custGeom>
                <a:avLst/>
                <a:gdLst>
                  <a:gd name="connsiteX0" fmla="*/ 1333398 w 1903526"/>
                  <a:gd name="connsiteY0" fmla="*/ 0 h 2309571"/>
                  <a:gd name="connsiteX1" fmla="*/ 1903526 w 1903526"/>
                  <a:gd name="connsiteY1" fmla="*/ 987466 h 2309571"/>
                  <a:gd name="connsiteX2" fmla="*/ 1140229 w 1903526"/>
                  <a:gd name="connsiteY2" fmla="*/ 2309571 h 2309571"/>
                  <a:gd name="connsiteX3" fmla="*/ 0 w 1903526"/>
                  <a:gd name="connsiteY3" fmla="*/ 2309570 h 2309571"/>
                  <a:gd name="connsiteX4" fmla="*/ 1333398 w 1903526"/>
                  <a:gd name="connsiteY4" fmla="*/ 0 h 2309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26" h="2309571">
                    <a:moveTo>
                      <a:pt x="1333398" y="0"/>
                    </a:moveTo>
                    <a:lnTo>
                      <a:pt x="1903526" y="987466"/>
                    </a:lnTo>
                    <a:lnTo>
                      <a:pt x="1140229" y="2309571"/>
                    </a:lnTo>
                    <a:lnTo>
                      <a:pt x="0" y="2309570"/>
                    </a:lnTo>
                    <a:lnTo>
                      <a:pt x="1333398" y="0"/>
                    </a:lnTo>
                    <a:close/>
                  </a:path>
                </a:pathLst>
              </a:custGeom>
              <a:solidFill>
                <a:srgbClr val="F68735"/>
              </a:solidFill>
              <a:ln>
                <a:noFill/>
              </a:ln>
              <a:effectLst>
                <a:outerShdw blurRad="63500" algn="ctr" rotWithShape="0">
                  <a:prstClr val="black">
                    <a:alpha val="40000"/>
                  </a:prstClr>
                </a:outerShdw>
              </a:effectLst>
            </p:spPr>
            <p:txBody>
              <a:bodyPr rtlCol="0" anchor="ctr"/>
              <a:lstStyle/>
              <a:p>
                <a:pPr algn="ctr" defTabSz="457200"/>
                <a:endParaRPr lang="zh-CN" altLang="en-US" sz="1795" kern="0">
                  <a:solidFill>
                    <a:srgbClr val="FFFFFF"/>
                  </a:solidFill>
                  <a:latin typeface="Arial" panose="020B0604020202020204"/>
                  <a:ea typeface="思源黑体旧字形 Normal" panose="020B0400000000000000" pitchFamily="34" charset="-128"/>
                </a:endParaRPr>
              </a:p>
            </p:txBody>
          </p:sp>
        </p:grpSp>
        <p:sp>
          <p:nvSpPr>
            <p:cNvPr id="16" name="矩形 15"/>
            <p:cNvSpPr/>
            <p:nvPr/>
          </p:nvSpPr>
          <p:spPr>
            <a:xfrm>
              <a:off x="4995883" y="2333266"/>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01</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7" name="矩形 16"/>
            <p:cNvSpPr/>
            <p:nvPr/>
          </p:nvSpPr>
          <p:spPr>
            <a:xfrm>
              <a:off x="6946655" y="3604247"/>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02</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8" name="矩形 17"/>
            <p:cNvSpPr/>
            <p:nvPr/>
          </p:nvSpPr>
          <p:spPr>
            <a:xfrm>
              <a:off x="4848505" y="4615074"/>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03</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9" name="KSO_Shape"/>
            <p:cNvSpPr/>
            <p:nvPr/>
          </p:nvSpPr>
          <p:spPr bwMode="auto">
            <a:xfrm>
              <a:off x="5770320" y="3357571"/>
              <a:ext cx="629438" cy="858322"/>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795">
                <a:solidFill>
                  <a:srgbClr val="FFFFFF"/>
                </a:solidFill>
              </a:endParaRPr>
            </a:p>
          </p:txBody>
        </p:sp>
        <p:sp>
          <p:nvSpPr>
            <p:cNvPr id="20" name="Shape 3852"/>
            <p:cNvSpPr/>
            <p:nvPr/>
          </p:nvSpPr>
          <p:spPr>
            <a:xfrm>
              <a:off x="6624989" y="2424084"/>
              <a:ext cx="423682" cy="34664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1"/>
                  </a:moveTo>
                  <a:lnTo>
                    <a:pt x="17616" y="7200"/>
                  </a:lnTo>
                  <a:lnTo>
                    <a:pt x="3984" y="7200"/>
                  </a:lnTo>
                  <a:cubicBezTo>
                    <a:pt x="3984" y="7200"/>
                    <a:pt x="10800" y="1321"/>
                    <a:pt x="10800" y="1321"/>
                  </a:cubicBezTo>
                  <a:close/>
                  <a:moveTo>
                    <a:pt x="20618" y="7200"/>
                  </a:moveTo>
                  <a:lnTo>
                    <a:pt x="19284" y="7200"/>
                  </a:lnTo>
                  <a:lnTo>
                    <a:pt x="11157" y="188"/>
                  </a:lnTo>
                  <a:lnTo>
                    <a:pt x="11155" y="190"/>
                  </a:lnTo>
                  <a:cubicBezTo>
                    <a:pt x="11066" y="75"/>
                    <a:pt x="10941" y="0"/>
                    <a:pt x="10800" y="0"/>
                  </a:cubicBezTo>
                  <a:cubicBezTo>
                    <a:pt x="10659" y="0"/>
                    <a:pt x="10534" y="75"/>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sp>
          <p:nvSpPr>
            <p:cNvPr id="21" name="Shape 3870"/>
            <p:cNvSpPr/>
            <p:nvPr/>
          </p:nvSpPr>
          <p:spPr>
            <a:xfrm>
              <a:off x="4441687" y="3535462"/>
              <a:ext cx="385412" cy="280300"/>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sp>
          <p:nvSpPr>
            <p:cNvPr id="22" name="Shape 3626"/>
            <p:cNvSpPr/>
            <p:nvPr/>
          </p:nvSpPr>
          <p:spPr>
            <a:xfrm>
              <a:off x="6455183" y="4828154"/>
              <a:ext cx="423546" cy="385040"/>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grpSp>
      <p:sp>
        <p:nvSpPr>
          <p:cNvPr id="3" name="文本框 2"/>
          <p:cNvSpPr txBox="1"/>
          <p:nvPr/>
        </p:nvSpPr>
        <p:spPr>
          <a:xfrm>
            <a:off x="5085468" y="1028190"/>
            <a:ext cx="2183917" cy="368300"/>
          </a:xfrm>
          <a:prstGeom prst="rect">
            <a:avLst/>
          </a:prstGeom>
          <a:noFill/>
        </p:spPr>
        <p:txBody>
          <a:bodyPr wrap="square" rtlCol="0" anchor="t">
            <a:spAutoFit/>
          </a:bodyPr>
          <a:lstStyle/>
          <a:p>
            <a:pPr algn="ctr"/>
            <a:r>
              <a:rPr lang="zh-CN" altLang="en-US" sz="1795" b="1">
                <a:solidFill>
                  <a:schemeClr val="tx1"/>
                </a:solidFill>
                <a:sym typeface="+mn-ea"/>
              </a:rPr>
              <a:t>裂变流程</a:t>
            </a:r>
            <a:endParaRPr lang="zh-CN" altLang="en-US" sz="1795" b="1">
              <a:solidFill>
                <a:schemeClr val="tx1"/>
              </a:solidFill>
              <a:sym typeface="+mn-ea"/>
            </a:endParaRPr>
          </a:p>
        </p:txBody>
      </p:sp>
      <p:sp>
        <p:nvSpPr>
          <p:cNvPr id="5" name="文本框 4"/>
          <p:cNvSpPr txBox="1"/>
          <p:nvPr/>
        </p:nvSpPr>
        <p:spPr>
          <a:xfrm>
            <a:off x="5234140" y="1375112"/>
            <a:ext cx="2409406" cy="386080"/>
          </a:xfrm>
          <a:prstGeom prst="rect">
            <a:avLst/>
          </a:prstGeom>
          <a:noFill/>
        </p:spPr>
        <p:txBody>
          <a:bodyPr wrap="square" rtlCol="0" anchor="t">
            <a:spAutoFit/>
          </a:bodyPr>
          <a:lstStyle/>
          <a:p>
            <a:pPr>
              <a:lnSpc>
                <a:spcPct val="160000"/>
              </a:lnSpc>
            </a:pPr>
            <a:r>
              <a:rPr lang="zh-CN" altLang="en-US" sz="1200" b="1"/>
              <a:t>包含活动前、中、后的设定</a:t>
            </a:r>
            <a:endParaRPr lang="zh-CN" altLang="en-US" sz="1200" b="1"/>
          </a:p>
        </p:txBody>
      </p:sp>
      <p:sp>
        <p:nvSpPr>
          <p:cNvPr id="6" name="文本框 5"/>
          <p:cNvSpPr txBox="1"/>
          <p:nvPr/>
        </p:nvSpPr>
        <p:spPr>
          <a:xfrm>
            <a:off x="7995512" y="3684112"/>
            <a:ext cx="2183917" cy="368300"/>
          </a:xfrm>
          <a:prstGeom prst="rect">
            <a:avLst/>
          </a:prstGeom>
          <a:noFill/>
        </p:spPr>
        <p:txBody>
          <a:bodyPr wrap="square" rtlCol="0" anchor="t">
            <a:spAutoFit/>
          </a:bodyPr>
          <a:lstStyle/>
          <a:p>
            <a:pPr algn="ctr"/>
            <a:r>
              <a:rPr lang="zh-CN" altLang="en-US" sz="1795" b="1">
                <a:solidFill>
                  <a:schemeClr val="tx1"/>
                </a:solidFill>
                <a:sym typeface="+mn-ea"/>
              </a:rPr>
              <a:t>首层用户</a:t>
            </a:r>
            <a:endParaRPr lang="zh-CN" altLang="en-US" sz="1795" b="1">
              <a:solidFill>
                <a:schemeClr val="tx1"/>
              </a:solidFill>
              <a:sym typeface="+mn-ea"/>
            </a:endParaRPr>
          </a:p>
        </p:txBody>
      </p:sp>
      <p:sp>
        <p:nvSpPr>
          <p:cNvPr id="7" name="文本框 6"/>
          <p:cNvSpPr txBox="1"/>
          <p:nvPr/>
        </p:nvSpPr>
        <p:spPr>
          <a:xfrm>
            <a:off x="8144184" y="4031034"/>
            <a:ext cx="2409406" cy="386080"/>
          </a:xfrm>
          <a:prstGeom prst="rect">
            <a:avLst/>
          </a:prstGeom>
          <a:noFill/>
        </p:spPr>
        <p:txBody>
          <a:bodyPr wrap="square" rtlCol="0" anchor="t">
            <a:spAutoFit/>
          </a:bodyPr>
          <a:lstStyle/>
          <a:p>
            <a:pPr>
              <a:lnSpc>
                <a:spcPct val="160000"/>
              </a:lnSpc>
            </a:pPr>
            <a:r>
              <a:rPr lang="en-US" altLang="zh-CN" sz="1200" b="1"/>
              <a:t>     </a:t>
            </a:r>
            <a:r>
              <a:rPr lang="zh-CN" altLang="en-US" sz="1200" b="1"/>
              <a:t>首批参与裂变的用户</a:t>
            </a:r>
            <a:endParaRPr lang="zh-CN" altLang="en-US" sz="1200" b="1"/>
          </a:p>
        </p:txBody>
      </p:sp>
      <p:sp>
        <p:nvSpPr>
          <p:cNvPr id="8" name="文本框 7"/>
          <p:cNvSpPr txBox="1"/>
          <p:nvPr/>
        </p:nvSpPr>
        <p:spPr>
          <a:xfrm>
            <a:off x="2000516" y="3806420"/>
            <a:ext cx="2183917" cy="368300"/>
          </a:xfrm>
          <a:prstGeom prst="rect">
            <a:avLst/>
          </a:prstGeom>
          <a:noFill/>
        </p:spPr>
        <p:txBody>
          <a:bodyPr wrap="square" rtlCol="0" anchor="t">
            <a:spAutoFit/>
          </a:bodyPr>
          <a:lstStyle/>
          <a:p>
            <a:pPr algn="ctr"/>
            <a:r>
              <a:rPr lang="zh-CN" altLang="en-US" sz="1795" b="1">
                <a:solidFill>
                  <a:schemeClr val="tx1"/>
                </a:solidFill>
                <a:sym typeface="+mn-ea"/>
              </a:rPr>
              <a:t>传播素材</a:t>
            </a:r>
            <a:endParaRPr lang="zh-CN" altLang="en-US" sz="1795" b="1">
              <a:solidFill>
                <a:schemeClr val="tx1"/>
              </a:solidFill>
              <a:sym typeface="+mn-ea"/>
            </a:endParaRPr>
          </a:p>
        </p:txBody>
      </p:sp>
      <p:sp>
        <p:nvSpPr>
          <p:cNvPr id="9" name="文本框 8"/>
          <p:cNvSpPr txBox="1"/>
          <p:nvPr/>
        </p:nvSpPr>
        <p:spPr>
          <a:xfrm>
            <a:off x="2149189" y="4153343"/>
            <a:ext cx="2409406" cy="386080"/>
          </a:xfrm>
          <a:prstGeom prst="rect">
            <a:avLst/>
          </a:prstGeom>
          <a:noFill/>
        </p:spPr>
        <p:txBody>
          <a:bodyPr wrap="square" rtlCol="0" anchor="t">
            <a:spAutoFit/>
          </a:bodyPr>
          <a:lstStyle/>
          <a:p>
            <a:pPr>
              <a:lnSpc>
                <a:spcPct val="160000"/>
              </a:lnSpc>
            </a:pPr>
            <a:r>
              <a:rPr lang="zh-CN" altLang="en-US" sz="1200" b="1"/>
              <a:t>包含海报、话术、奖品等</a:t>
            </a:r>
            <a:endParaRPr lang="zh-CN" altLang="en-US" sz="1200" b="1"/>
          </a:p>
        </p:txBody>
      </p:sp>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用户裂变三要素</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11" name="组合 10"/>
          <p:cNvGrpSpPr/>
          <p:nvPr/>
        </p:nvGrpSpPr>
        <p:grpSpPr>
          <a:xfrm>
            <a:off x="11133302" y="150282"/>
            <a:ext cx="783270" cy="694228"/>
            <a:chOff x="14118" y="124"/>
            <a:chExt cx="1038" cy="920"/>
          </a:xfrm>
        </p:grpSpPr>
        <p:sp>
          <p:nvSpPr>
            <p:cNvPr id="12" name="对角圆角矩形 1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13" name="图片 12"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1" name="文本框 30"/>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0" name="文本框 29"/>
          <p:cNvSpPr txBox="1"/>
          <p:nvPr/>
        </p:nvSpPr>
        <p:spPr>
          <a:xfrm>
            <a:off x="2075064" y="5780103"/>
            <a:ext cx="1236980" cy="245110"/>
          </a:xfrm>
          <a:prstGeom prst="rect">
            <a:avLst/>
          </a:prstGeom>
          <a:noFill/>
        </p:spPr>
        <p:txBody>
          <a:bodyPr wrap="none" rtlCol="0">
            <a:spAutoFit/>
          </a:bodyPr>
          <a:lstStyle/>
          <a:p>
            <a:pPr algn="ctr"/>
            <a:r>
              <a:rPr lang="zh-CN" altLang="en-US" sz="1000" b="1">
                <a:latin typeface="+mn-ea"/>
                <a:cs typeface="+mn-ea"/>
              </a:rPr>
              <a:t> 用户看到活动海报</a:t>
            </a:r>
            <a:endParaRPr lang="zh-CN" altLang="en-US" sz="1000" b="1">
              <a:latin typeface="+mn-ea"/>
              <a:cs typeface="+mn-ea"/>
            </a:endParaRPr>
          </a:p>
        </p:txBody>
      </p:sp>
      <p:sp>
        <p:nvSpPr>
          <p:cNvPr id="31" name="文本框 30"/>
          <p:cNvSpPr txBox="1"/>
          <p:nvPr/>
        </p:nvSpPr>
        <p:spPr>
          <a:xfrm>
            <a:off x="3923543" y="5780103"/>
            <a:ext cx="1949450" cy="398780"/>
          </a:xfrm>
          <a:prstGeom prst="rect">
            <a:avLst/>
          </a:prstGeom>
          <a:noFill/>
        </p:spPr>
        <p:txBody>
          <a:bodyPr wrap="none" rtlCol="0">
            <a:spAutoFit/>
          </a:bodyPr>
          <a:lstStyle/>
          <a:p>
            <a:pPr algn="ctr"/>
            <a:r>
              <a:rPr lang="zh-CN" altLang="en-US" sz="1000" b="1">
                <a:latin typeface="+mn-ea"/>
                <a:cs typeface="+mn-ea"/>
              </a:rPr>
              <a:t>用户</a:t>
            </a:r>
            <a:r>
              <a:rPr lang="zh-CN" sz="1000" b="1">
                <a:latin typeface="+mn-ea"/>
                <a:cs typeface="+mn-ea"/>
              </a:rPr>
              <a:t>扫码关注公众号</a:t>
            </a:r>
            <a:endParaRPr lang="zh-CN" sz="1000" b="1">
              <a:latin typeface="+mn-ea"/>
              <a:cs typeface="+mn-ea"/>
            </a:endParaRPr>
          </a:p>
          <a:p>
            <a:pPr algn="ctr"/>
            <a:r>
              <a:rPr lang="zh-CN" sz="1000" b="1">
                <a:latin typeface="+mn-ea"/>
                <a:cs typeface="+mn-ea"/>
              </a:rPr>
              <a:t>公众号自动推送规则</a:t>
            </a:r>
            <a:r>
              <a:rPr lang="en-US" altLang="zh-CN" sz="1000" b="1">
                <a:latin typeface="+mn-ea"/>
                <a:cs typeface="+mn-ea"/>
              </a:rPr>
              <a:t>&amp;</a:t>
            </a:r>
            <a:r>
              <a:rPr lang="zh-CN" altLang="en-US" sz="1000" b="1">
                <a:latin typeface="+mn-ea"/>
                <a:cs typeface="+mn-ea"/>
              </a:rPr>
              <a:t>专属海报</a:t>
            </a:r>
            <a:endParaRPr lang="zh-CN" altLang="en-US" sz="1000" b="1">
              <a:latin typeface="+mn-ea"/>
              <a:cs typeface="+mn-ea"/>
            </a:endParaRPr>
          </a:p>
        </p:txBody>
      </p:sp>
      <p:sp>
        <p:nvSpPr>
          <p:cNvPr id="32" name="文本框 31"/>
          <p:cNvSpPr txBox="1"/>
          <p:nvPr/>
        </p:nvSpPr>
        <p:spPr>
          <a:xfrm>
            <a:off x="6389088" y="5780103"/>
            <a:ext cx="1579880" cy="398780"/>
          </a:xfrm>
          <a:prstGeom prst="rect">
            <a:avLst/>
          </a:prstGeom>
          <a:noFill/>
        </p:spPr>
        <p:txBody>
          <a:bodyPr wrap="none" rtlCol="0">
            <a:spAutoFit/>
          </a:bodyPr>
          <a:lstStyle/>
          <a:p>
            <a:pPr algn="ctr"/>
            <a:r>
              <a:rPr lang="zh-CN" altLang="en-US" sz="1000" b="1">
                <a:latin typeface="+mn-ea"/>
                <a:cs typeface="+mn-ea"/>
              </a:rPr>
              <a:t>用户分享专属海报</a:t>
            </a:r>
            <a:endParaRPr lang="zh-CN" altLang="en-US" sz="1000" b="1">
              <a:latin typeface="+mn-ea"/>
              <a:cs typeface="+mn-ea"/>
            </a:endParaRPr>
          </a:p>
          <a:p>
            <a:pPr algn="ctr"/>
            <a:r>
              <a:rPr lang="zh-CN" altLang="en-US" sz="1000" b="1">
                <a:latin typeface="+mn-ea"/>
                <a:cs typeface="+mn-ea"/>
              </a:rPr>
              <a:t>邀请亲友助力，领取奖品</a:t>
            </a:r>
            <a:endParaRPr lang="zh-CN" altLang="en-US" sz="1000" b="1">
              <a:latin typeface="+mn-ea"/>
              <a:cs typeface="+mn-ea"/>
            </a:endParaRPr>
          </a:p>
        </p:txBody>
      </p:sp>
      <p:sp>
        <p:nvSpPr>
          <p:cNvPr id="33" name="文本框 32"/>
          <p:cNvSpPr txBox="1"/>
          <p:nvPr/>
        </p:nvSpPr>
        <p:spPr>
          <a:xfrm>
            <a:off x="8943238" y="5780103"/>
            <a:ext cx="1325880" cy="398780"/>
          </a:xfrm>
          <a:prstGeom prst="rect">
            <a:avLst/>
          </a:prstGeom>
          <a:noFill/>
        </p:spPr>
        <p:txBody>
          <a:bodyPr wrap="none" rtlCol="0">
            <a:spAutoFit/>
          </a:bodyPr>
          <a:lstStyle/>
          <a:p>
            <a:pPr algn="ctr"/>
            <a:r>
              <a:rPr lang="zh-CN" altLang="en-US" sz="1000" b="1">
                <a:latin typeface="+mn-ea"/>
                <a:cs typeface="+mn-ea"/>
              </a:rPr>
              <a:t>下级用户参与活动</a:t>
            </a:r>
            <a:endParaRPr lang="zh-CN" altLang="en-US" sz="1000" b="1">
              <a:latin typeface="+mn-ea"/>
              <a:cs typeface="+mn-ea"/>
            </a:endParaRPr>
          </a:p>
          <a:p>
            <a:pPr algn="ctr"/>
            <a:r>
              <a:rPr lang="zh-CN" altLang="en-US" sz="1000" b="1">
                <a:latin typeface="+mn-ea"/>
                <a:cs typeface="+mn-ea"/>
              </a:rPr>
              <a:t>持续分享、传播裂变</a:t>
            </a:r>
            <a:endParaRPr lang="zh-CN" altLang="en-US" sz="1000" b="1">
              <a:latin typeface="+mn-ea"/>
              <a:cs typeface="+mn-ea"/>
            </a:endParaRPr>
          </a:p>
        </p:txBody>
      </p:sp>
      <p:pic>
        <p:nvPicPr>
          <p:cNvPr id="34" name="图片 33"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14211" y="5420784"/>
            <a:ext cx="359274" cy="359274"/>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8926" y="5420784"/>
            <a:ext cx="359274" cy="359274"/>
          </a:xfrm>
          <a:prstGeom prst="rect">
            <a:avLst/>
          </a:prstGeom>
        </p:spPr>
      </p:pic>
      <p:pic>
        <p:nvPicPr>
          <p:cNvPr id="36" name="图片 35"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9685" y="5420784"/>
            <a:ext cx="359274" cy="359274"/>
          </a:xfrm>
          <a:prstGeom prst="rect">
            <a:avLst/>
          </a:prstGeom>
        </p:spPr>
      </p:pic>
      <p:pic>
        <p:nvPicPr>
          <p:cNvPr id="37" name="图片 36"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26202" y="5420784"/>
            <a:ext cx="359274" cy="359274"/>
          </a:xfrm>
          <a:prstGeom prst="rect">
            <a:avLst/>
          </a:prstGeom>
        </p:spPr>
      </p:pic>
      <p:pic>
        <p:nvPicPr>
          <p:cNvPr id="38" name="图片 37"/>
          <p:cNvPicPr>
            <a:picLocks noChangeAspect="1"/>
          </p:cNvPicPr>
          <p:nvPr/>
        </p:nvPicPr>
        <p:blipFill>
          <a:blip r:embed="rId9"/>
          <a:stretch>
            <a:fillRect/>
          </a:stretch>
        </p:blipFill>
        <p:spPr>
          <a:xfrm>
            <a:off x="6390680" y="1636205"/>
            <a:ext cx="1745900" cy="3733881"/>
          </a:xfrm>
          <a:prstGeom prst="rect">
            <a:avLst/>
          </a:prstGeom>
        </p:spPr>
      </p:pic>
      <p:pic>
        <p:nvPicPr>
          <p:cNvPr id="3" name="图片 2"/>
          <p:cNvPicPr>
            <a:picLocks noChangeAspect="1"/>
          </p:cNvPicPr>
          <p:nvPr/>
        </p:nvPicPr>
        <p:blipFill>
          <a:blip r:embed="rId10"/>
          <a:stretch>
            <a:fillRect/>
          </a:stretch>
        </p:blipFill>
        <p:spPr>
          <a:xfrm>
            <a:off x="1783532" y="1636205"/>
            <a:ext cx="2081772" cy="3678747"/>
          </a:xfrm>
          <a:prstGeom prst="rect">
            <a:avLst/>
          </a:prstGeom>
        </p:spPr>
      </p:pic>
      <p:pic>
        <p:nvPicPr>
          <p:cNvPr id="4" name="图片 3"/>
          <p:cNvPicPr>
            <a:picLocks noChangeAspect="1"/>
          </p:cNvPicPr>
          <p:nvPr/>
        </p:nvPicPr>
        <p:blipFill>
          <a:blip r:embed="rId11"/>
          <a:stretch>
            <a:fillRect/>
          </a:stretch>
        </p:blipFill>
        <p:spPr>
          <a:xfrm>
            <a:off x="4282292" y="1626699"/>
            <a:ext cx="1692034" cy="3688254"/>
          </a:xfrm>
          <a:prstGeom prst="rect">
            <a:avLst/>
          </a:prstGeom>
        </p:spPr>
      </p:pic>
      <p:pic>
        <p:nvPicPr>
          <p:cNvPr id="5" name="图片 4"/>
          <p:cNvPicPr>
            <a:picLocks noChangeAspect="1"/>
          </p:cNvPicPr>
          <p:nvPr/>
        </p:nvPicPr>
        <p:blipFill>
          <a:blip r:embed="rId12"/>
          <a:stretch>
            <a:fillRect/>
          </a:stretch>
        </p:blipFill>
        <p:spPr>
          <a:xfrm>
            <a:off x="8407813" y="1636205"/>
            <a:ext cx="2053254" cy="3688254"/>
          </a:xfrm>
          <a:prstGeom prst="rect">
            <a:avLst/>
          </a:prstGeom>
        </p:spPr>
      </p:pic>
      <p:sp>
        <p:nvSpPr>
          <p:cNvPr id="6" name="文本框 5"/>
          <p:cNvSpPr txBox="1"/>
          <p:nvPr/>
        </p:nvSpPr>
        <p:spPr>
          <a:xfrm>
            <a:off x="1328017" y="541917"/>
            <a:ext cx="3561080" cy="383540"/>
          </a:xfrm>
          <a:prstGeom prst="rect">
            <a:avLst/>
          </a:prstGeom>
          <a:noFill/>
        </p:spPr>
        <p:txBody>
          <a:bodyPr wrap="none" rtlCol="0">
            <a:spAutoFit/>
          </a:bodyPr>
          <a:lstStyle/>
          <a:p>
            <a:pPr algn="ctr"/>
            <a:r>
              <a:rPr lang="zh-CN" altLang="en-US" sz="1900" b="1">
                <a:sym typeface="+mn-ea"/>
              </a:rPr>
              <a:t>案例一解析：裂变活动参与步骤</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3"/>
            <a:stretch>
              <a:fillRect/>
            </a:stretch>
          </p:blipFill>
          <p:spPr>
            <a:xfrm>
              <a:off x="5235" y="1585"/>
              <a:ext cx="337" cy="709"/>
            </a:xfrm>
            <a:prstGeom prst="rect">
              <a:avLst/>
            </a:prstGeom>
          </p:spPr>
        </p:pic>
        <p:pic>
          <p:nvPicPr>
            <p:cNvPr id="9" name="图片 8" descr="resource"/>
            <p:cNvPicPr>
              <a:picLocks noChangeAspect="1"/>
            </p:cNvPicPr>
            <p:nvPr/>
          </p:nvPicPr>
          <p:blipFill>
            <a:blip r:embed="rId14"/>
            <a:stretch>
              <a:fillRect/>
            </a:stretch>
          </p:blipFill>
          <p:spPr>
            <a:xfrm>
              <a:off x="4982" y="1585"/>
              <a:ext cx="337" cy="709"/>
            </a:xfrm>
            <a:prstGeom prst="rect">
              <a:avLst/>
            </a:prstGeom>
          </p:spPr>
        </p:pic>
        <p:pic>
          <p:nvPicPr>
            <p:cNvPr id="10" name="图片 9" descr="resource"/>
            <p:cNvPicPr>
              <a:picLocks noChangeAspect="1"/>
            </p:cNvPicPr>
            <p:nvPr/>
          </p:nvPicPr>
          <p:blipFill>
            <a:blip r:embed="rId1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pic>
        <p:nvPicPr>
          <p:cNvPr id="5" name="图片 4"/>
          <p:cNvPicPr>
            <a:picLocks noChangeAspect="1"/>
          </p:cNvPicPr>
          <p:nvPr/>
        </p:nvPicPr>
        <p:blipFill>
          <a:blip r:embed="rId1"/>
          <a:stretch>
            <a:fillRect/>
          </a:stretch>
        </p:blipFill>
        <p:spPr>
          <a:xfrm>
            <a:off x="1022910" y="1663038"/>
            <a:ext cx="2967115" cy="2967115"/>
          </a:xfrm>
          <a:prstGeom prst="rect">
            <a:avLst/>
          </a:prstGeom>
        </p:spPr>
      </p:pic>
      <p:pic>
        <p:nvPicPr>
          <p:cNvPr id="7" name="图片 6"/>
          <p:cNvPicPr>
            <a:picLocks noChangeAspect="1"/>
          </p:cNvPicPr>
          <p:nvPr/>
        </p:nvPicPr>
        <p:blipFill>
          <a:blip r:embed="rId2"/>
          <a:stretch>
            <a:fillRect/>
          </a:stretch>
        </p:blipFill>
        <p:spPr>
          <a:xfrm>
            <a:off x="4596251" y="1629903"/>
            <a:ext cx="3000252" cy="3000252"/>
          </a:xfrm>
          <a:prstGeom prst="rect">
            <a:avLst/>
          </a:prstGeom>
        </p:spPr>
      </p:pic>
      <p:pic>
        <p:nvPicPr>
          <p:cNvPr id="8" name="图片 7"/>
          <p:cNvPicPr>
            <a:picLocks noChangeAspect="1"/>
          </p:cNvPicPr>
          <p:nvPr/>
        </p:nvPicPr>
        <p:blipFill>
          <a:blip r:embed="rId3"/>
          <a:stretch>
            <a:fillRect/>
          </a:stretch>
        </p:blipFill>
        <p:spPr>
          <a:xfrm>
            <a:off x="8322466" y="1543300"/>
            <a:ext cx="2683206" cy="3207346"/>
          </a:xfrm>
          <a:prstGeom prst="rect">
            <a:avLst/>
          </a:prstGeom>
        </p:spPr>
      </p:pic>
      <p:pic>
        <p:nvPicPr>
          <p:cNvPr id="19" name="图片 18"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0125" y="4865114"/>
            <a:ext cx="426939" cy="426939"/>
          </a:xfrm>
          <a:prstGeom prst="rect">
            <a:avLst/>
          </a:prstGeom>
        </p:spPr>
      </p:pic>
      <p:pic>
        <p:nvPicPr>
          <p:cNvPr id="20" name="图片 19"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3257" y="4865114"/>
            <a:ext cx="426939" cy="426939"/>
          </a:xfrm>
          <a:prstGeom prst="rect">
            <a:avLst/>
          </a:prstGeom>
        </p:spPr>
      </p:pic>
      <p:pic>
        <p:nvPicPr>
          <p:cNvPr id="21" name="图片 20"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43201" y="4865114"/>
            <a:ext cx="426939" cy="426939"/>
          </a:xfrm>
          <a:prstGeom prst="rect">
            <a:avLst/>
          </a:prstGeom>
        </p:spPr>
      </p:pic>
      <p:sp>
        <p:nvSpPr>
          <p:cNvPr id="10" name="文本框 9"/>
          <p:cNvSpPr txBox="1"/>
          <p:nvPr/>
        </p:nvSpPr>
        <p:spPr>
          <a:xfrm>
            <a:off x="1659378" y="5468327"/>
            <a:ext cx="1694180"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3</a:t>
            </a:r>
            <a:r>
              <a:rPr lang="zh-CN" altLang="en-US" sz="1190" b="1">
                <a:latin typeface="+mn-ea"/>
                <a:cs typeface="+mn-ea"/>
              </a:rPr>
              <a:t>人助力即可获得</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免洗抑菌洗手液（支）</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sym typeface="+mn-ea"/>
              </a:rPr>
              <a:t>兑换百分比：</a:t>
            </a:r>
            <a:r>
              <a:rPr lang="en-US" altLang="zh-CN" sz="1190" b="1">
                <a:latin typeface="+mn-ea"/>
                <a:cs typeface="+mn-ea"/>
                <a:sym typeface="+mn-ea"/>
              </a:rPr>
              <a:t>26%</a:t>
            </a:r>
            <a:endParaRPr lang="en-US" altLang="zh-CN" sz="1190" b="1">
              <a:latin typeface="+mn-ea"/>
              <a:cs typeface="+mn-ea"/>
              <a:sym typeface="+mn-ea"/>
            </a:endParaRPr>
          </a:p>
        </p:txBody>
      </p:sp>
      <p:sp>
        <p:nvSpPr>
          <p:cNvPr id="9" name="文本框 8"/>
          <p:cNvSpPr txBox="1"/>
          <p:nvPr/>
        </p:nvSpPr>
        <p:spPr>
          <a:xfrm>
            <a:off x="5278180" y="5468327"/>
            <a:ext cx="1636395"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5</a:t>
            </a:r>
            <a:r>
              <a:rPr lang="zh-CN" altLang="en-US" sz="1190" b="1">
                <a:latin typeface="+mn-ea"/>
                <a:cs typeface="+mn-ea"/>
              </a:rPr>
              <a:t>人助力即可获得</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消毒湿巾（盒）</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sym typeface="+mn-ea"/>
              </a:rPr>
              <a:t>兑换百分比：</a:t>
            </a:r>
            <a:r>
              <a:rPr lang="en-US" altLang="zh-CN" sz="1190" b="1">
                <a:latin typeface="+mn-ea"/>
                <a:cs typeface="+mn-ea"/>
                <a:sym typeface="+mn-ea"/>
              </a:rPr>
              <a:t>16%</a:t>
            </a:r>
            <a:endParaRPr lang="en-US" altLang="zh-CN" sz="1190" b="1">
              <a:latin typeface="+mn-ea"/>
              <a:cs typeface="+mn-ea"/>
              <a:sym typeface="+mn-ea"/>
            </a:endParaRPr>
          </a:p>
        </p:txBody>
      </p:sp>
      <p:sp>
        <p:nvSpPr>
          <p:cNvPr id="11" name="文本框 10"/>
          <p:cNvSpPr txBox="1"/>
          <p:nvPr/>
        </p:nvSpPr>
        <p:spPr>
          <a:xfrm>
            <a:off x="8938124" y="5468327"/>
            <a:ext cx="1636395"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8</a:t>
            </a:r>
            <a:r>
              <a:rPr lang="zh-CN" altLang="en-US" sz="1190" b="1">
                <a:latin typeface="+mn-ea"/>
                <a:cs typeface="+mn-ea"/>
              </a:rPr>
              <a:t>人助力即可获得</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儿童内裤（3条）</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兑换百分比：</a:t>
            </a:r>
            <a:r>
              <a:rPr lang="en-US" altLang="zh-CN" sz="1190" b="1">
                <a:latin typeface="+mn-ea"/>
                <a:cs typeface="+mn-ea"/>
              </a:rPr>
              <a:t>58%</a:t>
            </a:r>
            <a:endParaRPr lang="en-US" altLang="zh-CN" sz="1190" b="1">
              <a:latin typeface="+mn-ea"/>
              <a:cs typeface="+mn-ea"/>
            </a:endParaRPr>
          </a:p>
        </p:txBody>
      </p:sp>
      <p:sp>
        <p:nvSpPr>
          <p:cNvPr id="12" name="圆角矩形 11"/>
          <p:cNvSpPr/>
          <p:nvPr/>
        </p:nvSpPr>
        <p:spPr>
          <a:xfrm>
            <a:off x="4429822" y="775540"/>
            <a:ext cx="3166681" cy="38331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4" name="文本框 13"/>
          <p:cNvSpPr txBox="1"/>
          <p:nvPr/>
        </p:nvSpPr>
        <p:spPr>
          <a:xfrm>
            <a:off x="4555585" y="804158"/>
            <a:ext cx="2915153" cy="309245"/>
          </a:xfrm>
          <a:prstGeom prst="rect">
            <a:avLst/>
          </a:prstGeom>
          <a:noFill/>
        </p:spPr>
        <p:txBody>
          <a:bodyPr wrap="square" rtlCol="0">
            <a:spAutoFit/>
          </a:bodyPr>
          <a:lstStyle/>
          <a:p>
            <a:pPr algn="ctr"/>
            <a:r>
              <a:rPr lang="zh-CN" sz="1420" b="1">
                <a:solidFill>
                  <a:schemeClr val="tx1"/>
                </a:solidFill>
                <a:sym typeface="+mn-ea"/>
              </a:rPr>
              <a:t>价值</a:t>
            </a:r>
            <a:r>
              <a:rPr lang="en-US" altLang="zh-CN" sz="1420" b="1">
                <a:solidFill>
                  <a:schemeClr val="tx1"/>
                </a:solidFill>
                <a:sym typeface="+mn-ea"/>
              </a:rPr>
              <a:t>88.8</a:t>
            </a:r>
            <a:r>
              <a:rPr lang="zh-CN" altLang="en-US" sz="1420" b="1">
                <a:solidFill>
                  <a:schemeClr val="tx1"/>
                </a:solidFill>
                <a:sym typeface="+mn-ea"/>
              </a:rPr>
              <a:t>元的呵护儿童大礼包</a:t>
            </a:r>
            <a:endParaRPr lang="zh-CN" altLang="en-US" sz="1420" b="1">
              <a:solidFill>
                <a:schemeClr val="tx1"/>
              </a:solidFill>
              <a:sym typeface="+mn-ea"/>
            </a:endParaRPr>
          </a:p>
        </p:txBody>
      </p:sp>
      <p:sp>
        <p:nvSpPr>
          <p:cNvPr id="6" name="文本框 5"/>
          <p:cNvSpPr txBox="1"/>
          <p:nvPr/>
        </p:nvSpPr>
        <p:spPr>
          <a:xfrm>
            <a:off x="970339" y="439293"/>
            <a:ext cx="3561080" cy="383540"/>
          </a:xfrm>
          <a:prstGeom prst="rect">
            <a:avLst/>
          </a:prstGeom>
          <a:noFill/>
        </p:spPr>
        <p:txBody>
          <a:bodyPr wrap="none" rtlCol="0">
            <a:spAutoFit/>
          </a:bodyPr>
          <a:lstStyle/>
          <a:p>
            <a:pPr algn="ctr"/>
            <a:r>
              <a:rPr lang="zh-CN" altLang="en-US" sz="1900" b="1">
                <a:sym typeface="+mn-ea"/>
              </a:rPr>
              <a:t>案例一解析：裂变活动奖品设置</a:t>
            </a:r>
            <a:endParaRPr lang="zh-CN" altLang="en-US" sz="1900" b="1">
              <a:solidFill>
                <a:schemeClr val="tx1"/>
              </a:solidFill>
              <a:sym typeface="+mn-ea"/>
            </a:endParaRPr>
          </a:p>
        </p:txBody>
      </p:sp>
      <p:grpSp>
        <p:nvGrpSpPr>
          <p:cNvPr id="3" name="组合 2"/>
          <p:cNvGrpSpPr/>
          <p:nvPr/>
        </p:nvGrpSpPr>
        <p:grpSpPr>
          <a:xfrm>
            <a:off x="565947" y="472495"/>
            <a:ext cx="405972" cy="332777"/>
            <a:chOff x="4729" y="1585"/>
            <a:chExt cx="842" cy="708"/>
          </a:xfrm>
        </p:grpSpPr>
        <p:pic>
          <p:nvPicPr>
            <p:cNvPr id="4" name="图片 3" descr="resource"/>
            <p:cNvPicPr>
              <a:picLocks noChangeAspect="1"/>
            </p:cNvPicPr>
            <p:nvPr/>
          </p:nvPicPr>
          <p:blipFill>
            <a:blip r:embed="rId10"/>
            <a:stretch>
              <a:fillRect/>
            </a:stretch>
          </p:blipFill>
          <p:spPr>
            <a:xfrm>
              <a:off x="5235" y="1585"/>
              <a:ext cx="337" cy="709"/>
            </a:xfrm>
            <a:prstGeom prst="rect">
              <a:avLst/>
            </a:prstGeom>
          </p:spPr>
        </p:pic>
        <p:pic>
          <p:nvPicPr>
            <p:cNvPr id="13" name="图片 12" descr="resource"/>
            <p:cNvPicPr>
              <a:picLocks noChangeAspect="1"/>
            </p:cNvPicPr>
            <p:nvPr/>
          </p:nvPicPr>
          <p:blipFill>
            <a:blip r:embed="rId11"/>
            <a:stretch>
              <a:fillRect/>
            </a:stretch>
          </p:blipFill>
          <p:spPr>
            <a:xfrm>
              <a:off x="4982" y="1585"/>
              <a:ext cx="337" cy="709"/>
            </a:xfrm>
            <a:prstGeom prst="rect">
              <a:avLst/>
            </a:prstGeom>
          </p:spPr>
        </p:pic>
        <p:pic>
          <p:nvPicPr>
            <p:cNvPr id="15" name="图片 14" descr="resource"/>
            <p:cNvPicPr>
              <a:picLocks noChangeAspect="1"/>
            </p:cNvPicPr>
            <p:nvPr/>
          </p:nvPicPr>
          <p:blipFill>
            <a:blip r:embed="rId10"/>
            <a:stretch>
              <a:fillRect/>
            </a:stretch>
          </p:blipFill>
          <p:spPr>
            <a:xfrm>
              <a:off x="4729" y="1585"/>
              <a:ext cx="337" cy="709"/>
            </a:xfrm>
            <a:prstGeom prst="rect">
              <a:avLst/>
            </a:prstGeom>
          </p:spPr>
        </p:pic>
      </p:grpSp>
      <p:grpSp>
        <p:nvGrpSpPr>
          <p:cNvPr id="16" name="组合 15"/>
          <p:cNvGrpSpPr/>
          <p:nvPr/>
        </p:nvGrpSpPr>
        <p:grpSpPr>
          <a:xfrm>
            <a:off x="11133302" y="150282"/>
            <a:ext cx="783270" cy="694228"/>
            <a:chOff x="14118" y="124"/>
            <a:chExt cx="1038" cy="920"/>
          </a:xfrm>
        </p:grpSpPr>
        <p:sp>
          <p:nvSpPr>
            <p:cNvPr id="17" name="对角圆角矩形 16"/>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7" name="组合 6"/>
          <p:cNvGrpSpPr/>
          <p:nvPr/>
        </p:nvGrpSpPr>
        <p:grpSpPr>
          <a:xfrm>
            <a:off x="5411191" y="1811352"/>
            <a:ext cx="332859" cy="246256"/>
            <a:chOff x="4729" y="1585"/>
            <a:chExt cx="842" cy="708"/>
          </a:xfrm>
        </p:grpSpPr>
        <p:pic>
          <p:nvPicPr>
            <p:cNvPr id="8" name="图片 7" descr="resource"/>
            <p:cNvPicPr>
              <a:picLocks noChangeAspect="1"/>
            </p:cNvPicPr>
            <p:nvPr/>
          </p:nvPicPr>
          <p:blipFill>
            <a:blip r:embed="rId1" cstate="print"/>
            <a:stretch>
              <a:fillRect/>
            </a:stretch>
          </p:blipFill>
          <p:spPr>
            <a:xfrm>
              <a:off x="5235" y="1585"/>
              <a:ext cx="337" cy="709"/>
            </a:xfrm>
            <a:prstGeom prst="rect">
              <a:avLst/>
            </a:prstGeom>
          </p:spPr>
        </p:pic>
        <p:pic>
          <p:nvPicPr>
            <p:cNvPr id="9" name="图片 8" descr="resource"/>
            <p:cNvPicPr>
              <a:picLocks noChangeAspect="1"/>
            </p:cNvPicPr>
            <p:nvPr/>
          </p:nvPicPr>
          <p:blipFill>
            <a:blip r:embed="rId2" cstate="print"/>
            <a:stretch>
              <a:fillRect/>
            </a:stretch>
          </p:blipFill>
          <p:spPr>
            <a:xfrm>
              <a:off x="4982" y="1585"/>
              <a:ext cx="337" cy="709"/>
            </a:xfrm>
            <a:prstGeom prst="rect">
              <a:avLst/>
            </a:prstGeom>
          </p:spPr>
        </p:pic>
        <p:pic>
          <p:nvPicPr>
            <p:cNvPr id="10" name="图片 9"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1" name="组合 10"/>
          <p:cNvGrpSpPr/>
          <p:nvPr/>
        </p:nvGrpSpPr>
        <p:grpSpPr>
          <a:xfrm>
            <a:off x="5789989" y="1811352"/>
            <a:ext cx="332859" cy="246256"/>
            <a:chOff x="4729" y="1585"/>
            <a:chExt cx="842" cy="708"/>
          </a:xfrm>
        </p:grpSpPr>
        <p:pic>
          <p:nvPicPr>
            <p:cNvPr id="12" name="图片 11" descr="resource"/>
            <p:cNvPicPr>
              <a:picLocks noChangeAspect="1"/>
            </p:cNvPicPr>
            <p:nvPr/>
          </p:nvPicPr>
          <p:blipFill>
            <a:blip r:embed="rId1" cstate="print"/>
            <a:stretch>
              <a:fillRect/>
            </a:stretch>
          </p:blipFill>
          <p:spPr>
            <a:xfrm>
              <a:off x="5235" y="1585"/>
              <a:ext cx="337" cy="709"/>
            </a:xfrm>
            <a:prstGeom prst="rect">
              <a:avLst/>
            </a:prstGeom>
          </p:spPr>
        </p:pic>
        <p:pic>
          <p:nvPicPr>
            <p:cNvPr id="13" name="图片 12" descr="resource"/>
            <p:cNvPicPr>
              <a:picLocks noChangeAspect="1"/>
            </p:cNvPicPr>
            <p:nvPr/>
          </p:nvPicPr>
          <p:blipFill>
            <a:blip r:embed="rId2" cstate="print"/>
            <a:stretch>
              <a:fillRect/>
            </a:stretch>
          </p:blipFill>
          <p:spPr>
            <a:xfrm>
              <a:off x="4982" y="1585"/>
              <a:ext cx="337" cy="709"/>
            </a:xfrm>
            <a:prstGeom prst="rect">
              <a:avLst/>
            </a:prstGeom>
          </p:spPr>
        </p:pic>
        <p:pic>
          <p:nvPicPr>
            <p:cNvPr id="14" name="图片 13"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5" name="组合 14"/>
          <p:cNvGrpSpPr/>
          <p:nvPr/>
        </p:nvGrpSpPr>
        <p:grpSpPr>
          <a:xfrm>
            <a:off x="6169539" y="1811352"/>
            <a:ext cx="332859" cy="246256"/>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18" name="图片 17"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9" name="组合 18"/>
          <p:cNvGrpSpPr/>
          <p:nvPr/>
        </p:nvGrpSpPr>
        <p:grpSpPr>
          <a:xfrm>
            <a:off x="5411191" y="2855866"/>
            <a:ext cx="332859" cy="246256"/>
            <a:chOff x="4729" y="1585"/>
            <a:chExt cx="842" cy="708"/>
          </a:xfrm>
        </p:grpSpPr>
        <p:pic>
          <p:nvPicPr>
            <p:cNvPr id="20" name="图片 19" descr="resource"/>
            <p:cNvPicPr>
              <a:picLocks noChangeAspect="1"/>
            </p:cNvPicPr>
            <p:nvPr/>
          </p:nvPicPr>
          <p:blipFill>
            <a:blip r:embed="rId1" cstate="print"/>
            <a:stretch>
              <a:fillRect/>
            </a:stretch>
          </p:blipFill>
          <p:spPr>
            <a:xfrm>
              <a:off x="5235" y="1585"/>
              <a:ext cx="337" cy="709"/>
            </a:xfrm>
            <a:prstGeom prst="rect">
              <a:avLst/>
            </a:prstGeom>
          </p:spPr>
        </p:pic>
        <p:pic>
          <p:nvPicPr>
            <p:cNvPr id="21" name="图片 20" descr="resource"/>
            <p:cNvPicPr>
              <a:picLocks noChangeAspect="1"/>
            </p:cNvPicPr>
            <p:nvPr/>
          </p:nvPicPr>
          <p:blipFill>
            <a:blip r:embed="rId2" cstate="print"/>
            <a:stretch>
              <a:fillRect/>
            </a:stretch>
          </p:blipFill>
          <p:spPr>
            <a:xfrm>
              <a:off x="4982" y="1585"/>
              <a:ext cx="337" cy="709"/>
            </a:xfrm>
            <a:prstGeom prst="rect">
              <a:avLst/>
            </a:prstGeom>
          </p:spPr>
        </p:pic>
        <p:pic>
          <p:nvPicPr>
            <p:cNvPr id="22" name="图片 21"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23" name="组合 22"/>
          <p:cNvGrpSpPr/>
          <p:nvPr/>
        </p:nvGrpSpPr>
        <p:grpSpPr>
          <a:xfrm>
            <a:off x="5789989" y="2855866"/>
            <a:ext cx="332859" cy="246256"/>
            <a:chOff x="4729" y="1585"/>
            <a:chExt cx="842" cy="708"/>
          </a:xfrm>
        </p:grpSpPr>
        <p:pic>
          <p:nvPicPr>
            <p:cNvPr id="24" name="图片 23" descr="resource"/>
            <p:cNvPicPr>
              <a:picLocks noChangeAspect="1"/>
            </p:cNvPicPr>
            <p:nvPr/>
          </p:nvPicPr>
          <p:blipFill>
            <a:blip r:embed="rId1" cstate="print"/>
            <a:stretch>
              <a:fillRect/>
            </a:stretch>
          </p:blipFill>
          <p:spPr>
            <a:xfrm>
              <a:off x="5235" y="1585"/>
              <a:ext cx="337" cy="709"/>
            </a:xfrm>
            <a:prstGeom prst="rect">
              <a:avLst/>
            </a:prstGeom>
          </p:spPr>
        </p:pic>
        <p:pic>
          <p:nvPicPr>
            <p:cNvPr id="25" name="图片 24" descr="resource"/>
            <p:cNvPicPr>
              <a:picLocks noChangeAspect="1"/>
            </p:cNvPicPr>
            <p:nvPr/>
          </p:nvPicPr>
          <p:blipFill>
            <a:blip r:embed="rId2" cstate="print"/>
            <a:stretch>
              <a:fillRect/>
            </a:stretch>
          </p:blipFill>
          <p:spPr>
            <a:xfrm>
              <a:off x="4982" y="1585"/>
              <a:ext cx="337" cy="709"/>
            </a:xfrm>
            <a:prstGeom prst="rect">
              <a:avLst/>
            </a:prstGeom>
          </p:spPr>
        </p:pic>
        <p:pic>
          <p:nvPicPr>
            <p:cNvPr id="26" name="图片 25"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27" name="组合 26"/>
          <p:cNvGrpSpPr/>
          <p:nvPr/>
        </p:nvGrpSpPr>
        <p:grpSpPr>
          <a:xfrm>
            <a:off x="6169539" y="2855866"/>
            <a:ext cx="332859" cy="246256"/>
            <a:chOff x="4729" y="1585"/>
            <a:chExt cx="842" cy="708"/>
          </a:xfrm>
        </p:grpSpPr>
        <p:pic>
          <p:nvPicPr>
            <p:cNvPr id="28" name="图片 27" descr="resource"/>
            <p:cNvPicPr>
              <a:picLocks noChangeAspect="1"/>
            </p:cNvPicPr>
            <p:nvPr/>
          </p:nvPicPr>
          <p:blipFill>
            <a:blip r:embed="rId1" cstate="print"/>
            <a:stretch>
              <a:fillRect/>
            </a:stretch>
          </p:blipFill>
          <p:spPr>
            <a:xfrm>
              <a:off x="5235" y="1585"/>
              <a:ext cx="337" cy="709"/>
            </a:xfrm>
            <a:prstGeom prst="rect">
              <a:avLst/>
            </a:prstGeom>
          </p:spPr>
        </p:pic>
        <p:pic>
          <p:nvPicPr>
            <p:cNvPr id="29" name="图片 28" descr="resource"/>
            <p:cNvPicPr>
              <a:picLocks noChangeAspect="1"/>
            </p:cNvPicPr>
            <p:nvPr/>
          </p:nvPicPr>
          <p:blipFill>
            <a:blip r:embed="rId2" cstate="print"/>
            <a:stretch>
              <a:fillRect/>
            </a:stretch>
          </p:blipFill>
          <p:spPr>
            <a:xfrm>
              <a:off x="4982" y="1585"/>
              <a:ext cx="337" cy="709"/>
            </a:xfrm>
            <a:prstGeom prst="rect">
              <a:avLst/>
            </a:prstGeom>
          </p:spPr>
        </p:pic>
        <p:pic>
          <p:nvPicPr>
            <p:cNvPr id="31" name="图片 3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48" name="组合 47"/>
          <p:cNvGrpSpPr/>
          <p:nvPr/>
        </p:nvGrpSpPr>
        <p:grpSpPr>
          <a:xfrm>
            <a:off x="5411191" y="3500499"/>
            <a:ext cx="332859" cy="246256"/>
            <a:chOff x="4729" y="1585"/>
            <a:chExt cx="842" cy="708"/>
          </a:xfrm>
        </p:grpSpPr>
        <p:pic>
          <p:nvPicPr>
            <p:cNvPr id="49" name="图片 48" descr="resource"/>
            <p:cNvPicPr>
              <a:picLocks noChangeAspect="1"/>
            </p:cNvPicPr>
            <p:nvPr/>
          </p:nvPicPr>
          <p:blipFill>
            <a:blip r:embed="rId1" cstate="print"/>
            <a:stretch>
              <a:fillRect/>
            </a:stretch>
          </p:blipFill>
          <p:spPr>
            <a:xfrm>
              <a:off x="5235" y="1585"/>
              <a:ext cx="337" cy="709"/>
            </a:xfrm>
            <a:prstGeom prst="rect">
              <a:avLst/>
            </a:prstGeom>
          </p:spPr>
        </p:pic>
        <p:pic>
          <p:nvPicPr>
            <p:cNvPr id="50" name="图片 49" descr="resource"/>
            <p:cNvPicPr>
              <a:picLocks noChangeAspect="1"/>
            </p:cNvPicPr>
            <p:nvPr/>
          </p:nvPicPr>
          <p:blipFill>
            <a:blip r:embed="rId2" cstate="print"/>
            <a:stretch>
              <a:fillRect/>
            </a:stretch>
          </p:blipFill>
          <p:spPr>
            <a:xfrm>
              <a:off x="4982" y="1585"/>
              <a:ext cx="337" cy="709"/>
            </a:xfrm>
            <a:prstGeom prst="rect">
              <a:avLst/>
            </a:prstGeom>
          </p:spPr>
        </p:pic>
        <p:pic>
          <p:nvPicPr>
            <p:cNvPr id="51" name="图片 5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52" name="组合 51"/>
          <p:cNvGrpSpPr/>
          <p:nvPr/>
        </p:nvGrpSpPr>
        <p:grpSpPr>
          <a:xfrm>
            <a:off x="5789989" y="3500499"/>
            <a:ext cx="332859" cy="246256"/>
            <a:chOff x="4729" y="1585"/>
            <a:chExt cx="842" cy="708"/>
          </a:xfrm>
        </p:grpSpPr>
        <p:pic>
          <p:nvPicPr>
            <p:cNvPr id="53" name="图片 52" descr="resource"/>
            <p:cNvPicPr>
              <a:picLocks noChangeAspect="1"/>
            </p:cNvPicPr>
            <p:nvPr/>
          </p:nvPicPr>
          <p:blipFill>
            <a:blip r:embed="rId1" cstate="print"/>
            <a:stretch>
              <a:fillRect/>
            </a:stretch>
          </p:blipFill>
          <p:spPr>
            <a:xfrm>
              <a:off x="5235" y="1585"/>
              <a:ext cx="337" cy="709"/>
            </a:xfrm>
            <a:prstGeom prst="rect">
              <a:avLst/>
            </a:prstGeom>
          </p:spPr>
        </p:pic>
        <p:pic>
          <p:nvPicPr>
            <p:cNvPr id="54" name="图片 53" descr="resource"/>
            <p:cNvPicPr>
              <a:picLocks noChangeAspect="1"/>
            </p:cNvPicPr>
            <p:nvPr/>
          </p:nvPicPr>
          <p:blipFill>
            <a:blip r:embed="rId2" cstate="print"/>
            <a:stretch>
              <a:fillRect/>
            </a:stretch>
          </p:blipFill>
          <p:spPr>
            <a:xfrm>
              <a:off x="4982" y="1585"/>
              <a:ext cx="337" cy="709"/>
            </a:xfrm>
            <a:prstGeom prst="rect">
              <a:avLst/>
            </a:prstGeom>
          </p:spPr>
        </p:pic>
        <p:pic>
          <p:nvPicPr>
            <p:cNvPr id="55" name="图片 54"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56" name="组合 55"/>
          <p:cNvGrpSpPr/>
          <p:nvPr/>
        </p:nvGrpSpPr>
        <p:grpSpPr>
          <a:xfrm>
            <a:off x="6169539" y="3500499"/>
            <a:ext cx="332859" cy="246256"/>
            <a:chOff x="4729" y="1585"/>
            <a:chExt cx="842" cy="708"/>
          </a:xfrm>
        </p:grpSpPr>
        <p:pic>
          <p:nvPicPr>
            <p:cNvPr id="57" name="图片 56" descr="resource"/>
            <p:cNvPicPr>
              <a:picLocks noChangeAspect="1"/>
            </p:cNvPicPr>
            <p:nvPr/>
          </p:nvPicPr>
          <p:blipFill>
            <a:blip r:embed="rId1" cstate="print"/>
            <a:stretch>
              <a:fillRect/>
            </a:stretch>
          </p:blipFill>
          <p:spPr>
            <a:xfrm>
              <a:off x="5235" y="1585"/>
              <a:ext cx="337" cy="709"/>
            </a:xfrm>
            <a:prstGeom prst="rect">
              <a:avLst/>
            </a:prstGeom>
          </p:spPr>
        </p:pic>
        <p:pic>
          <p:nvPicPr>
            <p:cNvPr id="58" name="图片 57" descr="resource"/>
            <p:cNvPicPr>
              <a:picLocks noChangeAspect="1"/>
            </p:cNvPicPr>
            <p:nvPr/>
          </p:nvPicPr>
          <p:blipFill>
            <a:blip r:embed="rId2" cstate="print"/>
            <a:stretch>
              <a:fillRect/>
            </a:stretch>
          </p:blipFill>
          <p:spPr>
            <a:xfrm>
              <a:off x="4982" y="1585"/>
              <a:ext cx="337" cy="709"/>
            </a:xfrm>
            <a:prstGeom prst="rect">
              <a:avLst/>
            </a:prstGeom>
          </p:spPr>
        </p:pic>
        <p:pic>
          <p:nvPicPr>
            <p:cNvPr id="59" name="图片 58"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60" name="组合 59"/>
          <p:cNvGrpSpPr/>
          <p:nvPr/>
        </p:nvGrpSpPr>
        <p:grpSpPr>
          <a:xfrm>
            <a:off x="5411945" y="3852185"/>
            <a:ext cx="332859" cy="246256"/>
            <a:chOff x="4729" y="1585"/>
            <a:chExt cx="842" cy="708"/>
          </a:xfrm>
        </p:grpSpPr>
        <p:pic>
          <p:nvPicPr>
            <p:cNvPr id="61" name="图片 60" descr="resource"/>
            <p:cNvPicPr>
              <a:picLocks noChangeAspect="1"/>
            </p:cNvPicPr>
            <p:nvPr/>
          </p:nvPicPr>
          <p:blipFill>
            <a:blip r:embed="rId1" cstate="print"/>
            <a:stretch>
              <a:fillRect/>
            </a:stretch>
          </p:blipFill>
          <p:spPr>
            <a:xfrm>
              <a:off x="5235" y="1585"/>
              <a:ext cx="337" cy="709"/>
            </a:xfrm>
            <a:prstGeom prst="rect">
              <a:avLst/>
            </a:prstGeom>
          </p:spPr>
        </p:pic>
        <p:pic>
          <p:nvPicPr>
            <p:cNvPr id="62" name="图片 61" descr="resource"/>
            <p:cNvPicPr>
              <a:picLocks noChangeAspect="1"/>
            </p:cNvPicPr>
            <p:nvPr/>
          </p:nvPicPr>
          <p:blipFill>
            <a:blip r:embed="rId2" cstate="print"/>
            <a:stretch>
              <a:fillRect/>
            </a:stretch>
          </p:blipFill>
          <p:spPr>
            <a:xfrm>
              <a:off x="4982" y="1585"/>
              <a:ext cx="337" cy="709"/>
            </a:xfrm>
            <a:prstGeom prst="rect">
              <a:avLst/>
            </a:prstGeom>
          </p:spPr>
        </p:pic>
        <p:pic>
          <p:nvPicPr>
            <p:cNvPr id="63" name="图片 62"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64" name="组合 63"/>
          <p:cNvGrpSpPr/>
          <p:nvPr/>
        </p:nvGrpSpPr>
        <p:grpSpPr>
          <a:xfrm>
            <a:off x="5790741" y="3852185"/>
            <a:ext cx="332859" cy="246256"/>
            <a:chOff x="4729" y="1585"/>
            <a:chExt cx="842" cy="708"/>
          </a:xfrm>
        </p:grpSpPr>
        <p:pic>
          <p:nvPicPr>
            <p:cNvPr id="65" name="图片 64" descr="resource"/>
            <p:cNvPicPr>
              <a:picLocks noChangeAspect="1"/>
            </p:cNvPicPr>
            <p:nvPr/>
          </p:nvPicPr>
          <p:blipFill>
            <a:blip r:embed="rId1" cstate="print"/>
            <a:stretch>
              <a:fillRect/>
            </a:stretch>
          </p:blipFill>
          <p:spPr>
            <a:xfrm>
              <a:off x="5235" y="1585"/>
              <a:ext cx="337" cy="709"/>
            </a:xfrm>
            <a:prstGeom prst="rect">
              <a:avLst/>
            </a:prstGeom>
          </p:spPr>
        </p:pic>
        <p:pic>
          <p:nvPicPr>
            <p:cNvPr id="66" name="图片 65" descr="resource"/>
            <p:cNvPicPr>
              <a:picLocks noChangeAspect="1"/>
            </p:cNvPicPr>
            <p:nvPr/>
          </p:nvPicPr>
          <p:blipFill>
            <a:blip r:embed="rId2" cstate="print"/>
            <a:stretch>
              <a:fillRect/>
            </a:stretch>
          </p:blipFill>
          <p:spPr>
            <a:xfrm>
              <a:off x="4982" y="1585"/>
              <a:ext cx="337" cy="709"/>
            </a:xfrm>
            <a:prstGeom prst="rect">
              <a:avLst/>
            </a:prstGeom>
          </p:spPr>
        </p:pic>
        <p:pic>
          <p:nvPicPr>
            <p:cNvPr id="67" name="图片 66"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68" name="组合 67"/>
          <p:cNvGrpSpPr/>
          <p:nvPr/>
        </p:nvGrpSpPr>
        <p:grpSpPr>
          <a:xfrm>
            <a:off x="6170292" y="3852185"/>
            <a:ext cx="332859" cy="246256"/>
            <a:chOff x="4729" y="1585"/>
            <a:chExt cx="842" cy="708"/>
          </a:xfrm>
        </p:grpSpPr>
        <p:pic>
          <p:nvPicPr>
            <p:cNvPr id="69" name="图片 68" descr="resource"/>
            <p:cNvPicPr>
              <a:picLocks noChangeAspect="1"/>
            </p:cNvPicPr>
            <p:nvPr/>
          </p:nvPicPr>
          <p:blipFill>
            <a:blip r:embed="rId1" cstate="print"/>
            <a:stretch>
              <a:fillRect/>
            </a:stretch>
          </p:blipFill>
          <p:spPr>
            <a:xfrm>
              <a:off x="5235" y="1585"/>
              <a:ext cx="337" cy="709"/>
            </a:xfrm>
            <a:prstGeom prst="rect">
              <a:avLst/>
            </a:prstGeom>
          </p:spPr>
        </p:pic>
        <p:pic>
          <p:nvPicPr>
            <p:cNvPr id="70" name="图片 69" descr="resource"/>
            <p:cNvPicPr>
              <a:picLocks noChangeAspect="1"/>
            </p:cNvPicPr>
            <p:nvPr/>
          </p:nvPicPr>
          <p:blipFill>
            <a:blip r:embed="rId2" cstate="print"/>
            <a:stretch>
              <a:fillRect/>
            </a:stretch>
          </p:blipFill>
          <p:spPr>
            <a:xfrm>
              <a:off x="4982" y="1585"/>
              <a:ext cx="337" cy="709"/>
            </a:xfrm>
            <a:prstGeom prst="rect">
              <a:avLst/>
            </a:prstGeom>
          </p:spPr>
        </p:pic>
        <p:pic>
          <p:nvPicPr>
            <p:cNvPr id="71" name="图片 7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72" name="组合 71"/>
          <p:cNvGrpSpPr/>
          <p:nvPr/>
        </p:nvGrpSpPr>
        <p:grpSpPr>
          <a:xfrm>
            <a:off x="5411191" y="4787505"/>
            <a:ext cx="332859" cy="246256"/>
            <a:chOff x="4729" y="1585"/>
            <a:chExt cx="842" cy="708"/>
          </a:xfrm>
        </p:grpSpPr>
        <p:pic>
          <p:nvPicPr>
            <p:cNvPr id="73" name="图片 72" descr="resource"/>
            <p:cNvPicPr>
              <a:picLocks noChangeAspect="1"/>
            </p:cNvPicPr>
            <p:nvPr/>
          </p:nvPicPr>
          <p:blipFill>
            <a:blip r:embed="rId1" cstate="print"/>
            <a:stretch>
              <a:fillRect/>
            </a:stretch>
          </p:blipFill>
          <p:spPr>
            <a:xfrm>
              <a:off x="5235" y="1585"/>
              <a:ext cx="337" cy="709"/>
            </a:xfrm>
            <a:prstGeom prst="rect">
              <a:avLst/>
            </a:prstGeom>
          </p:spPr>
        </p:pic>
        <p:pic>
          <p:nvPicPr>
            <p:cNvPr id="74" name="图片 73" descr="resource"/>
            <p:cNvPicPr>
              <a:picLocks noChangeAspect="1"/>
            </p:cNvPicPr>
            <p:nvPr/>
          </p:nvPicPr>
          <p:blipFill>
            <a:blip r:embed="rId2" cstate="print"/>
            <a:stretch>
              <a:fillRect/>
            </a:stretch>
          </p:blipFill>
          <p:spPr>
            <a:xfrm>
              <a:off x="4982" y="1585"/>
              <a:ext cx="337" cy="709"/>
            </a:xfrm>
            <a:prstGeom prst="rect">
              <a:avLst/>
            </a:prstGeom>
          </p:spPr>
        </p:pic>
        <p:pic>
          <p:nvPicPr>
            <p:cNvPr id="75" name="图片 74"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76" name="组合 75"/>
          <p:cNvGrpSpPr/>
          <p:nvPr/>
        </p:nvGrpSpPr>
        <p:grpSpPr>
          <a:xfrm>
            <a:off x="5789989" y="4787505"/>
            <a:ext cx="332859" cy="246256"/>
            <a:chOff x="4729" y="1585"/>
            <a:chExt cx="842" cy="708"/>
          </a:xfrm>
        </p:grpSpPr>
        <p:pic>
          <p:nvPicPr>
            <p:cNvPr id="77" name="图片 76" descr="resource"/>
            <p:cNvPicPr>
              <a:picLocks noChangeAspect="1"/>
            </p:cNvPicPr>
            <p:nvPr/>
          </p:nvPicPr>
          <p:blipFill>
            <a:blip r:embed="rId1" cstate="print"/>
            <a:stretch>
              <a:fillRect/>
            </a:stretch>
          </p:blipFill>
          <p:spPr>
            <a:xfrm>
              <a:off x="5235" y="1585"/>
              <a:ext cx="337" cy="709"/>
            </a:xfrm>
            <a:prstGeom prst="rect">
              <a:avLst/>
            </a:prstGeom>
          </p:spPr>
        </p:pic>
        <p:pic>
          <p:nvPicPr>
            <p:cNvPr id="78" name="图片 77" descr="resource"/>
            <p:cNvPicPr>
              <a:picLocks noChangeAspect="1"/>
            </p:cNvPicPr>
            <p:nvPr/>
          </p:nvPicPr>
          <p:blipFill>
            <a:blip r:embed="rId2" cstate="print"/>
            <a:stretch>
              <a:fillRect/>
            </a:stretch>
          </p:blipFill>
          <p:spPr>
            <a:xfrm>
              <a:off x="4982" y="1585"/>
              <a:ext cx="337" cy="709"/>
            </a:xfrm>
            <a:prstGeom prst="rect">
              <a:avLst/>
            </a:prstGeom>
          </p:spPr>
        </p:pic>
        <p:pic>
          <p:nvPicPr>
            <p:cNvPr id="79" name="图片 78"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80" name="组合 79"/>
          <p:cNvGrpSpPr/>
          <p:nvPr/>
        </p:nvGrpSpPr>
        <p:grpSpPr>
          <a:xfrm>
            <a:off x="6169539" y="4787505"/>
            <a:ext cx="332859" cy="246256"/>
            <a:chOff x="4729" y="1585"/>
            <a:chExt cx="842" cy="708"/>
          </a:xfrm>
        </p:grpSpPr>
        <p:pic>
          <p:nvPicPr>
            <p:cNvPr id="81" name="图片 80" descr="resource"/>
            <p:cNvPicPr>
              <a:picLocks noChangeAspect="1"/>
            </p:cNvPicPr>
            <p:nvPr/>
          </p:nvPicPr>
          <p:blipFill>
            <a:blip r:embed="rId1" cstate="print"/>
            <a:stretch>
              <a:fillRect/>
            </a:stretch>
          </p:blipFill>
          <p:spPr>
            <a:xfrm>
              <a:off x="5235" y="1585"/>
              <a:ext cx="337" cy="709"/>
            </a:xfrm>
            <a:prstGeom prst="rect">
              <a:avLst/>
            </a:prstGeom>
          </p:spPr>
        </p:pic>
        <p:pic>
          <p:nvPicPr>
            <p:cNvPr id="82" name="图片 81" descr="resource"/>
            <p:cNvPicPr>
              <a:picLocks noChangeAspect="1"/>
            </p:cNvPicPr>
            <p:nvPr/>
          </p:nvPicPr>
          <p:blipFill>
            <a:blip r:embed="rId2" cstate="print"/>
            <a:stretch>
              <a:fillRect/>
            </a:stretch>
          </p:blipFill>
          <p:spPr>
            <a:xfrm>
              <a:off x="4982" y="1585"/>
              <a:ext cx="337" cy="709"/>
            </a:xfrm>
            <a:prstGeom prst="rect">
              <a:avLst/>
            </a:prstGeom>
          </p:spPr>
        </p:pic>
        <p:pic>
          <p:nvPicPr>
            <p:cNvPr id="83" name="图片 82"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84" name="组合 83"/>
          <p:cNvGrpSpPr/>
          <p:nvPr/>
        </p:nvGrpSpPr>
        <p:grpSpPr>
          <a:xfrm>
            <a:off x="5411191" y="6029326"/>
            <a:ext cx="332859" cy="246256"/>
            <a:chOff x="4729" y="1585"/>
            <a:chExt cx="842" cy="708"/>
          </a:xfrm>
        </p:grpSpPr>
        <p:pic>
          <p:nvPicPr>
            <p:cNvPr id="85" name="图片 84" descr="resource"/>
            <p:cNvPicPr>
              <a:picLocks noChangeAspect="1"/>
            </p:cNvPicPr>
            <p:nvPr/>
          </p:nvPicPr>
          <p:blipFill>
            <a:blip r:embed="rId1" cstate="print"/>
            <a:stretch>
              <a:fillRect/>
            </a:stretch>
          </p:blipFill>
          <p:spPr>
            <a:xfrm>
              <a:off x="5235" y="1585"/>
              <a:ext cx="337" cy="709"/>
            </a:xfrm>
            <a:prstGeom prst="rect">
              <a:avLst/>
            </a:prstGeom>
          </p:spPr>
        </p:pic>
        <p:pic>
          <p:nvPicPr>
            <p:cNvPr id="86" name="图片 85" descr="resource"/>
            <p:cNvPicPr>
              <a:picLocks noChangeAspect="1"/>
            </p:cNvPicPr>
            <p:nvPr/>
          </p:nvPicPr>
          <p:blipFill>
            <a:blip r:embed="rId2" cstate="print"/>
            <a:stretch>
              <a:fillRect/>
            </a:stretch>
          </p:blipFill>
          <p:spPr>
            <a:xfrm>
              <a:off x="4982" y="1585"/>
              <a:ext cx="337" cy="709"/>
            </a:xfrm>
            <a:prstGeom prst="rect">
              <a:avLst/>
            </a:prstGeom>
          </p:spPr>
        </p:pic>
        <p:pic>
          <p:nvPicPr>
            <p:cNvPr id="87" name="图片 86"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88" name="组合 87"/>
          <p:cNvGrpSpPr/>
          <p:nvPr/>
        </p:nvGrpSpPr>
        <p:grpSpPr>
          <a:xfrm>
            <a:off x="5789989" y="6029326"/>
            <a:ext cx="332859" cy="246256"/>
            <a:chOff x="4729" y="1585"/>
            <a:chExt cx="842" cy="708"/>
          </a:xfrm>
        </p:grpSpPr>
        <p:pic>
          <p:nvPicPr>
            <p:cNvPr id="89" name="图片 88" descr="resource"/>
            <p:cNvPicPr>
              <a:picLocks noChangeAspect="1"/>
            </p:cNvPicPr>
            <p:nvPr/>
          </p:nvPicPr>
          <p:blipFill>
            <a:blip r:embed="rId1" cstate="print"/>
            <a:stretch>
              <a:fillRect/>
            </a:stretch>
          </p:blipFill>
          <p:spPr>
            <a:xfrm>
              <a:off x="5235" y="1585"/>
              <a:ext cx="337" cy="709"/>
            </a:xfrm>
            <a:prstGeom prst="rect">
              <a:avLst/>
            </a:prstGeom>
          </p:spPr>
        </p:pic>
        <p:pic>
          <p:nvPicPr>
            <p:cNvPr id="90" name="图片 89" descr="resource"/>
            <p:cNvPicPr>
              <a:picLocks noChangeAspect="1"/>
            </p:cNvPicPr>
            <p:nvPr/>
          </p:nvPicPr>
          <p:blipFill>
            <a:blip r:embed="rId2" cstate="print"/>
            <a:stretch>
              <a:fillRect/>
            </a:stretch>
          </p:blipFill>
          <p:spPr>
            <a:xfrm>
              <a:off x="4982" y="1585"/>
              <a:ext cx="337" cy="709"/>
            </a:xfrm>
            <a:prstGeom prst="rect">
              <a:avLst/>
            </a:prstGeom>
          </p:spPr>
        </p:pic>
        <p:pic>
          <p:nvPicPr>
            <p:cNvPr id="91" name="图片 9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92" name="组合 91"/>
          <p:cNvGrpSpPr/>
          <p:nvPr/>
        </p:nvGrpSpPr>
        <p:grpSpPr>
          <a:xfrm>
            <a:off x="6169539" y="6029326"/>
            <a:ext cx="332859" cy="246256"/>
            <a:chOff x="4729" y="1585"/>
            <a:chExt cx="842" cy="708"/>
          </a:xfrm>
        </p:grpSpPr>
        <p:pic>
          <p:nvPicPr>
            <p:cNvPr id="93" name="图片 92" descr="resource"/>
            <p:cNvPicPr>
              <a:picLocks noChangeAspect="1"/>
            </p:cNvPicPr>
            <p:nvPr/>
          </p:nvPicPr>
          <p:blipFill>
            <a:blip r:embed="rId1" cstate="print"/>
            <a:stretch>
              <a:fillRect/>
            </a:stretch>
          </p:blipFill>
          <p:spPr>
            <a:xfrm>
              <a:off x="5235" y="1585"/>
              <a:ext cx="337" cy="709"/>
            </a:xfrm>
            <a:prstGeom prst="rect">
              <a:avLst/>
            </a:prstGeom>
          </p:spPr>
        </p:pic>
        <p:pic>
          <p:nvPicPr>
            <p:cNvPr id="94" name="图片 93" descr="resource"/>
            <p:cNvPicPr>
              <a:picLocks noChangeAspect="1"/>
            </p:cNvPicPr>
            <p:nvPr/>
          </p:nvPicPr>
          <p:blipFill>
            <a:blip r:embed="rId2" cstate="print"/>
            <a:stretch>
              <a:fillRect/>
            </a:stretch>
          </p:blipFill>
          <p:spPr>
            <a:xfrm>
              <a:off x="4982" y="1585"/>
              <a:ext cx="337" cy="709"/>
            </a:xfrm>
            <a:prstGeom prst="rect">
              <a:avLst/>
            </a:prstGeom>
          </p:spPr>
        </p:pic>
        <p:pic>
          <p:nvPicPr>
            <p:cNvPr id="95" name="图片 9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96" name="文本框 95"/>
          <p:cNvSpPr txBox="1"/>
          <p:nvPr/>
        </p:nvSpPr>
        <p:spPr>
          <a:xfrm>
            <a:off x="6517695" y="1752612"/>
            <a:ext cx="1031240" cy="347345"/>
          </a:xfrm>
          <a:prstGeom prst="rect">
            <a:avLst/>
          </a:prstGeom>
          <a:noFill/>
        </p:spPr>
        <p:txBody>
          <a:bodyPr wrap="none" rtlCol="0">
            <a:spAutoFit/>
          </a:bodyPr>
          <a:lstStyle/>
          <a:p>
            <a:pPr algn="ctr"/>
            <a:r>
              <a:rPr lang="zh-CN" altLang="zh-CN" sz="1665">
                <a:latin typeface="+mn-ea"/>
                <a:cs typeface="+mn-ea"/>
              </a:rPr>
              <a:t>品牌背书</a:t>
            </a:r>
            <a:endParaRPr lang="zh-CN" altLang="zh-CN" sz="1665">
              <a:latin typeface="+mn-ea"/>
              <a:cs typeface="+mn-ea"/>
            </a:endParaRPr>
          </a:p>
        </p:txBody>
      </p:sp>
      <p:grpSp>
        <p:nvGrpSpPr>
          <p:cNvPr id="98" name="组合 97"/>
          <p:cNvGrpSpPr/>
          <p:nvPr/>
        </p:nvGrpSpPr>
        <p:grpSpPr>
          <a:xfrm>
            <a:off x="5411191" y="2239851"/>
            <a:ext cx="332859" cy="246256"/>
            <a:chOff x="4729" y="1585"/>
            <a:chExt cx="842" cy="708"/>
          </a:xfrm>
        </p:grpSpPr>
        <p:pic>
          <p:nvPicPr>
            <p:cNvPr id="99" name="图片 98" descr="resource"/>
            <p:cNvPicPr>
              <a:picLocks noChangeAspect="1"/>
            </p:cNvPicPr>
            <p:nvPr/>
          </p:nvPicPr>
          <p:blipFill>
            <a:blip r:embed="rId1" cstate="print"/>
            <a:stretch>
              <a:fillRect/>
            </a:stretch>
          </p:blipFill>
          <p:spPr>
            <a:xfrm>
              <a:off x="5235" y="1585"/>
              <a:ext cx="337" cy="709"/>
            </a:xfrm>
            <a:prstGeom prst="rect">
              <a:avLst/>
            </a:prstGeom>
          </p:spPr>
        </p:pic>
        <p:pic>
          <p:nvPicPr>
            <p:cNvPr id="100" name="图片 99" descr="resource"/>
            <p:cNvPicPr>
              <a:picLocks noChangeAspect="1"/>
            </p:cNvPicPr>
            <p:nvPr/>
          </p:nvPicPr>
          <p:blipFill>
            <a:blip r:embed="rId2" cstate="print"/>
            <a:stretch>
              <a:fillRect/>
            </a:stretch>
          </p:blipFill>
          <p:spPr>
            <a:xfrm>
              <a:off x="4982" y="1585"/>
              <a:ext cx="337" cy="709"/>
            </a:xfrm>
            <a:prstGeom prst="rect">
              <a:avLst/>
            </a:prstGeom>
          </p:spPr>
        </p:pic>
        <p:pic>
          <p:nvPicPr>
            <p:cNvPr id="101" name="图片 10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02" name="组合 101"/>
          <p:cNvGrpSpPr/>
          <p:nvPr/>
        </p:nvGrpSpPr>
        <p:grpSpPr>
          <a:xfrm>
            <a:off x="5789989" y="2239851"/>
            <a:ext cx="332859" cy="246256"/>
            <a:chOff x="4729" y="1585"/>
            <a:chExt cx="842" cy="708"/>
          </a:xfrm>
        </p:grpSpPr>
        <p:pic>
          <p:nvPicPr>
            <p:cNvPr id="103" name="图片 102" descr="resource"/>
            <p:cNvPicPr>
              <a:picLocks noChangeAspect="1"/>
            </p:cNvPicPr>
            <p:nvPr/>
          </p:nvPicPr>
          <p:blipFill>
            <a:blip r:embed="rId1" cstate="print"/>
            <a:stretch>
              <a:fillRect/>
            </a:stretch>
          </p:blipFill>
          <p:spPr>
            <a:xfrm>
              <a:off x="5235" y="1585"/>
              <a:ext cx="337" cy="709"/>
            </a:xfrm>
            <a:prstGeom prst="rect">
              <a:avLst/>
            </a:prstGeom>
          </p:spPr>
        </p:pic>
        <p:pic>
          <p:nvPicPr>
            <p:cNvPr id="104" name="图片 103" descr="resource"/>
            <p:cNvPicPr>
              <a:picLocks noChangeAspect="1"/>
            </p:cNvPicPr>
            <p:nvPr/>
          </p:nvPicPr>
          <p:blipFill>
            <a:blip r:embed="rId2" cstate="print"/>
            <a:stretch>
              <a:fillRect/>
            </a:stretch>
          </p:blipFill>
          <p:spPr>
            <a:xfrm>
              <a:off x="4982" y="1585"/>
              <a:ext cx="337" cy="709"/>
            </a:xfrm>
            <a:prstGeom prst="rect">
              <a:avLst/>
            </a:prstGeom>
          </p:spPr>
        </p:pic>
        <p:pic>
          <p:nvPicPr>
            <p:cNvPr id="105" name="图片 104"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06" name="组合 105"/>
          <p:cNvGrpSpPr/>
          <p:nvPr/>
        </p:nvGrpSpPr>
        <p:grpSpPr>
          <a:xfrm>
            <a:off x="6169539" y="2239851"/>
            <a:ext cx="332859" cy="246256"/>
            <a:chOff x="4729" y="1585"/>
            <a:chExt cx="842" cy="708"/>
          </a:xfrm>
        </p:grpSpPr>
        <p:pic>
          <p:nvPicPr>
            <p:cNvPr id="107" name="图片 106" descr="resource"/>
            <p:cNvPicPr>
              <a:picLocks noChangeAspect="1"/>
            </p:cNvPicPr>
            <p:nvPr/>
          </p:nvPicPr>
          <p:blipFill>
            <a:blip r:embed="rId1" cstate="print"/>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2" cstate="print"/>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10" name="文本框 109"/>
          <p:cNvSpPr txBox="1"/>
          <p:nvPr/>
        </p:nvSpPr>
        <p:spPr>
          <a:xfrm>
            <a:off x="6511551" y="2181112"/>
            <a:ext cx="3152140" cy="347345"/>
          </a:xfrm>
          <a:prstGeom prst="rect">
            <a:avLst/>
          </a:prstGeom>
          <a:noFill/>
        </p:spPr>
        <p:txBody>
          <a:bodyPr wrap="none" rtlCol="0">
            <a:spAutoFit/>
          </a:bodyPr>
          <a:lstStyle/>
          <a:p>
            <a:pPr algn="ctr"/>
            <a:r>
              <a:rPr lang="zh-CN" altLang="zh-CN" sz="1665">
                <a:latin typeface="+mn-ea"/>
                <a:cs typeface="+mn-ea"/>
              </a:rPr>
              <a:t>预留头像位置、营造用户专属感</a:t>
            </a:r>
            <a:endParaRPr lang="zh-CN" altLang="zh-CN" sz="1665">
              <a:latin typeface="+mn-ea"/>
              <a:cs typeface="+mn-ea"/>
            </a:endParaRPr>
          </a:p>
        </p:txBody>
      </p:sp>
      <p:sp>
        <p:nvSpPr>
          <p:cNvPr id="111" name="文本框 110"/>
          <p:cNvSpPr txBox="1"/>
          <p:nvPr/>
        </p:nvSpPr>
        <p:spPr>
          <a:xfrm>
            <a:off x="6514147" y="2797128"/>
            <a:ext cx="2515870" cy="347345"/>
          </a:xfrm>
          <a:prstGeom prst="rect">
            <a:avLst/>
          </a:prstGeom>
          <a:noFill/>
        </p:spPr>
        <p:txBody>
          <a:bodyPr wrap="none" rtlCol="0">
            <a:spAutoFit/>
          </a:bodyPr>
          <a:lstStyle/>
          <a:p>
            <a:pPr algn="ctr"/>
            <a:r>
              <a:rPr lang="zh-CN" altLang="zh-CN" sz="1665">
                <a:latin typeface="+mn-ea"/>
                <a:cs typeface="+mn-ea"/>
              </a:rPr>
              <a:t>突出活动</a:t>
            </a:r>
            <a:r>
              <a:rPr lang="en-US" altLang="zh-CN" sz="1665">
                <a:latin typeface="+mn-ea"/>
                <a:cs typeface="+mn-ea"/>
              </a:rPr>
              <a:t>“</a:t>
            </a:r>
            <a:r>
              <a:rPr lang="zh-CN" altLang="en-US" sz="1665">
                <a:latin typeface="+mn-ea"/>
                <a:cs typeface="+mn-ea"/>
              </a:rPr>
              <a:t>免费领</a:t>
            </a:r>
            <a:r>
              <a:rPr lang="en-US" altLang="zh-CN" sz="1665">
                <a:latin typeface="+mn-ea"/>
                <a:cs typeface="+mn-ea"/>
              </a:rPr>
              <a:t>”</a:t>
            </a:r>
            <a:r>
              <a:rPr lang="zh-CN" altLang="en-US" sz="1665">
                <a:latin typeface="+mn-ea"/>
                <a:cs typeface="+mn-ea"/>
              </a:rPr>
              <a:t>主题</a:t>
            </a:r>
            <a:endParaRPr lang="zh-CN" altLang="en-US" sz="1665">
              <a:latin typeface="+mn-ea"/>
              <a:cs typeface="+mn-ea"/>
            </a:endParaRPr>
          </a:p>
        </p:txBody>
      </p:sp>
      <p:sp>
        <p:nvSpPr>
          <p:cNvPr id="112" name="文本框 111"/>
          <p:cNvSpPr txBox="1"/>
          <p:nvPr/>
        </p:nvSpPr>
        <p:spPr>
          <a:xfrm>
            <a:off x="6514761" y="3441759"/>
            <a:ext cx="2303780" cy="347345"/>
          </a:xfrm>
          <a:prstGeom prst="rect">
            <a:avLst/>
          </a:prstGeom>
          <a:noFill/>
        </p:spPr>
        <p:txBody>
          <a:bodyPr wrap="none" rtlCol="0">
            <a:spAutoFit/>
          </a:bodyPr>
          <a:lstStyle/>
          <a:p>
            <a:pPr algn="ctr"/>
            <a:r>
              <a:rPr lang="zh-CN" sz="1665">
                <a:latin typeface="+mn-ea"/>
                <a:cs typeface="+mn-ea"/>
              </a:rPr>
              <a:t>强化主题认知的副标题</a:t>
            </a:r>
            <a:endParaRPr lang="zh-CN" sz="1665">
              <a:latin typeface="+mn-ea"/>
              <a:cs typeface="+mn-ea"/>
            </a:endParaRPr>
          </a:p>
        </p:txBody>
      </p:sp>
      <p:sp>
        <p:nvSpPr>
          <p:cNvPr id="113" name="文本框 112"/>
          <p:cNvSpPr txBox="1"/>
          <p:nvPr/>
        </p:nvSpPr>
        <p:spPr>
          <a:xfrm>
            <a:off x="6513395" y="3805494"/>
            <a:ext cx="2515870" cy="347345"/>
          </a:xfrm>
          <a:prstGeom prst="rect">
            <a:avLst/>
          </a:prstGeom>
          <a:noFill/>
        </p:spPr>
        <p:txBody>
          <a:bodyPr wrap="none" rtlCol="0">
            <a:spAutoFit/>
          </a:bodyPr>
          <a:lstStyle/>
          <a:p>
            <a:pPr algn="ctr"/>
            <a:r>
              <a:rPr lang="zh-CN" altLang="en-US" sz="1665">
                <a:latin typeface="+mn-ea"/>
                <a:cs typeface="+mn-ea"/>
              </a:rPr>
              <a:t>礼品概述、圈定目标人群</a:t>
            </a:r>
            <a:endParaRPr lang="zh-CN" altLang="en-US" sz="1665">
              <a:latin typeface="+mn-ea"/>
              <a:cs typeface="+mn-ea"/>
            </a:endParaRPr>
          </a:p>
        </p:txBody>
      </p:sp>
      <p:sp>
        <p:nvSpPr>
          <p:cNvPr id="114" name="文本框 113"/>
          <p:cNvSpPr txBox="1"/>
          <p:nvPr/>
        </p:nvSpPr>
        <p:spPr>
          <a:xfrm>
            <a:off x="6517834" y="4728764"/>
            <a:ext cx="1243330" cy="347345"/>
          </a:xfrm>
          <a:prstGeom prst="rect">
            <a:avLst/>
          </a:prstGeom>
          <a:noFill/>
        </p:spPr>
        <p:txBody>
          <a:bodyPr wrap="none" rtlCol="0">
            <a:spAutoFit/>
          </a:bodyPr>
          <a:lstStyle/>
          <a:p>
            <a:pPr algn="ctr"/>
            <a:r>
              <a:rPr lang="zh-CN" sz="1665">
                <a:latin typeface="+mn-ea"/>
                <a:cs typeface="+mn-ea"/>
              </a:rPr>
              <a:t>奖品展示区</a:t>
            </a:r>
            <a:endParaRPr lang="zh-CN" sz="1665">
              <a:latin typeface="+mn-ea"/>
              <a:cs typeface="+mn-ea"/>
            </a:endParaRPr>
          </a:p>
        </p:txBody>
      </p:sp>
      <p:sp>
        <p:nvSpPr>
          <p:cNvPr id="115" name="文本框 114"/>
          <p:cNvSpPr txBox="1"/>
          <p:nvPr/>
        </p:nvSpPr>
        <p:spPr>
          <a:xfrm>
            <a:off x="6515377" y="5970585"/>
            <a:ext cx="2091690" cy="347345"/>
          </a:xfrm>
          <a:prstGeom prst="rect">
            <a:avLst/>
          </a:prstGeom>
          <a:noFill/>
        </p:spPr>
        <p:txBody>
          <a:bodyPr wrap="none" rtlCol="0">
            <a:spAutoFit/>
          </a:bodyPr>
          <a:lstStyle/>
          <a:p>
            <a:pPr algn="ctr"/>
            <a:r>
              <a:rPr lang="zh-CN" sz="1665">
                <a:latin typeface="+mn-ea"/>
                <a:cs typeface="+mn-ea"/>
              </a:rPr>
              <a:t>行动指令、引导扫码</a:t>
            </a:r>
            <a:endParaRPr lang="zh-CN" sz="1665">
              <a:latin typeface="+mn-ea"/>
              <a:cs typeface="+mn-ea"/>
            </a:endParaRPr>
          </a:p>
        </p:txBody>
      </p:sp>
      <p:sp>
        <p:nvSpPr>
          <p:cNvPr id="121" name="圆角矩形 120"/>
          <p:cNvSpPr/>
          <p:nvPr/>
        </p:nvSpPr>
        <p:spPr>
          <a:xfrm>
            <a:off x="3984115" y="943056"/>
            <a:ext cx="4907036" cy="38331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2" name="文本框 121"/>
          <p:cNvSpPr txBox="1"/>
          <p:nvPr/>
        </p:nvSpPr>
        <p:spPr>
          <a:xfrm>
            <a:off x="4112137" y="971673"/>
            <a:ext cx="4818928" cy="309245"/>
          </a:xfrm>
          <a:prstGeom prst="rect">
            <a:avLst/>
          </a:prstGeom>
          <a:noFill/>
        </p:spPr>
        <p:txBody>
          <a:bodyPr wrap="square" rtlCol="0">
            <a:spAutoFit/>
          </a:bodyPr>
          <a:lstStyle/>
          <a:p>
            <a:pPr algn="ctr"/>
            <a:r>
              <a:rPr lang="zh-CN" sz="1420" b="1">
                <a:solidFill>
                  <a:schemeClr val="tx1"/>
                </a:solidFill>
                <a:sym typeface="+mn-ea"/>
              </a:rPr>
              <a:t>背书 </a:t>
            </a:r>
            <a:r>
              <a:rPr lang="en-US" altLang="zh-CN" sz="1420" b="1">
                <a:solidFill>
                  <a:schemeClr val="tx1"/>
                </a:solidFill>
                <a:sym typeface="+mn-ea"/>
              </a:rPr>
              <a:t>+ </a:t>
            </a:r>
            <a:r>
              <a:rPr lang="zh-CN" altLang="en-US" sz="1420" b="1">
                <a:solidFill>
                  <a:schemeClr val="tx1"/>
                </a:solidFill>
                <a:sym typeface="+mn-ea"/>
              </a:rPr>
              <a:t>目标人群 </a:t>
            </a:r>
            <a:r>
              <a:rPr lang="en-US" altLang="zh-CN" sz="1420" b="1">
                <a:solidFill>
                  <a:schemeClr val="tx1"/>
                </a:solidFill>
                <a:sym typeface="+mn-ea"/>
              </a:rPr>
              <a:t>+ </a:t>
            </a:r>
            <a:r>
              <a:rPr lang="zh-CN" altLang="en-US" sz="1420" b="1">
                <a:solidFill>
                  <a:schemeClr val="tx1"/>
                </a:solidFill>
                <a:sym typeface="+mn-ea"/>
              </a:rPr>
              <a:t>普适性主题 </a:t>
            </a:r>
            <a:r>
              <a:rPr lang="en-US" altLang="zh-CN" sz="1420" b="1">
                <a:solidFill>
                  <a:schemeClr val="tx1"/>
                </a:solidFill>
                <a:sym typeface="+mn-ea"/>
              </a:rPr>
              <a:t>+ </a:t>
            </a:r>
            <a:r>
              <a:rPr lang="zh-CN" altLang="en-US" sz="1420" b="1">
                <a:solidFill>
                  <a:schemeClr val="tx1"/>
                </a:solidFill>
                <a:sym typeface="+mn-ea"/>
              </a:rPr>
              <a:t>刚需利益点 </a:t>
            </a:r>
            <a:r>
              <a:rPr lang="en-US" altLang="zh-CN" sz="1420" b="1">
                <a:solidFill>
                  <a:schemeClr val="tx1"/>
                </a:solidFill>
                <a:sym typeface="+mn-ea"/>
              </a:rPr>
              <a:t>+ </a:t>
            </a:r>
            <a:r>
              <a:rPr lang="zh-CN" altLang="en-US" sz="1420" b="1">
                <a:solidFill>
                  <a:schemeClr val="tx1"/>
                </a:solidFill>
                <a:sym typeface="+mn-ea"/>
              </a:rPr>
              <a:t>行动指令</a:t>
            </a:r>
            <a:endParaRPr lang="zh-CN" altLang="en-US" sz="1420" b="1">
              <a:solidFill>
                <a:schemeClr val="tx1"/>
              </a:solidFill>
              <a:sym typeface="+mn-ea"/>
            </a:endParaRPr>
          </a:p>
        </p:txBody>
      </p:sp>
      <p:pic>
        <p:nvPicPr>
          <p:cNvPr id="3" name="图片 2"/>
          <p:cNvPicPr>
            <a:picLocks noChangeAspect="1"/>
          </p:cNvPicPr>
          <p:nvPr/>
        </p:nvPicPr>
        <p:blipFill>
          <a:blip r:embed="rId3"/>
          <a:stretch>
            <a:fillRect/>
          </a:stretch>
        </p:blipFill>
        <p:spPr>
          <a:xfrm>
            <a:off x="2100215" y="1648927"/>
            <a:ext cx="2927789" cy="4828950"/>
          </a:xfrm>
          <a:prstGeom prst="rect">
            <a:avLst/>
          </a:prstGeom>
        </p:spPr>
      </p:pic>
      <p:sp>
        <p:nvSpPr>
          <p:cNvPr id="6" name="文本框 5"/>
          <p:cNvSpPr txBox="1"/>
          <p:nvPr/>
        </p:nvSpPr>
        <p:spPr>
          <a:xfrm>
            <a:off x="970339" y="439293"/>
            <a:ext cx="3561080" cy="383540"/>
          </a:xfrm>
          <a:prstGeom prst="rect">
            <a:avLst/>
          </a:prstGeom>
          <a:noFill/>
        </p:spPr>
        <p:txBody>
          <a:bodyPr wrap="none" rtlCol="0">
            <a:spAutoFit/>
          </a:bodyPr>
          <a:lstStyle/>
          <a:p>
            <a:pPr algn="ctr"/>
            <a:r>
              <a:rPr lang="zh-CN" altLang="en-US" sz="1900" b="1">
                <a:sym typeface="+mn-ea"/>
              </a:rPr>
              <a:t>案例一解析：裂变活动海报设置</a:t>
            </a:r>
            <a:endParaRPr lang="zh-CN" altLang="en-US" sz="1900" b="1">
              <a:solidFill>
                <a:schemeClr val="tx1"/>
              </a:solidFill>
              <a:sym typeface="+mn-ea"/>
            </a:endParaRPr>
          </a:p>
        </p:txBody>
      </p:sp>
      <p:grpSp>
        <p:nvGrpSpPr>
          <p:cNvPr id="4" name="组合 3"/>
          <p:cNvGrpSpPr/>
          <p:nvPr/>
        </p:nvGrpSpPr>
        <p:grpSpPr>
          <a:xfrm>
            <a:off x="565947" y="472495"/>
            <a:ext cx="405972" cy="332777"/>
            <a:chOff x="4729" y="1585"/>
            <a:chExt cx="842" cy="708"/>
          </a:xfrm>
        </p:grpSpPr>
        <p:pic>
          <p:nvPicPr>
            <p:cNvPr id="34" name="图片 33" descr="resource"/>
            <p:cNvPicPr>
              <a:picLocks noChangeAspect="1"/>
            </p:cNvPicPr>
            <p:nvPr/>
          </p:nvPicPr>
          <p:blipFill>
            <a:blip r:embed="rId4"/>
            <a:stretch>
              <a:fillRect/>
            </a:stretch>
          </p:blipFill>
          <p:spPr>
            <a:xfrm>
              <a:off x="5235" y="1585"/>
              <a:ext cx="337" cy="709"/>
            </a:xfrm>
            <a:prstGeom prst="rect">
              <a:avLst/>
            </a:prstGeom>
          </p:spPr>
        </p:pic>
        <p:pic>
          <p:nvPicPr>
            <p:cNvPr id="35" name="图片 34" descr="resource"/>
            <p:cNvPicPr>
              <a:picLocks noChangeAspect="1"/>
            </p:cNvPicPr>
            <p:nvPr/>
          </p:nvPicPr>
          <p:blipFill>
            <a:blip r:embed="rId5"/>
            <a:stretch>
              <a:fillRect/>
            </a:stretch>
          </p:blipFill>
          <p:spPr>
            <a:xfrm>
              <a:off x="4982" y="1585"/>
              <a:ext cx="337" cy="709"/>
            </a:xfrm>
            <a:prstGeom prst="rect">
              <a:avLst/>
            </a:prstGeom>
          </p:spPr>
        </p:pic>
        <p:pic>
          <p:nvPicPr>
            <p:cNvPr id="36" name="图片 35" descr="resource"/>
            <p:cNvPicPr>
              <a:picLocks noChangeAspect="1"/>
            </p:cNvPicPr>
            <p:nvPr/>
          </p:nvPicPr>
          <p:blipFill>
            <a:blip r:embed="rId4"/>
            <a:stretch>
              <a:fillRect/>
            </a:stretch>
          </p:blipFill>
          <p:spPr>
            <a:xfrm>
              <a:off x="4729" y="1585"/>
              <a:ext cx="337" cy="709"/>
            </a:xfrm>
            <a:prstGeom prst="rect">
              <a:avLst/>
            </a:prstGeom>
          </p:spPr>
        </p:pic>
      </p:grpSp>
      <p:grpSp>
        <p:nvGrpSpPr>
          <p:cNvPr id="37" name="组合 36"/>
          <p:cNvGrpSpPr/>
          <p:nvPr/>
        </p:nvGrpSpPr>
        <p:grpSpPr>
          <a:xfrm>
            <a:off x="11133302" y="150282"/>
            <a:ext cx="783270" cy="694228"/>
            <a:chOff x="14118" y="124"/>
            <a:chExt cx="1038" cy="920"/>
          </a:xfrm>
        </p:grpSpPr>
        <p:sp>
          <p:nvSpPr>
            <p:cNvPr id="38" name="对角圆角矩形 3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39" name="图片 38" descr="resource"/>
            <p:cNvPicPr>
              <a:picLocks noChangeAspect="1"/>
            </p:cNvPicPr>
            <p:nvPr/>
          </p:nvPicPr>
          <p:blipFill>
            <a:blip r:embed="rId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40" name="文本框 39"/>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4" name="组合 3"/>
          <p:cNvGrpSpPr/>
          <p:nvPr/>
        </p:nvGrpSpPr>
        <p:grpSpPr>
          <a:xfrm>
            <a:off x="2099124" y="2648890"/>
            <a:ext cx="7802367" cy="2632475"/>
            <a:chOff x="3198" y="3822"/>
            <a:chExt cx="9762" cy="1904"/>
          </a:xfrm>
        </p:grpSpPr>
        <p:grpSp>
          <p:nvGrpSpPr>
            <p:cNvPr id="21" name="组合 20"/>
            <p:cNvGrpSpPr/>
            <p:nvPr/>
          </p:nvGrpSpPr>
          <p:grpSpPr>
            <a:xfrm>
              <a:off x="3198" y="3822"/>
              <a:ext cx="1999" cy="1905"/>
              <a:chOff x="2727" y="2907"/>
              <a:chExt cx="1999" cy="1905"/>
            </a:xfrm>
            <a:effectLst>
              <a:outerShdw blurRad="50800" dist="38100" dir="2700000" algn="tl" rotWithShape="0">
                <a:prstClr val="black">
                  <a:alpha val="40000"/>
                </a:prstClr>
              </a:outerShdw>
            </a:effectLst>
          </p:grpSpPr>
          <p:sp>
            <p:nvSpPr>
              <p:cNvPr id="22" name="矩形 21"/>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23" name="圆角矩形 22"/>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8" name="文本框 27"/>
              <p:cNvSpPr txBox="1"/>
              <p:nvPr/>
            </p:nvSpPr>
            <p:spPr>
              <a:xfrm>
                <a:off x="2982" y="2912"/>
                <a:ext cx="1488" cy="233"/>
              </a:xfrm>
              <a:prstGeom prst="rect">
                <a:avLst/>
              </a:prstGeom>
              <a:noFill/>
            </p:spPr>
            <p:txBody>
              <a:bodyPr wrap="square" rtlCol="0">
                <a:spAutoFit/>
              </a:bodyPr>
              <a:lstStyle/>
              <a:p>
                <a:pPr algn="ctr"/>
                <a:r>
                  <a:rPr lang="zh-CN" altLang="en-US" sz="1495" b="1">
                    <a:solidFill>
                      <a:srgbClr val="FEA900"/>
                    </a:solidFill>
                    <a:sym typeface="+mn-ea"/>
                  </a:rPr>
                  <a:t>公众号推广</a:t>
                </a:r>
                <a:endParaRPr lang="zh-CN" altLang="en-US" sz="1495" b="1">
                  <a:solidFill>
                    <a:srgbClr val="FEA900"/>
                  </a:solidFill>
                  <a:sym typeface="+mn-ea"/>
                </a:endParaRPr>
              </a:p>
            </p:txBody>
          </p:sp>
          <p:sp>
            <p:nvSpPr>
              <p:cNvPr id="29" name="文本框 28"/>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公众号推文预热</a:t>
                </a:r>
                <a:endParaRPr lang="zh-CN" altLang="en-US" sz="1495">
                  <a:solidFill>
                    <a:schemeClr val="tx1"/>
                  </a:solidFill>
                  <a:sym typeface="+mn-ea"/>
                </a:endParaRPr>
              </a:p>
              <a:p>
                <a:pPr indent="0" algn="l">
                  <a:buFont typeface="Arial" panose="020B0604020202020204" pitchFamily="34" charset="0"/>
                  <a:buNone/>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公众号消息推送</a:t>
                </a:r>
                <a:endParaRPr lang="zh-CN" altLang="en-US" sz="1495">
                  <a:solidFill>
                    <a:schemeClr val="tx1"/>
                  </a:solidFill>
                  <a:sym typeface="+mn-ea"/>
                </a:endParaRPr>
              </a:p>
            </p:txBody>
          </p:sp>
        </p:grpSp>
        <p:grpSp>
          <p:nvGrpSpPr>
            <p:cNvPr id="30" name="组合 29"/>
            <p:cNvGrpSpPr/>
            <p:nvPr/>
          </p:nvGrpSpPr>
          <p:grpSpPr>
            <a:xfrm>
              <a:off x="5786" y="3822"/>
              <a:ext cx="1999" cy="1905"/>
              <a:chOff x="2727" y="2907"/>
              <a:chExt cx="1999" cy="1905"/>
            </a:xfrm>
            <a:effectLst>
              <a:outerShdw blurRad="50800" dist="38100" dir="2700000" algn="tl" rotWithShape="0">
                <a:prstClr val="black">
                  <a:alpha val="40000"/>
                </a:prstClr>
              </a:outerShdw>
            </a:effectLst>
          </p:grpSpPr>
          <p:sp>
            <p:nvSpPr>
              <p:cNvPr id="31" name="矩形 30"/>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32" name="圆角矩形 31"/>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3" name="文本框 32"/>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企微</a:t>
                </a:r>
                <a:r>
                  <a:rPr lang="en-US" altLang="zh-CN" sz="1495" b="1">
                    <a:solidFill>
                      <a:srgbClr val="FEA900"/>
                    </a:solidFill>
                    <a:sym typeface="+mn-ea"/>
                  </a:rPr>
                  <a:t>/</a:t>
                </a:r>
                <a:r>
                  <a:rPr lang="zh-CN" altLang="en-US" sz="1495" b="1">
                    <a:solidFill>
                      <a:srgbClr val="FEA900"/>
                    </a:solidFill>
                    <a:sym typeface="+mn-ea"/>
                  </a:rPr>
                  <a:t>个微</a:t>
                </a:r>
                <a:br>
                  <a:rPr lang="zh-CN" altLang="en-US" sz="1495" b="1">
                    <a:solidFill>
                      <a:srgbClr val="FEA900"/>
                    </a:solidFill>
                    <a:sym typeface="+mn-ea"/>
                  </a:rPr>
                </a:br>
                <a:r>
                  <a:rPr lang="zh-CN" altLang="en-US" sz="1495" b="1">
                    <a:solidFill>
                      <a:srgbClr val="FEA900"/>
                    </a:solidFill>
                    <a:sym typeface="+mn-ea"/>
                  </a:rPr>
                  <a:t>点对点推广</a:t>
                </a:r>
                <a:endParaRPr lang="zh-CN" altLang="en-US" sz="1495" b="1">
                  <a:solidFill>
                    <a:srgbClr val="FEA900"/>
                  </a:solidFill>
                  <a:sym typeface="+mn-ea"/>
                </a:endParaRPr>
              </a:p>
            </p:txBody>
          </p:sp>
          <p:sp>
            <p:nvSpPr>
              <p:cNvPr id="34" name="文本框 33"/>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点对点邀请入群参与</a:t>
                </a:r>
                <a:endParaRPr lang="zh-CN" altLang="en-US" sz="1495">
                  <a:solidFill>
                    <a:schemeClr val="tx1"/>
                  </a:solidFill>
                  <a:sym typeface="+mn-ea"/>
                </a:endParaRP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点对点发送活动消息</a:t>
                </a:r>
                <a:endParaRPr lang="zh-CN" altLang="en-US" sz="1495">
                  <a:solidFill>
                    <a:schemeClr val="tx1"/>
                  </a:solidFill>
                  <a:sym typeface="+mn-ea"/>
                </a:endParaRPr>
              </a:p>
            </p:txBody>
          </p:sp>
        </p:grpSp>
        <p:grpSp>
          <p:nvGrpSpPr>
            <p:cNvPr id="35" name="组合 34"/>
            <p:cNvGrpSpPr/>
            <p:nvPr/>
          </p:nvGrpSpPr>
          <p:grpSpPr>
            <a:xfrm>
              <a:off x="8374" y="3822"/>
              <a:ext cx="1999" cy="1905"/>
              <a:chOff x="2727" y="2907"/>
              <a:chExt cx="1999" cy="1905"/>
            </a:xfrm>
            <a:effectLst>
              <a:outerShdw blurRad="50800" dist="38100" dir="2700000" algn="tl" rotWithShape="0">
                <a:prstClr val="black">
                  <a:alpha val="40000"/>
                </a:prstClr>
              </a:outerShdw>
            </a:effectLst>
          </p:grpSpPr>
          <p:sp>
            <p:nvSpPr>
              <p:cNvPr id="36" name="矩形 35"/>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b="1">
                  <a:solidFill>
                    <a:srgbClr val="FEA900"/>
                  </a:solidFill>
                </a:endParaRPr>
              </a:p>
            </p:txBody>
          </p:sp>
          <p:sp>
            <p:nvSpPr>
              <p:cNvPr id="37" name="圆角矩形 36"/>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8" name="文本框 37"/>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企微</a:t>
                </a:r>
                <a:r>
                  <a:rPr lang="en-US" altLang="zh-CN" sz="1495" b="1">
                    <a:solidFill>
                      <a:srgbClr val="FEA900"/>
                    </a:solidFill>
                    <a:sym typeface="+mn-ea"/>
                  </a:rPr>
                  <a:t>/</a:t>
                </a:r>
                <a:r>
                  <a:rPr lang="zh-CN" altLang="en-US" sz="1495" b="1">
                    <a:solidFill>
                      <a:srgbClr val="FEA900"/>
                    </a:solidFill>
                    <a:sym typeface="+mn-ea"/>
                  </a:rPr>
                  <a:t>个微</a:t>
                </a:r>
                <a:br>
                  <a:rPr lang="zh-CN" altLang="en-US" sz="1495" b="1">
                    <a:solidFill>
                      <a:srgbClr val="FEA900"/>
                    </a:solidFill>
                    <a:sym typeface="+mn-ea"/>
                  </a:rPr>
                </a:br>
                <a:r>
                  <a:rPr lang="zh-CN" altLang="en-US" sz="1495" b="1">
                    <a:solidFill>
                      <a:srgbClr val="FEA900"/>
                    </a:solidFill>
                    <a:sym typeface="+mn-ea"/>
                  </a:rPr>
                  <a:t>朋友圈推广</a:t>
                </a:r>
                <a:endParaRPr lang="zh-CN" altLang="en-US" sz="1495" b="1">
                  <a:solidFill>
                    <a:srgbClr val="FEA900"/>
                  </a:solidFill>
                  <a:sym typeface="+mn-ea"/>
                </a:endParaRPr>
              </a:p>
            </p:txBody>
          </p:sp>
          <p:sp>
            <p:nvSpPr>
              <p:cNvPr id="40" name="文本框 39"/>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朋友圈预热活动邀请入群</a:t>
                </a:r>
                <a:endParaRPr lang="zh-CN" altLang="en-US" sz="1495">
                  <a:solidFill>
                    <a:schemeClr val="tx1"/>
                  </a:solidFill>
                  <a:sym typeface="+mn-ea"/>
                </a:endParaRP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朋友圈推送活动</a:t>
                </a:r>
                <a:endParaRPr lang="zh-CN" altLang="en-US" sz="1495">
                  <a:solidFill>
                    <a:schemeClr val="tx1"/>
                  </a:solidFill>
                  <a:sym typeface="+mn-ea"/>
                </a:endParaRPr>
              </a:p>
            </p:txBody>
          </p:sp>
        </p:grpSp>
        <p:grpSp>
          <p:nvGrpSpPr>
            <p:cNvPr id="48" name="组合 47"/>
            <p:cNvGrpSpPr/>
            <p:nvPr/>
          </p:nvGrpSpPr>
          <p:grpSpPr>
            <a:xfrm>
              <a:off x="10962" y="3822"/>
              <a:ext cx="1999" cy="1905"/>
              <a:chOff x="2727" y="2907"/>
              <a:chExt cx="1999" cy="1905"/>
            </a:xfrm>
            <a:effectLst>
              <a:outerShdw blurRad="50800" dist="38100" dir="2700000" algn="tl" rotWithShape="0">
                <a:prstClr val="black">
                  <a:alpha val="40000"/>
                </a:prstClr>
              </a:outerShdw>
            </a:effectLst>
          </p:grpSpPr>
          <p:sp>
            <p:nvSpPr>
              <p:cNvPr id="54" name="矩形 53"/>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55" name="圆角矩形 54"/>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56" name="文本框 55"/>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微博</a:t>
                </a:r>
                <a:r>
                  <a:rPr lang="en-US" altLang="zh-CN" sz="1495" b="1">
                    <a:solidFill>
                      <a:srgbClr val="FEA900"/>
                    </a:solidFill>
                    <a:sym typeface="+mn-ea"/>
                  </a:rPr>
                  <a:t>/</a:t>
                </a:r>
                <a:r>
                  <a:rPr lang="zh-CN" altLang="en-US" sz="1495" b="1">
                    <a:solidFill>
                      <a:srgbClr val="FEA900"/>
                    </a:solidFill>
                    <a:sym typeface="+mn-ea"/>
                  </a:rPr>
                  <a:t>小程序</a:t>
                </a:r>
                <a:br>
                  <a:rPr lang="zh-CN" altLang="en-US" sz="1495" b="1">
                    <a:solidFill>
                      <a:srgbClr val="FEA900"/>
                    </a:solidFill>
                    <a:sym typeface="+mn-ea"/>
                  </a:rPr>
                </a:br>
                <a:r>
                  <a:rPr lang="zh-CN" altLang="en-US" sz="1495" b="1">
                    <a:solidFill>
                      <a:srgbClr val="FEA900"/>
                    </a:solidFill>
                    <a:sym typeface="+mn-ea"/>
                  </a:rPr>
                  <a:t>推广</a:t>
                </a:r>
                <a:endParaRPr lang="zh-CN" altLang="en-US" sz="1495" b="1">
                  <a:solidFill>
                    <a:srgbClr val="FEA900"/>
                  </a:solidFill>
                  <a:sym typeface="+mn-ea"/>
                </a:endParaRPr>
              </a:p>
            </p:txBody>
          </p:sp>
          <p:sp>
            <p:nvSpPr>
              <p:cNvPr id="57" name="文本框 56"/>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微博发文预热</a:t>
                </a:r>
                <a:r>
                  <a:rPr lang="en-US" altLang="zh-CN" sz="1495">
                    <a:solidFill>
                      <a:schemeClr val="tx1"/>
                    </a:solidFill>
                    <a:sym typeface="+mn-ea"/>
                  </a:rPr>
                  <a:t>/</a:t>
                </a:r>
                <a:r>
                  <a:rPr lang="zh-CN" altLang="en-US" sz="1495">
                    <a:solidFill>
                      <a:schemeClr val="tx1"/>
                    </a:solidFill>
                    <a:sym typeface="+mn-ea"/>
                  </a:rPr>
                  <a:t>推送</a:t>
                </a:r>
                <a:endParaRPr lang="zh-CN" altLang="en-US" sz="1495">
                  <a:solidFill>
                    <a:schemeClr val="tx1"/>
                  </a:solidFill>
                  <a:sym typeface="+mn-ea"/>
                </a:endParaRP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小程序</a:t>
                </a:r>
                <a:r>
                  <a:rPr lang="en-US" altLang="zh-CN" sz="1495">
                    <a:solidFill>
                      <a:schemeClr val="tx1"/>
                    </a:solidFill>
                    <a:sym typeface="+mn-ea"/>
                  </a:rPr>
                  <a:t>banner</a:t>
                </a:r>
                <a:r>
                  <a:rPr lang="zh-CN" altLang="en-US" sz="1495">
                    <a:solidFill>
                      <a:schemeClr val="tx1"/>
                    </a:solidFill>
                    <a:sym typeface="+mn-ea"/>
                  </a:rPr>
                  <a:t>推送</a:t>
                </a:r>
                <a:endParaRPr lang="zh-CN" altLang="en-US" sz="1495">
                  <a:solidFill>
                    <a:schemeClr val="tx1"/>
                  </a:solidFill>
                  <a:sym typeface="+mn-ea"/>
                </a:endParaRPr>
              </a:p>
            </p:txBody>
          </p:sp>
        </p:grpSp>
      </p:grpSp>
      <p:sp>
        <p:nvSpPr>
          <p:cNvPr id="58" name="文本框 57"/>
          <p:cNvSpPr txBox="1"/>
          <p:nvPr/>
        </p:nvSpPr>
        <p:spPr>
          <a:xfrm>
            <a:off x="2945141" y="1653949"/>
            <a:ext cx="6302351" cy="478155"/>
          </a:xfrm>
          <a:prstGeom prst="rect">
            <a:avLst/>
          </a:prstGeom>
          <a:noFill/>
        </p:spPr>
        <p:txBody>
          <a:bodyPr wrap="square" rtlCol="0" anchor="t">
            <a:spAutoFit/>
          </a:bodyPr>
          <a:lstStyle/>
          <a:p>
            <a:pPr algn="ctr">
              <a:lnSpc>
                <a:spcPct val="140000"/>
              </a:lnSpc>
            </a:pPr>
            <a:r>
              <a:rPr lang="zh-CN" altLang="en-US" sz="1795" b="1">
                <a:solidFill>
                  <a:schemeClr val="tx1"/>
                </a:solidFill>
                <a:latin typeface="微软雅黑" panose="020B0503020204020204" pitchFamily="34" charset="-122"/>
                <a:ea typeface="微软雅黑" panose="020B0503020204020204" pitchFamily="34" charset="-122"/>
                <a:sym typeface="+mn-ea"/>
              </a:rPr>
              <a:t>裂变活动的启动是否达到预期，关键在于首层用户参与度</a:t>
            </a:r>
            <a:endParaRPr lang="zh-CN" altLang="en-US" sz="1795" b="1">
              <a:solidFill>
                <a:schemeClr val="tx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859275" y="438538"/>
            <a:ext cx="4184650" cy="383540"/>
          </a:xfrm>
          <a:prstGeom prst="rect">
            <a:avLst/>
          </a:prstGeom>
          <a:noFill/>
        </p:spPr>
        <p:txBody>
          <a:bodyPr wrap="none" rtlCol="0">
            <a:spAutoFit/>
          </a:bodyPr>
          <a:lstStyle/>
          <a:p>
            <a:pPr algn="ctr"/>
            <a:r>
              <a:rPr lang="zh-CN" altLang="en-US" sz="1900" b="1">
                <a:sym typeface="+mn-ea"/>
              </a:rPr>
              <a:t>案例一解析：预热</a:t>
            </a:r>
            <a:r>
              <a:rPr lang="en-US" altLang="zh-CN" sz="1900" b="1">
                <a:sym typeface="+mn-ea"/>
              </a:rPr>
              <a:t>+</a:t>
            </a:r>
            <a:r>
              <a:rPr lang="zh-CN" altLang="en-US" sz="1900" b="1">
                <a:sym typeface="+mn-ea"/>
              </a:rPr>
              <a:t>引导首层用户参与</a:t>
            </a:r>
            <a:endParaRPr lang="zh-CN" altLang="en-US" sz="1900" b="1">
              <a:solidFill>
                <a:schemeClr val="tx1"/>
              </a:solidFill>
              <a:sym typeface="+mn-ea"/>
            </a:endParaRPr>
          </a:p>
        </p:txBody>
      </p:sp>
      <p:grpSp>
        <p:nvGrpSpPr>
          <p:cNvPr id="3" name="组合 2"/>
          <p:cNvGrpSpPr/>
          <p:nvPr/>
        </p:nvGrpSpPr>
        <p:grpSpPr>
          <a:xfrm>
            <a:off x="565947" y="472495"/>
            <a:ext cx="405972" cy="332777"/>
            <a:chOff x="4729" y="1585"/>
            <a:chExt cx="842" cy="708"/>
          </a:xfrm>
        </p:grpSpPr>
        <p:pic>
          <p:nvPicPr>
            <p:cNvPr id="5" name="图片 4" descr="resource"/>
            <p:cNvPicPr>
              <a:picLocks noChangeAspect="1"/>
            </p:cNvPicPr>
            <p:nvPr/>
          </p:nvPicPr>
          <p:blipFill>
            <a:blip r:embed="rId1"/>
            <a:stretch>
              <a:fillRect/>
            </a:stretch>
          </p:blipFill>
          <p:spPr>
            <a:xfrm>
              <a:off x="5235" y="1585"/>
              <a:ext cx="337" cy="709"/>
            </a:xfrm>
            <a:prstGeom prst="rect">
              <a:avLst/>
            </a:prstGeom>
          </p:spPr>
        </p:pic>
        <p:pic>
          <p:nvPicPr>
            <p:cNvPr id="13" name="图片 12" descr="resource"/>
            <p:cNvPicPr>
              <a:picLocks noChangeAspect="1"/>
            </p:cNvPicPr>
            <p:nvPr/>
          </p:nvPicPr>
          <p:blipFill>
            <a:blip r:embed="rId2"/>
            <a:stretch>
              <a:fillRect/>
            </a:stretch>
          </p:blipFill>
          <p:spPr>
            <a:xfrm>
              <a:off x="4982" y="1585"/>
              <a:ext cx="337" cy="709"/>
            </a:xfrm>
            <a:prstGeom prst="rect">
              <a:avLst/>
            </a:prstGeom>
          </p:spPr>
        </p:pic>
        <p:pic>
          <p:nvPicPr>
            <p:cNvPr id="15" name="图片 14"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7" name="对角圆角矩形 6"/>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8" name="图片 7"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1"/>
  <p:tag name="KSO_WM_UNIT_ID" val="diagram20169953_3*q_h_i*1_2_1"/>
  <p:tag name="KSO_WM_TEMPLATE_CATEGORY" val="diagram"/>
  <p:tag name="KSO_WM_TEMPLATE_INDEX" val="20169953"/>
  <p:tag name="KSO_WM_UNIT_LAYERLEVEL" val="1_1_1"/>
  <p:tag name="KSO_WM_TAG_VERSION" val="1.0"/>
  <p:tag name="KSO_WM_BEAUTIFY_FLAG" val="#wm#"/>
  <p:tag name="KSO_WM_UNIT_TEXT_FILL_FORE_SCHEMECOLOR_INDEX" val="6"/>
  <p:tag name="KSO_WM_UNIT_TEXT_FILL_TYPE" val="1"/>
</p:tagLst>
</file>

<file path=ppt/tags/tag10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169953_3*q_h_f*1_2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02.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169953_3*q_h_f*1_4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1"/>
  <p:tag name="KSO_WM_UNIT_ID" val="diagram20169953_3*q_h_i*1_4_1"/>
  <p:tag name="KSO_WM_TEMPLATE_CATEGORY" val="diagram"/>
  <p:tag name="KSO_WM_TEMPLATE_INDEX" val="20169953"/>
  <p:tag name="KSO_WM_UNIT_LAYERLEVEL" val="1_1_1"/>
  <p:tag name="KSO_WM_TAG_VERSION" val="1.0"/>
  <p:tag name="KSO_WM_BEAUTIFY_FLAG" val="#wm#"/>
  <p:tag name="KSO_WM_UNIT_TEXT_FILL_FORE_SCHEMECOLOR_INDEX" val="8"/>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1"/>
  <p:tag name="KSO_WM_UNIT_ID" val="diagram20169953_3*q_h_i*1_3_1"/>
  <p:tag name="KSO_WM_TEMPLATE_CATEGORY" val="diagram"/>
  <p:tag name="KSO_WM_TEMPLATE_INDEX" val="20169953"/>
  <p:tag name="KSO_WM_UNIT_LAYERLEVEL" val="1_1_1"/>
  <p:tag name="KSO_WM_TAG_VERSION" val="1.0"/>
  <p:tag name="KSO_WM_BEAUTIFY_FLAG" val="#wm#"/>
  <p:tag name="KSO_WM_UNIT_TEXT_FILL_FORE_SCHEMECOLOR_INDEX" val="7"/>
  <p:tag name="KSO_WM_UNIT_TEXT_FILL_TYPE" val="1"/>
</p:tagLst>
</file>

<file path=ppt/tags/tag1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169953_3*q_h_f*1_3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2_1"/>
  <p:tag name="KSO_WM_UNIT_ID" val="diagram20194857_2*ε_h_i*1_2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4.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4_1"/>
  <p:tag name="KSO_WM_UNIT_ID" val="diagram20194857_2*ε_h_i*1_4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5.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1_1"/>
  <p:tag name="KSO_WM_UNIT_ID" val="diagram20194857_2*ε_h_i*1_1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6.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c210c34e-dfe4-4eca-ad11-73bf4eb74c9f"/>
  <p:tag name="KSO_WM_DIAGRAM_GROUP_CODE" val="ε1-1"/>
  <p:tag name="KSO_WM_UNIT_TYPE" val="ε_h_h_f"/>
  <p:tag name="KSO_WM_UNIT_INDEX" val="1_1_1_1"/>
  <p:tag name="KSO_WM_UNIT_ID" val="diagram20194857_2*ε_h_h_f*1_1_1_1"/>
  <p:tag name="KSO_WM_TEMPLATE_CATEGORY" val="diagram"/>
  <p:tag name="KSO_WM_TEMPLATE_INDEX" val="20194857"/>
  <p:tag name="KSO_WM_UNIT_LAYERLEVEL" val="1_1_1_1"/>
  <p:tag name="KSO_WM_TAG_VERSION" val="1.0"/>
  <p:tag name="KSO_WM_BEAUTIFY_FLAG" val="#wm#"/>
  <p:tag name="KSO_WM_UNIT_PRESET_TEXT" val="36%"/>
  <p:tag name="KSO_WM_UNIT_TEXT_FILL_FORE_SCHEMECOLOR_INDEX" val="7"/>
  <p:tag name="KSO_WM_UNIT_TEXT_FILL_TYPE" val="1"/>
  <p:tag name="KSO_WM_UNIT_USESOURCEFORMAT_APPLY" val="1"/>
</p:tagLst>
</file>

<file path=ppt/tags/tag67.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2_2"/>
  <p:tag name="KSO_WM_UNIT_ID" val="diagram20194857_2*ε_h_i*1_2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8.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4_2"/>
  <p:tag name="KSO_WM_UNIT_ID" val="diagram20194857_2*ε_h_i*1_4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9.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71.xml><?xml version="1.0" encoding="utf-8"?>
<p:tagLst xmlns:p="http://schemas.openxmlformats.org/presentationml/2006/main">
  <p:tag name="KSO_WM_UNIT_DIAGRAM_MAX_ITEM_COUNT" val="4"/>
  <p:tag name="KSO_WM_UNIT_DIAGRAM_SUBTYPE" val="n"/>
  <p:tag name="KSO_WM_UNIT_ISCONTENTSTITLE" val="0"/>
  <p:tag name="KSO_WM_UNIT_TEXT_PART_ID" val="1-X"/>
  <p:tag name="KSO_WM_UNIT_TEXT_PART_SIZE" val="49.2*286"/>
  <p:tag name="KSO_WM_UNIT_NOCLEAR" val="0"/>
  <p:tag name="KSO_WM_UNIT_VALUE" val="26"/>
  <p:tag name="KSO_WM_UNIT_HIGHLIGHT" val="0"/>
  <p:tag name="KSO_WM_UNIT_COMPATIBLE" val="0"/>
  <p:tag name="KSO_WM_UNIT_DIAGRAM_ISNUMVISUAL" val="0"/>
  <p:tag name="KSO_WM_UNIT_DIAGRAM_ISREFERUNIT" val="0"/>
  <p:tag name="KSO_WM_DIAGRAM_GROUP_CODE" val="ε1-1"/>
  <p:tag name="KSO_WM_UNIT_TYPE" val="ε_h_a"/>
  <p:tag name="KSO_WM_UNIT_INDEX" val="1_1_1"/>
  <p:tag name="KSO_WM_UNIT_ID" val="diagram20194857_2*ε_h_a*1_1_1"/>
  <p:tag name="KSO_WM_TEMPLATE_CATEGORY" val="diagram"/>
  <p:tag name="KSO_WM_TEMPLATE_INDEX" val="20194857"/>
  <p:tag name="KSO_WM_UNIT_LAYERLEVEL" val="1_1_1"/>
  <p:tag name="KSO_WM_TAG_VERSION" val="1.0"/>
  <p:tag name="KSO_WM_BEAUTIFY_FLAG" val="#wm#"/>
  <p:tag name="KSO_WM_UNIT_PRESET_TEXT" val="添加标签"/>
  <p:tag name="KSO_WM_UNIT_TEXT_PART_ID_V2" val="a-1-1"/>
  <p:tag name="KSO_WM_UNIT_USESOURCEFORMAT_APPLY" val="1"/>
</p:tagLst>
</file>

<file path=ppt/tags/tag72.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3_2"/>
  <p:tag name="KSO_WM_UNIT_ID" val="diagram20194857_2*ε_h_i*1_3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3.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3_1"/>
  <p:tag name="KSO_WM_UNIT_ID" val="diagram20194857_2*ε_h_i*1_3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4.xml><?xml version="1.0" encoding="utf-8"?>
<p:tagLst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74"/>
  <p:tag name="KSO_WM_UNIT_DIAGRAM_NUMVISUAL_BIND_NUMID" val="fb4d0169-c016-4062-ad48-d147c4fab5aa"/>
  <p:tag name="KSO_WM_DIAGRAM_GROUP_CODE" val="ε1-1"/>
  <p:tag name="KSO_WM_UNIT_TYPE" val="ε_h_h_i"/>
  <p:tag name="KSO_WM_UNIT_INDEX" val="1_4_2_1"/>
  <p:tag name="KSO_WM_UNIT_ID" val="diagram20194857_2*ε_h_h_i*1_4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75.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0"/>
  <p:tag name="KSO_WM_UNIT_ID" val="diagram20194857_2*i*10"/>
  <p:tag name="KSO_WM_TEMPLATE_CATEGORY" val="diagram"/>
  <p:tag name="KSO_WM_TEMPLATE_INDEX" val="20194857"/>
  <p:tag name="KSO_WM_UNIT_LAYERLEVEL" val="1"/>
  <p:tag name="KSO_WM_TAG_VERSION" val="1.0"/>
  <p:tag name="KSO_WM_BEAUTIFY_FLAG" val="#wm#"/>
  <p:tag name="KSO_WM_UNIT_USESOURCEFORMAT_APPLY" val="1"/>
</p:tagLst>
</file>

<file path=ppt/tags/tag76.xml><?xml version="1.0" encoding="utf-8"?>
<p:tagLst xmlns:p="http://schemas.openxmlformats.org/presentationml/2006/main">
  <p:tag name="PA" val="v5.2.7"/>
</p:tagLst>
</file>

<file path=ppt/tags/tag77.xml><?xml version="1.0" encoding="utf-8"?>
<p:tagLst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36"/>
  <p:tag name="KSO_WM_UNIT_DIAGRAM_NUMVISUAL_BIND_NUMID" val="d3a09995-fa0c-4b8d-b5ad-99e7ef3ebd7a"/>
  <p:tag name="KSO_WM_DIAGRAM_GROUP_CODE" val="ε1-1"/>
  <p:tag name="KSO_WM_UNIT_TYPE" val="ε_h_h_i"/>
  <p:tag name="KSO_WM_UNIT_INDEX" val="1_3_2_1"/>
  <p:tag name="KSO_WM_UNIT_ID" val="diagram20194857_2*ε_h_h_i*1_3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78.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1"/>
  <p:tag name="KSO_WM_UNIT_ID" val="diagram20194857_2*i*11"/>
  <p:tag name="KSO_WM_TEMPLATE_CATEGORY" val="diagram"/>
  <p:tag name="KSO_WM_TEMPLATE_INDEX" val="20194857"/>
  <p:tag name="KSO_WM_UNIT_LAYERLEVEL" val="1"/>
  <p:tag name="KSO_WM_TAG_VERSION" val="1.0"/>
  <p:tag name="KSO_WM_BEAUTIFY_FLAG" val="#wm#"/>
  <p:tag name="KSO_WM_UNIT_USESOURCEFORMAT_APPLY" val="1"/>
</p:tagLst>
</file>

<file path=ppt/tags/tag79.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2"/>
  <p:tag name="KSO_WM_UNIT_ID" val="diagram20194857_2*i*12"/>
  <p:tag name="KSO_WM_TEMPLATE_CATEGORY" val="diagram"/>
  <p:tag name="KSO_WM_TEMPLATE_INDEX" val="20194857"/>
  <p:tag name="KSO_WM_UNIT_LAYERLEVEL" val="1"/>
  <p:tag name="KSO_WM_TAG_VERSION" val="1.0"/>
  <p:tag name="KSO_WM_BEAUTIFY_FLAG" val="#wm#"/>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1.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82.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3.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84.xml><?xml version="1.0" encoding="utf-8"?>
<p:tagLst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i"/>
  <p:tag name="KSO_WM_UNIT_INDEX" val="1_2_2_1"/>
  <p:tag name="KSO_WM_UNIT_ID" val="diagram20194857_2*ε_h_h_i*1_2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85.xml><?xml version="1.0" encoding="utf-8"?>
<p:tagLst xmlns:p="http://schemas.openxmlformats.org/presentationml/2006/main">
  <p:tag name="KSO_WM_SLIDE_MODEL_TYPE" val="numdgm"/>
</p:tagLst>
</file>

<file path=ppt/tags/tag86.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1_1"/>
  <p:tag name="KSO_WM_UNIT_ID" val="diagram20194857_2*ε_h_i*1_1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87.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c210c34e-dfe4-4eca-ad11-73bf4eb74c9f"/>
  <p:tag name="KSO_WM_DIAGRAM_GROUP_CODE" val="ε1-1"/>
  <p:tag name="KSO_WM_UNIT_TYPE" val="ε_h_h_f"/>
  <p:tag name="KSO_WM_UNIT_INDEX" val="1_1_1_1"/>
  <p:tag name="KSO_WM_UNIT_ID" val="diagram20194857_2*ε_h_h_f*1_1_1_1"/>
  <p:tag name="KSO_WM_TEMPLATE_CATEGORY" val="diagram"/>
  <p:tag name="KSO_WM_TEMPLATE_INDEX" val="20194857"/>
  <p:tag name="KSO_WM_UNIT_LAYERLEVEL" val="1_1_1_1"/>
  <p:tag name="KSO_WM_TAG_VERSION" val="1.0"/>
  <p:tag name="KSO_WM_BEAUTIFY_FLAG" val="#wm#"/>
  <p:tag name="KSO_WM_UNIT_PRESET_TEXT" val="36%"/>
  <p:tag name="KSO_WM_UNIT_TEXT_FILL_FORE_SCHEMECOLOR_INDEX" val="7"/>
  <p:tag name="KSO_WM_UNIT_TEXT_FILL_TYPE" val="1"/>
  <p:tag name="KSO_WM_UNIT_USESOURCEFORMAT_APPLY" val="1"/>
</p:tagLst>
</file>

<file path=ppt/tags/tag88.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9.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DIAGRAM_MAX_ITEM_COUNT" val="4"/>
  <p:tag name="KSO_WM_UNIT_DIAGRAM_SUBTYPE" val="n"/>
  <p:tag name="KSO_WM_UNIT_ISCONTENTSTITLE" val="0"/>
  <p:tag name="KSO_WM_UNIT_TEXT_PART_ID" val="1-X"/>
  <p:tag name="KSO_WM_UNIT_TEXT_PART_SIZE" val="49.2*286"/>
  <p:tag name="KSO_WM_UNIT_NOCLEAR" val="0"/>
  <p:tag name="KSO_WM_UNIT_VALUE" val="26"/>
  <p:tag name="KSO_WM_UNIT_HIGHLIGHT" val="0"/>
  <p:tag name="KSO_WM_UNIT_COMPATIBLE" val="0"/>
  <p:tag name="KSO_WM_UNIT_DIAGRAM_ISNUMVISUAL" val="0"/>
  <p:tag name="KSO_WM_UNIT_DIAGRAM_ISREFERUNIT" val="0"/>
  <p:tag name="KSO_WM_DIAGRAM_GROUP_CODE" val="ε1-1"/>
  <p:tag name="KSO_WM_UNIT_TYPE" val="ε_h_a"/>
  <p:tag name="KSO_WM_UNIT_INDEX" val="1_1_1"/>
  <p:tag name="KSO_WM_UNIT_ID" val="diagram20194857_2*ε_h_a*1_1_1"/>
  <p:tag name="KSO_WM_TEMPLATE_CATEGORY" val="diagram"/>
  <p:tag name="KSO_WM_TEMPLATE_INDEX" val="20194857"/>
  <p:tag name="KSO_WM_UNIT_LAYERLEVEL" val="1_1_1"/>
  <p:tag name="KSO_WM_TAG_VERSION" val="1.0"/>
  <p:tag name="KSO_WM_BEAUTIFY_FLAG" val="#wm#"/>
  <p:tag name="KSO_WM_UNIT_PRESET_TEXT" val="添加标签"/>
  <p:tag name="KSO_WM_UNIT_TEXT_PART_ID_V2" val="a-1-1"/>
  <p:tag name="KSO_WM_UNIT_USESOURCEFORMAT_APPLY" val="1"/>
</p:tagLst>
</file>

<file path=ppt/tags/tag91.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92.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93.xml><?xml version="1.0" encoding="utf-8"?>
<p:tagLst xmlns:p="http://schemas.openxmlformats.org/presentationml/2006/main">
  <p:tag name="KSO_WM_SLIDE_MODEL_TYPE" val="numdg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69953_3*q_h_i*1_2_2"/>
  <p:tag name="KSO_WM_TEMPLATE_CATEGORY" val="diagram"/>
  <p:tag name="KSO_WM_TEMPLATE_INDEX" val="2016995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69953_3*q_h_i*1_3_2"/>
  <p:tag name="KSO_WM_TEMPLATE_CATEGORY" val="diagram"/>
  <p:tag name="KSO_WM_TEMPLATE_INDEX" val="20169953"/>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69953_3*q_h_i*1_1_2"/>
  <p:tag name="KSO_WM_TEMPLATE_CATEGORY" val="diagram"/>
  <p:tag name="KSO_WM_TEMPLATE_INDEX" val="2016995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69953_3*q_h_i*1_4_2"/>
  <p:tag name="KSO_WM_TEMPLATE_CATEGORY" val="diagram"/>
  <p:tag name="KSO_WM_TEMPLATE_INDEX" val="2016995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69953_3*q_h_f*1_1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1"/>
  <p:tag name="KSO_WM_UNIT_ID" val="diagram20169953_3*q_h_i*1_1_1"/>
  <p:tag name="KSO_WM_TEMPLATE_CATEGORY" val="diagram"/>
  <p:tag name="KSO_WM_TEMPLATE_INDEX" val="20169953"/>
  <p:tag name="KSO_WM_UNIT_LAYERLEVEL" val="1_1_1"/>
  <p:tag name="KSO_WM_TAG_VERSION" val="1.0"/>
  <p:tag name="KSO_WM_BEAUTIFY_FLAG" val="#wm#"/>
  <p:tag name="KSO_WM_UNIT_TEXT_FILL_FORE_SCHEMECOLOR_INDEX" val="5"/>
  <p:tag name="KSO_WM_UNIT_TEXT_FILL_TYPE"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3104</Words>
  <Application>WPS 演示</Application>
  <PresentationFormat>宽屏</PresentationFormat>
  <Paragraphs>495</Paragraphs>
  <Slides>31</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31</vt:i4>
      </vt:variant>
    </vt:vector>
  </HeadingPairs>
  <TitlesOfParts>
    <vt:vector size="46" baseType="lpstr">
      <vt:lpstr>Arial</vt:lpstr>
      <vt:lpstr>宋体</vt:lpstr>
      <vt:lpstr>Wingdings</vt:lpstr>
      <vt:lpstr>微软雅黑</vt:lpstr>
      <vt:lpstr>Wingdings</vt:lpstr>
      <vt:lpstr>Calibri</vt:lpstr>
      <vt:lpstr>思源黑体旧字形 Normal</vt:lpstr>
      <vt:lpstr>DIN-BoldItalic</vt:lpstr>
      <vt:lpstr>Arial</vt:lpstr>
      <vt:lpstr>Century Gothic</vt:lpstr>
      <vt:lpstr>黑体</vt:lpstr>
      <vt:lpstr>Lantinghei SC Demibold</vt:lpstr>
      <vt:lpstr>Arial Unicode MS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wing</cp:lastModifiedBy>
  <cp:revision>175</cp:revision>
  <dcterms:created xsi:type="dcterms:W3CDTF">2019-06-19T02:08:00Z</dcterms:created>
  <dcterms:modified xsi:type="dcterms:W3CDTF">2021-07-15T09:59:16Z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E3BB5DEF4EE448F7B5014F198E1E9C30</vt:lpwstr>
  </property>
</Properties>
</file>