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1.svg" ContentType="image/svg+xml"/>
  <Override PartName="/ppt/media/image2.svg" ContentType="image/svg+xml"/>
  <Override PartName="/ppt/media/image3.svg" ContentType="image/svg+xml"/>
  <Override PartName="/ppt/media/image4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283" r:id="rId3"/>
    <p:sldId id="3125" r:id="rId5"/>
    <p:sldId id="5941" r:id="rId6"/>
    <p:sldId id="5942" r:id="rId7"/>
    <p:sldId id="5943" r:id="rId8"/>
    <p:sldId id="5944" r:id="rId9"/>
    <p:sldId id="5945" r:id="rId10"/>
    <p:sldId id="5946" r:id="rId11"/>
    <p:sldId id="5883" r:id="rId12"/>
    <p:sldId id="5882" r:id="rId13"/>
    <p:sldId id="5826" r:id="rId14"/>
    <p:sldId id="5885" r:id="rId15"/>
    <p:sldId id="5886" r:id="rId16"/>
    <p:sldId id="5887" r:id="rId17"/>
    <p:sldId id="5888" r:id="rId18"/>
    <p:sldId id="5889" r:id="rId19"/>
    <p:sldId id="5890" r:id="rId20"/>
    <p:sldId id="5891" r:id="rId21"/>
    <p:sldId id="5892" r:id="rId22"/>
    <p:sldId id="5893" r:id="rId23"/>
    <p:sldId id="5894" r:id="rId24"/>
    <p:sldId id="5895" r:id="rId25"/>
    <p:sldId id="5896" r:id="rId26"/>
    <p:sldId id="5897" r:id="rId27"/>
    <p:sldId id="5898" r:id="rId28"/>
    <p:sldId id="5899" r:id="rId29"/>
    <p:sldId id="5900" r:id="rId30"/>
    <p:sldId id="5901" r:id="rId31"/>
    <p:sldId id="5902" r:id="rId32"/>
    <p:sldId id="5903" r:id="rId33"/>
    <p:sldId id="5904" r:id="rId34"/>
    <p:sldId id="5905" r:id="rId35"/>
    <p:sldId id="5906" r:id="rId36"/>
    <p:sldId id="5907" r:id="rId37"/>
    <p:sldId id="5908" r:id="rId38"/>
    <p:sldId id="5759" r:id="rId39"/>
    <p:sldId id="3126" r:id="rId40"/>
    <p:sldId id="3127" r:id="rId41"/>
    <p:sldId id="3128" r:id="rId42"/>
    <p:sldId id="3129" r:id="rId43"/>
    <p:sldId id="3130" r:id="rId44"/>
    <p:sldId id="3131" r:id="rId45"/>
    <p:sldId id="3133" r:id="rId46"/>
    <p:sldId id="3135" r:id="rId47"/>
    <p:sldId id="3136" r:id="rId48"/>
    <p:sldId id="3137" r:id="rId49"/>
    <p:sldId id="3138" r:id="rId50"/>
    <p:sldId id="3139" r:id="rId51"/>
    <p:sldId id="3140" r:id="rId52"/>
    <p:sldId id="3141" r:id="rId53"/>
    <p:sldId id="3142" r:id="rId54"/>
    <p:sldId id="3143" r:id="rId55"/>
    <p:sldId id="3144" r:id="rId56"/>
    <p:sldId id="3145" r:id="rId57"/>
    <p:sldId id="3146" r:id="rId58"/>
    <p:sldId id="3147" r:id="rId59"/>
    <p:sldId id="3148" r:id="rId60"/>
    <p:sldId id="3149" r:id="rId61"/>
    <p:sldId id="3150" r:id="rId62"/>
    <p:sldId id="3151" r:id="rId63"/>
    <p:sldId id="3152" r:id="rId64"/>
    <p:sldId id="3153" r:id="rId65"/>
    <p:sldId id="3154" r:id="rId66"/>
  </p:sldIdLst>
  <p:sldSz cx="10259695" cy="575945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倪腾" initials="倪腾" lastIdx="2" clrIdx="0"/>
  <p:cmAuthor id="2" name=" " initials="" lastIdx="1" clrIdx="1"/>
  <p:cmAuthor id="3" name="廖梦竹" initials="M" lastIdx="2" clrIdx="2"/>
  <p:cmAuthor id="4" name="Administrator" initials="A" lastIdx="2" clrIdx="3"/>
  <p:cmAuthor id="75" name="作者" initials="A" lastIdx="0" clrIdx="24"/>
  <p:cmAuthor id="0" name="李涛" initials="李涛" lastIdx="0" clrIdx="0"/>
  <p:cmAuthor id="5" name="vonta‘s" initials="8" lastIdx="1" clrIdx="2"/>
  <p:cmAuthor id="76" name="Liang" initials="L" lastIdx="1" clrIdx="2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A900"/>
    <a:srgbClr val="FFFF00"/>
    <a:srgbClr val="BDD7EE"/>
    <a:srgbClr val="F1F1F1"/>
    <a:srgbClr val="F8F8F8"/>
    <a:srgbClr val="120C16"/>
    <a:srgbClr val="6DF5ED"/>
    <a:srgbClr val="E93252"/>
    <a:srgbClr val="0358B2"/>
    <a:srgbClr val="0358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59" autoAdjust="0"/>
    <p:restoredTop sz="93826" autoAdjust="0"/>
  </p:normalViewPr>
  <p:slideViewPr>
    <p:cSldViewPr snapToGrid="0">
      <p:cViewPr varScale="1">
        <p:scale>
          <a:sx n="75" d="100"/>
          <a:sy n="75" d="100"/>
        </p:scale>
        <p:origin x="700" y="4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0" Type="http://schemas.openxmlformats.org/officeDocument/2006/relationships/commentAuthors" Target="commentAuthors.xml"/><Relationship Id="rId7" Type="http://schemas.openxmlformats.org/officeDocument/2006/relationships/slide" Target="slides/slide4.xml"/><Relationship Id="rId69" Type="http://schemas.openxmlformats.org/officeDocument/2006/relationships/tableStyles" Target="tableStyles.xml"/><Relationship Id="rId68" Type="http://schemas.openxmlformats.org/officeDocument/2006/relationships/viewProps" Target="viewProps.xml"/><Relationship Id="rId67" Type="http://schemas.openxmlformats.org/officeDocument/2006/relationships/presProps" Target="presProps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0261" y="1143000"/>
            <a:ext cx="5497477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1038" y="1143000"/>
            <a:ext cx="54959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1946FB1-5178-40F3-ABDB-7A7A8A80347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1038" y="1143000"/>
            <a:ext cx="5495925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碧翠园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82591" y="942757"/>
            <a:ext cx="7695544" cy="2005523"/>
          </a:xfrm>
        </p:spPr>
        <p:txBody>
          <a:bodyPr anchor="b"/>
          <a:lstStyle>
            <a:lvl1pPr algn="ctr">
              <a:defRPr sz="503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282591" y="3025619"/>
            <a:ext cx="7695544" cy="1390797"/>
          </a:xfrm>
        </p:spPr>
        <p:txBody>
          <a:bodyPr/>
          <a:lstStyle>
            <a:lvl1pPr marL="0" indent="0" algn="ctr">
              <a:buNone/>
              <a:defRPr sz="2010"/>
            </a:lvl1pPr>
            <a:lvl2pPr marL="382905" indent="0" algn="ctr">
              <a:buNone/>
              <a:defRPr sz="1670"/>
            </a:lvl2pPr>
            <a:lvl3pPr marL="766445" indent="0" algn="ctr">
              <a:buNone/>
              <a:defRPr sz="1510"/>
            </a:lvl3pPr>
            <a:lvl4pPr marL="1148715" indent="0" algn="ctr">
              <a:buNone/>
              <a:defRPr sz="1340"/>
            </a:lvl4pPr>
            <a:lvl5pPr marL="1533525" indent="0" algn="ctr">
              <a:buNone/>
              <a:defRPr sz="1340"/>
            </a:lvl5pPr>
            <a:lvl6pPr marL="1915795" indent="0" algn="ctr">
              <a:buNone/>
              <a:defRPr sz="1340"/>
            </a:lvl6pPr>
            <a:lvl7pPr marL="2299970" indent="0" algn="ctr">
              <a:buNone/>
              <a:defRPr sz="1340"/>
            </a:lvl7pPr>
            <a:lvl8pPr marL="2682240" indent="0" algn="ctr">
              <a:buNone/>
              <a:defRPr sz="1340"/>
            </a:lvl8pPr>
            <a:lvl9pPr marL="3065780" indent="0" algn="ctr">
              <a:buNone/>
              <a:defRPr sz="134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342833" y="306697"/>
            <a:ext cx="2212469" cy="488179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05426" y="306697"/>
            <a:ext cx="6509148" cy="488179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0082" y="1436137"/>
            <a:ext cx="8849876" cy="2396226"/>
          </a:xfrm>
        </p:spPr>
        <p:txBody>
          <a:bodyPr anchor="b"/>
          <a:lstStyle>
            <a:lvl1pPr>
              <a:defRPr sz="503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0082" y="3855032"/>
            <a:ext cx="8849876" cy="1260118"/>
          </a:xfrm>
        </p:spPr>
        <p:txBody>
          <a:bodyPr/>
          <a:lstStyle>
            <a:lvl1pPr marL="0" indent="0">
              <a:buNone/>
              <a:defRPr sz="2010">
                <a:solidFill>
                  <a:schemeClr val="tx1">
                    <a:tint val="75000"/>
                  </a:schemeClr>
                </a:solidFill>
              </a:defRPr>
            </a:lvl1pPr>
            <a:lvl2pPr marL="382905" indent="0">
              <a:buNone/>
              <a:defRPr sz="1670">
                <a:solidFill>
                  <a:schemeClr val="tx1">
                    <a:tint val="75000"/>
                  </a:schemeClr>
                </a:solidFill>
              </a:defRPr>
            </a:lvl2pPr>
            <a:lvl3pPr marL="76644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3pPr>
            <a:lvl4pPr marL="1148715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4pPr>
            <a:lvl5pPr marL="1533525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5pPr>
            <a:lvl6pPr marL="1915795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6pPr>
            <a:lvl7pPr marL="2299970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7pPr>
            <a:lvl8pPr marL="2682240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8pPr>
            <a:lvl9pPr marL="3065780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05426" y="1533478"/>
            <a:ext cx="4360808" cy="365501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194493" y="1533478"/>
            <a:ext cx="4360808" cy="365501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6762" y="306697"/>
            <a:ext cx="8849876" cy="111343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6762" y="1412135"/>
            <a:ext cx="4340767" cy="692065"/>
          </a:xfrm>
        </p:spPr>
        <p:txBody>
          <a:bodyPr anchor="b"/>
          <a:lstStyle>
            <a:lvl1pPr marL="0" indent="0">
              <a:buNone/>
              <a:defRPr sz="2010" b="1"/>
            </a:lvl1pPr>
            <a:lvl2pPr marL="382905" indent="0">
              <a:buNone/>
              <a:defRPr sz="1670" b="1"/>
            </a:lvl2pPr>
            <a:lvl3pPr marL="766445" indent="0">
              <a:buNone/>
              <a:defRPr sz="1510" b="1"/>
            </a:lvl3pPr>
            <a:lvl4pPr marL="1148715" indent="0">
              <a:buNone/>
              <a:defRPr sz="1340" b="1"/>
            </a:lvl4pPr>
            <a:lvl5pPr marL="1533525" indent="0">
              <a:buNone/>
              <a:defRPr sz="1340" b="1"/>
            </a:lvl5pPr>
            <a:lvl6pPr marL="1915795" indent="0">
              <a:buNone/>
              <a:defRPr sz="1340" b="1"/>
            </a:lvl6pPr>
            <a:lvl7pPr marL="2299970" indent="0">
              <a:buNone/>
              <a:defRPr sz="1340" b="1"/>
            </a:lvl7pPr>
            <a:lvl8pPr marL="2682240" indent="0">
              <a:buNone/>
              <a:defRPr sz="1340" b="1"/>
            </a:lvl8pPr>
            <a:lvl9pPr marL="3065780" indent="0">
              <a:buNone/>
              <a:defRPr sz="134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06762" y="2104200"/>
            <a:ext cx="4340767" cy="309495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194493" y="1412135"/>
            <a:ext cx="4362145" cy="692065"/>
          </a:xfrm>
        </p:spPr>
        <p:txBody>
          <a:bodyPr anchor="b"/>
          <a:lstStyle>
            <a:lvl1pPr marL="0" indent="0">
              <a:buNone/>
              <a:defRPr sz="2010" b="1"/>
            </a:lvl1pPr>
            <a:lvl2pPr marL="382905" indent="0">
              <a:buNone/>
              <a:defRPr sz="1670" b="1"/>
            </a:lvl2pPr>
            <a:lvl3pPr marL="766445" indent="0">
              <a:buNone/>
              <a:defRPr sz="1510" b="1"/>
            </a:lvl3pPr>
            <a:lvl4pPr marL="1148715" indent="0">
              <a:buNone/>
              <a:defRPr sz="1340" b="1"/>
            </a:lvl4pPr>
            <a:lvl5pPr marL="1533525" indent="0">
              <a:buNone/>
              <a:defRPr sz="1340" b="1"/>
            </a:lvl5pPr>
            <a:lvl6pPr marL="1915795" indent="0">
              <a:buNone/>
              <a:defRPr sz="1340" b="1"/>
            </a:lvl6pPr>
            <a:lvl7pPr marL="2299970" indent="0">
              <a:buNone/>
              <a:defRPr sz="1340" b="1"/>
            </a:lvl7pPr>
            <a:lvl8pPr marL="2682240" indent="0">
              <a:buNone/>
              <a:defRPr sz="1340" b="1"/>
            </a:lvl8pPr>
            <a:lvl9pPr marL="3065780" indent="0">
              <a:buNone/>
              <a:defRPr sz="134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194493" y="2104200"/>
            <a:ext cx="4362145" cy="309495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6762" y="384036"/>
            <a:ext cx="3309351" cy="1344127"/>
          </a:xfrm>
        </p:spPr>
        <p:txBody>
          <a:bodyPr anchor="b"/>
          <a:lstStyle>
            <a:lvl1pPr>
              <a:defRPr sz="267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362145" y="829413"/>
            <a:ext cx="5194492" cy="4093720"/>
          </a:xfrm>
        </p:spPr>
        <p:txBody>
          <a:bodyPr/>
          <a:lstStyle>
            <a:lvl1pPr>
              <a:defRPr sz="2675"/>
            </a:lvl1pPr>
            <a:lvl2pPr>
              <a:defRPr sz="2345"/>
            </a:lvl2pPr>
            <a:lvl3pPr>
              <a:defRPr sz="2010"/>
            </a:lvl3pPr>
            <a:lvl4pPr>
              <a:defRPr sz="1670"/>
            </a:lvl4pPr>
            <a:lvl5pPr>
              <a:defRPr sz="1670"/>
            </a:lvl5pPr>
            <a:lvl6pPr>
              <a:defRPr sz="1670"/>
            </a:lvl6pPr>
            <a:lvl7pPr>
              <a:defRPr sz="1670"/>
            </a:lvl7pPr>
            <a:lvl8pPr>
              <a:defRPr sz="1670"/>
            </a:lvl8pPr>
            <a:lvl9pPr>
              <a:defRPr sz="167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06762" y="1728163"/>
            <a:ext cx="3309351" cy="3201636"/>
          </a:xfrm>
        </p:spPr>
        <p:txBody>
          <a:bodyPr/>
          <a:lstStyle>
            <a:lvl1pPr marL="0" indent="0">
              <a:buNone/>
              <a:defRPr sz="1340"/>
            </a:lvl1pPr>
            <a:lvl2pPr marL="382905" indent="0">
              <a:buNone/>
              <a:defRPr sz="1175"/>
            </a:lvl2pPr>
            <a:lvl3pPr marL="766445" indent="0">
              <a:buNone/>
              <a:defRPr sz="1005"/>
            </a:lvl3pPr>
            <a:lvl4pPr marL="1148715" indent="0">
              <a:buNone/>
              <a:defRPr sz="840"/>
            </a:lvl4pPr>
            <a:lvl5pPr marL="1533525" indent="0">
              <a:buNone/>
              <a:defRPr sz="840"/>
            </a:lvl5pPr>
            <a:lvl6pPr marL="1915795" indent="0">
              <a:buNone/>
              <a:defRPr sz="840"/>
            </a:lvl6pPr>
            <a:lvl7pPr marL="2299970" indent="0">
              <a:buNone/>
              <a:defRPr sz="840"/>
            </a:lvl7pPr>
            <a:lvl8pPr marL="2682240" indent="0">
              <a:buNone/>
              <a:defRPr sz="840"/>
            </a:lvl8pPr>
            <a:lvl9pPr marL="3065780" indent="0">
              <a:buNone/>
              <a:defRPr sz="84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6762" y="384036"/>
            <a:ext cx="3309351" cy="1344127"/>
          </a:xfrm>
        </p:spPr>
        <p:txBody>
          <a:bodyPr anchor="b"/>
          <a:lstStyle>
            <a:lvl1pPr>
              <a:defRPr sz="267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362145" y="829413"/>
            <a:ext cx="5194492" cy="4093720"/>
          </a:xfrm>
        </p:spPr>
        <p:txBody>
          <a:bodyPr/>
          <a:lstStyle>
            <a:lvl1pPr marL="0" indent="0">
              <a:buNone/>
              <a:defRPr sz="2675"/>
            </a:lvl1pPr>
            <a:lvl2pPr marL="382905" indent="0">
              <a:buNone/>
              <a:defRPr sz="2345"/>
            </a:lvl2pPr>
            <a:lvl3pPr marL="766445" indent="0">
              <a:buNone/>
              <a:defRPr sz="2010"/>
            </a:lvl3pPr>
            <a:lvl4pPr marL="1148715" indent="0">
              <a:buNone/>
              <a:defRPr sz="1670"/>
            </a:lvl4pPr>
            <a:lvl5pPr marL="1533525" indent="0">
              <a:buNone/>
              <a:defRPr sz="1670"/>
            </a:lvl5pPr>
            <a:lvl6pPr marL="1915795" indent="0">
              <a:buNone/>
              <a:defRPr sz="1670"/>
            </a:lvl6pPr>
            <a:lvl7pPr marL="2299970" indent="0">
              <a:buNone/>
              <a:defRPr sz="1670"/>
            </a:lvl7pPr>
            <a:lvl8pPr marL="2682240" indent="0">
              <a:buNone/>
              <a:defRPr sz="1670"/>
            </a:lvl8pPr>
            <a:lvl9pPr marL="3065780" indent="0">
              <a:buNone/>
              <a:defRPr sz="167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06762" y="1728163"/>
            <a:ext cx="3309351" cy="3201636"/>
          </a:xfrm>
        </p:spPr>
        <p:txBody>
          <a:bodyPr/>
          <a:lstStyle>
            <a:lvl1pPr marL="0" indent="0">
              <a:buNone/>
              <a:defRPr sz="1340"/>
            </a:lvl1pPr>
            <a:lvl2pPr marL="382905" indent="0">
              <a:buNone/>
              <a:defRPr sz="1175"/>
            </a:lvl2pPr>
            <a:lvl3pPr marL="766445" indent="0">
              <a:buNone/>
              <a:defRPr sz="1005"/>
            </a:lvl3pPr>
            <a:lvl4pPr marL="1148715" indent="0">
              <a:buNone/>
              <a:defRPr sz="840"/>
            </a:lvl4pPr>
            <a:lvl5pPr marL="1533525" indent="0">
              <a:buNone/>
              <a:defRPr sz="840"/>
            </a:lvl5pPr>
            <a:lvl6pPr marL="1915795" indent="0">
              <a:buNone/>
              <a:defRPr sz="840"/>
            </a:lvl6pPr>
            <a:lvl7pPr marL="2299970" indent="0">
              <a:buNone/>
              <a:defRPr sz="840"/>
            </a:lvl7pPr>
            <a:lvl8pPr marL="2682240" indent="0">
              <a:buNone/>
              <a:defRPr sz="840"/>
            </a:lvl8pPr>
            <a:lvl9pPr marL="3065780" indent="0">
              <a:buNone/>
              <a:defRPr sz="84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05425" y="306697"/>
            <a:ext cx="8849876" cy="11134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5425" y="1533478"/>
            <a:ext cx="8849876" cy="3655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05425" y="5339170"/>
            <a:ext cx="2308663" cy="3066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398866" y="5339170"/>
            <a:ext cx="3462995" cy="3066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246637" y="5339170"/>
            <a:ext cx="2308663" cy="3066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766445" rtl="0" eaLnBrk="1" latinLnBrk="0" hangingPunct="1">
        <a:lnSpc>
          <a:spcPct val="90000"/>
        </a:lnSpc>
        <a:spcBef>
          <a:spcPct val="0"/>
        </a:spcBef>
        <a:buNone/>
        <a:defRPr sz="36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1770" indent="-191770" algn="l" defTabSz="766445" rtl="0" eaLnBrk="1" latinLnBrk="0" hangingPunct="1">
        <a:lnSpc>
          <a:spcPct val="90000"/>
        </a:lnSpc>
        <a:spcBef>
          <a:spcPts val="840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1pPr>
      <a:lvl2pPr marL="57467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2010" kern="1200">
          <a:solidFill>
            <a:schemeClr val="tx1"/>
          </a:solidFill>
          <a:latin typeface="+mn-lt"/>
          <a:ea typeface="+mn-ea"/>
          <a:cs typeface="+mn-cs"/>
        </a:defRPr>
      </a:lvl2pPr>
      <a:lvl3pPr marL="95885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670" kern="1200">
          <a:solidFill>
            <a:schemeClr val="tx1"/>
          </a:solidFill>
          <a:latin typeface="+mn-lt"/>
          <a:ea typeface="+mn-ea"/>
          <a:cs typeface="+mn-cs"/>
        </a:defRPr>
      </a:lvl3pPr>
      <a:lvl4pPr marL="134112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4pPr>
      <a:lvl5pPr marL="172466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5pPr>
      <a:lvl6pPr marL="210756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6pPr>
      <a:lvl7pPr marL="249110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7pPr>
      <a:lvl8pPr marL="287401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8pPr>
      <a:lvl9pPr marL="325818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1pPr>
      <a:lvl2pPr marL="38290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2pPr>
      <a:lvl3pPr marL="76644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3pPr>
      <a:lvl4pPr marL="114871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4pPr>
      <a:lvl5pPr marL="153352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5pPr>
      <a:lvl6pPr marL="191579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6pPr>
      <a:lvl7pPr marL="229997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7pPr>
      <a:lvl8pPr marL="268224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8pPr>
      <a:lvl9pPr marL="306578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sv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tags" Target="../tags/tag29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4.png"/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4.png"/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6" Type="http://schemas.openxmlformats.org/officeDocument/2006/relationships/image" Target="../media/image28.emf"/><Relationship Id="rId5" Type="http://schemas.openxmlformats.org/officeDocument/2006/relationships/image" Target="../media/image4.png"/><Relationship Id="rId4" Type="http://schemas.openxmlformats.org/officeDocument/2006/relationships/image" Target="../media/image21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27.emf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31.emf"/><Relationship Id="rId5" Type="http://schemas.openxmlformats.org/officeDocument/2006/relationships/image" Target="../media/image4.png"/><Relationship Id="rId4" Type="http://schemas.openxmlformats.org/officeDocument/2006/relationships/image" Target="../media/image21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30.emf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1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32.emf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3.emf"/><Relationship Id="rId4" Type="http://schemas.openxmlformats.org/officeDocument/2006/relationships/image" Target="../media/image4.png"/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4.png"/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4.png"/><Relationship Id="rId7" Type="http://schemas.openxmlformats.org/officeDocument/2006/relationships/tags" Target="../tags/tag32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png"/><Relationship Id="rId8" Type="http://schemas.openxmlformats.org/officeDocument/2006/relationships/image" Target="../media/image39.png"/><Relationship Id="rId7" Type="http://schemas.openxmlformats.org/officeDocument/2006/relationships/image" Target="../media/image38.png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4.png"/><Relationship Id="rId7" Type="http://schemas.openxmlformats.org/officeDocument/2006/relationships/tags" Target="../tags/tag35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4.png"/><Relationship Id="rId7" Type="http://schemas.openxmlformats.org/officeDocument/2006/relationships/image" Target="../media/image49.png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4.png"/><Relationship Id="rId7" Type="http://schemas.openxmlformats.org/officeDocument/2006/relationships/image" Target="../media/image53.png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tags" Target="../tags/tag2.xml"/><Relationship Id="rId4" Type="http://schemas.openxmlformats.org/officeDocument/2006/relationships/tags" Target="../tags/tag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8" Type="http://schemas.openxmlformats.org/officeDocument/2006/relationships/slideLayout" Target="../slideLayouts/slideLayout1.xml"/><Relationship Id="rId17" Type="http://schemas.openxmlformats.org/officeDocument/2006/relationships/tags" Target="../tags/tag14.xml"/><Relationship Id="rId16" Type="http://schemas.openxmlformats.org/officeDocument/2006/relationships/tags" Target="../tags/tag13.xml"/><Relationship Id="rId15" Type="http://schemas.openxmlformats.org/officeDocument/2006/relationships/tags" Target="../tags/tag12.xml"/><Relationship Id="rId14" Type="http://schemas.openxmlformats.org/officeDocument/2006/relationships/tags" Target="../tags/tag11.xml"/><Relationship Id="rId13" Type="http://schemas.openxmlformats.org/officeDocument/2006/relationships/tags" Target="../tags/tag10.xml"/><Relationship Id="rId12" Type="http://schemas.openxmlformats.org/officeDocument/2006/relationships/tags" Target="../tags/tag9.xml"/><Relationship Id="rId11" Type="http://schemas.openxmlformats.org/officeDocument/2006/relationships/tags" Target="../tags/tag8.xml"/><Relationship Id="rId10" Type="http://schemas.openxmlformats.org/officeDocument/2006/relationships/tags" Target="../tags/tag7.xml"/><Relationship Id="rId1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54.png"/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55.png"/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4.png"/><Relationship Id="rId7" Type="http://schemas.openxmlformats.org/officeDocument/2006/relationships/tags" Target="../tags/tag38.xml"/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56.png"/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png"/><Relationship Id="rId8" Type="http://schemas.openxmlformats.org/officeDocument/2006/relationships/tags" Target="../tags/tag41.xml"/><Relationship Id="rId7" Type="http://schemas.openxmlformats.org/officeDocument/2006/relationships/tags" Target="../tags/tag40.xml"/><Relationship Id="rId6" Type="http://schemas.openxmlformats.org/officeDocument/2006/relationships/tags" Target="../tags/tag39.xml"/><Relationship Id="rId5" Type="http://schemas.openxmlformats.org/officeDocument/2006/relationships/image" Target="../media/image3.sv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tags" Target="../tags/tag20.xml"/><Relationship Id="rId7" Type="http://schemas.openxmlformats.org/officeDocument/2006/relationships/tags" Target="../tags/tag19.xml"/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image" Target="../media/image3.png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23.xml"/><Relationship Id="rId12" Type="http://schemas.openxmlformats.org/officeDocument/2006/relationships/tags" Target="../tags/tag22.xml"/><Relationship Id="rId11" Type="http://schemas.openxmlformats.org/officeDocument/2006/relationships/tags" Target="../tags/tag21.xml"/><Relationship Id="rId10" Type="http://schemas.openxmlformats.org/officeDocument/2006/relationships/image" Target="../media/image2.svg"/><Relationship Id="rId1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4.png"/><Relationship Id="rId7" Type="http://schemas.openxmlformats.org/officeDocument/2006/relationships/tags" Target="../tags/tag44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3.png"/><Relationship Id="rId1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67.png"/><Relationship Id="rId1" Type="http://schemas.openxmlformats.org/officeDocument/2006/relationships/image" Target="../media/image66.png"/></Relationships>
</file>

<file path=ppt/slides/_rels/slide4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69.png"/><Relationship Id="rId2" Type="http://schemas.openxmlformats.org/officeDocument/2006/relationships/image" Target="../media/image66.png"/><Relationship Id="rId1" Type="http://schemas.openxmlformats.org/officeDocument/2006/relationships/image" Target="../media/image68.png"/></Relationships>
</file>

<file path=ppt/slides/_rels/slide4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69.png"/><Relationship Id="rId2" Type="http://schemas.openxmlformats.org/officeDocument/2006/relationships/image" Target="../media/image66.png"/><Relationship Id="rId1" Type="http://schemas.openxmlformats.org/officeDocument/2006/relationships/image" Target="../media/image68.png"/></Relationships>
</file>

<file path=ppt/slides/_rels/slide4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4.png"/><Relationship Id="rId7" Type="http://schemas.openxmlformats.org/officeDocument/2006/relationships/tags" Target="../tags/tag47.xml"/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image" Target="../media/image7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image" Target="../media/image7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image" Target="../media/image82.png"/></Relationships>
</file>

<file path=ppt/slides/_rels/slide51.xml.rels><?xml version="1.0" encoding="UTF-8" standalone="yes"?>
<Relationships xmlns="http://schemas.openxmlformats.org/package/2006/relationships"><Relationship Id="rId9" Type="http://schemas.openxmlformats.org/officeDocument/2006/relationships/tags" Target="../tags/tag52.xml"/><Relationship Id="rId8" Type="http://schemas.openxmlformats.org/officeDocument/2006/relationships/tags" Target="../tags/tag51.xml"/><Relationship Id="rId7" Type="http://schemas.openxmlformats.org/officeDocument/2006/relationships/tags" Target="../tags/tag50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image" Target="../media/image88.png"/><Relationship Id="rId3" Type="http://schemas.openxmlformats.org/officeDocument/2006/relationships/image" Target="../media/image21.png"/><Relationship Id="rId20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9" Type="http://schemas.openxmlformats.org/officeDocument/2006/relationships/image" Target="../media/image4.png"/><Relationship Id="rId18" Type="http://schemas.openxmlformats.org/officeDocument/2006/relationships/image" Target="../media/image4.svg"/><Relationship Id="rId17" Type="http://schemas.openxmlformats.org/officeDocument/2006/relationships/image" Target="../media/image89.png"/><Relationship Id="rId16" Type="http://schemas.openxmlformats.org/officeDocument/2006/relationships/tags" Target="../tags/tag59.xml"/><Relationship Id="rId15" Type="http://schemas.openxmlformats.org/officeDocument/2006/relationships/tags" Target="../tags/tag58.xml"/><Relationship Id="rId14" Type="http://schemas.openxmlformats.org/officeDocument/2006/relationships/tags" Target="../tags/tag57.xml"/><Relationship Id="rId13" Type="http://schemas.openxmlformats.org/officeDocument/2006/relationships/tags" Target="../tags/tag56.xml"/><Relationship Id="rId12" Type="http://schemas.openxmlformats.org/officeDocument/2006/relationships/tags" Target="../tags/tag55.xml"/><Relationship Id="rId11" Type="http://schemas.openxmlformats.org/officeDocument/2006/relationships/tags" Target="../tags/tag54.xml"/><Relationship Id="rId10" Type="http://schemas.openxmlformats.org/officeDocument/2006/relationships/tags" Target="../tags/tag53.xml"/><Relationship Id="rId1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21.png"/></Relationships>
</file>

<file path=ppt/slides/_rels/slide5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92.png"/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93.png"/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94.png"/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25.xml"/><Relationship Id="rId8" Type="http://schemas.openxmlformats.org/officeDocument/2006/relationships/tags" Target="../tags/tag24.xml"/><Relationship Id="rId7" Type="http://schemas.openxmlformats.org/officeDocument/2006/relationships/image" Target="../media/image15.png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4" Type="http://schemas.openxmlformats.org/officeDocument/2006/relationships/notesSlide" Target="../notesSlides/notesSlide2.xml"/><Relationship Id="rId13" Type="http://schemas.openxmlformats.org/officeDocument/2006/relationships/slideLayout" Target="../slideLayouts/slideLayout7.xml"/><Relationship Id="rId12" Type="http://schemas.openxmlformats.org/officeDocument/2006/relationships/tags" Target="../tags/tag28.xml"/><Relationship Id="rId11" Type="http://schemas.openxmlformats.org/officeDocument/2006/relationships/tags" Target="../tags/tag27.xml"/><Relationship Id="rId10" Type="http://schemas.openxmlformats.org/officeDocument/2006/relationships/tags" Target="../tags/tag26.xml"/><Relationship Id="rId1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95.png"/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98.png"/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99.png"/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6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009458" y="2219325"/>
            <a:ext cx="61264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sz="3600" b="1">
                <a:solidFill>
                  <a:schemeClr val="tx1"/>
                </a:solidFill>
              </a:rPr>
              <a:t>点燃私域训练营落地实操宝典</a:t>
            </a:r>
            <a:endParaRPr lang="zh-CN" sz="3600" b="1">
              <a:solidFill>
                <a:schemeClr val="tx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637665" y="4204335"/>
            <a:ext cx="6870065" cy="3308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>
              <a:lnSpc>
                <a:spcPct val="130000"/>
              </a:lnSpc>
            </a:pPr>
            <a:r>
              <a:rPr lang="zh-CN" altLang="en-US" sz="1200" b="1">
                <a:solidFill>
                  <a:schemeClr val="tx1"/>
                </a:solidFill>
                <a:sym typeface="+mn-ea"/>
              </a:rPr>
              <a:t>所有传统领域出现过的机会，都值得用企微私域再做一遍！</a:t>
            </a:r>
            <a:endParaRPr lang="zh-CN" altLang="en-US" sz="1200" b="1">
              <a:solidFill>
                <a:schemeClr val="tx1"/>
              </a:solidFill>
              <a:sym typeface="+mn-ea"/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H="1" flipV="1">
            <a:off x="7620" y="4621530"/>
            <a:ext cx="10130155" cy="762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组合 8"/>
          <p:cNvGrpSpPr/>
          <p:nvPr/>
        </p:nvGrpSpPr>
        <p:grpSpPr>
          <a:xfrm>
            <a:off x="3886835" y="1460500"/>
            <a:ext cx="2516505" cy="621030"/>
            <a:chOff x="5993" y="4227"/>
            <a:chExt cx="3963" cy="978"/>
          </a:xfrm>
        </p:grpSpPr>
        <p:sp>
          <p:nvSpPr>
            <p:cNvPr id="31" name="矩形 30"/>
            <p:cNvSpPr/>
            <p:nvPr/>
          </p:nvSpPr>
          <p:spPr>
            <a:xfrm>
              <a:off x="6984" y="4672"/>
              <a:ext cx="2973" cy="532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5993" y="4673"/>
              <a:ext cx="991" cy="53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8" name="图片 27" descr="resource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6022" y="4227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6985" y="4673"/>
              <a:ext cx="2971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rgbClr val="FEA900"/>
                  </a:solidFill>
                  <a:sym typeface="+mn-ea"/>
                </a:rPr>
                <a:t>品牌私域运营中心</a:t>
              </a:r>
              <a:endParaRPr lang="zh-CN" altLang="en-US" sz="1600" b="1">
                <a:solidFill>
                  <a:srgbClr val="FEA900"/>
                </a:solidFill>
                <a:sym typeface="+mn-ea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5994" y="4673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/>
        </p:nvSpPr>
        <p:spPr>
          <a:xfrm>
            <a:off x="648644" y="297147"/>
            <a:ext cx="373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2000" b="1" dirty="0">
                <a:solidFill>
                  <a:schemeClr val="tx1"/>
                </a:solidFill>
                <a:sym typeface="+mn-ea"/>
              </a:rPr>
              <a:t>通过软件导入商城订单获取标签</a:t>
            </a:r>
            <a:endParaRPr lang="zh-CN" altLang="en-US" sz="2000" b="1" dirty="0">
              <a:solidFill>
                <a:schemeClr val="tx1"/>
              </a:solidFill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8335" y="847090"/>
            <a:ext cx="8385810" cy="448564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635" y="799465"/>
            <a:ext cx="5751195" cy="460375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40644" y="297147"/>
            <a:ext cx="4754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2000" b="1" dirty="0">
                <a:solidFill>
                  <a:schemeClr val="tx1"/>
                </a:solidFill>
                <a:sym typeface="+mn-ea"/>
              </a:rPr>
              <a:t>通过有赞商城会员注册信息获取以下标签</a:t>
            </a:r>
            <a:endParaRPr lang="zh-CN" altLang="en-US" sz="2000" b="1" dirty="0">
              <a:solidFill>
                <a:schemeClr val="tx1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4325" y="297180"/>
            <a:ext cx="2760345" cy="563499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5" name="圆角矩形 4"/>
          <p:cNvSpPr/>
          <p:nvPr/>
        </p:nvSpPr>
        <p:spPr>
          <a:xfrm>
            <a:off x="2223135" y="2564130"/>
            <a:ext cx="5813425" cy="63055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2056765" y="2618105"/>
            <a:ext cx="61468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800" b="1" dirty="0">
                <a:sym typeface="+mn-ea"/>
              </a:rPr>
              <a:t>某减脂类食品品牌案例</a:t>
            </a:r>
            <a:endParaRPr lang="zh-CN" altLang="en-US" sz="28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42023" y="351473"/>
            <a:ext cx="119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>
                <a:solidFill>
                  <a:schemeClr val="tx1"/>
                </a:solidFill>
                <a:sym typeface="+mn-ea"/>
              </a:rPr>
              <a:t>案例解析</a:t>
            </a:r>
            <a:endParaRPr lang="zh-CN" altLang="en-US" sz="20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85775" y="398145"/>
            <a:ext cx="341630" cy="280035"/>
            <a:chOff x="4729" y="1585"/>
            <a:chExt cx="842" cy="708"/>
          </a:xfrm>
        </p:grpSpPr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4" name="图片 13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5" name="图片 1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398145" y="239395"/>
            <a:ext cx="1013460" cy="1090930"/>
            <a:chOff x="3413" y="3864"/>
            <a:chExt cx="1596" cy="1718"/>
          </a:xfrm>
        </p:grpSpPr>
        <p:pic>
          <p:nvPicPr>
            <p:cNvPr id="19" name="图片 18" descr="六角形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3719" y="4253"/>
              <a:ext cx="1104" cy="101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 dirty="0">
                  <a:latin typeface="微软雅黑" panose="020B0503020204020204" charset="-122"/>
                  <a:ea typeface="微软雅黑" panose="020B0503020204020204" charset="-122"/>
                </a:rPr>
                <a:t>数据收集</a:t>
              </a:r>
              <a:endParaRPr lang="zh-CN" altLang="en-US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404570" y="581372"/>
            <a:ext cx="5262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一、标签体系的基础：通过人群画像进行数据收集</a:t>
            </a:r>
            <a:endParaRPr lang="zh-CN" altLang="en-US" b="1" dirty="0"/>
          </a:p>
        </p:txBody>
      </p:sp>
      <p:grpSp>
        <p:nvGrpSpPr>
          <p:cNvPr id="28" name="组合 27"/>
          <p:cNvGrpSpPr/>
          <p:nvPr/>
        </p:nvGrpSpPr>
        <p:grpSpPr>
          <a:xfrm>
            <a:off x="3367257" y="2365375"/>
            <a:ext cx="2818765" cy="514350"/>
            <a:chOff x="5743" y="2751"/>
            <a:chExt cx="4439" cy="810"/>
          </a:xfrm>
        </p:grpSpPr>
        <p:sp>
          <p:nvSpPr>
            <p:cNvPr id="29" name="矩形 28"/>
            <p:cNvSpPr/>
            <p:nvPr/>
          </p:nvSpPr>
          <p:spPr>
            <a:xfrm>
              <a:off x="6746" y="2751"/>
              <a:ext cx="3437" cy="811"/>
            </a:xfrm>
            <a:prstGeom prst="rect">
              <a:avLst/>
            </a:prstGeom>
            <a:solidFill>
              <a:srgbClr val="E4DA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0" name="图片 32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49" y="2853"/>
              <a:ext cx="337" cy="709"/>
            </a:xfrm>
            <a:prstGeom prst="rect">
              <a:avLst/>
            </a:prstGeom>
          </p:spPr>
        </p:pic>
        <p:pic>
          <p:nvPicPr>
            <p:cNvPr id="31" name="图片 33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96" y="2853"/>
              <a:ext cx="337" cy="709"/>
            </a:xfrm>
            <a:prstGeom prst="rect">
              <a:avLst/>
            </a:prstGeom>
          </p:spPr>
        </p:pic>
        <p:pic>
          <p:nvPicPr>
            <p:cNvPr id="32" name="图片 34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43" y="2853"/>
              <a:ext cx="337" cy="709"/>
            </a:xfrm>
            <a:prstGeom prst="rect">
              <a:avLst/>
            </a:prstGeom>
          </p:spPr>
        </p:pic>
      </p:grpSp>
      <p:sp>
        <p:nvSpPr>
          <p:cNvPr id="33" name="文本框 32"/>
          <p:cNvSpPr txBox="1"/>
          <p:nvPr>
            <p:custDataLst>
              <p:tags r:id="rId5"/>
            </p:custDataLst>
          </p:nvPr>
        </p:nvSpPr>
        <p:spPr>
          <a:xfrm>
            <a:off x="4091212" y="2438201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035898"/>
                </a:solidFill>
              </a:rPr>
              <a:t>调查问卷粉丝画像</a:t>
            </a:r>
            <a:endParaRPr lang="zh-CN" altLang="en-US" b="1" dirty="0">
              <a:solidFill>
                <a:srgbClr val="035898"/>
              </a:solidFill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398145" y="239395"/>
            <a:ext cx="1013460" cy="1090930"/>
            <a:chOff x="3413" y="3864"/>
            <a:chExt cx="1596" cy="1718"/>
          </a:xfrm>
        </p:grpSpPr>
        <p:pic>
          <p:nvPicPr>
            <p:cNvPr id="19" name="图片 18" descr="六角形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3719" y="4253"/>
              <a:ext cx="1104" cy="101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 dirty="0">
                  <a:latin typeface="微软雅黑" panose="020B0503020204020204" charset="-122"/>
                  <a:ea typeface="微软雅黑" panose="020B0503020204020204" charset="-122"/>
                </a:rPr>
                <a:t>数据收集</a:t>
              </a:r>
              <a:endParaRPr lang="zh-CN" altLang="en-US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404570" y="581372"/>
            <a:ext cx="5262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一、标签体系的基础：通过调查问卷收集粉丝画像</a:t>
            </a:r>
            <a:endParaRPr lang="zh-CN" altLang="en-US" b="1" dirty="0"/>
          </a:p>
        </p:txBody>
      </p:sp>
      <p:grpSp>
        <p:nvGrpSpPr>
          <p:cNvPr id="5" name="组合 4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145" y="1379855"/>
            <a:ext cx="4539155" cy="351005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2402" y="1379855"/>
            <a:ext cx="5098525" cy="3510054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945758" y="1449070"/>
            <a:ext cx="159489" cy="262772"/>
          </a:xfrm>
          <a:prstGeom prst="rect">
            <a:avLst/>
          </a:prstGeom>
          <a:solidFill>
            <a:srgbClr val="BDD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7549116" y="1390488"/>
            <a:ext cx="106326" cy="17249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/>
          <p:cNvSpPr/>
          <p:nvPr/>
        </p:nvSpPr>
        <p:spPr>
          <a:xfrm>
            <a:off x="6819013" y="2643114"/>
            <a:ext cx="106326" cy="17249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/>
          <p:cNvSpPr/>
          <p:nvPr/>
        </p:nvSpPr>
        <p:spPr>
          <a:xfrm>
            <a:off x="6760701" y="3679109"/>
            <a:ext cx="106326" cy="17249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398145" y="239395"/>
            <a:ext cx="1013460" cy="1090930"/>
            <a:chOff x="3413" y="3864"/>
            <a:chExt cx="1596" cy="1718"/>
          </a:xfrm>
        </p:grpSpPr>
        <p:pic>
          <p:nvPicPr>
            <p:cNvPr id="19" name="图片 18" descr="六角形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3719" y="4253"/>
              <a:ext cx="1104" cy="101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 dirty="0">
                  <a:latin typeface="微软雅黑" panose="020B0503020204020204" charset="-122"/>
                  <a:ea typeface="微软雅黑" panose="020B0503020204020204" charset="-122"/>
                </a:rPr>
                <a:t>数据收集</a:t>
              </a:r>
              <a:endParaRPr lang="zh-CN" altLang="en-US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1945758" y="1449070"/>
            <a:ext cx="212651" cy="262772"/>
          </a:xfrm>
          <a:prstGeom prst="rect">
            <a:avLst/>
          </a:prstGeom>
          <a:solidFill>
            <a:srgbClr val="BDD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554" y="1445260"/>
            <a:ext cx="5308424" cy="3654558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2518310" y="1449070"/>
            <a:ext cx="106326" cy="17249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2871603" y="2736790"/>
            <a:ext cx="106326" cy="17249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2052083" y="3828548"/>
            <a:ext cx="106326" cy="17249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6652" y="970580"/>
            <a:ext cx="4243170" cy="4119171"/>
          </a:xfrm>
          <a:prstGeom prst="rect">
            <a:avLst/>
          </a:prstGeom>
        </p:spPr>
      </p:pic>
      <p:sp>
        <p:nvSpPr>
          <p:cNvPr id="27" name="矩形 26"/>
          <p:cNvSpPr/>
          <p:nvPr/>
        </p:nvSpPr>
        <p:spPr>
          <a:xfrm>
            <a:off x="7011212" y="1825934"/>
            <a:ext cx="106326" cy="17249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8"/>
          <p:cNvSpPr txBox="1"/>
          <p:nvPr/>
        </p:nvSpPr>
        <p:spPr>
          <a:xfrm>
            <a:off x="1404570" y="581372"/>
            <a:ext cx="5262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一、标签体系的基础：通过调查问卷收集粉丝画像</a:t>
            </a:r>
            <a:endParaRPr lang="zh-CN" altLang="en-US" b="1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6273" y="1121955"/>
            <a:ext cx="5010997" cy="4056123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398145" y="239395"/>
            <a:ext cx="1013460" cy="1090930"/>
            <a:chOff x="3413" y="3864"/>
            <a:chExt cx="1596" cy="1718"/>
          </a:xfrm>
        </p:grpSpPr>
        <p:pic>
          <p:nvPicPr>
            <p:cNvPr id="19" name="图片 18" descr="六角形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3719" y="4253"/>
              <a:ext cx="1104" cy="101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 dirty="0">
                  <a:latin typeface="微软雅黑" panose="020B0503020204020204" charset="-122"/>
                  <a:ea typeface="微软雅黑" panose="020B0503020204020204" charset="-122"/>
                </a:rPr>
                <a:t>数据收集</a:t>
              </a:r>
              <a:endParaRPr lang="zh-CN" altLang="en-US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27" name="矩形 26"/>
          <p:cNvSpPr/>
          <p:nvPr/>
        </p:nvSpPr>
        <p:spPr>
          <a:xfrm>
            <a:off x="1187169" y="3150016"/>
            <a:ext cx="106326" cy="17249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5277" y="1132840"/>
            <a:ext cx="4429057" cy="2513248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1041348" y="3961635"/>
            <a:ext cx="106326" cy="17249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6935330" y="1144876"/>
            <a:ext cx="106326" cy="17249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6882167" y="2389464"/>
            <a:ext cx="106326" cy="17249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/>
        </p:nvSpPr>
        <p:spPr>
          <a:xfrm>
            <a:off x="1404570" y="581372"/>
            <a:ext cx="5262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一、标签体系的基础：通过调查问卷收集粉丝画像</a:t>
            </a:r>
            <a:endParaRPr lang="zh-CN" altLang="en-US" b="1" dirty="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1656" y="3646088"/>
            <a:ext cx="1645663" cy="161886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8145" y="1352550"/>
            <a:ext cx="4829685" cy="2156194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398145" y="239395"/>
            <a:ext cx="1013460" cy="1090930"/>
            <a:chOff x="3413" y="3864"/>
            <a:chExt cx="1596" cy="1718"/>
          </a:xfrm>
        </p:grpSpPr>
        <p:pic>
          <p:nvPicPr>
            <p:cNvPr id="19" name="图片 18" descr="六角形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3719" y="4253"/>
              <a:ext cx="1104" cy="101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 dirty="0">
                  <a:latin typeface="微软雅黑" panose="020B0503020204020204" charset="-122"/>
                  <a:ea typeface="微软雅黑" panose="020B0503020204020204" charset="-122"/>
                </a:rPr>
                <a:t>数据收集</a:t>
              </a:r>
              <a:endParaRPr lang="zh-CN" altLang="en-US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27" name="矩形 26"/>
          <p:cNvSpPr/>
          <p:nvPr/>
        </p:nvSpPr>
        <p:spPr>
          <a:xfrm>
            <a:off x="1664199" y="1348740"/>
            <a:ext cx="106326" cy="17249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6557" y="1352550"/>
            <a:ext cx="4661754" cy="2645292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6664917" y="1369678"/>
            <a:ext cx="106326" cy="17249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1404570" y="581372"/>
            <a:ext cx="5262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一、标签体系的基础：通过调查问卷收集粉丝画像</a:t>
            </a:r>
            <a:endParaRPr lang="zh-CN" altLang="en-US" b="1" dirty="0"/>
          </a:p>
        </p:txBody>
      </p:sp>
      <p:sp>
        <p:nvSpPr>
          <p:cNvPr id="6" name="文本框 5"/>
          <p:cNvSpPr txBox="1"/>
          <p:nvPr/>
        </p:nvSpPr>
        <p:spPr>
          <a:xfrm>
            <a:off x="3806456" y="4487665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EA900"/>
                </a:solidFill>
              </a:rPr>
              <a:t>本次调研总数：</a:t>
            </a:r>
            <a:r>
              <a:rPr lang="en-US" altLang="zh-CN" b="1" dirty="0">
                <a:solidFill>
                  <a:srgbClr val="FEA900"/>
                </a:solidFill>
              </a:rPr>
              <a:t>304</a:t>
            </a:r>
            <a:r>
              <a:rPr lang="zh-CN" altLang="en-US" b="1" dirty="0">
                <a:solidFill>
                  <a:srgbClr val="FEA900"/>
                </a:solidFill>
              </a:rPr>
              <a:t>份</a:t>
            </a:r>
            <a:endParaRPr lang="zh-CN" altLang="en-US" b="1" dirty="0">
              <a:solidFill>
                <a:srgbClr val="FEA9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2657" y="909456"/>
            <a:ext cx="7964220" cy="4065190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398145" y="239395"/>
            <a:ext cx="1013460" cy="1090930"/>
            <a:chOff x="3413" y="3864"/>
            <a:chExt cx="1596" cy="1718"/>
          </a:xfrm>
        </p:grpSpPr>
        <p:pic>
          <p:nvPicPr>
            <p:cNvPr id="19" name="图片 18" descr="六角形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3719" y="4253"/>
              <a:ext cx="1104" cy="101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 dirty="0">
                  <a:latin typeface="微软雅黑" panose="020B0503020204020204" charset="-122"/>
                  <a:ea typeface="微软雅黑" panose="020B0503020204020204" charset="-122"/>
                </a:rPr>
                <a:t>数据收集</a:t>
              </a:r>
              <a:endParaRPr lang="zh-CN" altLang="en-US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25" name="文本框 24"/>
          <p:cNvSpPr txBox="1"/>
          <p:nvPr/>
        </p:nvSpPr>
        <p:spPr>
          <a:xfrm>
            <a:off x="1404570" y="581372"/>
            <a:ext cx="5032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二、用户标签分析：通过多维度进行分析、整合</a:t>
            </a:r>
            <a:endParaRPr lang="zh-CN" altLang="en-US" b="1" dirty="0"/>
          </a:p>
        </p:txBody>
      </p:sp>
      <p:sp>
        <p:nvSpPr>
          <p:cNvPr id="24" name="矩形 23"/>
          <p:cNvSpPr/>
          <p:nvPr/>
        </p:nvSpPr>
        <p:spPr>
          <a:xfrm>
            <a:off x="1837734" y="1508956"/>
            <a:ext cx="106326" cy="1724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7487167" y="1629801"/>
            <a:ext cx="106326" cy="1724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837734" y="5123644"/>
            <a:ext cx="6878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EA900"/>
                </a:solidFill>
              </a:rPr>
              <a:t>前期可通过问卷形成，后期通过粉丝朋友圈、订单等进行迭代更新</a:t>
            </a:r>
            <a:endParaRPr lang="zh-CN" altLang="en-US" b="1" dirty="0">
              <a:solidFill>
                <a:srgbClr val="FEA90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1184275" y="510762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103505" y="85725"/>
            <a:ext cx="868680" cy="931545"/>
            <a:chOff x="3413" y="3864"/>
            <a:chExt cx="1596" cy="1718"/>
          </a:xfrm>
        </p:grpSpPr>
        <p:pic>
          <p:nvPicPr>
            <p:cNvPr id="13" name="图片 12" descr="六角形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3719" y="4253"/>
              <a:ext cx="1104" cy="96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400" b="1" dirty="0">
                  <a:latin typeface="微软雅黑" panose="020B0503020204020204" charset="-122"/>
                  <a:ea typeface="微软雅黑" panose="020B0503020204020204" charset="-122"/>
                </a:rPr>
                <a:t>标签形成</a:t>
              </a:r>
              <a:endParaRPr lang="zh-CN" altLang="en-US" sz="1400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1537785" y="454779"/>
            <a:ext cx="4570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三、用户标签形成模板：特征标签（静态）</a:t>
            </a:r>
            <a:endParaRPr lang="zh-CN" altLang="en-US" b="1" dirty="0"/>
          </a:p>
        </p:txBody>
      </p: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594" y="1396550"/>
            <a:ext cx="9983914" cy="377086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4408488" y="2598738"/>
            <a:ext cx="210947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tx1"/>
                </a:solidFill>
                <a:latin typeface="+mj-ea"/>
                <a:ea typeface="+mj-ea"/>
                <a:sym typeface="+mn-ea"/>
              </a:rPr>
              <a:t>Part  5 </a:t>
            </a:r>
            <a:r>
              <a:rPr lang="zh-CN" sz="2000" b="1" dirty="0">
                <a:sym typeface="+mn-ea"/>
              </a:rPr>
              <a:t>用户标签</a:t>
            </a:r>
            <a:endParaRPr lang="zh-CN" sz="20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3770630" y="2604770"/>
            <a:ext cx="522605" cy="38671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3890010" y="1236980"/>
            <a:ext cx="2516505" cy="621030"/>
            <a:chOff x="5993" y="4227"/>
            <a:chExt cx="3963" cy="978"/>
          </a:xfrm>
        </p:grpSpPr>
        <p:sp>
          <p:nvSpPr>
            <p:cNvPr id="31" name="矩形 30"/>
            <p:cNvSpPr/>
            <p:nvPr/>
          </p:nvSpPr>
          <p:spPr>
            <a:xfrm>
              <a:off x="6984" y="4672"/>
              <a:ext cx="2973" cy="532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5993" y="4673"/>
              <a:ext cx="991" cy="53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8" name="图片 27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22" y="4227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6985" y="4673"/>
              <a:ext cx="2971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rgbClr val="FEA900"/>
                  </a:solidFill>
                  <a:sym typeface="+mn-ea"/>
                </a:rPr>
                <a:t>品牌私域运营中心</a:t>
              </a:r>
              <a:endParaRPr lang="zh-CN" altLang="en-US" sz="1600" b="1">
                <a:solidFill>
                  <a:srgbClr val="FEA900"/>
                </a:solidFill>
                <a:sym typeface="+mn-ea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5994" y="4673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1184275" y="510762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103505" y="85725"/>
            <a:ext cx="868680" cy="931545"/>
            <a:chOff x="3413" y="3864"/>
            <a:chExt cx="1596" cy="1718"/>
          </a:xfrm>
        </p:grpSpPr>
        <p:pic>
          <p:nvPicPr>
            <p:cNvPr id="13" name="图片 12" descr="六角形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3719" y="4253"/>
              <a:ext cx="1104" cy="96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400" b="1" dirty="0">
                  <a:latin typeface="微软雅黑" panose="020B0503020204020204" charset="-122"/>
                  <a:ea typeface="微软雅黑" panose="020B0503020204020204" charset="-122"/>
                </a:rPr>
                <a:t>标签形成</a:t>
              </a:r>
              <a:endParaRPr lang="zh-CN" altLang="en-US" sz="1400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1537785" y="454779"/>
            <a:ext cx="4570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三、用户标签形成模板：行为标签（动态）</a:t>
            </a:r>
            <a:endParaRPr lang="zh-CN" altLang="en-US" b="1" dirty="0"/>
          </a:p>
        </p:txBody>
      </p: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920" y="818815"/>
            <a:ext cx="6114824" cy="468220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1163081" y="419735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三、用户标签维护</a:t>
            </a:r>
            <a:endParaRPr lang="zh-CN" altLang="en-US" b="1" dirty="0"/>
          </a:p>
        </p:txBody>
      </p:sp>
      <p:grpSp>
        <p:nvGrpSpPr>
          <p:cNvPr id="12" name="组合 11"/>
          <p:cNvGrpSpPr/>
          <p:nvPr/>
        </p:nvGrpSpPr>
        <p:grpSpPr>
          <a:xfrm>
            <a:off x="2025332" y="2008386"/>
            <a:ext cx="6199505" cy="1209675"/>
            <a:chOff x="3198" y="3822"/>
            <a:chExt cx="9763" cy="1905"/>
          </a:xfrm>
        </p:grpSpPr>
        <p:grpSp>
          <p:nvGrpSpPr>
            <p:cNvPr id="14" name="组合 13"/>
            <p:cNvGrpSpPr/>
            <p:nvPr/>
          </p:nvGrpSpPr>
          <p:grpSpPr>
            <a:xfrm>
              <a:off x="3198" y="3822"/>
              <a:ext cx="1999" cy="1905"/>
              <a:chOff x="2727" y="2907"/>
              <a:chExt cx="1999" cy="190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3" name="矩形 32"/>
              <p:cNvSpPr/>
              <p:nvPr/>
            </p:nvSpPr>
            <p:spPr>
              <a:xfrm>
                <a:off x="2727" y="3155"/>
                <a:ext cx="1999" cy="1657"/>
              </a:xfrm>
              <a:prstGeom prst="rect">
                <a:avLst/>
              </a:prstGeom>
              <a:solidFill>
                <a:srgbClr val="FEA9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b="1" dirty="0">
                    <a:solidFill>
                      <a:schemeClr val="tx1"/>
                    </a:solidFill>
                  </a:rPr>
                  <a:t>定期更新</a:t>
                </a:r>
                <a:endParaRPr lang="zh-CN" alt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圆角矩形 16"/>
              <p:cNvSpPr/>
              <p:nvPr/>
            </p:nvSpPr>
            <p:spPr>
              <a:xfrm>
                <a:off x="2932" y="2907"/>
                <a:ext cx="1588" cy="445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1" dirty="0"/>
                  <a:t>1</a:t>
                </a:r>
                <a:endParaRPr lang="zh-CN" altLang="en-US" b="1" dirty="0"/>
              </a:p>
            </p:txBody>
          </p:sp>
          <p:sp>
            <p:nvSpPr>
              <p:cNvPr id="36" name="文本框 35"/>
              <p:cNvSpPr txBox="1"/>
              <p:nvPr/>
            </p:nvSpPr>
            <p:spPr>
              <a:xfrm>
                <a:off x="3581" y="2912"/>
                <a:ext cx="291" cy="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endParaRPr lang="zh-CN" altLang="en-US" sz="1000" b="1" dirty="0">
                  <a:solidFill>
                    <a:srgbClr val="FEA900"/>
                  </a:solidFill>
                  <a:sym typeface="+mn-ea"/>
                </a:endParaRPr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5786" y="3822"/>
              <a:ext cx="1999" cy="1905"/>
              <a:chOff x="2727" y="2907"/>
              <a:chExt cx="1999" cy="190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9" name="矩形 28"/>
              <p:cNvSpPr/>
              <p:nvPr/>
            </p:nvSpPr>
            <p:spPr>
              <a:xfrm>
                <a:off x="2727" y="3155"/>
                <a:ext cx="1999" cy="1657"/>
              </a:xfrm>
              <a:prstGeom prst="rect">
                <a:avLst/>
              </a:prstGeom>
              <a:solidFill>
                <a:srgbClr val="FEA9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b="1" dirty="0">
                    <a:solidFill>
                      <a:schemeClr val="tx1"/>
                    </a:solidFill>
                  </a:rPr>
                  <a:t>更新维度</a:t>
                </a:r>
                <a:endParaRPr lang="zh-CN" alt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圆角矩形 37"/>
              <p:cNvSpPr/>
              <p:nvPr/>
            </p:nvSpPr>
            <p:spPr>
              <a:xfrm>
                <a:off x="2932" y="2907"/>
                <a:ext cx="1588" cy="445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1" dirty="0"/>
                  <a:t>2</a:t>
                </a:r>
                <a:endParaRPr lang="zh-CN" altLang="en-US" b="1" dirty="0"/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8374" y="3822"/>
              <a:ext cx="1999" cy="1905"/>
              <a:chOff x="2727" y="2907"/>
              <a:chExt cx="1999" cy="190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5" name="矩形 24"/>
              <p:cNvSpPr/>
              <p:nvPr/>
            </p:nvSpPr>
            <p:spPr>
              <a:xfrm>
                <a:off x="2727" y="3155"/>
                <a:ext cx="1999" cy="1657"/>
              </a:xfrm>
              <a:prstGeom prst="rect">
                <a:avLst/>
              </a:prstGeom>
              <a:solidFill>
                <a:srgbClr val="FEA9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b="1" dirty="0">
                    <a:solidFill>
                      <a:schemeClr val="tx1"/>
                    </a:solidFill>
                  </a:rPr>
                  <a:t>更新权限</a:t>
                </a:r>
                <a:endParaRPr lang="zh-CN" alt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圆角矩形 46"/>
              <p:cNvSpPr/>
              <p:nvPr/>
            </p:nvSpPr>
            <p:spPr>
              <a:xfrm>
                <a:off x="2932" y="2907"/>
                <a:ext cx="1588" cy="445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1" dirty="0"/>
                  <a:t>3</a:t>
                </a:r>
                <a:endParaRPr lang="zh-CN" altLang="en-US" b="1" dirty="0"/>
              </a:p>
            </p:txBody>
          </p:sp>
        </p:grpSp>
        <p:grpSp>
          <p:nvGrpSpPr>
            <p:cNvPr id="20" name="组合 19"/>
            <p:cNvGrpSpPr/>
            <p:nvPr/>
          </p:nvGrpSpPr>
          <p:grpSpPr>
            <a:xfrm>
              <a:off x="10962" y="3822"/>
              <a:ext cx="1999" cy="1905"/>
              <a:chOff x="2727" y="2907"/>
              <a:chExt cx="1999" cy="190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1" name="矩形 20"/>
              <p:cNvSpPr/>
              <p:nvPr/>
            </p:nvSpPr>
            <p:spPr>
              <a:xfrm>
                <a:off x="2727" y="3155"/>
                <a:ext cx="1999" cy="1657"/>
              </a:xfrm>
              <a:prstGeom prst="rect">
                <a:avLst/>
              </a:prstGeom>
              <a:solidFill>
                <a:srgbClr val="FEA9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b="1" dirty="0">
                    <a:solidFill>
                      <a:schemeClr val="tx1"/>
                    </a:solidFill>
                  </a:rPr>
                  <a:t>无用标签清理</a:t>
                </a:r>
                <a:endParaRPr lang="zh-CN" alt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圆角矩形 51"/>
              <p:cNvSpPr/>
              <p:nvPr/>
            </p:nvSpPr>
            <p:spPr>
              <a:xfrm>
                <a:off x="2932" y="2907"/>
                <a:ext cx="1588" cy="445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1" dirty="0"/>
                  <a:t>4</a:t>
                </a:r>
                <a:endParaRPr lang="zh-CN" altLang="en-US" b="1" dirty="0"/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>
                <a:off x="3581" y="2912"/>
                <a:ext cx="291" cy="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endParaRPr lang="zh-CN" altLang="en-US" sz="1000" b="1" dirty="0">
                  <a:solidFill>
                    <a:srgbClr val="FEA900"/>
                  </a:solidFill>
                  <a:sym typeface="+mn-ea"/>
                </a:endParaRPr>
              </a:p>
            </p:txBody>
          </p:sp>
        </p:grpSp>
      </p:grpSp>
      <p:sp>
        <p:nvSpPr>
          <p:cNvPr id="3" name="文本框 2"/>
          <p:cNvSpPr txBox="1"/>
          <p:nvPr/>
        </p:nvSpPr>
        <p:spPr>
          <a:xfrm>
            <a:off x="2090419" y="3564493"/>
            <a:ext cx="1138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实时更新、每周、每月或</a:t>
            </a:r>
            <a:r>
              <a:rPr lang="en-US" altLang="zh-CN" sz="1200" dirty="0"/>
              <a:t>2-3</a:t>
            </a:r>
            <a:r>
              <a:rPr lang="zh-CN" altLang="en-US" sz="1200" dirty="0"/>
              <a:t>个月更新等</a:t>
            </a:r>
            <a:endParaRPr lang="zh-CN" altLang="en-US" sz="1200" dirty="0"/>
          </a:p>
        </p:txBody>
      </p:sp>
      <p:sp>
        <p:nvSpPr>
          <p:cNvPr id="39" name="文本框 38"/>
          <p:cNvSpPr txBox="1"/>
          <p:nvPr/>
        </p:nvSpPr>
        <p:spPr>
          <a:xfrm>
            <a:off x="3792893" y="3597513"/>
            <a:ext cx="11385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在什么情况下触发对具体用户的更新，如什么情况下更新某类用户的风险评级；</a:t>
            </a:r>
            <a:endParaRPr lang="zh-CN" altLang="en-US" sz="1200" dirty="0"/>
          </a:p>
        </p:txBody>
      </p:sp>
      <p:sp>
        <p:nvSpPr>
          <p:cNvPr id="40" name="文本框 39"/>
          <p:cNvSpPr txBox="1"/>
          <p:nvPr/>
        </p:nvSpPr>
        <p:spPr>
          <a:xfrm>
            <a:off x="5439270" y="3597513"/>
            <a:ext cx="11385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哪些成员可以进行标签编辑与整理，避免误删，误编导致人群损失。</a:t>
            </a:r>
            <a:endParaRPr lang="zh-CN" altLang="en-US" sz="1200" dirty="0"/>
          </a:p>
        </p:txBody>
      </p:sp>
      <p:sp>
        <p:nvSpPr>
          <p:cNvPr id="41" name="文本框 40"/>
          <p:cNvSpPr txBox="1"/>
          <p:nvPr/>
        </p:nvSpPr>
        <p:spPr>
          <a:xfrm>
            <a:off x="7085647" y="3597513"/>
            <a:ext cx="11385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避免无用标签过多占用资源，定期清理掉及给予更多新标签的测试机会。</a:t>
            </a:r>
            <a:endParaRPr lang="zh-CN" altLang="en-US" sz="1200" dirty="0"/>
          </a:p>
        </p:txBody>
      </p:sp>
      <p:grpSp>
        <p:nvGrpSpPr>
          <p:cNvPr id="5" name="组合 4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7" name="对角圆角矩形 6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" name="图片 7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文本框 8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5" name="圆角矩形 4"/>
          <p:cNvSpPr/>
          <p:nvPr/>
        </p:nvSpPr>
        <p:spPr>
          <a:xfrm>
            <a:off x="2223135" y="2564130"/>
            <a:ext cx="5813425" cy="63055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2056765" y="2618105"/>
            <a:ext cx="61468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800" b="1" dirty="0">
                <a:sym typeface="+mn-ea"/>
              </a:rPr>
              <a:t>某水草品牌案例</a:t>
            </a:r>
            <a:endParaRPr lang="zh-CN" altLang="en-US" sz="28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42023" y="351473"/>
            <a:ext cx="119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>
                <a:solidFill>
                  <a:schemeClr val="tx1"/>
                </a:solidFill>
                <a:sym typeface="+mn-ea"/>
              </a:rPr>
              <a:t>案例解析</a:t>
            </a:r>
            <a:endParaRPr lang="zh-CN" altLang="en-US" sz="20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85775" y="398145"/>
            <a:ext cx="341630" cy="280035"/>
            <a:chOff x="4729" y="1585"/>
            <a:chExt cx="842" cy="708"/>
          </a:xfrm>
        </p:grpSpPr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4" name="图片 13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5" name="图片 1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398145" y="239395"/>
            <a:ext cx="1013460" cy="1090930"/>
            <a:chOff x="3413" y="3864"/>
            <a:chExt cx="1596" cy="1718"/>
          </a:xfrm>
        </p:grpSpPr>
        <p:pic>
          <p:nvPicPr>
            <p:cNvPr id="19" name="图片 18" descr="六角形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3719" y="4253"/>
              <a:ext cx="1104" cy="101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 dirty="0">
                  <a:latin typeface="微软雅黑" panose="020B0503020204020204" charset="-122"/>
                  <a:ea typeface="微软雅黑" panose="020B0503020204020204" charset="-122"/>
                </a:rPr>
                <a:t>数据收集</a:t>
              </a:r>
              <a:endParaRPr lang="zh-CN" altLang="en-US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404570" y="581372"/>
            <a:ext cx="5262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一、标签体系的基础：通过人群画像进行数据收集</a:t>
            </a:r>
            <a:endParaRPr lang="zh-CN" altLang="en-US" b="1" dirty="0"/>
          </a:p>
        </p:txBody>
      </p:sp>
      <p:grpSp>
        <p:nvGrpSpPr>
          <p:cNvPr id="28" name="组合 27"/>
          <p:cNvGrpSpPr/>
          <p:nvPr/>
        </p:nvGrpSpPr>
        <p:grpSpPr>
          <a:xfrm>
            <a:off x="3399155" y="2001647"/>
            <a:ext cx="2818765" cy="514350"/>
            <a:chOff x="5743" y="2751"/>
            <a:chExt cx="4439" cy="810"/>
          </a:xfrm>
        </p:grpSpPr>
        <p:sp>
          <p:nvSpPr>
            <p:cNvPr id="29" name="矩形 28"/>
            <p:cNvSpPr/>
            <p:nvPr/>
          </p:nvSpPr>
          <p:spPr>
            <a:xfrm>
              <a:off x="6746" y="2751"/>
              <a:ext cx="3437" cy="811"/>
            </a:xfrm>
            <a:prstGeom prst="rect">
              <a:avLst/>
            </a:prstGeom>
            <a:solidFill>
              <a:srgbClr val="E4DA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0" name="图片 32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49" y="2853"/>
              <a:ext cx="337" cy="709"/>
            </a:xfrm>
            <a:prstGeom prst="rect">
              <a:avLst/>
            </a:prstGeom>
          </p:spPr>
        </p:pic>
        <p:pic>
          <p:nvPicPr>
            <p:cNvPr id="31" name="图片 33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96" y="2853"/>
              <a:ext cx="337" cy="709"/>
            </a:xfrm>
            <a:prstGeom prst="rect">
              <a:avLst/>
            </a:prstGeom>
          </p:spPr>
        </p:pic>
        <p:pic>
          <p:nvPicPr>
            <p:cNvPr id="32" name="图片 34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43" y="2853"/>
              <a:ext cx="337" cy="709"/>
            </a:xfrm>
            <a:prstGeom prst="rect">
              <a:avLst/>
            </a:prstGeom>
          </p:spPr>
        </p:pic>
      </p:grpSp>
      <p:sp>
        <p:nvSpPr>
          <p:cNvPr id="33" name="文本框 32"/>
          <p:cNvSpPr txBox="1"/>
          <p:nvPr>
            <p:custDataLst>
              <p:tags r:id="rId5"/>
            </p:custDataLst>
          </p:nvPr>
        </p:nvSpPr>
        <p:spPr>
          <a:xfrm>
            <a:off x="4207510" y="2075307"/>
            <a:ext cx="1783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>
                <a:solidFill>
                  <a:srgbClr val="035898"/>
                </a:solidFill>
              </a:rPr>
              <a:t>内容端粉丝画像</a:t>
            </a:r>
            <a:endParaRPr lang="zh-CN" altLang="en-US" b="1">
              <a:solidFill>
                <a:srgbClr val="035898"/>
              </a:solidFill>
            </a:endParaRPr>
          </a:p>
        </p:txBody>
      </p:sp>
      <p:sp>
        <p:nvSpPr>
          <p:cNvPr id="34" name="文本框 33"/>
          <p:cNvSpPr txBox="1"/>
          <p:nvPr>
            <p:custDataLst>
              <p:tags r:id="rId6"/>
            </p:custDataLst>
          </p:nvPr>
        </p:nvSpPr>
        <p:spPr>
          <a:xfrm>
            <a:off x="4207510" y="2592832"/>
            <a:ext cx="1783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>
                <a:solidFill>
                  <a:srgbClr val="035898"/>
                </a:solidFill>
              </a:rPr>
              <a:t>交易端粉丝画像</a:t>
            </a:r>
            <a:endParaRPr lang="zh-CN" altLang="en-US" b="1">
              <a:solidFill>
                <a:srgbClr val="035898"/>
              </a:solidFill>
            </a:endParaRPr>
          </a:p>
        </p:txBody>
      </p:sp>
      <p:sp>
        <p:nvSpPr>
          <p:cNvPr id="36" name="文本框 35"/>
          <p:cNvSpPr txBox="1"/>
          <p:nvPr>
            <p:custDataLst>
              <p:tags r:id="rId7"/>
            </p:custDataLst>
          </p:nvPr>
        </p:nvSpPr>
        <p:spPr>
          <a:xfrm>
            <a:off x="4207510" y="3110357"/>
            <a:ext cx="1783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>
                <a:solidFill>
                  <a:srgbClr val="035898"/>
                </a:solidFill>
              </a:rPr>
              <a:t>微信端粉丝画像</a:t>
            </a:r>
            <a:endParaRPr lang="zh-CN" altLang="en-US" b="1">
              <a:solidFill>
                <a:srgbClr val="035898"/>
              </a:solidFill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398145" y="239395"/>
            <a:ext cx="1013460" cy="1090930"/>
            <a:chOff x="3413" y="3864"/>
            <a:chExt cx="1596" cy="1718"/>
          </a:xfrm>
        </p:grpSpPr>
        <p:pic>
          <p:nvPicPr>
            <p:cNvPr id="19" name="图片 18" descr="六角形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3719" y="4253"/>
              <a:ext cx="1104" cy="101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 dirty="0">
                  <a:latin typeface="微软雅黑" panose="020B0503020204020204" charset="-122"/>
                  <a:ea typeface="微软雅黑" panose="020B0503020204020204" charset="-122"/>
                </a:rPr>
                <a:t>数据收集</a:t>
              </a:r>
              <a:endParaRPr lang="zh-CN" altLang="en-US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404570" y="581372"/>
            <a:ext cx="5262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一、标签体系的基础：通过人群画像进行数据收集</a:t>
            </a:r>
            <a:endParaRPr lang="zh-CN" altLang="en-US" b="1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860" y="1301626"/>
            <a:ext cx="3062614" cy="105010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778" y="2508503"/>
            <a:ext cx="3096696" cy="93563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7778" y="3467603"/>
            <a:ext cx="3096696" cy="10379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7778" y="4526875"/>
            <a:ext cx="3096696" cy="1050226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66652" y="1302507"/>
            <a:ext cx="4333875" cy="3771900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2" name="对角圆角矩形 21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3" name="图片 22" descr="resource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文本框 2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398145" y="239395"/>
            <a:ext cx="1013460" cy="1090930"/>
            <a:chOff x="3413" y="3864"/>
            <a:chExt cx="1596" cy="1718"/>
          </a:xfrm>
        </p:grpSpPr>
        <p:pic>
          <p:nvPicPr>
            <p:cNvPr id="19" name="图片 18" descr="六角形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3719" y="4253"/>
              <a:ext cx="1104" cy="101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 dirty="0">
                  <a:latin typeface="微软雅黑" panose="020B0503020204020204" charset="-122"/>
                  <a:ea typeface="微软雅黑" panose="020B0503020204020204" charset="-122"/>
                </a:rPr>
                <a:t>数据收集</a:t>
              </a:r>
              <a:endParaRPr lang="zh-CN" altLang="en-US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404570" y="581372"/>
            <a:ext cx="5262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一、标签体系的基础：通过人群画像进行数据收集</a:t>
            </a:r>
            <a:endParaRPr lang="zh-CN" altLang="en-US" b="1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455" y="1672302"/>
            <a:ext cx="3912782" cy="13384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608" y="3252704"/>
            <a:ext cx="4008475" cy="13710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0010" y="2341512"/>
            <a:ext cx="3933825" cy="1495425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398145" y="239395"/>
            <a:ext cx="1013460" cy="1090930"/>
            <a:chOff x="3413" y="3864"/>
            <a:chExt cx="1596" cy="1718"/>
          </a:xfrm>
        </p:grpSpPr>
        <p:pic>
          <p:nvPicPr>
            <p:cNvPr id="19" name="图片 18" descr="六角形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3719" y="4253"/>
              <a:ext cx="1104" cy="101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 dirty="0">
                  <a:latin typeface="微软雅黑" panose="020B0503020204020204" charset="-122"/>
                  <a:ea typeface="微软雅黑" panose="020B0503020204020204" charset="-122"/>
                </a:rPr>
                <a:t>数据收集</a:t>
              </a:r>
              <a:endParaRPr lang="zh-CN" altLang="en-US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404570" y="581372"/>
            <a:ext cx="5262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一、标签体系的基础：通过人群画像进行数据收集</a:t>
            </a:r>
            <a:endParaRPr lang="zh-CN" altLang="en-US" b="1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455" y="1555115"/>
            <a:ext cx="4827182" cy="17190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455" y="3462351"/>
            <a:ext cx="5010903" cy="172721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7060" y="1815093"/>
            <a:ext cx="3838575" cy="2752725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398145" y="239395"/>
            <a:ext cx="1013460" cy="1090930"/>
            <a:chOff x="3413" y="3864"/>
            <a:chExt cx="1596" cy="1718"/>
          </a:xfrm>
        </p:grpSpPr>
        <p:pic>
          <p:nvPicPr>
            <p:cNvPr id="19" name="图片 18" descr="六角形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3719" y="4253"/>
              <a:ext cx="1104" cy="101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 dirty="0">
                  <a:latin typeface="微软雅黑" panose="020B0503020204020204" charset="-122"/>
                  <a:ea typeface="微软雅黑" panose="020B0503020204020204" charset="-122"/>
                </a:rPr>
                <a:t>数据收集</a:t>
              </a:r>
              <a:endParaRPr lang="zh-CN" altLang="en-US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3430111" y="2605374"/>
            <a:ext cx="2818765" cy="514350"/>
            <a:chOff x="5743" y="2751"/>
            <a:chExt cx="4439" cy="810"/>
          </a:xfrm>
        </p:grpSpPr>
        <p:sp>
          <p:nvSpPr>
            <p:cNvPr id="22" name="矩形 21"/>
            <p:cNvSpPr/>
            <p:nvPr/>
          </p:nvSpPr>
          <p:spPr>
            <a:xfrm>
              <a:off x="6746" y="2751"/>
              <a:ext cx="3437" cy="811"/>
            </a:xfrm>
            <a:prstGeom prst="rect">
              <a:avLst/>
            </a:prstGeom>
            <a:solidFill>
              <a:srgbClr val="E4DA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3" name="图片 22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49" y="2853"/>
              <a:ext cx="337" cy="709"/>
            </a:xfrm>
            <a:prstGeom prst="rect">
              <a:avLst/>
            </a:prstGeom>
          </p:spPr>
        </p:pic>
        <p:pic>
          <p:nvPicPr>
            <p:cNvPr id="24" name="图片 23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96" y="2853"/>
              <a:ext cx="337" cy="709"/>
            </a:xfrm>
            <a:prstGeom prst="rect">
              <a:avLst/>
            </a:prstGeom>
          </p:spPr>
        </p:pic>
        <p:pic>
          <p:nvPicPr>
            <p:cNvPr id="25" name="图片 24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43" y="2853"/>
              <a:ext cx="337" cy="709"/>
            </a:xfrm>
            <a:prstGeom prst="rect">
              <a:avLst/>
            </a:prstGeom>
          </p:spPr>
        </p:pic>
      </p:grpSp>
      <p:sp>
        <p:nvSpPr>
          <p:cNvPr id="26" name="文本框 25"/>
          <p:cNvSpPr txBox="1"/>
          <p:nvPr>
            <p:custDataLst>
              <p:tags r:id="rId5"/>
            </p:custDataLst>
          </p:nvPr>
        </p:nvSpPr>
        <p:spPr>
          <a:xfrm>
            <a:off x="4238466" y="2167224"/>
            <a:ext cx="1783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>
                <a:solidFill>
                  <a:srgbClr val="035898"/>
                </a:solidFill>
              </a:rPr>
              <a:t>内容端粉丝画像</a:t>
            </a:r>
            <a:endParaRPr lang="zh-CN" altLang="en-US" b="1">
              <a:solidFill>
                <a:srgbClr val="035898"/>
              </a:solidFill>
            </a:endParaRPr>
          </a:p>
        </p:txBody>
      </p:sp>
      <p:sp>
        <p:nvSpPr>
          <p:cNvPr id="27" name="文本框 26"/>
          <p:cNvSpPr txBox="1"/>
          <p:nvPr>
            <p:custDataLst>
              <p:tags r:id="rId6"/>
            </p:custDataLst>
          </p:nvPr>
        </p:nvSpPr>
        <p:spPr>
          <a:xfrm>
            <a:off x="4238466" y="2684749"/>
            <a:ext cx="1783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>
                <a:solidFill>
                  <a:srgbClr val="035898"/>
                </a:solidFill>
              </a:rPr>
              <a:t>交易端粉丝画像</a:t>
            </a:r>
            <a:endParaRPr lang="zh-CN" altLang="en-US" b="1">
              <a:solidFill>
                <a:srgbClr val="035898"/>
              </a:solidFill>
            </a:endParaRPr>
          </a:p>
        </p:txBody>
      </p:sp>
      <p:sp>
        <p:nvSpPr>
          <p:cNvPr id="28" name="文本框 27"/>
          <p:cNvSpPr txBox="1"/>
          <p:nvPr>
            <p:custDataLst>
              <p:tags r:id="rId7"/>
            </p:custDataLst>
          </p:nvPr>
        </p:nvSpPr>
        <p:spPr>
          <a:xfrm>
            <a:off x="4238466" y="3202274"/>
            <a:ext cx="1783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>
                <a:solidFill>
                  <a:srgbClr val="035898"/>
                </a:solidFill>
              </a:rPr>
              <a:t>微信端粉丝画像</a:t>
            </a:r>
            <a:endParaRPr lang="zh-CN" altLang="en-US" b="1">
              <a:solidFill>
                <a:srgbClr val="035898"/>
              </a:solidFill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1404570" y="581372"/>
            <a:ext cx="5262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一、标签体系的基础：通过人群画像进行数据收集</a:t>
            </a:r>
            <a:endParaRPr lang="zh-CN" altLang="en-US" b="1" dirty="0"/>
          </a:p>
        </p:txBody>
      </p:sp>
      <p:grpSp>
        <p:nvGrpSpPr>
          <p:cNvPr id="3" name="组合 2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5" name="对角圆角矩形 4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" name="图片 6" descr="resource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文本框 7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398145" y="239395"/>
            <a:ext cx="1013460" cy="1090930"/>
            <a:chOff x="3413" y="3864"/>
            <a:chExt cx="1596" cy="1718"/>
          </a:xfrm>
        </p:grpSpPr>
        <p:pic>
          <p:nvPicPr>
            <p:cNvPr id="19" name="图片 18" descr="六角形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3719" y="4253"/>
              <a:ext cx="1104" cy="101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 dirty="0">
                  <a:latin typeface="微软雅黑" panose="020B0503020204020204" charset="-122"/>
                  <a:ea typeface="微软雅黑" panose="020B0503020204020204" charset="-122"/>
                </a:rPr>
                <a:t>数据收集</a:t>
              </a:r>
              <a:endParaRPr lang="zh-CN" altLang="en-US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404570" y="581372"/>
            <a:ext cx="5262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一、标签体系的基础：通过人群画像进行数据收集</a:t>
            </a:r>
            <a:endParaRPr lang="zh-CN" altLang="en-US" b="1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145" y="1508512"/>
            <a:ext cx="5104342" cy="119551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907" y="2879407"/>
            <a:ext cx="5064580" cy="127648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145" y="4155888"/>
            <a:ext cx="5011156" cy="120391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8623" y="1456134"/>
            <a:ext cx="3829050" cy="3810000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2" name="对角圆角矩形 21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3" name="图片 22" descr="resource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文本框 2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398145" y="239395"/>
            <a:ext cx="1013460" cy="1090930"/>
            <a:chOff x="3413" y="3864"/>
            <a:chExt cx="1596" cy="1718"/>
          </a:xfrm>
        </p:grpSpPr>
        <p:pic>
          <p:nvPicPr>
            <p:cNvPr id="19" name="图片 18" descr="六角形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3719" y="4253"/>
              <a:ext cx="1104" cy="101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 dirty="0">
                  <a:latin typeface="微软雅黑" panose="020B0503020204020204" charset="-122"/>
                  <a:ea typeface="微软雅黑" panose="020B0503020204020204" charset="-122"/>
                </a:rPr>
                <a:t>数据收集</a:t>
              </a:r>
              <a:endParaRPr lang="zh-CN" altLang="en-US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404570" y="581372"/>
            <a:ext cx="5262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一、标签体系的基础：通过人群画像进行数据收集</a:t>
            </a:r>
            <a:endParaRPr lang="zh-CN" altLang="en-US" b="1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412" y="1345726"/>
            <a:ext cx="4594343" cy="93435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126" y="2418209"/>
            <a:ext cx="4596516" cy="92239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774" y="3409129"/>
            <a:ext cx="4603868" cy="93106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0710" y="1132840"/>
            <a:ext cx="3943350" cy="3267075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7724274" y="1330325"/>
            <a:ext cx="1899786" cy="11963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文本框 24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485775" y="398145"/>
            <a:ext cx="341630" cy="280035"/>
            <a:chOff x="4729" y="1585"/>
            <a:chExt cx="842" cy="708"/>
          </a:xfrm>
        </p:grpSpPr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4" name="图片 13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5" name="图片 1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8" name="文本框 7"/>
          <p:cNvSpPr txBox="1"/>
          <p:nvPr/>
        </p:nvSpPr>
        <p:spPr>
          <a:xfrm>
            <a:off x="828349" y="382237"/>
            <a:ext cx="2722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tx1"/>
                </a:solidFill>
                <a:sym typeface="+mn-ea"/>
              </a:rPr>
              <a:t>为什么标签如此重要？</a:t>
            </a:r>
            <a:endParaRPr lang="en-US" altLang="zh-CN" sz="2000" b="1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17" name="椭圆 16"/>
          <p:cNvSpPr/>
          <p:nvPr>
            <p:custDataLst>
              <p:tags r:id="rId4"/>
            </p:custDataLst>
          </p:nvPr>
        </p:nvSpPr>
        <p:spPr>
          <a:xfrm>
            <a:off x="1392819" y="1342877"/>
            <a:ext cx="1447438" cy="1447438"/>
          </a:xfrm>
          <a:prstGeom prst="ellipse">
            <a:avLst/>
          </a:prstGeom>
          <a:solidFill>
            <a:srgbClr val="1D6DC2"/>
          </a:solidFill>
          <a:ln w="28575">
            <a:noFill/>
          </a:ln>
        </p:spPr>
        <p:style>
          <a:lnRef idx="2">
            <a:srgbClr val="1D6DC2">
              <a:shade val="50000"/>
            </a:srgbClr>
          </a:lnRef>
          <a:fillRef idx="1">
            <a:srgbClr val="1D6DC2"/>
          </a:fillRef>
          <a:effectRef idx="0">
            <a:srgbClr val="1D6DC2"/>
          </a:effectRef>
          <a:fontRef idx="minor">
            <a:srgbClr val="FFFFFF"/>
          </a:fontRef>
        </p:style>
        <p:txBody>
          <a:bodyPr lIns="76792" tIns="38396" rIns="76792" bIns="38396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sz="1510" b="1" spc="30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4" name="任意多边形 23"/>
          <p:cNvSpPr/>
          <p:nvPr>
            <p:custDataLst>
              <p:tags r:id="rId5"/>
            </p:custDataLst>
          </p:nvPr>
        </p:nvSpPr>
        <p:spPr>
          <a:xfrm>
            <a:off x="1350710" y="1238939"/>
            <a:ext cx="1593486" cy="1655314"/>
          </a:xfrm>
          <a:custGeom>
            <a:avLst/>
            <a:gdLst>
              <a:gd name="connsiteX0" fmla="*/ 757956 w 1577106"/>
              <a:gd name="connsiteY0" fmla="*/ 0 h 1638300"/>
              <a:gd name="connsiteX1" fmla="*/ 1577106 w 1577106"/>
              <a:gd name="connsiteY1" fmla="*/ 819150 h 1638300"/>
              <a:gd name="connsiteX2" fmla="*/ 757956 w 1577106"/>
              <a:gd name="connsiteY2" fmla="*/ 1638300 h 1638300"/>
              <a:gd name="connsiteX3" fmla="*/ 3179 w 1577106"/>
              <a:gd name="connsiteY3" fmla="*/ 1138000 h 1638300"/>
              <a:gd name="connsiteX4" fmla="*/ 0 w 1577106"/>
              <a:gd name="connsiteY4" fmla="*/ 1127760 h 1638300"/>
              <a:gd name="connsiteX5" fmla="*/ 62811 w 1577106"/>
              <a:gd name="connsiteY5" fmla="*/ 1127760 h 1638300"/>
              <a:gd name="connsiteX6" fmla="*/ 126428 w 1577106"/>
              <a:gd name="connsiteY6" fmla="*/ 1244966 h 1638300"/>
              <a:gd name="connsiteX7" fmla="*/ 757956 w 1577106"/>
              <a:gd name="connsiteY7" fmla="*/ 1580747 h 1638300"/>
              <a:gd name="connsiteX8" fmla="*/ 1519553 w 1577106"/>
              <a:gd name="connsiteY8" fmla="*/ 819150 h 1638300"/>
              <a:gd name="connsiteX9" fmla="*/ 757956 w 1577106"/>
              <a:gd name="connsiteY9" fmla="*/ 57553 h 1638300"/>
              <a:gd name="connsiteX10" fmla="*/ 738906 w 1577106"/>
              <a:gd name="connsiteY10" fmla="*/ 58515 h 1638300"/>
              <a:gd name="connsiteX11" fmla="*/ 738906 w 1577106"/>
              <a:gd name="connsiteY11" fmla="*/ 962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77106" h="1638300">
                <a:moveTo>
                  <a:pt x="757956" y="0"/>
                </a:moveTo>
                <a:cubicBezTo>
                  <a:pt x="1210360" y="0"/>
                  <a:pt x="1577106" y="366746"/>
                  <a:pt x="1577106" y="819150"/>
                </a:cubicBezTo>
                <a:cubicBezTo>
                  <a:pt x="1577106" y="1271554"/>
                  <a:pt x="1210360" y="1638300"/>
                  <a:pt x="757956" y="1638300"/>
                </a:cubicBezTo>
                <a:cubicBezTo>
                  <a:pt x="418653" y="1638300"/>
                  <a:pt x="127533" y="1432005"/>
                  <a:pt x="3179" y="1138000"/>
                </a:cubicBezTo>
                <a:lnTo>
                  <a:pt x="0" y="1127760"/>
                </a:lnTo>
                <a:lnTo>
                  <a:pt x="62811" y="1127760"/>
                </a:lnTo>
                <a:lnTo>
                  <a:pt x="126428" y="1244966"/>
                </a:lnTo>
                <a:cubicBezTo>
                  <a:pt x="263293" y="1447552"/>
                  <a:pt x="495070" y="1580747"/>
                  <a:pt x="757956" y="1580747"/>
                </a:cubicBezTo>
                <a:cubicBezTo>
                  <a:pt x="1178574" y="1580747"/>
                  <a:pt x="1519553" y="1239768"/>
                  <a:pt x="1519553" y="819150"/>
                </a:cubicBezTo>
                <a:cubicBezTo>
                  <a:pt x="1519553" y="398532"/>
                  <a:pt x="1178574" y="57553"/>
                  <a:pt x="757956" y="57553"/>
                </a:cubicBezTo>
                <a:lnTo>
                  <a:pt x="738906" y="58515"/>
                </a:lnTo>
                <a:lnTo>
                  <a:pt x="738906" y="962"/>
                </a:lnTo>
                <a:close/>
              </a:path>
            </a:pathLst>
          </a:custGeom>
          <a:solidFill>
            <a:srgbClr val="FFFFFF">
              <a:lumMod val="85000"/>
            </a:srgbClr>
          </a:solidFill>
          <a:ln>
            <a:noFill/>
          </a:ln>
        </p:spPr>
        <p:style>
          <a:lnRef idx="2">
            <a:srgbClr val="1D6DC2">
              <a:shade val="50000"/>
            </a:srgbClr>
          </a:lnRef>
          <a:fillRef idx="1">
            <a:srgbClr val="1D6DC2"/>
          </a:fillRef>
          <a:effectRef idx="0">
            <a:srgbClr val="1D6DC2"/>
          </a:effectRef>
          <a:fontRef idx="minor">
            <a:srgbClr val="FFFFFF"/>
          </a:fontRef>
        </p:style>
        <p:txBody>
          <a:bodyPr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zh-CN" altLang="en-US" sz="1510">
              <a:solidFill>
                <a:srgbClr val="000000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5" name="文本框 24"/>
          <p:cNvSpPr txBox="1"/>
          <p:nvPr>
            <p:custDataLst>
              <p:tags r:id="rId6"/>
            </p:custDataLst>
          </p:nvPr>
        </p:nvSpPr>
        <p:spPr>
          <a:xfrm>
            <a:off x="850266" y="3307716"/>
            <a:ext cx="2594374" cy="121279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用户的共性特点打成标签</a:t>
            </a:r>
            <a:br>
              <a:rPr lang="zh-CN" altLang="en-US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</a:br>
            <a:r>
              <a:rPr lang="en-US" altLang="zh-CN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1</a:t>
            </a:r>
            <a:r>
              <a:rPr lang="zh-CN" altLang="en-US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个用户身上可能有多个标签</a:t>
            </a:r>
            <a:br>
              <a:rPr lang="zh-CN" altLang="en-US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</a:br>
            <a:endParaRPr lang="zh-CN" altLang="en-US" sz="1345" spc="15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6" name="燕尾形 25"/>
          <p:cNvSpPr/>
          <p:nvPr>
            <p:custDataLst>
              <p:tags r:id="rId7"/>
            </p:custDataLst>
          </p:nvPr>
        </p:nvSpPr>
        <p:spPr>
          <a:xfrm>
            <a:off x="3299888" y="1658542"/>
            <a:ext cx="677524" cy="816109"/>
          </a:xfrm>
          <a:prstGeom prst="chevron">
            <a:avLst/>
          </a:prstGeom>
          <a:solidFill>
            <a:srgbClr val="0088D5">
              <a:lumMod val="60000"/>
              <a:lumOff val="40000"/>
            </a:srgbClr>
          </a:solidFill>
          <a:ln>
            <a:noFill/>
          </a:ln>
        </p:spPr>
        <p:style>
          <a:lnRef idx="2">
            <a:srgbClr val="1D6DC2">
              <a:shade val="50000"/>
            </a:srgbClr>
          </a:lnRef>
          <a:fillRef idx="1">
            <a:srgbClr val="1D6DC2"/>
          </a:fillRef>
          <a:effectRef idx="0">
            <a:srgbClr val="1D6DC2"/>
          </a:effectRef>
          <a:fontRef idx="minor">
            <a:srgbClr val="FFFFFF"/>
          </a:fontRef>
        </p:style>
        <p:txBody>
          <a:bodyPr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zh-CN" altLang="en-US" sz="1510">
              <a:solidFill>
                <a:srgbClr val="000000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7" name="椭圆 26"/>
          <p:cNvSpPr/>
          <p:nvPr>
            <p:custDataLst>
              <p:tags r:id="rId8"/>
            </p:custDataLst>
          </p:nvPr>
        </p:nvSpPr>
        <p:spPr>
          <a:xfrm>
            <a:off x="4406128" y="1342877"/>
            <a:ext cx="1447438" cy="1447438"/>
          </a:xfrm>
          <a:prstGeom prst="ellipse">
            <a:avLst/>
          </a:prstGeom>
          <a:solidFill>
            <a:srgbClr val="0088D5"/>
          </a:solidFill>
          <a:ln w="28575">
            <a:noFill/>
          </a:ln>
        </p:spPr>
        <p:style>
          <a:lnRef idx="2">
            <a:srgbClr val="1D6DC2">
              <a:shade val="50000"/>
            </a:srgbClr>
          </a:lnRef>
          <a:fillRef idx="1">
            <a:srgbClr val="1D6DC2"/>
          </a:fillRef>
          <a:effectRef idx="0">
            <a:srgbClr val="1D6DC2"/>
          </a:effectRef>
          <a:fontRef idx="minor">
            <a:srgbClr val="FFFFFF"/>
          </a:fontRef>
        </p:style>
        <p:txBody>
          <a:bodyPr lIns="76792" tIns="38396" rIns="76792" bIns="38396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sz="1510" b="1" spc="30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8" name="任意多边形 27"/>
          <p:cNvSpPr/>
          <p:nvPr>
            <p:custDataLst>
              <p:tags r:id="rId9"/>
            </p:custDataLst>
          </p:nvPr>
        </p:nvSpPr>
        <p:spPr>
          <a:xfrm>
            <a:off x="4364020" y="1238939"/>
            <a:ext cx="1593486" cy="1655314"/>
          </a:xfrm>
          <a:custGeom>
            <a:avLst/>
            <a:gdLst>
              <a:gd name="connsiteX0" fmla="*/ 757956 w 1577106"/>
              <a:gd name="connsiteY0" fmla="*/ 0 h 1638300"/>
              <a:gd name="connsiteX1" fmla="*/ 1577106 w 1577106"/>
              <a:gd name="connsiteY1" fmla="*/ 819150 h 1638300"/>
              <a:gd name="connsiteX2" fmla="*/ 757956 w 1577106"/>
              <a:gd name="connsiteY2" fmla="*/ 1638300 h 1638300"/>
              <a:gd name="connsiteX3" fmla="*/ 3179 w 1577106"/>
              <a:gd name="connsiteY3" fmla="*/ 1138000 h 1638300"/>
              <a:gd name="connsiteX4" fmla="*/ 0 w 1577106"/>
              <a:gd name="connsiteY4" fmla="*/ 1127760 h 1638300"/>
              <a:gd name="connsiteX5" fmla="*/ 62811 w 1577106"/>
              <a:gd name="connsiteY5" fmla="*/ 1127760 h 1638300"/>
              <a:gd name="connsiteX6" fmla="*/ 126428 w 1577106"/>
              <a:gd name="connsiteY6" fmla="*/ 1244966 h 1638300"/>
              <a:gd name="connsiteX7" fmla="*/ 757956 w 1577106"/>
              <a:gd name="connsiteY7" fmla="*/ 1580747 h 1638300"/>
              <a:gd name="connsiteX8" fmla="*/ 1519553 w 1577106"/>
              <a:gd name="connsiteY8" fmla="*/ 819150 h 1638300"/>
              <a:gd name="connsiteX9" fmla="*/ 757956 w 1577106"/>
              <a:gd name="connsiteY9" fmla="*/ 57553 h 1638300"/>
              <a:gd name="connsiteX10" fmla="*/ 738906 w 1577106"/>
              <a:gd name="connsiteY10" fmla="*/ 58515 h 1638300"/>
              <a:gd name="connsiteX11" fmla="*/ 738906 w 1577106"/>
              <a:gd name="connsiteY11" fmla="*/ 962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77106" h="1638300">
                <a:moveTo>
                  <a:pt x="757956" y="0"/>
                </a:moveTo>
                <a:cubicBezTo>
                  <a:pt x="1210360" y="0"/>
                  <a:pt x="1577106" y="366746"/>
                  <a:pt x="1577106" y="819150"/>
                </a:cubicBezTo>
                <a:cubicBezTo>
                  <a:pt x="1577106" y="1271554"/>
                  <a:pt x="1210360" y="1638300"/>
                  <a:pt x="757956" y="1638300"/>
                </a:cubicBezTo>
                <a:cubicBezTo>
                  <a:pt x="418653" y="1638300"/>
                  <a:pt x="127533" y="1432005"/>
                  <a:pt x="3179" y="1138000"/>
                </a:cubicBezTo>
                <a:lnTo>
                  <a:pt x="0" y="1127760"/>
                </a:lnTo>
                <a:lnTo>
                  <a:pt x="62811" y="1127760"/>
                </a:lnTo>
                <a:lnTo>
                  <a:pt x="126428" y="1244966"/>
                </a:lnTo>
                <a:cubicBezTo>
                  <a:pt x="263293" y="1447552"/>
                  <a:pt x="495070" y="1580747"/>
                  <a:pt x="757956" y="1580747"/>
                </a:cubicBezTo>
                <a:cubicBezTo>
                  <a:pt x="1178574" y="1580747"/>
                  <a:pt x="1519553" y="1239768"/>
                  <a:pt x="1519553" y="819150"/>
                </a:cubicBezTo>
                <a:cubicBezTo>
                  <a:pt x="1519553" y="398532"/>
                  <a:pt x="1178574" y="57553"/>
                  <a:pt x="757956" y="57553"/>
                </a:cubicBezTo>
                <a:lnTo>
                  <a:pt x="738906" y="58515"/>
                </a:lnTo>
                <a:lnTo>
                  <a:pt x="738906" y="962"/>
                </a:lnTo>
                <a:close/>
              </a:path>
            </a:pathLst>
          </a:custGeom>
          <a:solidFill>
            <a:srgbClr val="FFFFFF">
              <a:lumMod val="85000"/>
            </a:srgbClr>
          </a:solidFill>
          <a:ln>
            <a:noFill/>
          </a:ln>
        </p:spPr>
        <p:style>
          <a:lnRef idx="2">
            <a:srgbClr val="1D6DC2">
              <a:shade val="50000"/>
            </a:srgbClr>
          </a:lnRef>
          <a:fillRef idx="1">
            <a:srgbClr val="1D6DC2"/>
          </a:fillRef>
          <a:effectRef idx="0">
            <a:srgbClr val="1D6DC2"/>
          </a:effectRef>
          <a:fontRef idx="minor">
            <a:srgbClr val="FFFFFF"/>
          </a:fontRef>
        </p:style>
        <p:txBody>
          <a:bodyPr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zh-CN" altLang="en-US" sz="1510">
              <a:solidFill>
                <a:srgbClr val="000000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9" name="文本框 28"/>
          <p:cNvSpPr txBox="1"/>
          <p:nvPr>
            <p:custDataLst>
              <p:tags r:id="rId10"/>
            </p:custDataLst>
          </p:nvPr>
        </p:nvSpPr>
        <p:spPr>
          <a:xfrm>
            <a:off x="3832661" y="3307716"/>
            <a:ext cx="2594374" cy="121279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同一个标签下就是同一类人</a:t>
            </a:r>
            <a:br>
              <a:rPr lang="zh-CN" altLang="en-US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</a:br>
            <a:r>
              <a:rPr lang="zh-CN" altLang="en-US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多个标签就组成人群包</a:t>
            </a:r>
            <a:br>
              <a:rPr lang="zh-CN" altLang="en-US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</a:br>
            <a:r>
              <a:rPr lang="zh-CN" altLang="en-US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如女性</a:t>
            </a:r>
            <a:r>
              <a:rPr lang="en-US" altLang="zh-CN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+</a:t>
            </a:r>
            <a:r>
              <a:rPr lang="zh-CN" altLang="en-US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母婴</a:t>
            </a:r>
            <a:r>
              <a:rPr lang="en-US" altLang="zh-CN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+</a:t>
            </a:r>
            <a:r>
              <a:rPr lang="zh-CN" altLang="en-US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奶粉</a:t>
            </a:r>
            <a:r>
              <a:rPr lang="en-US" altLang="zh-CN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=</a:t>
            </a:r>
            <a:r>
              <a:rPr lang="zh-CN" altLang="en-US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新手妈妈</a:t>
            </a:r>
            <a:endParaRPr lang="zh-CN" altLang="en-US" sz="1345" spc="15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0" name="燕尾形 29"/>
          <p:cNvSpPr/>
          <p:nvPr>
            <p:custDataLst>
              <p:tags r:id="rId11"/>
            </p:custDataLst>
          </p:nvPr>
        </p:nvSpPr>
        <p:spPr>
          <a:xfrm>
            <a:off x="6282283" y="1658542"/>
            <a:ext cx="677524" cy="816109"/>
          </a:xfrm>
          <a:prstGeom prst="chevron">
            <a:avLst/>
          </a:prstGeom>
          <a:solidFill>
            <a:srgbClr val="009ECA">
              <a:lumMod val="60000"/>
              <a:lumOff val="40000"/>
            </a:srgbClr>
          </a:solidFill>
          <a:ln>
            <a:noFill/>
          </a:ln>
        </p:spPr>
        <p:style>
          <a:lnRef idx="2">
            <a:srgbClr val="1D6DC2">
              <a:shade val="50000"/>
            </a:srgbClr>
          </a:lnRef>
          <a:fillRef idx="1">
            <a:srgbClr val="1D6DC2"/>
          </a:fillRef>
          <a:effectRef idx="0">
            <a:srgbClr val="1D6DC2"/>
          </a:effectRef>
          <a:fontRef idx="minor">
            <a:srgbClr val="FFFFFF"/>
          </a:fontRef>
        </p:style>
        <p:txBody>
          <a:bodyPr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zh-CN" altLang="en-US" sz="1510">
              <a:solidFill>
                <a:srgbClr val="000000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1" name="椭圆 30"/>
          <p:cNvSpPr/>
          <p:nvPr>
            <p:custDataLst>
              <p:tags r:id="rId12"/>
            </p:custDataLst>
          </p:nvPr>
        </p:nvSpPr>
        <p:spPr>
          <a:xfrm>
            <a:off x="7388523" y="1342877"/>
            <a:ext cx="1447438" cy="1447438"/>
          </a:xfrm>
          <a:prstGeom prst="ellipse">
            <a:avLst/>
          </a:prstGeom>
          <a:solidFill>
            <a:srgbClr val="009ECA"/>
          </a:solidFill>
          <a:ln w="28575">
            <a:noFill/>
          </a:ln>
        </p:spPr>
        <p:style>
          <a:lnRef idx="2">
            <a:srgbClr val="1D6DC2">
              <a:shade val="50000"/>
            </a:srgbClr>
          </a:lnRef>
          <a:fillRef idx="1">
            <a:srgbClr val="1D6DC2"/>
          </a:fillRef>
          <a:effectRef idx="0">
            <a:srgbClr val="1D6DC2"/>
          </a:effectRef>
          <a:fontRef idx="minor">
            <a:srgbClr val="FFFFFF"/>
          </a:fontRef>
        </p:style>
        <p:txBody>
          <a:bodyPr lIns="76792" tIns="38396" rIns="76792" bIns="38396" rtlCol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sz="1510" b="1" spc="30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8" name="任意多边形 37"/>
          <p:cNvSpPr/>
          <p:nvPr>
            <p:custDataLst>
              <p:tags r:id="rId13"/>
            </p:custDataLst>
          </p:nvPr>
        </p:nvSpPr>
        <p:spPr>
          <a:xfrm>
            <a:off x="7346414" y="1238939"/>
            <a:ext cx="1593486" cy="1655314"/>
          </a:xfrm>
          <a:custGeom>
            <a:avLst/>
            <a:gdLst>
              <a:gd name="connsiteX0" fmla="*/ 757956 w 1577106"/>
              <a:gd name="connsiteY0" fmla="*/ 0 h 1638300"/>
              <a:gd name="connsiteX1" fmla="*/ 1577106 w 1577106"/>
              <a:gd name="connsiteY1" fmla="*/ 819150 h 1638300"/>
              <a:gd name="connsiteX2" fmla="*/ 757956 w 1577106"/>
              <a:gd name="connsiteY2" fmla="*/ 1638300 h 1638300"/>
              <a:gd name="connsiteX3" fmla="*/ 3179 w 1577106"/>
              <a:gd name="connsiteY3" fmla="*/ 1138000 h 1638300"/>
              <a:gd name="connsiteX4" fmla="*/ 0 w 1577106"/>
              <a:gd name="connsiteY4" fmla="*/ 1127760 h 1638300"/>
              <a:gd name="connsiteX5" fmla="*/ 62811 w 1577106"/>
              <a:gd name="connsiteY5" fmla="*/ 1127760 h 1638300"/>
              <a:gd name="connsiteX6" fmla="*/ 126428 w 1577106"/>
              <a:gd name="connsiteY6" fmla="*/ 1244966 h 1638300"/>
              <a:gd name="connsiteX7" fmla="*/ 757956 w 1577106"/>
              <a:gd name="connsiteY7" fmla="*/ 1580747 h 1638300"/>
              <a:gd name="connsiteX8" fmla="*/ 1519553 w 1577106"/>
              <a:gd name="connsiteY8" fmla="*/ 819150 h 1638300"/>
              <a:gd name="connsiteX9" fmla="*/ 757956 w 1577106"/>
              <a:gd name="connsiteY9" fmla="*/ 57553 h 1638300"/>
              <a:gd name="connsiteX10" fmla="*/ 738906 w 1577106"/>
              <a:gd name="connsiteY10" fmla="*/ 58515 h 1638300"/>
              <a:gd name="connsiteX11" fmla="*/ 738906 w 1577106"/>
              <a:gd name="connsiteY11" fmla="*/ 962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77106" h="1638300">
                <a:moveTo>
                  <a:pt x="757956" y="0"/>
                </a:moveTo>
                <a:cubicBezTo>
                  <a:pt x="1210360" y="0"/>
                  <a:pt x="1577106" y="366746"/>
                  <a:pt x="1577106" y="819150"/>
                </a:cubicBezTo>
                <a:cubicBezTo>
                  <a:pt x="1577106" y="1271554"/>
                  <a:pt x="1210360" y="1638300"/>
                  <a:pt x="757956" y="1638300"/>
                </a:cubicBezTo>
                <a:cubicBezTo>
                  <a:pt x="418653" y="1638300"/>
                  <a:pt x="127533" y="1432005"/>
                  <a:pt x="3179" y="1138000"/>
                </a:cubicBezTo>
                <a:lnTo>
                  <a:pt x="0" y="1127760"/>
                </a:lnTo>
                <a:lnTo>
                  <a:pt x="62811" y="1127760"/>
                </a:lnTo>
                <a:lnTo>
                  <a:pt x="126428" y="1244966"/>
                </a:lnTo>
                <a:cubicBezTo>
                  <a:pt x="263293" y="1447552"/>
                  <a:pt x="495070" y="1580747"/>
                  <a:pt x="757956" y="1580747"/>
                </a:cubicBezTo>
                <a:cubicBezTo>
                  <a:pt x="1178574" y="1580747"/>
                  <a:pt x="1519553" y="1239768"/>
                  <a:pt x="1519553" y="819150"/>
                </a:cubicBezTo>
                <a:cubicBezTo>
                  <a:pt x="1519553" y="398532"/>
                  <a:pt x="1178574" y="57553"/>
                  <a:pt x="757956" y="57553"/>
                </a:cubicBezTo>
                <a:lnTo>
                  <a:pt x="738906" y="58515"/>
                </a:lnTo>
                <a:lnTo>
                  <a:pt x="738906" y="962"/>
                </a:lnTo>
                <a:close/>
              </a:path>
            </a:pathLst>
          </a:custGeom>
          <a:solidFill>
            <a:srgbClr val="FFFFFF">
              <a:lumMod val="85000"/>
            </a:srgbClr>
          </a:solidFill>
          <a:ln>
            <a:noFill/>
          </a:ln>
        </p:spPr>
        <p:style>
          <a:lnRef idx="2">
            <a:srgbClr val="1D6DC2">
              <a:shade val="50000"/>
            </a:srgbClr>
          </a:lnRef>
          <a:fillRef idx="1">
            <a:srgbClr val="1D6DC2"/>
          </a:fillRef>
          <a:effectRef idx="0">
            <a:srgbClr val="1D6DC2"/>
          </a:effectRef>
          <a:fontRef idx="minor">
            <a:srgbClr val="FFFFFF"/>
          </a:fontRef>
        </p:style>
        <p:txBody>
          <a:bodyPr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zh-CN" altLang="en-US" sz="1510">
              <a:solidFill>
                <a:srgbClr val="000000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9" name="文本框 38"/>
          <p:cNvSpPr txBox="1"/>
          <p:nvPr>
            <p:custDataLst>
              <p:tags r:id="rId14"/>
            </p:custDataLst>
          </p:nvPr>
        </p:nvSpPr>
        <p:spPr>
          <a:xfrm>
            <a:off x="6815055" y="3307716"/>
            <a:ext cx="2594374" cy="121279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多个标签的组合形成人群包</a:t>
            </a:r>
            <a:br>
              <a:rPr lang="zh-CN" altLang="en-US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</a:br>
            <a:r>
              <a:rPr lang="zh-CN" altLang="en-US" sz="1345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人群包就可以分类运营</a:t>
            </a:r>
            <a:endParaRPr lang="zh-CN" altLang="en-US" sz="1345" spc="15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2" name="文本框 41"/>
          <p:cNvSpPr txBox="1"/>
          <p:nvPr>
            <p:custDataLst>
              <p:tags r:id="rId15"/>
            </p:custDataLst>
          </p:nvPr>
        </p:nvSpPr>
        <p:spPr>
          <a:xfrm>
            <a:off x="1586063" y="1630616"/>
            <a:ext cx="1060951" cy="871961"/>
          </a:xfrm>
          <a:prstGeom prst="rect">
            <a:avLst/>
          </a:prstGeom>
          <a:noFill/>
        </p:spPr>
        <p:txBody>
          <a:bodyPr wrap="square" rtlCol="0" anchor="ctr">
            <a:normAutofit lnSpcReduction="20000"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 sz="2800" b="1" spc="3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sz="2350">
                <a:sym typeface="Arial" panose="020B0604020202020204" pitchFamily="34" charset="0"/>
              </a:rPr>
              <a:t>人群</a:t>
            </a:r>
            <a:br>
              <a:rPr lang="zh-CN" altLang="en-US" sz="2350">
                <a:sym typeface="Arial" panose="020B0604020202020204" pitchFamily="34" charset="0"/>
              </a:rPr>
            </a:br>
            <a:r>
              <a:rPr lang="zh-CN" altLang="en-US" sz="2350">
                <a:sym typeface="Arial" panose="020B0604020202020204" pitchFamily="34" charset="0"/>
              </a:rPr>
              <a:t>归类</a:t>
            </a:r>
            <a:endParaRPr lang="zh-CN" altLang="en-US" sz="2350">
              <a:sym typeface="Arial" panose="020B0604020202020204" pitchFamily="34" charset="0"/>
            </a:endParaRPr>
          </a:p>
        </p:txBody>
      </p:sp>
      <p:sp>
        <p:nvSpPr>
          <p:cNvPr id="43" name="文本框 42"/>
          <p:cNvSpPr txBox="1"/>
          <p:nvPr>
            <p:custDataLst>
              <p:tags r:id="rId16"/>
            </p:custDataLst>
          </p:nvPr>
        </p:nvSpPr>
        <p:spPr>
          <a:xfrm>
            <a:off x="4599372" y="1630616"/>
            <a:ext cx="1060951" cy="871961"/>
          </a:xfrm>
          <a:prstGeom prst="rect">
            <a:avLst/>
          </a:prstGeom>
          <a:noFill/>
        </p:spPr>
        <p:txBody>
          <a:bodyPr wrap="square" rtlCol="0" anchor="ctr">
            <a:normAutofit lnSpcReduction="20000"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 sz="2800" b="1" spc="3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sz="2350">
                <a:sym typeface="Arial" panose="020B0604020202020204" pitchFamily="34" charset="0"/>
              </a:rPr>
              <a:t>人群包</a:t>
            </a:r>
            <a:endParaRPr lang="zh-CN" altLang="en-US" sz="2350">
              <a:sym typeface="Arial" panose="020B0604020202020204" pitchFamily="34" charset="0"/>
            </a:endParaRPr>
          </a:p>
        </p:txBody>
      </p:sp>
      <p:sp>
        <p:nvSpPr>
          <p:cNvPr id="44" name="文本框 43"/>
          <p:cNvSpPr txBox="1"/>
          <p:nvPr>
            <p:custDataLst>
              <p:tags r:id="rId17"/>
            </p:custDataLst>
          </p:nvPr>
        </p:nvSpPr>
        <p:spPr>
          <a:xfrm>
            <a:off x="7581767" y="1630616"/>
            <a:ext cx="1060951" cy="871961"/>
          </a:xfrm>
          <a:prstGeom prst="rect">
            <a:avLst/>
          </a:prstGeom>
          <a:noFill/>
        </p:spPr>
        <p:txBody>
          <a:bodyPr wrap="square" rtlCol="0" anchor="ctr">
            <a:normAutofit lnSpcReduction="20000"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 sz="2800" b="1" spc="30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sz="2350">
                <a:sym typeface="Arial" panose="020B0604020202020204" pitchFamily="34" charset="0"/>
              </a:rPr>
              <a:t>分层运营</a:t>
            </a:r>
            <a:endParaRPr lang="zh-CN" altLang="en-US" sz="2350"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398145" y="239395"/>
            <a:ext cx="1013460" cy="1090930"/>
            <a:chOff x="3413" y="3864"/>
            <a:chExt cx="1596" cy="1718"/>
          </a:xfrm>
        </p:grpSpPr>
        <p:pic>
          <p:nvPicPr>
            <p:cNvPr id="19" name="图片 18" descr="六角形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3719" y="4253"/>
              <a:ext cx="1104" cy="101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 dirty="0">
                  <a:latin typeface="微软雅黑" panose="020B0503020204020204" charset="-122"/>
                  <a:ea typeface="微软雅黑" panose="020B0503020204020204" charset="-122"/>
                </a:rPr>
                <a:t>数据收集</a:t>
              </a:r>
              <a:endParaRPr lang="zh-CN" altLang="en-US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404570" y="581372"/>
            <a:ext cx="5262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一、标签体系的基础：通过人群画像进行数据收集</a:t>
            </a:r>
            <a:endParaRPr lang="zh-CN" altLang="en-US" b="1" dirty="0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495" y="1071580"/>
            <a:ext cx="8114030" cy="4378449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398145" y="239395"/>
            <a:ext cx="1013460" cy="1090930"/>
            <a:chOff x="3413" y="3864"/>
            <a:chExt cx="1596" cy="1718"/>
          </a:xfrm>
        </p:grpSpPr>
        <p:pic>
          <p:nvPicPr>
            <p:cNvPr id="19" name="图片 18" descr="六角形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3719" y="4253"/>
              <a:ext cx="1104" cy="101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 dirty="0">
                  <a:latin typeface="微软雅黑" panose="020B0503020204020204" charset="-122"/>
                  <a:ea typeface="微软雅黑" panose="020B0503020204020204" charset="-122"/>
                </a:rPr>
                <a:t>数据收集</a:t>
              </a:r>
              <a:endParaRPr lang="zh-CN" altLang="en-US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404570" y="581372"/>
            <a:ext cx="5262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一、标签体系的基础：通过人群画像进行数据收集</a:t>
            </a:r>
            <a:endParaRPr lang="zh-CN" altLang="en-US" b="1" dirty="0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0971" y="1087465"/>
            <a:ext cx="8234664" cy="4185575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7" name="对角圆角矩形 6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398145" y="239395"/>
            <a:ext cx="1013460" cy="1090930"/>
            <a:chOff x="3413" y="3864"/>
            <a:chExt cx="1596" cy="1718"/>
          </a:xfrm>
        </p:grpSpPr>
        <p:pic>
          <p:nvPicPr>
            <p:cNvPr id="19" name="图片 18" descr="六角形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3719" y="4253"/>
              <a:ext cx="1104" cy="101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 dirty="0">
                  <a:latin typeface="微软雅黑" panose="020B0503020204020204" charset="-122"/>
                  <a:ea typeface="微软雅黑" panose="020B0503020204020204" charset="-122"/>
                </a:rPr>
                <a:t>数据收集</a:t>
              </a:r>
              <a:endParaRPr lang="zh-CN" altLang="en-US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3545911" y="2992967"/>
            <a:ext cx="2818765" cy="514350"/>
            <a:chOff x="5743" y="2751"/>
            <a:chExt cx="4439" cy="810"/>
          </a:xfrm>
        </p:grpSpPr>
        <p:sp>
          <p:nvSpPr>
            <p:cNvPr id="22" name="矩形 21"/>
            <p:cNvSpPr/>
            <p:nvPr/>
          </p:nvSpPr>
          <p:spPr>
            <a:xfrm>
              <a:off x="6746" y="2751"/>
              <a:ext cx="3437" cy="811"/>
            </a:xfrm>
            <a:prstGeom prst="rect">
              <a:avLst/>
            </a:prstGeom>
            <a:solidFill>
              <a:srgbClr val="E4DA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3" name="图片 22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49" y="2853"/>
              <a:ext cx="337" cy="709"/>
            </a:xfrm>
            <a:prstGeom prst="rect">
              <a:avLst/>
            </a:prstGeom>
          </p:spPr>
        </p:pic>
        <p:pic>
          <p:nvPicPr>
            <p:cNvPr id="24" name="图片 23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96" y="2853"/>
              <a:ext cx="337" cy="709"/>
            </a:xfrm>
            <a:prstGeom prst="rect">
              <a:avLst/>
            </a:prstGeom>
          </p:spPr>
        </p:pic>
        <p:pic>
          <p:nvPicPr>
            <p:cNvPr id="25" name="图片 24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43" y="2853"/>
              <a:ext cx="337" cy="709"/>
            </a:xfrm>
            <a:prstGeom prst="rect">
              <a:avLst/>
            </a:prstGeom>
          </p:spPr>
        </p:pic>
      </p:grpSp>
      <p:sp>
        <p:nvSpPr>
          <p:cNvPr id="26" name="文本框 25"/>
          <p:cNvSpPr txBox="1"/>
          <p:nvPr>
            <p:custDataLst>
              <p:tags r:id="rId5"/>
            </p:custDataLst>
          </p:nvPr>
        </p:nvSpPr>
        <p:spPr>
          <a:xfrm>
            <a:off x="4354266" y="2034752"/>
            <a:ext cx="1783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>
                <a:solidFill>
                  <a:srgbClr val="035898"/>
                </a:solidFill>
              </a:rPr>
              <a:t>内容端粉丝画像</a:t>
            </a:r>
            <a:endParaRPr lang="zh-CN" altLang="en-US" b="1">
              <a:solidFill>
                <a:srgbClr val="035898"/>
              </a:solidFill>
            </a:endParaRPr>
          </a:p>
        </p:txBody>
      </p:sp>
      <p:sp>
        <p:nvSpPr>
          <p:cNvPr id="27" name="文本框 26"/>
          <p:cNvSpPr txBox="1"/>
          <p:nvPr>
            <p:custDataLst>
              <p:tags r:id="rId6"/>
            </p:custDataLst>
          </p:nvPr>
        </p:nvSpPr>
        <p:spPr>
          <a:xfrm>
            <a:off x="4354266" y="2552277"/>
            <a:ext cx="1783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>
                <a:solidFill>
                  <a:srgbClr val="035898"/>
                </a:solidFill>
              </a:rPr>
              <a:t>交易端粉丝画像</a:t>
            </a:r>
            <a:endParaRPr lang="zh-CN" altLang="en-US" b="1">
              <a:solidFill>
                <a:srgbClr val="035898"/>
              </a:solidFill>
            </a:endParaRPr>
          </a:p>
        </p:txBody>
      </p:sp>
      <p:sp>
        <p:nvSpPr>
          <p:cNvPr id="28" name="文本框 27"/>
          <p:cNvSpPr txBox="1"/>
          <p:nvPr>
            <p:custDataLst>
              <p:tags r:id="rId7"/>
            </p:custDataLst>
          </p:nvPr>
        </p:nvSpPr>
        <p:spPr>
          <a:xfrm>
            <a:off x="4354266" y="3069802"/>
            <a:ext cx="1783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>
                <a:solidFill>
                  <a:srgbClr val="035898"/>
                </a:solidFill>
              </a:rPr>
              <a:t>微信端粉丝画像</a:t>
            </a:r>
            <a:endParaRPr lang="zh-CN" altLang="en-US" b="1">
              <a:solidFill>
                <a:srgbClr val="035898"/>
              </a:solidFill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1404570" y="581372"/>
            <a:ext cx="5262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一、标签体系的基础：通过人群画像进行数据收集</a:t>
            </a:r>
            <a:endParaRPr lang="zh-CN" altLang="en-US" b="1" dirty="0"/>
          </a:p>
        </p:txBody>
      </p:sp>
      <p:grpSp>
        <p:nvGrpSpPr>
          <p:cNvPr id="3" name="组合 2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5" name="对角圆角矩形 4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" name="图片 6" descr="resource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文本框 7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398145" y="239395"/>
            <a:ext cx="1013460" cy="1090930"/>
            <a:chOff x="3413" y="3864"/>
            <a:chExt cx="1596" cy="1718"/>
          </a:xfrm>
        </p:grpSpPr>
        <p:pic>
          <p:nvPicPr>
            <p:cNvPr id="19" name="图片 18" descr="六角形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3719" y="4253"/>
              <a:ext cx="1104" cy="101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 dirty="0">
                  <a:latin typeface="微软雅黑" panose="020B0503020204020204" charset="-122"/>
                  <a:ea typeface="微软雅黑" panose="020B0503020204020204" charset="-122"/>
                </a:rPr>
                <a:t>数据收集</a:t>
              </a:r>
              <a:endParaRPr lang="zh-CN" altLang="en-US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404570" y="581372"/>
            <a:ext cx="5262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一、标签体系的基础：通过人群画像进行数据收集</a:t>
            </a:r>
            <a:endParaRPr lang="zh-CN" altLang="en-US" b="1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2708" y="981422"/>
            <a:ext cx="8324850" cy="457200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1087438" y="1102572"/>
          <a:ext cx="8330565" cy="4225925"/>
        </p:xfrm>
        <a:graphic>
          <a:graphicData uri="http://schemas.openxmlformats.org/drawingml/2006/table">
            <a:tbl>
              <a:tblPr/>
              <a:tblGrid>
                <a:gridCol w="633800"/>
                <a:gridCol w="590389"/>
                <a:gridCol w="670700"/>
                <a:gridCol w="1206825"/>
                <a:gridCol w="1640934"/>
                <a:gridCol w="2578612"/>
                <a:gridCol w="1009305"/>
              </a:tblGrid>
              <a:tr h="307036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700" b="1" i="0" u="none" strike="noStrike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标签类型</a:t>
                      </a:r>
                      <a:endParaRPr lang="zh-CN" altLang="en-US" sz="700" b="1" i="0" u="none" strike="noStrike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700" b="1" i="0" u="none" strike="noStrike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一级标签</a:t>
                      </a:r>
                      <a:endParaRPr lang="zh-CN" altLang="en-US" sz="700" b="1" i="0" u="none" strike="noStrike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700" b="1" i="0" u="none" strike="noStrike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二级标签</a:t>
                      </a:r>
                      <a:endParaRPr lang="zh-CN" altLang="en-US" sz="700" b="1" i="0" u="none" strike="noStrike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700" b="1" i="0" u="none" strike="noStrike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三级标签</a:t>
                      </a:r>
                      <a:endParaRPr lang="zh-CN" altLang="en-US" sz="700" b="1" i="0" u="none" strike="noStrike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700" b="1" i="0" u="none" strike="noStrike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四级标签（标签实例）</a:t>
                      </a:r>
                      <a:endParaRPr lang="zh-CN" altLang="en-US" sz="700" b="1" i="0" u="none" strike="noStrike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700" b="1" i="0" u="none" strike="noStrike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规则定义</a:t>
                      </a:r>
                      <a:endParaRPr lang="zh-CN" altLang="en-US" sz="700" b="1" i="0" u="none" strike="noStrike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700" b="1" i="0" u="none" strike="noStrike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判定办法</a:t>
                      </a:r>
                      <a:endParaRPr lang="zh-CN" altLang="en-US" sz="700" b="1" i="0" u="none" strike="noStrike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</a:tr>
              <a:tr h="133979">
                <a:tc rowSpan="29"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1" i="0" u="none" strike="noStrike">
                          <a:solidFill>
                            <a:srgbClr val="FF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特征标签</a:t>
                      </a:r>
                      <a:endParaRPr lang="zh-CN" altLang="en-US" sz="600" b="1" i="0" u="none" strike="noStrike">
                        <a:solidFill>
                          <a:srgbClr val="FF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人口属性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基本信息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性别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男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77.5%</a:t>
                      </a:r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，事实数据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33979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女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22.5%</a:t>
                      </a:r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，事实数据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33979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未知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事实数据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33979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年龄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26-30</a:t>
                      </a:r>
                      <a:endParaRPr lang="en-US" altLang="zh-CN" sz="6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事实数据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33979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31-35</a:t>
                      </a:r>
                      <a:endParaRPr lang="en-US" altLang="zh-CN" sz="6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事实数据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33979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36-40</a:t>
                      </a:r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，</a:t>
                      </a:r>
                      <a:r>
                        <a:rPr lang="en-US" altLang="zh-CN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····</a:t>
                      </a:r>
                      <a:endParaRPr lang="en-US" altLang="zh-CN" sz="6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事实数据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33979"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　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　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生日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日期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事实数据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33979"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　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　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地域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城市名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北京、上海、武汉等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用户调查问卷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33979">
                <a:tc vMerge="1">
                  <a:tcPr/>
                </a:tc>
                <a:tc rowSpan="21"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人群属性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rowSpan="15"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人群属性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职业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数码 达人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事实数据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用户调查问卷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33979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高富帅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事实数据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用户调查问卷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33979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吃货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事实数据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用户调查问卷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33979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速食客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事实数据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用户调查问卷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33979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···</a:t>
                      </a:r>
                      <a:endParaRPr lang="en-US" altLang="zh-CN" sz="6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事实数据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用户调查问卷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33979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兴趣</a:t>
                      </a:r>
                      <a:endParaRPr lang="zh-CN" altLang="en-US" sz="5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个人兴趣选择</a:t>
                      </a:r>
                      <a:endParaRPr lang="zh-CN" altLang="en-US" sz="5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爬山、美妆、育儿等</a:t>
                      </a:r>
                      <a:endParaRPr lang="zh-CN" altLang="en-US" sz="5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手动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33979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重要程度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一般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　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33979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重要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　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33979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核心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　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33979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客户等级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白银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　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33979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钻石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　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33979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青铜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　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33979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黄金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　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33979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参与程度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KOL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　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人工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33979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KOC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　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人工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39562">
                <a:tc vMerge="1">
                  <a:tcPr/>
                </a:tc>
                <a:tc vMerge="1">
                  <a:tcPr/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消费习惯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品牌偏好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　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鱼、宠物、数码、家电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人工</a:t>
                      </a:r>
                      <a:r>
                        <a:rPr lang="en-US" altLang="zh-CN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/</a:t>
                      </a:r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39562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消费曾经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二、三层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客单集中</a:t>
                      </a:r>
                      <a:r>
                        <a:rPr lang="en-US" altLang="zh-CN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70-80</a:t>
                      </a:r>
                      <a:endParaRPr lang="en-US" altLang="zh-CN" sz="6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人工</a:t>
                      </a:r>
                      <a:r>
                        <a:rPr lang="en-US" altLang="zh-CN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/</a:t>
                      </a:r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39562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产品偏好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过滤设备</a:t>
                      </a:r>
                      <a:endParaRPr lang="zh-CN" altLang="en-US" sz="5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事实数据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39562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水草</a:t>
                      </a:r>
                      <a:endParaRPr lang="zh-CN" altLang="en-US" sz="5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事实数据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39562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肥料</a:t>
                      </a:r>
                      <a:endParaRPr lang="zh-CN" altLang="en-US" sz="5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事实数据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39562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二氧化碳设备</a:t>
                      </a:r>
                      <a:endParaRPr lang="zh-CN" altLang="en-US" sz="5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事实数据</a:t>
                      </a:r>
                      <a:endParaRPr lang="zh-CN" altLang="en-US" sz="6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人工</a:t>
                      </a:r>
                      <a:endParaRPr lang="zh-CN" alt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4828" marR="4828" marT="48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398145" y="239395"/>
            <a:ext cx="1013460" cy="1090930"/>
            <a:chOff x="3413" y="3864"/>
            <a:chExt cx="1596" cy="1718"/>
          </a:xfrm>
        </p:grpSpPr>
        <p:pic>
          <p:nvPicPr>
            <p:cNvPr id="19" name="图片 18" descr="六角形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3719" y="4253"/>
              <a:ext cx="1104" cy="101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 dirty="0">
                  <a:latin typeface="微软雅黑" panose="020B0503020204020204" charset="-122"/>
                  <a:ea typeface="微软雅黑" panose="020B0503020204020204" charset="-122"/>
                </a:rPr>
                <a:t>数据收集</a:t>
              </a:r>
              <a:endParaRPr lang="zh-CN" altLang="en-US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1537785" y="454779"/>
            <a:ext cx="3647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二、用户标签形成模板：特征标签</a:t>
            </a:r>
            <a:endParaRPr lang="zh-CN" altLang="en-US" b="1" dirty="0"/>
          </a:p>
        </p:txBody>
      </p:sp>
      <p:grpSp>
        <p:nvGrpSpPr>
          <p:cNvPr id="5" name="组合 4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7" name="对角圆角矩形 6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398145" y="239395"/>
            <a:ext cx="1013460" cy="1090930"/>
            <a:chOff x="3413" y="3864"/>
            <a:chExt cx="1596" cy="1718"/>
          </a:xfrm>
        </p:grpSpPr>
        <p:pic>
          <p:nvPicPr>
            <p:cNvPr id="19" name="图片 18" descr="六角形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3719" y="4253"/>
              <a:ext cx="1104" cy="101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 dirty="0">
                  <a:latin typeface="微软雅黑" panose="020B0503020204020204" charset="-122"/>
                  <a:ea typeface="微软雅黑" panose="020B0503020204020204" charset="-122"/>
                </a:rPr>
                <a:t>数据收集</a:t>
              </a:r>
              <a:endParaRPr lang="zh-CN" altLang="en-US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1537785" y="454779"/>
            <a:ext cx="3647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二、用户标签形成模板：行为标签</a:t>
            </a:r>
            <a:endParaRPr lang="zh-CN" altLang="en-US" b="1" dirty="0"/>
          </a:p>
        </p:txBody>
      </p:sp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699611" y="1755861"/>
          <a:ext cx="8850312" cy="2720151"/>
        </p:xfrm>
        <a:graphic>
          <a:graphicData uri="http://schemas.openxmlformats.org/drawingml/2006/table">
            <a:tbl>
              <a:tblPr/>
              <a:tblGrid>
                <a:gridCol w="673343"/>
                <a:gridCol w="627224"/>
                <a:gridCol w="712545"/>
                <a:gridCol w="1282119"/>
                <a:gridCol w="1743313"/>
                <a:gridCol w="2739492"/>
                <a:gridCol w="1072276"/>
              </a:tblGrid>
              <a:tr h="380683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标签类型</a:t>
                      </a:r>
                      <a:endParaRPr lang="zh-CN" altLang="en-US" sz="1000" b="1" i="0" u="none" strike="noStrike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922" marR="6922" marT="6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一级标签</a:t>
                      </a:r>
                      <a:endParaRPr lang="zh-CN" altLang="en-US" sz="1000" b="1" i="0" u="none" strike="noStrike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922" marR="6922" marT="6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二级标签</a:t>
                      </a:r>
                      <a:endParaRPr lang="zh-CN" altLang="en-US" sz="1000" b="1" i="0" u="none" strike="noStrike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922" marR="6922" marT="6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三级标签</a:t>
                      </a:r>
                      <a:endParaRPr lang="zh-CN" altLang="en-US" sz="1000" b="1" i="0" u="none" strike="noStrike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922" marR="6922" marT="6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四级标签（标签实例）</a:t>
                      </a:r>
                      <a:endParaRPr lang="zh-CN" altLang="en-US" sz="1000" b="1" i="0" u="none" strike="noStrike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922" marR="6922" marT="6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规则定义</a:t>
                      </a:r>
                      <a:endParaRPr lang="zh-CN" altLang="en-US" sz="1000" b="1" i="0" u="none" strike="noStrike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922" marR="6922" marT="6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判定办法</a:t>
                      </a:r>
                      <a:endParaRPr lang="zh-CN" altLang="en-US" sz="1000" b="1" i="0" u="none" strike="noStrike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922" marR="6922" marT="6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</a:tr>
              <a:tr h="193802">
                <a:tc rowSpan="12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行为标签</a:t>
                      </a:r>
                      <a:endParaRPr lang="zh-CN" altLang="en-US" sz="800" b="1" i="0" u="none" strike="noStrike">
                        <a:solidFill>
                          <a:srgbClr val="FF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922" marR="6922" marT="6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rowSpan="12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行为属性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922" marR="6922" marT="6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粉丝运营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922" marR="6922" marT="6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营销活动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922" marR="6922" marT="6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直播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922" marR="6922" marT="6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　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922" marR="6922" marT="6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人工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922" marR="6922" marT="6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93802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裂变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922" marR="6922" marT="6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　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922" marR="6922" marT="6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人工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922" marR="6922" marT="6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93802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积分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922" marR="6922" marT="6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　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922" marR="6922" marT="6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人工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922" marR="6922" marT="6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93802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新品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922" marR="6922" marT="6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　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922" marR="6922" marT="6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人工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922" marR="6922" marT="6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93802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社群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922" marR="6922" marT="6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　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922" marR="6922" marT="6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人工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922" marR="6922" marT="6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93802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大促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922" marR="6922" marT="6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　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922" marR="6922" marT="6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人工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922" marR="6922" marT="6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93802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内容标签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922" marR="6922" marT="6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家庭、植物、美食、心情、旅游、学习、励志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922" marR="6922" marT="6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人工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922" marR="6922" marT="6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93802">
                <a:tc vMerge="1">
                  <a:tcPr/>
                </a:tc>
                <a:tc vMerge="1">
                  <a:tcPr/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操作行为跟踪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922" marR="6922" marT="6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首单用户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922" marR="6922" marT="6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注册用户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922" marR="6922" marT="6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完成注册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922" marR="6922" marT="6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922" marR="6922" marT="6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93802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潜在用户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922" marR="6922" marT="6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有消费意向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922" marR="6922" marT="6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922" marR="6922" marT="6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93802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首单用户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922" marR="6922" marT="6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完成下单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922" marR="6922" marT="6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922" marR="6922" marT="6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93802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复购用户</a:t>
                      </a:r>
                      <a:endParaRPr lang="zh-CN" altLang="en-US" sz="7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922" marR="6922" marT="6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潜在复购</a:t>
                      </a:r>
                      <a:endParaRPr lang="zh-CN" altLang="en-US" sz="7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922" marR="6922" marT="6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有消费意向</a:t>
                      </a:r>
                      <a:endParaRPr lang="zh-CN" altLang="en-US" sz="7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922" marR="6922" marT="6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人工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922" marR="6922" marT="6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07646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复购用户</a:t>
                      </a:r>
                      <a:endParaRPr lang="zh-CN" altLang="en-US" sz="7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922" marR="6922" marT="6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完成下单</a:t>
                      </a:r>
                      <a:endParaRPr lang="zh-CN" altLang="en-US" sz="7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922" marR="6922" marT="6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922" marR="6922" marT="69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grpSp>
        <p:nvGrpSpPr>
          <p:cNvPr id="5" name="组合 4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7" name="对角圆角矩形 6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5" name="圆角矩形 4"/>
          <p:cNvSpPr/>
          <p:nvPr/>
        </p:nvSpPr>
        <p:spPr>
          <a:xfrm>
            <a:off x="2223135" y="2564130"/>
            <a:ext cx="5813425" cy="63055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2056765" y="2618105"/>
            <a:ext cx="61468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800" b="1" dirty="0">
                <a:sym typeface="+mn-ea"/>
              </a:rPr>
              <a:t>某个护品牌</a:t>
            </a:r>
            <a:r>
              <a:rPr lang="en-US" altLang="zh-CN" sz="2800" b="1" dirty="0">
                <a:sym typeface="+mn-ea"/>
              </a:rPr>
              <a:t>A</a:t>
            </a:r>
            <a:r>
              <a:rPr lang="zh-CN" altLang="en-US" sz="2800" b="1" dirty="0">
                <a:sym typeface="+mn-ea"/>
              </a:rPr>
              <a:t>案例</a:t>
            </a:r>
            <a:endParaRPr lang="zh-CN" altLang="en-US" sz="28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42023" y="351473"/>
            <a:ext cx="119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>
                <a:solidFill>
                  <a:schemeClr val="tx1"/>
                </a:solidFill>
                <a:sym typeface="+mn-ea"/>
              </a:rPr>
              <a:t>案例解析</a:t>
            </a:r>
            <a:endParaRPr lang="zh-CN" altLang="en-US" sz="20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85775" y="398145"/>
            <a:ext cx="341630" cy="280035"/>
            <a:chOff x="4729" y="1585"/>
            <a:chExt cx="842" cy="708"/>
          </a:xfrm>
        </p:grpSpPr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4" name="图片 13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5" name="图片 1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398145" y="239395"/>
            <a:ext cx="1013460" cy="1090930"/>
            <a:chOff x="3413" y="3864"/>
            <a:chExt cx="1596" cy="1718"/>
          </a:xfrm>
        </p:grpSpPr>
        <p:pic>
          <p:nvPicPr>
            <p:cNvPr id="19" name="图片 18" descr="六角形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3719" y="4253"/>
              <a:ext cx="1104" cy="101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 dirty="0">
                  <a:latin typeface="微软雅黑" panose="020B0503020204020204" charset="-122"/>
                  <a:ea typeface="微软雅黑" panose="020B0503020204020204" charset="-122"/>
                </a:rPr>
                <a:t>数据收集</a:t>
              </a:r>
              <a:endParaRPr lang="zh-CN" altLang="en-US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3399155" y="2001647"/>
            <a:ext cx="2818765" cy="514350"/>
            <a:chOff x="5743" y="2751"/>
            <a:chExt cx="4439" cy="810"/>
          </a:xfrm>
        </p:grpSpPr>
        <p:sp>
          <p:nvSpPr>
            <p:cNvPr id="62" name="矩形 61"/>
            <p:cNvSpPr/>
            <p:nvPr/>
          </p:nvSpPr>
          <p:spPr>
            <a:xfrm>
              <a:off x="6746" y="2751"/>
              <a:ext cx="3437" cy="811"/>
            </a:xfrm>
            <a:prstGeom prst="rect">
              <a:avLst/>
            </a:prstGeom>
            <a:solidFill>
              <a:srgbClr val="E4DA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3" name="图片 32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249" y="2853"/>
              <a:ext cx="337" cy="709"/>
            </a:xfrm>
            <a:prstGeom prst="rect">
              <a:avLst/>
            </a:prstGeom>
          </p:spPr>
        </p:pic>
        <p:pic>
          <p:nvPicPr>
            <p:cNvPr id="64" name="图片 33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996" y="2853"/>
              <a:ext cx="337" cy="709"/>
            </a:xfrm>
            <a:prstGeom prst="rect">
              <a:avLst/>
            </a:prstGeom>
          </p:spPr>
        </p:pic>
        <p:pic>
          <p:nvPicPr>
            <p:cNvPr id="65" name="图片 34" descr="resource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743" y="2853"/>
              <a:ext cx="337" cy="709"/>
            </a:xfrm>
            <a:prstGeom prst="rect">
              <a:avLst/>
            </a:prstGeom>
          </p:spPr>
        </p:pic>
      </p:grpSp>
      <p:sp>
        <p:nvSpPr>
          <p:cNvPr id="66" name="文本框 65"/>
          <p:cNvSpPr txBox="1"/>
          <p:nvPr>
            <p:custDataLst>
              <p:tags r:id="rId6"/>
            </p:custDataLst>
          </p:nvPr>
        </p:nvSpPr>
        <p:spPr>
          <a:xfrm>
            <a:off x="4207510" y="2075307"/>
            <a:ext cx="1783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>
                <a:solidFill>
                  <a:srgbClr val="035898"/>
                </a:solidFill>
              </a:rPr>
              <a:t>内容端粉丝画像</a:t>
            </a:r>
            <a:endParaRPr lang="zh-CN" altLang="en-US" b="1">
              <a:solidFill>
                <a:srgbClr val="035898"/>
              </a:solidFill>
            </a:endParaRPr>
          </a:p>
        </p:txBody>
      </p:sp>
      <p:sp>
        <p:nvSpPr>
          <p:cNvPr id="71" name="文本框 70"/>
          <p:cNvSpPr txBox="1"/>
          <p:nvPr>
            <p:custDataLst>
              <p:tags r:id="rId7"/>
            </p:custDataLst>
          </p:nvPr>
        </p:nvSpPr>
        <p:spPr>
          <a:xfrm>
            <a:off x="4207510" y="2592832"/>
            <a:ext cx="1783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>
                <a:solidFill>
                  <a:srgbClr val="035898"/>
                </a:solidFill>
              </a:rPr>
              <a:t>交易端粉丝画像</a:t>
            </a:r>
            <a:endParaRPr lang="zh-CN" altLang="en-US" b="1">
              <a:solidFill>
                <a:srgbClr val="035898"/>
              </a:solidFill>
            </a:endParaRPr>
          </a:p>
        </p:txBody>
      </p:sp>
      <p:sp>
        <p:nvSpPr>
          <p:cNvPr id="73" name="文本框 72"/>
          <p:cNvSpPr txBox="1"/>
          <p:nvPr>
            <p:custDataLst>
              <p:tags r:id="rId8"/>
            </p:custDataLst>
          </p:nvPr>
        </p:nvSpPr>
        <p:spPr>
          <a:xfrm>
            <a:off x="4207510" y="3110357"/>
            <a:ext cx="1783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>
                <a:solidFill>
                  <a:srgbClr val="035898"/>
                </a:solidFill>
              </a:rPr>
              <a:t>微信端粉丝画像</a:t>
            </a:r>
            <a:endParaRPr lang="zh-CN" altLang="en-US" b="1">
              <a:solidFill>
                <a:srgbClr val="035898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404570" y="581372"/>
            <a:ext cx="6712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一、标签体系的基础：通过人群画像进行数据收集 （收集阶段）</a:t>
            </a:r>
            <a:endParaRPr lang="zh-CN" altLang="en-US" b="1" dirty="0"/>
          </a:p>
        </p:txBody>
      </p:sp>
      <p:grpSp>
        <p:nvGrpSpPr>
          <p:cNvPr id="5" name="组合 4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8473399" y="1625282"/>
            <a:ext cx="1397800" cy="1386138"/>
          </a:xfrm>
          <a:prstGeom prst="ellipse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1554" y="399415"/>
            <a:ext cx="5401945" cy="2274570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5970199" y="550862"/>
            <a:ext cx="1710690" cy="1640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40000"/>
              </a:lnSpc>
            </a:pPr>
            <a:r>
              <a:rPr lang="zh-CN" altLang="en-US" dirty="0"/>
              <a:t>男性用户占比：</a:t>
            </a:r>
            <a:r>
              <a:rPr lang="en-US" altLang="zh-CN" dirty="0"/>
              <a:t>23.57%</a:t>
            </a:r>
            <a:endParaRPr lang="en-US" altLang="zh-CN" dirty="0"/>
          </a:p>
          <a:p>
            <a:pPr algn="l">
              <a:lnSpc>
                <a:spcPct val="140000"/>
              </a:lnSpc>
            </a:pPr>
            <a:r>
              <a:rPr lang="zh-CN" altLang="en-US" dirty="0"/>
              <a:t>女性用户占比：</a:t>
            </a:r>
            <a:r>
              <a:rPr lang="en-US" altLang="zh-CN" dirty="0"/>
              <a:t>76.43%</a:t>
            </a:r>
            <a:endParaRPr lang="en-US" altLang="zh-CN" dirty="0"/>
          </a:p>
        </p:txBody>
      </p:sp>
      <p:sp>
        <p:nvSpPr>
          <p:cNvPr id="32" name="文本框 31"/>
          <p:cNvSpPr txBox="1"/>
          <p:nvPr/>
        </p:nvSpPr>
        <p:spPr>
          <a:xfrm>
            <a:off x="5970199" y="2424747"/>
            <a:ext cx="2663190" cy="1640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40000"/>
              </a:lnSpc>
            </a:pPr>
            <a:r>
              <a:rPr lang="en-US" altLang="zh-CN" dirty="0"/>
              <a:t>18-25</a:t>
            </a:r>
            <a:r>
              <a:rPr lang="zh-CN" altLang="en-US" dirty="0"/>
              <a:t>岁：</a:t>
            </a:r>
            <a:r>
              <a:rPr lang="en-US" altLang="zh-CN" dirty="0"/>
              <a:t>37.4%</a:t>
            </a:r>
            <a:endParaRPr lang="en-US" altLang="zh-CN" dirty="0"/>
          </a:p>
          <a:p>
            <a:pPr algn="l">
              <a:lnSpc>
                <a:spcPct val="140000"/>
              </a:lnSpc>
            </a:pPr>
            <a:r>
              <a:rPr lang="en-US" altLang="zh-CN" dirty="0"/>
              <a:t>26-30</a:t>
            </a:r>
            <a:r>
              <a:rPr lang="zh-CN" altLang="en-US" dirty="0"/>
              <a:t>岁：</a:t>
            </a:r>
            <a:r>
              <a:rPr lang="en-US" altLang="zh-CN" dirty="0"/>
              <a:t>21.31%</a:t>
            </a:r>
            <a:endParaRPr lang="en-US" altLang="zh-CN" dirty="0"/>
          </a:p>
          <a:p>
            <a:pPr algn="l">
              <a:lnSpc>
                <a:spcPct val="140000"/>
              </a:lnSpc>
            </a:pPr>
            <a:r>
              <a:rPr lang="en-US" altLang="zh-CN" dirty="0"/>
              <a:t>31-35</a:t>
            </a:r>
            <a:r>
              <a:rPr lang="zh-CN" altLang="en-US" dirty="0"/>
              <a:t>岁：</a:t>
            </a:r>
            <a:r>
              <a:rPr lang="en-US" altLang="zh-CN" dirty="0"/>
              <a:t>14.19%</a:t>
            </a:r>
            <a:endParaRPr lang="en-US" altLang="zh-CN" dirty="0"/>
          </a:p>
          <a:p>
            <a:pPr algn="l">
              <a:lnSpc>
                <a:spcPct val="140000"/>
              </a:lnSpc>
            </a:pPr>
            <a:r>
              <a:rPr lang="zh-CN" altLang="en-US" dirty="0"/>
              <a:t>合计</a:t>
            </a:r>
            <a:r>
              <a:rPr lang="en-US" altLang="zh-CN" dirty="0"/>
              <a:t>72.9%</a:t>
            </a:r>
            <a:endParaRPr lang="zh-CN" altLang="en-US" dirty="0"/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554" y="2814955"/>
            <a:ext cx="5401945" cy="2271395"/>
          </a:xfrm>
          <a:prstGeom prst="rect">
            <a:avLst/>
          </a:prstGeom>
        </p:spPr>
      </p:pic>
      <p:grpSp>
        <p:nvGrpSpPr>
          <p:cNvPr id="34" name="组合 33"/>
          <p:cNvGrpSpPr/>
          <p:nvPr/>
        </p:nvGrpSpPr>
        <p:grpSpPr>
          <a:xfrm>
            <a:off x="5970199" y="4160837"/>
            <a:ext cx="3989705" cy="1482725"/>
            <a:chOff x="9513" y="6523"/>
            <a:chExt cx="6283" cy="2335"/>
          </a:xfrm>
        </p:grpSpPr>
        <p:sp>
          <p:nvSpPr>
            <p:cNvPr id="36" name="object 13"/>
            <p:cNvSpPr/>
            <p:nvPr/>
          </p:nvSpPr>
          <p:spPr>
            <a:xfrm>
              <a:off x="9513" y="6523"/>
              <a:ext cx="6111" cy="452"/>
            </a:xfrm>
            <a:prstGeom prst="rect">
              <a:avLst/>
            </a:prstGeom>
            <a:solidFill>
              <a:srgbClr val="EC6912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11924" y="6556"/>
              <a:ext cx="1288" cy="3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1000" b="1">
                  <a:solidFill>
                    <a:schemeClr val="bg1"/>
                  </a:solidFill>
                </a:rPr>
                <a:t>分析及判断</a:t>
              </a:r>
              <a:endParaRPr lang="zh-CN" altLang="en-US" sz="1000" b="1">
                <a:solidFill>
                  <a:schemeClr val="bg1"/>
                </a:solidFill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9513" y="6975"/>
              <a:ext cx="6111" cy="188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9513" y="6975"/>
              <a:ext cx="6283" cy="125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>
                <a:lnSpc>
                  <a:spcPct val="160000"/>
                </a:lnSpc>
              </a:pPr>
              <a:r>
                <a:rPr lang="en-US" sz="1000" dirty="0"/>
                <a:t>1</a:t>
              </a:r>
              <a:r>
                <a:rPr lang="zh-CN" altLang="en-US" sz="1000" dirty="0"/>
                <a:t>，用户年龄层主要覆盖在</a:t>
              </a:r>
              <a:r>
                <a:rPr lang="en-US" altLang="zh-CN" sz="1000" dirty="0"/>
                <a:t>18-35</a:t>
              </a:r>
              <a:r>
                <a:rPr lang="zh-CN" altLang="en-US" sz="1000" dirty="0"/>
                <a:t>岁，其中</a:t>
              </a:r>
              <a:r>
                <a:rPr lang="en-US" altLang="zh-CN" sz="1000" dirty="0"/>
                <a:t>18-30</a:t>
              </a:r>
              <a:r>
                <a:rPr lang="zh-CN" altLang="en-US" sz="1000" dirty="0"/>
                <a:t>岁占比达到</a:t>
              </a:r>
              <a:r>
                <a:rPr lang="en-US" altLang="zh-CN" sz="1000" dirty="0"/>
                <a:t>58.7%</a:t>
              </a:r>
              <a:r>
                <a:rPr lang="zh-CN" altLang="en-US" sz="1000" dirty="0"/>
                <a:t>，   代表人群偏向网购人群，活跃度较高。</a:t>
              </a:r>
              <a:endParaRPr lang="en-US" altLang="zh-CN" sz="1000" dirty="0"/>
            </a:p>
            <a:p>
              <a:pPr algn="l">
                <a:lnSpc>
                  <a:spcPct val="160000"/>
                </a:lnSpc>
              </a:pPr>
              <a:r>
                <a:rPr lang="en-US" altLang="zh-CN" sz="1000" dirty="0"/>
                <a:t>2</a:t>
              </a:r>
              <a:r>
                <a:rPr lang="zh-CN" altLang="en-US" sz="1000" dirty="0"/>
                <a:t>，男女比例 </a:t>
              </a:r>
              <a:r>
                <a:rPr lang="en-US" altLang="zh-CN" sz="1000" dirty="0"/>
                <a:t>1</a:t>
              </a:r>
              <a:r>
                <a:rPr lang="zh-CN" altLang="en-US" sz="1000" dirty="0"/>
                <a:t>：</a:t>
              </a:r>
              <a:r>
                <a:rPr lang="en-US" altLang="zh-CN" sz="1000" dirty="0"/>
                <a:t>3 </a:t>
              </a:r>
              <a:r>
                <a:rPr lang="zh-CN" altLang="en-US" sz="1000" dirty="0"/>
                <a:t>，品牌认知偏女性化，输出内容主要以女性视角。</a:t>
              </a:r>
              <a:endParaRPr lang="zh-CN" altLang="en-US" sz="1000" dirty="0"/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8626532" y="1956310"/>
            <a:ext cx="114403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FEA900"/>
                </a:solidFill>
              </a:rPr>
              <a:t>标签抓取</a:t>
            </a:r>
            <a:endParaRPr lang="en-US" altLang="zh-CN" b="1" dirty="0">
              <a:solidFill>
                <a:srgbClr val="FEA900"/>
              </a:solidFill>
            </a:endParaRPr>
          </a:p>
          <a:p>
            <a:pPr algn="ctr"/>
            <a:r>
              <a:rPr lang="zh-CN" altLang="en-US" sz="1400" dirty="0">
                <a:solidFill>
                  <a:srgbClr val="FEA900"/>
                </a:solidFill>
              </a:rPr>
              <a:t>男女比例</a:t>
            </a:r>
            <a:endParaRPr lang="en-US" altLang="zh-CN" sz="1400" dirty="0">
              <a:solidFill>
                <a:srgbClr val="FEA900"/>
              </a:solidFill>
            </a:endParaRPr>
          </a:p>
          <a:p>
            <a:pPr algn="ctr"/>
            <a:r>
              <a:rPr lang="zh-CN" altLang="en-US" sz="1400" dirty="0">
                <a:solidFill>
                  <a:srgbClr val="FEA900"/>
                </a:solidFill>
              </a:rPr>
              <a:t>年龄比例</a:t>
            </a:r>
            <a:endParaRPr lang="en-US" altLang="zh-CN" sz="1400" dirty="0">
              <a:solidFill>
                <a:srgbClr val="FEA900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9262" y="307022"/>
            <a:ext cx="5423535" cy="22929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591" y="2786379"/>
            <a:ext cx="5422900" cy="204216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5795822" y="325357"/>
            <a:ext cx="3880485" cy="1706880"/>
            <a:chOff x="9393" y="5290"/>
            <a:chExt cx="6111" cy="2688"/>
          </a:xfrm>
        </p:grpSpPr>
        <p:sp>
          <p:nvSpPr>
            <p:cNvPr id="11" name="object 13"/>
            <p:cNvSpPr/>
            <p:nvPr/>
          </p:nvSpPr>
          <p:spPr>
            <a:xfrm>
              <a:off x="9393" y="5290"/>
              <a:ext cx="6111" cy="452"/>
            </a:xfrm>
            <a:prstGeom prst="rect">
              <a:avLst/>
            </a:prstGeom>
            <a:solidFill>
              <a:srgbClr val="EC6912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1804" y="5290"/>
              <a:ext cx="1288" cy="3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1000" b="1">
                  <a:solidFill>
                    <a:schemeClr val="bg1"/>
                  </a:solidFill>
                </a:rPr>
                <a:t>分析及判断</a:t>
              </a:r>
              <a:endParaRPr lang="zh-CN" altLang="en-US" sz="1000" b="1">
                <a:solidFill>
                  <a:schemeClr val="bg1"/>
                </a:solidFill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9393" y="5676"/>
              <a:ext cx="6111" cy="230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9521" y="5936"/>
              <a:ext cx="5854" cy="130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>
                <a:lnSpc>
                  <a:spcPct val="160000"/>
                </a:lnSpc>
              </a:pPr>
              <a:r>
                <a:rPr lang="en-US" sz="1000" dirty="0"/>
                <a:t>1</a:t>
              </a:r>
              <a:r>
                <a:rPr lang="zh-CN" altLang="en-US" sz="1000" dirty="0"/>
                <a:t>，品牌偏好数码、零食以及通路型品牌，说明用户覆盖面广，品牌忠诚度低，个性不鲜明</a:t>
              </a:r>
              <a:endParaRPr lang="zh-CN" altLang="en-US" sz="1000" dirty="0"/>
            </a:p>
            <a:p>
              <a:pPr algn="l">
                <a:lnSpc>
                  <a:spcPct val="160000"/>
                </a:lnSpc>
              </a:pPr>
              <a:endParaRPr lang="zh-CN" altLang="en-US" sz="1000" dirty="0"/>
            </a:p>
          </p:txBody>
        </p:sp>
      </p:grpSp>
      <p:sp>
        <p:nvSpPr>
          <p:cNvPr id="15" name="矩形 14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19" name="椭圆 18"/>
          <p:cNvSpPr/>
          <p:nvPr/>
        </p:nvSpPr>
        <p:spPr>
          <a:xfrm>
            <a:off x="7198875" y="3682741"/>
            <a:ext cx="1397800" cy="1386138"/>
          </a:xfrm>
          <a:prstGeom prst="ellipse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7241986" y="3867978"/>
            <a:ext cx="13115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FEA900"/>
                </a:solidFill>
              </a:rPr>
              <a:t>标签抓取</a:t>
            </a:r>
            <a:endParaRPr lang="en-US" altLang="zh-CN" b="1" dirty="0">
              <a:solidFill>
                <a:srgbClr val="FEA900"/>
              </a:solidFill>
            </a:endParaRPr>
          </a:p>
          <a:p>
            <a:pPr algn="ctr"/>
            <a:r>
              <a:rPr lang="zh-CN" altLang="en-US" sz="1400" dirty="0">
                <a:solidFill>
                  <a:srgbClr val="FEA900"/>
                </a:solidFill>
              </a:rPr>
              <a:t>品牌</a:t>
            </a:r>
            <a:r>
              <a:rPr lang="en-US" altLang="zh-CN" sz="1400" dirty="0">
                <a:solidFill>
                  <a:srgbClr val="FEA900"/>
                </a:solidFill>
              </a:rPr>
              <a:t>/</a:t>
            </a:r>
            <a:r>
              <a:rPr lang="zh-CN" altLang="en-US" sz="1400" dirty="0">
                <a:solidFill>
                  <a:srgbClr val="FEA900"/>
                </a:solidFill>
              </a:rPr>
              <a:t>品类偏好</a:t>
            </a:r>
            <a:endParaRPr lang="en-US" altLang="zh-CN" sz="1400" dirty="0">
              <a:solidFill>
                <a:srgbClr val="FEA900"/>
              </a:solidFill>
            </a:endParaRPr>
          </a:p>
          <a:p>
            <a:pPr algn="ctr"/>
            <a:r>
              <a:rPr lang="zh-CN" altLang="en-US" sz="1400" dirty="0">
                <a:solidFill>
                  <a:srgbClr val="FEA900"/>
                </a:solidFill>
              </a:rPr>
              <a:t>职位</a:t>
            </a:r>
            <a:endParaRPr lang="en-US" altLang="zh-CN" sz="1400" dirty="0">
              <a:solidFill>
                <a:srgbClr val="FEA900"/>
              </a:solidFill>
            </a:endParaRPr>
          </a:p>
          <a:p>
            <a:pPr algn="ctr"/>
            <a:r>
              <a:rPr lang="zh-CN" altLang="en-US" sz="1400" dirty="0">
                <a:solidFill>
                  <a:srgbClr val="FEA900"/>
                </a:solidFill>
              </a:rPr>
              <a:t>消费情况</a:t>
            </a:r>
            <a:endParaRPr lang="en-US" altLang="zh-CN" sz="1400" dirty="0">
              <a:solidFill>
                <a:srgbClr val="FEA900"/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828030" y="1731327"/>
            <a:ext cx="3885565" cy="1737360"/>
            <a:chOff x="9393" y="5290"/>
            <a:chExt cx="6119" cy="2736"/>
          </a:xfrm>
        </p:grpSpPr>
        <p:sp>
          <p:nvSpPr>
            <p:cNvPr id="328" name="object 13"/>
            <p:cNvSpPr/>
            <p:nvPr/>
          </p:nvSpPr>
          <p:spPr>
            <a:xfrm>
              <a:off x="9393" y="5290"/>
              <a:ext cx="6111" cy="452"/>
            </a:xfrm>
            <a:prstGeom prst="rect">
              <a:avLst/>
            </a:prstGeom>
            <a:solidFill>
              <a:srgbClr val="EC6912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29" name="文本框 328"/>
            <p:cNvSpPr txBox="1"/>
            <p:nvPr/>
          </p:nvSpPr>
          <p:spPr>
            <a:xfrm>
              <a:off x="11804" y="5290"/>
              <a:ext cx="1288" cy="3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1000" b="1">
                  <a:solidFill>
                    <a:schemeClr val="bg1"/>
                  </a:solidFill>
                </a:rPr>
                <a:t>分析及判断</a:t>
              </a:r>
              <a:endParaRPr lang="zh-CN" altLang="en-US" sz="1000" b="1">
                <a:solidFill>
                  <a:schemeClr val="bg1"/>
                </a:solidFill>
              </a:endParaRPr>
            </a:p>
          </p:txBody>
        </p:sp>
        <p:sp>
          <p:nvSpPr>
            <p:cNvPr id="332" name="矩形 331"/>
            <p:cNvSpPr/>
            <p:nvPr/>
          </p:nvSpPr>
          <p:spPr>
            <a:xfrm>
              <a:off x="9401" y="5724"/>
              <a:ext cx="6111" cy="230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9530" y="5834"/>
              <a:ext cx="5854" cy="208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l">
                <a:lnSpc>
                  <a:spcPct val="160000"/>
                </a:lnSpc>
              </a:pPr>
              <a:r>
                <a:rPr lang="en-US" sz="1000" dirty="0"/>
                <a:t>1</a:t>
              </a:r>
              <a:r>
                <a:rPr lang="zh-CN" altLang="en-US" sz="1000" dirty="0"/>
                <a:t>，数码达人</a:t>
              </a:r>
              <a:r>
                <a:rPr lang="en-US" altLang="zh-CN" sz="1000" dirty="0"/>
                <a:t>&amp;</a:t>
              </a:r>
              <a:r>
                <a:rPr lang="zh-CN" altLang="en-US" sz="1000" dirty="0"/>
                <a:t>速食客     </a:t>
              </a:r>
              <a:r>
                <a:rPr lang="en-US" altLang="zh-CN" sz="1000" dirty="0"/>
                <a:t>VS     </a:t>
              </a:r>
              <a:r>
                <a:rPr lang="zh-CN" altLang="en-US" sz="1000" dirty="0"/>
                <a:t>时尚靓妹</a:t>
              </a:r>
              <a:r>
                <a:rPr lang="en-US" altLang="zh-CN" sz="1000" dirty="0"/>
                <a:t>&amp;</a:t>
              </a:r>
              <a:r>
                <a:rPr lang="zh-CN" altLang="en-US" sz="1000" dirty="0"/>
                <a:t>家庭主妇</a:t>
              </a:r>
              <a:r>
                <a:rPr lang="en-US" altLang="zh-CN" sz="1000" dirty="0"/>
                <a:t>&amp;</a:t>
              </a:r>
              <a:r>
                <a:rPr lang="zh-CN" altLang="en-US" sz="1000" dirty="0"/>
                <a:t>白富美</a:t>
              </a:r>
              <a:endParaRPr lang="zh-CN" altLang="en-US" sz="1000" dirty="0"/>
            </a:p>
            <a:p>
              <a:pPr algn="l">
                <a:lnSpc>
                  <a:spcPct val="160000"/>
                </a:lnSpc>
              </a:pPr>
              <a:r>
                <a:rPr lang="zh-CN" altLang="en-US" sz="1000" dirty="0"/>
                <a:t>相对矛盾的组合，反应出品牌用户覆盖面广，后续私域投放的内容需要不能全部都是洗护专业知识（粘度低）</a:t>
              </a:r>
              <a:endParaRPr lang="zh-CN" altLang="en-US" sz="1000" dirty="0"/>
            </a:p>
            <a:p>
              <a:pPr algn="l">
                <a:lnSpc>
                  <a:spcPct val="160000"/>
                </a:lnSpc>
              </a:pPr>
              <a:r>
                <a:rPr lang="en-US" altLang="zh-CN" sz="1000" dirty="0"/>
                <a:t>2</a:t>
              </a:r>
              <a:r>
                <a:rPr lang="zh-CN" altLang="en-US" sz="1000" dirty="0"/>
                <a:t>，顾客消费层级集中在第二第三层级，符合目前的店铺客单价</a:t>
              </a:r>
              <a:r>
                <a:rPr lang="en-US" altLang="zh-CN" sz="1000" dirty="0"/>
                <a:t>89</a:t>
              </a:r>
              <a:r>
                <a:rPr lang="zh-CN" altLang="en-US" sz="1000" dirty="0"/>
                <a:t>元的状态。后续私域产品规划可尝试</a:t>
              </a:r>
              <a:r>
                <a:rPr lang="en-US" altLang="zh-CN" sz="1000" dirty="0"/>
                <a:t>100-120</a:t>
              </a:r>
              <a:r>
                <a:rPr lang="zh-CN" altLang="en-US" sz="1000" dirty="0"/>
                <a:t>元</a:t>
              </a:r>
              <a:endParaRPr lang="zh-CN" altLang="en-US" sz="1000" dirty="0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6" name="图片 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7" name="图片 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8" name="图片 7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33" name="文本框 32"/>
          <p:cNvSpPr txBox="1"/>
          <p:nvPr/>
        </p:nvSpPr>
        <p:spPr>
          <a:xfrm>
            <a:off x="1165860" y="436245"/>
            <a:ext cx="493522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 b="1" dirty="0">
                <a:solidFill>
                  <a:schemeClr val="bg1"/>
                </a:solidFill>
                <a:sym typeface="+mn-ea"/>
              </a:rPr>
              <a:t>点燃私域STEP</a:t>
            </a:r>
            <a:r>
              <a:rPr lang="en-US" altLang="zh-CN" sz="1600" b="1" dirty="0">
                <a:solidFill>
                  <a:schemeClr val="bg1"/>
                </a:solidFill>
                <a:sym typeface="+mn-ea"/>
              </a:rPr>
              <a:t>5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：</a:t>
            </a:r>
            <a:r>
              <a:rPr lang="zh-CN" sz="1600" b="1" noProof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用户标签</a:t>
            </a:r>
            <a:r>
              <a:rPr lang="en-US" altLang="zh-CN" sz="1600" b="1" dirty="0">
                <a:solidFill>
                  <a:schemeClr val="bg1"/>
                </a:solidFill>
                <a:sym typeface="+mn-ea"/>
              </a:rPr>
              <a:t>——</a:t>
            </a:r>
            <a:r>
              <a:rPr lang="zh-CN" altLang="en-US" sz="1600" b="1" dirty="0">
                <a:solidFill>
                  <a:schemeClr val="bg1"/>
                </a:solidFill>
                <a:sym typeface="+mn-ea"/>
              </a:rPr>
              <a:t>标签分析</a:t>
            </a:r>
            <a:endParaRPr lang="zh-CN" altLang="en-US" sz="1600" b="1" noProof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49" name="组合 48"/>
          <p:cNvGrpSpPr/>
          <p:nvPr/>
        </p:nvGrpSpPr>
        <p:grpSpPr>
          <a:xfrm>
            <a:off x="593725" y="936625"/>
            <a:ext cx="8805545" cy="4274515"/>
            <a:chOff x="894080" y="1014730"/>
            <a:chExt cx="8629015" cy="4271645"/>
          </a:xfrm>
        </p:grpSpPr>
        <p:sp>
          <p:nvSpPr>
            <p:cNvPr id="12" name="object 13"/>
            <p:cNvSpPr/>
            <p:nvPr/>
          </p:nvSpPr>
          <p:spPr>
            <a:xfrm>
              <a:off x="6551930" y="1295400"/>
              <a:ext cx="2804795" cy="287020"/>
            </a:xfrm>
            <a:prstGeom prst="rect">
              <a:avLst/>
            </a:prstGeom>
            <a:solidFill>
              <a:srgbClr val="FFC5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文本框 328"/>
            <p:cNvSpPr txBox="1"/>
            <p:nvPr/>
          </p:nvSpPr>
          <p:spPr>
            <a:xfrm>
              <a:off x="6808754" y="1290135"/>
              <a:ext cx="2448009" cy="306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基础的标签</a:t>
              </a:r>
              <a:r>
                <a:rPr lang="en-US" altLang="zh-CN" sz="14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 </a:t>
              </a:r>
              <a:endParaRPr lang="en-US" altLang="zh-CN" sz="1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6642100" y="1619885"/>
              <a:ext cx="2880995" cy="32067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3"/>
            <p:cNvSpPr txBox="1"/>
            <p:nvPr/>
          </p:nvSpPr>
          <p:spPr>
            <a:xfrm>
              <a:off x="6552034" y="1542517"/>
              <a:ext cx="2805397" cy="2743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lumMod val="85000"/>
                    </a:schemeClr>
                  </a:solidFill>
                </a14:hiddenFill>
              </a:ext>
            </a:extLst>
          </p:spPr>
          <p:txBody>
            <a:bodyPr wrap="square" rtlCol="0" anchor="t">
              <a:spAutoFit/>
            </a:bodyPr>
            <a:lstStyle/>
            <a:p>
              <a:pPr algn="l">
                <a:lnSpc>
                  <a:spcPct val="160000"/>
                </a:lnSpc>
              </a:pPr>
              <a:r>
                <a:rPr lang="en-US" altLang="zh-CN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1</a:t>
              </a:r>
              <a:r>
                <a:rPr lang="zh-CN" altLang="en-US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、</a:t>
              </a:r>
              <a:r>
                <a:rPr lang="zh-CN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时间</a:t>
              </a:r>
              <a:r>
                <a:rPr lang="en-US" altLang="zh-CN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——</a:t>
              </a:r>
              <a:r>
                <a:rPr lang="zh-CN" altLang="en-US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后续复购</a:t>
              </a:r>
              <a:endParaRPr lang="zh-CN" altLang="en-US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l">
                <a:lnSpc>
                  <a:spcPct val="160000"/>
                </a:lnSpc>
              </a:pPr>
              <a:r>
                <a:rPr lang="en-US" altLang="zh-CN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2</a:t>
              </a:r>
              <a:r>
                <a:rPr lang="zh-CN" altLang="en-US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、品类</a:t>
              </a:r>
              <a:r>
                <a:rPr lang="en-US" altLang="zh-CN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——T</a:t>
              </a:r>
              <a:r>
                <a:rPr lang="zh-CN" altLang="en-US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裇、毛衣、休闲裤等</a:t>
              </a:r>
              <a:endParaRPr lang="en-US" altLang="zh-CN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algn="l">
                <a:lnSpc>
                  <a:spcPct val="160000"/>
                </a:lnSpc>
              </a:pPr>
              <a:r>
                <a:rPr lang="en-US" altLang="zh-CN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3</a:t>
              </a:r>
              <a:r>
                <a:rPr lang="zh-CN" altLang="en-US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、系列</a:t>
              </a:r>
              <a:r>
                <a:rPr lang="en-US" altLang="zh-CN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——</a:t>
              </a:r>
              <a:r>
                <a:rPr lang="zh-CN" altLang="en-US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产品系列偏好</a:t>
              </a:r>
              <a:endParaRPr lang="zh-CN" altLang="en-US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l">
                <a:lnSpc>
                  <a:spcPct val="160000"/>
                </a:lnSpc>
              </a:pPr>
              <a:r>
                <a:rPr lang="en-US" altLang="zh-CN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4</a:t>
              </a:r>
              <a:r>
                <a:rPr lang="zh-CN" altLang="en-US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、等级</a:t>
              </a:r>
              <a:r>
                <a:rPr lang="en-US" altLang="zh-CN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——</a:t>
              </a:r>
              <a:r>
                <a:rPr lang="zh-CN" altLang="en-US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对应会员等级</a:t>
              </a:r>
              <a:endParaRPr lang="zh-CN" altLang="en-US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l">
                <a:lnSpc>
                  <a:spcPct val="160000"/>
                </a:lnSpc>
              </a:pPr>
              <a:r>
                <a:rPr lang="en-US" altLang="zh-CN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5</a:t>
              </a:r>
              <a:r>
                <a:rPr lang="zh-CN" altLang="en-US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、来源</a:t>
              </a:r>
              <a:r>
                <a:rPr lang="en-US" altLang="zh-CN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——</a:t>
              </a:r>
              <a:r>
                <a:rPr lang="zh-CN" altLang="en-US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微博、小程序、门店</a:t>
              </a:r>
              <a:endParaRPr lang="zh-CN" altLang="en-US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l">
                <a:lnSpc>
                  <a:spcPct val="160000"/>
                </a:lnSpc>
              </a:pPr>
              <a:r>
                <a:rPr lang="en-US" altLang="zh-CN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6</a:t>
              </a:r>
              <a:r>
                <a:rPr lang="zh-CN" altLang="en-US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、活动</a:t>
              </a:r>
              <a:r>
                <a:rPr lang="en-US" altLang="zh-CN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——</a:t>
              </a:r>
              <a:r>
                <a:rPr lang="zh-CN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门店销售小票分析</a:t>
              </a:r>
              <a:endParaRPr lang="zh-CN" altLang="en-US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l">
                <a:lnSpc>
                  <a:spcPct val="160000"/>
                </a:lnSpc>
              </a:pPr>
              <a:endParaRPr lang="en-US" altLang="zh-CN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l">
                <a:lnSpc>
                  <a:spcPct val="160000"/>
                </a:lnSpc>
              </a:pPr>
              <a:r>
                <a:rPr lang="zh-CN" altLang="en-US" sz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根据业务需求和品牌特性，持续增加标签体系，精准复刻用户行为轨迹</a:t>
              </a:r>
              <a:endParaRPr lang="en-US" altLang="zh-CN" sz="1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8" name="任意多边形 24"/>
            <p:cNvSpPr/>
            <p:nvPr>
              <p:custDataLst>
                <p:tags r:id="rId3"/>
              </p:custDataLst>
            </p:nvPr>
          </p:nvSpPr>
          <p:spPr bwMode="auto">
            <a:xfrm>
              <a:off x="1815622" y="1323356"/>
              <a:ext cx="1062109" cy="1060974"/>
            </a:xfrm>
            <a:custGeom>
              <a:avLst/>
              <a:gdLst>
                <a:gd name="T0" fmla="*/ 0 w 1765101"/>
                <a:gd name="T1" fmla="*/ 882551 h 1765101"/>
                <a:gd name="T2" fmla="*/ 882551 w 1765101"/>
                <a:gd name="T3" fmla="*/ 0 h 1765101"/>
                <a:gd name="T4" fmla="*/ 1765102 w 1765101"/>
                <a:gd name="T5" fmla="*/ 882551 h 1765101"/>
                <a:gd name="T6" fmla="*/ 882551 w 1765101"/>
                <a:gd name="T7" fmla="*/ 1765102 h 1765101"/>
                <a:gd name="T8" fmla="*/ 0 w 1765101"/>
                <a:gd name="T9" fmla="*/ 882551 h 1765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5101" h="1765101">
                  <a:moveTo>
                    <a:pt x="0" y="882551"/>
                  </a:moveTo>
                  <a:cubicBezTo>
                    <a:pt x="0" y="395132"/>
                    <a:pt x="395132" y="0"/>
                    <a:pt x="882551" y="0"/>
                  </a:cubicBezTo>
                  <a:cubicBezTo>
                    <a:pt x="1369970" y="0"/>
                    <a:pt x="1765102" y="395132"/>
                    <a:pt x="1765102" y="882551"/>
                  </a:cubicBezTo>
                  <a:cubicBezTo>
                    <a:pt x="1765102" y="1369970"/>
                    <a:pt x="1369970" y="1765102"/>
                    <a:pt x="882551" y="1765102"/>
                  </a:cubicBezTo>
                  <a:cubicBezTo>
                    <a:pt x="395132" y="1765102"/>
                    <a:pt x="0" y="1369970"/>
                    <a:pt x="0" y="882551"/>
                  </a:cubicBezTo>
                  <a:close/>
                </a:path>
              </a:pathLst>
            </a:custGeom>
            <a:solidFill>
              <a:srgbClr val="FFC500"/>
            </a:solidFill>
            <a:ln>
              <a:noFill/>
            </a:ln>
          </p:spPr>
          <p:txBody>
            <a:bodyPr lIns="258682" tIns="258682" rIns="258682" bIns="258682" anchor="ctr"/>
            <a:lstStyle/>
            <a:p>
              <a:endParaRPr lang="zh-CN" altLang="en-US" sz="1600"/>
            </a:p>
          </p:txBody>
        </p:sp>
        <p:sp>
          <p:nvSpPr>
            <p:cNvPr id="19" name="任意多边形 24"/>
            <p:cNvSpPr/>
            <p:nvPr>
              <p:custDataLst>
                <p:tags r:id="rId4"/>
              </p:custDataLst>
            </p:nvPr>
          </p:nvSpPr>
          <p:spPr bwMode="auto">
            <a:xfrm>
              <a:off x="3693874" y="1323264"/>
              <a:ext cx="1062109" cy="1060974"/>
            </a:xfrm>
            <a:custGeom>
              <a:avLst/>
              <a:gdLst>
                <a:gd name="T0" fmla="*/ 0 w 1765101"/>
                <a:gd name="T1" fmla="*/ 882551 h 1765101"/>
                <a:gd name="T2" fmla="*/ 882551 w 1765101"/>
                <a:gd name="T3" fmla="*/ 0 h 1765101"/>
                <a:gd name="T4" fmla="*/ 1765102 w 1765101"/>
                <a:gd name="T5" fmla="*/ 882551 h 1765101"/>
                <a:gd name="T6" fmla="*/ 882551 w 1765101"/>
                <a:gd name="T7" fmla="*/ 1765102 h 1765101"/>
                <a:gd name="T8" fmla="*/ 0 w 1765101"/>
                <a:gd name="T9" fmla="*/ 882551 h 1765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5101" h="1765101">
                  <a:moveTo>
                    <a:pt x="0" y="882551"/>
                  </a:moveTo>
                  <a:cubicBezTo>
                    <a:pt x="0" y="395132"/>
                    <a:pt x="395132" y="0"/>
                    <a:pt x="882551" y="0"/>
                  </a:cubicBezTo>
                  <a:cubicBezTo>
                    <a:pt x="1369970" y="0"/>
                    <a:pt x="1765102" y="395132"/>
                    <a:pt x="1765102" y="882551"/>
                  </a:cubicBezTo>
                  <a:cubicBezTo>
                    <a:pt x="1765102" y="1369970"/>
                    <a:pt x="1369970" y="1765102"/>
                    <a:pt x="882551" y="1765102"/>
                  </a:cubicBezTo>
                  <a:cubicBezTo>
                    <a:pt x="395132" y="1765102"/>
                    <a:pt x="0" y="1369970"/>
                    <a:pt x="0" y="882551"/>
                  </a:cubicBezTo>
                  <a:close/>
                </a:path>
              </a:pathLst>
            </a:custGeom>
            <a:solidFill>
              <a:srgbClr val="65B779"/>
            </a:solidFill>
            <a:ln>
              <a:noFill/>
            </a:ln>
          </p:spPr>
          <p:txBody>
            <a:bodyPr lIns="258682" tIns="258682" rIns="258682" bIns="258682" anchor="ctr"/>
            <a:lstStyle/>
            <a:p>
              <a:endParaRPr lang="zh-CN" altLang="en-US" sz="1600"/>
            </a:p>
          </p:txBody>
        </p:sp>
        <p:sp>
          <p:nvSpPr>
            <p:cNvPr id="20" name="任意多边形 24"/>
            <p:cNvSpPr/>
            <p:nvPr>
              <p:custDataLst>
                <p:tags r:id="rId5"/>
              </p:custDataLst>
            </p:nvPr>
          </p:nvSpPr>
          <p:spPr bwMode="auto">
            <a:xfrm>
              <a:off x="4458824" y="2562486"/>
              <a:ext cx="1062109" cy="1060974"/>
            </a:xfrm>
            <a:custGeom>
              <a:avLst/>
              <a:gdLst>
                <a:gd name="T0" fmla="*/ 0 w 1765101"/>
                <a:gd name="T1" fmla="*/ 882551 h 1765101"/>
                <a:gd name="T2" fmla="*/ 882551 w 1765101"/>
                <a:gd name="T3" fmla="*/ 0 h 1765101"/>
                <a:gd name="T4" fmla="*/ 1765102 w 1765101"/>
                <a:gd name="T5" fmla="*/ 882551 h 1765101"/>
                <a:gd name="T6" fmla="*/ 882551 w 1765101"/>
                <a:gd name="T7" fmla="*/ 1765102 h 1765101"/>
                <a:gd name="T8" fmla="*/ 0 w 1765101"/>
                <a:gd name="T9" fmla="*/ 882551 h 1765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5101" h="1765101">
                  <a:moveTo>
                    <a:pt x="0" y="882551"/>
                  </a:moveTo>
                  <a:cubicBezTo>
                    <a:pt x="0" y="395132"/>
                    <a:pt x="395132" y="0"/>
                    <a:pt x="882551" y="0"/>
                  </a:cubicBezTo>
                  <a:cubicBezTo>
                    <a:pt x="1369970" y="0"/>
                    <a:pt x="1765102" y="395132"/>
                    <a:pt x="1765102" y="882551"/>
                  </a:cubicBezTo>
                  <a:cubicBezTo>
                    <a:pt x="1765102" y="1369970"/>
                    <a:pt x="1369970" y="1765102"/>
                    <a:pt x="882551" y="1765102"/>
                  </a:cubicBezTo>
                  <a:cubicBezTo>
                    <a:pt x="395132" y="1765102"/>
                    <a:pt x="0" y="1369970"/>
                    <a:pt x="0" y="882551"/>
                  </a:cubicBezTo>
                  <a:close/>
                </a:path>
              </a:pathLst>
            </a:custGeom>
            <a:solidFill>
              <a:srgbClr val="65B779"/>
            </a:solidFill>
            <a:ln>
              <a:noFill/>
            </a:ln>
          </p:spPr>
          <p:txBody>
            <a:bodyPr lIns="258682" tIns="258682" rIns="258682" bIns="258682" anchor="ctr"/>
            <a:lstStyle/>
            <a:p>
              <a:endParaRPr lang="zh-CN" altLang="en-US" sz="1600"/>
            </a:p>
          </p:txBody>
        </p:sp>
        <p:sp>
          <p:nvSpPr>
            <p:cNvPr id="27" name="任意多边形 24"/>
            <p:cNvSpPr/>
            <p:nvPr>
              <p:custDataLst>
                <p:tags r:id="rId6"/>
              </p:custDataLst>
            </p:nvPr>
          </p:nvSpPr>
          <p:spPr bwMode="auto">
            <a:xfrm>
              <a:off x="3757205" y="3875669"/>
              <a:ext cx="1062109" cy="1060974"/>
            </a:xfrm>
            <a:custGeom>
              <a:avLst/>
              <a:gdLst>
                <a:gd name="T0" fmla="*/ 0 w 1765101"/>
                <a:gd name="T1" fmla="*/ 882551 h 1765101"/>
                <a:gd name="T2" fmla="*/ 882551 w 1765101"/>
                <a:gd name="T3" fmla="*/ 0 h 1765101"/>
                <a:gd name="T4" fmla="*/ 1765102 w 1765101"/>
                <a:gd name="T5" fmla="*/ 882551 h 1765101"/>
                <a:gd name="T6" fmla="*/ 882551 w 1765101"/>
                <a:gd name="T7" fmla="*/ 1765102 h 1765101"/>
                <a:gd name="T8" fmla="*/ 0 w 1765101"/>
                <a:gd name="T9" fmla="*/ 882551 h 1765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5101" h="1765101">
                  <a:moveTo>
                    <a:pt x="0" y="882551"/>
                  </a:moveTo>
                  <a:cubicBezTo>
                    <a:pt x="0" y="395132"/>
                    <a:pt x="395132" y="0"/>
                    <a:pt x="882551" y="0"/>
                  </a:cubicBezTo>
                  <a:cubicBezTo>
                    <a:pt x="1369970" y="0"/>
                    <a:pt x="1765102" y="395132"/>
                    <a:pt x="1765102" y="882551"/>
                  </a:cubicBezTo>
                  <a:cubicBezTo>
                    <a:pt x="1765102" y="1369970"/>
                    <a:pt x="1369970" y="1765102"/>
                    <a:pt x="882551" y="1765102"/>
                  </a:cubicBezTo>
                  <a:cubicBezTo>
                    <a:pt x="395132" y="1765102"/>
                    <a:pt x="0" y="1369970"/>
                    <a:pt x="0" y="882551"/>
                  </a:cubicBezTo>
                  <a:close/>
                </a:path>
              </a:pathLst>
            </a:custGeom>
            <a:solidFill>
              <a:srgbClr val="65B779"/>
            </a:solidFill>
            <a:ln>
              <a:noFill/>
            </a:ln>
          </p:spPr>
          <p:txBody>
            <a:bodyPr lIns="258682" tIns="258682" rIns="258682" bIns="258682" anchor="ctr"/>
            <a:lstStyle/>
            <a:p>
              <a:endParaRPr lang="zh-CN" altLang="en-US" sz="1600"/>
            </a:p>
          </p:txBody>
        </p:sp>
        <p:sp>
          <p:nvSpPr>
            <p:cNvPr id="28" name="任意多边形 24"/>
            <p:cNvSpPr/>
            <p:nvPr>
              <p:custDataLst>
                <p:tags r:id="rId7"/>
              </p:custDataLst>
            </p:nvPr>
          </p:nvSpPr>
          <p:spPr bwMode="auto">
            <a:xfrm>
              <a:off x="1829631" y="3872335"/>
              <a:ext cx="1062109" cy="1060974"/>
            </a:xfrm>
            <a:custGeom>
              <a:avLst/>
              <a:gdLst>
                <a:gd name="T0" fmla="*/ 0 w 1765101"/>
                <a:gd name="T1" fmla="*/ 882551 h 1765101"/>
                <a:gd name="T2" fmla="*/ 882551 w 1765101"/>
                <a:gd name="T3" fmla="*/ 0 h 1765101"/>
                <a:gd name="T4" fmla="*/ 1765102 w 1765101"/>
                <a:gd name="T5" fmla="*/ 882551 h 1765101"/>
                <a:gd name="T6" fmla="*/ 882551 w 1765101"/>
                <a:gd name="T7" fmla="*/ 1765102 h 1765101"/>
                <a:gd name="T8" fmla="*/ 0 w 1765101"/>
                <a:gd name="T9" fmla="*/ 882551 h 1765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5101" h="1765101">
                  <a:moveTo>
                    <a:pt x="0" y="882551"/>
                  </a:moveTo>
                  <a:cubicBezTo>
                    <a:pt x="0" y="395132"/>
                    <a:pt x="395132" y="0"/>
                    <a:pt x="882551" y="0"/>
                  </a:cubicBezTo>
                  <a:cubicBezTo>
                    <a:pt x="1369970" y="0"/>
                    <a:pt x="1765102" y="395132"/>
                    <a:pt x="1765102" y="882551"/>
                  </a:cubicBezTo>
                  <a:cubicBezTo>
                    <a:pt x="1765102" y="1369970"/>
                    <a:pt x="1369970" y="1765102"/>
                    <a:pt x="882551" y="1765102"/>
                  </a:cubicBezTo>
                  <a:cubicBezTo>
                    <a:pt x="395132" y="1765102"/>
                    <a:pt x="0" y="1369970"/>
                    <a:pt x="0" y="882551"/>
                  </a:cubicBezTo>
                  <a:close/>
                </a:path>
              </a:pathLst>
            </a:custGeom>
            <a:solidFill>
              <a:srgbClr val="FFC500"/>
            </a:solidFill>
            <a:ln>
              <a:noFill/>
            </a:ln>
          </p:spPr>
          <p:txBody>
            <a:bodyPr lIns="258682" tIns="258682" rIns="258682" bIns="258682" anchor="ctr"/>
            <a:lstStyle/>
            <a:p>
              <a:endParaRPr lang="zh-CN" altLang="en-US" sz="1600"/>
            </a:p>
          </p:txBody>
        </p:sp>
        <p:sp>
          <p:nvSpPr>
            <p:cNvPr id="29" name="任意多边形 24"/>
            <p:cNvSpPr/>
            <p:nvPr>
              <p:custDataLst>
                <p:tags r:id="rId8"/>
              </p:custDataLst>
            </p:nvPr>
          </p:nvSpPr>
          <p:spPr bwMode="auto">
            <a:xfrm>
              <a:off x="1156205" y="2571549"/>
              <a:ext cx="1062109" cy="1060974"/>
            </a:xfrm>
            <a:custGeom>
              <a:avLst/>
              <a:gdLst>
                <a:gd name="T0" fmla="*/ 0 w 1765101"/>
                <a:gd name="T1" fmla="*/ 882551 h 1765101"/>
                <a:gd name="T2" fmla="*/ 882551 w 1765101"/>
                <a:gd name="T3" fmla="*/ 0 h 1765101"/>
                <a:gd name="T4" fmla="*/ 1765102 w 1765101"/>
                <a:gd name="T5" fmla="*/ 882551 h 1765101"/>
                <a:gd name="T6" fmla="*/ 882551 w 1765101"/>
                <a:gd name="T7" fmla="*/ 1765102 h 1765101"/>
                <a:gd name="T8" fmla="*/ 0 w 1765101"/>
                <a:gd name="T9" fmla="*/ 882551 h 1765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5101" h="1765101">
                  <a:moveTo>
                    <a:pt x="0" y="882551"/>
                  </a:moveTo>
                  <a:cubicBezTo>
                    <a:pt x="0" y="395132"/>
                    <a:pt x="395132" y="0"/>
                    <a:pt x="882551" y="0"/>
                  </a:cubicBezTo>
                  <a:cubicBezTo>
                    <a:pt x="1369970" y="0"/>
                    <a:pt x="1765102" y="395132"/>
                    <a:pt x="1765102" y="882551"/>
                  </a:cubicBezTo>
                  <a:cubicBezTo>
                    <a:pt x="1765102" y="1369970"/>
                    <a:pt x="1369970" y="1765102"/>
                    <a:pt x="882551" y="1765102"/>
                  </a:cubicBezTo>
                  <a:cubicBezTo>
                    <a:pt x="395132" y="1765102"/>
                    <a:pt x="0" y="1369970"/>
                    <a:pt x="0" y="882551"/>
                  </a:cubicBezTo>
                  <a:close/>
                </a:path>
              </a:pathLst>
            </a:custGeom>
            <a:solidFill>
              <a:srgbClr val="FFC500"/>
            </a:solidFill>
            <a:ln>
              <a:noFill/>
            </a:ln>
          </p:spPr>
          <p:txBody>
            <a:bodyPr lIns="258682" tIns="258682" rIns="258682" bIns="258682" anchor="ctr"/>
            <a:lstStyle/>
            <a:p>
              <a:endParaRPr lang="zh-CN" altLang="en-US" sz="1600"/>
            </a:p>
          </p:txBody>
        </p:sp>
        <p:sp>
          <p:nvSpPr>
            <p:cNvPr id="30" name="文本框 32"/>
            <p:cNvSpPr txBox="1"/>
            <p:nvPr/>
          </p:nvSpPr>
          <p:spPr>
            <a:xfrm>
              <a:off x="1959610" y="4172585"/>
              <a:ext cx="792480" cy="460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chemeClr val="tx1"/>
                  </a:solidFill>
                </a:rPr>
                <a:t>来源</a:t>
              </a:r>
              <a:endParaRPr lang="zh-CN" altLang="en-US" sz="2400">
                <a:solidFill>
                  <a:schemeClr val="tx1"/>
                </a:solidFill>
              </a:endParaRPr>
            </a:p>
          </p:txBody>
        </p:sp>
        <p:pic>
          <p:nvPicPr>
            <p:cNvPr id="31" name="图片 30" descr="resource"/>
            <p:cNvPicPr>
              <a:picLocks noChangeAspect="1"/>
            </p:cNvPicPr>
            <p:nvPr/>
          </p:nvPicPr>
          <p:blipFill>
            <a:blip r:embed="rId9" cstate="print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891790" y="2533015"/>
              <a:ext cx="1090295" cy="1090295"/>
            </a:xfrm>
            <a:prstGeom prst="rect">
              <a:avLst/>
            </a:prstGeom>
          </p:spPr>
        </p:pic>
        <p:sp>
          <p:nvSpPr>
            <p:cNvPr id="32" name="椭圆 31"/>
            <p:cNvSpPr>
              <a:spLocks noChangeAspect="1"/>
            </p:cNvSpPr>
            <p:nvPr/>
          </p:nvSpPr>
          <p:spPr>
            <a:xfrm>
              <a:off x="1194435" y="1957705"/>
              <a:ext cx="532800" cy="53213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椭圆 33"/>
            <p:cNvSpPr>
              <a:spLocks noChangeAspect="1"/>
            </p:cNvSpPr>
            <p:nvPr/>
          </p:nvSpPr>
          <p:spPr>
            <a:xfrm>
              <a:off x="3025140" y="1014730"/>
              <a:ext cx="532800" cy="53213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椭圆 34"/>
            <p:cNvSpPr>
              <a:spLocks noChangeAspect="1"/>
            </p:cNvSpPr>
            <p:nvPr/>
          </p:nvSpPr>
          <p:spPr>
            <a:xfrm>
              <a:off x="3056890" y="4754245"/>
              <a:ext cx="532800" cy="53213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椭圆 35"/>
            <p:cNvSpPr>
              <a:spLocks noChangeAspect="1"/>
            </p:cNvSpPr>
            <p:nvPr/>
          </p:nvSpPr>
          <p:spPr>
            <a:xfrm>
              <a:off x="1201420" y="3776345"/>
              <a:ext cx="532800" cy="53213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椭圆 36"/>
            <p:cNvSpPr>
              <a:spLocks noChangeAspect="1"/>
            </p:cNvSpPr>
            <p:nvPr/>
          </p:nvSpPr>
          <p:spPr>
            <a:xfrm>
              <a:off x="4878705" y="3776345"/>
              <a:ext cx="532800" cy="53213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椭圆 37"/>
            <p:cNvSpPr>
              <a:spLocks noChangeAspect="1"/>
            </p:cNvSpPr>
            <p:nvPr/>
          </p:nvSpPr>
          <p:spPr>
            <a:xfrm>
              <a:off x="4878705" y="1957705"/>
              <a:ext cx="532800" cy="53213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椭圆 38"/>
            <p:cNvSpPr>
              <a:spLocks noChangeAspect="1"/>
            </p:cNvSpPr>
            <p:nvPr/>
          </p:nvSpPr>
          <p:spPr>
            <a:xfrm>
              <a:off x="1426845" y="1516380"/>
              <a:ext cx="307340" cy="306705"/>
            </a:xfrm>
            <a:prstGeom prst="ellipse">
              <a:avLst/>
            </a:prstGeom>
            <a:solidFill>
              <a:srgbClr val="1A57A1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椭圆 39"/>
            <p:cNvSpPr>
              <a:spLocks noChangeAspect="1"/>
            </p:cNvSpPr>
            <p:nvPr/>
          </p:nvSpPr>
          <p:spPr>
            <a:xfrm>
              <a:off x="894080" y="2489835"/>
              <a:ext cx="307340" cy="306705"/>
            </a:xfrm>
            <a:prstGeom prst="ellipse">
              <a:avLst/>
            </a:prstGeom>
            <a:solidFill>
              <a:srgbClr val="1A57A1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椭圆 40"/>
            <p:cNvSpPr>
              <a:spLocks noChangeAspect="1"/>
            </p:cNvSpPr>
            <p:nvPr/>
          </p:nvSpPr>
          <p:spPr>
            <a:xfrm>
              <a:off x="894080" y="3544570"/>
              <a:ext cx="307340" cy="306705"/>
            </a:xfrm>
            <a:prstGeom prst="ellipse">
              <a:avLst/>
            </a:prstGeom>
            <a:solidFill>
              <a:srgbClr val="1A57A1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椭圆 41"/>
            <p:cNvSpPr>
              <a:spLocks noChangeAspect="1"/>
            </p:cNvSpPr>
            <p:nvPr/>
          </p:nvSpPr>
          <p:spPr>
            <a:xfrm>
              <a:off x="1426845" y="4447540"/>
              <a:ext cx="307340" cy="306705"/>
            </a:xfrm>
            <a:prstGeom prst="ellipse">
              <a:avLst/>
            </a:prstGeom>
            <a:solidFill>
              <a:srgbClr val="1A57A1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椭圆 42"/>
            <p:cNvSpPr>
              <a:spLocks noChangeAspect="1"/>
            </p:cNvSpPr>
            <p:nvPr/>
          </p:nvSpPr>
          <p:spPr>
            <a:xfrm>
              <a:off x="2570480" y="4933315"/>
              <a:ext cx="307340" cy="306705"/>
            </a:xfrm>
            <a:prstGeom prst="ellipse">
              <a:avLst/>
            </a:prstGeom>
            <a:solidFill>
              <a:srgbClr val="1A57A1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椭圆 43"/>
            <p:cNvSpPr>
              <a:spLocks noChangeAspect="1"/>
            </p:cNvSpPr>
            <p:nvPr/>
          </p:nvSpPr>
          <p:spPr>
            <a:xfrm>
              <a:off x="3757295" y="4933315"/>
              <a:ext cx="307340" cy="306705"/>
            </a:xfrm>
            <a:prstGeom prst="ellipse">
              <a:avLst/>
            </a:prstGeom>
            <a:solidFill>
              <a:srgbClr val="1A57A1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椭圆 44"/>
            <p:cNvSpPr>
              <a:spLocks noChangeAspect="1"/>
            </p:cNvSpPr>
            <p:nvPr/>
          </p:nvSpPr>
          <p:spPr>
            <a:xfrm>
              <a:off x="4878705" y="4369435"/>
              <a:ext cx="307340" cy="306705"/>
            </a:xfrm>
            <a:prstGeom prst="ellipse">
              <a:avLst/>
            </a:prstGeom>
            <a:solidFill>
              <a:srgbClr val="1A57A1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/>
            <p:cNvSpPr>
              <a:spLocks noChangeAspect="1"/>
            </p:cNvSpPr>
            <p:nvPr/>
          </p:nvSpPr>
          <p:spPr>
            <a:xfrm>
              <a:off x="5386705" y="3544570"/>
              <a:ext cx="307340" cy="306705"/>
            </a:xfrm>
            <a:prstGeom prst="ellipse">
              <a:avLst/>
            </a:prstGeom>
            <a:solidFill>
              <a:srgbClr val="1A57A1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/>
            <p:cNvSpPr>
              <a:spLocks noChangeAspect="1"/>
            </p:cNvSpPr>
            <p:nvPr/>
          </p:nvSpPr>
          <p:spPr>
            <a:xfrm>
              <a:off x="5411470" y="2415540"/>
              <a:ext cx="307340" cy="306705"/>
            </a:xfrm>
            <a:prstGeom prst="ellipse">
              <a:avLst/>
            </a:prstGeom>
            <a:solidFill>
              <a:srgbClr val="1A57A1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椭圆 47"/>
            <p:cNvSpPr>
              <a:spLocks noChangeAspect="1"/>
            </p:cNvSpPr>
            <p:nvPr/>
          </p:nvSpPr>
          <p:spPr>
            <a:xfrm>
              <a:off x="4836795" y="1598295"/>
              <a:ext cx="307340" cy="306705"/>
            </a:xfrm>
            <a:prstGeom prst="ellipse">
              <a:avLst/>
            </a:prstGeom>
            <a:solidFill>
              <a:srgbClr val="1A57A1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椭圆 49"/>
            <p:cNvSpPr>
              <a:spLocks noChangeAspect="1"/>
            </p:cNvSpPr>
            <p:nvPr/>
          </p:nvSpPr>
          <p:spPr>
            <a:xfrm>
              <a:off x="3674745" y="1014730"/>
              <a:ext cx="307340" cy="306705"/>
            </a:xfrm>
            <a:prstGeom prst="ellipse">
              <a:avLst/>
            </a:prstGeom>
            <a:solidFill>
              <a:srgbClr val="1A57A1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椭圆 50"/>
            <p:cNvSpPr>
              <a:spLocks noChangeAspect="1"/>
            </p:cNvSpPr>
            <p:nvPr/>
          </p:nvSpPr>
          <p:spPr>
            <a:xfrm>
              <a:off x="2521585" y="1014730"/>
              <a:ext cx="307340" cy="306705"/>
            </a:xfrm>
            <a:prstGeom prst="ellipse">
              <a:avLst/>
            </a:prstGeom>
            <a:solidFill>
              <a:srgbClr val="1A57A1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文本框 127"/>
            <p:cNvSpPr txBox="1"/>
            <p:nvPr/>
          </p:nvSpPr>
          <p:spPr>
            <a:xfrm>
              <a:off x="3046095" y="4846320"/>
              <a:ext cx="589280" cy="3369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>
                  <a:solidFill>
                    <a:schemeClr val="bg1"/>
                  </a:solidFill>
                </a:rPr>
                <a:t>首单</a:t>
              </a:r>
              <a:endParaRPr lang="zh-CN" altLang="en-US" sz="1600">
                <a:solidFill>
                  <a:schemeClr val="bg1"/>
                </a:solidFill>
              </a:endParaRPr>
            </a:p>
          </p:txBody>
        </p:sp>
        <p:sp>
          <p:nvSpPr>
            <p:cNvPr id="53" name="文本框 128"/>
            <p:cNvSpPr txBox="1"/>
            <p:nvPr/>
          </p:nvSpPr>
          <p:spPr>
            <a:xfrm>
              <a:off x="1194435" y="2047875"/>
              <a:ext cx="589280" cy="3369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>
                  <a:solidFill>
                    <a:schemeClr val="bg1"/>
                  </a:solidFill>
                </a:rPr>
                <a:t>分享</a:t>
              </a:r>
              <a:endParaRPr lang="zh-CN" altLang="en-US" sz="1600">
                <a:solidFill>
                  <a:schemeClr val="bg1"/>
                </a:solidFill>
              </a:endParaRPr>
            </a:p>
          </p:txBody>
        </p:sp>
        <p:sp>
          <p:nvSpPr>
            <p:cNvPr id="54" name="文本框 129"/>
            <p:cNvSpPr txBox="1"/>
            <p:nvPr/>
          </p:nvSpPr>
          <p:spPr>
            <a:xfrm>
              <a:off x="4850765" y="3865245"/>
              <a:ext cx="589280" cy="3369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>
                  <a:solidFill>
                    <a:schemeClr val="bg1"/>
                  </a:solidFill>
                </a:rPr>
                <a:t>系列 </a:t>
              </a:r>
              <a:endParaRPr lang="zh-CN" altLang="en-US" sz="1600">
                <a:solidFill>
                  <a:schemeClr val="bg1"/>
                </a:solidFill>
              </a:endParaRPr>
            </a:p>
          </p:txBody>
        </p:sp>
        <p:sp>
          <p:nvSpPr>
            <p:cNvPr id="55" name="文本框 130"/>
            <p:cNvSpPr txBox="1"/>
            <p:nvPr/>
          </p:nvSpPr>
          <p:spPr>
            <a:xfrm>
              <a:off x="4863465" y="2043430"/>
              <a:ext cx="589280" cy="3369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>
                  <a:solidFill>
                    <a:schemeClr val="bg1"/>
                  </a:solidFill>
                </a:rPr>
                <a:t>复购</a:t>
              </a:r>
              <a:endParaRPr lang="zh-CN" altLang="en-US" sz="1600">
                <a:solidFill>
                  <a:schemeClr val="bg1"/>
                </a:solidFill>
              </a:endParaRPr>
            </a:p>
          </p:txBody>
        </p:sp>
        <p:sp>
          <p:nvSpPr>
            <p:cNvPr id="56" name="文本框 131"/>
            <p:cNvSpPr txBox="1"/>
            <p:nvPr/>
          </p:nvSpPr>
          <p:spPr>
            <a:xfrm>
              <a:off x="1172845" y="3875405"/>
              <a:ext cx="589280" cy="3369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>
                  <a:solidFill>
                    <a:schemeClr val="bg1"/>
                  </a:solidFill>
                </a:rPr>
                <a:t>裂变</a:t>
              </a:r>
              <a:endParaRPr lang="zh-CN" altLang="en-US" sz="1600">
                <a:solidFill>
                  <a:schemeClr val="bg1"/>
                </a:solidFill>
              </a:endParaRPr>
            </a:p>
          </p:txBody>
        </p:sp>
        <p:sp>
          <p:nvSpPr>
            <p:cNvPr id="57" name="文本框 132"/>
            <p:cNvSpPr txBox="1"/>
            <p:nvPr/>
          </p:nvSpPr>
          <p:spPr>
            <a:xfrm>
              <a:off x="2999105" y="1104900"/>
              <a:ext cx="589280" cy="3369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>
                  <a:solidFill>
                    <a:schemeClr val="bg1"/>
                  </a:solidFill>
                </a:rPr>
                <a:t>活动</a:t>
              </a:r>
              <a:endParaRPr lang="zh-CN" altLang="en-US" sz="1600">
                <a:solidFill>
                  <a:schemeClr val="bg1"/>
                </a:solidFill>
              </a:endParaRPr>
            </a:p>
          </p:txBody>
        </p:sp>
        <p:sp>
          <p:nvSpPr>
            <p:cNvPr id="58" name="文本框 134"/>
            <p:cNvSpPr txBox="1"/>
            <p:nvPr/>
          </p:nvSpPr>
          <p:spPr>
            <a:xfrm>
              <a:off x="3853815" y="1608455"/>
              <a:ext cx="792480" cy="460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2400">
                  <a:solidFill>
                    <a:schemeClr val="bg1"/>
                  </a:solidFill>
                </a:rPr>
                <a:t>尺码</a:t>
              </a:r>
              <a:endParaRPr lang="zh-CN" altLang="zh-CN" sz="2400">
                <a:solidFill>
                  <a:schemeClr val="bg1"/>
                </a:solidFill>
              </a:endParaRPr>
            </a:p>
          </p:txBody>
        </p:sp>
        <p:sp>
          <p:nvSpPr>
            <p:cNvPr id="59" name="文本框 135"/>
            <p:cNvSpPr txBox="1"/>
            <p:nvPr/>
          </p:nvSpPr>
          <p:spPr>
            <a:xfrm>
              <a:off x="3892550" y="4172585"/>
              <a:ext cx="792480" cy="460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chemeClr val="bg1"/>
                  </a:solidFill>
                </a:rPr>
                <a:t>性别</a:t>
              </a:r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60" name="文本框 136"/>
            <p:cNvSpPr txBox="1"/>
            <p:nvPr/>
          </p:nvSpPr>
          <p:spPr>
            <a:xfrm>
              <a:off x="1291590" y="2872105"/>
              <a:ext cx="792480" cy="460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chemeClr val="tx1"/>
                  </a:solidFill>
                </a:rPr>
                <a:t>兴趣</a:t>
              </a:r>
              <a:endParaRPr lang="zh-CN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61" name="文本框 137"/>
            <p:cNvSpPr txBox="1"/>
            <p:nvPr/>
          </p:nvSpPr>
          <p:spPr>
            <a:xfrm>
              <a:off x="4593590" y="2847975"/>
              <a:ext cx="792480" cy="460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chemeClr val="bg1"/>
                  </a:solidFill>
                </a:rPr>
                <a:t>等级</a:t>
              </a:r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62" name="任意多边形 24"/>
            <p:cNvSpPr/>
            <p:nvPr>
              <p:custDataLst>
                <p:tags r:id="rId11"/>
              </p:custDataLst>
            </p:nvPr>
          </p:nvSpPr>
          <p:spPr bwMode="auto">
            <a:xfrm>
              <a:off x="3693418" y="1323264"/>
              <a:ext cx="1062109" cy="1060974"/>
            </a:xfrm>
            <a:custGeom>
              <a:avLst/>
              <a:gdLst>
                <a:gd name="T0" fmla="*/ 0 w 1765101"/>
                <a:gd name="T1" fmla="*/ 882551 h 1765101"/>
                <a:gd name="T2" fmla="*/ 882551 w 1765101"/>
                <a:gd name="T3" fmla="*/ 0 h 1765101"/>
                <a:gd name="T4" fmla="*/ 1765102 w 1765101"/>
                <a:gd name="T5" fmla="*/ 882551 h 1765101"/>
                <a:gd name="T6" fmla="*/ 882551 w 1765101"/>
                <a:gd name="T7" fmla="*/ 1765102 h 1765101"/>
                <a:gd name="T8" fmla="*/ 0 w 1765101"/>
                <a:gd name="T9" fmla="*/ 882551 h 1765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5101" h="1765101">
                  <a:moveTo>
                    <a:pt x="0" y="882551"/>
                  </a:moveTo>
                  <a:cubicBezTo>
                    <a:pt x="0" y="395132"/>
                    <a:pt x="395132" y="0"/>
                    <a:pt x="882551" y="0"/>
                  </a:cubicBezTo>
                  <a:cubicBezTo>
                    <a:pt x="1369970" y="0"/>
                    <a:pt x="1765102" y="395132"/>
                    <a:pt x="1765102" y="882551"/>
                  </a:cubicBezTo>
                  <a:cubicBezTo>
                    <a:pt x="1765102" y="1369970"/>
                    <a:pt x="1369970" y="1765102"/>
                    <a:pt x="882551" y="1765102"/>
                  </a:cubicBezTo>
                  <a:cubicBezTo>
                    <a:pt x="395132" y="1765102"/>
                    <a:pt x="0" y="1369970"/>
                    <a:pt x="0" y="882551"/>
                  </a:cubicBezTo>
                  <a:close/>
                </a:path>
              </a:pathLst>
            </a:custGeom>
            <a:solidFill>
              <a:srgbClr val="FFC500"/>
            </a:solidFill>
            <a:ln>
              <a:noFill/>
            </a:ln>
          </p:spPr>
          <p:txBody>
            <a:bodyPr lIns="258682" tIns="258682" rIns="258682" bIns="258682" anchor="ctr"/>
            <a:lstStyle/>
            <a:p>
              <a:endParaRPr lang="zh-CN" altLang="en-US" sz="1600"/>
            </a:p>
          </p:txBody>
        </p:sp>
        <p:sp>
          <p:nvSpPr>
            <p:cNvPr id="63" name="任意多边形 24"/>
            <p:cNvSpPr/>
            <p:nvPr>
              <p:custDataLst>
                <p:tags r:id="rId12"/>
              </p:custDataLst>
            </p:nvPr>
          </p:nvSpPr>
          <p:spPr bwMode="auto">
            <a:xfrm>
              <a:off x="4458368" y="2562486"/>
              <a:ext cx="1062109" cy="1060974"/>
            </a:xfrm>
            <a:custGeom>
              <a:avLst/>
              <a:gdLst>
                <a:gd name="T0" fmla="*/ 0 w 1765101"/>
                <a:gd name="T1" fmla="*/ 882551 h 1765101"/>
                <a:gd name="T2" fmla="*/ 882551 w 1765101"/>
                <a:gd name="T3" fmla="*/ 0 h 1765101"/>
                <a:gd name="T4" fmla="*/ 1765102 w 1765101"/>
                <a:gd name="T5" fmla="*/ 882551 h 1765101"/>
                <a:gd name="T6" fmla="*/ 882551 w 1765101"/>
                <a:gd name="T7" fmla="*/ 1765102 h 1765101"/>
                <a:gd name="T8" fmla="*/ 0 w 1765101"/>
                <a:gd name="T9" fmla="*/ 882551 h 1765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5101" h="1765101">
                  <a:moveTo>
                    <a:pt x="0" y="882551"/>
                  </a:moveTo>
                  <a:cubicBezTo>
                    <a:pt x="0" y="395132"/>
                    <a:pt x="395132" y="0"/>
                    <a:pt x="882551" y="0"/>
                  </a:cubicBezTo>
                  <a:cubicBezTo>
                    <a:pt x="1369970" y="0"/>
                    <a:pt x="1765102" y="395132"/>
                    <a:pt x="1765102" y="882551"/>
                  </a:cubicBezTo>
                  <a:cubicBezTo>
                    <a:pt x="1765102" y="1369970"/>
                    <a:pt x="1369970" y="1765102"/>
                    <a:pt x="882551" y="1765102"/>
                  </a:cubicBezTo>
                  <a:cubicBezTo>
                    <a:pt x="395132" y="1765102"/>
                    <a:pt x="0" y="1369970"/>
                    <a:pt x="0" y="882551"/>
                  </a:cubicBezTo>
                  <a:close/>
                </a:path>
              </a:pathLst>
            </a:custGeom>
            <a:solidFill>
              <a:srgbClr val="FFC500"/>
            </a:solidFill>
            <a:ln>
              <a:noFill/>
            </a:ln>
          </p:spPr>
          <p:txBody>
            <a:bodyPr lIns="258682" tIns="258682" rIns="258682" bIns="258682" anchor="ctr"/>
            <a:lstStyle/>
            <a:p>
              <a:endParaRPr lang="zh-CN" altLang="en-US" sz="1600"/>
            </a:p>
          </p:txBody>
        </p:sp>
        <p:sp>
          <p:nvSpPr>
            <p:cNvPr id="64" name="任意多边形 24"/>
            <p:cNvSpPr/>
            <p:nvPr>
              <p:custDataLst>
                <p:tags r:id="rId13"/>
              </p:custDataLst>
            </p:nvPr>
          </p:nvSpPr>
          <p:spPr bwMode="auto">
            <a:xfrm>
              <a:off x="3756749" y="3875669"/>
              <a:ext cx="1062109" cy="1060974"/>
            </a:xfrm>
            <a:custGeom>
              <a:avLst/>
              <a:gdLst>
                <a:gd name="T0" fmla="*/ 0 w 1765101"/>
                <a:gd name="T1" fmla="*/ 882551 h 1765101"/>
                <a:gd name="T2" fmla="*/ 882551 w 1765101"/>
                <a:gd name="T3" fmla="*/ 0 h 1765101"/>
                <a:gd name="T4" fmla="*/ 1765102 w 1765101"/>
                <a:gd name="T5" fmla="*/ 882551 h 1765101"/>
                <a:gd name="T6" fmla="*/ 882551 w 1765101"/>
                <a:gd name="T7" fmla="*/ 1765102 h 1765101"/>
                <a:gd name="T8" fmla="*/ 0 w 1765101"/>
                <a:gd name="T9" fmla="*/ 882551 h 1765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5101" h="1765101">
                  <a:moveTo>
                    <a:pt x="0" y="882551"/>
                  </a:moveTo>
                  <a:cubicBezTo>
                    <a:pt x="0" y="395132"/>
                    <a:pt x="395132" y="0"/>
                    <a:pt x="882551" y="0"/>
                  </a:cubicBezTo>
                  <a:cubicBezTo>
                    <a:pt x="1369970" y="0"/>
                    <a:pt x="1765102" y="395132"/>
                    <a:pt x="1765102" y="882551"/>
                  </a:cubicBezTo>
                  <a:cubicBezTo>
                    <a:pt x="1765102" y="1369970"/>
                    <a:pt x="1369970" y="1765102"/>
                    <a:pt x="882551" y="1765102"/>
                  </a:cubicBezTo>
                  <a:cubicBezTo>
                    <a:pt x="395132" y="1765102"/>
                    <a:pt x="0" y="1369970"/>
                    <a:pt x="0" y="882551"/>
                  </a:cubicBezTo>
                  <a:close/>
                </a:path>
              </a:pathLst>
            </a:custGeom>
            <a:solidFill>
              <a:srgbClr val="FFC500"/>
            </a:solidFill>
            <a:ln>
              <a:noFill/>
            </a:ln>
          </p:spPr>
          <p:txBody>
            <a:bodyPr lIns="258682" tIns="258682" rIns="258682" bIns="258682" anchor="ctr"/>
            <a:lstStyle/>
            <a:p>
              <a:endParaRPr lang="zh-CN" altLang="en-US" sz="1600"/>
            </a:p>
          </p:txBody>
        </p:sp>
        <p:sp>
          <p:nvSpPr>
            <p:cNvPr id="65" name="文本框 141"/>
            <p:cNvSpPr txBox="1"/>
            <p:nvPr/>
          </p:nvSpPr>
          <p:spPr>
            <a:xfrm>
              <a:off x="1964333" y="1623797"/>
              <a:ext cx="792480" cy="460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chemeClr val="tx1"/>
                  </a:solidFill>
                </a:rPr>
                <a:t>产品</a:t>
              </a:r>
              <a:endParaRPr lang="zh-CN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66" name="文本框 142"/>
            <p:cNvSpPr txBox="1"/>
            <p:nvPr/>
          </p:nvSpPr>
          <p:spPr>
            <a:xfrm>
              <a:off x="3853815" y="1623695"/>
              <a:ext cx="792480" cy="460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chemeClr val="tx1"/>
                  </a:solidFill>
                </a:rPr>
                <a:t>性别</a:t>
              </a:r>
              <a:endParaRPr lang="zh-CN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67" name="文本框 143"/>
            <p:cNvSpPr txBox="1"/>
            <p:nvPr/>
          </p:nvSpPr>
          <p:spPr>
            <a:xfrm>
              <a:off x="4594225" y="2847975"/>
              <a:ext cx="792480" cy="460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chemeClr val="tx1"/>
                  </a:solidFill>
                </a:rPr>
                <a:t>地域</a:t>
              </a:r>
              <a:endParaRPr lang="zh-CN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68" name="文本框 144"/>
            <p:cNvSpPr txBox="1"/>
            <p:nvPr/>
          </p:nvSpPr>
          <p:spPr>
            <a:xfrm>
              <a:off x="3892550" y="4016375"/>
              <a:ext cx="792480" cy="829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chemeClr val="tx1"/>
                  </a:solidFill>
                </a:rPr>
                <a:t>购买</a:t>
              </a:r>
              <a:endParaRPr lang="zh-CN" altLang="en-US" sz="2400">
                <a:solidFill>
                  <a:schemeClr val="tx1"/>
                </a:solidFill>
              </a:endParaRPr>
            </a:p>
            <a:p>
              <a:r>
                <a:rPr lang="zh-CN" altLang="en-US" sz="2400">
                  <a:solidFill>
                    <a:schemeClr val="tx1"/>
                  </a:solidFill>
                </a:rPr>
                <a:t>周期</a:t>
              </a:r>
              <a:endParaRPr lang="zh-CN" altLang="en-US" sz="240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398145" y="239395"/>
            <a:ext cx="1013460" cy="1090930"/>
            <a:chOff x="3413" y="3864"/>
            <a:chExt cx="1596" cy="1718"/>
          </a:xfrm>
        </p:grpSpPr>
        <p:pic>
          <p:nvPicPr>
            <p:cNvPr id="19" name="图片 18" descr="六角形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3719" y="4253"/>
              <a:ext cx="1104" cy="101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 dirty="0">
                  <a:latin typeface="微软雅黑" panose="020B0503020204020204" charset="-122"/>
                  <a:ea typeface="微软雅黑" panose="020B0503020204020204" charset="-122"/>
                </a:rPr>
                <a:t>数据收集</a:t>
              </a:r>
              <a:endParaRPr lang="zh-CN" altLang="en-US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3430111" y="2605374"/>
            <a:ext cx="2818765" cy="514350"/>
            <a:chOff x="5743" y="2751"/>
            <a:chExt cx="4439" cy="810"/>
          </a:xfrm>
        </p:grpSpPr>
        <p:sp>
          <p:nvSpPr>
            <p:cNvPr id="22" name="矩形 21"/>
            <p:cNvSpPr/>
            <p:nvPr/>
          </p:nvSpPr>
          <p:spPr>
            <a:xfrm>
              <a:off x="6746" y="2751"/>
              <a:ext cx="3437" cy="811"/>
            </a:xfrm>
            <a:prstGeom prst="rect">
              <a:avLst/>
            </a:prstGeom>
            <a:solidFill>
              <a:srgbClr val="E4DA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3" name="图片 22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49" y="2853"/>
              <a:ext cx="337" cy="709"/>
            </a:xfrm>
            <a:prstGeom prst="rect">
              <a:avLst/>
            </a:prstGeom>
          </p:spPr>
        </p:pic>
        <p:pic>
          <p:nvPicPr>
            <p:cNvPr id="24" name="图片 23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96" y="2853"/>
              <a:ext cx="337" cy="709"/>
            </a:xfrm>
            <a:prstGeom prst="rect">
              <a:avLst/>
            </a:prstGeom>
          </p:spPr>
        </p:pic>
        <p:pic>
          <p:nvPicPr>
            <p:cNvPr id="25" name="图片 24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43" y="2853"/>
              <a:ext cx="337" cy="709"/>
            </a:xfrm>
            <a:prstGeom prst="rect">
              <a:avLst/>
            </a:prstGeom>
          </p:spPr>
        </p:pic>
      </p:grpSp>
      <p:sp>
        <p:nvSpPr>
          <p:cNvPr id="26" name="文本框 25"/>
          <p:cNvSpPr txBox="1"/>
          <p:nvPr>
            <p:custDataLst>
              <p:tags r:id="rId5"/>
            </p:custDataLst>
          </p:nvPr>
        </p:nvSpPr>
        <p:spPr>
          <a:xfrm>
            <a:off x="4238466" y="2167224"/>
            <a:ext cx="1783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>
                <a:solidFill>
                  <a:srgbClr val="035898"/>
                </a:solidFill>
              </a:rPr>
              <a:t>内容端粉丝画像</a:t>
            </a:r>
            <a:endParaRPr lang="zh-CN" altLang="en-US" b="1">
              <a:solidFill>
                <a:srgbClr val="035898"/>
              </a:solidFill>
            </a:endParaRPr>
          </a:p>
        </p:txBody>
      </p:sp>
      <p:sp>
        <p:nvSpPr>
          <p:cNvPr id="27" name="文本框 26"/>
          <p:cNvSpPr txBox="1"/>
          <p:nvPr>
            <p:custDataLst>
              <p:tags r:id="rId6"/>
            </p:custDataLst>
          </p:nvPr>
        </p:nvSpPr>
        <p:spPr>
          <a:xfrm>
            <a:off x="4238466" y="2684749"/>
            <a:ext cx="1783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>
                <a:solidFill>
                  <a:srgbClr val="035898"/>
                </a:solidFill>
              </a:rPr>
              <a:t>交易端粉丝画像</a:t>
            </a:r>
            <a:endParaRPr lang="zh-CN" altLang="en-US" b="1">
              <a:solidFill>
                <a:srgbClr val="035898"/>
              </a:solidFill>
            </a:endParaRPr>
          </a:p>
        </p:txBody>
      </p:sp>
      <p:sp>
        <p:nvSpPr>
          <p:cNvPr id="28" name="文本框 27"/>
          <p:cNvSpPr txBox="1"/>
          <p:nvPr>
            <p:custDataLst>
              <p:tags r:id="rId7"/>
            </p:custDataLst>
          </p:nvPr>
        </p:nvSpPr>
        <p:spPr>
          <a:xfrm>
            <a:off x="4238466" y="3202274"/>
            <a:ext cx="1783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>
                <a:solidFill>
                  <a:srgbClr val="035898"/>
                </a:solidFill>
              </a:rPr>
              <a:t>微信端粉丝画像</a:t>
            </a:r>
            <a:endParaRPr lang="zh-CN" altLang="en-US" b="1">
              <a:solidFill>
                <a:srgbClr val="035898"/>
              </a:solidFill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1404570" y="581372"/>
            <a:ext cx="6712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一、标签体系的基础：通过人群画像进行数据收集 （收集阶段）</a:t>
            </a:r>
            <a:endParaRPr lang="zh-CN" altLang="en-US" b="1" dirty="0"/>
          </a:p>
        </p:txBody>
      </p:sp>
      <p:grpSp>
        <p:nvGrpSpPr>
          <p:cNvPr id="3" name="组合 2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5" name="对角圆角矩形 4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" name="图片 6" descr="resource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文本框 7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3365" y="1058545"/>
            <a:ext cx="5084445" cy="122682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65" y="2687955"/>
            <a:ext cx="5084445" cy="118491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647254" y="1070610"/>
            <a:ext cx="3463925" cy="353814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40000"/>
              </a:lnSpc>
            </a:pPr>
            <a:r>
              <a:rPr lang="zh-CN" altLang="en-US" dirty="0"/>
              <a:t>近</a:t>
            </a:r>
            <a:r>
              <a:rPr lang="en-US" altLang="zh-CN" dirty="0"/>
              <a:t>1</a:t>
            </a:r>
            <a:r>
              <a:rPr lang="zh-CN" altLang="en-US" dirty="0"/>
              <a:t>年历史成交用户：</a:t>
            </a:r>
            <a:r>
              <a:rPr lang="en-US" altLang="zh-CN" dirty="0"/>
              <a:t>3594052</a:t>
            </a:r>
            <a:endParaRPr lang="en-US" altLang="zh-CN" dirty="0"/>
          </a:p>
          <a:p>
            <a:pPr algn="l">
              <a:lnSpc>
                <a:spcPct val="140000"/>
              </a:lnSpc>
            </a:pPr>
            <a:r>
              <a:rPr lang="zh-CN" altLang="en-US" dirty="0"/>
              <a:t>（未去重）</a:t>
            </a:r>
            <a:endParaRPr lang="zh-CN" altLang="en-US" dirty="0"/>
          </a:p>
          <a:p>
            <a:pPr algn="l">
              <a:lnSpc>
                <a:spcPct val="140000"/>
              </a:lnSpc>
            </a:pPr>
            <a:endParaRPr lang="zh-CN" altLang="en-US" dirty="0"/>
          </a:p>
          <a:p>
            <a:pPr algn="l">
              <a:lnSpc>
                <a:spcPct val="140000"/>
              </a:lnSpc>
            </a:pPr>
            <a:r>
              <a:rPr lang="en-US" altLang="zh-CN" dirty="0"/>
              <a:t>&lt;30</a:t>
            </a:r>
            <a:r>
              <a:rPr lang="zh-CN" altLang="en-US" dirty="0"/>
              <a:t>天：          </a:t>
            </a:r>
            <a:r>
              <a:rPr lang="en-US" altLang="zh-CN" dirty="0"/>
              <a:t>381288</a:t>
            </a:r>
            <a:endParaRPr lang="en-US" altLang="zh-CN" dirty="0"/>
          </a:p>
          <a:p>
            <a:pPr algn="l">
              <a:lnSpc>
                <a:spcPct val="140000"/>
              </a:lnSpc>
            </a:pPr>
            <a:r>
              <a:rPr lang="en-US" altLang="zh-CN" dirty="0"/>
              <a:t>31 </a:t>
            </a:r>
            <a:r>
              <a:rPr lang="en-US" dirty="0"/>
              <a:t>- 90</a:t>
            </a:r>
            <a:r>
              <a:rPr lang="zh-CN" altLang="en-US" dirty="0"/>
              <a:t>天：     </a:t>
            </a:r>
            <a:r>
              <a:rPr lang="en-US" altLang="zh-CN" dirty="0"/>
              <a:t>408594</a:t>
            </a:r>
            <a:endParaRPr lang="en-US" altLang="zh-CN" dirty="0"/>
          </a:p>
          <a:p>
            <a:pPr algn="l">
              <a:lnSpc>
                <a:spcPct val="140000"/>
              </a:lnSpc>
            </a:pPr>
            <a:r>
              <a:rPr lang="en-US" altLang="zh-CN" dirty="0">
                <a:sym typeface="+mn-ea"/>
              </a:rPr>
              <a:t>91 </a:t>
            </a:r>
            <a:r>
              <a:rPr lang="en-US" dirty="0">
                <a:sym typeface="+mn-ea"/>
              </a:rPr>
              <a:t>- 180</a:t>
            </a:r>
            <a:r>
              <a:rPr lang="zh-CN" altLang="en-US" dirty="0">
                <a:sym typeface="+mn-ea"/>
              </a:rPr>
              <a:t>天：  </a:t>
            </a:r>
            <a:r>
              <a:rPr lang="en-US" altLang="zh-CN" dirty="0">
                <a:sym typeface="+mn-ea"/>
              </a:rPr>
              <a:t>127504</a:t>
            </a:r>
            <a:endParaRPr lang="en-US" altLang="zh-CN" dirty="0">
              <a:sym typeface="+mn-ea"/>
            </a:endParaRPr>
          </a:p>
          <a:p>
            <a:pPr algn="l">
              <a:lnSpc>
                <a:spcPct val="140000"/>
              </a:lnSpc>
            </a:pPr>
            <a:r>
              <a:rPr lang="en-US" altLang="zh-CN" dirty="0">
                <a:sym typeface="+mn-ea"/>
              </a:rPr>
              <a:t>181 - 360</a:t>
            </a:r>
            <a:r>
              <a:rPr lang="zh-CN" altLang="en-US" dirty="0">
                <a:sym typeface="+mn-ea"/>
              </a:rPr>
              <a:t>天：</a:t>
            </a:r>
            <a:r>
              <a:rPr lang="en-US" altLang="zh-CN" dirty="0">
                <a:sym typeface="+mn-ea"/>
              </a:rPr>
              <a:t>1531666</a:t>
            </a:r>
            <a:endParaRPr lang="en-US" altLang="zh-CN" dirty="0">
              <a:sym typeface="+mn-ea"/>
            </a:endParaRPr>
          </a:p>
          <a:p>
            <a:pPr algn="l">
              <a:lnSpc>
                <a:spcPct val="140000"/>
              </a:lnSpc>
            </a:pPr>
            <a:endParaRPr lang="en-US" altLang="zh-CN" dirty="0">
              <a:sym typeface="+mn-ea"/>
            </a:endParaRPr>
          </a:p>
          <a:p>
            <a:pPr algn="l">
              <a:lnSpc>
                <a:spcPct val="140000"/>
              </a:lnSpc>
            </a:pPr>
            <a:r>
              <a:rPr lang="en-US" altLang="zh-CN" dirty="0">
                <a:sym typeface="+mn-ea"/>
              </a:rPr>
              <a:t>···</a:t>
            </a:r>
            <a:endParaRPr lang="en-US" altLang="zh-CN" dirty="0">
              <a:sym typeface="+mn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17" name="椭圆 16"/>
          <p:cNvSpPr/>
          <p:nvPr/>
        </p:nvSpPr>
        <p:spPr>
          <a:xfrm>
            <a:off x="8412279" y="1994886"/>
            <a:ext cx="1397800" cy="1386138"/>
          </a:xfrm>
          <a:prstGeom prst="ellipse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8557181" y="2180123"/>
            <a:ext cx="11079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FEA900"/>
                </a:solidFill>
              </a:rPr>
              <a:t>标签抓取</a:t>
            </a:r>
            <a:endParaRPr lang="en-US" altLang="zh-CN" b="1" dirty="0">
              <a:solidFill>
                <a:srgbClr val="FEA900"/>
              </a:solidFill>
            </a:endParaRPr>
          </a:p>
          <a:p>
            <a:pPr algn="ctr"/>
            <a:r>
              <a:rPr lang="zh-CN" altLang="en-US" sz="1400" dirty="0">
                <a:solidFill>
                  <a:srgbClr val="FEA900"/>
                </a:solidFill>
              </a:rPr>
              <a:t>消费周期</a:t>
            </a:r>
            <a:endParaRPr lang="en-US" altLang="zh-CN" sz="1400" dirty="0">
              <a:solidFill>
                <a:srgbClr val="FEA900"/>
              </a:solidFill>
            </a:endParaRPr>
          </a:p>
          <a:p>
            <a:pPr algn="ctr"/>
            <a:r>
              <a:rPr lang="zh-CN" altLang="en-US" sz="1400" dirty="0">
                <a:solidFill>
                  <a:srgbClr val="FEA900"/>
                </a:solidFill>
              </a:rPr>
              <a:t>消费客单</a:t>
            </a:r>
            <a:endParaRPr lang="en-US" altLang="zh-CN" sz="1400" dirty="0">
              <a:solidFill>
                <a:srgbClr val="FEA900"/>
              </a:solidFill>
            </a:endParaRPr>
          </a:p>
          <a:p>
            <a:pPr algn="ctr"/>
            <a:r>
              <a:rPr lang="en-US" altLang="zh-CN" sz="1400" dirty="0">
                <a:solidFill>
                  <a:srgbClr val="FEA900"/>
                </a:solidFill>
              </a:rPr>
              <a:t>···</a:t>
            </a:r>
            <a:endParaRPr lang="en-US" altLang="zh-CN" sz="1400" dirty="0">
              <a:solidFill>
                <a:srgbClr val="FEA900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6268736" y="719455"/>
            <a:ext cx="3504469" cy="24149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40000"/>
              </a:lnSpc>
            </a:pPr>
            <a:r>
              <a:rPr lang="zh-CN" altLang="en-US" dirty="0"/>
              <a:t>洗发水行业排名</a:t>
            </a:r>
            <a:r>
              <a:rPr lang="en-US" altLang="zh-CN" dirty="0"/>
              <a:t>TOP100</a:t>
            </a:r>
            <a:r>
              <a:rPr lang="zh-CN" altLang="en-US" dirty="0"/>
              <a:t>中</a:t>
            </a:r>
            <a:endParaRPr lang="zh-CN" altLang="en-US" dirty="0"/>
          </a:p>
          <a:p>
            <a:pPr>
              <a:lnSpc>
                <a:spcPct val="140000"/>
              </a:lnSpc>
            </a:pPr>
            <a:r>
              <a:rPr lang="zh-CN" altLang="en-US" b="1" dirty="0">
                <a:sym typeface="+mn-ea"/>
              </a:rPr>
              <a:t>某个护品牌</a:t>
            </a:r>
            <a:r>
              <a:rPr lang="en-US" altLang="zh-CN" b="1" dirty="0">
                <a:sym typeface="+mn-ea"/>
              </a:rPr>
              <a:t>A</a:t>
            </a:r>
            <a:r>
              <a:rPr lang="zh-CN" altLang="en-US" dirty="0"/>
              <a:t>品牌系列店铺占</a:t>
            </a:r>
            <a:r>
              <a:rPr lang="en-US" altLang="zh-CN" dirty="0"/>
              <a:t>7</a:t>
            </a:r>
            <a:r>
              <a:rPr lang="zh-CN" altLang="en-US" dirty="0"/>
              <a:t>家</a:t>
            </a:r>
            <a:endParaRPr lang="zh-CN" altLang="en-US" dirty="0"/>
          </a:p>
          <a:p>
            <a:pPr algn="l">
              <a:lnSpc>
                <a:spcPct val="140000"/>
              </a:lnSpc>
            </a:pPr>
            <a:r>
              <a:rPr lang="zh-CN" altLang="en-US" dirty="0"/>
              <a:t>行业渗透率居各品牌之首</a:t>
            </a:r>
            <a:endParaRPr lang="zh-CN" altLang="en-US" dirty="0"/>
          </a:p>
          <a:p>
            <a:pPr algn="l">
              <a:lnSpc>
                <a:spcPct val="140000"/>
              </a:lnSpc>
            </a:pPr>
            <a:r>
              <a:rPr lang="zh-CN" altLang="en-US" dirty="0"/>
              <a:t>参照旗舰店订单数据判断</a:t>
            </a:r>
            <a:endParaRPr lang="zh-CN" altLang="en-US" dirty="0"/>
          </a:p>
          <a:p>
            <a:pPr algn="l">
              <a:lnSpc>
                <a:spcPct val="140000"/>
              </a:lnSpc>
            </a:pPr>
            <a:r>
              <a:rPr lang="zh-CN" altLang="en-US" dirty="0"/>
              <a:t>仅天猫平台</a:t>
            </a:r>
            <a:endParaRPr lang="zh-CN" altLang="en-US" dirty="0"/>
          </a:p>
          <a:p>
            <a:pPr algn="l">
              <a:lnSpc>
                <a:spcPct val="140000"/>
              </a:lnSpc>
            </a:pPr>
            <a:r>
              <a:rPr lang="zh-CN" altLang="en-US" dirty="0"/>
              <a:t>可转化的用户基数超过</a:t>
            </a:r>
            <a:r>
              <a:rPr lang="en-US" altLang="zh-CN" dirty="0"/>
              <a:t>1</a:t>
            </a:r>
            <a:r>
              <a:rPr lang="zh-CN" altLang="en-US" dirty="0"/>
              <a:t>千万</a:t>
            </a:r>
            <a:endParaRPr lang="zh-CN" altLang="en-US" dirty="0"/>
          </a:p>
        </p:txBody>
      </p:sp>
      <p:sp>
        <p:nvSpPr>
          <p:cNvPr id="15" name="矩形 14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14" name="椭圆 13"/>
          <p:cNvSpPr/>
          <p:nvPr/>
        </p:nvSpPr>
        <p:spPr>
          <a:xfrm>
            <a:off x="7438572" y="3169285"/>
            <a:ext cx="1397800" cy="1386138"/>
          </a:xfrm>
          <a:prstGeom prst="ellipse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7583474" y="3354522"/>
            <a:ext cx="11079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FEA900"/>
                </a:solidFill>
              </a:rPr>
              <a:t>标签抓取</a:t>
            </a:r>
            <a:endParaRPr lang="en-US" altLang="zh-CN" b="1" dirty="0">
              <a:solidFill>
                <a:srgbClr val="FEA900"/>
              </a:solidFill>
            </a:endParaRPr>
          </a:p>
          <a:p>
            <a:pPr algn="ctr"/>
            <a:r>
              <a:rPr lang="zh-CN" altLang="en-US" sz="1400" dirty="0">
                <a:solidFill>
                  <a:srgbClr val="FEA900"/>
                </a:solidFill>
              </a:rPr>
              <a:t>来源渠道</a:t>
            </a:r>
            <a:endParaRPr lang="en-US" altLang="zh-CN" sz="1400" dirty="0">
              <a:solidFill>
                <a:srgbClr val="FEA900"/>
              </a:solidFill>
            </a:endParaRPr>
          </a:p>
          <a:p>
            <a:pPr algn="ctr"/>
            <a:r>
              <a:rPr lang="zh-CN" altLang="en-US" sz="1400" dirty="0">
                <a:solidFill>
                  <a:srgbClr val="FEA900"/>
                </a:solidFill>
              </a:rPr>
              <a:t>店铺偏好</a:t>
            </a:r>
            <a:endParaRPr lang="en-US" altLang="zh-CN" sz="1400" dirty="0">
              <a:solidFill>
                <a:srgbClr val="FEA900"/>
              </a:solidFill>
            </a:endParaRPr>
          </a:p>
          <a:p>
            <a:pPr algn="ctr"/>
            <a:r>
              <a:rPr lang="en-US" altLang="zh-CN" sz="1400" dirty="0">
                <a:solidFill>
                  <a:srgbClr val="FEA900"/>
                </a:solidFill>
              </a:rPr>
              <a:t>···</a:t>
            </a:r>
            <a:endParaRPr lang="en-US" altLang="zh-CN" sz="1400" dirty="0">
              <a:solidFill>
                <a:srgbClr val="FEA9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174" y="989557"/>
            <a:ext cx="5715660" cy="3442145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9560" y="3013075"/>
            <a:ext cx="5577205" cy="224726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995988" y="498843"/>
            <a:ext cx="2548255" cy="20275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40000"/>
              </a:lnSpc>
            </a:pPr>
            <a:r>
              <a:rPr lang="zh-CN" altLang="en-US"/>
              <a:t>成交类目占比</a:t>
            </a:r>
            <a:endParaRPr lang="zh-CN" altLang="en-US"/>
          </a:p>
          <a:p>
            <a:pPr algn="l">
              <a:lnSpc>
                <a:spcPct val="140000"/>
              </a:lnSpc>
            </a:pPr>
            <a:r>
              <a:rPr lang="zh-CN" altLang="en-US"/>
              <a:t>洗发水：</a:t>
            </a:r>
            <a:r>
              <a:rPr lang="en-US" altLang="zh-CN" dirty="0"/>
              <a:t>96.2%</a:t>
            </a:r>
            <a:endParaRPr lang="en-US" altLang="zh-CN" dirty="0"/>
          </a:p>
          <a:p>
            <a:pPr algn="l">
              <a:lnSpc>
                <a:spcPct val="140000"/>
              </a:lnSpc>
            </a:pPr>
            <a:r>
              <a:rPr lang="zh-CN" altLang="en-US"/>
              <a:t>沐浴露：</a:t>
            </a:r>
            <a:r>
              <a:rPr lang="en-US" altLang="zh-CN" dirty="0"/>
              <a:t>2.57%</a:t>
            </a:r>
            <a:endParaRPr lang="en-US" altLang="zh-CN" dirty="0"/>
          </a:p>
          <a:p>
            <a:pPr algn="l">
              <a:lnSpc>
                <a:spcPct val="140000"/>
              </a:lnSpc>
            </a:pPr>
            <a:r>
              <a:rPr lang="zh-CN" altLang="en-US"/>
              <a:t>护发素：</a:t>
            </a:r>
            <a:r>
              <a:rPr lang="en-US" altLang="zh-CN" dirty="0"/>
              <a:t>0.93%</a:t>
            </a:r>
            <a:endParaRPr lang="en-US" altLang="zh-CN" dirty="0"/>
          </a:p>
          <a:p>
            <a:pPr algn="l">
              <a:lnSpc>
                <a:spcPct val="140000"/>
              </a:lnSpc>
            </a:pPr>
            <a:r>
              <a:rPr lang="zh-CN" altLang="en-US"/>
              <a:t>身体乳：</a:t>
            </a:r>
            <a:r>
              <a:rPr lang="en-US" altLang="zh-CN" dirty="0"/>
              <a:t>0.29%</a:t>
            </a:r>
            <a:endParaRPr lang="en-US" altLang="zh-CN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" y="655320"/>
            <a:ext cx="5577205" cy="223837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5964237" y="3603564"/>
            <a:ext cx="3880485" cy="1663700"/>
            <a:chOff x="9421" y="4706"/>
            <a:chExt cx="6111" cy="2620"/>
          </a:xfrm>
        </p:grpSpPr>
        <p:sp>
          <p:nvSpPr>
            <p:cNvPr id="328" name="object 13"/>
            <p:cNvSpPr/>
            <p:nvPr/>
          </p:nvSpPr>
          <p:spPr>
            <a:xfrm>
              <a:off x="9421" y="4706"/>
              <a:ext cx="6111" cy="452"/>
            </a:xfrm>
            <a:prstGeom prst="rect">
              <a:avLst/>
            </a:prstGeom>
            <a:solidFill>
              <a:srgbClr val="EC6912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29" name="文本框 328"/>
            <p:cNvSpPr txBox="1"/>
            <p:nvPr/>
          </p:nvSpPr>
          <p:spPr>
            <a:xfrm>
              <a:off x="11832" y="4706"/>
              <a:ext cx="1288" cy="3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1000" b="1">
                  <a:solidFill>
                    <a:schemeClr val="bg1"/>
                  </a:solidFill>
                </a:rPr>
                <a:t>分析及判断</a:t>
              </a:r>
              <a:endParaRPr lang="zh-CN" altLang="en-US" sz="1000" b="1">
                <a:solidFill>
                  <a:schemeClr val="bg1"/>
                </a:solidFill>
              </a:endParaRPr>
            </a:p>
          </p:txBody>
        </p:sp>
        <p:sp>
          <p:nvSpPr>
            <p:cNvPr id="332" name="矩形 331"/>
            <p:cNvSpPr/>
            <p:nvPr/>
          </p:nvSpPr>
          <p:spPr>
            <a:xfrm>
              <a:off x="9421" y="5158"/>
              <a:ext cx="6111" cy="216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5964237" y="4017361"/>
            <a:ext cx="3717290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40000"/>
              </a:lnSpc>
            </a:pPr>
            <a:r>
              <a:rPr lang="en-US" sz="1000" dirty="0"/>
              <a:t>1.</a:t>
            </a:r>
            <a:r>
              <a:rPr lang="zh-CN" altLang="en-US" sz="1000"/>
              <a:t>洗发水占绝对的主要位置</a:t>
            </a:r>
            <a:endParaRPr lang="zh-CN" altLang="en-US" sz="1000"/>
          </a:p>
          <a:p>
            <a:pPr algn="l">
              <a:lnSpc>
                <a:spcPct val="140000"/>
              </a:lnSpc>
            </a:pPr>
            <a:r>
              <a:rPr lang="en-US" altLang="zh-CN" sz="1000" dirty="0"/>
              <a:t>2.</a:t>
            </a:r>
            <a:r>
              <a:rPr lang="zh-CN" altLang="en-US" sz="1000"/>
              <a:t>后续在运营中首要任务是做洗发水的复购以及洗发水新品推荐</a:t>
            </a:r>
            <a:endParaRPr lang="zh-CN" altLang="en-US" sz="1000"/>
          </a:p>
          <a:p>
            <a:pPr algn="l">
              <a:lnSpc>
                <a:spcPct val="140000"/>
              </a:lnSpc>
            </a:pPr>
            <a:r>
              <a:rPr lang="en-US" altLang="zh-CN" sz="1000" dirty="0"/>
              <a:t>3.</a:t>
            </a:r>
            <a:r>
              <a:rPr lang="zh-CN" altLang="en-US" sz="1000"/>
              <a:t>设计产品组合，提升客单价和客件数</a:t>
            </a:r>
            <a:endParaRPr lang="zh-CN" altLang="en-US" sz="1000"/>
          </a:p>
        </p:txBody>
      </p:sp>
      <p:sp>
        <p:nvSpPr>
          <p:cNvPr id="13" name="矩形 12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15" name="椭圆 14"/>
          <p:cNvSpPr/>
          <p:nvPr/>
        </p:nvSpPr>
        <p:spPr>
          <a:xfrm>
            <a:off x="8669890" y="1989806"/>
            <a:ext cx="1397800" cy="1386138"/>
          </a:xfrm>
          <a:prstGeom prst="ellipse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8814792" y="2175043"/>
            <a:ext cx="110799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FEA900"/>
                </a:solidFill>
              </a:rPr>
              <a:t>标签抓取</a:t>
            </a:r>
            <a:endParaRPr lang="en-US" altLang="zh-CN" b="1" dirty="0">
              <a:solidFill>
                <a:srgbClr val="FEA900"/>
              </a:solidFill>
            </a:endParaRPr>
          </a:p>
          <a:p>
            <a:pPr algn="ctr"/>
            <a:r>
              <a:rPr lang="zh-CN" altLang="en-US" sz="1400" dirty="0">
                <a:solidFill>
                  <a:srgbClr val="FEA900"/>
                </a:solidFill>
              </a:rPr>
              <a:t>产品偏好</a:t>
            </a:r>
            <a:endParaRPr lang="en-US" altLang="zh-CN" sz="1400" dirty="0">
              <a:solidFill>
                <a:srgbClr val="FEA900"/>
              </a:solidFill>
            </a:endParaRPr>
          </a:p>
          <a:p>
            <a:pPr algn="ctr"/>
            <a:r>
              <a:rPr lang="en-US" altLang="zh-CN" sz="1400" dirty="0">
                <a:solidFill>
                  <a:srgbClr val="FEA900"/>
                </a:solidFill>
              </a:rPr>
              <a:t>···</a:t>
            </a:r>
            <a:endParaRPr lang="en-US" altLang="zh-CN" sz="1400" dirty="0">
              <a:solidFill>
                <a:srgbClr val="FEA900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0775" y="2879725"/>
            <a:ext cx="5599489" cy="180497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90" y="249219"/>
            <a:ext cx="3106530" cy="1885932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743065" y="471096"/>
            <a:ext cx="3254375" cy="1640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40000"/>
              </a:lnSpc>
            </a:pPr>
            <a:r>
              <a:rPr lang="zh-CN" altLang="en-US" dirty="0"/>
              <a:t>非会员复购</a:t>
            </a:r>
            <a:r>
              <a:rPr lang="en-US" dirty="0">
                <a:sym typeface="+mn-ea"/>
              </a:rPr>
              <a:t>(N+N)</a:t>
            </a:r>
            <a:endParaRPr lang="zh-CN" altLang="en-US" dirty="0"/>
          </a:p>
          <a:p>
            <a:pPr algn="l">
              <a:lnSpc>
                <a:spcPct val="140000"/>
              </a:lnSpc>
            </a:pPr>
            <a:r>
              <a:rPr lang="zh-CN" altLang="en-US" dirty="0"/>
              <a:t>大促前</a:t>
            </a:r>
            <a:r>
              <a:rPr lang="en-US" altLang="zh-CN" dirty="0"/>
              <a:t>30</a:t>
            </a:r>
            <a:r>
              <a:rPr lang="zh-CN" altLang="en-US" dirty="0"/>
              <a:t>天复购率：</a:t>
            </a:r>
            <a:r>
              <a:rPr lang="en-US" altLang="zh-CN" dirty="0"/>
              <a:t>6.3%</a:t>
            </a:r>
            <a:endParaRPr lang="en-US" altLang="zh-CN" dirty="0"/>
          </a:p>
          <a:p>
            <a:pPr algn="l">
              <a:lnSpc>
                <a:spcPct val="140000"/>
              </a:lnSpc>
            </a:pPr>
            <a:r>
              <a:rPr lang="zh-CN" altLang="en-US" dirty="0"/>
              <a:t>日常</a:t>
            </a:r>
            <a:r>
              <a:rPr lang="en-US" altLang="zh-CN" dirty="0"/>
              <a:t>30</a:t>
            </a:r>
            <a:r>
              <a:rPr lang="zh-CN" altLang="en-US" dirty="0"/>
              <a:t>天复购率：</a:t>
            </a:r>
            <a:r>
              <a:rPr lang="en-US" altLang="zh-CN" dirty="0"/>
              <a:t>2.4%</a:t>
            </a:r>
            <a:endParaRPr lang="en-US" altLang="zh-CN" dirty="0"/>
          </a:p>
          <a:p>
            <a:pPr algn="l">
              <a:lnSpc>
                <a:spcPct val="140000"/>
              </a:lnSpc>
            </a:pPr>
            <a:r>
              <a:rPr lang="en-US" altLang="zh-CN" dirty="0"/>
              <a:t>3</a:t>
            </a:r>
            <a:r>
              <a:rPr lang="zh-CN" altLang="en-US" dirty="0"/>
              <a:t>月份</a:t>
            </a:r>
            <a:r>
              <a:rPr lang="en-US" altLang="zh-CN" dirty="0"/>
              <a:t>30</a:t>
            </a:r>
            <a:r>
              <a:rPr lang="zh-CN" altLang="en-US" dirty="0"/>
              <a:t>天复购率：</a:t>
            </a:r>
            <a:r>
              <a:rPr lang="en-US" altLang="zh-CN" dirty="0"/>
              <a:t>2.5%</a:t>
            </a:r>
            <a:endParaRPr lang="en-US" altLang="zh-CN" dirty="0"/>
          </a:p>
        </p:txBody>
      </p:sp>
      <p:sp>
        <p:nvSpPr>
          <p:cNvPr id="9" name="文本框 8"/>
          <p:cNvSpPr txBox="1"/>
          <p:nvPr/>
        </p:nvSpPr>
        <p:spPr>
          <a:xfrm>
            <a:off x="3515732" y="473075"/>
            <a:ext cx="3254375" cy="1640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40000"/>
              </a:lnSpc>
            </a:pPr>
            <a:r>
              <a:rPr lang="zh-CN" altLang="en-US" dirty="0"/>
              <a:t>会员复购</a:t>
            </a:r>
            <a:r>
              <a:rPr lang="en-US" dirty="0">
                <a:sym typeface="+mn-ea"/>
              </a:rPr>
              <a:t>(N+N)</a:t>
            </a:r>
            <a:endParaRPr lang="zh-CN" altLang="en-US" dirty="0"/>
          </a:p>
          <a:p>
            <a:pPr algn="l">
              <a:lnSpc>
                <a:spcPct val="140000"/>
              </a:lnSpc>
            </a:pPr>
            <a:r>
              <a:rPr lang="zh-CN" altLang="en-US" dirty="0"/>
              <a:t>大促前</a:t>
            </a:r>
            <a:r>
              <a:rPr lang="en-US" altLang="zh-CN" dirty="0"/>
              <a:t>30</a:t>
            </a:r>
            <a:r>
              <a:rPr lang="zh-CN" altLang="en-US" dirty="0"/>
              <a:t>天复购率：</a:t>
            </a:r>
            <a:r>
              <a:rPr lang="en-US" altLang="zh-CN" dirty="0"/>
              <a:t>25.09%</a:t>
            </a:r>
            <a:endParaRPr lang="en-US" altLang="zh-CN" dirty="0"/>
          </a:p>
          <a:p>
            <a:pPr algn="l">
              <a:lnSpc>
                <a:spcPct val="140000"/>
              </a:lnSpc>
            </a:pPr>
            <a:r>
              <a:rPr lang="zh-CN" altLang="en-US" dirty="0"/>
              <a:t>日常</a:t>
            </a:r>
            <a:r>
              <a:rPr lang="en-US" altLang="zh-CN" dirty="0"/>
              <a:t>30</a:t>
            </a:r>
            <a:r>
              <a:rPr lang="zh-CN" altLang="en-US" dirty="0"/>
              <a:t>天复购率：</a:t>
            </a:r>
            <a:r>
              <a:rPr lang="en-US" altLang="zh-CN" dirty="0"/>
              <a:t>3.3%</a:t>
            </a:r>
            <a:endParaRPr lang="en-US" altLang="zh-CN" dirty="0"/>
          </a:p>
          <a:p>
            <a:pPr algn="l">
              <a:lnSpc>
                <a:spcPct val="140000"/>
              </a:lnSpc>
            </a:pPr>
            <a:r>
              <a:rPr lang="en-US" altLang="zh-CN" dirty="0"/>
              <a:t>3</a:t>
            </a:r>
            <a:r>
              <a:rPr lang="zh-CN" altLang="en-US" dirty="0"/>
              <a:t>月份</a:t>
            </a:r>
            <a:r>
              <a:rPr lang="en-US" altLang="zh-CN" dirty="0"/>
              <a:t>30</a:t>
            </a:r>
            <a:r>
              <a:rPr lang="zh-CN" altLang="en-US" dirty="0"/>
              <a:t>天复购率：</a:t>
            </a:r>
            <a:r>
              <a:rPr lang="en-US" altLang="zh-CN" dirty="0"/>
              <a:t>6.5%</a:t>
            </a:r>
            <a:endParaRPr lang="en-US" altLang="zh-CN" dirty="0"/>
          </a:p>
        </p:txBody>
      </p:sp>
      <p:sp>
        <p:nvSpPr>
          <p:cNvPr id="15" name="矩形 14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16" name="椭圆 15"/>
          <p:cNvSpPr/>
          <p:nvPr/>
        </p:nvSpPr>
        <p:spPr>
          <a:xfrm>
            <a:off x="7681062" y="2955081"/>
            <a:ext cx="1397800" cy="1386138"/>
          </a:xfrm>
          <a:prstGeom prst="ellipse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7825964" y="3140318"/>
            <a:ext cx="1107996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FEA900"/>
                </a:solidFill>
              </a:rPr>
              <a:t>标签抓取</a:t>
            </a:r>
            <a:endParaRPr lang="en-US" altLang="zh-CN" b="1" dirty="0">
              <a:solidFill>
                <a:srgbClr val="FEA900"/>
              </a:solidFill>
            </a:endParaRPr>
          </a:p>
          <a:p>
            <a:pPr algn="ctr"/>
            <a:r>
              <a:rPr lang="zh-CN" altLang="en-US" sz="1400" dirty="0">
                <a:solidFill>
                  <a:srgbClr val="FEA900"/>
                </a:solidFill>
              </a:rPr>
              <a:t>复购周期</a:t>
            </a:r>
            <a:endParaRPr lang="en-US" altLang="zh-CN" sz="1400" dirty="0">
              <a:solidFill>
                <a:srgbClr val="FEA900"/>
              </a:solidFill>
            </a:endParaRPr>
          </a:p>
          <a:p>
            <a:pPr algn="ctr"/>
            <a:r>
              <a:rPr lang="zh-CN" altLang="en-US" sz="1400" dirty="0">
                <a:solidFill>
                  <a:srgbClr val="FEA900"/>
                </a:solidFill>
              </a:rPr>
              <a:t>消费频次</a:t>
            </a:r>
            <a:endParaRPr lang="en-US" altLang="zh-CN" sz="1400" dirty="0">
              <a:solidFill>
                <a:srgbClr val="FEA900"/>
              </a:solidFill>
            </a:endParaRPr>
          </a:p>
          <a:p>
            <a:pPr algn="ctr"/>
            <a:r>
              <a:rPr lang="zh-CN" altLang="en-US" sz="1400" dirty="0">
                <a:solidFill>
                  <a:srgbClr val="FEA900"/>
                </a:solidFill>
              </a:rPr>
              <a:t>会员复购</a:t>
            </a:r>
            <a:endParaRPr lang="en-US" altLang="zh-CN" sz="1400" dirty="0">
              <a:solidFill>
                <a:srgbClr val="FEA900"/>
              </a:solidFill>
            </a:endParaRPr>
          </a:p>
          <a:p>
            <a:pPr algn="ctr"/>
            <a:r>
              <a:rPr lang="en-US" altLang="zh-CN" sz="1400" dirty="0">
                <a:solidFill>
                  <a:srgbClr val="FEA900"/>
                </a:solidFill>
              </a:rPr>
              <a:t>···</a:t>
            </a:r>
            <a:endParaRPr lang="en-US" altLang="zh-CN" sz="1400" dirty="0">
              <a:solidFill>
                <a:srgbClr val="FEA900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8485" y="1882140"/>
            <a:ext cx="4611370" cy="1665605"/>
          </a:xfrm>
          <a:prstGeom prst="rect">
            <a:avLst/>
          </a:prstGeom>
        </p:spPr>
      </p:pic>
      <p:pic>
        <p:nvPicPr>
          <p:cNvPr id="7" name="图片 6" descr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070" y="407670"/>
            <a:ext cx="4629785" cy="1492250"/>
          </a:xfrm>
          <a:prstGeom prst="rect">
            <a:avLst/>
          </a:prstGeom>
        </p:spPr>
      </p:pic>
      <p:pic>
        <p:nvPicPr>
          <p:cNvPr id="9" name="图片 8" descr="图片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070" y="3529965"/>
            <a:ext cx="4611370" cy="196024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313680" y="264160"/>
            <a:ext cx="3254375" cy="1640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40000"/>
              </a:lnSpc>
            </a:pPr>
            <a:r>
              <a:rPr lang="zh-CN" altLang="en-US" dirty="0"/>
              <a:t>会员复购</a:t>
            </a:r>
            <a:r>
              <a:rPr lang="en-US" dirty="0">
                <a:sym typeface="+mn-ea"/>
              </a:rPr>
              <a:t>(N+N)</a:t>
            </a:r>
            <a:endParaRPr lang="zh-CN" altLang="en-US" dirty="0"/>
          </a:p>
          <a:p>
            <a:pPr algn="l">
              <a:lnSpc>
                <a:spcPct val="140000"/>
              </a:lnSpc>
            </a:pPr>
            <a:r>
              <a:rPr lang="zh-CN" altLang="en-US" dirty="0"/>
              <a:t>大促前</a:t>
            </a:r>
            <a:r>
              <a:rPr lang="en-US" altLang="zh-CN" dirty="0"/>
              <a:t>30</a:t>
            </a:r>
            <a:r>
              <a:rPr lang="zh-CN" altLang="en-US" dirty="0"/>
              <a:t>天复购率：</a:t>
            </a:r>
            <a:r>
              <a:rPr lang="en-US" altLang="zh-CN" dirty="0"/>
              <a:t>25.09%</a:t>
            </a:r>
            <a:endParaRPr lang="en-US" altLang="zh-CN" dirty="0"/>
          </a:p>
          <a:p>
            <a:pPr algn="l">
              <a:lnSpc>
                <a:spcPct val="140000"/>
              </a:lnSpc>
            </a:pPr>
            <a:r>
              <a:rPr lang="zh-CN" altLang="en-US" dirty="0">
                <a:sym typeface="+mn-ea"/>
              </a:rPr>
              <a:t>大促前</a:t>
            </a:r>
            <a:r>
              <a:rPr lang="en-US" altLang="zh-CN" dirty="0">
                <a:sym typeface="+mn-ea"/>
              </a:rPr>
              <a:t>90</a:t>
            </a:r>
            <a:r>
              <a:rPr lang="zh-CN" altLang="en-US" dirty="0">
                <a:sym typeface="+mn-ea"/>
              </a:rPr>
              <a:t>天复购率：</a:t>
            </a:r>
            <a:r>
              <a:rPr lang="en-US" altLang="zh-CN" dirty="0">
                <a:sym typeface="+mn-ea"/>
              </a:rPr>
              <a:t>16.78%</a:t>
            </a:r>
            <a:endParaRPr lang="en-US" altLang="zh-CN" dirty="0"/>
          </a:p>
          <a:p>
            <a:pPr algn="l">
              <a:lnSpc>
                <a:spcPct val="140000"/>
              </a:lnSpc>
            </a:pPr>
            <a:r>
              <a:rPr lang="zh-CN" altLang="en-US" dirty="0">
                <a:sym typeface="+mn-ea"/>
              </a:rPr>
              <a:t>大促前</a:t>
            </a:r>
            <a:r>
              <a:rPr lang="en-US" altLang="zh-CN" dirty="0">
                <a:sym typeface="+mn-ea"/>
              </a:rPr>
              <a:t>180</a:t>
            </a:r>
            <a:r>
              <a:rPr lang="zh-CN" altLang="en-US" dirty="0">
                <a:sym typeface="+mn-ea"/>
              </a:rPr>
              <a:t>天复购率：</a:t>
            </a:r>
            <a:r>
              <a:rPr lang="en-US" altLang="zh-CN" dirty="0">
                <a:sym typeface="+mn-ea"/>
              </a:rPr>
              <a:t>16.79%</a:t>
            </a:r>
            <a:endParaRPr lang="en-US" altLang="zh-CN" dirty="0"/>
          </a:p>
        </p:txBody>
      </p:sp>
      <p:sp>
        <p:nvSpPr>
          <p:cNvPr id="12" name="文本框 11"/>
          <p:cNvSpPr txBox="1"/>
          <p:nvPr/>
        </p:nvSpPr>
        <p:spPr>
          <a:xfrm>
            <a:off x="5365115" y="2037715"/>
            <a:ext cx="3254375" cy="1640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40000"/>
              </a:lnSpc>
            </a:pPr>
            <a:r>
              <a:rPr lang="zh-CN" altLang="en-US" dirty="0"/>
              <a:t>非会员复购</a:t>
            </a:r>
            <a:r>
              <a:rPr lang="en-US" dirty="0">
                <a:sym typeface="+mn-ea"/>
              </a:rPr>
              <a:t>(N+N)</a:t>
            </a:r>
            <a:endParaRPr lang="zh-CN" altLang="en-US" dirty="0"/>
          </a:p>
          <a:p>
            <a:pPr algn="l">
              <a:lnSpc>
                <a:spcPct val="140000"/>
              </a:lnSpc>
            </a:pPr>
            <a:r>
              <a:rPr lang="zh-CN" altLang="en-US" dirty="0"/>
              <a:t>大促前</a:t>
            </a:r>
            <a:r>
              <a:rPr lang="en-US" altLang="zh-CN" dirty="0"/>
              <a:t>30</a:t>
            </a:r>
            <a:r>
              <a:rPr lang="zh-CN" altLang="en-US" dirty="0"/>
              <a:t>天复购率：</a:t>
            </a:r>
            <a:r>
              <a:rPr lang="en-US" altLang="zh-CN" dirty="0"/>
              <a:t>6.31%</a:t>
            </a:r>
            <a:endParaRPr lang="en-US" altLang="zh-CN" dirty="0"/>
          </a:p>
          <a:p>
            <a:pPr algn="l">
              <a:lnSpc>
                <a:spcPct val="140000"/>
              </a:lnSpc>
            </a:pPr>
            <a:r>
              <a:rPr lang="zh-CN" altLang="en-US" dirty="0">
                <a:sym typeface="+mn-ea"/>
              </a:rPr>
              <a:t>大促前</a:t>
            </a:r>
            <a:r>
              <a:rPr lang="en-US" altLang="zh-CN" dirty="0">
                <a:sym typeface="+mn-ea"/>
              </a:rPr>
              <a:t>90</a:t>
            </a:r>
            <a:r>
              <a:rPr lang="zh-CN" altLang="en-US" dirty="0">
                <a:sym typeface="+mn-ea"/>
              </a:rPr>
              <a:t>天复购率：</a:t>
            </a:r>
            <a:r>
              <a:rPr lang="en-US" altLang="zh-CN" dirty="0">
                <a:sym typeface="+mn-ea"/>
              </a:rPr>
              <a:t>10.86%</a:t>
            </a:r>
            <a:endParaRPr lang="en-US" altLang="zh-CN" dirty="0"/>
          </a:p>
          <a:p>
            <a:pPr algn="l">
              <a:lnSpc>
                <a:spcPct val="140000"/>
              </a:lnSpc>
            </a:pPr>
            <a:r>
              <a:rPr lang="zh-CN" altLang="en-US" dirty="0">
                <a:sym typeface="+mn-ea"/>
              </a:rPr>
              <a:t>大促前</a:t>
            </a:r>
            <a:r>
              <a:rPr lang="en-US" altLang="zh-CN" dirty="0">
                <a:sym typeface="+mn-ea"/>
              </a:rPr>
              <a:t>180</a:t>
            </a:r>
            <a:r>
              <a:rPr lang="zh-CN" altLang="en-US" dirty="0">
                <a:sym typeface="+mn-ea"/>
              </a:rPr>
              <a:t>天复购率：</a:t>
            </a:r>
            <a:r>
              <a:rPr lang="en-US" altLang="zh-CN" dirty="0">
                <a:sym typeface="+mn-ea"/>
              </a:rPr>
              <a:t>12.77%</a:t>
            </a:r>
            <a:endParaRPr lang="en-US" altLang="zh-CN" dirty="0"/>
          </a:p>
        </p:txBody>
      </p:sp>
      <p:sp>
        <p:nvSpPr>
          <p:cNvPr id="328" name="object 13"/>
          <p:cNvSpPr/>
          <p:nvPr/>
        </p:nvSpPr>
        <p:spPr>
          <a:xfrm>
            <a:off x="5365115" y="3677920"/>
            <a:ext cx="3880485" cy="287020"/>
          </a:xfrm>
          <a:prstGeom prst="rect">
            <a:avLst/>
          </a:prstGeom>
          <a:solidFill>
            <a:srgbClr val="EC691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9" name="文本框 328"/>
          <p:cNvSpPr txBox="1"/>
          <p:nvPr/>
        </p:nvSpPr>
        <p:spPr>
          <a:xfrm>
            <a:off x="6717458" y="3677920"/>
            <a:ext cx="81788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000" b="1">
                <a:solidFill>
                  <a:schemeClr val="bg1"/>
                </a:solidFill>
              </a:rPr>
              <a:t>分析及判断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332" name="矩形 331"/>
          <p:cNvSpPr/>
          <p:nvPr/>
        </p:nvSpPr>
        <p:spPr>
          <a:xfrm>
            <a:off x="5365115" y="3964940"/>
            <a:ext cx="3880485" cy="13233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5313680" y="4094163"/>
            <a:ext cx="371729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60000"/>
              </a:lnSpc>
            </a:pPr>
            <a:r>
              <a:rPr lang="zh-CN" altLang="en-US" sz="1000" b="1" dirty="0"/>
              <a:t>大促复购率增速对比</a:t>
            </a:r>
            <a:r>
              <a:rPr lang="zh-CN" altLang="en-US" sz="1000" dirty="0"/>
              <a:t>。</a:t>
            </a:r>
            <a:endParaRPr lang="zh-CN" altLang="en-US" sz="1000" dirty="0"/>
          </a:p>
          <a:p>
            <a:pPr algn="l">
              <a:lnSpc>
                <a:spcPct val="160000"/>
              </a:lnSpc>
            </a:pPr>
            <a:r>
              <a:rPr lang="zh-CN" altLang="en-US" sz="1000" dirty="0"/>
              <a:t>非会员大促</a:t>
            </a:r>
            <a:r>
              <a:rPr lang="en-US" altLang="zh-CN" sz="1000" dirty="0"/>
              <a:t>30</a:t>
            </a:r>
            <a:r>
              <a:rPr lang="zh-CN" altLang="en-US" sz="1000" dirty="0"/>
              <a:t>天以前增速不明显。会员大促</a:t>
            </a:r>
            <a:r>
              <a:rPr lang="en-US" altLang="zh-CN" sz="1000" dirty="0"/>
              <a:t>30</a:t>
            </a:r>
            <a:r>
              <a:rPr lang="zh-CN" altLang="en-US" sz="1000" dirty="0"/>
              <a:t>天以前增速不增反降</a:t>
            </a:r>
            <a:endParaRPr lang="zh-CN" altLang="en-US" sz="1000" dirty="0"/>
          </a:p>
          <a:p>
            <a:pPr algn="l">
              <a:lnSpc>
                <a:spcPct val="160000"/>
              </a:lnSpc>
            </a:pPr>
            <a:r>
              <a:rPr lang="zh-CN" altLang="en-US" sz="1000" dirty="0"/>
              <a:t>说明：大促前的重点工作放在</a:t>
            </a:r>
            <a:r>
              <a:rPr lang="en-US" altLang="zh-CN" sz="1000" dirty="0"/>
              <a:t>30</a:t>
            </a:r>
            <a:r>
              <a:rPr lang="zh-CN" altLang="en-US" sz="1000" dirty="0"/>
              <a:t>天会员和</a:t>
            </a:r>
            <a:r>
              <a:rPr lang="en-US" altLang="zh-CN" sz="1000" dirty="0"/>
              <a:t>60</a:t>
            </a:r>
            <a:r>
              <a:rPr lang="zh-CN" altLang="en-US" sz="1000" dirty="0"/>
              <a:t>天非会员</a:t>
            </a:r>
            <a:endParaRPr lang="zh-CN" altLang="en-US" sz="1000" dirty="0"/>
          </a:p>
        </p:txBody>
      </p:sp>
      <p:sp>
        <p:nvSpPr>
          <p:cNvPr id="16" name="矩形 15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17" name="椭圆 16"/>
          <p:cNvSpPr/>
          <p:nvPr/>
        </p:nvSpPr>
        <p:spPr>
          <a:xfrm>
            <a:off x="8592020" y="2057400"/>
            <a:ext cx="1397800" cy="1386138"/>
          </a:xfrm>
          <a:prstGeom prst="ellipse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8736922" y="2411578"/>
            <a:ext cx="110799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FEA900"/>
                </a:solidFill>
              </a:rPr>
              <a:t>活动标签</a:t>
            </a:r>
            <a:endParaRPr lang="en-US" altLang="zh-CN" b="1" dirty="0">
              <a:solidFill>
                <a:srgbClr val="FEA900"/>
              </a:solidFill>
            </a:endParaRPr>
          </a:p>
          <a:p>
            <a:pPr algn="ctr"/>
            <a:r>
              <a:rPr lang="zh-CN" altLang="en-US" b="1" dirty="0">
                <a:solidFill>
                  <a:srgbClr val="FEA900"/>
                </a:solidFill>
              </a:rPr>
              <a:t>对比</a:t>
            </a:r>
            <a:endParaRPr lang="en-US" altLang="zh-CN" b="1" dirty="0">
              <a:solidFill>
                <a:srgbClr val="FEA900"/>
              </a:solidFill>
            </a:endParaRPr>
          </a:p>
          <a:p>
            <a:pPr algn="ctr"/>
            <a:r>
              <a:rPr lang="en-US" altLang="zh-CN" sz="1400" dirty="0">
                <a:solidFill>
                  <a:srgbClr val="FEA900"/>
                </a:solidFill>
              </a:rPr>
              <a:t>·</a:t>
            </a:r>
            <a:endParaRPr lang="en-US" altLang="zh-CN" sz="1400" dirty="0">
              <a:solidFill>
                <a:srgbClr val="FEA900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8485" y="1882140"/>
            <a:ext cx="4611370" cy="1665605"/>
          </a:xfrm>
          <a:prstGeom prst="rect">
            <a:avLst/>
          </a:prstGeom>
        </p:spPr>
      </p:pic>
      <p:pic>
        <p:nvPicPr>
          <p:cNvPr id="7" name="图片 6" descr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070" y="407670"/>
            <a:ext cx="4629785" cy="1492250"/>
          </a:xfrm>
          <a:prstGeom prst="rect">
            <a:avLst/>
          </a:prstGeom>
        </p:spPr>
      </p:pic>
      <p:pic>
        <p:nvPicPr>
          <p:cNvPr id="9" name="图片 8" descr="图片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070" y="3529965"/>
            <a:ext cx="4611370" cy="196024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911215" y="407670"/>
            <a:ext cx="3254375" cy="1640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40000"/>
              </a:lnSpc>
            </a:pPr>
            <a:r>
              <a:rPr lang="zh-CN" altLang="en-US"/>
              <a:t>会员复购</a:t>
            </a:r>
            <a:r>
              <a:rPr lang="en-US" dirty="0">
                <a:sym typeface="+mn-ea"/>
              </a:rPr>
              <a:t>(N+N)</a:t>
            </a:r>
            <a:endParaRPr lang="zh-CN" altLang="en-US"/>
          </a:p>
          <a:p>
            <a:pPr algn="l">
              <a:lnSpc>
                <a:spcPct val="140000"/>
              </a:lnSpc>
            </a:pPr>
            <a:r>
              <a:rPr lang="zh-CN" altLang="en-US"/>
              <a:t>日常</a:t>
            </a:r>
            <a:r>
              <a:rPr lang="en-US" altLang="zh-CN" dirty="0"/>
              <a:t>30</a:t>
            </a:r>
            <a:r>
              <a:rPr lang="zh-CN" altLang="en-US"/>
              <a:t>天复购率：</a:t>
            </a:r>
            <a:r>
              <a:rPr lang="en-US" altLang="zh-CN" dirty="0"/>
              <a:t>3.3%</a:t>
            </a:r>
            <a:endParaRPr lang="en-US" altLang="zh-CN" dirty="0"/>
          </a:p>
          <a:p>
            <a:pPr algn="l">
              <a:lnSpc>
                <a:spcPct val="140000"/>
              </a:lnSpc>
            </a:pPr>
            <a:r>
              <a:rPr lang="zh-CN" altLang="en-US">
                <a:sym typeface="+mn-ea"/>
              </a:rPr>
              <a:t>日常</a:t>
            </a:r>
            <a:r>
              <a:rPr lang="en-US" altLang="zh-CN" dirty="0">
                <a:sym typeface="+mn-ea"/>
              </a:rPr>
              <a:t>90</a:t>
            </a:r>
            <a:r>
              <a:rPr lang="zh-CN" altLang="en-US">
                <a:sym typeface="+mn-ea"/>
              </a:rPr>
              <a:t>天复购率：</a:t>
            </a:r>
            <a:r>
              <a:rPr lang="en-US" altLang="zh-CN" dirty="0">
                <a:sym typeface="+mn-ea"/>
              </a:rPr>
              <a:t>9.46%</a:t>
            </a:r>
            <a:endParaRPr lang="en-US" altLang="zh-CN" dirty="0"/>
          </a:p>
          <a:p>
            <a:pPr algn="l">
              <a:lnSpc>
                <a:spcPct val="140000"/>
              </a:lnSpc>
            </a:pPr>
            <a:r>
              <a:rPr lang="zh-CN" altLang="en-US">
                <a:sym typeface="+mn-ea"/>
              </a:rPr>
              <a:t>日常</a:t>
            </a:r>
            <a:r>
              <a:rPr lang="en-US" altLang="zh-CN" dirty="0">
                <a:sym typeface="+mn-ea"/>
              </a:rPr>
              <a:t>180</a:t>
            </a:r>
            <a:r>
              <a:rPr lang="zh-CN" altLang="en-US">
                <a:sym typeface="+mn-ea"/>
              </a:rPr>
              <a:t>天复购率：</a:t>
            </a:r>
            <a:r>
              <a:rPr lang="en-US" altLang="zh-CN" dirty="0">
                <a:sym typeface="+mn-ea"/>
              </a:rPr>
              <a:t>10.08%</a:t>
            </a:r>
            <a:endParaRPr lang="en-US" altLang="zh-CN" dirty="0"/>
          </a:p>
        </p:txBody>
      </p:sp>
      <p:sp>
        <p:nvSpPr>
          <p:cNvPr id="12" name="文本框 11"/>
          <p:cNvSpPr txBox="1"/>
          <p:nvPr/>
        </p:nvSpPr>
        <p:spPr>
          <a:xfrm>
            <a:off x="5962650" y="2181225"/>
            <a:ext cx="3254375" cy="1640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40000"/>
              </a:lnSpc>
            </a:pPr>
            <a:r>
              <a:rPr lang="zh-CN" altLang="en-US"/>
              <a:t>非会员复购</a:t>
            </a:r>
            <a:r>
              <a:rPr lang="en-US" dirty="0">
                <a:sym typeface="+mn-ea"/>
              </a:rPr>
              <a:t>(N+N)</a:t>
            </a:r>
            <a:endParaRPr lang="zh-CN" altLang="en-US"/>
          </a:p>
          <a:p>
            <a:pPr algn="l">
              <a:lnSpc>
                <a:spcPct val="140000"/>
              </a:lnSpc>
            </a:pPr>
            <a:r>
              <a:rPr lang="zh-CN" altLang="en-US"/>
              <a:t>日常</a:t>
            </a:r>
            <a:r>
              <a:rPr lang="en-US" altLang="zh-CN" dirty="0"/>
              <a:t>30</a:t>
            </a:r>
            <a:r>
              <a:rPr lang="zh-CN" altLang="en-US"/>
              <a:t>天复购率：</a:t>
            </a:r>
            <a:r>
              <a:rPr lang="en-US" altLang="zh-CN" dirty="0"/>
              <a:t>2.4%</a:t>
            </a:r>
            <a:endParaRPr lang="en-US" altLang="zh-CN" dirty="0"/>
          </a:p>
          <a:p>
            <a:pPr algn="l">
              <a:lnSpc>
                <a:spcPct val="140000"/>
              </a:lnSpc>
            </a:pPr>
            <a:r>
              <a:rPr lang="zh-CN" altLang="en-US">
                <a:sym typeface="+mn-ea"/>
              </a:rPr>
              <a:t>日常</a:t>
            </a:r>
            <a:r>
              <a:rPr lang="en-US" altLang="zh-CN" dirty="0">
                <a:sym typeface="+mn-ea"/>
              </a:rPr>
              <a:t>90</a:t>
            </a:r>
            <a:r>
              <a:rPr lang="zh-CN" altLang="en-US">
                <a:sym typeface="+mn-ea"/>
              </a:rPr>
              <a:t>天复购率：</a:t>
            </a:r>
            <a:r>
              <a:rPr lang="en-US" altLang="zh-CN" dirty="0">
                <a:sym typeface="+mn-ea"/>
              </a:rPr>
              <a:t>7.4%</a:t>
            </a:r>
            <a:endParaRPr lang="en-US" altLang="zh-CN" dirty="0"/>
          </a:p>
          <a:p>
            <a:pPr algn="l">
              <a:lnSpc>
                <a:spcPct val="140000"/>
              </a:lnSpc>
            </a:pPr>
            <a:r>
              <a:rPr lang="zh-CN" altLang="en-US">
                <a:sym typeface="+mn-ea"/>
              </a:rPr>
              <a:t>日常</a:t>
            </a:r>
            <a:r>
              <a:rPr lang="en-US" altLang="zh-CN" dirty="0">
                <a:sym typeface="+mn-ea"/>
              </a:rPr>
              <a:t>180</a:t>
            </a:r>
            <a:r>
              <a:rPr lang="zh-CN" altLang="en-US">
                <a:sym typeface="+mn-ea"/>
              </a:rPr>
              <a:t>天复购率：</a:t>
            </a:r>
            <a:r>
              <a:rPr lang="en-US" altLang="zh-CN" dirty="0">
                <a:sym typeface="+mn-ea"/>
              </a:rPr>
              <a:t>8.78%</a:t>
            </a:r>
            <a:endParaRPr lang="en-US" altLang="zh-CN" dirty="0"/>
          </a:p>
        </p:txBody>
      </p:sp>
      <p:sp>
        <p:nvSpPr>
          <p:cNvPr id="328" name="object 13"/>
          <p:cNvSpPr/>
          <p:nvPr/>
        </p:nvSpPr>
        <p:spPr>
          <a:xfrm>
            <a:off x="5962650" y="3821430"/>
            <a:ext cx="3880485" cy="287020"/>
          </a:xfrm>
          <a:prstGeom prst="rect">
            <a:avLst/>
          </a:prstGeom>
          <a:solidFill>
            <a:srgbClr val="EC691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9" name="文本框 328"/>
          <p:cNvSpPr txBox="1"/>
          <p:nvPr/>
        </p:nvSpPr>
        <p:spPr>
          <a:xfrm>
            <a:off x="7493635" y="3821430"/>
            <a:ext cx="81788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000" b="1">
                <a:solidFill>
                  <a:schemeClr val="bg1"/>
                </a:solidFill>
              </a:rPr>
              <a:t>分析及判断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332" name="矩形 331"/>
          <p:cNvSpPr/>
          <p:nvPr/>
        </p:nvSpPr>
        <p:spPr>
          <a:xfrm>
            <a:off x="5962650" y="4166870"/>
            <a:ext cx="3880485" cy="13233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6044565" y="4290695"/>
            <a:ext cx="371729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60000"/>
              </a:lnSpc>
            </a:pPr>
            <a:r>
              <a:rPr lang="zh-CN" altLang="en-US" sz="1000" b="1"/>
              <a:t>日常复购率增速对比</a:t>
            </a:r>
            <a:r>
              <a:rPr lang="zh-CN" altLang="en-US" sz="1000"/>
              <a:t>。</a:t>
            </a:r>
            <a:endParaRPr lang="zh-CN" altLang="en-US" sz="1000"/>
          </a:p>
          <a:p>
            <a:pPr algn="l">
              <a:lnSpc>
                <a:spcPct val="160000"/>
              </a:lnSpc>
            </a:pPr>
            <a:r>
              <a:rPr lang="en-US" altLang="zh-CN" sz="1000" dirty="0"/>
              <a:t>90</a:t>
            </a:r>
            <a:r>
              <a:rPr lang="zh-CN" altLang="en-US" sz="1000"/>
              <a:t>天复购率是</a:t>
            </a:r>
            <a:r>
              <a:rPr lang="en-US" altLang="zh-CN" sz="1000" dirty="0"/>
              <a:t>30</a:t>
            </a:r>
            <a:r>
              <a:rPr lang="zh-CN" altLang="en-US" sz="1000"/>
              <a:t>天的</a:t>
            </a:r>
            <a:r>
              <a:rPr lang="en-US" altLang="zh-CN" sz="1000" dirty="0"/>
              <a:t>3</a:t>
            </a:r>
            <a:r>
              <a:rPr lang="zh-CN" altLang="en-US" sz="1000"/>
              <a:t>倍。</a:t>
            </a:r>
            <a:r>
              <a:rPr lang="en-US" altLang="zh-CN" sz="1000" dirty="0"/>
              <a:t>180</a:t>
            </a:r>
            <a:r>
              <a:rPr lang="zh-CN" altLang="en-US" sz="1000"/>
              <a:t>天的复购率是</a:t>
            </a:r>
            <a:r>
              <a:rPr lang="en-US" altLang="zh-CN" sz="1000" dirty="0"/>
              <a:t>90</a:t>
            </a:r>
            <a:r>
              <a:rPr lang="zh-CN" altLang="en-US" sz="1000"/>
              <a:t>天的</a:t>
            </a:r>
            <a:r>
              <a:rPr lang="en-US" altLang="zh-CN" sz="1000" dirty="0"/>
              <a:t>1.1</a:t>
            </a:r>
            <a:r>
              <a:rPr lang="zh-CN" altLang="en-US" sz="1000"/>
              <a:t>倍。</a:t>
            </a:r>
            <a:endParaRPr lang="zh-CN" altLang="en-US" sz="1000"/>
          </a:p>
          <a:p>
            <a:pPr algn="l">
              <a:lnSpc>
                <a:spcPct val="160000"/>
              </a:lnSpc>
            </a:pPr>
            <a:r>
              <a:rPr lang="zh-CN" altLang="en-US" sz="1000"/>
              <a:t>说明：用户的复购周期集中在</a:t>
            </a:r>
            <a:r>
              <a:rPr lang="en-US" altLang="zh-CN" sz="1000" dirty="0"/>
              <a:t>30-90</a:t>
            </a:r>
            <a:r>
              <a:rPr lang="zh-CN" altLang="en-US" sz="1000"/>
              <a:t>天内（可根据季节调整和细化复购周期）。针对性的进行用户激活</a:t>
            </a:r>
            <a:endParaRPr lang="zh-CN" altLang="en-US" sz="1000"/>
          </a:p>
        </p:txBody>
      </p:sp>
      <p:sp>
        <p:nvSpPr>
          <p:cNvPr id="16" name="矩形 15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17" name="椭圆 16"/>
          <p:cNvSpPr/>
          <p:nvPr/>
        </p:nvSpPr>
        <p:spPr>
          <a:xfrm>
            <a:off x="8489150" y="1936115"/>
            <a:ext cx="1397800" cy="1386138"/>
          </a:xfrm>
          <a:prstGeom prst="ellipse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8612618" y="2321870"/>
            <a:ext cx="110799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FEA900"/>
                </a:solidFill>
              </a:rPr>
              <a:t>日常标签</a:t>
            </a:r>
            <a:endParaRPr lang="en-US" altLang="zh-CN" b="1" dirty="0">
              <a:solidFill>
                <a:srgbClr val="FEA900"/>
              </a:solidFill>
            </a:endParaRPr>
          </a:p>
          <a:p>
            <a:pPr algn="ctr"/>
            <a:r>
              <a:rPr lang="zh-CN" altLang="en-US" b="1" dirty="0">
                <a:solidFill>
                  <a:srgbClr val="FEA900"/>
                </a:solidFill>
              </a:rPr>
              <a:t>对比</a:t>
            </a:r>
            <a:endParaRPr lang="en-US" altLang="zh-CN" b="1" dirty="0">
              <a:solidFill>
                <a:srgbClr val="FEA900"/>
              </a:solidFill>
            </a:endParaRPr>
          </a:p>
          <a:p>
            <a:pPr algn="ctr"/>
            <a:r>
              <a:rPr lang="en-US" altLang="zh-CN" sz="1400" dirty="0">
                <a:solidFill>
                  <a:srgbClr val="FEA900"/>
                </a:solidFill>
              </a:rPr>
              <a:t>·</a:t>
            </a:r>
            <a:endParaRPr lang="en-US" altLang="zh-CN" sz="1400" dirty="0">
              <a:solidFill>
                <a:srgbClr val="FEA900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398145" y="239395"/>
            <a:ext cx="1013460" cy="1090930"/>
            <a:chOff x="3413" y="3864"/>
            <a:chExt cx="1596" cy="1718"/>
          </a:xfrm>
        </p:grpSpPr>
        <p:pic>
          <p:nvPicPr>
            <p:cNvPr id="19" name="图片 18" descr="六角形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3719" y="4253"/>
              <a:ext cx="1104" cy="101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 dirty="0">
                  <a:latin typeface="微软雅黑" panose="020B0503020204020204" charset="-122"/>
                  <a:ea typeface="微软雅黑" panose="020B0503020204020204" charset="-122"/>
                </a:rPr>
                <a:t>数据收集</a:t>
              </a:r>
              <a:endParaRPr lang="zh-CN" altLang="en-US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3545911" y="2992967"/>
            <a:ext cx="2818765" cy="514350"/>
            <a:chOff x="5743" y="2751"/>
            <a:chExt cx="4439" cy="810"/>
          </a:xfrm>
        </p:grpSpPr>
        <p:sp>
          <p:nvSpPr>
            <p:cNvPr id="22" name="矩形 21"/>
            <p:cNvSpPr/>
            <p:nvPr/>
          </p:nvSpPr>
          <p:spPr>
            <a:xfrm>
              <a:off x="6746" y="2751"/>
              <a:ext cx="3437" cy="811"/>
            </a:xfrm>
            <a:prstGeom prst="rect">
              <a:avLst/>
            </a:prstGeom>
            <a:solidFill>
              <a:srgbClr val="E4DA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3" name="图片 22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49" y="2853"/>
              <a:ext cx="337" cy="709"/>
            </a:xfrm>
            <a:prstGeom prst="rect">
              <a:avLst/>
            </a:prstGeom>
          </p:spPr>
        </p:pic>
        <p:pic>
          <p:nvPicPr>
            <p:cNvPr id="24" name="图片 23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96" y="2853"/>
              <a:ext cx="337" cy="709"/>
            </a:xfrm>
            <a:prstGeom prst="rect">
              <a:avLst/>
            </a:prstGeom>
          </p:spPr>
        </p:pic>
        <p:pic>
          <p:nvPicPr>
            <p:cNvPr id="25" name="图片 24" descr="resourc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43" y="2853"/>
              <a:ext cx="337" cy="709"/>
            </a:xfrm>
            <a:prstGeom prst="rect">
              <a:avLst/>
            </a:prstGeom>
          </p:spPr>
        </p:pic>
      </p:grpSp>
      <p:sp>
        <p:nvSpPr>
          <p:cNvPr id="26" name="文本框 25"/>
          <p:cNvSpPr txBox="1"/>
          <p:nvPr>
            <p:custDataLst>
              <p:tags r:id="rId5"/>
            </p:custDataLst>
          </p:nvPr>
        </p:nvSpPr>
        <p:spPr>
          <a:xfrm>
            <a:off x="4354266" y="2034752"/>
            <a:ext cx="1783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>
                <a:solidFill>
                  <a:srgbClr val="035898"/>
                </a:solidFill>
              </a:rPr>
              <a:t>内容端粉丝画像</a:t>
            </a:r>
            <a:endParaRPr lang="zh-CN" altLang="en-US" b="1">
              <a:solidFill>
                <a:srgbClr val="035898"/>
              </a:solidFill>
            </a:endParaRPr>
          </a:p>
        </p:txBody>
      </p:sp>
      <p:sp>
        <p:nvSpPr>
          <p:cNvPr id="27" name="文本框 26"/>
          <p:cNvSpPr txBox="1"/>
          <p:nvPr>
            <p:custDataLst>
              <p:tags r:id="rId6"/>
            </p:custDataLst>
          </p:nvPr>
        </p:nvSpPr>
        <p:spPr>
          <a:xfrm>
            <a:off x="4354266" y="2552277"/>
            <a:ext cx="1783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>
                <a:solidFill>
                  <a:srgbClr val="035898"/>
                </a:solidFill>
              </a:rPr>
              <a:t>交易端粉丝画像</a:t>
            </a:r>
            <a:endParaRPr lang="zh-CN" altLang="en-US" b="1">
              <a:solidFill>
                <a:srgbClr val="035898"/>
              </a:solidFill>
            </a:endParaRPr>
          </a:p>
        </p:txBody>
      </p:sp>
      <p:sp>
        <p:nvSpPr>
          <p:cNvPr id="28" name="文本框 27"/>
          <p:cNvSpPr txBox="1"/>
          <p:nvPr>
            <p:custDataLst>
              <p:tags r:id="rId7"/>
            </p:custDataLst>
          </p:nvPr>
        </p:nvSpPr>
        <p:spPr>
          <a:xfrm>
            <a:off x="4354266" y="3069802"/>
            <a:ext cx="1783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>
                <a:solidFill>
                  <a:srgbClr val="035898"/>
                </a:solidFill>
              </a:rPr>
              <a:t>微信端粉丝画像</a:t>
            </a:r>
            <a:endParaRPr lang="zh-CN" altLang="en-US" b="1">
              <a:solidFill>
                <a:srgbClr val="035898"/>
              </a:solidFill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1404570" y="581372"/>
            <a:ext cx="6712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一、标签体系的基础：通过人群画像进行数据收集 （收集阶段）</a:t>
            </a:r>
            <a:endParaRPr lang="zh-CN" altLang="en-US" b="1" dirty="0"/>
          </a:p>
        </p:txBody>
      </p:sp>
      <p:grpSp>
        <p:nvGrpSpPr>
          <p:cNvPr id="3" name="组合 2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5" name="对角圆角矩形 4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" name="图片 6" descr="resource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文本框 7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93770" y="520700"/>
            <a:ext cx="1379855" cy="30746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9140" y="646748"/>
            <a:ext cx="1363345" cy="2822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" y="641668"/>
            <a:ext cx="1379855" cy="28327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3570" y="591503"/>
            <a:ext cx="1383030" cy="29330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5925" y="601345"/>
            <a:ext cx="1363345" cy="29133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8280" y="607695"/>
            <a:ext cx="1363345" cy="2900680"/>
          </a:xfrm>
          <a:prstGeom prst="rect">
            <a:avLst/>
          </a:prstGeom>
        </p:spPr>
      </p:pic>
      <p:sp>
        <p:nvSpPr>
          <p:cNvPr id="328" name="object 13"/>
          <p:cNvSpPr/>
          <p:nvPr/>
        </p:nvSpPr>
        <p:spPr>
          <a:xfrm>
            <a:off x="5962650" y="3821430"/>
            <a:ext cx="3880485" cy="287020"/>
          </a:xfrm>
          <a:prstGeom prst="rect">
            <a:avLst/>
          </a:prstGeom>
          <a:solidFill>
            <a:srgbClr val="EC691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9" name="文本框 328"/>
          <p:cNvSpPr txBox="1"/>
          <p:nvPr/>
        </p:nvSpPr>
        <p:spPr>
          <a:xfrm>
            <a:off x="7493635" y="3821430"/>
            <a:ext cx="81788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000" b="1">
                <a:solidFill>
                  <a:schemeClr val="bg1"/>
                </a:solidFill>
              </a:rPr>
              <a:t>分析及判断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332" name="矩形 331"/>
          <p:cNvSpPr/>
          <p:nvPr/>
        </p:nvSpPr>
        <p:spPr>
          <a:xfrm>
            <a:off x="5962650" y="4166870"/>
            <a:ext cx="3880485" cy="13233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6043930" y="4190365"/>
            <a:ext cx="379984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60000"/>
              </a:lnSpc>
            </a:pPr>
            <a:r>
              <a:rPr lang="en-US" altLang="zh-CN" sz="1000" b="1" dirty="0"/>
              <a:t>17-25</a:t>
            </a:r>
            <a:r>
              <a:rPr lang="zh-CN" altLang="en-US" sz="1000" b="1" dirty="0"/>
              <a:t>岁典型用户</a:t>
            </a:r>
            <a:endParaRPr lang="zh-CN" altLang="en-US" sz="1000" dirty="0"/>
          </a:p>
          <a:p>
            <a:pPr algn="l">
              <a:lnSpc>
                <a:spcPct val="160000"/>
              </a:lnSpc>
            </a:pPr>
            <a:r>
              <a:rPr lang="zh-CN" sz="1000" dirty="0"/>
              <a:t>朋友圈单图展示 </a:t>
            </a:r>
            <a:r>
              <a:rPr lang="en-US" altLang="zh-CN" sz="1000" dirty="0"/>
              <a:t>+ </a:t>
            </a:r>
            <a:r>
              <a:rPr lang="zh-CN" altLang="en-US" sz="1000" dirty="0"/>
              <a:t>简短文字，基本不分享文章</a:t>
            </a:r>
            <a:endParaRPr lang="zh-CN" altLang="en-US" sz="1000" dirty="0"/>
          </a:p>
          <a:p>
            <a:pPr algn="l">
              <a:lnSpc>
                <a:spcPct val="160000"/>
              </a:lnSpc>
            </a:pPr>
            <a:r>
              <a:rPr lang="zh-CN" altLang="en-US" sz="1000" dirty="0"/>
              <a:t>内容集中在美食、心情、友情、旅游、学习、励志</a:t>
            </a:r>
            <a:endParaRPr lang="zh-CN" altLang="en-US" sz="1000" dirty="0"/>
          </a:p>
          <a:p>
            <a:pPr algn="l">
              <a:lnSpc>
                <a:spcPct val="160000"/>
              </a:lnSpc>
            </a:pPr>
            <a:r>
              <a:rPr lang="zh-CN" altLang="en-US" sz="1000" dirty="0"/>
              <a:t>在朋友圈经常晒自拍大头像</a:t>
            </a:r>
            <a:endParaRPr lang="zh-CN" altLang="en-US" sz="1000" dirty="0"/>
          </a:p>
          <a:p>
            <a:pPr algn="l">
              <a:lnSpc>
                <a:spcPct val="160000"/>
              </a:lnSpc>
            </a:pPr>
            <a:r>
              <a:rPr lang="zh-CN" altLang="en-US" sz="1000" dirty="0"/>
              <a:t>希望展现自己积极向上、与众不同、美丽自信、随性可爱的一面</a:t>
            </a:r>
            <a:endParaRPr lang="zh-CN" altLang="en-US" sz="1000" dirty="0"/>
          </a:p>
        </p:txBody>
      </p: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2293538" y="3852612"/>
            <a:ext cx="1397800" cy="1386138"/>
          </a:xfrm>
          <a:prstGeom prst="ellipse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2438440" y="4037849"/>
            <a:ext cx="1107996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FEA900"/>
                </a:solidFill>
              </a:rPr>
              <a:t>标签抓取</a:t>
            </a:r>
            <a:endParaRPr lang="en-US" altLang="zh-CN" b="1" dirty="0">
              <a:solidFill>
                <a:srgbClr val="FEA900"/>
              </a:solidFill>
            </a:endParaRPr>
          </a:p>
          <a:p>
            <a:pPr algn="ctr"/>
            <a:r>
              <a:rPr lang="zh-CN" altLang="en-US" sz="1400" dirty="0">
                <a:solidFill>
                  <a:srgbClr val="FEA900"/>
                </a:solidFill>
              </a:rPr>
              <a:t>年龄</a:t>
            </a:r>
            <a:endParaRPr lang="en-US" altLang="zh-CN" sz="1400" dirty="0">
              <a:solidFill>
                <a:srgbClr val="FEA900"/>
              </a:solidFill>
            </a:endParaRPr>
          </a:p>
          <a:p>
            <a:pPr algn="ctr"/>
            <a:r>
              <a:rPr lang="zh-CN" altLang="en-US" sz="1400" dirty="0">
                <a:solidFill>
                  <a:srgbClr val="FEA900"/>
                </a:solidFill>
              </a:rPr>
              <a:t>兴趣爱好</a:t>
            </a:r>
            <a:endParaRPr lang="en-US" altLang="zh-CN" sz="1400" dirty="0">
              <a:solidFill>
                <a:srgbClr val="FEA900"/>
              </a:solidFill>
            </a:endParaRPr>
          </a:p>
          <a:p>
            <a:pPr algn="ctr"/>
            <a:r>
              <a:rPr lang="zh-CN" altLang="en-US" sz="1400" dirty="0">
                <a:solidFill>
                  <a:srgbClr val="FEA900"/>
                </a:solidFill>
              </a:rPr>
              <a:t>内容偏好</a:t>
            </a:r>
            <a:endParaRPr lang="en-US" altLang="zh-CN" sz="1400" dirty="0">
              <a:solidFill>
                <a:srgbClr val="FEA900"/>
              </a:solidFill>
            </a:endParaRPr>
          </a:p>
          <a:p>
            <a:pPr algn="ctr"/>
            <a:r>
              <a:rPr lang="en-US" altLang="zh-CN" sz="1400" dirty="0">
                <a:solidFill>
                  <a:srgbClr val="FEA900"/>
                </a:solidFill>
              </a:rPr>
              <a:t>···</a:t>
            </a:r>
            <a:endParaRPr lang="en-US" altLang="zh-CN" sz="1400" dirty="0">
              <a:solidFill>
                <a:srgbClr val="FEA900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99815" y="289878"/>
            <a:ext cx="1448435" cy="315150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4960" y="279718"/>
            <a:ext cx="1445260" cy="317182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2770" y="284481"/>
            <a:ext cx="1414145" cy="31623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150" y="375921"/>
            <a:ext cx="1431290" cy="29794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0800" y="288608"/>
            <a:ext cx="1451610" cy="3154045"/>
          </a:xfrm>
          <a:prstGeom prst="rect">
            <a:avLst/>
          </a:prstGeom>
        </p:spPr>
      </p:pic>
      <p:sp>
        <p:nvSpPr>
          <p:cNvPr id="328" name="object 13"/>
          <p:cNvSpPr/>
          <p:nvPr/>
        </p:nvSpPr>
        <p:spPr>
          <a:xfrm>
            <a:off x="5962650" y="3648075"/>
            <a:ext cx="3880485" cy="287020"/>
          </a:xfrm>
          <a:prstGeom prst="rect">
            <a:avLst/>
          </a:prstGeom>
          <a:solidFill>
            <a:srgbClr val="EC691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9" name="文本框 328"/>
          <p:cNvSpPr txBox="1"/>
          <p:nvPr/>
        </p:nvSpPr>
        <p:spPr>
          <a:xfrm>
            <a:off x="7493635" y="3648075"/>
            <a:ext cx="81788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000" b="1">
                <a:solidFill>
                  <a:schemeClr val="bg1"/>
                </a:solidFill>
              </a:rPr>
              <a:t>分析及判断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332" name="矩形 331"/>
          <p:cNvSpPr/>
          <p:nvPr/>
        </p:nvSpPr>
        <p:spPr>
          <a:xfrm>
            <a:off x="5962650" y="3993515"/>
            <a:ext cx="3880485" cy="15919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6043930" y="4017010"/>
            <a:ext cx="379984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60000"/>
              </a:lnSpc>
            </a:pPr>
            <a:r>
              <a:rPr lang="en-US" altLang="zh-CN" sz="1000" b="1" dirty="0"/>
              <a:t>25-30</a:t>
            </a:r>
            <a:r>
              <a:rPr lang="zh-CN" altLang="en-US" sz="1000" b="1"/>
              <a:t>岁典型用户</a:t>
            </a:r>
            <a:endParaRPr lang="zh-CN" altLang="en-US" sz="1000"/>
          </a:p>
          <a:p>
            <a:pPr algn="l">
              <a:lnSpc>
                <a:spcPct val="160000"/>
              </a:lnSpc>
            </a:pPr>
            <a:r>
              <a:rPr lang="zh-CN" sz="1000"/>
              <a:t>朋友圈单图展示 </a:t>
            </a:r>
            <a:r>
              <a:rPr lang="en-US" altLang="zh-CN" sz="1000" dirty="0"/>
              <a:t>+ </a:t>
            </a:r>
            <a:r>
              <a:rPr lang="zh-CN" altLang="en-US" sz="1000"/>
              <a:t>简短文字，少量分享文章</a:t>
            </a:r>
            <a:endParaRPr lang="zh-CN" altLang="en-US" sz="1000"/>
          </a:p>
          <a:p>
            <a:pPr algn="l">
              <a:lnSpc>
                <a:spcPct val="160000"/>
              </a:lnSpc>
            </a:pPr>
            <a:r>
              <a:rPr lang="zh-CN" altLang="en-US" sz="1000"/>
              <a:t>内容集中在美食、心情、社会热点、投票、商业信息</a:t>
            </a:r>
            <a:endParaRPr lang="zh-CN" altLang="en-US" sz="1000"/>
          </a:p>
          <a:p>
            <a:pPr algn="l">
              <a:lnSpc>
                <a:spcPct val="160000"/>
              </a:lnSpc>
            </a:pPr>
            <a:r>
              <a:rPr lang="zh-CN" altLang="en-US" sz="1000"/>
              <a:t>较少晒自拍，自拍多集中展示精致背景和职业白领形象</a:t>
            </a:r>
            <a:endParaRPr lang="zh-CN" altLang="en-US" sz="1000"/>
          </a:p>
          <a:p>
            <a:pPr algn="l">
              <a:lnSpc>
                <a:spcPct val="160000"/>
              </a:lnSpc>
            </a:pPr>
            <a:r>
              <a:rPr lang="zh-CN" altLang="en-US" sz="1000"/>
              <a:t>希望展现自己职业干练、知性优雅、关注社会热点，希望表达自己的看法</a:t>
            </a:r>
            <a:endParaRPr lang="zh-CN" altLang="en-US" sz="100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5815" y="284480"/>
            <a:ext cx="1445260" cy="3105150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2293538" y="3850515"/>
            <a:ext cx="1397800" cy="1386138"/>
          </a:xfrm>
          <a:prstGeom prst="ellipse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2438440" y="4037849"/>
            <a:ext cx="1107996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FEA900"/>
                </a:solidFill>
              </a:rPr>
              <a:t>标签抓取</a:t>
            </a:r>
            <a:endParaRPr lang="en-US" altLang="zh-CN" b="1" dirty="0">
              <a:solidFill>
                <a:srgbClr val="FEA900"/>
              </a:solidFill>
            </a:endParaRPr>
          </a:p>
          <a:p>
            <a:pPr algn="ctr"/>
            <a:r>
              <a:rPr lang="zh-CN" altLang="en-US" sz="1400" dirty="0">
                <a:solidFill>
                  <a:srgbClr val="FEA900"/>
                </a:solidFill>
              </a:rPr>
              <a:t>年龄</a:t>
            </a:r>
            <a:endParaRPr lang="en-US" altLang="zh-CN" sz="1400" dirty="0">
              <a:solidFill>
                <a:srgbClr val="FEA900"/>
              </a:solidFill>
            </a:endParaRPr>
          </a:p>
          <a:p>
            <a:pPr algn="ctr"/>
            <a:r>
              <a:rPr lang="zh-CN" altLang="en-US" sz="1400" dirty="0">
                <a:solidFill>
                  <a:srgbClr val="FEA900"/>
                </a:solidFill>
              </a:rPr>
              <a:t>兴趣爱好</a:t>
            </a:r>
            <a:endParaRPr lang="en-US" altLang="zh-CN" sz="1400" dirty="0">
              <a:solidFill>
                <a:srgbClr val="FEA900"/>
              </a:solidFill>
            </a:endParaRPr>
          </a:p>
          <a:p>
            <a:pPr algn="ctr"/>
            <a:r>
              <a:rPr lang="zh-CN" altLang="en-US" sz="1400" dirty="0">
                <a:solidFill>
                  <a:srgbClr val="FEA900"/>
                </a:solidFill>
              </a:rPr>
              <a:t>内容偏好</a:t>
            </a:r>
            <a:endParaRPr lang="en-US" altLang="zh-CN" sz="1400" dirty="0">
              <a:solidFill>
                <a:srgbClr val="FEA900"/>
              </a:solidFill>
            </a:endParaRPr>
          </a:p>
          <a:p>
            <a:pPr algn="ctr"/>
            <a:r>
              <a:rPr lang="en-US" altLang="zh-CN" sz="1400" dirty="0">
                <a:solidFill>
                  <a:srgbClr val="FEA900"/>
                </a:solidFill>
              </a:rPr>
              <a:t>···</a:t>
            </a:r>
            <a:endParaRPr lang="en-US" altLang="zh-CN" sz="1400" dirty="0">
              <a:solidFill>
                <a:srgbClr val="FEA9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163091" y="464453"/>
            <a:ext cx="9956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sym typeface="+mn-ea"/>
              </a:rPr>
              <a:t>标签案例</a:t>
            </a:r>
            <a:endParaRPr lang="zh-CN" altLang="en-US" sz="1600" b="1" dirty="0">
              <a:solidFill>
                <a:schemeClr val="bg1"/>
              </a:solidFill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7" name="矩形 6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628015" y="1120140"/>
            <a:ext cx="146748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zh-CN" altLang="en-US" sz="1400" b="1" dirty="0">
                <a:solidFill>
                  <a:srgbClr val="4A7A84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人群包标签展示</a:t>
            </a:r>
            <a:endParaRPr lang="zh-CN" altLang="en-US" sz="1400" b="1" dirty="0">
              <a:solidFill>
                <a:srgbClr val="4A7A84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cxnSp>
        <p:nvCxnSpPr>
          <p:cNvPr id="29" name="直接连接符 28"/>
          <p:cNvCxnSpPr/>
          <p:nvPr/>
        </p:nvCxnSpPr>
        <p:spPr>
          <a:xfrm flipV="1">
            <a:off x="701040" y="1443355"/>
            <a:ext cx="1397000" cy="3810"/>
          </a:xfrm>
          <a:prstGeom prst="line">
            <a:avLst/>
          </a:prstGeom>
          <a:ln w="38100" cap="rnd">
            <a:solidFill>
              <a:srgbClr val="0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085" y="1520190"/>
            <a:ext cx="1869440" cy="40525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8760" y="375920"/>
            <a:ext cx="1303655" cy="51968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0690" y="378460"/>
            <a:ext cx="1383030" cy="51968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2160" y="378460"/>
            <a:ext cx="1426210" cy="51949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2680" y="375285"/>
            <a:ext cx="1426845" cy="51974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9930" y="225743"/>
            <a:ext cx="1451610" cy="31705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4090" y="230823"/>
            <a:ext cx="1451610" cy="3160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5265" y="227013"/>
            <a:ext cx="1451610" cy="31680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8250" y="261938"/>
            <a:ext cx="1434465" cy="309816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7235" y="233998"/>
            <a:ext cx="1420495" cy="315404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3235" y="225743"/>
            <a:ext cx="1438275" cy="3133725"/>
          </a:xfrm>
          <a:prstGeom prst="rect">
            <a:avLst/>
          </a:prstGeom>
        </p:spPr>
      </p:pic>
      <p:sp>
        <p:nvSpPr>
          <p:cNvPr id="328" name="object 13"/>
          <p:cNvSpPr/>
          <p:nvPr/>
        </p:nvSpPr>
        <p:spPr>
          <a:xfrm>
            <a:off x="5294630" y="3648075"/>
            <a:ext cx="4548505" cy="287020"/>
          </a:xfrm>
          <a:prstGeom prst="rect">
            <a:avLst/>
          </a:prstGeom>
          <a:solidFill>
            <a:srgbClr val="EC691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9" name="文本框 328"/>
          <p:cNvSpPr txBox="1"/>
          <p:nvPr/>
        </p:nvSpPr>
        <p:spPr>
          <a:xfrm>
            <a:off x="7019290" y="3669030"/>
            <a:ext cx="81788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000" b="1">
                <a:solidFill>
                  <a:schemeClr val="bg1"/>
                </a:solidFill>
              </a:rPr>
              <a:t>分析及判断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332" name="矩形 331"/>
          <p:cNvSpPr/>
          <p:nvPr/>
        </p:nvSpPr>
        <p:spPr>
          <a:xfrm>
            <a:off x="5294630" y="3993515"/>
            <a:ext cx="4548505" cy="15919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5346065" y="4017010"/>
            <a:ext cx="449770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60000"/>
              </a:lnSpc>
            </a:pPr>
            <a:r>
              <a:rPr lang="en-US" altLang="zh-CN" sz="1000" b="1" dirty="0"/>
              <a:t>30-35</a:t>
            </a:r>
            <a:r>
              <a:rPr lang="zh-CN" altLang="en-US" sz="1000" b="1"/>
              <a:t>岁典型用户</a:t>
            </a:r>
            <a:endParaRPr lang="zh-CN" altLang="en-US" sz="1000"/>
          </a:p>
          <a:p>
            <a:pPr algn="l">
              <a:lnSpc>
                <a:spcPct val="160000"/>
              </a:lnSpc>
            </a:pPr>
            <a:r>
              <a:rPr lang="zh-CN" sz="1000"/>
              <a:t>朋友圈</a:t>
            </a:r>
            <a:r>
              <a:rPr lang="en-US" altLang="zh-CN" sz="1000" dirty="0"/>
              <a:t>2-4</a:t>
            </a:r>
            <a:r>
              <a:rPr lang="zh-CN" altLang="en-US" sz="1000"/>
              <a:t>图</a:t>
            </a:r>
            <a:r>
              <a:rPr lang="zh-CN" sz="1000"/>
              <a:t>展示 </a:t>
            </a:r>
            <a:r>
              <a:rPr lang="en-US" altLang="zh-CN" sz="1000" dirty="0"/>
              <a:t>+ </a:t>
            </a:r>
            <a:r>
              <a:rPr lang="zh-CN" altLang="en-US" sz="1000"/>
              <a:t>简短文字，基本不分享文章</a:t>
            </a:r>
            <a:endParaRPr lang="zh-CN" altLang="en-US" sz="1000"/>
          </a:p>
          <a:p>
            <a:pPr algn="l">
              <a:lnSpc>
                <a:spcPct val="160000"/>
              </a:lnSpc>
            </a:pPr>
            <a:r>
              <a:rPr lang="zh-CN" altLang="en-US" sz="1000"/>
              <a:t>内容集中在孩子、美食、厨艺、减肥、教育、保险微商出现频率较高</a:t>
            </a:r>
            <a:endParaRPr lang="zh-CN" altLang="en-US" sz="1000"/>
          </a:p>
          <a:p>
            <a:pPr algn="l">
              <a:lnSpc>
                <a:spcPct val="160000"/>
              </a:lnSpc>
            </a:pPr>
            <a:r>
              <a:rPr lang="zh-CN" altLang="en-US" sz="1000"/>
              <a:t>较少晒自拍，自拍多集中展示孩子、背景不精致</a:t>
            </a:r>
            <a:endParaRPr lang="zh-CN" altLang="en-US" sz="1000"/>
          </a:p>
          <a:p>
            <a:pPr algn="l">
              <a:lnSpc>
                <a:spcPct val="160000"/>
              </a:lnSpc>
            </a:pPr>
            <a:r>
              <a:rPr lang="zh-CN" altLang="en-US" sz="1000"/>
              <a:t>希望展现自己家庭美满、懂生活、精致、关注家庭、情亲、亲子关系，对职业迷茫，不再关注社会热点发表自己看法、宝妈做微商保险比例高</a:t>
            </a:r>
            <a:endParaRPr lang="zh-CN" altLang="en-US" sz="1000"/>
          </a:p>
        </p:txBody>
      </p: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2293538" y="3850515"/>
            <a:ext cx="1397800" cy="1386138"/>
          </a:xfrm>
          <a:prstGeom prst="ellipse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2438440" y="4037849"/>
            <a:ext cx="110799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FEA900"/>
                </a:solidFill>
              </a:rPr>
              <a:t>标签抓取</a:t>
            </a:r>
            <a:endParaRPr lang="en-US" altLang="zh-CN" b="1" dirty="0">
              <a:solidFill>
                <a:srgbClr val="FEA900"/>
              </a:solidFill>
            </a:endParaRPr>
          </a:p>
          <a:p>
            <a:pPr algn="ctr"/>
            <a:r>
              <a:rPr lang="zh-CN" altLang="en-US" sz="1400" dirty="0">
                <a:solidFill>
                  <a:srgbClr val="FEA900"/>
                </a:solidFill>
              </a:rPr>
              <a:t>年龄、职位</a:t>
            </a:r>
            <a:endParaRPr lang="en-US" altLang="zh-CN" sz="1400" dirty="0">
              <a:solidFill>
                <a:srgbClr val="FEA900"/>
              </a:solidFill>
            </a:endParaRPr>
          </a:p>
          <a:p>
            <a:pPr algn="ctr"/>
            <a:r>
              <a:rPr lang="zh-CN" altLang="en-US" sz="1400" dirty="0">
                <a:solidFill>
                  <a:srgbClr val="FEA900"/>
                </a:solidFill>
              </a:rPr>
              <a:t>兴趣爱好</a:t>
            </a:r>
            <a:endParaRPr lang="en-US" altLang="zh-CN" sz="1400" dirty="0">
              <a:solidFill>
                <a:srgbClr val="FEA900"/>
              </a:solidFill>
            </a:endParaRPr>
          </a:p>
          <a:p>
            <a:pPr algn="ctr"/>
            <a:r>
              <a:rPr lang="zh-CN" altLang="en-US" sz="1400" dirty="0">
                <a:solidFill>
                  <a:srgbClr val="FEA900"/>
                </a:solidFill>
              </a:rPr>
              <a:t>内容偏好</a:t>
            </a:r>
            <a:endParaRPr lang="en-US" altLang="zh-CN" sz="1400" dirty="0">
              <a:solidFill>
                <a:srgbClr val="FEA900"/>
              </a:solidFill>
            </a:endParaRPr>
          </a:p>
          <a:p>
            <a:pPr algn="ctr"/>
            <a:r>
              <a:rPr lang="zh-CN" altLang="en-US" sz="1400" dirty="0">
                <a:solidFill>
                  <a:srgbClr val="FEA900"/>
                </a:solidFill>
              </a:rPr>
              <a:t>家庭情况</a:t>
            </a:r>
            <a:endParaRPr lang="en-US" altLang="zh-CN" sz="1400" dirty="0">
              <a:solidFill>
                <a:srgbClr val="FEA900"/>
              </a:solidFill>
            </a:endParaRPr>
          </a:p>
          <a:p>
            <a:pPr algn="ctr"/>
            <a:r>
              <a:rPr lang="en-US" altLang="zh-CN" sz="1400" dirty="0">
                <a:solidFill>
                  <a:srgbClr val="FEA900"/>
                </a:solidFill>
              </a:rPr>
              <a:t>···</a:t>
            </a:r>
            <a:endParaRPr lang="en-US" altLang="zh-CN" sz="1400" dirty="0">
              <a:solidFill>
                <a:srgbClr val="FEA900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398145" y="239395"/>
            <a:ext cx="1013460" cy="1090930"/>
            <a:chOff x="3413" y="3864"/>
            <a:chExt cx="1596" cy="1718"/>
          </a:xfrm>
        </p:grpSpPr>
        <p:pic>
          <p:nvPicPr>
            <p:cNvPr id="19" name="图片 18" descr="六角形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3719" y="4253"/>
              <a:ext cx="1104" cy="101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 dirty="0">
                  <a:latin typeface="微软雅黑" panose="020B0503020204020204" charset="-122"/>
                  <a:ea typeface="微软雅黑" panose="020B0503020204020204" charset="-122"/>
                </a:rPr>
                <a:t>标签分析</a:t>
              </a:r>
              <a:endParaRPr lang="zh-CN" altLang="en-US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2" name="object 13"/>
          <p:cNvSpPr/>
          <p:nvPr/>
        </p:nvSpPr>
        <p:spPr>
          <a:xfrm>
            <a:off x="6626860" y="1275715"/>
            <a:ext cx="2880995" cy="2870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文本框 22"/>
          <p:cNvSpPr txBox="1"/>
          <p:nvPr/>
        </p:nvSpPr>
        <p:spPr>
          <a:xfrm>
            <a:off x="7658735" y="1296670"/>
            <a:ext cx="81788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000" b="1">
                <a:solidFill>
                  <a:schemeClr val="bg1"/>
                </a:solidFill>
              </a:rPr>
              <a:t>分析及判断</a:t>
            </a:r>
            <a:endParaRPr lang="zh-CN" altLang="en-US" sz="1000" b="1">
              <a:solidFill>
                <a:schemeClr val="bg1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6626860" y="1621155"/>
            <a:ext cx="2880995" cy="32067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6708140" y="1685925"/>
            <a:ext cx="2625090" cy="27997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60000"/>
              </a:lnSpc>
            </a:pPr>
            <a:r>
              <a:rPr lang="en-US" altLang="zh-CN" sz="1000" dirty="0"/>
              <a:t>1</a:t>
            </a:r>
            <a:r>
              <a:rPr lang="zh-CN" altLang="en-US" sz="1000" dirty="0"/>
              <a:t>，</a:t>
            </a:r>
            <a:r>
              <a:rPr lang="zh-CN" sz="1000" dirty="0"/>
              <a:t>时间</a:t>
            </a:r>
            <a:r>
              <a:rPr lang="en-US" altLang="zh-CN" sz="1000" dirty="0"/>
              <a:t>——</a:t>
            </a:r>
            <a:r>
              <a:rPr lang="zh-CN" altLang="en-US" sz="1000" dirty="0"/>
              <a:t>后续复购</a:t>
            </a:r>
            <a:endParaRPr lang="zh-CN" altLang="en-US" sz="1000" dirty="0"/>
          </a:p>
          <a:p>
            <a:pPr algn="l">
              <a:lnSpc>
                <a:spcPct val="160000"/>
              </a:lnSpc>
            </a:pPr>
            <a:r>
              <a:rPr lang="en-US" altLang="zh-CN" sz="1000" dirty="0"/>
              <a:t>2</a:t>
            </a:r>
            <a:r>
              <a:rPr lang="zh-CN" altLang="en-US" sz="1000" dirty="0"/>
              <a:t>，</a:t>
            </a:r>
            <a:r>
              <a:rPr lang="zh-CN" altLang="en-US" sz="1000" dirty="0">
                <a:sym typeface="+mn-ea"/>
              </a:rPr>
              <a:t>品类</a:t>
            </a:r>
            <a:r>
              <a:rPr lang="en-US" altLang="zh-CN" sz="1000" dirty="0">
                <a:sym typeface="+mn-ea"/>
              </a:rPr>
              <a:t>——</a:t>
            </a:r>
            <a:r>
              <a:rPr lang="zh-CN" altLang="en-US" sz="1000" dirty="0">
                <a:sym typeface="+mn-ea"/>
              </a:rPr>
              <a:t>洗、护、沐互补</a:t>
            </a:r>
            <a:endParaRPr lang="en-US" altLang="zh-CN" sz="1000" dirty="0">
              <a:sym typeface="+mn-ea"/>
            </a:endParaRPr>
          </a:p>
          <a:p>
            <a:pPr algn="l">
              <a:lnSpc>
                <a:spcPct val="160000"/>
              </a:lnSpc>
            </a:pPr>
            <a:r>
              <a:rPr lang="en-US" altLang="zh-CN" sz="1000" dirty="0"/>
              <a:t>3</a:t>
            </a:r>
            <a:r>
              <a:rPr lang="zh-CN" altLang="en-US" sz="1000" dirty="0"/>
              <a:t>，系列</a:t>
            </a:r>
            <a:r>
              <a:rPr lang="en-US" altLang="zh-CN" sz="1000" dirty="0"/>
              <a:t>——</a:t>
            </a:r>
            <a:r>
              <a:rPr lang="zh-CN" altLang="en-US" sz="1000" dirty="0"/>
              <a:t>产品系列偏好</a:t>
            </a:r>
            <a:endParaRPr lang="zh-CN" altLang="en-US" sz="1000" dirty="0"/>
          </a:p>
          <a:p>
            <a:pPr algn="l">
              <a:lnSpc>
                <a:spcPct val="160000"/>
              </a:lnSpc>
            </a:pPr>
            <a:r>
              <a:rPr lang="en-US" altLang="zh-CN" sz="1000" dirty="0"/>
              <a:t>4</a:t>
            </a:r>
            <a:r>
              <a:rPr lang="zh-CN" altLang="en-US" sz="1000" dirty="0"/>
              <a:t>，等级</a:t>
            </a:r>
            <a:r>
              <a:rPr lang="en-US" altLang="zh-CN" sz="1000" dirty="0"/>
              <a:t>——</a:t>
            </a:r>
            <a:r>
              <a:rPr lang="zh-CN" altLang="en-US" sz="1000" dirty="0"/>
              <a:t>对应会员等级</a:t>
            </a:r>
            <a:endParaRPr lang="zh-CN" altLang="en-US" sz="1000" dirty="0"/>
          </a:p>
          <a:p>
            <a:pPr algn="l">
              <a:lnSpc>
                <a:spcPct val="160000"/>
              </a:lnSpc>
            </a:pPr>
            <a:r>
              <a:rPr lang="en-US" altLang="zh-CN" sz="1000" dirty="0"/>
              <a:t>5</a:t>
            </a:r>
            <a:r>
              <a:rPr lang="zh-CN" altLang="en-US" sz="1000" dirty="0"/>
              <a:t>，来源</a:t>
            </a:r>
            <a:r>
              <a:rPr lang="en-US" altLang="zh-CN" sz="1000" dirty="0"/>
              <a:t>——</a:t>
            </a:r>
            <a:r>
              <a:rPr lang="zh-CN" altLang="en-US" sz="1000" dirty="0"/>
              <a:t>天猫、线下、新媒体</a:t>
            </a:r>
            <a:endParaRPr lang="zh-CN" altLang="en-US" sz="1000" dirty="0"/>
          </a:p>
          <a:p>
            <a:pPr algn="l">
              <a:lnSpc>
                <a:spcPct val="160000"/>
              </a:lnSpc>
            </a:pPr>
            <a:r>
              <a:rPr lang="en-US" altLang="zh-CN" sz="1000" dirty="0"/>
              <a:t>6</a:t>
            </a:r>
            <a:r>
              <a:rPr lang="zh-CN" altLang="en-US" sz="1000" dirty="0"/>
              <a:t>，活动</a:t>
            </a:r>
            <a:r>
              <a:rPr lang="en-US" altLang="zh-CN" sz="1000" dirty="0"/>
              <a:t>——</a:t>
            </a:r>
            <a:r>
              <a:rPr lang="zh-CN" altLang="en-US" sz="1000" dirty="0"/>
              <a:t>聚划算、快手直播、</a:t>
            </a:r>
            <a:r>
              <a:rPr lang="en-US" altLang="zh-CN" sz="1000" dirty="0"/>
              <a:t>618</a:t>
            </a:r>
            <a:endParaRPr lang="zh-CN" altLang="en-US" sz="1000" dirty="0"/>
          </a:p>
          <a:p>
            <a:pPr algn="l">
              <a:lnSpc>
                <a:spcPct val="160000"/>
              </a:lnSpc>
            </a:pPr>
            <a:endParaRPr lang="zh-CN" altLang="en-US" sz="1000" dirty="0"/>
          </a:p>
          <a:p>
            <a:pPr algn="l">
              <a:lnSpc>
                <a:spcPct val="160000"/>
              </a:lnSpc>
            </a:pPr>
            <a:endParaRPr lang="en-US" altLang="zh-CN" sz="1000" dirty="0"/>
          </a:p>
          <a:p>
            <a:pPr algn="l">
              <a:lnSpc>
                <a:spcPct val="160000"/>
              </a:lnSpc>
            </a:pPr>
            <a:r>
              <a:rPr lang="zh-CN" altLang="en-US" sz="1000" dirty="0"/>
              <a:t>未来根据业务需求，会持续增加标签体系，精准复刻用户行为轨迹</a:t>
            </a:r>
            <a:endParaRPr lang="en-US" altLang="zh-CN" sz="1000" dirty="0"/>
          </a:p>
          <a:p>
            <a:pPr algn="l">
              <a:lnSpc>
                <a:spcPct val="160000"/>
              </a:lnSpc>
            </a:pPr>
            <a:endParaRPr lang="en-US" altLang="zh-CN" sz="1000" dirty="0"/>
          </a:p>
        </p:txBody>
      </p:sp>
      <p:sp>
        <p:nvSpPr>
          <p:cNvPr id="26" name="任意多边形 25"/>
          <p:cNvSpPr/>
          <p:nvPr>
            <p:custDataLst>
              <p:tags r:id="rId5"/>
            </p:custDataLst>
          </p:nvPr>
        </p:nvSpPr>
        <p:spPr bwMode="auto">
          <a:xfrm>
            <a:off x="3131121" y="1598911"/>
            <a:ext cx="289929" cy="367942"/>
          </a:xfrm>
          <a:custGeom>
            <a:avLst/>
            <a:gdLst>
              <a:gd name="T0" fmla="*/ 0 w 470660"/>
              <a:gd name="T1" fmla="*/ 119144 h 595721"/>
              <a:gd name="T2" fmla="*/ 235330 w 470660"/>
              <a:gd name="T3" fmla="*/ 119144 h 595721"/>
              <a:gd name="T4" fmla="*/ 235330 w 470660"/>
              <a:gd name="T5" fmla="*/ 0 h 595721"/>
              <a:gd name="T6" fmla="*/ 470660 w 470660"/>
              <a:gd name="T7" fmla="*/ 297861 h 595721"/>
              <a:gd name="T8" fmla="*/ 235330 w 470660"/>
              <a:gd name="T9" fmla="*/ 595721 h 595721"/>
              <a:gd name="T10" fmla="*/ 235330 w 470660"/>
              <a:gd name="T11" fmla="*/ 476577 h 595721"/>
              <a:gd name="T12" fmla="*/ 0 w 470660"/>
              <a:gd name="T13" fmla="*/ 476577 h 595721"/>
              <a:gd name="T14" fmla="*/ 0 w 470660"/>
              <a:gd name="T15" fmla="*/ 119144 h 595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70660" h="595721">
                <a:moveTo>
                  <a:pt x="0" y="119144"/>
                </a:moveTo>
                <a:lnTo>
                  <a:pt x="235330" y="119144"/>
                </a:lnTo>
                <a:lnTo>
                  <a:pt x="235330" y="0"/>
                </a:lnTo>
                <a:lnTo>
                  <a:pt x="470660" y="297861"/>
                </a:lnTo>
                <a:lnTo>
                  <a:pt x="235330" y="595721"/>
                </a:lnTo>
                <a:lnTo>
                  <a:pt x="235330" y="476577"/>
                </a:lnTo>
                <a:lnTo>
                  <a:pt x="0" y="476577"/>
                </a:lnTo>
                <a:lnTo>
                  <a:pt x="0" y="119144"/>
                </a:lnTo>
                <a:close/>
              </a:path>
            </a:pathLst>
          </a:custGeom>
          <a:solidFill>
            <a:srgbClr val="65B779"/>
          </a:solidFill>
          <a:ln>
            <a:noFill/>
          </a:ln>
        </p:spPr>
        <p:txBody>
          <a:bodyPr lIns="0" tIns="100058" rIns="118580" bIns="100058" anchor="ctr"/>
          <a:lstStyle/>
          <a:p>
            <a:endParaRPr lang="zh-CN" altLang="en-US" sz="1510"/>
          </a:p>
        </p:txBody>
      </p:sp>
      <p:sp>
        <p:nvSpPr>
          <p:cNvPr id="27" name="任意多边形 24"/>
          <p:cNvSpPr/>
          <p:nvPr>
            <p:custDataLst>
              <p:tags r:id="rId6"/>
            </p:custDataLst>
          </p:nvPr>
        </p:nvSpPr>
        <p:spPr bwMode="auto">
          <a:xfrm>
            <a:off x="1800382" y="1332246"/>
            <a:ext cx="1062109" cy="1060974"/>
          </a:xfrm>
          <a:custGeom>
            <a:avLst/>
            <a:gdLst>
              <a:gd name="T0" fmla="*/ 0 w 1765101"/>
              <a:gd name="T1" fmla="*/ 882551 h 1765101"/>
              <a:gd name="T2" fmla="*/ 882551 w 1765101"/>
              <a:gd name="T3" fmla="*/ 0 h 1765101"/>
              <a:gd name="T4" fmla="*/ 1765102 w 1765101"/>
              <a:gd name="T5" fmla="*/ 882551 h 1765101"/>
              <a:gd name="T6" fmla="*/ 882551 w 1765101"/>
              <a:gd name="T7" fmla="*/ 1765102 h 1765101"/>
              <a:gd name="T8" fmla="*/ 0 w 1765101"/>
              <a:gd name="T9" fmla="*/ 882551 h 1765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65101" h="1765101">
                <a:moveTo>
                  <a:pt x="0" y="882551"/>
                </a:moveTo>
                <a:cubicBezTo>
                  <a:pt x="0" y="395132"/>
                  <a:pt x="395132" y="0"/>
                  <a:pt x="882551" y="0"/>
                </a:cubicBezTo>
                <a:cubicBezTo>
                  <a:pt x="1369970" y="0"/>
                  <a:pt x="1765102" y="395132"/>
                  <a:pt x="1765102" y="882551"/>
                </a:cubicBezTo>
                <a:cubicBezTo>
                  <a:pt x="1765102" y="1369970"/>
                  <a:pt x="1369970" y="1765102"/>
                  <a:pt x="882551" y="1765102"/>
                </a:cubicBezTo>
                <a:cubicBezTo>
                  <a:pt x="395132" y="1765102"/>
                  <a:pt x="0" y="1369970"/>
                  <a:pt x="0" y="882551"/>
                </a:cubicBezTo>
                <a:close/>
              </a:path>
            </a:pathLst>
          </a:custGeom>
          <a:solidFill>
            <a:srgbClr val="65B779"/>
          </a:solidFill>
          <a:ln>
            <a:noFill/>
          </a:ln>
        </p:spPr>
        <p:txBody>
          <a:bodyPr lIns="258682" tIns="258682" rIns="258682" bIns="258682" anchor="ctr"/>
          <a:lstStyle/>
          <a:p>
            <a:endParaRPr lang="zh-CN" altLang="en-US" sz="1510"/>
          </a:p>
        </p:txBody>
      </p:sp>
      <p:sp>
        <p:nvSpPr>
          <p:cNvPr id="28" name="任意多边形 25"/>
          <p:cNvSpPr/>
          <p:nvPr>
            <p:custDataLst>
              <p:tags r:id="rId7"/>
            </p:custDataLst>
          </p:nvPr>
        </p:nvSpPr>
        <p:spPr bwMode="auto">
          <a:xfrm rot="6923014">
            <a:off x="4413909" y="3579277"/>
            <a:ext cx="289929" cy="367942"/>
          </a:xfrm>
          <a:custGeom>
            <a:avLst/>
            <a:gdLst>
              <a:gd name="T0" fmla="*/ 0 w 470660"/>
              <a:gd name="T1" fmla="*/ 119144 h 595721"/>
              <a:gd name="T2" fmla="*/ 235330 w 470660"/>
              <a:gd name="T3" fmla="*/ 119144 h 595721"/>
              <a:gd name="T4" fmla="*/ 235330 w 470660"/>
              <a:gd name="T5" fmla="*/ 0 h 595721"/>
              <a:gd name="T6" fmla="*/ 470660 w 470660"/>
              <a:gd name="T7" fmla="*/ 297861 h 595721"/>
              <a:gd name="T8" fmla="*/ 235330 w 470660"/>
              <a:gd name="T9" fmla="*/ 595721 h 595721"/>
              <a:gd name="T10" fmla="*/ 235330 w 470660"/>
              <a:gd name="T11" fmla="*/ 476577 h 595721"/>
              <a:gd name="T12" fmla="*/ 0 w 470660"/>
              <a:gd name="T13" fmla="*/ 476577 h 595721"/>
              <a:gd name="T14" fmla="*/ 0 w 470660"/>
              <a:gd name="T15" fmla="*/ 119144 h 595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70660" h="595721">
                <a:moveTo>
                  <a:pt x="0" y="119144"/>
                </a:moveTo>
                <a:lnTo>
                  <a:pt x="235330" y="119144"/>
                </a:lnTo>
                <a:lnTo>
                  <a:pt x="235330" y="0"/>
                </a:lnTo>
                <a:lnTo>
                  <a:pt x="470660" y="297861"/>
                </a:lnTo>
                <a:lnTo>
                  <a:pt x="235330" y="595721"/>
                </a:lnTo>
                <a:lnTo>
                  <a:pt x="235330" y="476577"/>
                </a:lnTo>
                <a:lnTo>
                  <a:pt x="0" y="476577"/>
                </a:lnTo>
                <a:lnTo>
                  <a:pt x="0" y="119144"/>
                </a:lnTo>
                <a:close/>
              </a:path>
            </a:pathLst>
          </a:custGeom>
          <a:solidFill>
            <a:srgbClr val="E5BA3F"/>
          </a:solidFill>
          <a:ln>
            <a:noFill/>
          </a:ln>
        </p:spPr>
        <p:txBody>
          <a:bodyPr lIns="0" tIns="100058" rIns="118580" bIns="100058" anchor="ctr"/>
          <a:lstStyle/>
          <a:p>
            <a:endParaRPr lang="zh-CN" altLang="en-US" sz="1510"/>
          </a:p>
        </p:txBody>
      </p:sp>
      <p:sp>
        <p:nvSpPr>
          <p:cNvPr id="29" name="任意多边形 25"/>
          <p:cNvSpPr/>
          <p:nvPr>
            <p:custDataLst>
              <p:tags r:id="rId8"/>
            </p:custDataLst>
          </p:nvPr>
        </p:nvSpPr>
        <p:spPr bwMode="auto">
          <a:xfrm rot="10800000">
            <a:off x="3163032" y="4317050"/>
            <a:ext cx="289929" cy="367942"/>
          </a:xfrm>
          <a:custGeom>
            <a:avLst/>
            <a:gdLst>
              <a:gd name="T0" fmla="*/ 0 w 470660"/>
              <a:gd name="T1" fmla="*/ 119144 h 595721"/>
              <a:gd name="T2" fmla="*/ 235330 w 470660"/>
              <a:gd name="T3" fmla="*/ 119144 h 595721"/>
              <a:gd name="T4" fmla="*/ 235330 w 470660"/>
              <a:gd name="T5" fmla="*/ 0 h 595721"/>
              <a:gd name="T6" fmla="*/ 470660 w 470660"/>
              <a:gd name="T7" fmla="*/ 297861 h 595721"/>
              <a:gd name="T8" fmla="*/ 235330 w 470660"/>
              <a:gd name="T9" fmla="*/ 595721 h 595721"/>
              <a:gd name="T10" fmla="*/ 235330 w 470660"/>
              <a:gd name="T11" fmla="*/ 476577 h 595721"/>
              <a:gd name="T12" fmla="*/ 0 w 470660"/>
              <a:gd name="T13" fmla="*/ 476577 h 595721"/>
              <a:gd name="T14" fmla="*/ 0 w 470660"/>
              <a:gd name="T15" fmla="*/ 119144 h 595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70660" h="595721">
                <a:moveTo>
                  <a:pt x="0" y="119144"/>
                </a:moveTo>
                <a:lnTo>
                  <a:pt x="235330" y="119144"/>
                </a:lnTo>
                <a:lnTo>
                  <a:pt x="235330" y="0"/>
                </a:lnTo>
                <a:lnTo>
                  <a:pt x="470660" y="297861"/>
                </a:lnTo>
                <a:lnTo>
                  <a:pt x="235330" y="595721"/>
                </a:lnTo>
                <a:lnTo>
                  <a:pt x="235330" y="476577"/>
                </a:lnTo>
                <a:lnTo>
                  <a:pt x="0" y="476577"/>
                </a:lnTo>
                <a:lnTo>
                  <a:pt x="0" y="119144"/>
                </a:lnTo>
                <a:close/>
              </a:path>
            </a:pathLst>
          </a:custGeom>
          <a:solidFill>
            <a:srgbClr val="8BC7D3"/>
          </a:solidFill>
          <a:ln>
            <a:noFill/>
          </a:ln>
        </p:spPr>
        <p:txBody>
          <a:bodyPr lIns="0" tIns="100058" rIns="118580" bIns="100058" anchor="ctr"/>
          <a:lstStyle/>
          <a:p>
            <a:endParaRPr lang="zh-CN" altLang="en-US" sz="1510"/>
          </a:p>
        </p:txBody>
      </p:sp>
      <p:sp>
        <p:nvSpPr>
          <p:cNvPr id="31" name="任意多边形 25"/>
          <p:cNvSpPr/>
          <p:nvPr>
            <p:custDataLst>
              <p:tags r:id="rId9"/>
            </p:custDataLst>
          </p:nvPr>
        </p:nvSpPr>
        <p:spPr bwMode="auto">
          <a:xfrm rot="3774306">
            <a:off x="4415364" y="2334788"/>
            <a:ext cx="289929" cy="367942"/>
          </a:xfrm>
          <a:custGeom>
            <a:avLst/>
            <a:gdLst>
              <a:gd name="T0" fmla="*/ 0 w 470660"/>
              <a:gd name="T1" fmla="*/ 119144 h 595721"/>
              <a:gd name="T2" fmla="*/ 235330 w 470660"/>
              <a:gd name="T3" fmla="*/ 119144 h 595721"/>
              <a:gd name="T4" fmla="*/ 235330 w 470660"/>
              <a:gd name="T5" fmla="*/ 0 h 595721"/>
              <a:gd name="T6" fmla="*/ 470660 w 470660"/>
              <a:gd name="T7" fmla="*/ 297861 h 595721"/>
              <a:gd name="T8" fmla="*/ 235330 w 470660"/>
              <a:gd name="T9" fmla="*/ 595721 h 595721"/>
              <a:gd name="T10" fmla="*/ 235330 w 470660"/>
              <a:gd name="T11" fmla="*/ 476577 h 595721"/>
              <a:gd name="T12" fmla="*/ 0 w 470660"/>
              <a:gd name="T13" fmla="*/ 476577 h 595721"/>
              <a:gd name="T14" fmla="*/ 0 w 470660"/>
              <a:gd name="T15" fmla="*/ 119144 h 595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70660" h="595721">
                <a:moveTo>
                  <a:pt x="0" y="119144"/>
                </a:moveTo>
                <a:lnTo>
                  <a:pt x="235330" y="119144"/>
                </a:lnTo>
                <a:lnTo>
                  <a:pt x="235330" y="0"/>
                </a:lnTo>
                <a:lnTo>
                  <a:pt x="470660" y="297861"/>
                </a:lnTo>
                <a:lnTo>
                  <a:pt x="235330" y="595721"/>
                </a:lnTo>
                <a:lnTo>
                  <a:pt x="235330" y="476577"/>
                </a:lnTo>
                <a:lnTo>
                  <a:pt x="0" y="476577"/>
                </a:lnTo>
                <a:lnTo>
                  <a:pt x="0" y="119144"/>
                </a:lnTo>
                <a:close/>
              </a:path>
            </a:pathLst>
          </a:custGeom>
          <a:solidFill>
            <a:srgbClr val="FB4F4F"/>
          </a:solidFill>
          <a:ln>
            <a:noFill/>
          </a:ln>
        </p:spPr>
        <p:txBody>
          <a:bodyPr lIns="0" tIns="100058" rIns="118580" bIns="100058" anchor="ctr"/>
          <a:lstStyle/>
          <a:p>
            <a:endParaRPr lang="zh-CN" altLang="en-US" sz="1510"/>
          </a:p>
        </p:txBody>
      </p:sp>
      <p:sp>
        <p:nvSpPr>
          <p:cNvPr id="32" name="任意多边形 24"/>
          <p:cNvSpPr/>
          <p:nvPr>
            <p:custDataLst>
              <p:tags r:id="rId10"/>
            </p:custDataLst>
          </p:nvPr>
        </p:nvSpPr>
        <p:spPr bwMode="auto">
          <a:xfrm>
            <a:off x="3678634" y="1332154"/>
            <a:ext cx="1062109" cy="1060974"/>
          </a:xfrm>
          <a:custGeom>
            <a:avLst/>
            <a:gdLst>
              <a:gd name="T0" fmla="*/ 0 w 1765101"/>
              <a:gd name="T1" fmla="*/ 882551 h 1765101"/>
              <a:gd name="T2" fmla="*/ 882551 w 1765101"/>
              <a:gd name="T3" fmla="*/ 0 h 1765101"/>
              <a:gd name="T4" fmla="*/ 1765102 w 1765101"/>
              <a:gd name="T5" fmla="*/ 882551 h 1765101"/>
              <a:gd name="T6" fmla="*/ 882551 w 1765101"/>
              <a:gd name="T7" fmla="*/ 1765102 h 1765101"/>
              <a:gd name="T8" fmla="*/ 0 w 1765101"/>
              <a:gd name="T9" fmla="*/ 882551 h 1765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65101" h="1765101">
                <a:moveTo>
                  <a:pt x="0" y="882551"/>
                </a:moveTo>
                <a:cubicBezTo>
                  <a:pt x="0" y="395132"/>
                  <a:pt x="395132" y="0"/>
                  <a:pt x="882551" y="0"/>
                </a:cubicBezTo>
                <a:cubicBezTo>
                  <a:pt x="1369970" y="0"/>
                  <a:pt x="1765102" y="395132"/>
                  <a:pt x="1765102" y="882551"/>
                </a:cubicBezTo>
                <a:cubicBezTo>
                  <a:pt x="1765102" y="1369970"/>
                  <a:pt x="1369970" y="1765102"/>
                  <a:pt x="882551" y="1765102"/>
                </a:cubicBezTo>
                <a:cubicBezTo>
                  <a:pt x="395132" y="1765102"/>
                  <a:pt x="0" y="1369970"/>
                  <a:pt x="0" y="882551"/>
                </a:cubicBezTo>
                <a:close/>
              </a:path>
            </a:pathLst>
          </a:custGeom>
          <a:solidFill>
            <a:srgbClr val="65B779"/>
          </a:solidFill>
          <a:ln>
            <a:noFill/>
          </a:ln>
        </p:spPr>
        <p:txBody>
          <a:bodyPr lIns="258682" tIns="258682" rIns="258682" bIns="258682" anchor="ctr"/>
          <a:lstStyle/>
          <a:p>
            <a:endParaRPr lang="zh-CN" altLang="en-US" sz="1510"/>
          </a:p>
        </p:txBody>
      </p:sp>
      <p:sp>
        <p:nvSpPr>
          <p:cNvPr id="33" name="任意多边形 24"/>
          <p:cNvSpPr/>
          <p:nvPr>
            <p:custDataLst>
              <p:tags r:id="rId11"/>
            </p:custDataLst>
          </p:nvPr>
        </p:nvSpPr>
        <p:spPr bwMode="auto">
          <a:xfrm>
            <a:off x="4443584" y="2571376"/>
            <a:ext cx="1062109" cy="1060974"/>
          </a:xfrm>
          <a:custGeom>
            <a:avLst/>
            <a:gdLst>
              <a:gd name="T0" fmla="*/ 0 w 1765101"/>
              <a:gd name="T1" fmla="*/ 882551 h 1765101"/>
              <a:gd name="T2" fmla="*/ 882551 w 1765101"/>
              <a:gd name="T3" fmla="*/ 0 h 1765101"/>
              <a:gd name="T4" fmla="*/ 1765102 w 1765101"/>
              <a:gd name="T5" fmla="*/ 882551 h 1765101"/>
              <a:gd name="T6" fmla="*/ 882551 w 1765101"/>
              <a:gd name="T7" fmla="*/ 1765102 h 1765101"/>
              <a:gd name="T8" fmla="*/ 0 w 1765101"/>
              <a:gd name="T9" fmla="*/ 882551 h 1765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65101" h="1765101">
                <a:moveTo>
                  <a:pt x="0" y="882551"/>
                </a:moveTo>
                <a:cubicBezTo>
                  <a:pt x="0" y="395132"/>
                  <a:pt x="395132" y="0"/>
                  <a:pt x="882551" y="0"/>
                </a:cubicBezTo>
                <a:cubicBezTo>
                  <a:pt x="1369970" y="0"/>
                  <a:pt x="1765102" y="395132"/>
                  <a:pt x="1765102" y="882551"/>
                </a:cubicBezTo>
                <a:cubicBezTo>
                  <a:pt x="1765102" y="1369970"/>
                  <a:pt x="1369970" y="1765102"/>
                  <a:pt x="882551" y="1765102"/>
                </a:cubicBezTo>
                <a:cubicBezTo>
                  <a:pt x="395132" y="1765102"/>
                  <a:pt x="0" y="1369970"/>
                  <a:pt x="0" y="882551"/>
                </a:cubicBezTo>
                <a:close/>
              </a:path>
            </a:pathLst>
          </a:custGeom>
          <a:solidFill>
            <a:srgbClr val="65B779"/>
          </a:solidFill>
          <a:ln>
            <a:noFill/>
          </a:ln>
        </p:spPr>
        <p:txBody>
          <a:bodyPr lIns="258682" tIns="258682" rIns="258682" bIns="258682" anchor="ctr"/>
          <a:lstStyle/>
          <a:p>
            <a:endParaRPr lang="zh-CN" altLang="en-US" sz="1510"/>
          </a:p>
        </p:txBody>
      </p:sp>
      <p:sp>
        <p:nvSpPr>
          <p:cNvPr id="34" name="任意多边形 24"/>
          <p:cNvSpPr/>
          <p:nvPr>
            <p:custDataLst>
              <p:tags r:id="rId12"/>
            </p:custDataLst>
          </p:nvPr>
        </p:nvSpPr>
        <p:spPr bwMode="auto">
          <a:xfrm>
            <a:off x="3741965" y="3884559"/>
            <a:ext cx="1062109" cy="1060974"/>
          </a:xfrm>
          <a:custGeom>
            <a:avLst/>
            <a:gdLst>
              <a:gd name="T0" fmla="*/ 0 w 1765101"/>
              <a:gd name="T1" fmla="*/ 882551 h 1765101"/>
              <a:gd name="T2" fmla="*/ 882551 w 1765101"/>
              <a:gd name="T3" fmla="*/ 0 h 1765101"/>
              <a:gd name="T4" fmla="*/ 1765102 w 1765101"/>
              <a:gd name="T5" fmla="*/ 882551 h 1765101"/>
              <a:gd name="T6" fmla="*/ 882551 w 1765101"/>
              <a:gd name="T7" fmla="*/ 1765102 h 1765101"/>
              <a:gd name="T8" fmla="*/ 0 w 1765101"/>
              <a:gd name="T9" fmla="*/ 882551 h 1765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65101" h="1765101">
                <a:moveTo>
                  <a:pt x="0" y="882551"/>
                </a:moveTo>
                <a:cubicBezTo>
                  <a:pt x="0" y="395132"/>
                  <a:pt x="395132" y="0"/>
                  <a:pt x="882551" y="0"/>
                </a:cubicBezTo>
                <a:cubicBezTo>
                  <a:pt x="1369970" y="0"/>
                  <a:pt x="1765102" y="395132"/>
                  <a:pt x="1765102" y="882551"/>
                </a:cubicBezTo>
                <a:cubicBezTo>
                  <a:pt x="1765102" y="1369970"/>
                  <a:pt x="1369970" y="1765102"/>
                  <a:pt x="882551" y="1765102"/>
                </a:cubicBezTo>
                <a:cubicBezTo>
                  <a:pt x="395132" y="1765102"/>
                  <a:pt x="0" y="1369970"/>
                  <a:pt x="0" y="882551"/>
                </a:cubicBezTo>
                <a:close/>
              </a:path>
            </a:pathLst>
          </a:custGeom>
          <a:solidFill>
            <a:srgbClr val="65B779"/>
          </a:solidFill>
          <a:ln>
            <a:noFill/>
          </a:ln>
        </p:spPr>
        <p:txBody>
          <a:bodyPr lIns="258682" tIns="258682" rIns="258682" bIns="258682" anchor="ctr"/>
          <a:lstStyle/>
          <a:p>
            <a:endParaRPr lang="zh-CN" altLang="en-US" sz="1510"/>
          </a:p>
        </p:txBody>
      </p:sp>
      <p:sp>
        <p:nvSpPr>
          <p:cNvPr id="36" name="任意多边形 25"/>
          <p:cNvSpPr/>
          <p:nvPr>
            <p:custDataLst>
              <p:tags r:id="rId13"/>
            </p:custDataLst>
          </p:nvPr>
        </p:nvSpPr>
        <p:spPr bwMode="auto">
          <a:xfrm rot="14699971">
            <a:off x="1878777" y="3569199"/>
            <a:ext cx="289929" cy="367942"/>
          </a:xfrm>
          <a:custGeom>
            <a:avLst/>
            <a:gdLst>
              <a:gd name="T0" fmla="*/ 0 w 470660"/>
              <a:gd name="T1" fmla="*/ 119144 h 595721"/>
              <a:gd name="T2" fmla="*/ 235330 w 470660"/>
              <a:gd name="T3" fmla="*/ 119144 h 595721"/>
              <a:gd name="T4" fmla="*/ 235330 w 470660"/>
              <a:gd name="T5" fmla="*/ 0 h 595721"/>
              <a:gd name="T6" fmla="*/ 470660 w 470660"/>
              <a:gd name="T7" fmla="*/ 297861 h 595721"/>
              <a:gd name="T8" fmla="*/ 235330 w 470660"/>
              <a:gd name="T9" fmla="*/ 595721 h 595721"/>
              <a:gd name="T10" fmla="*/ 235330 w 470660"/>
              <a:gd name="T11" fmla="*/ 476577 h 595721"/>
              <a:gd name="T12" fmla="*/ 0 w 470660"/>
              <a:gd name="T13" fmla="*/ 476577 h 595721"/>
              <a:gd name="T14" fmla="*/ 0 w 470660"/>
              <a:gd name="T15" fmla="*/ 119144 h 595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70660" h="595721">
                <a:moveTo>
                  <a:pt x="0" y="119144"/>
                </a:moveTo>
                <a:lnTo>
                  <a:pt x="235330" y="119144"/>
                </a:lnTo>
                <a:lnTo>
                  <a:pt x="235330" y="0"/>
                </a:lnTo>
                <a:lnTo>
                  <a:pt x="470660" y="297861"/>
                </a:lnTo>
                <a:lnTo>
                  <a:pt x="235330" y="595721"/>
                </a:lnTo>
                <a:lnTo>
                  <a:pt x="235330" y="476577"/>
                </a:lnTo>
                <a:lnTo>
                  <a:pt x="0" y="476577"/>
                </a:lnTo>
                <a:lnTo>
                  <a:pt x="0" y="119144"/>
                </a:lnTo>
                <a:close/>
              </a:path>
            </a:pathLst>
          </a:custGeom>
          <a:solidFill>
            <a:srgbClr val="AB7581"/>
          </a:solidFill>
          <a:ln>
            <a:noFill/>
          </a:ln>
        </p:spPr>
        <p:txBody>
          <a:bodyPr lIns="0" tIns="100058" rIns="118580" bIns="100058" anchor="ctr"/>
          <a:lstStyle/>
          <a:p>
            <a:endParaRPr lang="zh-CN" altLang="en-US" sz="1510"/>
          </a:p>
        </p:txBody>
      </p:sp>
      <p:sp>
        <p:nvSpPr>
          <p:cNvPr id="37" name="任意多边形 24"/>
          <p:cNvSpPr/>
          <p:nvPr>
            <p:custDataLst>
              <p:tags r:id="rId14"/>
            </p:custDataLst>
          </p:nvPr>
        </p:nvSpPr>
        <p:spPr bwMode="auto">
          <a:xfrm>
            <a:off x="1814391" y="3881225"/>
            <a:ext cx="1062109" cy="1060974"/>
          </a:xfrm>
          <a:custGeom>
            <a:avLst/>
            <a:gdLst>
              <a:gd name="T0" fmla="*/ 0 w 1765101"/>
              <a:gd name="T1" fmla="*/ 882551 h 1765101"/>
              <a:gd name="T2" fmla="*/ 882551 w 1765101"/>
              <a:gd name="T3" fmla="*/ 0 h 1765101"/>
              <a:gd name="T4" fmla="*/ 1765102 w 1765101"/>
              <a:gd name="T5" fmla="*/ 882551 h 1765101"/>
              <a:gd name="T6" fmla="*/ 882551 w 1765101"/>
              <a:gd name="T7" fmla="*/ 1765102 h 1765101"/>
              <a:gd name="T8" fmla="*/ 0 w 1765101"/>
              <a:gd name="T9" fmla="*/ 882551 h 1765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65101" h="1765101">
                <a:moveTo>
                  <a:pt x="0" y="882551"/>
                </a:moveTo>
                <a:cubicBezTo>
                  <a:pt x="0" y="395132"/>
                  <a:pt x="395132" y="0"/>
                  <a:pt x="882551" y="0"/>
                </a:cubicBezTo>
                <a:cubicBezTo>
                  <a:pt x="1369970" y="0"/>
                  <a:pt x="1765102" y="395132"/>
                  <a:pt x="1765102" y="882551"/>
                </a:cubicBezTo>
                <a:cubicBezTo>
                  <a:pt x="1765102" y="1369970"/>
                  <a:pt x="1369970" y="1765102"/>
                  <a:pt x="882551" y="1765102"/>
                </a:cubicBezTo>
                <a:cubicBezTo>
                  <a:pt x="395132" y="1765102"/>
                  <a:pt x="0" y="1369970"/>
                  <a:pt x="0" y="882551"/>
                </a:cubicBezTo>
                <a:close/>
              </a:path>
            </a:pathLst>
          </a:custGeom>
          <a:solidFill>
            <a:srgbClr val="65B779"/>
          </a:solidFill>
          <a:ln>
            <a:noFill/>
          </a:ln>
        </p:spPr>
        <p:txBody>
          <a:bodyPr lIns="258682" tIns="258682" rIns="258682" bIns="258682" anchor="ctr"/>
          <a:lstStyle/>
          <a:p>
            <a:endParaRPr lang="zh-CN" altLang="en-US" sz="1510"/>
          </a:p>
        </p:txBody>
      </p:sp>
      <p:sp>
        <p:nvSpPr>
          <p:cNvPr id="38" name="任意多边形 24"/>
          <p:cNvSpPr/>
          <p:nvPr>
            <p:custDataLst>
              <p:tags r:id="rId15"/>
            </p:custDataLst>
          </p:nvPr>
        </p:nvSpPr>
        <p:spPr bwMode="auto">
          <a:xfrm>
            <a:off x="1140965" y="2580439"/>
            <a:ext cx="1062109" cy="1060974"/>
          </a:xfrm>
          <a:custGeom>
            <a:avLst/>
            <a:gdLst>
              <a:gd name="T0" fmla="*/ 0 w 1765101"/>
              <a:gd name="T1" fmla="*/ 882551 h 1765101"/>
              <a:gd name="T2" fmla="*/ 882551 w 1765101"/>
              <a:gd name="T3" fmla="*/ 0 h 1765101"/>
              <a:gd name="T4" fmla="*/ 1765102 w 1765101"/>
              <a:gd name="T5" fmla="*/ 882551 h 1765101"/>
              <a:gd name="T6" fmla="*/ 882551 w 1765101"/>
              <a:gd name="T7" fmla="*/ 1765102 h 1765101"/>
              <a:gd name="T8" fmla="*/ 0 w 1765101"/>
              <a:gd name="T9" fmla="*/ 882551 h 1765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65101" h="1765101">
                <a:moveTo>
                  <a:pt x="0" y="882551"/>
                </a:moveTo>
                <a:cubicBezTo>
                  <a:pt x="0" y="395132"/>
                  <a:pt x="395132" y="0"/>
                  <a:pt x="882551" y="0"/>
                </a:cubicBezTo>
                <a:cubicBezTo>
                  <a:pt x="1369970" y="0"/>
                  <a:pt x="1765102" y="395132"/>
                  <a:pt x="1765102" y="882551"/>
                </a:cubicBezTo>
                <a:cubicBezTo>
                  <a:pt x="1765102" y="1369970"/>
                  <a:pt x="1369970" y="1765102"/>
                  <a:pt x="882551" y="1765102"/>
                </a:cubicBezTo>
                <a:cubicBezTo>
                  <a:pt x="395132" y="1765102"/>
                  <a:pt x="0" y="1369970"/>
                  <a:pt x="0" y="882551"/>
                </a:cubicBezTo>
                <a:close/>
              </a:path>
            </a:pathLst>
          </a:custGeom>
          <a:solidFill>
            <a:srgbClr val="65B779"/>
          </a:solidFill>
          <a:ln>
            <a:noFill/>
          </a:ln>
        </p:spPr>
        <p:txBody>
          <a:bodyPr lIns="258682" tIns="258682" rIns="258682" bIns="258682" anchor="ctr"/>
          <a:lstStyle/>
          <a:p>
            <a:endParaRPr lang="zh-CN" altLang="en-US" sz="1510"/>
          </a:p>
        </p:txBody>
      </p:sp>
      <p:sp>
        <p:nvSpPr>
          <p:cNvPr id="39" name="任意多边形 25"/>
          <p:cNvSpPr/>
          <p:nvPr>
            <p:custDataLst>
              <p:tags r:id="rId16"/>
            </p:custDataLst>
          </p:nvPr>
        </p:nvSpPr>
        <p:spPr bwMode="auto">
          <a:xfrm rot="17933566">
            <a:off x="1900541" y="2316376"/>
            <a:ext cx="289929" cy="367942"/>
          </a:xfrm>
          <a:custGeom>
            <a:avLst/>
            <a:gdLst>
              <a:gd name="T0" fmla="*/ 0 w 470660"/>
              <a:gd name="T1" fmla="*/ 119144 h 595721"/>
              <a:gd name="T2" fmla="*/ 235330 w 470660"/>
              <a:gd name="T3" fmla="*/ 119144 h 595721"/>
              <a:gd name="T4" fmla="*/ 235330 w 470660"/>
              <a:gd name="T5" fmla="*/ 0 h 595721"/>
              <a:gd name="T6" fmla="*/ 470660 w 470660"/>
              <a:gd name="T7" fmla="*/ 297861 h 595721"/>
              <a:gd name="T8" fmla="*/ 235330 w 470660"/>
              <a:gd name="T9" fmla="*/ 595721 h 595721"/>
              <a:gd name="T10" fmla="*/ 235330 w 470660"/>
              <a:gd name="T11" fmla="*/ 476577 h 595721"/>
              <a:gd name="T12" fmla="*/ 0 w 470660"/>
              <a:gd name="T13" fmla="*/ 476577 h 595721"/>
              <a:gd name="T14" fmla="*/ 0 w 470660"/>
              <a:gd name="T15" fmla="*/ 119144 h 595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70660" h="595721">
                <a:moveTo>
                  <a:pt x="0" y="119144"/>
                </a:moveTo>
                <a:lnTo>
                  <a:pt x="235330" y="119144"/>
                </a:lnTo>
                <a:lnTo>
                  <a:pt x="235330" y="0"/>
                </a:lnTo>
                <a:lnTo>
                  <a:pt x="470660" y="297861"/>
                </a:lnTo>
                <a:lnTo>
                  <a:pt x="235330" y="595721"/>
                </a:lnTo>
                <a:lnTo>
                  <a:pt x="235330" y="476577"/>
                </a:lnTo>
                <a:lnTo>
                  <a:pt x="0" y="476577"/>
                </a:lnTo>
                <a:lnTo>
                  <a:pt x="0" y="119144"/>
                </a:lnTo>
                <a:close/>
              </a:path>
            </a:pathLst>
          </a:custGeom>
          <a:solidFill>
            <a:srgbClr val="2AC9D6"/>
          </a:solidFill>
          <a:ln>
            <a:noFill/>
          </a:ln>
        </p:spPr>
        <p:txBody>
          <a:bodyPr lIns="0" tIns="100058" rIns="118580" bIns="100058" anchor="ctr"/>
          <a:lstStyle/>
          <a:p>
            <a:endParaRPr lang="zh-CN" altLang="en-US" sz="1510"/>
          </a:p>
        </p:txBody>
      </p:sp>
      <p:sp>
        <p:nvSpPr>
          <p:cNvPr id="40" name="文本框 39"/>
          <p:cNvSpPr txBox="1"/>
          <p:nvPr/>
        </p:nvSpPr>
        <p:spPr>
          <a:xfrm>
            <a:off x="1944370" y="1607185"/>
            <a:ext cx="792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>
                <a:solidFill>
                  <a:schemeClr val="bg1"/>
                </a:solidFill>
              </a:rPr>
              <a:t>时间</a:t>
            </a:r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1944370" y="4181475"/>
            <a:ext cx="792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>
                <a:solidFill>
                  <a:schemeClr val="bg1"/>
                </a:solidFill>
              </a:rPr>
              <a:t>来源</a:t>
            </a:r>
            <a:endParaRPr lang="zh-CN" altLang="en-US" sz="2400">
              <a:solidFill>
                <a:schemeClr val="bg1"/>
              </a:solidFill>
            </a:endParaRPr>
          </a:p>
        </p:txBody>
      </p:sp>
      <p:pic>
        <p:nvPicPr>
          <p:cNvPr id="42" name="图片 22" descr="resource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876550" y="2541905"/>
            <a:ext cx="1090295" cy="1090295"/>
          </a:xfrm>
          <a:prstGeom prst="rect">
            <a:avLst/>
          </a:prstGeom>
        </p:spPr>
      </p:pic>
      <p:sp>
        <p:nvSpPr>
          <p:cNvPr id="43" name="椭圆 42"/>
          <p:cNvSpPr>
            <a:spLocks noChangeAspect="1"/>
          </p:cNvSpPr>
          <p:nvPr/>
        </p:nvSpPr>
        <p:spPr>
          <a:xfrm>
            <a:off x="1186180" y="1966595"/>
            <a:ext cx="532800" cy="53213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椭圆 43"/>
          <p:cNvSpPr>
            <a:spLocks noChangeAspect="1"/>
          </p:cNvSpPr>
          <p:nvPr/>
        </p:nvSpPr>
        <p:spPr>
          <a:xfrm>
            <a:off x="3009900" y="1023620"/>
            <a:ext cx="532800" cy="53213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椭圆 44"/>
          <p:cNvSpPr>
            <a:spLocks noChangeAspect="1"/>
          </p:cNvSpPr>
          <p:nvPr/>
        </p:nvSpPr>
        <p:spPr>
          <a:xfrm>
            <a:off x="3041650" y="4763135"/>
            <a:ext cx="532800" cy="53213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椭圆 45"/>
          <p:cNvSpPr>
            <a:spLocks noChangeAspect="1"/>
          </p:cNvSpPr>
          <p:nvPr/>
        </p:nvSpPr>
        <p:spPr>
          <a:xfrm>
            <a:off x="1186180" y="3785235"/>
            <a:ext cx="532800" cy="53213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46"/>
          <p:cNvSpPr>
            <a:spLocks noChangeAspect="1"/>
          </p:cNvSpPr>
          <p:nvPr/>
        </p:nvSpPr>
        <p:spPr>
          <a:xfrm>
            <a:off x="4863465" y="3785235"/>
            <a:ext cx="532800" cy="53213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/>
          </a:p>
        </p:txBody>
      </p:sp>
      <p:sp>
        <p:nvSpPr>
          <p:cNvPr id="48" name="椭圆 47"/>
          <p:cNvSpPr>
            <a:spLocks noChangeAspect="1"/>
          </p:cNvSpPr>
          <p:nvPr/>
        </p:nvSpPr>
        <p:spPr>
          <a:xfrm>
            <a:off x="4863465" y="1966595"/>
            <a:ext cx="532800" cy="53213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/>
          <p:cNvSpPr>
            <a:spLocks noChangeAspect="1"/>
          </p:cNvSpPr>
          <p:nvPr/>
        </p:nvSpPr>
        <p:spPr>
          <a:xfrm>
            <a:off x="1411605" y="1525270"/>
            <a:ext cx="307340" cy="30670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49"/>
          <p:cNvSpPr>
            <a:spLocks noChangeAspect="1"/>
          </p:cNvSpPr>
          <p:nvPr/>
        </p:nvSpPr>
        <p:spPr>
          <a:xfrm>
            <a:off x="878840" y="2498725"/>
            <a:ext cx="307340" cy="30670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/>
          <p:cNvSpPr>
            <a:spLocks noChangeAspect="1"/>
          </p:cNvSpPr>
          <p:nvPr/>
        </p:nvSpPr>
        <p:spPr>
          <a:xfrm>
            <a:off x="878840" y="3553460"/>
            <a:ext cx="307340" cy="30670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椭圆 51"/>
          <p:cNvSpPr>
            <a:spLocks noChangeAspect="1"/>
          </p:cNvSpPr>
          <p:nvPr/>
        </p:nvSpPr>
        <p:spPr>
          <a:xfrm>
            <a:off x="1411605" y="4456430"/>
            <a:ext cx="307340" cy="30670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椭圆 52"/>
          <p:cNvSpPr>
            <a:spLocks noChangeAspect="1"/>
          </p:cNvSpPr>
          <p:nvPr/>
        </p:nvSpPr>
        <p:spPr>
          <a:xfrm>
            <a:off x="2555240" y="4942205"/>
            <a:ext cx="307340" cy="30670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椭圆 53"/>
          <p:cNvSpPr>
            <a:spLocks noChangeAspect="1"/>
          </p:cNvSpPr>
          <p:nvPr/>
        </p:nvSpPr>
        <p:spPr>
          <a:xfrm>
            <a:off x="3742055" y="4942205"/>
            <a:ext cx="307340" cy="30670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椭圆 54"/>
          <p:cNvSpPr>
            <a:spLocks noChangeAspect="1"/>
          </p:cNvSpPr>
          <p:nvPr/>
        </p:nvSpPr>
        <p:spPr>
          <a:xfrm>
            <a:off x="4863465" y="4378325"/>
            <a:ext cx="307340" cy="30670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椭圆 55"/>
          <p:cNvSpPr>
            <a:spLocks noChangeAspect="1"/>
          </p:cNvSpPr>
          <p:nvPr/>
        </p:nvSpPr>
        <p:spPr>
          <a:xfrm>
            <a:off x="5371465" y="3553460"/>
            <a:ext cx="307340" cy="30670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椭圆 56"/>
          <p:cNvSpPr>
            <a:spLocks noChangeAspect="1"/>
          </p:cNvSpPr>
          <p:nvPr/>
        </p:nvSpPr>
        <p:spPr>
          <a:xfrm>
            <a:off x="5396230" y="2424430"/>
            <a:ext cx="307340" cy="30670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椭圆 57"/>
          <p:cNvSpPr>
            <a:spLocks noChangeAspect="1"/>
          </p:cNvSpPr>
          <p:nvPr/>
        </p:nvSpPr>
        <p:spPr>
          <a:xfrm>
            <a:off x="4821555" y="1607185"/>
            <a:ext cx="307340" cy="30670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椭圆 58"/>
          <p:cNvSpPr>
            <a:spLocks noChangeAspect="1"/>
          </p:cNvSpPr>
          <p:nvPr/>
        </p:nvSpPr>
        <p:spPr>
          <a:xfrm>
            <a:off x="3659505" y="1023620"/>
            <a:ext cx="307340" cy="30670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椭圆 59"/>
          <p:cNvSpPr>
            <a:spLocks noChangeAspect="1"/>
          </p:cNvSpPr>
          <p:nvPr/>
        </p:nvSpPr>
        <p:spPr>
          <a:xfrm>
            <a:off x="2506345" y="1023620"/>
            <a:ext cx="307340" cy="30670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文本框 66"/>
          <p:cNvSpPr txBox="1"/>
          <p:nvPr/>
        </p:nvSpPr>
        <p:spPr>
          <a:xfrm>
            <a:off x="3838575" y="161734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品类</a:t>
            </a:r>
            <a:endParaRPr lang="zh-CN" altLang="zh-CN" sz="2400" dirty="0">
              <a:solidFill>
                <a:schemeClr val="bg1"/>
              </a:solidFill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3877310" y="418147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等级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1276350" y="288099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活动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4578350" y="285686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</a:rPr>
              <a:t>系列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1404570" y="581372"/>
            <a:ext cx="6417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二、用户标签分析：通过多维度进行分析、整合（整合阶段）</a:t>
            </a:r>
            <a:endParaRPr lang="zh-CN" altLang="en-US" b="1" dirty="0"/>
          </a:p>
        </p:txBody>
      </p:sp>
      <p:sp>
        <p:nvSpPr>
          <p:cNvPr id="63" name="文本框 62"/>
          <p:cNvSpPr txBox="1"/>
          <p:nvPr/>
        </p:nvSpPr>
        <p:spPr>
          <a:xfrm>
            <a:off x="3030855" y="4855210"/>
            <a:ext cx="5892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</a:rPr>
              <a:t>试用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1179195" y="2056765"/>
            <a:ext cx="5892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>
                <a:solidFill>
                  <a:schemeClr val="bg1"/>
                </a:solidFill>
              </a:rPr>
              <a:t>分享</a:t>
            </a:r>
            <a:endParaRPr lang="zh-CN" altLang="en-US" sz="1600">
              <a:solidFill>
                <a:schemeClr val="bg1"/>
              </a:solidFill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4848225" y="2052320"/>
            <a:ext cx="5892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>
                <a:solidFill>
                  <a:schemeClr val="bg1"/>
                </a:solidFill>
              </a:rPr>
              <a:t>复购</a:t>
            </a:r>
            <a:endParaRPr lang="zh-CN" altLang="en-US" sz="1600">
              <a:solidFill>
                <a:schemeClr val="bg1"/>
              </a:solidFill>
            </a:endParaRPr>
          </a:p>
        </p:txBody>
      </p:sp>
      <p:sp>
        <p:nvSpPr>
          <p:cNvPr id="66" name="文本框 65"/>
          <p:cNvSpPr txBox="1"/>
          <p:nvPr/>
        </p:nvSpPr>
        <p:spPr>
          <a:xfrm>
            <a:off x="1157605" y="3884295"/>
            <a:ext cx="5892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>
                <a:solidFill>
                  <a:schemeClr val="bg1"/>
                </a:solidFill>
              </a:rPr>
              <a:t>裂变</a:t>
            </a:r>
            <a:endParaRPr lang="zh-CN" altLang="en-US" sz="1600">
              <a:solidFill>
                <a:schemeClr val="bg1"/>
              </a:solidFill>
            </a:endParaRPr>
          </a:p>
        </p:txBody>
      </p:sp>
      <p:sp>
        <p:nvSpPr>
          <p:cNvPr id="71" name="文本框 70"/>
          <p:cNvSpPr txBox="1"/>
          <p:nvPr/>
        </p:nvSpPr>
        <p:spPr>
          <a:xfrm>
            <a:off x="2983865" y="1113790"/>
            <a:ext cx="5892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</a:rPr>
              <a:t>活动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73" name="文本框 72"/>
          <p:cNvSpPr txBox="1"/>
          <p:nvPr/>
        </p:nvSpPr>
        <p:spPr>
          <a:xfrm>
            <a:off x="4840760" y="3875307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</a:rPr>
              <a:t>属性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74" name="文本框 73"/>
          <p:cNvSpPr txBox="1"/>
          <p:nvPr/>
        </p:nvSpPr>
        <p:spPr>
          <a:xfrm>
            <a:off x="6422390" y="4404995"/>
            <a:ext cx="3541395" cy="9296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400" b="1" dirty="0">
                <a:solidFill>
                  <a:schemeClr val="tx1"/>
                </a:solidFill>
                <a:sym typeface="+mn-ea"/>
              </a:rPr>
              <a:t>展会、渠道、电商、门店、抽奖、地铁、阅读、抖音、短视频、直播、社群、裂变、新品体验、快手直播   </a:t>
            </a:r>
            <a:r>
              <a:rPr lang="en-US" altLang="zh-CN" sz="1400" b="1" dirty="0">
                <a:solidFill>
                  <a:schemeClr val="tx1"/>
                </a:solidFill>
                <a:sym typeface="+mn-ea"/>
              </a:rPr>
              <a:t>.......</a:t>
            </a:r>
            <a:endParaRPr lang="en-US" altLang="zh-CN" sz="14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" name="图片 4" descr="resource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文本框 6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866140" y="820156"/>
          <a:ext cx="8773161" cy="4699899"/>
        </p:xfrm>
        <a:graphic>
          <a:graphicData uri="http://schemas.openxmlformats.org/drawingml/2006/table">
            <a:tbl>
              <a:tblPr/>
              <a:tblGrid>
                <a:gridCol w="667474"/>
                <a:gridCol w="621756"/>
                <a:gridCol w="706333"/>
                <a:gridCol w="1270942"/>
                <a:gridCol w="1728116"/>
                <a:gridCol w="2715611"/>
                <a:gridCol w="1062929"/>
              </a:tblGrid>
              <a:tr h="37736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标签类型</a:t>
                      </a:r>
                      <a:endParaRPr lang="zh-CN" altLang="en-US" sz="1000" b="1" i="0" u="none" strike="noStrike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一级标签</a:t>
                      </a:r>
                      <a:endParaRPr lang="zh-CN" altLang="en-US" sz="1000" b="1" i="0" u="none" strike="noStrike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二级标签</a:t>
                      </a:r>
                      <a:endParaRPr lang="zh-CN" altLang="en-US" sz="1000" b="1" i="0" u="none" strike="noStrike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三级标签</a:t>
                      </a:r>
                      <a:endParaRPr lang="zh-CN" altLang="en-US" sz="1000" b="1" i="0" u="none" strike="noStrike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四级标签（标签实例）</a:t>
                      </a:r>
                      <a:endParaRPr lang="zh-CN" altLang="en-US" sz="1000" b="1" i="0" u="none" strike="noStrike" dirty="0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规则定义</a:t>
                      </a:r>
                      <a:endParaRPr lang="zh-CN" altLang="en-US" sz="1000" b="1" i="0" u="none" strike="noStrike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判定办法</a:t>
                      </a:r>
                      <a:endParaRPr lang="zh-CN" altLang="en-US" sz="1000" b="1" i="0" u="none" strike="noStrike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</a:tr>
              <a:tr h="164668">
                <a:tc rowSpan="26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 u="none" strike="noStrike" dirty="0">
                          <a:solidFill>
                            <a:srgbClr val="FF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特征标签</a:t>
                      </a:r>
                      <a:endParaRPr lang="zh-CN" altLang="en-US" sz="800" b="1" i="0" u="none" strike="noStrike" dirty="0">
                        <a:solidFill>
                          <a:srgbClr val="FF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117600" marR="117600" marT="58800" marB="58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人口属性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117600" marR="117600" marT="58800" marB="58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基本信息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117600" marR="117600" marT="58800" marB="58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性别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117600" marR="117600" marT="58800" marB="58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男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事实数据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64668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女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事实数据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64668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未知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事实数据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64668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年龄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117600" marR="117600" marT="58800" marB="58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18-22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事实数据</a:t>
                      </a:r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64668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23-28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事实数据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64668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29-38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事实数据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64668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···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事实数据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64668">
                <a:tc vMerge="1">
                  <a:tcPr/>
                </a:tc>
                <a:tc rowSpan="19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人群属性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117600" marR="117600" marT="58800" marB="58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13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人群属性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117600" marR="117600" marT="58800" marB="58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职业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117600" marR="117600" marT="58800" marB="58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上班族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事实数据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手动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64668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学生党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事实数据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手动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64668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宝妈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事实数据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手动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64668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家庭主妇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事实数据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手动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64668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重要程度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117600" marR="117600" marT="58800" marB="58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一般</a:t>
                      </a:r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　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64668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重要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　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64668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核心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　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64668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客户等级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117600" marR="117600" marT="58800" marB="58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白银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白银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61-150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64668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钻石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钻石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251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以上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64668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青铜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青铜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60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以下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64668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黄金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黄金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151-250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64668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参与程度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117600" marR="117600" marT="58800" marB="58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KOL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　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人工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64668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KOC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　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人工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71529">
                <a:tc vMerge="1">
                  <a:tcPr/>
                </a:tc>
                <a:tc vMerge="1">
                  <a:tcPr/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消费习惯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117600" marR="117600" marT="58800" marB="58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品牌偏好</a:t>
                      </a:r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　数码、零食类</a:t>
                      </a:r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　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人工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/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71529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支付偏好</a:t>
                      </a:r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客单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89</a:t>
                      </a:r>
                      <a:r>
                        <a:rPr lang="zh-CN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元为主　</a:t>
                      </a:r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　</a:t>
                      </a:r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人工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/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71529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产品偏好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117600" marR="117600" marT="58800" marB="588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按品类分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护、沐、洗、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···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71529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按功能分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丝滑、控油、无硅油、植萃、茶麸、生姜、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···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71529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按价格分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　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71529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按关联销售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X</a:t>
                      </a:r>
                      <a:r>
                        <a:rPr lang="zh-CN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月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X</a:t>
                      </a:r>
                      <a:r>
                        <a:rPr lang="zh-CN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日裂变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A</a:t>
                      </a:r>
                      <a:r>
                        <a:rPr lang="zh-CN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方案 、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···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人工</a:t>
                      </a:r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861" marR="6861" marT="6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grpSp>
        <p:nvGrpSpPr>
          <p:cNvPr id="18" name="组合 17"/>
          <p:cNvGrpSpPr/>
          <p:nvPr/>
        </p:nvGrpSpPr>
        <p:grpSpPr>
          <a:xfrm>
            <a:off x="138957" y="93980"/>
            <a:ext cx="1013460" cy="1090930"/>
            <a:chOff x="3413" y="3864"/>
            <a:chExt cx="1596" cy="1718"/>
          </a:xfrm>
        </p:grpSpPr>
        <p:pic>
          <p:nvPicPr>
            <p:cNvPr id="19" name="图片 18" descr="六角形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3719" y="4253"/>
              <a:ext cx="1104" cy="101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 dirty="0">
                  <a:latin typeface="微软雅黑" panose="020B0503020204020204" charset="-122"/>
                  <a:ea typeface="微软雅黑" panose="020B0503020204020204" charset="-122"/>
                </a:rPr>
                <a:t>标签体系</a:t>
              </a:r>
              <a:endParaRPr lang="zh-CN" altLang="en-US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1152417" y="404707"/>
            <a:ext cx="4698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三、用户标签形成：特征标签 （成型阶段） </a:t>
            </a:r>
            <a:endParaRPr lang="zh-CN" altLang="en-US" b="1" dirty="0"/>
          </a:p>
        </p:txBody>
      </p:sp>
      <p:grpSp>
        <p:nvGrpSpPr>
          <p:cNvPr id="3" name="组合 2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7" name="对角圆角矩形 6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651655" y="1088151"/>
          <a:ext cx="8873980" cy="3972952"/>
        </p:xfrm>
        <a:graphic>
          <a:graphicData uri="http://schemas.openxmlformats.org/drawingml/2006/table">
            <a:tbl>
              <a:tblPr/>
              <a:tblGrid>
                <a:gridCol w="675144"/>
                <a:gridCol w="628901"/>
                <a:gridCol w="714450"/>
                <a:gridCol w="1285548"/>
                <a:gridCol w="1747976"/>
                <a:gridCol w="2746818"/>
                <a:gridCol w="1075143"/>
              </a:tblGrid>
              <a:tr h="40094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标签类型</a:t>
                      </a:r>
                      <a:endParaRPr lang="zh-CN" altLang="en-US" sz="1000" b="1" i="0" u="none" strike="noStrike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一级标签</a:t>
                      </a:r>
                      <a:endParaRPr lang="zh-CN" altLang="en-US" sz="1000" b="1" i="0" u="none" strike="noStrike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二级标签</a:t>
                      </a:r>
                      <a:endParaRPr lang="zh-CN" altLang="en-US" sz="1000" b="1" i="0" u="none" strike="noStrike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三级标签</a:t>
                      </a:r>
                      <a:endParaRPr lang="zh-CN" altLang="en-US" sz="1000" b="1" i="0" u="none" strike="noStrike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四级标签（标签实例）</a:t>
                      </a:r>
                      <a:endParaRPr lang="zh-CN" altLang="en-US" sz="1000" b="1" i="0" u="none" strike="noStrike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规则定义</a:t>
                      </a:r>
                      <a:endParaRPr lang="zh-CN" altLang="en-US" sz="1000" b="1" i="0" u="none" strike="noStrike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判定办法</a:t>
                      </a:r>
                      <a:endParaRPr lang="zh-CN" altLang="en-US" sz="1000" b="1" i="0" u="none" strike="noStrike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</a:tr>
              <a:tr h="174956">
                <a:tc rowSpan="14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行为标签</a:t>
                      </a:r>
                      <a:endParaRPr lang="zh-CN" altLang="en-US" sz="800" b="1" i="0" u="none" strike="noStrike">
                        <a:solidFill>
                          <a:srgbClr val="FF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14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行为属性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上网习惯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活跃兴趣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冲浪爱好者（每日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2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小时以上）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　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人工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74956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游戏爱好者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XX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游戏群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人工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74956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追剧达人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XX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电视剧群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人工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96825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追星玩家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XX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明星粉丝群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人工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96825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互动频次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1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、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3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、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5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、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10····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以上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人工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96825">
                <a:tc vMerge="1">
                  <a:tcPr/>
                </a:tc>
                <a:tc vMerge="1"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安家计划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触点次数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触达周期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当月第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1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、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4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、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7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、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15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、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21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、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30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天触达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人工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/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196825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产品消耗周期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1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周、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4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周、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8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周、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1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月、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···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人工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/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04115">
                <a:tc vMerge="1">
                  <a:tcPr/>
                </a:tc>
                <a:tc vMerge="1">
                  <a:tcPr/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粉丝运营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营销活动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直播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直播电视博览会、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12.24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圣诞宠粉、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···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人工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04115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裂变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10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月裂变、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11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月裂变、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···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人工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04115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积分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扫码、转粉朋友圈、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···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人工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04115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新品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　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人工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04115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社群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KOC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甄选、课代表预备营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人工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04115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大促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6.18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、双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11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、双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12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、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···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人工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04115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内容标签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美食、心情、友情、旅游、学习、励志、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····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人工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04115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 u="none" strike="noStrike">
                          <a:solidFill>
                            <a:srgbClr val="FF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新来源标签</a:t>
                      </a:r>
                      <a:endParaRPr lang="zh-CN" altLang="en-US" sz="800" b="1" i="0" u="none" strike="noStrike">
                        <a:solidFill>
                          <a:srgbClr val="FF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商业属性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拉新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线下活动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全国商超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全国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27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亿大促、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···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人工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04115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区域商超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C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端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2</a:t>
                      </a:r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组展架位置、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···</a:t>
                      </a:r>
                      <a:endParaRPr lang="en-US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人工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04115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线上活动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试用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新品抢先体验资格、进群抽免单、免费领取试用装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人工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18694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包裹卡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　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系统</a:t>
                      </a:r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marL="6705" marR="6705" marT="670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1163081" y="419735"/>
            <a:ext cx="6083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三、用户标签形成：行为标签、新来源标签 （成型阶段） </a:t>
            </a:r>
            <a:endParaRPr lang="zh-CN" altLang="en-US" b="1" dirty="0"/>
          </a:p>
        </p:txBody>
      </p: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1163081" y="419735"/>
            <a:ext cx="3544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四、用户标签维护  （维护阶段）</a:t>
            </a:r>
            <a:endParaRPr lang="zh-CN" altLang="en-US" b="1" dirty="0"/>
          </a:p>
        </p:txBody>
      </p:sp>
      <p:grpSp>
        <p:nvGrpSpPr>
          <p:cNvPr id="12" name="组合 11"/>
          <p:cNvGrpSpPr/>
          <p:nvPr/>
        </p:nvGrpSpPr>
        <p:grpSpPr>
          <a:xfrm>
            <a:off x="2025332" y="2008386"/>
            <a:ext cx="6199505" cy="1209675"/>
            <a:chOff x="3198" y="3822"/>
            <a:chExt cx="9763" cy="1905"/>
          </a:xfrm>
        </p:grpSpPr>
        <p:grpSp>
          <p:nvGrpSpPr>
            <p:cNvPr id="14" name="组合 13"/>
            <p:cNvGrpSpPr/>
            <p:nvPr/>
          </p:nvGrpSpPr>
          <p:grpSpPr>
            <a:xfrm>
              <a:off x="3198" y="3822"/>
              <a:ext cx="1999" cy="1905"/>
              <a:chOff x="2727" y="2907"/>
              <a:chExt cx="1999" cy="190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3" name="矩形 32"/>
              <p:cNvSpPr/>
              <p:nvPr/>
            </p:nvSpPr>
            <p:spPr>
              <a:xfrm>
                <a:off x="2727" y="3155"/>
                <a:ext cx="1999" cy="1657"/>
              </a:xfrm>
              <a:prstGeom prst="rect">
                <a:avLst/>
              </a:prstGeom>
              <a:solidFill>
                <a:srgbClr val="FEA9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b="1" dirty="0">
                    <a:solidFill>
                      <a:schemeClr val="tx1"/>
                    </a:solidFill>
                  </a:rPr>
                  <a:t>定期更新</a:t>
                </a:r>
                <a:endParaRPr lang="zh-CN" alt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圆角矩形 16"/>
              <p:cNvSpPr/>
              <p:nvPr/>
            </p:nvSpPr>
            <p:spPr>
              <a:xfrm>
                <a:off x="2932" y="2907"/>
                <a:ext cx="1588" cy="445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1" dirty="0"/>
                  <a:t>1</a:t>
                </a:r>
                <a:endParaRPr lang="zh-CN" altLang="en-US" b="1" dirty="0"/>
              </a:p>
            </p:txBody>
          </p:sp>
          <p:sp>
            <p:nvSpPr>
              <p:cNvPr id="36" name="文本框 35"/>
              <p:cNvSpPr txBox="1"/>
              <p:nvPr/>
            </p:nvSpPr>
            <p:spPr>
              <a:xfrm>
                <a:off x="3581" y="2912"/>
                <a:ext cx="291" cy="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endParaRPr lang="zh-CN" altLang="en-US" sz="1000" b="1" dirty="0">
                  <a:solidFill>
                    <a:srgbClr val="FEA900"/>
                  </a:solidFill>
                  <a:sym typeface="+mn-ea"/>
                </a:endParaRPr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5786" y="3822"/>
              <a:ext cx="1999" cy="1905"/>
              <a:chOff x="2727" y="2907"/>
              <a:chExt cx="1999" cy="190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9" name="矩形 28"/>
              <p:cNvSpPr/>
              <p:nvPr/>
            </p:nvSpPr>
            <p:spPr>
              <a:xfrm>
                <a:off x="2727" y="3155"/>
                <a:ext cx="1999" cy="1657"/>
              </a:xfrm>
              <a:prstGeom prst="rect">
                <a:avLst/>
              </a:prstGeom>
              <a:solidFill>
                <a:srgbClr val="FEA9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b="1" dirty="0">
                    <a:solidFill>
                      <a:schemeClr val="tx1"/>
                    </a:solidFill>
                  </a:rPr>
                  <a:t>更新维度</a:t>
                </a:r>
                <a:endParaRPr lang="zh-CN" alt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圆角矩形 37"/>
              <p:cNvSpPr/>
              <p:nvPr/>
            </p:nvSpPr>
            <p:spPr>
              <a:xfrm>
                <a:off x="2932" y="2907"/>
                <a:ext cx="1588" cy="445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1" dirty="0"/>
                  <a:t>2</a:t>
                </a:r>
                <a:endParaRPr lang="zh-CN" altLang="en-US" b="1" dirty="0"/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8374" y="3822"/>
              <a:ext cx="1999" cy="1905"/>
              <a:chOff x="2727" y="2907"/>
              <a:chExt cx="1999" cy="190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5" name="矩形 24"/>
              <p:cNvSpPr/>
              <p:nvPr/>
            </p:nvSpPr>
            <p:spPr>
              <a:xfrm>
                <a:off x="2727" y="3155"/>
                <a:ext cx="1999" cy="1657"/>
              </a:xfrm>
              <a:prstGeom prst="rect">
                <a:avLst/>
              </a:prstGeom>
              <a:solidFill>
                <a:srgbClr val="FEA9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b="1" dirty="0">
                    <a:solidFill>
                      <a:schemeClr val="tx1"/>
                    </a:solidFill>
                  </a:rPr>
                  <a:t>更新权限</a:t>
                </a:r>
                <a:endParaRPr lang="zh-CN" alt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圆角矩形 46"/>
              <p:cNvSpPr/>
              <p:nvPr/>
            </p:nvSpPr>
            <p:spPr>
              <a:xfrm>
                <a:off x="2932" y="2907"/>
                <a:ext cx="1588" cy="445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1" dirty="0"/>
                  <a:t>3</a:t>
                </a:r>
                <a:endParaRPr lang="zh-CN" altLang="en-US" b="1" dirty="0"/>
              </a:p>
            </p:txBody>
          </p:sp>
        </p:grpSp>
        <p:grpSp>
          <p:nvGrpSpPr>
            <p:cNvPr id="20" name="组合 19"/>
            <p:cNvGrpSpPr/>
            <p:nvPr/>
          </p:nvGrpSpPr>
          <p:grpSpPr>
            <a:xfrm>
              <a:off x="10962" y="3822"/>
              <a:ext cx="1999" cy="1905"/>
              <a:chOff x="2727" y="2907"/>
              <a:chExt cx="1999" cy="190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1" name="矩形 20"/>
              <p:cNvSpPr/>
              <p:nvPr/>
            </p:nvSpPr>
            <p:spPr>
              <a:xfrm>
                <a:off x="2727" y="3155"/>
                <a:ext cx="1999" cy="1657"/>
              </a:xfrm>
              <a:prstGeom prst="rect">
                <a:avLst/>
              </a:prstGeom>
              <a:solidFill>
                <a:srgbClr val="FEA9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b="1" dirty="0">
                    <a:solidFill>
                      <a:schemeClr val="tx1"/>
                    </a:solidFill>
                  </a:rPr>
                  <a:t>无用标签清理</a:t>
                </a:r>
                <a:endParaRPr lang="zh-CN" altLang="en-US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圆角矩形 51"/>
              <p:cNvSpPr/>
              <p:nvPr/>
            </p:nvSpPr>
            <p:spPr>
              <a:xfrm>
                <a:off x="2932" y="2907"/>
                <a:ext cx="1588" cy="445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1" dirty="0"/>
                  <a:t>4</a:t>
                </a:r>
                <a:endParaRPr lang="zh-CN" altLang="en-US" b="1" dirty="0"/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>
                <a:off x="3581" y="2912"/>
                <a:ext cx="291" cy="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endParaRPr lang="zh-CN" altLang="en-US" sz="1000" b="1" dirty="0">
                  <a:solidFill>
                    <a:srgbClr val="FEA900"/>
                  </a:solidFill>
                  <a:sym typeface="+mn-ea"/>
                </a:endParaRPr>
              </a:p>
            </p:txBody>
          </p:sp>
        </p:grpSp>
      </p:grpSp>
      <p:sp>
        <p:nvSpPr>
          <p:cNvPr id="3" name="文本框 2"/>
          <p:cNvSpPr txBox="1"/>
          <p:nvPr/>
        </p:nvSpPr>
        <p:spPr>
          <a:xfrm>
            <a:off x="2090419" y="3564493"/>
            <a:ext cx="1138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实时更新、每周、每月或</a:t>
            </a:r>
            <a:r>
              <a:rPr lang="en-US" altLang="zh-CN" sz="1200" dirty="0"/>
              <a:t>2-3</a:t>
            </a:r>
            <a:r>
              <a:rPr lang="zh-CN" altLang="en-US" sz="1200" dirty="0"/>
              <a:t>个月更新等</a:t>
            </a:r>
            <a:endParaRPr lang="zh-CN" altLang="en-US" sz="1200" dirty="0"/>
          </a:p>
        </p:txBody>
      </p:sp>
      <p:sp>
        <p:nvSpPr>
          <p:cNvPr id="39" name="文本框 38"/>
          <p:cNvSpPr txBox="1"/>
          <p:nvPr/>
        </p:nvSpPr>
        <p:spPr>
          <a:xfrm>
            <a:off x="3792893" y="3597513"/>
            <a:ext cx="11385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在什么情况下触发对具体用户的更新，如什么情况下更新某类用户的风险评级；</a:t>
            </a:r>
            <a:endParaRPr lang="zh-CN" altLang="en-US" sz="1200" dirty="0"/>
          </a:p>
        </p:txBody>
      </p:sp>
      <p:sp>
        <p:nvSpPr>
          <p:cNvPr id="40" name="文本框 39"/>
          <p:cNvSpPr txBox="1"/>
          <p:nvPr/>
        </p:nvSpPr>
        <p:spPr>
          <a:xfrm>
            <a:off x="5439270" y="3597513"/>
            <a:ext cx="11385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哪些成员可以进行标签编辑与整理，避免误删，误编导致人群损失。</a:t>
            </a:r>
            <a:endParaRPr lang="zh-CN" altLang="en-US" sz="1200" dirty="0"/>
          </a:p>
        </p:txBody>
      </p:sp>
      <p:sp>
        <p:nvSpPr>
          <p:cNvPr id="41" name="文本框 40"/>
          <p:cNvSpPr txBox="1"/>
          <p:nvPr/>
        </p:nvSpPr>
        <p:spPr>
          <a:xfrm>
            <a:off x="7085647" y="3597513"/>
            <a:ext cx="11385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避免无用标签过多占用资源，定期清理掉及给予更多新标签的测试机会。</a:t>
            </a:r>
            <a:endParaRPr lang="zh-CN" altLang="en-US" sz="1200" dirty="0"/>
          </a:p>
        </p:txBody>
      </p:sp>
      <p:grpSp>
        <p:nvGrpSpPr>
          <p:cNvPr id="5" name="组合 4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7" name="对角圆角矩形 6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" name="图片 7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文本框 8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5" name="圆角矩形 4"/>
          <p:cNvSpPr/>
          <p:nvPr/>
        </p:nvSpPr>
        <p:spPr>
          <a:xfrm>
            <a:off x="2223135" y="2564130"/>
            <a:ext cx="5813425" cy="63055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2056765" y="2618105"/>
            <a:ext cx="61468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800" b="1" dirty="0">
                <a:sym typeface="+mn-ea"/>
              </a:rPr>
              <a:t>某个护品牌</a:t>
            </a:r>
            <a:r>
              <a:rPr lang="en-US" altLang="zh-CN" sz="2800" b="1" dirty="0">
                <a:sym typeface="+mn-ea"/>
              </a:rPr>
              <a:t>B</a:t>
            </a:r>
            <a:r>
              <a:rPr lang="zh-CN" altLang="en-US" sz="2800" b="1" dirty="0">
                <a:sym typeface="+mn-ea"/>
              </a:rPr>
              <a:t>案例</a:t>
            </a:r>
            <a:endParaRPr lang="zh-CN" altLang="en-US" sz="28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42023" y="351473"/>
            <a:ext cx="119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>
                <a:solidFill>
                  <a:schemeClr val="tx1"/>
                </a:solidFill>
                <a:sym typeface="+mn-ea"/>
              </a:rPr>
              <a:t>案例解析</a:t>
            </a:r>
            <a:endParaRPr lang="zh-CN" altLang="en-US" sz="20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85775" y="398145"/>
            <a:ext cx="341630" cy="280035"/>
            <a:chOff x="4729" y="1585"/>
            <a:chExt cx="842" cy="708"/>
          </a:xfrm>
        </p:grpSpPr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4" name="图片 13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5" name="图片 1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398145" y="239395"/>
            <a:ext cx="1013460" cy="1090930"/>
            <a:chOff x="3413" y="3864"/>
            <a:chExt cx="1596" cy="1718"/>
          </a:xfrm>
        </p:grpSpPr>
        <p:pic>
          <p:nvPicPr>
            <p:cNvPr id="19" name="图片 18" descr="六角形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3719" y="4253"/>
              <a:ext cx="1104" cy="101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 dirty="0">
                  <a:latin typeface="微软雅黑" panose="020B0503020204020204" charset="-122"/>
                  <a:ea typeface="微软雅黑" panose="020B0503020204020204" charset="-122"/>
                </a:rPr>
                <a:t>数据收集</a:t>
              </a:r>
              <a:endParaRPr lang="zh-CN" altLang="en-US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404570" y="581372"/>
            <a:ext cx="5724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一、标签体系的基础：</a:t>
            </a:r>
            <a:r>
              <a:rPr lang="zh-CN" altLang="en-US" dirty="0"/>
              <a:t>谁是</a:t>
            </a:r>
            <a:r>
              <a:rPr lang="zh-CN" altLang="en-US" b="1" dirty="0">
                <a:sym typeface="+mn-ea"/>
              </a:rPr>
              <a:t>某个护品牌</a:t>
            </a:r>
            <a:r>
              <a:rPr lang="zh-CN" altLang="en-US" dirty="0"/>
              <a:t>现在的用户？ </a:t>
            </a:r>
            <a:endParaRPr lang="zh-CN" altLang="en-US" dirty="0"/>
          </a:p>
          <a:p>
            <a:endParaRPr lang="zh-CN" altLang="en-US" b="1" dirty="0"/>
          </a:p>
        </p:txBody>
      </p:sp>
      <p:sp>
        <p:nvSpPr>
          <p:cNvPr id="9" name="矩形 8"/>
          <p:cNvSpPr/>
          <p:nvPr/>
        </p:nvSpPr>
        <p:spPr>
          <a:xfrm>
            <a:off x="1430019" y="942224"/>
            <a:ext cx="73894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天猫官方旗舰店数据说明：</a:t>
            </a:r>
            <a:r>
              <a:rPr lang="zh-CN" altLang="en-US" dirty="0">
                <a:solidFill>
                  <a:srgbClr val="FF0000"/>
                </a:solidFill>
              </a:rPr>
              <a:t>电商的用户与“Z世代”用户匹配度非常高 </a:t>
            </a:r>
            <a:endParaRPr lang="en-US" altLang="zh-CN" dirty="0">
              <a:solidFill>
                <a:srgbClr val="FF0000"/>
              </a:solidFill>
            </a:endParaRPr>
          </a:p>
          <a:p>
            <a:r>
              <a:rPr lang="zh-CN" altLang="en-US" dirty="0"/>
              <a:t>•    18-29岁比重占比超过</a:t>
            </a:r>
            <a:r>
              <a:rPr lang="zh-CN" altLang="en-US" dirty="0">
                <a:solidFill>
                  <a:srgbClr val="FF0000"/>
                </a:solidFill>
              </a:rPr>
              <a:t>65%</a:t>
            </a:r>
            <a:r>
              <a:rPr lang="zh-CN" altLang="en-US" dirty="0"/>
              <a:t>，酵素/牙贴更是高达</a:t>
            </a:r>
            <a:r>
              <a:rPr lang="zh-CN" altLang="en-US" dirty="0">
                <a:solidFill>
                  <a:srgbClr val="FF0000"/>
                </a:solidFill>
              </a:rPr>
              <a:t>75%</a:t>
            </a:r>
            <a:r>
              <a:rPr lang="zh-CN" altLang="en-US" dirty="0"/>
              <a:t> </a:t>
            </a:r>
            <a:endParaRPr lang="zh-CN" altLang="en-US" dirty="0"/>
          </a:p>
          <a:p>
            <a:r>
              <a:rPr lang="zh-CN" altLang="en-US" dirty="0"/>
              <a:t>•    更强交易属性，女性比重高达</a:t>
            </a:r>
            <a:r>
              <a:rPr lang="zh-CN" altLang="en-US" dirty="0">
                <a:solidFill>
                  <a:srgbClr val="FF0000"/>
                </a:solidFill>
              </a:rPr>
              <a:t>75%</a:t>
            </a:r>
            <a:r>
              <a:rPr lang="zh-CN" altLang="en-US" dirty="0"/>
              <a:t> </a:t>
            </a:r>
            <a:endParaRPr lang="zh-CN" altLang="en-US" dirty="0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110" y="2150418"/>
            <a:ext cx="5677549" cy="3206692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1605517" y="2615611"/>
            <a:ext cx="648586" cy="191386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31"/>
          <p:cNvSpPr/>
          <p:nvPr/>
        </p:nvSpPr>
        <p:spPr>
          <a:xfrm>
            <a:off x="1605516" y="3388142"/>
            <a:ext cx="4253023" cy="428945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5768" y="2122971"/>
            <a:ext cx="2647950" cy="3267075"/>
          </a:xfrm>
          <a:prstGeom prst="rect">
            <a:avLst/>
          </a:prstGeom>
        </p:spPr>
      </p:pic>
      <p:sp>
        <p:nvSpPr>
          <p:cNvPr id="34" name="矩形 33"/>
          <p:cNvSpPr/>
          <p:nvPr/>
        </p:nvSpPr>
        <p:spPr>
          <a:xfrm>
            <a:off x="6321645" y="2687128"/>
            <a:ext cx="2772190" cy="428945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>
            <a:off x="6321645" y="3438930"/>
            <a:ext cx="2772190" cy="428945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7" name="对角圆角矩形 6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" name="图片 7" descr="resourc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文本框 23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398145" y="239395"/>
            <a:ext cx="1013460" cy="1090930"/>
            <a:chOff x="3413" y="3864"/>
            <a:chExt cx="1596" cy="1718"/>
          </a:xfrm>
        </p:grpSpPr>
        <p:pic>
          <p:nvPicPr>
            <p:cNvPr id="19" name="图片 18" descr="六角形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3719" y="4253"/>
              <a:ext cx="1104" cy="101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 dirty="0">
                  <a:latin typeface="微软雅黑" panose="020B0503020204020204" charset="-122"/>
                  <a:ea typeface="微软雅黑" panose="020B0503020204020204" charset="-122"/>
                </a:rPr>
                <a:t>数据收集</a:t>
              </a:r>
              <a:endParaRPr lang="zh-CN" altLang="en-US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404570" y="581372"/>
            <a:ext cx="55579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一、标签体系的基础：</a:t>
            </a:r>
            <a:r>
              <a:rPr lang="zh-CN" altLang="en-US" dirty="0"/>
              <a:t>谁是</a:t>
            </a:r>
            <a:r>
              <a:rPr lang="zh-CN" altLang="en-US" b="1" dirty="0">
                <a:sym typeface="+mn-ea"/>
              </a:rPr>
              <a:t>某个护品牌</a:t>
            </a:r>
            <a:r>
              <a:rPr lang="zh-CN" altLang="en-US" dirty="0"/>
              <a:t>现在的用户？ </a:t>
            </a:r>
            <a:endParaRPr lang="zh-CN" altLang="en-US" dirty="0"/>
          </a:p>
          <a:p>
            <a:endParaRPr lang="zh-CN" altLang="en-US" b="1" dirty="0"/>
          </a:p>
        </p:txBody>
      </p:sp>
      <p:sp>
        <p:nvSpPr>
          <p:cNvPr id="5" name="矩形 4"/>
          <p:cNvSpPr/>
          <p:nvPr/>
        </p:nvSpPr>
        <p:spPr>
          <a:xfrm>
            <a:off x="1411604" y="993193"/>
            <a:ext cx="8450263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会员平台数据说明：线下的用户与“Z世代”用户匹配度相对较低</a:t>
            </a:r>
            <a:endParaRPr lang="en-US" altLang="zh-CN" dirty="0"/>
          </a:p>
          <a:p>
            <a:r>
              <a:rPr lang="zh-CN" altLang="en-US" dirty="0"/>
              <a:t> •    用户中18-29岁比重占比</a:t>
            </a:r>
            <a:r>
              <a:rPr lang="zh-CN" altLang="en-US" dirty="0">
                <a:solidFill>
                  <a:srgbClr val="FF0000"/>
                </a:solidFill>
              </a:rPr>
              <a:t>52%</a:t>
            </a:r>
            <a:r>
              <a:rPr lang="zh-CN" altLang="en-US" dirty="0"/>
              <a:t>，女性占比</a:t>
            </a:r>
            <a:r>
              <a:rPr lang="zh-CN" altLang="en-US" dirty="0">
                <a:solidFill>
                  <a:srgbClr val="FF0000"/>
                </a:solidFill>
              </a:rPr>
              <a:t>59%</a:t>
            </a:r>
            <a:r>
              <a:rPr lang="zh-CN" altLang="en-US" dirty="0"/>
              <a:t> </a:t>
            </a:r>
            <a:endParaRPr lang="zh-CN" altLang="en-US" dirty="0"/>
          </a:p>
          <a:p>
            <a:r>
              <a:rPr lang="zh-CN" altLang="en-US" dirty="0"/>
              <a:t> •    更强交流属性，受微信平台本身定位影响，女性比重相对天猫更低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455" y="2228215"/>
            <a:ext cx="8896350" cy="3067050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5780928" y="2693372"/>
            <a:ext cx="768727" cy="2484705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" name="图片 8" descr="resourc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398145" y="239395"/>
            <a:ext cx="1013460" cy="1090930"/>
            <a:chOff x="3413" y="3864"/>
            <a:chExt cx="1596" cy="1718"/>
          </a:xfrm>
        </p:grpSpPr>
        <p:pic>
          <p:nvPicPr>
            <p:cNvPr id="19" name="图片 18" descr="六角形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3719" y="4253"/>
              <a:ext cx="1104" cy="101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 dirty="0">
                  <a:latin typeface="微软雅黑" panose="020B0503020204020204" charset="-122"/>
                  <a:ea typeface="微软雅黑" panose="020B0503020204020204" charset="-122"/>
                </a:rPr>
                <a:t>数据收集</a:t>
              </a:r>
              <a:endParaRPr lang="zh-CN" altLang="en-US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404570" y="581372"/>
            <a:ext cx="55579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一、标签体系的基础：</a:t>
            </a:r>
            <a:r>
              <a:rPr lang="zh-CN" altLang="en-US" dirty="0"/>
              <a:t>谁是</a:t>
            </a:r>
            <a:r>
              <a:rPr lang="zh-CN" altLang="en-US" b="1" dirty="0">
                <a:sym typeface="+mn-ea"/>
              </a:rPr>
              <a:t>某个护品牌</a:t>
            </a:r>
            <a:r>
              <a:rPr lang="zh-CN" altLang="en-US" dirty="0"/>
              <a:t>现在的用户？ </a:t>
            </a:r>
            <a:endParaRPr lang="zh-CN" altLang="en-US" dirty="0"/>
          </a:p>
          <a:p>
            <a:endParaRPr lang="zh-CN" altLang="en-US" b="1" dirty="0"/>
          </a:p>
        </p:txBody>
      </p:sp>
      <p:sp>
        <p:nvSpPr>
          <p:cNvPr id="8" name="矩形 7"/>
          <p:cNvSpPr/>
          <p:nvPr/>
        </p:nvSpPr>
        <p:spPr>
          <a:xfrm>
            <a:off x="1293495" y="1083861"/>
            <a:ext cx="83391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会员 vs. 电商用户数据说明：</a:t>
            </a:r>
            <a:r>
              <a:rPr lang="zh-CN" altLang="en-US" dirty="0">
                <a:solidFill>
                  <a:srgbClr val="FF0000"/>
                </a:solidFill>
              </a:rPr>
              <a:t>会员平台（线下）与Z时代用户匹配度更低 </a:t>
            </a:r>
            <a:endParaRPr lang="zh-CN" altLang="en-US" dirty="0">
              <a:solidFill>
                <a:srgbClr val="FF0000"/>
              </a:solidFill>
            </a:endParaRPr>
          </a:p>
          <a:p>
            <a:r>
              <a:rPr lang="zh-CN" altLang="en-US" dirty="0"/>
              <a:t>•    会员用户女性占比相对电商少</a:t>
            </a:r>
            <a:r>
              <a:rPr lang="zh-CN" altLang="en-US" dirty="0">
                <a:solidFill>
                  <a:srgbClr val="FF0000"/>
                </a:solidFill>
              </a:rPr>
              <a:t>12%</a:t>
            </a:r>
            <a:r>
              <a:rPr lang="zh-CN" altLang="en-US" dirty="0"/>
              <a:t>，18-29岁占比相对电商少</a:t>
            </a:r>
            <a:r>
              <a:rPr lang="zh-CN" altLang="en-US" dirty="0">
                <a:solidFill>
                  <a:srgbClr val="FF0000"/>
                </a:solidFill>
              </a:rPr>
              <a:t>25% </a:t>
            </a:r>
            <a:endParaRPr lang="zh-CN" altLang="en-US" dirty="0">
              <a:solidFill>
                <a:srgbClr val="FF0000"/>
              </a:solidFill>
            </a:endParaRPr>
          </a:p>
          <a:p>
            <a:r>
              <a:rPr lang="zh-CN" altLang="en-US" dirty="0"/>
              <a:t>•    </a:t>
            </a:r>
            <a:r>
              <a:rPr lang="zh-CN" altLang="en-US" dirty="0">
                <a:solidFill>
                  <a:srgbClr val="FF0000"/>
                </a:solidFill>
              </a:rPr>
              <a:t>会员平台需要优化人群结构，吸引沉淀更多女性、年轻的（18-29岁）用户 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975" y="2218735"/>
            <a:ext cx="8410575" cy="306705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7" name="对角圆角矩形 6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398145" y="239395"/>
            <a:ext cx="1013460" cy="1090930"/>
            <a:chOff x="3413" y="3864"/>
            <a:chExt cx="1596" cy="1718"/>
          </a:xfrm>
        </p:grpSpPr>
        <p:pic>
          <p:nvPicPr>
            <p:cNvPr id="19" name="图片 18" descr="六角形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3719" y="4253"/>
              <a:ext cx="1104" cy="101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 dirty="0">
                  <a:latin typeface="微软雅黑" panose="020B0503020204020204" charset="-122"/>
                  <a:ea typeface="微软雅黑" panose="020B0503020204020204" charset="-122"/>
                </a:rPr>
                <a:t>数据收集</a:t>
              </a:r>
              <a:endParaRPr lang="zh-CN" altLang="en-US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404570" y="581372"/>
            <a:ext cx="46346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一、标签体系的基础：</a:t>
            </a:r>
            <a:r>
              <a:rPr lang="zh-CN" altLang="en-US" dirty="0"/>
              <a:t>会员产品结构对比？ </a:t>
            </a:r>
            <a:endParaRPr lang="zh-CN" altLang="en-US" dirty="0"/>
          </a:p>
          <a:p>
            <a:endParaRPr lang="zh-CN" altLang="en-US" b="1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404" y="2481580"/>
            <a:ext cx="8848725" cy="303847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411605" y="949761"/>
            <a:ext cx="84502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电商 vs. 会员商品结构对比 </a:t>
            </a:r>
            <a:endParaRPr lang="zh-CN" altLang="en-US" dirty="0"/>
          </a:p>
          <a:p>
            <a:r>
              <a:rPr lang="zh-CN" altLang="en-US" dirty="0"/>
              <a:t>•    酵素、牙贴、漱口水是电商带动用户年轻化、高价值转化的重要因素 </a:t>
            </a:r>
            <a:endParaRPr lang="zh-CN" altLang="en-US" dirty="0"/>
          </a:p>
          <a:p>
            <a:r>
              <a:rPr lang="zh-CN" altLang="en-US" dirty="0"/>
              <a:t>•    会员商城基于人群结构来源（线下），在电动牙刷和性价比牙膏上占比更高 </a:t>
            </a:r>
            <a:endParaRPr lang="zh-CN" altLang="en-US" dirty="0"/>
          </a:p>
        </p:txBody>
      </p:sp>
      <p:grpSp>
        <p:nvGrpSpPr>
          <p:cNvPr id="8" name="组合 7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/>
          <p:cNvSpPr txBox="1"/>
          <p:nvPr/>
        </p:nvSpPr>
        <p:spPr>
          <a:xfrm>
            <a:off x="1113790" y="252095"/>
            <a:ext cx="6546850" cy="381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sz="1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会员标签应用场景</a:t>
            </a: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---</a:t>
            </a: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多标签组合人群包的分层运营</a:t>
            </a:r>
            <a:endParaRPr lang="zh-CN" altLang="en-US" sz="16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771525" y="352425"/>
            <a:ext cx="341630" cy="280035"/>
            <a:chOff x="4729" y="1585"/>
            <a:chExt cx="842" cy="708"/>
          </a:xfrm>
        </p:grpSpPr>
        <p:pic>
          <p:nvPicPr>
            <p:cNvPr id="9" name="图片 8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1" name="图片 10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395" y="719455"/>
            <a:ext cx="2160905" cy="38436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6180" y="697230"/>
            <a:ext cx="2185670" cy="38881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7730" y="684530"/>
            <a:ext cx="2185670" cy="38881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9280" y="633095"/>
            <a:ext cx="1787525" cy="17405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3400" y="2680335"/>
            <a:ext cx="2734945" cy="153733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7135495" y="2373630"/>
            <a:ext cx="248285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bg1"/>
                </a:solidFill>
              </a:rPr>
              <a:t>针对裂变粉的群独有话题</a:t>
            </a:r>
            <a:endParaRPr lang="zh-CN" altLang="en-US" sz="1400" b="1" dirty="0">
              <a:solidFill>
                <a:schemeClr val="bg1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065010" y="4191635"/>
            <a:ext cx="248285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bg1"/>
                </a:solidFill>
              </a:rPr>
              <a:t>针对所有粉的通用话题</a:t>
            </a:r>
            <a:endParaRPr lang="zh-CN" altLang="en-US" sz="1400" b="1" dirty="0">
              <a:solidFill>
                <a:schemeClr val="bg1"/>
              </a:solidFill>
            </a:endParaRPr>
          </a:p>
        </p:txBody>
      </p:sp>
      <p:sp>
        <p:nvSpPr>
          <p:cNvPr id="44" name="文本框 43"/>
          <p:cNvSpPr txBox="1"/>
          <p:nvPr>
            <p:custDataLst>
              <p:tags r:id="rId8"/>
            </p:custDataLst>
          </p:nvPr>
        </p:nvSpPr>
        <p:spPr>
          <a:xfrm>
            <a:off x="235446" y="4739280"/>
            <a:ext cx="2163580" cy="64942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 anchor="ctr" anchorCtr="0">
            <a:normAutofit/>
          </a:bodyPr>
          <a:lstStyle>
            <a:defPPr>
              <a:defRPr lang="zh-CN"/>
            </a:defPPr>
            <a:lvl1pPr>
              <a:defRPr sz="2800">
                <a:solidFill>
                  <a:srgbClr val="474546"/>
                </a:solidFill>
              </a:defRPr>
            </a:lvl1pPr>
          </a:lstStyle>
          <a:p>
            <a:pPr algn="ctr"/>
            <a:r>
              <a:rPr lang="zh-CN" altLang="en-US" sz="1510" b="1" dirty="0">
                <a:solidFill>
                  <a:srgbClr val="FFFFFF"/>
                </a:solidFill>
              </a:rPr>
              <a:t>拉入不同的群</a:t>
            </a:r>
            <a:endParaRPr lang="zh-CN" altLang="en-US" sz="1510" b="1" dirty="0">
              <a:solidFill>
                <a:srgbClr val="FFFFFF"/>
              </a:solidFill>
            </a:endParaRPr>
          </a:p>
        </p:txBody>
      </p:sp>
      <p:sp>
        <p:nvSpPr>
          <p:cNvPr id="16" name="文本框 15"/>
          <p:cNvSpPr txBox="1"/>
          <p:nvPr>
            <p:custDataLst>
              <p:tags r:id="rId9"/>
            </p:custDataLst>
          </p:nvPr>
        </p:nvSpPr>
        <p:spPr>
          <a:xfrm>
            <a:off x="5222290" y="4911314"/>
            <a:ext cx="1086305" cy="326069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>
            <a:defPPr>
              <a:defRPr lang="zh-CN"/>
            </a:defPPr>
            <a:lvl1pPr>
              <a:defRPr sz="2800">
                <a:solidFill>
                  <a:srgbClr val="474546"/>
                </a:solidFill>
              </a:defRPr>
            </a:lvl1pPr>
          </a:lstStyle>
          <a:p>
            <a:pPr algn="ctr"/>
            <a:r>
              <a:rPr lang="zh-CN" altLang="en-US" sz="1510" dirty="0">
                <a:solidFill>
                  <a:srgbClr val="FFFFFF"/>
                </a:solidFill>
              </a:rPr>
              <a:t>Lorem</a:t>
            </a:r>
            <a:endParaRPr lang="zh-CN" altLang="en-US" sz="1510" dirty="0">
              <a:solidFill>
                <a:srgbClr val="FFFFFF"/>
              </a:solidFill>
            </a:endParaRPr>
          </a:p>
        </p:txBody>
      </p:sp>
      <p:sp>
        <p:nvSpPr>
          <p:cNvPr id="17" name="文本框 16"/>
          <p:cNvSpPr txBox="1"/>
          <p:nvPr>
            <p:custDataLst>
              <p:tags r:id="rId10"/>
            </p:custDataLst>
          </p:nvPr>
        </p:nvSpPr>
        <p:spPr>
          <a:xfrm>
            <a:off x="2567606" y="4739927"/>
            <a:ext cx="2163581" cy="64942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 anchor="ctr" anchorCtr="0">
            <a:normAutofit/>
          </a:bodyPr>
          <a:lstStyle>
            <a:defPPr>
              <a:defRPr lang="zh-CN"/>
            </a:defPPr>
            <a:lvl1pPr>
              <a:defRPr sz="2800">
                <a:solidFill>
                  <a:srgbClr val="474546"/>
                </a:solidFill>
              </a:defRPr>
            </a:lvl1pPr>
          </a:lstStyle>
          <a:p>
            <a:pPr algn="ctr"/>
            <a:r>
              <a:rPr lang="zh-CN" altLang="en-US" sz="1510" b="1" dirty="0">
                <a:solidFill>
                  <a:srgbClr val="FFFFFF"/>
                </a:solidFill>
              </a:rPr>
              <a:t>发不同的点对点消息</a:t>
            </a:r>
            <a:endParaRPr lang="zh-CN" altLang="en-US" sz="1510" b="1" dirty="0">
              <a:solidFill>
                <a:srgbClr val="FFFFFF"/>
              </a:solidFill>
            </a:endParaRPr>
          </a:p>
        </p:txBody>
      </p:sp>
      <p:sp>
        <p:nvSpPr>
          <p:cNvPr id="18" name="文本框 17"/>
          <p:cNvSpPr txBox="1"/>
          <p:nvPr>
            <p:custDataLst>
              <p:tags r:id="rId11"/>
            </p:custDataLst>
          </p:nvPr>
        </p:nvSpPr>
        <p:spPr>
          <a:xfrm>
            <a:off x="4899766" y="4750275"/>
            <a:ext cx="2163581" cy="64942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 anchor="ctr" anchorCtr="0">
            <a:normAutofit/>
          </a:bodyPr>
          <a:lstStyle>
            <a:defPPr>
              <a:defRPr lang="zh-CN"/>
            </a:defPPr>
            <a:lvl1pPr>
              <a:defRPr sz="2800">
                <a:solidFill>
                  <a:srgbClr val="474546"/>
                </a:solidFill>
              </a:defRPr>
            </a:lvl1pPr>
          </a:lstStyle>
          <a:p>
            <a:pPr algn="ctr"/>
            <a:r>
              <a:rPr lang="zh-CN" altLang="en-US" sz="1510" b="1" dirty="0">
                <a:solidFill>
                  <a:srgbClr val="FFFFFF"/>
                </a:solidFill>
              </a:rPr>
              <a:t>发不同的朋友圈</a:t>
            </a:r>
            <a:endParaRPr lang="zh-CN" altLang="en-US" sz="1510" b="1" dirty="0">
              <a:solidFill>
                <a:srgbClr val="FFFFFF"/>
              </a:solidFill>
            </a:endParaRPr>
          </a:p>
        </p:txBody>
      </p:sp>
      <p:sp>
        <p:nvSpPr>
          <p:cNvPr id="20" name="文本框 19"/>
          <p:cNvSpPr txBox="1"/>
          <p:nvPr>
            <p:custDataLst>
              <p:tags r:id="rId12"/>
            </p:custDataLst>
          </p:nvPr>
        </p:nvSpPr>
        <p:spPr>
          <a:xfrm>
            <a:off x="7373562" y="4739280"/>
            <a:ext cx="2163581" cy="64942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 anchor="ctr" anchorCtr="0">
            <a:normAutofit/>
          </a:bodyPr>
          <a:lstStyle>
            <a:defPPr>
              <a:defRPr lang="zh-CN"/>
            </a:defPPr>
            <a:lvl1pPr>
              <a:defRPr sz="2800">
                <a:solidFill>
                  <a:srgbClr val="474546"/>
                </a:solidFill>
              </a:defRPr>
            </a:lvl1pPr>
          </a:lstStyle>
          <a:p>
            <a:pPr algn="ctr"/>
            <a:r>
              <a:rPr lang="zh-CN" altLang="en-US" sz="1510" b="1" dirty="0">
                <a:solidFill>
                  <a:srgbClr val="FFFFFF"/>
                </a:solidFill>
              </a:rPr>
              <a:t>不同的群内容也不一样</a:t>
            </a:r>
            <a:endParaRPr lang="zh-CN" altLang="en-US" sz="151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398145" y="239395"/>
            <a:ext cx="1013460" cy="1090930"/>
            <a:chOff x="3413" y="3864"/>
            <a:chExt cx="1596" cy="1718"/>
          </a:xfrm>
        </p:grpSpPr>
        <p:pic>
          <p:nvPicPr>
            <p:cNvPr id="19" name="图片 18" descr="六角形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3719" y="4253"/>
              <a:ext cx="1104" cy="101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 dirty="0">
                  <a:latin typeface="微软雅黑" panose="020B0503020204020204" charset="-122"/>
                  <a:ea typeface="微软雅黑" panose="020B0503020204020204" charset="-122"/>
                </a:rPr>
                <a:t>数据收集</a:t>
              </a:r>
              <a:endParaRPr lang="zh-CN" altLang="en-US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404570" y="581372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一、标签体系的基础：</a:t>
            </a:r>
            <a:r>
              <a:rPr lang="zh-CN" altLang="en-US" dirty="0"/>
              <a:t>外部原因</a:t>
            </a:r>
            <a:endParaRPr lang="zh-CN" altLang="en-US" dirty="0"/>
          </a:p>
          <a:p>
            <a:endParaRPr lang="zh-CN" altLang="en-US" b="1" dirty="0"/>
          </a:p>
        </p:txBody>
      </p:sp>
      <p:sp>
        <p:nvSpPr>
          <p:cNvPr id="5" name="矩形 4"/>
          <p:cNvSpPr/>
          <p:nvPr/>
        </p:nvSpPr>
        <p:spPr>
          <a:xfrm>
            <a:off x="1404570" y="1132840"/>
            <a:ext cx="7781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外部原因：    微信 – 更强社交属性，用户画像更接近全国人口结构 </a:t>
            </a:r>
            <a:endParaRPr lang="zh-CN" altLang="en-US" dirty="0"/>
          </a:p>
          <a:p>
            <a:r>
              <a:rPr lang="zh-CN" altLang="en-US" dirty="0"/>
              <a:t>天猫 – 更强交易属性，用户画像更接近家庭分工（女性是家庭 主要购买者） 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160" y="2269391"/>
            <a:ext cx="8448675" cy="241935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398145" y="239395"/>
            <a:ext cx="1013460" cy="1090930"/>
            <a:chOff x="3413" y="3864"/>
            <a:chExt cx="1596" cy="1718"/>
          </a:xfrm>
        </p:grpSpPr>
        <p:pic>
          <p:nvPicPr>
            <p:cNvPr id="19" name="图片 18" descr="六角形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3719" y="4253"/>
              <a:ext cx="1104" cy="101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 dirty="0">
                  <a:latin typeface="微软雅黑" panose="020B0503020204020204" charset="-122"/>
                  <a:ea typeface="微软雅黑" panose="020B0503020204020204" charset="-122"/>
                </a:rPr>
                <a:t>数据收集</a:t>
              </a:r>
              <a:endParaRPr lang="zh-CN" altLang="en-US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404570" y="581372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一、标签体系的基础：</a:t>
            </a:r>
            <a:r>
              <a:rPr lang="zh-CN" altLang="en-US" dirty="0"/>
              <a:t>内部原因</a:t>
            </a:r>
            <a:endParaRPr lang="zh-CN" altLang="en-US" dirty="0"/>
          </a:p>
          <a:p>
            <a:endParaRPr lang="zh-CN" altLang="en-US" b="1" dirty="0"/>
          </a:p>
        </p:txBody>
      </p:sp>
      <p:sp>
        <p:nvSpPr>
          <p:cNvPr id="5" name="矩形 4"/>
          <p:cNvSpPr/>
          <p:nvPr/>
        </p:nvSpPr>
        <p:spPr>
          <a:xfrm>
            <a:off x="1522680" y="1007159"/>
            <a:ext cx="74727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内部原因：1、现有产品用户 vs. 目标用户不匹配 </a:t>
            </a:r>
            <a:endParaRPr lang="zh-CN" altLang="en-US" dirty="0"/>
          </a:p>
          <a:p>
            <a:r>
              <a:rPr lang="zh-CN" altLang="en-US" dirty="0"/>
              <a:t>超过一半的用户来自于中低端牙膏产品(10-15元） 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385" y="1688425"/>
            <a:ext cx="8515350" cy="38290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9972" y="1964650"/>
            <a:ext cx="119522" cy="3552825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398145" y="239395"/>
            <a:ext cx="1013460" cy="1090930"/>
            <a:chOff x="3413" y="3864"/>
            <a:chExt cx="1596" cy="1718"/>
          </a:xfrm>
        </p:grpSpPr>
        <p:pic>
          <p:nvPicPr>
            <p:cNvPr id="19" name="图片 18" descr="六角形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3719" y="4253"/>
              <a:ext cx="1104" cy="101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 dirty="0">
                  <a:latin typeface="微软雅黑" panose="020B0503020204020204" charset="-122"/>
                  <a:ea typeface="微软雅黑" panose="020B0503020204020204" charset="-122"/>
                </a:rPr>
                <a:t>数据收集</a:t>
              </a:r>
              <a:endParaRPr lang="zh-CN" altLang="en-US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362065" y="581372"/>
            <a:ext cx="46346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一、标签体系的基础：</a:t>
            </a:r>
            <a:r>
              <a:rPr lang="zh-CN" altLang="en-US" dirty="0"/>
              <a:t>粉丝主要是四类人群 </a:t>
            </a:r>
            <a:endParaRPr lang="zh-CN" altLang="en-US" dirty="0"/>
          </a:p>
          <a:p>
            <a:endParaRPr lang="zh-CN" altLang="en-US" dirty="0"/>
          </a:p>
          <a:p>
            <a:endParaRPr lang="zh-CN" altLang="en-US" b="1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9373" y="1577340"/>
            <a:ext cx="7648575" cy="3514725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16" name="图片 15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7" name="图片 16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08585" y="11684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398145" y="239395"/>
            <a:ext cx="1013460" cy="1090930"/>
            <a:chOff x="3413" y="3864"/>
            <a:chExt cx="1596" cy="1718"/>
          </a:xfrm>
        </p:grpSpPr>
        <p:pic>
          <p:nvPicPr>
            <p:cNvPr id="19" name="图片 18" descr="六角形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13" y="3864"/>
              <a:ext cx="1596" cy="1718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3719" y="4253"/>
              <a:ext cx="1104" cy="101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b="1" dirty="0">
                  <a:latin typeface="微软雅黑" panose="020B0503020204020204" charset="-122"/>
                  <a:ea typeface="微软雅黑" panose="020B0503020204020204" charset="-122"/>
                </a:rPr>
                <a:t>数据收集</a:t>
              </a:r>
              <a:endParaRPr lang="zh-CN" altLang="en-US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404570" y="581372"/>
            <a:ext cx="50962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一、标签体系的基础：</a:t>
            </a:r>
            <a:r>
              <a:rPr lang="zh-CN" altLang="en-US" dirty="0"/>
              <a:t>价值轨道优化：线下用户 </a:t>
            </a:r>
            <a:endParaRPr lang="zh-CN" altLang="en-US" dirty="0"/>
          </a:p>
          <a:p>
            <a:endParaRPr lang="zh-CN" altLang="en-US" dirty="0"/>
          </a:p>
          <a:p>
            <a:endParaRPr lang="zh-CN" altLang="en-US" b="1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126" y="1352550"/>
            <a:ext cx="8620125" cy="371475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485775" y="398145"/>
            <a:ext cx="341630" cy="280035"/>
            <a:chOff x="4729" y="1585"/>
            <a:chExt cx="842" cy="708"/>
          </a:xfrm>
        </p:grpSpPr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4" name="图片 13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5" name="图片 1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1026" y="601362"/>
            <a:ext cx="7248175" cy="4556726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814994" y="326357"/>
            <a:ext cx="22365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 dirty="0">
                <a:sym typeface="+mn-ea"/>
              </a:rPr>
              <a:t>常规用户标签构成</a:t>
            </a:r>
            <a:endParaRPr lang="zh-CN" altLang="en-US" sz="2000" b="1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91078" y="925033"/>
            <a:ext cx="3540680" cy="4233055"/>
          </a:xfrm>
          <a:prstGeom prst="rect">
            <a:avLst/>
          </a:prstGeom>
          <a:noFill/>
          <a:ln w="19050">
            <a:solidFill>
              <a:srgbClr val="FEA9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5710000" y="417830"/>
            <a:ext cx="3524058" cy="3718235"/>
          </a:xfrm>
          <a:prstGeom prst="rect">
            <a:avLst/>
          </a:prstGeom>
          <a:noFill/>
          <a:ln w="19050">
            <a:solidFill>
              <a:srgbClr val="FEA9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977656" y="512939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EA900"/>
                </a:solidFill>
              </a:rPr>
              <a:t>偏特征</a:t>
            </a:r>
            <a:endParaRPr lang="zh-CN" altLang="en-US" dirty="0">
              <a:solidFill>
                <a:srgbClr val="FEA900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033447" y="376245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EA900"/>
                </a:solidFill>
              </a:rPr>
              <a:t>偏行为</a:t>
            </a:r>
            <a:endParaRPr lang="zh-CN" altLang="en-US" dirty="0">
              <a:solidFill>
                <a:srgbClr val="FEA900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601164" y="4352316"/>
            <a:ext cx="387798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EA900"/>
                </a:solidFill>
              </a:rPr>
              <a:t>前期主要来源靠收集用户画像</a:t>
            </a:r>
            <a:endParaRPr lang="en-US" altLang="zh-CN" b="1" dirty="0">
              <a:solidFill>
                <a:srgbClr val="FEA900"/>
              </a:solidFill>
            </a:endParaRPr>
          </a:p>
          <a:p>
            <a:r>
              <a:rPr lang="zh-CN" altLang="en-US" b="1" dirty="0">
                <a:solidFill>
                  <a:srgbClr val="FEA900"/>
                </a:solidFill>
              </a:rPr>
              <a:t>后期主要靠迭代更新（精细、精准）</a:t>
            </a:r>
            <a:endParaRPr lang="en-US" altLang="zh-CN" b="1" dirty="0">
              <a:solidFill>
                <a:srgbClr val="FEA900"/>
              </a:solidFill>
            </a:endParaRPr>
          </a:p>
          <a:p>
            <a:endParaRPr lang="en-US" altLang="zh-CN" sz="1400" b="1" dirty="0">
              <a:solidFill>
                <a:srgbClr val="FEA900"/>
              </a:solidFill>
            </a:endParaRPr>
          </a:p>
          <a:p>
            <a:r>
              <a:rPr lang="zh-CN" altLang="en-US" sz="1400" b="1" dirty="0">
                <a:solidFill>
                  <a:srgbClr val="FEA900"/>
                </a:solidFill>
              </a:rPr>
              <a:t>共四阶段：收集、整合、成型、维护</a:t>
            </a:r>
            <a:endParaRPr lang="zh-CN" altLang="en-US" sz="1400" b="1" dirty="0">
              <a:solidFill>
                <a:srgbClr val="FEA9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9368790" y="120650"/>
            <a:ext cx="659130" cy="598170"/>
            <a:chOff x="14118" y="124"/>
            <a:chExt cx="1038" cy="942"/>
          </a:xfrm>
        </p:grpSpPr>
        <p:sp>
          <p:nvSpPr>
            <p:cNvPr id="21" name="对角圆角矩形 20"/>
            <p:cNvSpPr/>
            <p:nvPr/>
          </p:nvSpPr>
          <p:spPr>
            <a:xfrm>
              <a:off x="14166" y="59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 descr="resourc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4118" y="124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文本框 22"/>
            <p:cNvSpPr txBox="1"/>
            <p:nvPr/>
          </p:nvSpPr>
          <p:spPr>
            <a:xfrm>
              <a:off x="14118" y="536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  <a:endParaRPr lang="zh-CN" altLang="en-US" sz="1600" b="1">
                <a:solidFill>
                  <a:schemeClr val="tx1"/>
                </a:solidFill>
                <a:sym typeface="+mn-ea"/>
              </a:endParaRPr>
            </a:p>
          </p:txBody>
        </p:sp>
      </p:grpSp>
      <p:sp>
        <p:nvSpPr>
          <p:cNvPr id="5" name="圆角矩形 4"/>
          <p:cNvSpPr/>
          <p:nvPr/>
        </p:nvSpPr>
        <p:spPr>
          <a:xfrm>
            <a:off x="2223135" y="2564130"/>
            <a:ext cx="5813425" cy="63055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2056765" y="2618105"/>
            <a:ext cx="61468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800" b="1" dirty="0">
                <a:sym typeface="+mn-ea"/>
              </a:rPr>
              <a:t>某个护品牌</a:t>
            </a:r>
            <a:r>
              <a:rPr lang="en-US" altLang="zh-CN" sz="2800" b="1" dirty="0">
                <a:sym typeface="+mn-ea"/>
              </a:rPr>
              <a:t>A</a:t>
            </a:r>
            <a:r>
              <a:rPr lang="zh-CN" altLang="en-US" sz="2800" b="1" dirty="0">
                <a:sym typeface="+mn-ea"/>
              </a:rPr>
              <a:t>案例</a:t>
            </a:r>
            <a:endParaRPr lang="zh-CN" altLang="en-US" sz="28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42023" y="351473"/>
            <a:ext cx="119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>
                <a:solidFill>
                  <a:schemeClr val="tx1"/>
                </a:solidFill>
                <a:sym typeface="+mn-ea"/>
              </a:rPr>
              <a:t>案例解析</a:t>
            </a:r>
            <a:endParaRPr lang="zh-CN" altLang="en-US" sz="2000" b="1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85775" y="398145"/>
            <a:ext cx="341630" cy="280035"/>
            <a:chOff x="4729" y="1585"/>
            <a:chExt cx="842" cy="708"/>
          </a:xfrm>
        </p:grpSpPr>
        <p:pic>
          <p:nvPicPr>
            <p:cNvPr id="10" name="图片 9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14" name="图片 13" descr="resourc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15" name="图片 14" descr="resourc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/>
        </p:nvSpPr>
        <p:spPr>
          <a:xfrm>
            <a:off x="521644" y="297147"/>
            <a:ext cx="3992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2000" b="1" dirty="0">
                <a:solidFill>
                  <a:schemeClr val="tx1"/>
                </a:solidFill>
                <a:sym typeface="+mn-ea"/>
              </a:rPr>
              <a:t>通过软件活码生成器设置来源标签</a:t>
            </a:r>
            <a:endParaRPr lang="zh-CN" altLang="en-US" sz="2000" b="1" dirty="0">
              <a:solidFill>
                <a:schemeClr val="tx1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81910" y="829310"/>
            <a:ext cx="5781675" cy="485330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2"/>
  <p:tag name="KSO_WM_UNIT_ID" val="diagram160430_2*m_h_i*1_1_2"/>
  <p:tag name="KSO_WM_TEMPLATE_CATEGORY" val="diagram"/>
  <p:tag name="KSO_WM_TEMPLATE_INDEX" val="160430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1"/>
  <p:tag name="KSO_WM_UNIT_ID" val="diagram160430_2*m_h_i*1_3_1"/>
  <p:tag name="KSO_WM_TEMPLATE_CATEGORY" val="diagram"/>
  <p:tag name="KSO_WM_TEMPLATE_INDEX" val="160430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11.xml><?xml version="1.0" encoding="utf-8"?>
<p:tagLst xmlns:p="http://schemas.openxmlformats.org/presentationml/2006/main">
  <p:tag name="KSO_WM_UNIT_SUBTYPE" val="a"/>
  <p:tag name="KSO_WM_UNIT_NOCLEAR" val="0"/>
  <p:tag name="KSO_WM_UNIT_VALUE" val="5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3_1"/>
  <p:tag name="KSO_WM_UNIT_ID" val="diagram160430_2*m_h_f*1_3_1"/>
  <p:tag name="KSO_WM_TEMPLATE_CATEGORY" val="diagram"/>
  <p:tag name="KSO_WM_TEMPLATE_INDEX" val="160430"/>
  <p:tag name="KSO_WM_UNIT_LAYERLEVEL" val="1_1_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。"/>
  <p:tag name="KSO_WM_UNIT_TEXT_FILL_FORE_SCHEMECOLOR_INDEX" val="13"/>
  <p:tag name="KSO_WM_UNIT_TEXT_FILL_TYPE" val="1"/>
</p:tagLst>
</file>

<file path=ppt/tags/tag1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160430_2*m_h_a*1_1_1"/>
  <p:tag name="KSO_WM_TEMPLATE_CATEGORY" val="diagram"/>
  <p:tag name="KSO_WM_TEMPLATE_INDEX" val="160430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4"/>
  <p:tag name="KSO_WM_UNIT_TEXT_FILL_TYPE" val="1"/>
</p:tagLst>
</file>

<file path=ppt/tags/tag1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2_1"/>
  <p:tag name="KSO_WM_UNIT_ID" val="diagram160430_2*m_h_a*1_2_1"/>
  <p:tag name="KSO_WM_TEMPLATE_CATEGORY" val="diagram"/>
  <p:tag name="KSO_WM_TEMPLATE_INDEX" val="160430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4"/>
  <p:tag name="KSO_WM_UNIT_TEXT_FILL_TYPE" val="1"/>
</p:tagLst>
</file>

<file path=ppt/tags/tag1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3_1"/>
  <p:tag name="KSO_WM_UNIT_ID" val="diagram160430_2*m_h_a*1_3_1"/>
  <p:tag name="KSO_WM_TEMPLATE_CATEGORY" val="diagram"/>
  <p:tag name="KSO_WM_TEMPLATE_INDEX" val="160430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4"/>
  <p:tag name="KSO_WM_UNIT_TEXT_FILL_TYPE" val="1"/>
</p:tagLst>
</file>

<file path=ppt/tags/tag1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h_i"/>
  <p:tag name="KSO_WM_UNIT_INDEX" val="1_1_2"/>
  <p:tag name="KSO_WM_UNIT_ID" val="diagram20174671_4*q_h_i*1_1_2"/>
  <p:tag name="KSO_WM_UNIT_LAYERLEVEL" val="1_1_1"/>
  <p:tag name="KSO_WM_DIAGRAM_GROUP_CODE" val="q1-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1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h_i"/>
  <p:tag name="KSO_WM_UNIT_INDEX" val="1_2_2"/>
  <p:tag name="KSO_WM_UNIT_ID" val="diagram20174671_4*q_h_i*1_2_2"/>
  <p:tag name="KSO_WM_UNIT_LAYERLEVEL" val="1_1_1"/>
  <p:tag name="KSO_WM_DIAGRAM_GROUP_CODE" val="q1-1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1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h_i"/>
  <p:tag name="KSO_WM_UNIT_INDEX" val="1_3_1"/>
  <p:tag name="KSO_WM_UNIT_ID" val="diagram20174671_4*q_h_i*1_3_1"/>
  <p:tag name="KSO_WM_UNIT_LAYERLEVEL" val="1_1_1"/>
  <p:tag name="KSO_WM_DIAGRAM_GROUP_CODE" val="q1-1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1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h_i"/>
  <p:tag name="KSO_WM_UNIT_INDEX" val="1_4_3"/>
  <p:tag name="KSO_WM_UNIT_ID" val="diagram20174671_4*q_h_i*1_4_3"/>
  <p:tag name="KSO_WM_UNIT_LAYERLEVEL" val="1_1_1"/>
  <p:tag name="KSO_WM_DIAGRAM_GROUP_CODE" val="q1-1"/>
  <p:tag name="KSO_WM_UNIT_FILL_FORE_SCHEMECOLOR_INDEX" val="9"/>
  <p:tag name="KSO_WM_UNIT_FILL_TYPE" val="1"/>
  <p:tag name="KSO_WM_UNIT_TEXT_FILL_FORE_SCHEMECOLOR_INDEX" val="13"/>
  <p:tag name="KSO_WM_UNIT_TEXT_FILL_TYPE" val="1"/>
</p:tagLst>
</file>

<file path=ppt/tags/tag1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h_i"/>
  <p:tag name="KSO_WM_UNIT_INDEX" val="1_5_2"/>
  <p:tag name="KSO_WM_UNIT_ID" val="diagram20174671_4*q_h_i*1_5_2"/>
  <p:tag name="KSO_WM_UNIT_LAYERLEVEL" val="1_1_1"/>
  <p:tag name="KSO_WM_DIAGRAM_GROUP_CODE" val="q1-1"/>
  <p:tag name="KSO_WM_UNIT_FILL_FORE_SCHEMECOLOR_INDEX" val="10"/>
  <p:tag name="KSO_WM_UNIT_FILL_TYPE" val="1"/>
  <p:tag name="KSO_WM_UNIT_TEXT_FILL_FORE_SCHEMECOLOR_INDEX" val="13"/>
  <p:tag name="KSO_WM_UNIT_TEXT_FILL_TYPE" val="1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1"/>
  <p:tag name="KSO_WM_UNIT_ID" val="diagram160430_2*m_h_i*1_1_1"/>
  <p:tag name="KSO_WM_TEMPLATE_CATEGORY" val="diagram"/>
  <p:tag name="KSO_WM_TEMPLATE_INDEX" val="160430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2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h_i"/>
  <p:tag name="KSO_WM_UNIT_INDEX" val="1_6_1"/>
  <p:tag name="KSO_WM_UNIT_ID" val="diagram20174671_4*q_h_i*1_6_1"/>
  <p:tag name="KSO_WM_UNIT_LAYERLEVEL" val="1_1_1"/>
  <p:tag name="KSO_WM_DIAGRAM_GROUP_CODE" val="q1-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2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h_i"/>
  <p:tag name="KSO_WM_UNIT_INDEX" val="1_2_2"/>
  <p:tag name="KSO_WM_UNIT_ID" val="diagram20174671_4*q_h_i*1_2_2"/>
  <p:tag name="KSO_WM_UNIT_LAYERLEVEL" val="1_1_1"/>
  <p:tag name="KSO_WM_DIAGRAM_GROUP_CODE" val="q1-1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2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h_i"/>
  <p:tag name="KSO_WM_UNIT_INDEX" val="1_3_1"/>
  <p:tag name="KSO_WM_UNIT_ID" val="diagram20174671_4*q_h_i*1_3_1"/>
  <p:tag name="KSO_WM_UNIT_LAYERLEVEL" val="1_1_1"/>
  <p:tag name="KSO_WM_DIAGRAM_GROUP_CODE" val="q1-1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2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h_i"/>
  <p:tag name="KSO_WM_UNIT_INDEX" val="1_4_3"/>
  <p:tag name="KSO_WM_UNIT_ID" val="diagram20174671_4*q_h_i*1_4_3"/>
  <p:tag name="KSO_WM_UNIT_LAYERLEVEL" val="1_1_1"/>
  <p:tag name="KSO_WM_DIAGRAM_GROUP_CODE" val="q1-1"/>
  <p:tag name="KSO_WM_UNIT_FILL_FORE_SCHEMECOLOR_INDEX" val="9"/>
  <p:tag name="KSO_WM_UNIT_FILL_TYPE" val="1"/>
  <p:tag name="KSO_WM_UNIT_TEXT_FILL_FORE_SCHEMECOLOR_INDEX" val="13"/>
  <p:tag name="KSO_WM_UNIT_TEXT_FILL_TYPE" val="1"/>
</p:tagLst>
</file>

<file path=ppt/tags/tag24.xml><?xml version="1.0" encoding="utf-8"?>
<p:tagLst xmlns:p="http://schemas.openxmlformats.org/presentationml/2006/main">
  <p:tag name="KSO_WM_TEMPLATE_CATEGORY" val="diagram"/>
  <p:tag name="KSO_WM_TEMPLATE_INDEX" val="20170864"/>
  <p:tag name="KSO_WM_TAG_VERSION" val="1.0"/>
  <p:tag name="KSO_WM_BEAUTIFY_FLAG" val="#wm#"/>
  <p:tag name="KSO_WM_UNIT_TYPE" val="l_h_g"/>
  <p:tag name="KSO_WM_UNIT_INDEX" val="1_3_1"/>
  <p:tag name="KSO_WM_UNIT_LAYERLEVEL" val="1_1_1"/>
  <p:tag name="KSO_WM_UNIT_VALUE" val="5"/>
  <p:tag name="KSO_WM_UNIT_HIGHLIGHT" val="0"/>
  <p:tag name="KSO_WM_UNIT_COMPATIBLE" val="1"/>
  <p:tag name="KSO_WM_UNIT_CLEAR" val="0"/>
  <p:tag name="KSO_WM_UNIT_PRESET_TEXT_INDEX" val="4"/>
  <p:tag name="KSO_WM_UNIT_RELATE_UNITID" val="diagram20170864_4*l_h_f*1_3_2"/>
  <p:tag name="KSO_WM_UNIT_PRESET_TEXT_LEN" val="5"/>
  <p:tag name="KSO_WM_DIAGRAM_GROUP_CODE" val="l1-1"/>
  <p:tag name="KSO_WM_UNIT_ID" val="diagram20170864_4*l_h_g*1_3_1"/>
  <p:tag name="KSO_WM_UNIT_TEXT_FILL_FORE_SCHEMECOLOR_INDEX" val="14"/>
  <p:tag name="KSO_WM_UNIT_TEXT_FILL_TYPE" val="1"/>
</p:tagLst>
</file>

<file path=ppt/tags/tag25.xml><?xml version="1.0" encoding="utf-8"?>
<p:tagLst xmlns:p="http://schemas.openxmlformats.org/presentationml/2006/main">
  <p:tag name="KSO_WM_TEMPLATE_CATEGORY" val="diagram"/>
  <p:tag name="KSO_WM_TEMPLATE_INDEX" val="20170864"/>
  <p:tag name="KSO_WM_TAG_VERSION" val="1.0"/>
  <p:tag name="KSO_WM_BEAUTIFY_FLAG" val="#wm#"/>
  <p:tag name="KSO_WM_UNIT_TYPE" val="l_h_g"/>
  <p:tag name="KSO_WM_UNIT_INDEX" val="1_3_1"/>
  <p:tag name="KSO_WM_UNIT_LAYERLEVEL" val="1_1_1"/>
  <p:tag name="KSO_WM_UNIT_VALUE" val="5"/>
  <p:tag name="KSO_WM_UNIT_HIGHLIGHT" val="0"/>
  <p:tag name="KSO_WM_UNIT_COMPATIBLE" val="1"/>
  <p:tag name="KSO_WM_UNIT_CLEAR" val="0"/>
  <p:tag name="KSO_WM_UNIT_PRESET_TEXT_INDEX" val="4"/>
  <p:tag name="KSO_WM_UNIT_RELATE_UNITID" val="diagram20170864_4*l_h_f*1_3_2"/>
  <p:tag name="KSO_WM_UNIT_PRESET_TEXT_LEN" val="5"/>
  <p:tag name="KSO_WM_DIAGRAM_GROUP_CODE" val="l1-1"/>
  <p:tag name="KSO_WM_UNIT_ID" val="diagram20170864_4*l_h_g*1_3_1"/>
  <p:tag name="KSO_WM_UNIT_TEXT_FILL_FORE_SCHEMECOLOR_INDEX" val="14"/>
  <p:tag name="KSO_WM_UNIT_TEXT_FILL_TYPE" val="1"/>
</p:tagLst>
</file>

<file path=ppt/tags/tag26.xml><?xml version="1.0" encoding="utf-8"?>
<p:tagLst xmlns:p="http://schemas.openxmlformats.org/presentationml/2006/main">
  <p:tag name="KSO_WM_TEMPLATE_CATEGORY" val="diagram"/>
  <p:tag name="KSO_WM_TEMPLATE_INDEX" val="20170864"/>
  <p:tag name="KSO_WM_TAG_VERSION" val="1.0"/>
  <p:tag name="KSO_WM_BEAUTIFY_FLAG" val="#wm#"/>
  <p:tag name="KSO_WM_UNIT_TYPE" val="l_h_g"/>
  <p:tag name="KSO_WM_UNIT_INDEX" val="1_3_1"/>
  <p:tag name="KSO_WM_UNIT_LAYERLEVEL" val="1_1_1"/>
  <p:tag name="KSO_WM_UNIT_VALUE" val="5"/>
  <p:tag name="KSO_WM_UNIT_HIGHLIGHT" val="0"/>
  <p:tag name="KSO_WM_UNIT_COMPATIBLE" val="1"/>
  <p:tag name="KSO_WM_UNIT_CLEAR" val="0"/>
  <p:tag name="KSO_WM_UNIT_PRESET_TEXT_INDEX" val="4"/>
  <p:tag name="KSO_WM_UNIT_RELATE_UNITID" val="diagram20170864_4*l_h_f*1_3_2"/>
  <p:tag name="KSO_WM_UNIT_PRESET_TEXT_LEN" val="5"/>
  <p:tag name="KSO_WM_DIAGRAM_GROUP_CODE" val="l1-1"/>
  <p:tag name="KSO_WM_UNIT_ID" val="diagram20170864_4*l_h_g*1_3_1"/>
  <p:tag name="KSO_WM_UNIT_TEXT_FILL_FORE_SCHEMECOLOR_INDEX" val="14"/>
  <p:tag name="KSO_WM_UNIT_TEXT_FILL_TYPE" val="1"/>
</p:tagLst>
</file>

<file path=ppt/tags/tag27.xml><?xml version="1.0" encoding="utf-8"?>
<p:tagLst xmlns:p="http://schemas.openxmlformats.org/presentationml/2006/main">
  <p:tag name="KSO_WM_TEMPLATE_CATEGORY" val="diagram"/>
  <p:tag name="KSO_WM_TEMPLATE_INDEX" val="20170864"/>
  <p:tag name="KSO_WM_TAG_VERSION" val="1.0"/>
  <p:tag name="KSO_WM_BEAUTIFY_FLAG" val="#wm#"/>
  <p:tag name="KSO_WM_UNIT_TYPE" val="l_h_g"/>
  <p:tag name="KSO_WM_UNIT_INDEX" val="1_3_1"/>
  <p:tag name="KSO_WM_UNIT_LAYERLEVEL" val="1_1_1"/>
  <p:tag name="KSO_WM_UNIT_VALUE" val="5"/>
  <p:tag name="KSO_WM_UNIT_HIGHLIGHT" val="0"/>
  <p:tag name="KSO_WM_UNIT_COMPATIBLE" val="1"/>
  <p:tag name="KSO_WM_UNIT_CLEAR" val="0"/>
  <p:tag name="KSO_WM_UNIT_PRESET_TEXT_INDEX" val="4"/>
  <p:tag name="KSO_WM_UNIT_RELATE_UNITID" val="diagram20170864_4*l_h_f*1_3_2"/>
  <p:tag name="KSO_WM_UNIT_PRESET_TEXT_LEN" val="5"/>
  <p:tag name="KSO_WM_DIAGRAM_GROUP_CODE" val="l1-1"/>
  <p:tag name="KSO_WM_UNIT_ID" val="diagram20170864_4*l_h_g*1_3_1"/>
  <p:tag name="KSO_WM_UNIT_TEXT_FILL_FORE_SCHEMECOLOR_INDEX" val="14"/>
  <p:tag name="KSO_WM_UNIT_TEXT_FILL_TYPE" val="1"/>
</p:tagLst>
</file>

<file path=ppt/tags/tag28.xml><?xml version="1.0" encoding="utf-8"?>
<p:tagLst xmlns:p="http://schemas.openxmlformats.org/presentationml/2006/main">
  <p:tag name="KSO_WM_TEMPLATE_CATEGORY" val="diagram"/>
  <p:tag name="KSO_WM_TEMPLATE_INDEX" val="20170864"/>
  <p:tag name="KSO_WM_TAG_VERSION" val="1.0"/>
  <p:tag name="KSO_WM_BEAUTIFY_FLAG" val="#wm#"/>
  <p:tag name="KSO_WM_UNIT_TYPE" val="l_h_g"/>
  <p:tag name="KSO_WM_UNIT_INDEX" val="1_3_1"/>
  <p:tag name="KSO_WM_UNIT_LAYERLEVEL" val="1_1_1"/>
  <p:tag name="KSO_WM_UNIT_VALUE" val="5"/>
  <p:tag name="KSO_WM_UNIT_HIGHLIGHT" val="0"/>
  <p:tag name="KSO_WM_UNIT_COMPATIBLE" val="1"/>
  <p:tag name="KSO_WM_UNIT_CLEAR" val="0"/>
  <p:tag name="KSO_WM_UNIT_PRESET_TEXT_INDEX" val="4"/>
  <p:tag name="KSO_WM_UNIT_RELATE_UNITID" val="diagram20170864_4*l_h_f*1_3_2"/>
  <p:tag name="KSO_WM_UNIT_PRESET_TEXT_LEN" val="5"/>
  <p:tag name="KSO_WM_DIAGRAM_GROUP_CODE" val="l1-1"/>
  <p:tag name="KSO_WM_UNIT_ID" val="diagram20170864_4*l_h_g*1_3_1"/>
  <p:tag name="KSO_WM_UNIT_TEXT_FILL_FORE_SCHEMECOLOR_INDEX" val="14"/>
  <p:tag name="KSO_WM_UNIT_TEXT_FILL_TYPE" val="1"/>
</p:tagLst>
</file>

<file path=ppt/tags/tag29.xml><?xml version="1.0" encoding="utf-8"?>
<p:tagLst xmlns:p="http://schemas.openxmlformats.org/presentationml/2006/main">
  <p:tag name="REFSHAPE" val="1095853852"/>
</p:tagLst>
</file>

<file path=ppt/tags/tag3.xml><?xml version="1.0" encoding="utf-8"?>
<p:tagLst xmlns:p="http://schemas.openxmlformats.org/presentationml/2006/main">
  <p:tag name="KSO_WM_UNIT_SUBTYPE" val="a"/>
  <p:tag name="KSO_WM_UNIT_NOCLEAR" val="0"/>
  <p:tag name="KSO_WM_UNIT_VALUE" val="5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1_1"/>
  <p:tag name="KSO_WM_UNIT_ID" val="diagram160430_2*m_h_f*1_1_1"/>
  <p:tag name="KSO_WM_TEMPLATE_CATEGORY" val="diagram"/>
  <p:tag name="KSO_WM_TEMPLATE_INDEX" val="160430"/>
  <p:tag name="KSO_WM_UNIT_LAYERLEVEL" val="1_1_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。"/>
  <p:tag name="KSO_WM_UNIT_TEXT_FILL_FORE_SCHEMECOLOR_INDEX" val="13"/>
  <p:tag name="KSO_WM_UNIT_TEXT_FILL_TYPE" val="1"/>
</p:tagLst>
</file>

<file path=ppt/tags/tag30.xml><?xml version="1.0" encoding="utf-8"?>
<p:tagLst xmlns:p="http://schemas.openxmlformats.org/presentationml/2006/main">
  <p:tag name="REFSHAPE" val="1095853852"/>
</p:tagLst>
</file>

<file path=ppt/tags/tag31.xml><?xml version="1.0" encoding="utf-8"?>
<p:tagLst xmlns:p="http://schemas.openxmlformats.org/presentationml/2006/main">
  <p:tag name="REFSHAPE" val="1095853852"/>
</p:tagLst>
</file>

<file path=ppt/tags/tag32.xml><?xml version="1.0" encoding="utf-8"?>
<p:tagLst xmlns:p="http://schemas.openxmlformats.org/presentationml/2006/main">
  <p:tag name="REFSHAPE" val="1095853852"/>
</p:tagLst>
</file>

<file path=ppt/tags/tag33.xml><?xml version="1.0" encoding="utf-8"?>
<p:tagLst xmlns:p="http://schemas.openxmlformats.org/presentationml/2006/main">
  <p:tag name="REFSHAPE" val="1095853852"/>
</p:tagLst>
</file>

<file path=ppt/tags/tag34.xml><?xml version="1.0" encoding="utf-8"?>
<p:tagLst xmlns:p="http://schemas.openxmlformats.org/presentationml/2006/main">
  <p:tag name="REFSHAPE" val="1095853852"/>
</p:tagLst>
</file>

<file path=ppt/tags/tag35.xml><?xml version="1.0" encoding="utf-8"?>
<p:tagLst xmlns:p="http://schemas.openxmlformats.org/presentationml/2006/main">
  <p:tag name="REFSHAPE" val="1095853852"/>
</p:tagLst>
</file>

<file path=ppt/tags/tag36.xml><?xml version="1.0" encoding="utf-8"?>
<p:tagLst xmlns:p="http://schemas.openxmlformats.org/presentationml/2006/main">
  <p:tag name="REFSHAPE" val="1095853852"/>
</p:tagLst>
</file>

<file path=ppt/tags/tag37.xml><?xml version="1.0" encoding="utf-8"?>
<p:tagLst xmlns:p="http://schemas.openxmlformats.org/presentationml/2006/main">
  <p:tag name="REFSHAPE" val="1095853852"/>
</p:tagLst>
</file>

<file path=ppt/tags/tag38.xml><?xml version="1.0" encoding="utf-8"?>
<p:tagLst xmlns:p="http://schemas.openxmlformats.org/presentationml/2006/main">
  <p:tag name="REFSHAPE" val="1095853852"/>
</p:tagLst>
</file>

<file path=ppt/tags/tag39.xml><?xml version="1.0" encoding="utf-8"?>
<p:tagLst xmlns:p="http://schemas.openxmlformats.org/presentationml/2006/main">
  <p:tag name="REFSHAPE" val="1095853852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z"/>
  <p:tag name="KSO_WM_UNIT_INDEX" val="1_2_1"/>
  <p:tag name="KSO_WM_UNIT_ID" val="diagram160430_2*m_h_z*1_2_1"/>
  <p:tag name="KSO_WM_TEMPLATE_CATEGORY" val="diagram"/>
  <p:tag name="KSO_WM_TEMPLATE_INDEX" val="160430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40.xml><?xml version="1.0" encoding="utf-8"?>
<p:tagLst xmlns:p="http://schemas.openxmlformats.org/presentationml/2006/main">
  <p:tag name="REFSHAPE" val="1095853852"/>
</p:tagLst>
</file>

<file path=ppt/tags/tag41.xml><?xml version="1.0" encoding="utf-8"?>
<p:tagLst xmlns:p="http://schemas.openxmlformats.org/presentationml/2006/main">
  <p:tag name="REFSHAPE" val="1095853852"/>
</p:tagLst>
</file>

<file path=ppt/tags/tag42.xml><?xml version="1.0" encoding="utf-8"?>
<p:tagLst xmlns:p="http://schemas.openxmlformats.org/presentationml/2006/main">
  <p:tag name="REFSHAPE" val="1095853852"/>
</p:tagLst>
</file>

<file path=ppt/tags/tag43.xml><?xml version="1.0" encoding="utf-8"?>
<p:tagLst xmlns:p="http://schemas.openxmlformats.org/presentationml/2006/main">
  <p:tag name="REFSHAPE" val="1095853852"/>
</p:tagLst>
</file>

<file path=ppt/tags/tag44.xml><?xml version="1.0" encoding="utf-8"?>
<p:tagLst xmlns:p="http://schemas.openxmlformats.org/presentationml/2006/main">
  <p:tag name="REFSHAPE" val="1095853852"/>
</p:tagLst>
</file>

<file path=ppt/tags/tag45.xml><?xml version="1.0" encoding="utf-8"?>
<p:tagLst xmlns:p="http://schemas.openxmlformats.org/presentationml/2006/main">
  <p:tag name="REFSHAPE" val="1095853852"/>
</p:tagLst>
</file>

<file path=ppt/tags/tag46.xml><?xml version="1.0" encoding="utf-8"?>
<p:tagLst xmlns:p="http://schemas.openxmlformats.org/presentationml/2006/main">
  <p:tag name="REFSHAPE" val="1095853852"/>
</p:tagLst>
</file>

<file path=ppt/tags/tag47.xml><?xml version="1.0" encoding="utf-8"?>
<p:tagLst xmlns:p="http://schemas.openxmlformats.org/presentationml/2006/main">
  <p:tag name="REFSHAPE" val="1095853852"/>
</p:tagLst>
</file>

<file path=ppt/tags/tag4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i"/>
  <p:tag name="KSO_WM_UNIT_INDEX" val="1_1"/>
  <p:tag name="KSO_WM_UNIT_ID" val="diagram20174671_4*q_i*1_1"/>
  <p:tag name="KSO_WM_UNIT_LAYERLEVEL" val="1_1"/>
  <p:tag name="KSO_WM_DIAGRAM_GROUP_CODE" val="q1-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4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h_i"/>
  <p:tag name="KSO_WM_UNIT_INDEX" val="1_1_2"/>
  <p:tag name="KSO_WM_UNIT_ID" val="diagram20174671_4*q_h_i*1_1_2"/>
  <p:tag name="KSO_WM_UNIT_LAYERLEVEL" val="1_1_1"/>
  <p:tag name="KSO_WM_DIAGRAM_GROUP_CODE" val="q1-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5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2"/>
  <p:tag name="KSO_WM_UNIT_ID" val="diagram160430_2*m_h_i*1_2_2"/>
  <p:tag name="KSO_WM_TEMPLATE_CATEGORY" val="diagram"/>
  <p:tag name="KSO_WM_TEMPLATE_INDEX" val="160430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5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i"/>
  <p:tag name="KSO_WM_UNIT_INDEX" val="1_5"/>
  <p:tag name="KSO_WM_UNIT_ID" val="diagram20174671_4*q_i*1_5"/>
  <p:tag name="KSO_WM_UNIT_LAYERLEVEL" val="1_1"/>
  <p:tag name="KSO_WM_DIAGRAM_GROUP_CODE" val="q1-1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5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i"/>
  <p:tag name="KSO_WM_UNIT_INDEX" val="1_6"/>
  <p:tag name="KSO_WM_UNIT_ID" val="diagram20174671_4*q_i*1_6"/>
  <p:tag name="KSO_WM_UNIT_LAYERLEVEL" val="1_1"/>
  <p:tag name="KSO_WM_DIAGRAM_GROUP_CODE" val="q1-1"/>
  <p:tag name="KSO_WM_UNIT_FILL_FORE_SCHEMECOLOR_INDEX" val="9"/>
  <p:tag name="KSO_WM_UNIT_FILL_TYPE" val="1"/>
  <p:tag name="KSO_WM_UNIT_TEXT_FILL_FORE_SCHEMECOLOR_INDEX" val="13"/>
  <p:tag name="KSO_WM_UNIT_TEXT_FILL_TYPE" val="1"/>
</p:tagLst>
</file>

<file path=ppt/tags/tag5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i"/>
  <p:tag name="KSO_WM_UNIT_INDEX" val="1_7"/>
  <p:tag name="KSO_WM_UNIT_ID" val="diagram20174671_4*q_i*1_7"/>
  <p:tag name="KSO_WM_UNIT_LAYERLEVEL" val="1_1"/>
  <p:tag name="KSO_WM_DIAGRAM_GROUP_CODE" val="q1-1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5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h_i"/>
  <p:tag name="KSO_WM_UNIT_INDEX" val="1_2_2"/>
  <p:tag name="KSO_WM_UNIT_ID" val="diagram20174671_4*q_h_i*1_2_2"/>
  <p:tag name="KSO_WM_UNIT_LAYERLEVEL" val="1_1_1"/>
  <p:tag name="KSO_WM_DIAGRAM_GROUP_CODE" val="q1-1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5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h_i"/>
  <p:tag name="KSO_WM_UNIT_INDEX" val="1_3_1"/>
  <p:tag name="KSO_WM_UNIT_ID" val="diagram20174671_4*q_h_i*1_3_1"/>
  <p:tag name="KSO_WM_UNIT_LAYERLEVEL" val="1_1_1"/>
  <p:tag name="KSO_WM_DIAGRAM_GROUP_CODE" val="q1-1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5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h_i"/>
  <p:tag name="KSO_WM_UNIT_INDEX" val="1_4_3"/>
  <p:tag name="KSO_WM_UNIT_ID" val="diagram20174671_4*q_h_i*1_4_3"/>
  <p:tag name="KSO_WM_UNIT_LAYERLEVEL" val="1_1_1"/>
  <p:tag name="KSO_WM_DIAGRAM_GROUP_CODE" val="q1-1"/>
  <p:tag name="KSO_WM_UNIT_FILL_FORE_SCHEMECOLOR_INDEX" val="9"/>
  <p:tag name="KSO_WM_UNIT_FILL_TYPE" val="1"/>
  <p:tag name="KSO_WM_UNIT_TEXT_FILL_FORE_SCHEMECOLOR_INDEX" val="13"/>
  <p:tag name="KSO_WM_UNIT_TEXT_FILL_TYPE" val="1"/>
</p:tagLst>
</file>

<file path=ppt/tags/tag5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i"/>
  <p:tag name="KSO_WM_UNIT_INDEX" val="1_16"/>
  <p:tag name="KSO_WM_UNIT_ID" val="diagram20174671_4*q_i*1_16"/>
  <p:tag name="KSO_WM_UNIT_LAYERLEVEL" val="1_1"/>
  <p:tag name="KSO_WM_DIAGRAM_GROUP_CODE" val="q1-1"/>
  <p:tag name="KSO_WM_UNIT_FILL_FORE_SCHEMECOLOR_INDEX" val="10"/>
  <p:tag name="KSO_WM_UNIT_FILL_TYPE" val="1"/>
  <p:tag name="KSO_WM_UNIT_TEXT_FILL_FORE_SCHEMECOLOR_INDEX" val="13"/>
  <p:tag name="KSO_WM_UNIT_TEXT_FILL_TYPE" val="1"/>
</p:tagLst>
</file>

<file path=ppt/tags/tag5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h_i"/>
  <p:tag name="KSO_WM_UNIT_INDEX" val="1_5_2"/>
  <p:tag name="KSO_WM_UNIT_ID" val="diagram20174671_4*q_h_i*1_5_2"/>
  <p:tag name="KSO_WM_UNIT_LAYERLEVEL" val="1_1_1"/>
  <p:tag name="KSO_WM_DIAGRAM_GROUP_CODE" val="q1-1"/>
  <p:tag name="KSO_WM_UNIT_FILL_FORE_SCHEMECOLOR_INDEX" val="10"/>
  <p:tag name="KSO_WM_UNIT_FILL_TYPE" val="1"/>
  <p:tag name="KSO_WM_UNIT_TEXT_FILL_FORE_SCHEMECOLOR_INDEX" val="13"/>
  <p:tag name="KSO_WM_UNIT_TEXT_FILL_TYPE" val="1"/>
</p:tagLst>
</file>

<file path=ppt/tags/tag5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h_i"/>
  <p:tag name="KSO_WM_UNIT_INDEX" val="1_6_1"/>
  <p:tag name="KSO_WM_UNIT_ID" val="diagram20174671_4*q_h_i*1_6_1"/>
  <p:tag name="KSO_WM_UNIT_LAYERLEVEL" val="1_1_1"/>
  <p:tag name="KSO_WM_DIAGRAM_GROUP_CODE" val="q1-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5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4671"/>
  <p:tag name="KSO_WM_UNIT_TYPE" val="q_i"/>
  <p:tag name="KSO_WM_UNIT_INDEX" val="1_24"/>
  <p:tag name="KSO_WM_UNIT_ID" val="diagram20174671_4*q_i*1_24"/>
  <p:tag name="KSO_WM_UNIT_LAYERLEVEL" val="1_1"/>
  <p:tag name="KSO_WM_DIAGRAM_GROUP_CODE" val="q1-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160430_2*m_h_i*1_2_1"/>
  <p:tag name="KSO_WM_TEMPLATE_CATEGORY" val="diagram"/>
  <p:tag name="KSO_WM_TEMPLATE_INDEX" val="160430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7.xml><?xml version="1.0" encoding="utf-8"?>
<p:tagLst xmlns:p="http://schemas.openxmlformats.org/presentationml/2006/main">
  <p:tag name="KSO_WM_UNIT_SUBTYPE" val="a"/>
  <p:tag name="KSO_WM_UNIT_NOCLEAR" val="0"/>
  <p:tag name="KSO_WM_UNIT_VALUE" val="5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160430_2*m_h_f*1_2_1"/>
  <p:tag name="KSO_WM_TEMPLATE_CATEGORY" val="diagram"/>
  <p:tag name="KSO_WM_TEMPLATE_INDEX" val="160430"/>
  <p:tag name="KSO_WM_UNIT_LAYERLEVEL" val="1_1_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。"/>
  <p:tag name="KSO_WM_UNIT_TEXT_FILL_FORE_SCHEMECOLOR_INDEX" val="13"/>
  <p:tag name="KSO_WM_UNIT_TEXT_FILL_TYPE" val="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z"/>
  <p:tag name="KSO_WM_UNIT_INDEX" val="1_3_1"/>
  <p:tag name="KSO_WM_UNIT_ID" val="diagram160430_2*m_h_z*1_3_1"/>
  <p:tag name="KSO_WM_TEMPLATE_CATEGORY" val="diagram"/>
  <p:tag name="KSO_WM_TEMPLATE_INDEX" val="160430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9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2"/>
  <p:tag name="KSO_WM_UNIT_ID" val="diagram160430_2*m_h_i*1_3_2"/>
  <p:tag name="KSO_WM_TEMPLATE_CATEGORY" val="diagram"/>
  <p:tag name="KSO_WM_TEMPLATE_INDEX" val="160430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4"/>
  <p:tag name="KSO_WM_UNIT_TEXT_FILL_TYPE" val="1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6948</Words>
  <Application>WPS 演示</Application>
  <PresentationFormat>自定义</PresentationFormat>
  <Paragraphs>1963</Paragraphs>
  <Slides>63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63</vt:i4>
      </vt:variant>
    </vt:vector>
  </HeadingPairs>
  <TitlesOfParts>
    <vt:vector size="71" baseType="lpstr">
      <vt:lpstr>Arial</vt:lpstr>
      <vt:lpstr>宋体</vt:lpstr>
      <vt:lpstr>Wingdings</vt:lpstr>
      <vt:lpstr>微软雅黑</vt:lpstr>
      <vt:lpstr>Calibri</vt:lpstr>
      <vt:lpstr>Arial Unicode MS</vt:lpstr>
      <vt:lpstr>等线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Administrator</cp:lastModifiedBy>
  <cp:revision>447</cp:revision>
  <dcterms:created xsi:type="dcterms:W3CDTF">2019-12-22T05:53:00Z</dcterms:created>
  <dcterms:modified xsi:type="dcterms:W3CDTF">2021-07-22T02:05:27Z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2052-11.1.0.10578</vt:lpwstr>
  </property>
  <property fmtid="{D5CDD505-2E9C-101B-9397-08002B2CF9AE}" pid="3" name="ICV">
    <vt:lpwstr>6F97E908112E46C7A06BE1413615179A</vt:lpwstr>
  </property>
</Properties>
</file>